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1" r:id="rId1"/>
  </p:sldMasterIdLst>
  <p:notesMasterIdLst>
    <p:notesMasterId r:id="rId84"/>
  </p:notesMasterIdLst>
  <p:handoutMasterIdLst>
    <p:handoutMasterId r:id="rId85"/>
  </p:handoutMasterIdLst>
  <p:sldIdLst>
    <p:sldId id="286" r:id="rId2"/>
    <p:sldId id="311" r:id="rId3"/>
    <p:sldId id="342" r:id="rId4"/>
    <p:sldId id="344" r:id="rId5"/>
    <p:sldId id="345" r:id="rId6"/>
    <p:sldId id="346" r:id="rId7"/>
    <p:sldId id="347" r:id="rId8"/>
    <p:sldId id="349" r:id="rId9"/>
    <p:sldId id="350" r:id="rId10"/>
    <p:sldId id="351" r:id="rId11"/>
    <p:sldId id="352" r:id="rId12"/>
    <p:sldId id="353" r:id="rId13"/>
    <p:sldId id="341" r:id="rId14"/>
    <p:sldId id="354" r:id="rId15"/>
    <p:sldId id="355" r:id="rId16"/>
    <p:sldId id="356" r:id="rId17"/>
    <p:sldId id="484" r:id="rId18"/>
    <p:sldId id="358" r:id="rId19"/>
    <p:sldId id="359" r:id="rId20"/>
    <p:sldId id="486" r:id="rId21"/>
    <p:sldId id="428" r:id="rId22"/>
    <p:sldId id="361" r:id="rId23"/>
    <p:sldId id="362" r:id="rId24"/>
    <p:sldId id="363" r:id="rId25"/>
    <p:sldId id="364" r:id="rId26"/>
    <p:sldId id="365" r:id="rId27"/>
    <p:sldId id="366" r:id="rId28"/>
    <p:sldId id="367" r:id="rId29"/>
    <p:sldId id="368" r:id="rId30"/>
    <p:sldId id="369" r:id="rId31"/>
    <p:sldId id="370" r:id="rId32"/>
    <p:sldId id="371" r:id="rId33"/>
    <p:sldId id="372" r:id="rId34"/>
    <p:sldId id="373" r:id="rId35"/>
    <p:sldId id="429" r:id="rId36"/>
    <p:sldId id="441" r:id="rId37"/>
    <p:sldId id="442" r:id="rId38"/>
    <p:sldId id="443" r:id="rId39"/>
    <p:sldId id="444" r:id="rId40"/>
    <p:sldId id="445" r:id="rId41"/>
    <p:sldId id="446" r:id="rId42"/>
    <p:sldId id="447" r:id="rId43"/>
    <p:sldId id="448" r:id="rId44"/>
    <p:sldId id="449" r:id="rId45"/>
    <p:sldId id="450" r:id="rId46"/>
    <p:sldId id="440" r:id="rId47"/>
    <p:sldId id="430" r:id="rId48"/>
    <p:sldId id="488" r:id="rId49"/>
    <p:sldId id="451" r:id="rId50"/>
    <p:sldId id="452" r:id="rId51"/>
    <p:sldId id="453" r:id="rId52"/>
    <p:sldId id="454" r:id="rId53"/>
    <p:sldId id="455" r:id="rId54"/>
    <p:sldId id="456" r:id="rId55"/>
    <p:sldId id="461" r:id="rId56"/>
    <p:sldId id="462" r:id="rId57"/>
    <p:sldId id="463" r:id="rId58"/>
    <p:sldId id="360" r:id="rId59"/>
    <p:sldId id="464" r:id="rId60"/>
    <p:sldId id="465" r:id="rId61"/>
    <p:sldId id="466" r:id="rId62"/>
    <p:sldId id="467" r:id="rId63"/>
    <p:sldId id="468" r:id="rId64"/>
    <p:sldId id="469" r:id="rId65"/>
    <p:sldId id="470" r:id="rId66"/>
    <p:sldId id="471" r:id="rId67"/>
    <p:sldId id="472" r:id="rId68"/>
    <p:sldId id="474" r:id="rId69"/>
    <p:sldId id="475" r:id="rId70"/>
    <p:sldId id="476" r:id="rId71"/>
    <p:sldId id="477" r:id="rId72"/>
    <p:sldId id="478" r:id="rId73"/>
    <p:sldId id="457" r:id="rId74"/>
    <p:sldId id="459" r:id="rId75"/>
    <p:sldId id="458" r:id="rId76"/>
    <p:sldId id="479" r:id="rId77"/>
    <p:sldId id="480" r:id="rId78"/>
    <p:sldId id="481" r:id="rId79"/>
    <p:sldId id="482" r:id="rId80"/>
    <p:sldId id="483" r:id="rId81"/>
    <p:sldId id="489" r:id="rId82"/>
    <p:sldId id="490" r:id="rId8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Функции" id="{F1FB65C7-2CA8-4311-B8F9-C16E1E023C7C}">
          <p14:sldIdLst>
            <p14:sldId id="286"/>
            <p14:sldId id="311"/>
            <p14:sldId id="342"/>
            <p14:sldId id="344"/>
            <p14:sldId id="345"/>
            <p14:sldId id="346"/>
            <p14:sldId id="347"/>
            <p14:sldId id="349"/>
            <p14:sldId id="350"/>
            <p14:sldId id="351"/>
            <p14:sldId id="352"/>
            <p14:sldId id="353"/>
            <p14:sldId id="341"/>
            <p14:sldId id="354"/>
            <p14:sldId id="355"/>
            <p14:sldId id="356"/>
            <p14:sldId id="484"/>
            <p14:sldId id="358"/>
            <p14:sldId id="359"/>
            <p14:sldId id="486"/>
            <p14:sldId id="428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  <p14:sldId id="429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40"/>
            <p14:sldId id="430"/>
            <p14:sldId id="488"/>
            <p14:sldId id="451"/>
            <p14:sldId id="452"/>
            <p14:sldId id="453"/>
            <p14:sldId id="454"/>
            <p14:sldId id="455"/>
            <p14:sldId id="456"/>
            <p14:sldId id="461"/>
            <p14:sldId id="462"/>
            <p14:sldId id="463"/>
            <p14:sldId id="360"/>
            <p14:sldId id="464"/>
            <p14:sldId id="465"/>
            <p14:sldId id="466"/>
            <p14:sldId id="467"/>
            <p14:sldId id="468"/>
            <p14:sldId id="469"/>
            <p14:sldId id="470"/>
            <p14:sldId id="471"/>
            <p14:sldId id="472"/>
            <p14:sldId id="474"/>
            <p14:sldId id="475"/>
            <p14:sldId id="476"/>
            <p14:sldId id="477"/>
            <p14:sldId id="478"/>
            <p14:sldId id="457"/>
            <p14:sldId id="459"/>
            <p14:sldId id="458"/>
            <p14:sldId id="479"/>
            <p14:sldId id="480"/>
            <p14:sldId id="481"/>
            <p14:sldId id="482"/>
            <p14:sldId id="483"/>
            <p14:sldId id="489"/>
            <p14:sldId id="4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80"/>
    <a:srgbClr val="6F008A"/>
    <a:srgbClr val="0000FF"/>
    <a:srgbClr val="008000"/>
    <a:srgbClr val="880000"/>
    <a:srgbClr val="F3FBFE"/>
    <a:srgbClr val="D2B900"/>
    <a:srgbClr val="00A42F"/>
    <a:srgbClr val="B48900"/>
    <a:srgbClr val="E7F1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660B408-B3CF-4A94-85FC-2B1E0A45F4A2}" styleName="Темный стиль 2 — акцент 1/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Средний стиль 1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80" autoAdjust="0"/>
    <p:restoredTop sz="91300" autoAdjust="0"/>
  </p:normalViewPr>
  <p:slideViewPr>
    <p:cSldViewPr>
      <p:cViewPr varScale="1">
        <p:scale>
          <a:sx n="107" d="100"/>
          <a:sy n="107" d="100"/>
        </p:scale>
        <p:origin x="37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90" d="100"/>
          <a:sy n="90" d="100"/>
        </p:scale>
        <p:origin x="346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notesMaster" Target="notesMasters/notesMaster1.xml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18B83-884C-4387-8A1C-768BFF1AD479}" type="datetimeFigureOut">
              <a:rPr lang="ru-RU" smtClean="0"/>
              <a:t>18.12.2019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33673-5A20-474F-926B-4F98669222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1775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64035-3941-448D-A29D-12677BB4643A}" type="datetimeFigureOut">
              <a:rPr lang="ru-RU" smtClean="0"/>
              <a:t>18.12.2019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8C350-4DE1-4956-942B-64CFE5E0D8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347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Чем дальше от начала курса</a:t>
            </a:r>
            <a:r>
              <a:rPr lang="ru-RU" baseline="0" dirty="0" smtClean="0"/>
              <a:t>, тем сложнее и крупнее становятся разрабатываемые вами программы.</a:t>
            </a:r>
          </a:p>
          <a:p>
            <a:r>
              <a:rPr lang="ru-RU" baseline="0" dirty="0" smtClean="0"/>
              <a:t>Сегодня лекция будет посвящена универсальному методу борьбы со сложностью.</a:t>
            </a:r>
            <a:br>
              <a:rPr lang="ru-RU" baseline="0" dirty="0" smtClean="0"/>
            </a:br>
            <a:r>
              <a:rPr lang="ru-RU" baseline="0" dirty="0" smtClean="0"/>
              <a:t>Этот метод в том или ином виде применяется в любой человеческой деятельности.</a:t>
            </a:r>
          </a:p>
          <a:p>
            <a:r>
              <a:rPr lang="ru-RU" baseline="0" dirty="0" smtClean="0"/>
              <a:t>Это метод "разделяй и властвуй".</a:t>
            </a:r>
          </a:p>
          <a:p>
            <a:r>
              <a:rPr lang="ru-RU" baseline="0" dirty="0" smtClean="0"/>
              <a:t>Сегодня мы рассмотрим, как делить программы на части так, чтобы каждую из них можно было разрабатывать отдельно. А значит, при разработке каждой части можно не держать в голове множество деталей реализации других составных частей. Итак тема "Функции".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796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Этот слайд объясняет терминологию,</a:t>
            </a:r>
            <a:r>
              <a:rPr lang="ru-RU" baseline="0" dirty="0" smtClean="0"/>
              <a:t> используемую при обсуждении функций.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55903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ru-RU" dirty="0" smtClean="0"/>
              <a:t>Избегание дублирования кода и структурирование программы –</a:t>
            </a:r>
            <a:br>
              <a:rPr lang="ru-RU" dirty="0" smtClean="0"/>
            </a:br>
            <a:r>
              <a:rPr lang="ru-RU" dirty="0" smtClean="0"/>
              <a:t>это всё базовые принципы структурного программирования .</a:t>
            </a:r>
          </a:p>
          <a:p>
            <a:pPr marL="228600" indent="-228600">
              <a:buAutoNum type="arabicParenR"/>
            </a:pPr>
            <a:r>
              <a:rPr lang="ru-RU" dirty="0" smtClean="0"/>
              <a:t>Но это только</a:t>
            </a:r>
            <a:r>
              <a:rPr lang="ru-RU" baseline="0" dirty="0" smtClean="0"/>
              <a:t> </a:t>
            </a:r>
            <a:r>
              <a:rPr lang="ru-RU" dirty="0" smtClean="0"/>
              <a:t>плюсы, а каковы минусы?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50435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Правильный критерий выделения</a:t>
            </a:r>
            <a:r>
              <a:rPr lang="ru-RU" baseline="0" dirty="0" smtClean="0"/>
              <a:t> функций</a:t>
            </a:r>
            <a:r>
              <a:rPr lang="ru-RU" dirty="0" smtClean="0"/>
              <a:t>:</a:t>
            </a:r>
          </a:p>
          <a:p>
            <a:pPr marL="228600" indent="-228600">
              <a:buAutoNum type="arabicParenR"/>
            </a:pPr>
            <a:r>
              <a:rPr lang="ru-RU" dirty="0" smtClean="0"/>
              <a:t>функция</a:t>
            </a:r>
            <a:r>
              <a:rPr lang="ru-RU" baseline="0" dirty="0" smtClean="0"/>
              <a:t> должна выполнять конкретную и притом единственную задачу.</a:t>
            </a:r>
            <a:br>
              <a:rPr lang="ru-RU" baseline="0" dirty="0" smtClean="0"/>
            </a:br>
            <a:r>
              <a:rPr lang="ru-RU" baseline="0" dirty="0" smtClean="0"/>
              <a:t>Это позволит потом применять её повторно.</a:t>
            </a:r>
          </a:p>
          <a:p>
            <a:pPr marL="228600" indent="-228600">
              <a:buAutoNum type="arabicParenR"/>
            </a:pPr>
            <a:r>
              <a:rPr lang="ru-RU" dirty="0" smtClean="0"/>
              <a:t>функции</a:t>
            </a:r>
            <a:r>
              <a:rPr lang="ru-RU" baseline="0" dirty="0" smtClean="0"/>
              <a:t> должны быть достаточно короткими (большие блоки сложнее внедрять в другие программы) и универсальными.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Пример выделения функций: ввод матрицы</a:t>
            </a:r>
            <a:r>
              <a:rPr lang="ru-RU" baseline="0" dirty="0" smtClean="0"/>
              <a:t> по желанию пользователя (с клавиатуры, случайными числами (каждый запуск разные числа), фиксированным образом (каждый запуск генерируются случайные но те же самые числа)).</a:t>
            </a:r>
          </a:p>
          <a:p>
            <a:pPr marL="0" indent="0">
              <a:buNone/>
            </a:pPr>
            <a:r>
              <a:rPr lang="ru-RU" baseline="0" dirty="0" smtClean="0"/>
              <a:t>Каждый из способов ввода оформляется отдельной функцией. </a:t>
            </a:r>
          </a:p>
          <a:p>
            <a:pPr marL="0" indent="0">
              <a:buNone/>
            </a:pPr>
            <a:r>
              <a:rPr lang="ru-RU" baseline="0" dirty="0" smtClean="0"/>
              <a:t>Далее описывается функция, которая будет спрашивать у пользователя, какой способ ему нужен и вызывать выбранную функцию. Затем вызовет отдельную функцию вывода на экран проинициализированной матрицы, чтобы было видно какие значения были записаны в матрицу.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При этом программист может при необходимости вызывать и конкретные методы инициализации матрицы, например, при отладке.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81186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05849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ru-RU" dirty="0" smtClean="0"/>
              <a:t>Прототип функции полностью совпадает с заголовком функции, но заканчивается точкой с запятой.</a:t>
            </a:r>
          </a:p>
          <a:p>
            <a:pPr marL="228600" indent="-228600">
              <a:buAutoNum type="arabicParenR"/>
            </a:pPr>
            <a:r>
              <a:rPr lang="ru-RU" dirty="0" smtClean="0"/>
              <a:t>Если тело функций, расположено до момента их использования</a:t>
            </a:r>
            <a:r>
              <a:rPr lang="en-US" dirty="0" smtClean="0"/>
              <a:t>, </a:t>
            </a:r>
            <a:r>
              <a:rPr lang="ru-RU" dirty="0" smtClean="0"/>
              <a:t>то использовать прототипы</a:t>
            </a:r>
            <a:r>
              <a:rPr lang="ru-RU" baseline="0" dirty="0" smtClean="0"/>
              <a:t> не обязательно – компилятор итак уже знает какие параметры у функции.</a:t>
            </a:r>
          </a:p>
          <a:p>
            <a:pPr marL="228600" indent="-228600">
              <a:buAutoNum type="arabicParenR"/>
            </a:pPr>
            <a:r>
              <a:rPr lang="ru-RU" baseline="0" dirty="0" smtClean="0"/>
              <a:t>Если тело функций расположено после их использования или в другом файле(библиотеке), то необходимо до первого использования расположить прототипы функций.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78639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82302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Поскольку</a:t>
            </a:r>
            <a:r>
              <a:rPr lang="ru-RU" baseline="0" dirty="0" smtClean="0"/>
              <a:t> функции часто вызываются из нескольких </a:t>
            </a:r>
            <a:r>
              <a:rPr lang="en-US" baseline="0" dirty="0" smtClean="0"/>
              <a:t>.</a:t>
            </a:r>
            <a:r>
              <a:rPr lang="en-US" baseline="0" dirty="0" err="1" smtClean="0"/>
              <a:t>cpp</a:t>
            </a:r>
            <a:r>
              <a:rPr lang="en-US" baseline="0" dirty="0" smtClean="0"/>
              <a:t> </a:t>
            </a:r>
            <a:r>
              <a:rPr lang="ru-RU" baseline="0" dirty="0" smtClean="0"/>
              <a:t>файлов, то чтобы не копировать прототипы функций многократно их обычно выносят в файлы заголовков (</a:t>
            </a:r>
            <a:r>
              <a:rPr lang="en-US" baseline="0" dirty="0" smtClean="0"/>
              <a:t>.h), </a:t>
            </a:r>
            <a:r>
              <a:rPr lang="ru-RU" baseline="0" dirty="0" smtClean="0"/>
              <a:t>а далее по необходимости включают внутри </a:t>
            </a:r>
            <a:r>
              <a:rPr lang="en-US" baseline="0" dirty="0" smtClean="0"/>
              <a:t>.</a:t>
            </a:r>
            <a:r>
              <a:rPr lang="en-US" baseline="0" dirty="0" err="1" smtClean="0"/>
              <a:t>cpp</a:t>
            </a:r>
            <a:r>
              <a:rPr lang="en-US" baseline="0" dirty="0" smtClean="0"/>
              <a:t> </a:t>
            </a:r>
            <a:r>
              <a:rPr lang="ru-RU" baseline="0" dirty="0" smtClean="0"/>
              <a:t>файлов с помощью директивы </a:t>
            </a:r>
            <a:r>
              <a:rPr lang="en-US" baseline="0" dirty="0" smtClean="0"/>
              <a:t>#include.</a:t>
            </a:r>
            <a:endParaRPr lang="ru-RU" baseline="0" dirty="0" smtClean="0"/>
          </a:p>
          <a:p>
            <a:r>
              <a:rPr lang="ru-RU" baseline="0" dirty="0" smtClean="0"/>
              <a:t>Перед компиляцией программы препроцессор разбирает исходный текст программы и обрабатывает все директивы(и макросы). При этом текст файла встречающегося в директиве </a:t>
            </a:r>
            <a:r>
              <a:rPr lang="en-US" baseline="0" dirty="0" smtClean="0"/>
              <a:t>#include </a:t>
            </a:r>
            <a:r>
              <a:rPr lang="ru-RU" baseline="0" dirty="0" smtClean="0"/>
              <a:t>полностью вставляется внутрь исходного файла (до самой компиляцией).</a:t>
            </a:r>
          </a:p>
          <a:p>
            <a:r>
              <a:rPr lang="ru-RU" baseline="0" dirty="0" smtClean="0"/>
              <a:t>Заголовочные файлы также могут включать другие файлы с помощью </a:t>
            </a:r>
            <a:r>
              <a:rPr lang="en-US" baseline="0" dirty="0" smtClean="0"/>
              <a:t>#include.</a:t>
            </a:r>
            <a:endParaRPr lang="ru-RU" baseline="0" dirty="0" smtClean="0"/>
          </a:p>
          <a:p>
            <a:r>
              <a:rPr lang="ru-RU" dirty="0" smtClean="0"/>
              <a:t>В </a:t>
            </a:r>
            <a:r>
              <a:rPr lang="en-US" dirty="0" smtClean="0"/>
              <a:t>include </a:t>
            </a:r>
            <a:r>
              <a:rPr lang="ru-RU" dirty="0" smtClean="0"/>
              <a:t>может быть прописано просто</a:t>
            </a:r>
            <a:r>
              <a:rPr lang="ru-RU" baseline="0" dirty="0" smtClean="0"/>
              <a:t> имя файла (тогда он ищется в том же каталоге что и текущий файл),</a:t>
            </a:r>
            <a:br>
              <a:rPr lang="ru-RU" baseline="0" dirty="0" smtClean="0"/>
            </a:br>
            <a:r>
              <a:rPr lang="ru-RU" dirty="0" smtClean="0"/>
              <a:t>относительный путь</a:t>
            </a:r>
            <a:r>
              <a:rPr lang="ru-RU" baseline="0" dirty="0" smtClean="0"/>
              <a:t> к заголовочному файлу (путь относительно расположения текущего файла)</a:t>
            </a:r>
          </a:p>
          <a:p>
            <a:r>
              <a:rPr lang="ru-RU" baseline="0" dirty="0" smtClean="0"/>
              <a:t>или полный путь включающий имя диска.</a:t>
            </a:r>
          </a:p>
          <a:p>
            <a:r>
              <a:rPr lang="ru-RU" baseline="0" dirty="0" smtClean="0"/>
              <a:t>Например:</a:t>
            </a:r>
          </a:p>
          <a:p>
            <a:r>
              <a:rPr lang="en-US" baseline="0" dirty="0" smtClean="0"/>
              <a:t>#include "..\libraries\</a:t>
            </a:r>
            <a:r>
              <a:rPr lang="en-US" baseline="0" dirty="0" err="1" smtClean="0"/>
              <a:t>functions.h</a:t>
            </a:r>
            <a:r>
              <a:rPr lang="en-US" baseline="0" dirty="0" smtClean="0"/>
              <a:t>"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90784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0768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Наряду</a:t>
            </a:r>
            <a:r>
              <a:rPr lang="ru-RU" baseline="0" dirty="0" smtClean="0"/>
              <a:t> с объектными файлами (</a:t>
            </a:r>
            <a:r>
              <a:rPr lang="en-US" baseline="0" dirty="0" smtClean="0"/>
              <a:t>.</a:t>
            </a:r>
            <a:r>
              <a:rPr lang="en-US" baseline="0" dirty="0" err="1" smtClean="0"/>
              <a:t>obj</a:t>
            </a:r>
            <a:r>
              <a:rPr lang="en-US" baseline="0" dirty="0" smtClean="0"/>
              <a:t>) </a:t>
            </a:r>
            <a:r>
              <a:rPr lang="ru-RU" baseline="0" dirty="0" smtClean="0"/>
              <a:t>линковщику передаются </a:t>
            </a:r>
            <a:r>
              <a:rPr lang="en-US" baseline="0" dirty="0" smtClean="0"/>
              <a:t>.lib </a:t>
            </a:r>
            <a:r>
              <a:rPr lang="ru-RU" baseline="0" dirty="0" smtClean="0"/>
              <a:t>файлы, где описаны функции, расположенные в динамических библиотеках </a:t>
            </a:r>
            <a:r>
              <a:rPr lang="en-US" baseline="0" dirty="0" smtClean="0"/>
              <a:t>.</a:t>
            </a:r>
            <a:r>
              <a:rPr lang="en-US" baseline="0" dirty="0" err="1" smtClean="0"/>
              <a:t>dll</a:t>
            </a:r>
            <a:r>
              <a:rPr lang="en-US" baseline="0" dirty="0" smtClean="0"/>
              <a:t>. </a:t>
            </a:r>
            <a:r>
              <a:rPr lang="ru-RU" baseline="0" dirty="0" smtClean="0"/>
              <a:t>Линковщик объединяет разные объектные файлы, совмещая вызовы функций с их реализациями, добавляет информацию для вызова функций из библиотек и формирует исполняемый файл.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19201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Параметры функции – это локальные переменные, которые при вызове функции инициализируются значениями, переданными в качестве аргументов.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3306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ru-RU" dirty="0" smtClean="0"/>
              <a:t>Что не так с этим кодом?</a:t>
            </a:r>
          </a:p>
          <a:p>
            <a:pPr marL="0" indent="0">
              <a:buNone/>
            </a:pPr>
            <a:r>
              <a:rPr lang="ru-RU" dirty="0" smtClean="0"/>
              <a:t>Ответ:</a:t>
            </a:r>
            <a:r>
              <a:rPr lang="ru-RU" baseline="0" dirty="0" smtClean="0"/>
              <a:t> оба цикла делают одно и то же – это пустое дублирование кода которого нужно избегать согласно принципам структурного программирования =</a:t>
            </a:r>
            <a:r>
              <a:rPr lang="en-US" baseline="0" dirty="0" smtClean="0"/>
              <a:t>&gt; </a:t>
            </a:r>
            <a:r>
              <a:rPr lang="ru-RU" baseline="0" dirty="0" smtClean="0"/>
              <a:t>используем функции</a:t>
            </a:r>
            <a:endParaRPr lang="en-US" baseline="0" dirty="0" smtClean="0"/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ru-RU" dirty="0" smtClean="0"/>
              <a:t>Примечание:</a:t>
            </a:r>
            <a:r>
              <a:rPr lang="ru-RU" baseline="0" dirty="0" smtClean="0"/>
              <a:t> в </a:t>
            </a:r>
            <a:r>
              <a:rPr lang="en-US" baseline="0" dirty="0" smtClean="0"/>
              <a:t>C++</a:t>
            </a:r>
            <a:r>
              <a:rPr lang="ru-RU" baseline="0" dirty="0" smtClean="0"/>
              <a:t>11 появились безымянные лямбда-функции.</a:t>
            </a:r>
            <a:r>
              <a:rPr lang="en-US" baseline="0" dirty="0" smtClean="0"/>
              <a:t> </a:t>
            </a:r>
            <a:r>
              <a:rPr lang="ru-RU" baseline="0" dirty="0" smtClean="0"/>
              <a:t>Так что теперь функция не обязательно имеет имя.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70099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Следующий</a:t>
            </a:r>
            <a:r>
              <a:rPr lang="ru-RU" baseline="0" dirty="0" smtClean="0"/>
              <a:t> пример – иллюстрация к информации на этом слайде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78979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Рассмотрим вызов функции при передаче параметров по значению по шагам - в режиме отладчика.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Обратите внимание на</a:t>
            </a:r>
            <a:r>
              <a:rPr lang="ru-RU" baseline="0" dirty="0" smtClean="0"/>
              <a:t> подчёркнутый текст – передача аргумента в функцию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Func</a:t>
            </a:r>
            <a:r>
              <a:rPr lang="en-US" baseline="0" dirty="0" smtClean="0"/>
              <a:t> </a:t>
            </a:r>
            <a:r>
              <a:rPr lang="ru-RU" baseline="0" dirty="0" smtClean="0"/>
              <a:t>осуществляется </a:t>
            </a:r>
            <a:r>
              <a:rPr lang="ru-RU" b="1" u="none" baseline="0" dirty="0" smtClean="0"/>
              <a:t>по значению</a:t>
            </a:r>
            <a:r>
              <a:rPr lang="ru-RU" u="none" baseline="0" dirty="0" smtClean="0"/>
              <a:t>.</a:t>
            </a:r>
            <a:endParaRPr lang="ru-RU" u="none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26336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 входе в функцию в области</a:t>
            </a:r>
            <a:r>
              <a:rPr lang="ru-RU" baseline="0" dirty="0" smtClean="0"/>
              <a:t> памяти называемой стек резервируется место для всех локальных переменных</a:t>
            </a:r>
            <a:r>
              <a:rPr lang="en-US" baseline="0" dirty="0" smtClean="0"/>
              <a:t>(m </a:t>
            </a:r>
            <a:r>
              <a:rPr lang="ru-RU" baseline="0" dirty="0" smtClean="0"/>
              <a:t>и </a:t>
            </a:r>
            <a:r>
              <a:rPr lang="en-US" baseline="0" dirty="0" smtClean="0"/>
              <a:t>k)</a:t>
            </a:r>
            <a:r>
              <a:rPr lang="ru-RU" baseline="0" dirty="0" smtClean="0"/>
              <a:t>. Они пока не проинициализированы, но место под них уже определено.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2887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Переменная </a:t>
            </a:r>
            <a:r>
              <a:rPr lang="en-US" dirty="0" smtClean="0"/>
              <a:t>k </a:t>
            </a:r>
            <a:r>
              <a:rPr lang="ru-RU" dirty="0" smtClean="0"/>
              <a:t>инициализируется значением 3. Пока всё просто.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60807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До вызова функции в стеке выделяется место для параметров функции:</a:t>
            </a:r>
            <a:r>
              <a:rPr lang="ru-RU" baseline="0" dirty="0" smtClean="0"/>
              <a:t> а данном примере только переменной</a:t>
            </a:r>
            <a:r>
              <a:rPr lang="en-US" baseline="0" dirty="0" smtClean="0"/>
              <a:t> i. </a:t>
            </a:r>
            <a:r>
              <a:rPr lang="ru-RU" baseline="0" dirty="0" smtClean="0"/>
              <a:t>Выделенная ячейка памяти сразу инициализируется значением, переданным в качестве аргумента. То есть значением переменной </a:t>
            </a:r>
            <a:r>
              <a:rPr lang="en-US" baseline="0" dirty="0" smtClean="0"/>
              <a:t>k.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94311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 передаче</a:t>
            </a:r>
            <a:r>
              <a:rPr lang="ru-RU" baseline="0" dirty="0" smtClean="0"/>
              <a:t> выполнения в функцию </a:t>
            </a:r>
            <a:r>
              <a:rPr lang="en-US" baseline="0" dirty="0" smtClean="0"/>
              <a:t>'</a:t>
            </a:r>
            <a:r>
              <a:rPr lang="en-US" baseline="0" dirty="0" err="1" smtClean="0"/>
              <a:t>Func</a:t>
            </a:r>
            <a:r>
              <a:rPr lang="en-US" baseline="0" dirty="0" smtClean="0"/>
              <a:t>' </a:t>
            </a:r>
            <a:r>
              <a:rPr lang="ru-RU" baseline="0" dirty="0" smtClean="0"/>
              <a:t>все локальные переменные вызывающей функции</a:t>
            </a:r>
            <a:r>
              <a:rPr lang="en-US" baseline="0" dirty="0" smtClean="0"/>
              <a:t> 'main'</a:t>
            </a:r>
            <a:r>
              <a:rPr lang="ru-RU" baseline="0" dirty="0" smtClean="0"/>
              <a:t> становятся недоступными (помечено красным затенением).</a:t>
            </a:r>
            <a:endParaRPr lang="en-US" baseline="0" dirty="0" smtClean="0"/>
          </a:p>
          <a:p>
            <a:r>
              <a:rPr lang="ru-RU" baseline="0" dirty="0" smtClean="0"/>
              <a:t>Вызываемой функции </a:t>
            </a:r>
            <a:r>
              <a:rPr lang="en-US" baseline="0" dirty="0" smtClean="0"/>
              <a:t>'</a:t>
            </a:r>
            <a:r>
              <a:rPr lang="en-US" baseline="0" dirty="0" err="1" smtClean="0"/>
              <a:t>Func</a:t>
            </a:r>
            <a:r>
              <a:rPr lang="en-US" baseline="0" dirty="0" smtClean="0"/>
              <a:t>' </a:t>
            </a:r>
            <a:r>
              <a:rPr lang="ru-RU" baseline="0" dirty="0" smtClean="0"/>
              <a:t>доступны только её локальные переменные, которые проинициализированы значениями переданными ей через аргументы.</a:t>
            </a:r>
            <a:endParaRPr lang="en-US" baseline="0" dirty="0" smtClean="0"/>
          </a:p>
          <a:p>
            <a:r>
              <a:rPr lang="ru-RU" baseline="0" dirty="0" smtClean="0"/>
              <a:t>При вызове функции автоматически в стек складывается "адрес возврата" – адрес с которого продолжится выполнение программы после завершения выполнения функции.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24153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Первым делом при</a:t>
            </a:r>
            <a:r>
              <a:rPr lang="ru-RU" baseline="0" dirty="0" smtClean="0"/>
              <a:t> выполнении функции (ещё до выполнения первой её инструкции) в стеке выделяется память для всех локальных переменных этой функции: в данном примере это только переменная </a:t>
            </a:r>
            <a:r>
              <a:rPr lang="en-US" baseline="0" dirty="0" smtClean="0"/>
              <a:t>t.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3479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8369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21505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6038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Ранее рекомендовалось при</a:t>
            </a:r>
            <a:r>
              <a:rPr lang="ru-RU" baseline="0" dirty="0" smtClean="0"/>
              <a:t> написании программы дробить алгоритм на отдельные блоки.</a:t>
            </a:r>
          </a:p>
          <a:p>
            <a:r>
              <a:rPr lang="ru-RU" baseline="0" dirty="0" smtClean="0"/>
              <a:t>Для этого удобно было представлять алгоритм в виде блок схемы.</a:t>
            </a:r>
          </a:p>
          <a:p>
            <a:r>
              <a:rPr lang="ru-RU" dirty="0" smtClean="0"/>
              <a:t>Отдельные блоки на этой схеме и есть кандидаты в оформление в виде отдельных функций.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74457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Результат вычисления выражения t + i остаётся в специальном регистре процессора, через который все функции возвращают результат.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76070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 завершении выполнения функции</a:t>
            </a:r>
            <a:r>
              <a:rPr lang="ru-RU" baseline="0" dirty="0" smtClean="0"/>
              <a:t> освобождается память локальных переменных.</a:t>
            </a:r>
          </a:p>
          <a:p>
            <a:r>
              <a:rPr lang="ru-RU" baseline="0" dirty="0" smtClean="0"/>
              <a:t>Далее из стека извлекается адрес возврата и программа продолжает выполнение начиная с этого адреса.</a:t>
            </a:r>
          </a:p>
          <a:p>
            <a:r>
              <a:rPr lang="ru-RU" baseline="0" dirty="0" smtClean="0"/>
              <a:t>Первая инструкция после возврата из функции сохранит результат выполнения функции из специального регистра процессора в переменную указанную программистом – в данном случае переменную </a:t>
            </a:r>
            <a:r>
              <a:rPr lang="en-US" baseline="0" dirty="0" smtClean="0"/>
              <a:t>m.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33853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Результат</a:t>
            </a:r>
            <a:r>
              <a:rPr lang="ru-RU" baseline="0" dirty="0" smtClean="0"/>
              <a:t> выполнения программы:</a:t>
            </a:r>
          </a:p>
          <a:p>
            <a:r>
              <a:rPr lang="ru-RU" baseline="0" dirty="0" smtClean="0"/>
              <a:t>при передаче аргумента </a:t>
            </a:r>
            <a:r>
              <a:rPr lang="ru-RU" b="1" baseline="0" dirty="0" smtClean="0"/>
              <a:t>по значению</a:t>
            </a:r>
            <a:r>
              <a:rPr lang="ru-RU" baseline="0" dirty="0" smtClean="0"/>
              <a:t>, передаваемая переменная </a:t>
            </a:r>
            <a:r>
              <a:rPr lang="en-US" baseline="0" dirty="0" smtClean="0"/>
              <a:t>k </a:t>
            </a:r>
            <a:r>
              <a:rPr lang="ru-RU" baseline="0" dirty="0" smtClean="0"/>
              <a:t>сохранила своё старое значение (</a:t>
            </a:r>
            <a:r>
              <a:rPr lang="en-US" baseline="0" dirty="0" smtClean="0"/>
              <a:t>k=3)</a:t>
            </a:r>
            <a:r>
              <a:rPr lang="ru-RU" baseline="0" dirty="0" smtClean="0"/>
              <a:t>, не смотря на то, что локальная переменная функции была изменена (</a:t>
            </a:r>
            <a:r>
              <a:rPr lang="en-US" baseline="0" dirty="0" smtClean="0"/>
              <a:t>i = 6)</a:t>
            </a:r>
            <a:r>
              <a:rPr lang="ru-RU" baseline="0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55999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Следующий</a:t>
            </a:r>
            <a:r>
              <a:rPr lang="ru-RU" baseline="0" dirty="0" smtClean="0"/>
              <a:t> пример – иллюстрация к информации на этом слайде.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504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Рассмотрим вызов функции при передаче параметров через</a:t>
            </a:r>
            <a:r>
              <a:rPr lang="ru-RU" baseline="0" dirty="0" smtClean="0"/>
              <a:t> указатель </a:t>
            </a:r>
            <a:r>
              <a:rPr lang="ru-RU" dirty="0" smtClean="0"/>
              <a:t>по шагам - в режиме </a:t>
            </a:r>
            <a:r>
              <a:rPr lang="ru-RU" dirty="0" err="1" smtClean="0"/>
              <a:t>дебагера</a:t>
            </a:r>
            <a:r>
              <a:rPr lang="ru-RU" dirty="0" smtClean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Обратите внимание на</a:t>
            </a:r>
            <a:r>
              <a:rPr lang="ru-RU" baseline="0" dirty="0" smtClean="0"/>
              <a:t> подчёркнутый текст – передача аргумента в функцию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Func</a:t>
            </a:r>
            <a:r>
              <a:rPr lang="en-US" baseline="0" dirty="0" smtClean="0"/>
              <a:t> </a:t>
            </a:r>
            <a:r>
              <a:rPr lang="ru-RU" baseline="0" dirty="0" smtClean="0"/>
              <a:t>осуществляется </a:t>
            </a:r>
            <a:r>
              <a:rPr lang="ru-RU" b="1" u="none" baseline="0" dirty="0" smtClean="0"/>
              <a:t>через указатель</a:t>
            </a:r>
            <a:r>
              <a:rPr lang="ru-RU" u="none" baseline="0" dirty="0" smtClean="0"/>
              <a:t>.</a:t>
            </a:r>
            <a:endParaRPr lang="ru-RU" u="non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56685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142860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Отличие от предыдущего примера в том, что передаётся адрес переменной </a:t>
            </a:r>
            <a:r>
              <a:rPr lang="en-US" dirty="0" smtClean="0"/>
              <a:t>k,</a:t>
            </a:r>
          </a:p>
          <a:p>
            <a:r>
              <a:rPr lang="ru-RU" dirty="0" smtClean="0"/>
              <a:t>то</a:t>
            </a:r>
            <a:r>
              <a:rPr lang="ru-RU" baseline="0" dirty="0" smtClean="0"/>
              <a:t> есть мы можем обратиться к переменной </a:t>
            </a:r>
            <a:r>
              <a:rPr lang="en-US" baseline="0" dirty="0" smtClean="0"/>
              <a:t>'k'</a:t>
            </a:r>
            <a:r>
              <a:rPr lang="ru-RU" baseline="0" dirty="0" smtClean="0"/>
              <a:t> зная её адрес, но не на прямую через идентификатор </a:t>
            </a:r>
            <a:r>
              <a:rPr lang="en-US" baseline="0" dirty="0" smtClean="0"/>
              <a:t>'k'.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96608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824143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288956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630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Прописываем алгоритм решения задачи в виде комментариев, затем прописываем под</a:t>
            </a:r>
            <a:r>
              <a:rPr lang="ru-RU" baseline="0" dirty="0" smtClean="0"/>
              <a:t> каждым из них код, реализующий этот этап. В данном случае этот код будет вынесен в отдельные функции.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65725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973642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48722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834798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Результат</a:t>
            </a:r>
            <a:r>
              <a:rPr lang="ru-RU" baseline="0" dirty="0" smtClean="0"/>
              <a:t> выполнения программы:</a:t>
            </a:r>
          </a:p>
          <a:p>
            <a:r>
              <a:rPr lang="ru-RU" baseline="0" dirty="0" smtClean="0"/>
              <a:t>при передаче аргумента </a:t>
            </a:r>
            <a:r>
              <a:rPr lang="ru-RU" b="1" baseline="0" dirty="0" smtClean="0"/>
              <a:t>через указатель</a:t>
            </a:r>
            <a:r>
              <a:rPr lang="ru-RU" baseline="0" dirty="0" smtClean="0"/>
              <a:t>, передаваемая переменная </a:t>
            </a:r>
            <a:r>
              <a:rPr lang="en-US" baseline="0" dirty="0" smtClean="0"/>
              <a:t>k </a:t>
            </a:r>
            <a:r>
              <a:rPr lang="ru-RU" baseline="0" dirty="0" smtClean="0"/>
              <a:t>изменила своё значение (</a:t>
            </a:r>
            <a:r>
              <a:rPr lang="en-US" baseline="0" dirty="0" smtClean="0"/>
              <a:t>k=</a:t>
            </a:r>
            <a:r>
              <a:rPr lang="ru-RU" baseline="0" dirty="0" smtClean="0"/>
              <a:t>6</a:t>
            </a:r>
            <a:r>
              <a:rPr lang="en-US" baseline="0" dirty="0" smtClean="0"/>
              <a:t>)</a:t>
            </a:r>
            <a:r>
              <a:rPr lang="ru-RU" baseline="0" dirty="0" smtClean="0"/>
              <a:t>, поскольку все манипуляции осуществлялись именно с этой областью памяти.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606901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23773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Найди 5 отличий.</a:t>
            </a:r>
          </a:p>
          <a:p>
            <a:r>
              <a:rPr lang="ru-RU" dirty="0" smtClean="0"/>
              <a:t>После компиляции этих</a:t>
            </a:r>
            <a:r>
              <a:rPr lang="ru-RU" baseline="0" dirty="0" smtClean="0"/>
              <a:t> двух примеров получается абсолютно идентичный машинный код.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1870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Реальные функции часто принимают несколько параметров,</a:t>
            </a:r>
            <a:r>
              <a:rPr lang="ru-RU" baseline="0" dirty="0" smtClean="0"/>
              <a:t> и для того чтобы понять, какие параметры передаются по значению, а какие по ссылке приходится смотреть прототип функции. Что не всегда удобно.</a:t>
            </a:r>
          </a:p>
          <a:p>
            <a:r>
              <a:rPr lang="ru-RU" baseline="0" dirty="0" smtClean="0"/>
              <a:t>Поэтому я рекомендую использовать подход предложенный авторами языка </a:t>
            </a:r>
            <a:r>
              <a:rPr lang="en-US" baseline="0" dirty="0" smtClean="0"/>
              <a:t>C# - </a:t>
            </a:r>
            <a:r>
              <a:rPr lang="ru-RU" baseline="0" dirty="0" smtClean="0"/>
              <a:t>оставлять для себя комментарии внутри текста программы – помечать выходные параметры функций комментарием </a:t>
            </a:r>
            <a:r>
              <a:rPr lang="en-US" baseline="0" dirty="0" smtClean="0"/>
              <a:t>OUT.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Объявление макроса:</a:t>
            </a:r>
            <a:endParaRPr lang="en-US" dirty="0" smtClean="0"/>
          </a:p>
          <a:p>
            <a:r>
              <a:rPr lang="en-US" dirty="0" smtClean="0"/>
              <a:t>#define OUT</a:t>
            </a:r>
          </a:p>
          <a:p>
            <a:r>
              <a:rPr lang="ru-RU" dirty="0" smtClean="0"/>
              <a:t>приводит к тому</a:t>
            </a:r>
            <a:r>
              <a:rPr lang="ru-RU" baseline="0" dirty="0" smtClean="0"/>
              <a:t>, что препроцессор заменяет каждое вхождение слова </a:t>
            </a:r>
            <a:r>
              <a:rPr lang="en-US" baseline="0" dirty="0" smtClean="0"/>
              <a:t>OUT </a:t>
            </a:r>
            <a:r>
              <a:rPr lang="ru-RU" baseline="0" dirty="0" smtClean="0"/>
              <a:t>в программе на пустую строку (то есть просто игнорирует). Теперь его можно добавлять в любое место программы не ломая её.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ru-RU" dirty="0" smtClean="0"/>
              <a:t>Теперь</a:t>
            </a:r>
            <a:r>
              <a:rPr lang="ru-RU" baseline="0" dirty="0" smtClean="0"/>
              <a:t> в коде всегда будет видно выходные переменные – без необходимости проверять прототипы всех функций.</a:t>
            </a:r>
          </a:p>
          <a:p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88411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При вычислении положения элемента в памяти по набору индексов</a:t>
            </a:r>
          </a:p>
          <a:p>
            <a:r>
              <a:rPr lang="ru-RU" baseline="0" dirty="0" smtClean="0"/>
              <a:t>используются все размерности массива кроме самой первой. Поэтому её можно не указывать.</a:t>
            </a:r>
          </a:p>
          <a:p>
            <a:r>
              <a:rPr lang="ru-RU" baseline="0" dirty="0" smtClean="0"/>
              <a:t>А значит, и передавать в функцию массивы любого размера по этой размерности.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002683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baseline="0" dirty="0" smtClean="0"/>
              <a:t>Названия переменных в прототипе функции можно не указывать (или даже указать имена отличающиеся от названий в реализации функции) – они игнорируются компилятором.</a:t>
            </a:r>
          </a:p>
          <a:p>
            <a:r>
              <a:rPr lang="ru-RU" b="0" baseline="0" dirty="0" smtClean="0"/>
              <a:t>Но я не рекомендую этого делать. Поскольку подсказки </a:t>
            </a:r>
            <a:r>
              <a:rPr lang="en-US" b="0" baseline="0" dirty="0" smtClean="0"/>
              <a:t>IDE </a:t>
            </a:r>
            <a:r>
              <a:rPr lang="ru-RU" b="0" baseline="0" dirty="0" smtClean="0"/>
              <a:t>формирует именно из прототипов. Если в прототипе имена не указаны, то </a:t>
            </a:r>
            <a:r>
              <a:rPr lang="en-US" b="0" baseline="0" dirty="0" smtClean="0"/>
              <a:t>IDE </a:t>
            </a:r>
            <a:r>
              <a:rPr lang="ru-RU" b="0" baseline="0" dirty="0" smtClean="0"/>
              <a:t>вам в подсказке и укажет только типы. А в таком случае очень легко перепутать порядок следования аргументов.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093521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ru-RU" dirty="0" smtClean="0"/>
              <a:t>размер</a:t>
            </a:r>
            <a:r>
              <a:rPr lang="ru-RU" baseline="0" dirty="0" smtClean="0"/>
              <a:t> массива по первой размерности не указан, вызывая функцию, можно передать массив любого размера по этой размерности, поэтому его приходится передавать в функцию отдельным параметром.</a:t>
            </a:r>
          </a:p>
          <a:p>
            <a:pPr marL="228600" indent="-228600">
              <a:buAutoNum type="arabicParenR"/>
            </a:pPr>
            <a:r>
              <a:rPr lang="ru-RU" b="0" baseline="0" dirty="0" smtClean="0"/>
              <a:t>имя переменной массива </a:t>
            </a:r>
            <a:r>
              <a:rPr lang="en-US" b="0" baseline="0" dirty="0" smtClean="0"/>
              <a:t>'a' </a:t>
            </a:r>
            <a:r>
              <a:rPr lang="ru-RU" b="0" baseline="0" dirty="0" smtClean="0"/>
              <a:t>в функции </a:t>
            </a:r>
            <a:r>
              <a:rPr lang="en-US" b="0" baseline="0" dirty="0" smtClean="0"/>
              <a:t>main </a:t>
            </a:r>
            <a:r>
              <a:rPr lang="ru-RU" b="0" baseline="0" dirty="0" smtClean="0"/>
              <a:t>и аргумента </a:t>
            </a:r>
            <a:r>
              <a:rPr lang="en-US" b="0" baseline="0" dirty="0" smtClean="0"/>
              <a:t>'vwA' </a:t>
            </a:r>
            <a:r>
              <a:rPr lang="ru-RU" b="0" baseline="0" dirty="0" smtClean="0"/>
              <a:t>функции </a:t>
            </a:r>
            <a:r>
              <a:rPr lang="en-US" b="0" baseline="0" dirty="0" err="1" smtClean="0"/>
              <a:t>InitArr</a:t>
            </a:r>
            <a:r>
              <a:rPr lang="en-US" b="0" baseline="0" dirty="0" smtClean="0"/>
              <a:t> </a:t>
            </a:r>
            <a:r>
              <a:rPr lang="ru-RU" b="0" baseline="0" dirty="0" smtClean="0"/>
              <a:t>не совпадают,</a:t>
            </a:r>
            <a:r>
              <a:rPr lang="ru-RU" baseline="0" dirty="0" smtClean="0"/>
              <a:t> потому что это разные переменные ссылающиеся на одну область памяти</a:t>
            </a:r>
            <a:r>
              <a:rPr lang="en-US" baseline="0" dirty="0" smtClean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349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Посмотрим</a:t>
            </a:r>
            <a:r>
              <a:rPr lang="ru-RU" baseline="0" dirty="0" smtClean="0"/>
              <a:t> выполнение этой программы в режиме отладчика: в каком порядке будут выполняться инструкции.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120137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Поскольку</a:t>
            </a:r>
            <a:r>
              <a:rPr lang="ru-RU" baseline="0" dirty="0" smtClean="0"/>
              <a:t> в функции </a:t>
            </a:r>
            <a:r>
              <a:rPr lang="en-US" baseline="0" dirty="0" err="1" smtClean="0"/>
              <a:t>InitArr</a:t>
            </a:r>
            <a:r>
              <a:rPr lang="en-US" baseline="0" dirty="0" smtClean="0"/>
              <a:t> </a:t>
            </a:r>
            <a:r>
              <a:rPr lang="ru-RU" baseline="0" dirty="0" smtClean="0"/>
              <a:t>у нас есть ссылка на память, где выделен массив </a:t>
            </a:r>
            <a:r>
              <a:rPr lang="en-US" baseline="0" dirty="0" smtClean="0"/>
              <a:t>'a', </a:t>
            </a:r>
            <a:r>
              <a:rPr lang="ru-RU" baseline="0" dirty="0" smtClean="0"/>
              <a:t>мы можем к нему обратиться, несмотря на то, что к переменной </a:t>
            </a:r>
            <a:r>
              <a:rPr lang="en-US" baseline="0" dirty="0" smtClean="0"/>
              <a:t>'a'</a:t>
            </a:r>
            <a:r>
              <a:rPr lang="ru-RU" baseline="0" dirty="0" smtClean="0"/>
              <a:t> обратиться нельзя.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77226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301581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Выполнение функции завершено, изменённые</a:t>
            </a:r>
            <a:r>
              <a:rPr lang="ru-RU" baseline="0" dirty="0" smtClean="0"/>
              <a:t> значения остались в массиве </a:t>
            </a:r>
            <a:r>
              <a:rPr lang="en-US" baseline="0" dirty="0" smtClean="0"/>
              <a:t>'a'</a:t>
            </a:r>
            <a:r>
              <a:rPr lang="ru-RU" baseline="0" dirty="0" smtClean="0"/>
              <a:t>, поскольку мы работали с ним по ссылке.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352466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1200" dirty="0" smtClean="0"/>
              <a:t>Параметры функции, передаваемые по значению, можно инициализировать в ее прототипе</a:t>
            </a:r>
          </a:p>
          <a:p>
            <a:pPr marL="342900" indent="-342900">
              <a:spcBef>
                <a:spcPts val="12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1200" dirty="0" smtClean="0"/>
              <a:t>Если при вызове функции аргумент, соответствующий инициализированному формальному параметру будет опущен, формальному параметру будет присвоено инициализирующее значение. Если аргумент при вызове задан, инициализирующее значение игнорируется.</a:t>
            </a:r>
          </a:p>
          <a:p>
            <a:pPr marL="342900" indent="-342900">
              <a:spcBef>
                <a:spcPts val="12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1200" dirty="0" smtClean="0"/>
              <a:t>Инициализировать можно произвольное число параметров функции</a:t>
            </a:r>
          </a:p>
          <a:p>
            <a:pPr marL="342900" indent="-342900">
              <a:spcBef>
                <a:spcPts val="12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1200" dirty="0" smtClean="0"/>
              <a:t>Так как аргументы сопоставляются формальным параметрам по порядку следования, то, чтобы опустить при вызове какой-либо аргумент придется опустить и все следующие за ним.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586560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en-US" dirty="0" smtClean="0"/>
              <a:t>C</a:t>
            </a:r>
            <a:r>
              <a:rPr lang="ru-RU" dirty="0" smtClean="0"/>
              <a:t>++ уникальность функции</a:t>
            </a:r>
            <a:r>
              <a:rPr lang="ru-RU" baseline="0" dirty="0" smtClean="0"/>
              <a:t> определяется не только её именем, но и набором типов её параметров.</a:t>
            </a:r>
          </a:p>
          <a:p>
            <a:r>
              <a:rPr lang="ru-RU" baseline="0" dirty="0" smtClean="0"/>
              <a:t>Тип возвращаемого функцией значения при этом не учитывается.</a:t>
            </a:r>
          </a:p>
          <a:p>
            <a:r>
              <a:rPr lang="ru-RU" baseline="0" dirty="0" smtClean="0"/>
              <a:t>Это позволяет создать несколько функций с одним и тем же именем и разным набором параметров.</a:t>
            </a:r>
          </a:p>
          <a:p>
            <a:r>
              <a:rPr lang="ru-RU" baseline="0" dirty="0" smtClean="0"/>
              <a:t>Рекомендуется чтобы такие функции выполняли схожие по логике действия, но компилятор этого не проверяет, и выполнение этого условия целиком зависит от программиста.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357457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 перегрузка функций и инициализация значений</a:t>
            </a:r>
            <a:r>
              <a:rPr lang="ru-RU" baseline="0" dirty="0" smtClean="0"/>
              <a:t> по умолчанию</a:t>
            </a:r>
            <a:r>
              <a:rPr lang="ru-RU" dirty="0" smtClean="0"/>
              <a:t> могут использоваться одновременно.</a:t>
            </a:r>
          </a:p>
          <a:p>
            <a:r>
              <a:rPr lang="ru-RU" dirty="0" smtClean="0"/>
              <a:t>Ограничение: по набору параметров должно быть очевидно какую функцию должен вызвать компилятор.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22313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Передача данных через внешние файлы используется, когда когда данных так много</a:t>
            </a:r>
            <a:r>
              <a:rPr lang="en-US" baseline="0" dirty="0" smtClean="0"/>
              <a:t>,</a:t>
            </a:r>
            <a:r>
              <a:rPr lang="ru-RU" baseline="0" dirty="0" smtClean="0"/>
              <a:t> что в оперативной памяти они поместиться не могут. Например, видео файл для редактирования удобнее передавать в виде строки – пути к файлу.</a:t>
            </a:r>
          </a:p>
          <a:p>
            <a:r>
              <a:rPr lang="ru-RU" dirty="0" smtClean="0"/>
              <a:t>Передача данных</a:t>
            </a:r>
            <a:r>
              <a:rPr lang="ru-RU" baseline="0" dirty="0" smtClean="0"/>
              <a:t> в функцию (и из неё) через глобальные переменные допустима только в маленьких программах (до 2000 строк). В больших по размеру программах отследить все использования глобальных переменных становится затруднительно и программа становится нечитаемой.</a:t>
            </a:r>
          </a:p>
          <a:p>
            <a:r>
              <a:rPr lang="ru-RU" baseline="0" dirty="0" smtClean="0"/>
              <a:t>Именно по этой причине функцию </a:t>
            </a:r>
            <a:r>
              <a:rPr lang="en-US" baseline="0" dirty="0" err="1" smtClean="0"/>
              <a:t>strtok</a:t>
            </a:r>
            <a:r>
              <a:rPr lang="en-US" baseline="0" dirty="0" smtClean="0"/>
              <a:t> </a:t>
            </a:r>
            <a:r>
              <a:rPr lang="ru-RU" baseline="0" dirty="0" smtClean="0"/>
              <a:t>заменили в новых редакциях </a:t>
            </a:r>
            <a:r>
              <a:rPr lang="en-US" baseline="0" dirty="0" smtClean="0"/>
              <a:t>C++ </a:t>
            </a:r>
            <a:r>
              <a:rPr lang="ru-RU" baseline="0" dirty="0" smtClean="0"/>
              <a:t>на обновлённую, в которой бывшая глобальная переменная передаётся явно через дополнительный параметр передаваемый по ссылке.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171930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Что делать если требуется вернуть из функции более одного значения через </a:t>
            </a:r>
            <a:r>
              <a:rPr lang="en-US" dirty="0" smtClean="0"/>
              <a:t>return?</a:t>
            </a:r>
          </a:p>
          <a:p>
            <a:endParaRPr lang="en-US" dirty="0" smtClean="0"/>
          </a:p>
          <a:p>
            <a:r>
              <a:rPr lang="ru-RU" dirty="0" smtClean="0"/>
              <a:t>Ответ:</a:t>
            </a:r>
          </a:p>
          <a:p>
            <a:r>
              <a:rPr lang="ru-RU" dirty="0" smtClean="0"/>
              <a:t>1)</a:t>
            </a:r>
            <a:r>
              <a:rPr lang="ru-RU" baseline="0" dirty="0" smtClean="0"/>
              <a:t> </a:t>
            </a:r>
            <a:r>
              <a:rPr lang="ru-RU" dirty="0" smtClean="0"/>
              <a:t>использовать</a:t>
            </a:r>
            <a:r>
              <a:rPr lang="ru-RU" baseline="0" dirty="0" smtClean="0"/>
              <a:t> структуры</a:t>
            </a:r>
          </a:p>
          <a:p>
            <a:r>
              <a:rPr lang="ru-RU" baseline="0" dirty="0" smtClean="0"/>
              <a:t>2) или передавать через аргументы указатель/ссылку на буфер, куда функция запишет результат.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440132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Можно сразу в одной строке и объявить переменную типа </a:t>
            </a:r>
            <a:r>
              <a:rPr lang="en-US" dirty="0" smtClean="0"/>
              <a:t>Position </a:t>
            </a:r>
            <a:r>
              <a:rPr lang="ru-RU" dirty="0" smtClean="0"/>
              <a:t>и присвоить</a:t>
            </a:r>
            <a:r>
              <a:rPr lang="ru-RU" baseline="0" dirty="0" smtClean="0"/>
              <a:t> ей </a:t>
            </a:r>
            <a:r>
              <a:rPr lang="ru-RU" baseline="0" dirty="0" smtClean="0"/>
              <a:t>значение</a:t>
            </a:r>
            <a:r>
              <a:rPr lang="en-US" baseline="0" dirty="0" smtClean="0"/>
              <a:t>,</a:t>
            </a:r>
            <a:r>
              <a:rPr lang="ru-RU" baseline="0" dirty="0" smtClean="0"/>
              <a:t> </a:t>
            </a:r>
            <a:r>
              <a:rPr lang="ru-RU" baseline="0" dirty="0" smtClean="0"/>
              <a:t>возвращаемое функцией.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А можно ли вернуть массив через </a:t>
            </a:r>
            <a:r>
              <a:rPr lang="en-US" baseline="0" dirty="0" smtClean="0"/>
              <a:t>return?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299741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Важно: в этом примере в</a:t>
            </a:r>
            <a:r>
              <a:rPr lang="ru-RU" baseline="0" dirty="0" smtClean="0"/>
              <a:t> функции создаётся переменная </a:t>
            </a:r>
            <a:r>
              <a:rPr lang="en-US" baseline="0" dirty="0" smtClean="0"/>
              <a:t>'w' </a:t>
            </a:r>
            <a:r>
              <a:rPr lang="ru-RU" baseline="0" dirty="0" smtClean="0"/>
              <a:t>и инициализация массива происходит в ней.</a:t>
            </a:r>
          </a:p>
          <a:p>
            <a:r>
              <a:rPr lang="ru-RU" baseline="0" dirty="0" smtClean="0"/>
              <a:t>При выходе из функции вся переменная копируется в переменную </a:t>
            </a:r>
            <a:r>
              <a:rPr lang="en-US" baseline="0" dirty="0" smtClean="0"/>
              <a:t>'r'</a:t>
            </a:r>
            <a:r>
              <a:rPr lang="ru-RU" baseline="0" dirty="0" smtClean="0"/>
              <a:t> функции </a:t>
            </a:r>
            <a:r>
              <a:rPr lang="en-US" baseline="0" dirty="0" smtClean="0"/>
              <a:t>main.</a:t>
            </a:r>
          </a:p>
          <a:p>
            <a:r>
              <a:rPr lang="ru-RU" baseline="0" dirty="0" smtClean="0"/>
              <a:t>Структура может быть достаточно большой и этой операции копирования можно избежать если использовать механизм передачи буфера:</a:t>
            </a:r>
          </a:p>
          <a:p>
            <a:r>
              <a:rPr lang="ru-RU" baseline="0" dirty="0" smtClean="0"/>
              <a:t>в функцию передать адрес переменной </a:t>
            </a:r>
            <a:r>
              <a:rPr lang="en-US" baseline="0" dirty="0" smtClean="0"/>
              <a:t>'r'</a:t>
            </a:r>
            <a:r>
              <a:rPr lang="ru-RU" baseline="0" dirty="0" smtClean="0"/>
              <a:t>, чтобы она проинициализировала сразу её</a:t>
            </a:r>
          </a:p>
          <a:p>
            <a:r>
              <a:rPr lang="ru-RU" baseline="0" dirty="0" smtClean="0"/>
              <a:t>без использования </a:t>
            </a:r>
            <a:r>
              <a:rPr lang="en-US" baseline="0" dirty="0" smtClean="0"/>
              <a:t>"</a:t>
            </a:r>
            <a:r>
              <a:rPr lang="ru-RU" baseline="0" dirty="0" smtClean="0"/>
              <a:t>промежуточной</a:t>
            </a:r>
            <a:r>
              <a:rPr lang="en-US" baseline="0" dirty="0" smtClean="0"/>
              <a:t>"</a:t>
            </a:r>
            <a:r>
              <a:rPr lang="ru-RU" baseline="0" dirty="0" smtClean="0"/>
              <a:t> переменной </a:t>
            </a:r>
            <a:r>
              <a:rPr lang="en-US" baseline="0" dirty="0" smtClean="0"/>
              <a:t>'w'.</a:t>
            </a: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7710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 входе в функцию процессор сохраняет в стеке (там же, где хранятся локальные переменные)</a:t>
            </a:r>
          </a:p>
          <a:p>
            <a:r>
              <a:rPr lang="ru-RU" dirty="0" smtClean="0"/>
              <a:t>адрес возврата, с которого выполнение</a:t>
            </a:r>
            <a:r>
              <a:rPr lang="ru-RU" baseline="0" dirty="0" smtClean="0"/>
              <a:t> программы продолжится после завершения функции.</a:t>
            </a:r>
          </a:p>
          <a:p>
            <a:r>
              <a:rPr lang="ru-RU" baseline="0" dirty="0" smtClean="0"/>
              <a:t>Обычно в режиме отладчика компилятор подсвечивает текущую выполняемую строку в виде жёлтой стрелочки, а строку с которой выполнение продолжится после завершения функции – каким либо другим значком(зависит от </a:t>
            </a:r>
            <a:r>
              <a:rPr lang="en-US" baseline="0" dirty="0" smtClean="0"/>
              <a:t>IDE).</a:t>
            </a: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513644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этом примере функция возвращает ссылку, а она по определению является </a:t>
            </a:r>
            <a:r>
              <a:rPr lang="en-US" dirty="0" smtClean="0"/>
              <a:t>L-value</a:t>
            </a:r>
            <a:r>
              <a:rPr lang="ru-RU" dirty="0" smtClean="0"/>
              <a:t>, то есть может находится</a:t>
            </a:r>
            <a:r>
              <a:rPr lang="ru-RU" baseline="0" dirty="0" smtClean="0"/>
              <a:t> слева от оператора =.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469558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0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325504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baseline="0" dirty="0" smtClean="0"/>
              <a:t>1) При объявлении переменной </a:t>
            </a:r>
            <a:r>
              <a:rPr lang="en-US" b="0" baseline="0" dirty="0" smtClean="0"/>
              <a:t>char </a:t>
            </a:r>
            <a:r>
              <a:rPr lang="en-US" b="0" baseline="0" dirty="0" err="1" smtClean="0"/>
              <a:t>vsStr</a:t>
            </a:r>
            <a:r>
              <a:rPr lang="en-US" b="0" baseline="0" dirty="0" smtClean="0"/>
              <a:t>[]; - </a:t>
            </a:r>
            <a:r>
              <a:rPr lang="ru-RU" b="0" baseline="0" dirty="0" smtClean="0"/>
              <a:t>квадратные скобки – объявление массива.</a:t>
            </a:r>
          </a:p>
          <a:p>
            <a:r>
              <a:rPr lang="en-US" b="0" baseline="0" dirty="0" smtClean="0"/>
              <a:t>2) </a:t>
            </a:r>
            <a:r>
              <a:rPr lang="ru-RU" b="0" baseline="0" dirty="0" smtClean="0"/>
              <a:t>Те же квадратные скобки в объявлении функции означают передачу массива по ссылке.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455217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0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010972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0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538700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Некоторые</a:t>
            </a:r>
            <a:r>
              <a:rPr lang="ru-RU" baseline="0" dirty="0" smtClean="0"/>
              <a:t> авторы вообще не рекомендуют использовать этот механизм.</a:t>
            </a:r>
          </a:p>
          <a:p>
            <a:r>
              <a:rPr lang="ru-RU" baseline="0" dirty="0" smtClean="0"/>
              <a:t>В других языках(более далёких от железа) такой ошибки (возврат из функции ссылки на локальную переменную) вообще нет и не может быть.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67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179833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68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555360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прошлой лекции</a:t>
            </a:r>
            <a:r>
              <a:rPr lang="ru-RU" baseline="0" dirty="0" smtClean="0"/>
              <a:t> была схема про память процесса, она полностью совпадает со схемой классов памяти – у них одна основа.</a:t>
            </a:r>
            <a:endParaRPr lang="ru-RU" dirty="0" smtClean="0"/>
          </a:p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69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644725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В режиме </a:t>
            </a:r>
            <a:r>
              <a:rPr lang="en-US" baseline="0" dirty="0" smtClean="0"/>
              <a:t>Debug </a:t>
            </a:r>
            <a:r>
              <a:rPr lang="ru-RU" baseline="0" dirty="0" smtClean="0"/>
              <a:t>вылетит с ошибкой на второй итерации</a:t>
            </a:r>
            <a:r>
              <a:rPr lang="en-US" baseline="0" dirty="0" smtClean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В режиме </a:t>
            </a:r>
            <a:r>
              <a:rPr lang="en-US" baseline="0" dirty="0" smtClean="0"/>
              <a:t>Release </a:t>
            </a:r>
            <a:r>
              <a:rPr lang="ru-RU" baseline="0" dirty="0" smtClean="0"/>
              <a:t>этот пример отработает корректно, потому что память переменной </a:t>
            </a:r>
            <a:r>
              <a:rPr lang="en-US" baseline="0" dirty="0" smtClean="0"/>
              <a:t>k </a:t>
            </a:r>
            <a:r>
              <a:rPr lang="ru-RU" baseline="0" dirty="0" smtClean="0"/>
              <a:t>хотя и будет освобождена при переходе ко второй итерации цикла, но в следующей итерации она попадёт в те же ячейки памяти, а там будет мусор (то есть предыдущее значение переменной </a:t>
            </a:r>
            <a:r>
              <a:rPr lang="en-US" baseline="0" dirty="0" smtClean="0"/>
              <a:t>k).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Хотя этот пример и работает, но это "неопределённое поведение" и поступать так не стоит.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Однако учитывая, что в некоторых задачах такое поведение полезно, для него придумали специальное ключевое слово </a:t>
            </a:r>
            <a:r>
              <a:rPr lang="en-US" baseline="0" dirty="0" smtClean="0"/>
              <a:t>static (</a:t>
            </a:r>
            <a:r>
              <a:rPr lang="ru-RU" baseline="0" dirty="0" smtClean="0"/>
              <a:t>см следующий слайд</a:t>
            </a:r>
            <a:r>
              <a:rPr lang="en-US" baseline="0" dirty="0" smtClean="0"/>
              <a:t>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70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416909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Локальная</a:t>
            </a:r>
            <a:r>
              <a:rPr lang="ru-RU" baseline="0" dirty="0" smtClean="0"/>
              <a:t> переменная помеченная ключевым словом </a:t>
            </a:r>
            <a:r>
              <a:rPr lang="en-US" altLang="ru-RU" sz="1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ru-RU" altLang="ru-RU" sz="1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становится глобальной – она </a:t>
            </a:r>
            <a:r>
              <a:rPr lang="ru-RU" baseline="0" dirty="0" smtClean="0"/>
              <a:t>инициализируется при первом обращении к ней (при первом входе в функцию), существует всё время выполнения программы, но обратиться к ней можно только из области видимости, где она объявлена.</a:t>
            </a:r>
          </a:p>
          <a:p>
            <a:r>
              <a:rPr lang="ru-RU" baseline="0" dirty="0" smtClean="0"/>
              <a:t>Благодаря ограничению области видимости использовать такие глобальные переменные можно.</a:t>
            </a:r>
            <a:endParaRPr lang="en-US" baseline="0" dirty="0" smtClean="0"/>
          </a:p>
          <a:p>
            <a:endParaRPr lang="ru-RU" baseline="0" dirty="0" smtClean="0"/>
          </a:p>
          <a:p>
            <a:r>
              <a:rPr lang="ru-RU" baseline="0" dirty="0" smtClean="0"/>
              <a:t>Глобальные переменные итак являются статическими, поэтому для них ключевое слово </a:t>
            </a:r>
            <a:r>
              <a:rPr lang="en-US" baseline="0" dirty="0" smtClean="0"/>
              <a:t>static </a:t>
            </a:r>
            <a:r>
              <a:rPr lang="ru-RU" baseline="0" dirty="0" smtClean="0"/>
              <a:t>работает по другому.</a:t>
            </a:r>
          </a:p>
          <a:p>
            <a:r>
              <a:rPr lang="ru-RU" baseline="0" dirty="0" smtClean="0"/>
              <a:t>Ключевое слово </a:t>
            </a:r>
            <a:r>
              <a:rPr lang="en-US" baseline="0" dirty="0" smtClean="0"/>
              <a:t>static </a:t>
            </a:r>
            <a:r>
              <a:rPr lang="ru-RU" baseline="0" dirty="0" smtClean="0"/>
              <a:t>перед глобальной переменной (объявленной вне всех функций) означает, что эта переменная доступна только в этой единице трансляции (только при компиляции текущего </a:t>
            </a:r>
            <a:r>
              <a:rPr lang="en-US" baseline="0" dirty="0" smtClean="0"/>
              <a:t>.</a:t>
            </a:r>
            <a:r>
              <a:rPr lang="en-US" baseline="0" dirty="0" err="1" smtClean="0"/>
              <a:t>cpp</a:t>
            </a:r>
            <a:r>
              <a:rPr lang="en-US" baseline="0" dirty="0" smtClean="0"/>
              <a:t> </a:t>
            </a:r>
            <a:r>
              <a:rPr lang="ru-RU" baseline="0" dirty="0" smtClean="0"/>
              <a:t>файла), в других единицах трансляции может быть глобальная переменная с тем же именем и они не будут конфликтовать друг с другом – у каждого будет своя переменная. Например, если переменная объявлена в </a:t>
            </a:r>
            <a:r>
              <a:rPr lang="en-US" baseline="0" dirty="0" smtClean="0"/>
              <a:t>.h </a:t>
            </a:r>
            <a:r>
              <a:rPr lang="ru-RU" baseline="0" dirty="0" smtClean="0"/>
              <a:t>файле, включённом в несколько </a:t>
            </a:r>
            <a:r>
              <a:rPr lang="en-US" baseline="0" dirty="0" smtClean="0"/>
              <a:t>.</a:t>
            </a:r>
            <a:r>
              <a:rPr lang="en-US" baseline="0" dirty="0" err="1" smtClean="0"/>
              <a:t>cpp</a:t>
            </a:r>
            <a:r>
              <a:rPr lang="en-US" baseline="0" dirty="0" smtClean="0"/>
              <a:t> </a:t>
            </a:r>
            <a:r>
              <a:rPr lang="ru-RU" baseline="0" dirty="0" smtClean="0"/>
              <a:t>файлов – в каждом </a:t>
            </a:r>
            <a:r>
              <a:rPr lang="en-US" baseline="0" dirty="0" smtClean="0"/>
              <a:t>.</a:t>
            </a:r>
            <a:r>
              <a:rPr lang="en-US" baseline="0" dirty="0" err="1" smtClean="0"/>
              <a:t>cpp</a:t>
            </a:r>
            <a:r>
              <a:rPr lang="en-US" baseline="0" dirty="0" smtClean="0"/>
              <a:t> </a:t>
            </a:r>
            <a:r>
              <a:rPr lang="ru-RU" baseline="0" dirty="0" smtClean="0"/>
              <a:t>файле будет свой экземпляр этой переменой (такое применение досталось в наследство от языка </a:t>
            </a:r>
            <a:r>
              <a:rPr lang="en-US" baseline="0" dirty="0" smtClean="0"/>
              <a:t>C</a:t>
            </a:r>
            <a:r>
              <a:rPr lang="ru-RU" baseline="0" dirty="0" smtClean="0"/>
              <a:t>, а в </a:t>
            </a:r>
            <a:r>
              <a:rPr lang="en-US" baseline="0" dirty="0" smtClean="0"/>
              <a:t>C++ </a:t>
            </a:r>
            <a:r>
              <a:rPr lang="ru-RU" baseline="0" dirty="0" smtClean="0"/>
              <a:t>для похожей функциональности используются классы).</a:t>
            </a:r>
            <a:endParaRPr lang="en-US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71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350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Имена переменных в функции </a:t>
            </a:r>
            <a:r>
              <a:rPr lang="en-US" dirty="0" smtClean="0"/>
              <a:t>main </a:t>
            </a:r>
            <a:r>
              <a:rPr lang="ru-RU" dirty="0" smtClean="0"/>
              <a:t>специально выбраны похожими,</a:t>
            </a:r>
            <a:r>
              <a:rPr lang="ru-RU" baseline="0" dirty="0" smtClean="0"/>
              <a:t> но отличающимися от переменных в объявлении функции </a:t>
            </a:r>
            <a:r>
              <a:rPr lang="en-US" baseline="0" dirty="0" smtClean="0"/>
              <a:t>DoMagic – </a:t>
            </a:r>
            <a:r>
              <a:rPr lang="ru-RU" baseline="0" dirty="0" smtClean="0"/>
              <a:t>это будут разные переменные (</a:t>
            </a:r>
            <a:r>
              <a:rPr lang="en-US" baseline="0" dirty="0" err="1" smtClean="0"/>
              <a:t>vdA</a:t>
            </a:r>
            <a:r>
              <a:rPr lang="en-US" baseline="0" dirty="0" smtClean="0"/>
              <a:t> </a:t>
            </a:r>
            <a:r>
              <a:rPr lang="ru-RU" baseline="0" dirty="0" smtClean="0"/>
              <a:t>и </a:t>
            </a:r>
            <a:r>
              <a:rPr lang="en-US" baseline="0" dirty="0" err="1" smtClean="0"/>
              <a:t>vdB</a:t>
            </a:r>
            <a:r>
              <a:rPr lang="en-US" baseline="0" dirty="0" smtClean="0"/>
              <a:t> </a:t>
            </a:r>
            <a:r>
              <a:rPr lang="ru-RU" baseline="0" dirty="0" smtClean="0"/>
              <a:t>в функции </a:t>
            </a:r>
            <a:r>
              <a:rPr lang="en-US" baseline="0" dirty="0" smtClean="0"/>
              <a:t>DoMagic </a:t>
            </a:r>
            <a:r>
              <a:rPr lang="ru-RU" baseline="0" dirty="0" smtClean="0"/>
              <a:t>будут проинициализированы указателями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ru-RU" baseline="0" dirty="0" smtClean="0"/>
              <a:t>и </a:t>
            </a:r>
            <a:r>
              <a:rPr lang="en-US" baseline="0" dirty="0" err="1" smtClean="0"/>
              <a:t>vB</a:t>
            </a:r>
            <a:r>
              <a:rPr lang="en-US" baseline="0" dirty="0" smtClean="0"/>
              <a:t> </a:t>
            </a:r>
            <a:r>
              <a:rPr lang="ru-RU" baseline="0" dirty="0" smtClean="0"/>
              <a:t>из функции </a:t>
            </a:r>
            <a:r>
              <a:rPr lang="en-US" baseline="0" dirty="0" smtClean="0"/>
              <a:t>main)</a:t>
            </a:r>
            <a:r>
              <a:rPr lang="ru-RU" baseline="0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735416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Глобальные переменные – плохая практика, в больших</a:t>
            </a:r>
            <a:r>
              <a:rPr lang="ru-RU" baseline="0" dirty="0" smtClean="0"/>
              <a:t> программах их использование сильно запутывает код.</a:t>
            </a:r>
          </a:p>
          <a:p>
            <a:r>
              <a:rPr lang="ru-RU" baseline="0" dirty="0" smtClean="0"/>
              <a:t>При этом со статическими локальными проблемы нет – их область видимости ограничена функцией в которой они объявлены,</a:t>
            </a:r>
          </a:p>
          <a:p>
            <a:r>
              <a:rPr lang="ru-RU" baseline="0" dirty="0" smtClean="0"/>
              <a:t>поэтому отследить все обращения к такой переменной достаточно просто.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72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291016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73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046887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Локальная переменная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pFunc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хранит указатель на функцию.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Она инициализируется адресом функции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sin.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При этом знак взятия адреса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(&amp;)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можно не указывать - компилятор итак разберётся.</a:t>
            </a:r>
          </a:p>
          <a:p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Ниже объявляется параметр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pF 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функции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CalcFunc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он принимает адрес функции.</a:t>
            </a:r>
          </a:p>
          <a:p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Таким образом можно создать функцию принимающую другие функции в качестве параметра.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74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996713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Передача адреса функции в качестве параметра используется в стандартной </a:t>
            </a:r>
            <a:r>
              <a:rPr lang="ru-RU" dirty="0" err="1" smtClean="0"/>
              <a:t>фукнции</a:t>
            </a:r>
            <a:r>
              <a:rPr lang="ru-RU" baseline="0" dirty="0" smtClean="0"/>
              <a:t> сортировки </a:t>
            </a:r>
            <a:r>
              <a:rPr lang="en-US" baseline="0" dirty="0" smtClean="0"/>
              <a:t>sort.</a:t>
            </a:r>
          </a:p>
          <a:p>
            <a:r>
              <a:rPr lang="ru-RU" baseline="0" dirty="0" smtClean="0"/>
              <a:t>Эта функция имеет перегрузку, в которой третьим параметром указывается функция для сравнения элементов.</a:t>
            </a:r>
          </a:p>
          <a:p>
            <a:r>
              <a:rPr lang="ru-RU" dirty="0" smtClean="0"/>
              <a:t>1) Указывая третьим параметром</a:t>
            </a:r>
            <a:r>
              <a:rPr lang="ru-RU" baseline="0" dirty="0" smtClean="0"/>
              <a:t> </a:t>
            </a:r>
            <a:r>
              <a:rPr lang="ru-RU" dirty="0" smtClean="0"/>
              <a:t>функцию</a:t>
            </a:r>
            <a:r>
              <a:rPr lang="ru-RU" baseline="0" dirty="0" smtClean="0"/>
              <a:t> для </a:t>
            </a:r>
            <a:r>
              <a:rPr lang="ru-RU" dirty="0" smtClean="0"/>
              <a:t>сравнения элементов массива (</a:t>
            </a:r>
            <a:r>
              <a:rPr lang="en-US" dirty="0" err="1" smtClean="0"/>
              <a:t>MyCompare</a:t>
            </a:r>
            <a:r>
              <a:rPr lang="ru-RU" dirty="0" smtClean="0"/>
              <a:t>)</a:t>
            </a:r>
            <a:r>
              <a:rPr lang="ru-RU" baseline="0" dirty="0" smtClean="0"/>
              <a:t> можно отсортировать массивы не только стандартных типов но и массив структур (по произвольному ключу).</a:t>
            </a:r>
          </a:p>
          <a:p>
            <a:r>
              <a:rPr lang="ru-RU" baseline="0" dirty="0" smtClean="0"/>
              <a:t>2) К одному и тому же массиву можно применять разные функции сравнения, чтобы была возможность в одной программе сортировать массив по разным полям структуры (год рождения, ФИО или адрес).</a:t>
            </a:r>
          </a:p>
          <a:p>
            <a:r>
              <a:rPr lang="ru-RU" baseline="0" dirty="0" smtClean="0"/>
              <a:t>3) весь код сортировки, как видите, помещается на один слайд.</a:t>
            </a:r>
          </a:p>
          <a:p>
            <a:r>
              <a:rPr lang="ru-RU" baseline="0" dirty="0" smtClean="0"/>
              <a:t>4) Если функция сравнения не указана при вызове </a:t>
            </a:r>
            <a:r>
              <a:rPr lang="en-US" baseline="0" dirty="0" smtClean="0"/>
              <a:t>sort</a:t>
            </a:r>
            <a:r>
              <a:rPr lang="ru-RU" baseline="0" dirty="0" smtClean="0"/>
              <a:t>, то используется операция сравнения "меньше".</a:t>
            </a:r>
          </a:p>
          <a:p>
            <a:r>
              <a:rPr lang="ru-RU" baseline="0" dirty="0" smtClean="0"/>
              <a:t>5) При втором вызове функции </a:t>
            </a:r>
            <a:r>
              <a:rPr lang="en-US" baseline="0" dirty="0" smtClean="0"/>
              <a:t>'sort' </a:t>
            </a:r>
            <a:r>
              <a:rPr lang="ru-RU" baseline="0" dirty="0" smtClean="0"/>
              <a:t>указано использовать оператор сравнения "больше", поэтому после сортировки элементы оказываются упорядочены по убыванию.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75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317225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76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222037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77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65810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78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698409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Обратите внимание на комментарии – они позволяют использовать функцию не заглядывая что у неё внутри.</a:t>
            </a:r>
            <a:br>
              <a:rPr lang="ru-RU" dirty="0" smtClean="0"/>
            </a:br>
            <a:r>
              <a:rPr lang="ru-RU" dirty="0" smtClean="0"/>
              <a:t>НО лучше было бы назвать переменные подлиннее и очевиднее (как</a:t>
            </a:r>
            <a:r>
              <a:rPr lang="ru-RU" baseline="0" dirty="0" smtClean="0"/>
              <a:t> </a:t>
            </a:r>
            <a:r>
              <a:rPr lang="en-US" baseline="0" dirty="0" err="1" smtClean="0"/>
              <a:t>maxItersCnt</a:t>
            </a:r>
            <a:r>
              <a:rPr lang="en-US" baseline="0" dirty="0" smtClean="0"/>
              <a:t>),</a:t>
            </a:r>
            <a:r>
              <a:rPr lang="ru-RU" dirty="0" smtClean="0"/>
              <a:t> тогда комментарии бы не понадобились, но и код бы не влез на слайд</a:t>
            </a:r>
            <a:r>
              <a:rPr lang="en-US" dirty="0" smtClean="0"/>
              <a:t>.</a:t>
            </a:r>
          </a:p>
          <a:p>
            <a:r>
              <a:rPr lang="ru-RU" dirty="0" smtClean="0"/>
              <a:t>Ограничение</a:t>
            </a:r>
            <a:r>
              <a:rPr lang="ru-RU" baseline="0" dirty="0" smtClean="0"/>
              <a:t> входного диапазона параметров можно описать в комментариях или используя синтаксис стандарта </a:t>
            </a:r>
            <a:r>
              <a:rPr lang="en-US" baseline="0" dirty="0" smtClean="0"/>
              <a:t>C++0x </a:t>
            </a:r>
            <a:r>
              <a:rPr lang="en-US" baseline="0" dirty="0" err="1" smtClean="0"/>
              <a:t>static_assert</a:t>
            </a:r>
            <a:r>
              <a:rPr lang="en-US" baseline="0" dirty="0" smtClean="0"/>
              <a:t>, </a:t>
            </a:r>
            <a:r>
              <a:rPr lang="ru-RU" baseline="0" dirty="0" smtClean="0"/>
              <a:t>тогда дополнительно ограничение диапазона входных параметров будет проверяться во время компиляции (если это возможно).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79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298802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Обратите внимание на комментарий </a:t>
            </a:r>
            <a:r>
              <a:rPr lang="en-US" dirty="0" smtClean="0"/>
              <a:t>OUT </a:t>
            </a:r>
            <a:r>
              <a:rPr lang="ru-RU" dirty="0" smtClean="0"/>
              <a:t>при передаваемой по ссылке переменной </a:t>
            </a:r>
            <a:r>
              <a:rPr lang="en-US" dirty="0" smtClean="0"/>
              <a:t>err</a:t>
            </a:r>
            <a:r>
              <a:rPr lang="ru-RU" dirty="0" smtClean="0"/>
              <a:t> при вызове функции – сразу понятно, что это выходной</a:t>
            </a:r>
            <a:r>
              <a:rPr lang="ru-RU" baseline="0" dirty="0" smtClean="0"/>
              <a:t> параметр и он поменяет значение внутри функции </a:t>
            </a:r>
            <a:r>
              <a:rPr lang="en-US" baseline="0" dirty="0" err="1" smtClean="0"/>
              <a:t>SolveEqu</a:t>
            </a:r>
            <a:r>
              <a:rPr lang="ru-RU" dirty="0" smtClean="0"/>
              <a:t>.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Теперь можно использовать уже написанную </a:t>
            </a:r>
            <a:r>
              <a:rPr lang="ru-RU" baseline="0" dirty="0" smtClean="0"/>
              <a:t>функцию </a:t>
            </a:r>
            <a:r>
              <a:rPr lang="en-US" baseline="0" dirty="0" err="1" smtClean="0"/>
              <a:t>SolveEqu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ru-RU" baseline="0" dirty="0" smtClean="0"/>
              <a:t>для численного решения любых уравнений. При этом можно не держать в голове используемый внутри функции алгоритм – надо знать только какие аргументы она принимает.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Используйте функции везде где это только возможно – после тренировки это позволит вам разрабатывать действительно большие программы.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80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000987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err="1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81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279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15753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err="1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82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83520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При использовании функций:</a:t>
            </a:r>
            <a:endParaRPr lang="en-US" dirty="0" smtClean="0"/>
          </a:p>
          <a:p>
            <a:pPr marL="228600" indent="-228600">
              <a:buAutoNum type="arabicParenR"/>
            </a:pPr>
            <a:r>
              <a:rPr lang="ru-RU" dirty="0" smtClean="0"/>
              <a:t>каждая из функций короткая</a:t>
            </a:r>
            <a:r>
              <a:rPr lang="ru-RU" baseline="0" dirty="0" smtClean="0"/>
              <a:t> – несколько строк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 smtClean="0"/>
              <a:t>при написании функций не надо держать в голове основную задачу под которую пишется программа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 smtClean="0"/>
              <a:t>связь с вызывающей функцией жёстко описана через список аргументов, для вызова функции не требуется знать</a:t>
            </a:r>
            <a:r>
              <a:rPr lang="en-US" baseline="0" dirty="0" smtClean="0"/>
              <a:t>,</a:t>
            </a:r>
            <a:r>
              <a:rPr lang="ru-RU" baseline="0" dirty="0" smtClean="0"/>
              <a:t> как она работает, нужно знать только её имя и набор параметров.</a:t>
            </a:r>
          </a:p>
          <a:p>
            <a:pPr marL="228600" indent="-228600">
              <a:buAutoNum type="arabicParenR"/>
            </a:pPr>
            <a:r>
              <a:rPr lang="ru-RU" baseline="0" dirty="0" smtClean="0"/>
              <a:t>полученная программа делает то же самое, но написать и отладить её легче и</a:t>
            </a:r>
            <a:r>
              <a:rPr lang="en-US" baseline="0" dirty="0" smtClean="0"/>
              <a:t> </a:t>
            </a:r>
            <a:r>
              <a:rPr lang="ru-RU" baseline="0" dirty="0" smtClean="0"/>
              <a:t>быстрее чем программу без функций</a:t>
            </a:r>
            <a:endParaRPr lang="en-US" baseline="0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 smtClean="0"/>
              <a:t>каждая функция ничего не знает о том, кто и откуда её вызывает, а значит её можно использовать для аналогичных задач повторно, это помогает избежать дублирования кода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 smtClean="0"/>
              <a:t>функции можно копировать без изменений из одной лабораторной работы в другую (или создавать </a:t>
            </a:r>
            <a:r>
              <a:rPr lang="ru-RU" b="1" baseline="0" dirty="0" smtClean="0"/>
              <a:t>библиотеки функций </a:t>
            </a:r>
            <a:r>
              <a:rPr lang="ru-RU" baseline="0" dirty="0" smtClean="0"/>
              <a:t>и вызывать оттуда)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dirty="0" smtClean="0"/>
              <a:t>main </a:t>
            </a:r>
            <a:r>
              <a:rPr lang="ru-RU" dirty="0" smtClean="0"/>
              <a:t>получился коротким – меньше экрана</a:t>
            </a:r>
          </a:p>
          <a:p>
            <a:pPr marL="228600" indent="-228600">
              <a:buAutoNum type="arabicParenR"/>
            </a:pPr>
            <a:r>
              <a:rPr lang="ru-RU" baseline="0" dirty="0" smtClean="0"/>
              <a:t>при написании </a:t>
            </a:r>
            <a:r>
              <a:rPr lang="en-US" baseline="0" dirty="0" smtClean="0"/>
              <a:t>main </a:t>
            </a:r>
            <a:r>
              <a:rPr lang="ru-RU" baseline="0" dirty="0" smtClean="0"/>
              <a:t>не требуется держать в голове детали реализации каждой из функций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787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413158"/>
          </a:xfrm>
        </p:spPr>
        <p:txBody>
          <a:bodyPr lIns="91440" rIns="91440">
            <a:normAutofit/>
          </a:bodyPr>
          <a:lstStyle>
            <a:lvl1pPr marL="0" indent="0" algn="l">
              <a:buNone/>
              <a:tabLst>
                <a:tab pos="0" algn="l"/>
                <a:tab pos="7380000" algn="r"/>
              </a:tabLst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dirty="0" smtClean="0"/>
              <a:t>Образец подзаголовка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anchor="ctr"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35996D3A-6AFD-458C-90C1-256E036434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4543665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cap="all" baseline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Функции</a:t>
            </a:r>
            <a:endParaRPr lang="en-US" dirty="0" smtClean="0"/>
          </a:p>
        </p:txBody>
      </p:sp>
      <p:sp>
        <p:nvSpPr>
          <p:cNvPr id="14" name="Дата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1895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  <p:sp>
        <p:nvSpPr>
          <p:cNvPr id="7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anchor="ctr"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35996D3A-6AFD-458C-90C1-256E036434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4543665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cap="all" baseline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Функции</a:t>
            </a:r>
            <a:endParaRPr lang="en-US" dirty="0" smtClean="0"/>
          </a:p>
        </p:txBody>
      </p:sp>
      <p:sp>
        <p:nvSpPr>
          <p:cNvPr id="9" name="Дата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4256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22959" y="513347"/>
            <a:ext cx="7543801" cy="5462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anchor="ctr"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35996D3A-6AFD-458C-90C1-256E036434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4543665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cap="all" baseline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Функции</a:t>
            </a:r>
            <a:endParaRPr lang="en-US" dirty="0" smtClean="0"/>
          </a:p>
        </p:txBody>
      </p:sp>
      <p:sp>
        <p:nvSpPr>
          <p:cNvPr id="9" name="Дата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0322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anchor="ctr"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35996D3A-6AFD-458C-90C1-256E036434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4543665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cap="all" baseline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Функции</a:t>
            </a:r>
            <a:endParaRPr lang="en-US" dirty="0" smtClean="0"/>
          </a:p>
        </p:txBody>
      </p:sp>
      <p:sp>
        <p:nvSpPr>
          <p:cNvPr id="12" name="Дата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3283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anchor="ctr"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35996D3A-6AFD-458C-90C1-256E036434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4543665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cap="all" baseline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Функции</a:t>
            </a:r>
            <a:endParaRPr lang="en-US" dirty="0" smtClean="0"/>
          </a:p>
        </p:txBody>
      </p:sp>
      <p:sp>
        <p:nvSpPr>
          <p:cNvPr id="8" name="Дата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4557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anchor="ctr"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35996D3A-6AFD-458C-90C1-256E036434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4543665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cap="all" baseline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Функции</a:t>
            </a:r>
            <a:endParaRPr lang="en-US" dirty="0" smtClean="0"/>
          </a:p>
        </p:txBody>
      </p:sp>
      <p:sp>
        <p:nvSpPr>
          <p:cNvPr id="12" name="Дата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9335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anchor="ctr"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35996D3A-6AFD-458C-90C1-256E036434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4543665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cap="all" baseline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Функции</a:t>
            </a:r>
            <a:endParaRPr lang="en-US" dirty="0" smtClean="0"/>
          </a:p>
        </p:txBody>
      </p:sp>
      <p:sp>
        <p:nvSpPr>
          <p:cNvPr id="13" name="Дата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3819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74" r:id="rId3"/>
    <p:sldLayoutId id="2147483664" r:id="rId4"/>
    <p:sldLayoutId id="2147483667" r:id="rId5"/>
    <p:sldLayoutId id="2147483668" r:id="rId6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95536" y="116632"/>
            <a:ext cx="8640960" cy="6192688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360363" indent="-360363">
              <a:lnSpc>
                <a:spcPct val="107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ru-RU" b="1" dirty="0" smtClean="0">
                <a:solidFill>
                  <a:schemeClr val="bg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Раздел 2. Основы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b="1" dirty="0" smtClean="0">
                <a:solidFill>
                  <a:schemeClr val="bg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программирования</a:t>
            </a:r>
            <a:endParaRPr lang="en-US" b="1" dirty="0" smtClean="0">
              <a:solidFill>
                <a:schemeClr val="bg1">
                  <a:lumMod val="6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7063" indent="-266700">
              <a:lnSpc>
                <a:spcPct val="107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ru-RU" i="1" dirty="0" smtClean="0">
                <a:solidFill>
                  <a:schemeClr val="bg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Тема </a:t>
            </a:r>
            <a:r>
              <a:rPr lang="ru-RU" i="1" dirty="0">
                <a:solidFill>
                  <a:schemeClr val="bg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4. Языки </a:t>
            </a:r>
            <a:r>
              <a:rPr lang="ru-RU" i="1" dirty="0" smtClean="0">
                <a:solidFill>
                  <a:schemeClr val="bg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программирования</a:t>
            </a:r>
          </a:p>
          <a:p>
            <a:pPr marL="627063" indent="-266700">
              <a:lnSpc>
                <a:spcPct val="107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prstClr val="white">
                    <a:lumMod val="6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Тема </a:t>
            </a:r>
            <a:r>
              <a:rPr lang="ru-RU" dirty="0">
                <a:solidFill>
                  <a:prstClr val="white">
                    <a:lumMod val="6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5. Базовые элементы языка </a:t>
            </a:r>
            <a:r>
              <a:rPr lang="ru-RU" dirty="0" smtClean="0">
                <a:solidFill>
                  <a:prstClr val="white">
                    <a:lumMod val="6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программирования</a:t>
            </a:r>
          </a:p>
          <a:p>
            <a:pPr marL="627063" indent="-266700">
              <a:lnSpc>
                <a:spcPct val="107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prstClr val="white">
                    <a:lumMod val="6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Тема </a:t>
            </a:r>
            <a:r>
              <a:rPr lang="ru-RU" dirty="0">
                <a:solidFill>
                  <a:prstClr val="white">
                    <a:lumMod val="6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6. Концепция типа </a:t>
            </a:r>
            <a:r>
              <a:rPr lang="ru-RU" dirty="0" smtClean="0">
                <a:solidFill>
                  <a:prstClr val="white">
                    <a:lumMod val="6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данных</a:t>
            </a:r>
            <a:endParaRPr lang="en-US" dirty="0" smtClean="0">
              <a:solidFill>
                <a:prstClr val="white">
                  <a:lumMod val="65000"/>
                </a:prst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7063" indent="-627063">
              <a:lnSpc>
                <a:spcPct val="107000"/>
              </a:lnSpc>
            </a:pPr>
            <a:r>
              <a:rPr lang="ru-RU" sz="34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Раздел 3. Процедурное </a:t>
            </a:r>
            <a:r>
              <a:rPr lang="ru-RU" sz="34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программирование</a:t>
            </a:r>
            <a:endParaRPr lang="en-US" sz="3400" b="1" u="sng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25475" indent="-266700">
              <a:spcBef>
                <a:spcPts val="1800"/>
              </a:spcBef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ü"/>
              <a:tabLst>
                <a:tab pos="1879600" algn="l"/>
              </a:tabLst>
            </a:pP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Тема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7. Введение в процедурное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и	структурное программирование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625475" indent="-266700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Тема 8. Управляющие инструкции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625475" indent="-266700">
              <a:lnSpc>
                <a:spcPct val="107000"/>
              </a:lnSpc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Тема 9. Базовые структуры данных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625475" indent="-266700">
              <a:lnSpc>
                <a:spcPct val="107000"/>
              </a:lnSpc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Тема 10. Управление памятью</a:t>
            </a:r>
          </a:p>
          <a:p>
            <a:pPr marL="627063" indent="-457200">
              <a:lnSpc>
                <a:spcPct val="107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ru-RU" sz="3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Тема 11. Функции </a:t>
            </a:r>
            <a:br>
              <a:rPr lang="ru-RU" sz="3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Тема 12. </a:t>
            </a:r>
            <a:r>
              <a:rPr lang="ru-RU" dirty="0" smtClean="0">
                <a:solidFill>
                  <a:prstClr val="white">
                    <a:lumMod val="75000"/>
                  </a:prstClr>
                </a:solidFill>
              </a:rPr>
              <a:t>Рекурсия</a:t>
            </a:r>
          </a:p>
          <a:p>
            <a:pPr marL="360363">
              <a:lnSpc>
                <a:spcPct val="107000"/>
              </a:lnSpc>
            </a:pPr>
            <a:r>
              <a:rPr lang="ru-RU" b="1" dirty="0">
                <a:solidFill>
                  <a:prstClr val="white">
                    <a:lumMod val="75000"/>
                  </a:prstClr>
                </a:solidFill>
              </a:rPr>
              <a:t>Раздел 4. Объектно-ориентированное программирование</a:t>
            </a:r>
          </a:p>
          <a:p>
            <a:pPr marL="628650" indent="-1588">
              <a:lnSpc>
                <a:spcPct val="107000"/>
              </a:lnSpc>
            </a:pP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Тема 13. Введение в объектно-ориентированное программирование</a:t>
            </a:r>
          </a:p>
          <a:p>
            <a:pPr marL="628650" indent="-1588">
              <a:lnSpc>
                <a:spcPct val="107000"/>
              </a:lnSpc>
            </a:pP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Тема 14. Инкапсуляция</a:t>
            </a:r>
          </a:p>
          <a:p>
            <a:pPr marL="628650" indent="-1588">
              <a:lnSpc>
                <a:spcPct val="107000"/>
              </a:lnSpc>
            </a:pP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Тема 15. Связанные динамические структуры </a:t>
            </a:r>
            <a:r>
              <a:rPr lang="ru-RU" dirty="0" smtClean="0">
                <a:solidFill>
                  <a:prstClr val="white">
                    <a:lumMod val="75000"/>
                  </a:prstClr>
                </a:solidFill>
              </a:rPr>
              <a:t>данных</a:t>
            </a:r>
            <a:endParaRPr lang="en-US" dirty="0" smtClean="0">
              <a:solidFill>
                <a:prstClr val="white">
                  <a:lumMod val="75000"/>
                </a:prstClr>
              </a:solidFill>
            </a:endParaRPr>
          </a:p>
          <a:p>
            <a:pPr marL="628650" indent="-1588">
              <a:lnSpc>
                <a:spcPct val="107000"/>
              </a:lnSpc>
            </a:pP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Тема </a:t>
            </a:r>
            <a:r>
              <a:rPr lang="ru-RU" dirty="0" smtClean="0">
                <a:solidFill>
                  <a:prstClr val="white">
                    <a:lumMod val="75000"/>
                  </a:prstClr>
                </a:solidFill>
              </a:rPr>
              <a:t>1</a:t>
            </a:r>
            <a:r>
              <a:rPr lang="en-US" dirty="0" smtClean="0">
                <a:solidFill>
                  <a:prstClr val="white">
                    <a:lumMod val="75000"/>
                  </a:prstClr>
                </a:solidFill>
              </a:rPr>
              <a:t>6</a:t>
            </a:r>
            <a:r>
              <a:rPr lang="ru-RU" dirty="0" smtClean="0">
                <a:solidFill>
                  <a:prstClr val="white">
                    <a:lumMod val="75000"/>
                  </a:prstClr>
                </a:solidFill>
              </a:rPr>
              <a:t>. </a:t>
            </a: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Абстрактные типы </a:t>
            </a:r>
            <a:r>
              <a:rPr lang="ru-RU" dirty="0" smtClean="0">
                <a:solidFill>
                  <a:prstClr val="white">
                    <a:lumMod val="75000"/>
                  </a:prstClr>
                </a:solidFill>
              </a:rPr>
              <a:t>данных</a:t>
            </a:r>
            <a:endParaRPr lang="ru-RU" dirty="0">
              <a:solidFill>
                <a:prstClr val="white">
                  <a:lumMod val="75000"/>
                </a:prstClr>
              </a:solidFill>
            </a:endParaRPr>
          </a:p>
          <a:p>
            <a:pPr marL="628650" indent="-1588">
              <a:lnSpc>
                <a:spcPct val="107000"/>
              </a:lnSpc>
            </a:pP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Тема </a:t>
            </a:r>
            <a:r>
              <a:rPr lang="ru-RU" dirty="0" smtClean="0">
                <a:solidFill>
                  <a:prstClr val="white">
                    <a:lumMod val="75000"/>
                  </a:prstClr>
                </a:solidFill>
              </a:rPr>
              <a:t>1</a:t>
            </a:r>
            <a:r>
              <a:rPr lang="en-US" dirty="0" smtClean="0">
                <a:solidFill>
                  <a:prstClr val="white">
                    <a:lumMod val="75000"/>
                  </a:prstClr>
                </a:solidFill>
              </a:rPr>
              <a:t>7</a:t>
            </a:r>
            <a:r>
              <a:rPr lang="ru-RU" dirty="0" smtClean="0">
                <a:solidFill>
                  <a:prstClr val="white">
                    <a:lumMod val="75000"/>
                  </a:prstClr>
                </a:solidFill>
              </a:rPr>
              <a:t>. </a:t>
            </a: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Шаблоны классов</a:t>
            </a:r>
          </a:p>
          <a:p>
            <a:pPr marL="628650" indent="-1588">
              <a:lnSpc>
                <a:spcPct val="107000"/>
              </a:lnSpc>
            </a:pP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Тема </a:t>
            </a:r>
            <a:r>
              <a:rPr lang="ru-RU" dirty="0" smtClean="0">
                <a:solidFill>
                  <a:prstClr val="white">
                    <a:lumMod val="75000"/>
                  </a:prstClr>
                </a:solidFill>
              </a:rPr>
              <a:t>1</a:t>
            </a:r>
            <a:r>
              <a:rPr lang="en-US" dirty="0" smtClean="0">
                <a:solidFill>
                  <a:prstClr val="white">
                    <a:lumMod val="75000"/>
                  </a:prstClr>
                </a:solidFill>
              </a:rPr>
              <a:t>8</a:t>
            </a:r>
            <a:r>
              <a:rPr lang="ru-RU" dirty="0" smtClean="0">
                <a:solidFill>
                  <a:prstClr val="white">
                    <a:lumMod val="75000"/>
                  </a:prstClr>
                </a:solidFill>
              </a:rPr>
              <a:t>. </a:t>
            </a: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Наследование </a:t>
            </a:r>
            <a:r>
              <a:rPr lang="ru-RU">
                <a:solidFill>
                  <a:prstClr val="white">
                    <a:lumMod val="75000"/>
                  </a:prstClr>
                </a:solidFill>
              </a:rPr>
              <a:t>и </a:t>
            </a:r>
            <a:r>
              <a:rPr lang="ru-RU" smtClean="0">
                <a:solidFill>
                  <a:prstClr val="white">
                    <a:lumMod val="75000"/>
                  </a:prstClr>
                </a:solidFill>
              </a:rPr>
              <a:t>полиморфизм</a:t>
            </a:r>
            <a:endParaRPr lang="en-US" dirty="0" smtClean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Функции</a:t>
            </a:r>
            <a:endParaRPr lang="en-US" dirty="0" smtClean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58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4"/>
          <p:cNvSpPr>
            <a:spLocks noGrp="1"/>
          </p:cNvSpPr>
          <p:nvPr>
            <p:ph type="title"/>
          </p:nvPr>
        </p:nvSpPr>
        <p:spPr>
          <a:xfrm>
            <a:off x="179512" y="0"/>
            <a:ext cx="7543800" cy="838140"/>
          </a:xfrm>
        </p:spPr>
        <p:txBody>
          <a:bodyPr/>
          <a:lstStyle/>
          <a:p>
            <a:r>
              <a:rPr lang="ru-RU" altLang="ru-RU" b="1" dirty="0" smtClean="0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39552" y="764704"/>
            <a:ext cx="73370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3200" b="1" dirty="0">
                <a:solidFill>
                  <a:schemeClr val="bg1">
                    <a:lumMod val="50000"/>
                  </a:schemeClr>
                </a:solidFill>
              </a:rPr>
              <a:t>Структурная декомпозиция программы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51520" y="1916832"/>
            <a:ext cx="4608512" cy="3888432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0" anchor="ctr"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10;</a:t>
            </a:r>
          </a:p>
          <a:p>
            <a:pPr>
              <a:spcBef>
                <a:spcPts val="1200"/>
              </a:spcBef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InputArray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InputArray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double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OutputArray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delete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0;</a:t>
            </a:r>
          </a:p>
          <a:p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Стрелка вправо 18"/>
          <p:cNvSpPr/>
          <p:nvPr/>
        </p:nvSpPr>
        <p:spPr>
          <a:xfrm>
            <a:off x="32445" y="3961631"/>
            <a:ext cx="193546" cy="216024"/>
          </a:xfrm>
          <a:custGeom>
            <a:avLst/>
            <a:gdLst>
              <a:gd name="connsiteX0" fmla="*/ 0 w 504056"/>
              <a:gd name="connsiteY0" fmla="*/ 126014 h 504056"/>
              <a:gd name="connsiteX1" fmla="*/ 252028 w 504056"/>
              <a:gd name="connsiteY1" fmla="*/ 126014 h 504056"/>
              <a:gd name="connsiteX2" fmla="*/ 252028 w 504056"/>
              <a:gd name="connsiteY2" fmla="*/ 0 h 504056"/>
              <a:gd name="connsiteX3" fmla="*/ 504056 w 504056"/>
              <a:gd name="connsiteY3" fmla="*/ 252028 h 504056"/>
              <a:gd name="connsiteX4" fmla="*/ 252028 w 504056"/>
              <a:gd name="connsiteY4" fmla="*/ 504056 h 504056"/>
              <a:gd name="connsiteX5" fmla="*/ 252028 w 504056"/>
              <a:gd name="connsiteY5" fmla="*/ 378042 h 504056"/>
              <a:gd name="connsiteX6" fmla="*/ 0 w 504056"/>
              <a:gd name="connsiteY6" fmla="*/ 378042 h 504056"/>
              <a:gd name="connsiteX7" fmla="*/ 0 w 504056"/>
              <a:gd name="connsiteY7" fmla="*/ 126014 h 504056"/>
              <a:gd name="connsiteX0" fmla="*/ 145349 w 649405"/>
              <a:gd name="connsiteY0" fmla="*/ 174727 h 552769"/>
              <a:gd name="connsiteX1" fmla="*/ 397377 w 649405"/>
              <a:gd name="connsiteY1" fmla="*/ 174727 h 552769"/>
              <a:gd name="connsiteX2" fmla="*/ 397377 w 649405"/>
              <a:gd name="connsiteY2" fmla="*/ 48713 h 552769"/>
              <a:gd name="connsiteX3" fmla="*/ 649405 w 649405"/>
              <a:gd name="connsiteY3" fmla="*/ 300741 h 552769"/>
              <a:gd name="connsiteX4" fmla="*/ 397377 w 649405"/>
              <a:gd name="connsiteY4" fmla="*/ 552769 h 552769"/>
              <a:gd name="connsiteX5" fmla="*/ 397377 w 649405"/>
              <a:gd name="connsiteY5" fmla="*/ 426755 h 552769"/>
              <a:gd name="connsiteX6" fmla="*/ 145349 w 649405"/>
              <a:gd name="connsiteY6" fmla="*/ 426755 h 552769"/>
              <a:gd name="connsiteX7" fmla="*/ 0 w 649405"/>
              <a:gd name="connsiteY7" fmla="*/ 0 h 552769"/>
              <a:gd name="connsiteX8" fmla="*/ 145349 w 649405"/>
              <a:gd name="connsiteY8" fmla="*/ 174727 h 552769"/>
              <a:gd name="connsiteX0" fmla="*/ 145349 w 649405"/>
              <a:gd name="connsiteY0" fmla="*/ 174727 h 552769"/>
              <a:gd name="connsiteX1" fmla="*/ 397377 w 649405"/>
              <a:gd name="connsiteY1" fmla="*/ 174727 h 552769"/>
              <a:gd name="connsiteX2" fmla="*/ 397377 w 649405"/>
              <a:gd name="connsiteY2" fmla="*/ 48713 h 552769"/>
              <a:gd name="connsiteX3" fmla="*/ 649405 w 649405"/>
              <a:gd name="connsiteY3" fmla="*/ 300741 h 552769"/>
              <a:gd name="connsiteX4" fmla="*/ 397377 w 649405"/>
              <a:gd name="connsiteY4" fmla="*/ 552769 h 552769"/>
              <a:gd name="connsiteX5" fmla="*/ 397377 w 649405"/>
              <a:gd name="connsiteY5" fmla="*/ 426755 h 552769"/>
              <a:gd name="connsiteX6" fmla="*/ 145349 w 649405"/>
              <a:gd name="connsiteY6" fmla="*/ 426755 h 552769"/>
              <a:gd name="connsiteX7" fmla="*/ 0 w 649405"/>
              <a:gd name="connsiteY7" fmla="*/ 0 h 552769"/>
              <a:gd name="connsiteX8" fmla="*/ 145349 w 649405"/>
              <a:gd name="connsiteY8" fmla="*/ 174727 h 552769"/>
              <a:gd name="connsiteX0" fmla="*/ 145349 w 649405"/>
              <a:gd name="connsiteY0" fmla="*/ 174727 h 552769"/>
              <a:gd name="connsiteX1" fmla="*/ 397377 w 649405"/>
              <a:gd name="connsiteY1" fmla="*/ 174727 h 552769"/>
              <a:gd name="connsiteX2" fmla="*/ 397377 w 649405"/>
              <a:gd name="connsiteY2" fmla="*/ 48713 h 552769"/>
              <a:gd name="connsiteX3" fmla="*/ 649405 w 649405"/>
              <a:gd name="connsiteY3" fmla="*/ 300741 h 552769"/>
              <a:gd name="connsiteX4" fmla="*/ 397377 w 649405"/>
              <a:gd name="connsiteY4" fmla="*/ 552769 h 552769"/>
              <a:gd name="connsiteX5" fmla="*/ 397377 w 649405"/>
              <a:gd name="connsiteY5" fmla="*/ 426755 h 552769"/>
              <a:gd name="connsiteX6" fmla="*/ 145349 w 649405"/>
              <a:gd name="connsiteY6" fmla="*/ 426755 h 552769"/>
              <a:gd name="connsiteX7" fmla="*/ 0 w 649405"/>
              <a:gd name="connsiteY7" fmla="*/ 0 h 552769"/>
              <a:gd name="connsiteX8" fmla="*/ 145349 w 649405"/>
              <a:gd name="connsiteY8" fmla="*/ 174727 h 552769"/>
              <a:gd name="connsiteX0" fmla="*/ 121537 w 625593"/>
              <a:gd name="connsiteY0" fmla="*/ 126014 h 504056"/>
              <a:gd name="connsiteX1" fmla="*/ 373565 w 625593"/>
              <a:gd name="connsiteY1" fmla="*/ 126014 h 504056"/>
              <a:gd name="connsiteX2" fmla="*/ 373565 w 625593"/>
              <a:gd name="connsiteY2" fmla="*/ 0 h 504056"/>
              <a:gd name="connsiteX3" fmla="*/ 625593 w 625593"/>
              <a:gd name="connsiteY3" fmla="*/ 252028 h 504056"/>
              <a:gd name="connsiteX4" fmla="*/ 373565 w 625593"/>
              <a:gd name="connsiteY4" fmla="*/ 504056 h 504056"/>
              <a:gd name="connsiteX5" fmla="*/ 373565 w 625593"/>
              <a:gd name="connsiteY5" fmla="*/ 378042 h 504056"/>
              <a:gd name="connsiteX6" fmla="*/ 121537 w 625593"/>
              <a:gd name="connsiteY6" fmla="*/ 378042 h 504056"/>
              <a:gd name="connsiteX7" fmla="*/ 0 w 625593"/>
              <a:gd name="connsiteY7" fmla="*/ 34631 h 504056"/>
              <a:gd name="connsiteX8" fmla="*/ 121537 w 625593"/>
              <a:gd name="connsiteY8" fmla="*/ 126014 h 504056"/>
              <a:gd name="connsiteX0" fmla="*/ 121537 w 625593"/>
              <a:gd name="connsiteY0" fmla="*/ 126014 h 504056"/>
              <a:gd name="connsiteX1" fmla="*/ 373565 w 625593"/>
              <a:gd name="connsiteY1" fmla="*/ 126014 h 504056"/>
              <a:gd name="connsiteX2" fmla="*/ 373565 w 625593"/>
              <a:gd name="connsiteY2" fmla="*/ 0 h 504056"/>
              <a:gd name="connsiteX3" fmla="*/ 625593 w 625593"/>
              <a:gd name="connsiteY3" fmla="*/ 252028 h 504056"/>
              <a:gd name="connsiteX4" fmla="*/ 373565 w 625593"/>
              <a:gd name="connsiteY4" fmla="*/ 504056 h 504056"/>
              <a:gd name="connsiteX5" fmla="*/ 373565 w 625593"/>
              <a:gd name="connsiteY5" fmla="*/ 378042 h 504056"/>
              <a:gd name="connsiteX6" fmla="*/ 121537 w 625593"/>
              <a:gd name="connsiteY6" fmla="*/ 378042 h 504056"/>
              <a:gd name="connsiteX7" fmla="*/ 0 w 625593"/>
              <a:gd name="connsiteY7" fmla="*/ 34631 h 504056"/>
              <a:gd name="connsiteX8" fmla="*/ 121537 w 625593"/>
              <a:gd name="connsiteY8" fmla="*/ 126014 h 504056"/>
              <a:gd name="connsiteX0" fmla="*/ 121537 w 625593"/>
              <a:gd name="connsiteY0" fmla="*/ 126014 h 504056"/>
              <a:gd name="connsiteX1" fmla="*/ 373565 w 625593"/>
              <a:gd name="connsiteY1" fmla="*/ 126014 h 504056"/>
              <a:gd name="connsiteX2" fmla="*/ 373565 w 625593"/>
              <a:gd name="connsiteY2" fmla="*/ 0 h 504056"/>
              <a:gd name="connsiteX3" fmla="*/ 625593 w 625593"/>
              <a:gd name="connsiteY3" fmla="*/ 252028 h 504056"/>
              <a:gd name="connsiteX4" fmla="*/ 373565 w 625593"/>
              <a:gd name="connsiteY4" fmla="*/ 504056 h 504056"/>
              <a:gd name="connsiteX5" fmla="*/ 373565 w 625593"/>
              <a:gd name="connsiteY5" fmla="*/ 378042 h 504056"/>
              <a:gd name="connsiteX6" fmla="*/ 121537 w 625593"/>
              <a:gd name="connsiteY6" fmla="*/ 378042 h 504056"/>
              <a:gd name="connsiteX7" fmla="*/ 0 w 625593"/>
              <a:gd name="connsiteY7" fmla="*/ 34631 h 504056"/>
              <a:gd name="connsiteX8" fmla="*/ 121537 w 625593"/>
              <a:gd name="connsiteY8" fmla="*/ 126014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5593" h="504056">
                <a:moveTo>
                  <a:pt x="121537" y="126014"/>
                </a:moveTo>
                <a:lnTo>
                  <a:pt x="373565" y="126014"/>
                </a:lnTo>
                <a:lnTo>
                  <a:pt x="373565" y="0"/>
                </a:lnTo>
                <a:lnTo>
                  <a:pt x="625593" y="252028"/>
                </a:lnTo>
                <a:lnTo>
                  <a:pt x="373565" y="504056"/>
                </a:lnTo>
                <a:lnTo>
                  <a:pt x="373565" y="378042"/>
                </a:lnTo>
                <a:lnTo>
                  <a:pt x="121537" y="378042"/>
                </a:lnTo>
                <a:cubicBezTo>
                  <a:pt x="41409" y="372458"/>
                  <a:pt x="6309" y="218809"/>
                  <a:pt x="0" y="34631"/>
                </a:cubicBezTo>
                <a:cubicBezTo>
                  <a:pt x="29400" y="104779"/>
                  <a:pt x="32606" y="122541"/>
                  <a:pt x="121537" y="12601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5148064" y="1556792"/>
            <a:ext cx="3888432" cy="1224136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80000"/>
              </a:lnSpc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 </a:t>
            </a:r>
            <a:r>
              <a:rPr lang="en-US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InputArray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...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pdArr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5148064" y="2852936"/>
            <a:ext cx="3888432" cy="1728192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80000"/>
              </a:lnSpc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 </a:t>
            </a:r>
            <a:r>
              <a:rPr lang="en-US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</a:t>
            </a:r>
            <a:r>
              <a:rPr lang="en-US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double </a:t>
            </a:r>
            <a:r>
              <a:rPr lang="en-US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...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5148064" y="4653136"/>
            <a:ext cx="3888432" cy="144016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80000"/>
              </a:lnSpc>
            </a:pPr>
            <a:r>
              <a:rPr lang="en-US" spc="-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pc="-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pc="-50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OutputArray</a:t>
            </a:r>
            <a:r>
              <a:rPr lang="en-US" spc="-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pc="-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pc="-5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pc="-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pc="-5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pc="-5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dArr</a:t>
            </a:r>
            <a:r>
              <a:rPr lang="en-US" spc="-5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...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63" name="Группа 62"/>
          <p:cNvGrpSpPr/>
          <p:nvPr/>
        </p:nvGrpSpPr>
        <p:grpSpPr>
          <a:xfrm>
            <a:off x="3131840" y="4221088"/>
            <a:ext cx="1944216" cy="1728192"/>
            <a:chOff x="3131840" y="4365104"/>
            <a:chExt cx="2232248" cy="1800200"/>
          </a:xfrm>
        </p:grpSpPr>
        <p:cxnSp>
          <p:nvCxnSpPr>
            <p:cNvPr id="25" name="Прямая соединительная линия 24"/>
            <p:cNvCxnSpPr/>
            <p:nvPr/>
          </p:nvCxnSpPr>
          <p:spPr>
            <a:xfrm>
              <a:off x="4139952" y="6165304"/>
              <a:ext cx="1224136" cy="0"/>
            </a:xfrm>
            <a:prstGeom prst="line">
              <a:avLst/>
            </a:prstGeom>
            <a:ln w="28575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/>
            <p:nvPr/>
          </p:nvCxnSpPr>
          <p:spPr>
            <a:xfrm flipV="1">
              <a:off x="4139952" y="4365104"/>
              <a:ext cx="0" cy="1800200"/>
            </a:xfrm>
            <a:prstGeom prst="line">
              <a:avLst/>
            </a:prstGeom>
            <a:ln w="28575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 стрелкой 33"/>
            <p:cNvCxnSpPr/>
            <p:nvPr/>
          </p:nvCxnSpPr>
          <p:spPr>
            <a:xfrm flipH="1">
              <a:off x="3131840" y="4365104"/>
              <a:ext cx="1008112" cy="0"/>
            </a:xfrm>
            <a:prstGeom prst="straightConnector1">
              <a:avLst/>
            </a:prstGeom>
            <a:ln w="28575" cap="rnd">
              <a:solidFill>
                <a:srgbClr val="C00000"/>
              </a:solidFill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Группа 61"/>
          <p:cNvGrpSpPr/>
          <p:nvPr/>
        </p:nvGrpSpPr>
        <p:grpSpPr>
          <a:xfrm>
            <a:off x="3203848" y="4005064"/>
            <a:ext cx="1872208" cy="792088"/>
            <a:chOff x="3131840" y="4221088"/>
            <a:chExt cx="2304256" cy="936104"/>
          </a:xfrm>
        </p:grpSpPr>
        <p:cxnSp>
          <p:nvCxnSpPr>
            <p:cNvPr id="39" name="Прямая соединительная линия 38"/>
            <p:cNvCxnSpPr/>
            <p:nvPr/>
          </p:nvCxnSpPr>
          <p:spPr>
            <a:xfrm>
              <a:off x="3131840" y="4221088"/>
              <a:ext cx="1368152" cy="0"/>
            </a:xfrm>
            <a:prstGeom prst="line">
              <a:avLst/>
            </a:prstGeom>
            <a:ln w="28575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/>
            <p:nvPr/>
          </p:nvCxnSpPr>
          <p:spPr>
            <a:xfrm>
              <a:off x="4499992" y="4221088"/>
              <a:ext cx="0" cy="936104"/>
            </a:xfrm>
            <a:prstGeom prst="line">
              <a:avLst/>
            </a:prstGeom>
            <a:ln w="28575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 стрелкой 40"/>
            <p:cNvCxnSpPr/>
            <p:nvPr/>
          </p:nvCxnSpPr>
          <p:spPr>
            <a:xfrm>
              <a:off x="4499992" y="5157192"/>
              <a:ext cx="936104" cy="0"/>
            </a:xfrm>
            <a:prstGeom prst="straightConnector1">
              <a:avLst/>
            </a:prstGeom>
            <a:ln w="28575" cap="rnd">
              <a:solidFill>
                <a:srgbClr val="C00000"/>
              </a:solidFill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Группа 35"/>
          <p:cNvGrpSpPr/>
          <p:nvPr/>
        </p:nvGrpSpPr>
        <p:grpSpPr>
          <a:xfrm>
            <a:off x="4572000" y="3933056"/>
            <a:ext cx="648072" cy="432048"/>
            <a:chOff x="4572000" y="4077072"/>
            <a:chExt cx="864096" cy="576064"/>
          </a:xfrm>
        </p:grpSpPr>
        <p:cxnSp>
          <p:nvCxnSpPr>
            <p:cNvPr id="37" name="Прямая соединительная линия 36"/>
            <p:cNvCxnSpPr/>
            <p:nvPr/>
          </p:nvCxnSpPr>
          <p:spPr>
            <a:xfrm>
              <a:off x="5076056" y="4653136"/>
              <a:ext cx="360040" cy="0"/>
            </a:xfrm>
            <a:prstGeom prst="line">
              <a:avLst/>
            </a:prstGeom>
            <a:ln w="28575" cap="rnd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/>
            <p:nvPr/>
          </p:nvCxnSpPr>
          <p:spPr>
            <a:xfrm flipV="1">
              <a:off x="5052053" y="4077072"/>
              <a:ext cx="0" cy="576064"/>
            </a:xfrm>
            <a:prstGeom prst="line">
              <a:avLst/>
            </a:prstGeom>
            <a:ln w="28575" cap="rnd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/>
            <p:cNvCxnSpPr/>
            <p:nvPr/>
          </p:nvCxnSpPr>
          <p:spPr>
            <a:xfrm flipH="1" flipV="1">
              <a:off x="4572000" y="4077072"/>
              <a:ext cx="480053" cy="3"/>
            </a:xfrm>
            <a:prstGeom prst="straightConnector1">
              <a:avLst/>
            </a:prstGeom>
            <a:ln w="28575" cap="rnd">
              <a:solidFill>
                <a:schemeClr val="bg1">
                  <a:lumMod val="75000"/>
                </a:schemeClr>
              </a:solidFill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Группа 42"/>
          <p:cNvGrpSpPr/>
          <p:nvPr/>
        </p:nvGrpSpPr>
        <p:grpSpPr>
          <a:xfrm>
            <a:off x="4644008" y="2996952"/>
            <a:ext cx="576064" cy="648072"/>
            <a:chOff x="4572000" y="3212976"/>
            <a:chExt cx="864096" cy="720080"/>
          </a:xfrm>
        </p:grpSpPr>
        <p:cxnSp>
          <p:nvCxnSpPr>
            <p:cNvPr id="44" name="Прямая соединительная линия 43"/>
            <p:cNvCxnSpPr/>
            <p:nvPr/>
          </p:nvCxnSpPr>
          <p:spPr>
            <a:xfrm>
              <a:off x="4572000" y="3933056"/>
              <a:ext cx="432048" cy="0"/>
            </a:xfrm>
            <a:prstGeom prst="line">
              <a:avLst/>
            </a:prstGeom>
            <a:ln w="28575" cap="rnd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/>
            <p:cNvCxnSpPr/>
            <p:nvPr/>
          </p:nvCxnSpPr>
          <p:spPr>
            <a:xfrm flipV="1">
              <a:off x="5004048" y="3212976"/>
              <a:ext cx="0" cy="720080"/>
            </a:xfrm>
            <a:prstGeom prst="line">
              <a:avLst/>
            </a:prstGeom>
            <a:ln w="28575" cap="rnd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 стрелкой 63"/>
            <p:cNvCxnSpPr/>
            <p:nvPr/>
          </p:nvCxnSpPr>
          <p:spPr>
            <a:xfrm>
              <a:off x="5004048" y="3212976"/>
              <a:ext cx="432048" cy="0"/>
            </a:xfrm>
            <a:prstGeom prst="straightConnector1">
              <a:avLst/>
            </a:prstGeom>
            <a:ln w="28575" cap="rnd">
              <a:solidFill>
                <a:schemeClr val="bg1">
                  <a:lumMod val="75000"/>
                </a:schemeClr>
              </a:solidFill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Функции</a:t>
            </a:r>
            <a:endParaRPr lang="en-US" dirty="0" smtClean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375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Прямоугольник 40"/>
          <p:cNvSpPr/>
          <p:nvPr/>
        </p:nvSpPr>
        <p:spPr>
          <a:xfrm>
            <a:off x="251520" y="1916832"/>
            <a:ext cx="4608512" cy="3888432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0" anchor="ctr"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10;</a:t>
            </a:r>
          </a:p>
          <a:p>
            <a:pPr>
              <a:spcBef>
                <a:spcPts val="1200"/>
              </a:spcBef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InputArray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InputArray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double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OutputArray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delete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0;</a:t>
            </a:r>
          </a:p>
          <a:p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Заголовок 4"/>
          <p:cNvSpPr>
            <a:spLocks noGrp="1"/>
          </p:cNvSpPr>
          <p:nvPr>
            <p:ph type="title"/>
          </p:nvPr>
        </p:nvSpPr>
        <p:spPr>
          <a:xfrm>
            <a:off x="179512" y="0"/>
            <a:ext cx="7543800" cy="838140"/>
          </a:xfrm>
        </p:spPr>
        <p:txBody>
          <a:bodyPr/>
          <a:lstStyle/>
          <a:p>
            <a:r>
              <a:rPr lang="ru-RU" altLang="ru-RU" b="1" dirty="0" smtClean="0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39552" y="764704"/>
            <a:ext cx="73370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3200" b="1" dirty="0">
                <a:solidFill>
                  <a:schemeClr val="bg1">
                    <a:lumMod val="50000"/>
                  </a:schemeClr>
                </a:solidFill>
              </a:rPr>
              <a:t>Структурная декомпозиция программы</a:t>
            </a:r>
          </a:p>
        </p:txBody>
      </p:sp>
      <p:sp>
        <p:nvSpPr>
          <p:cNvPr id="42" name="Стрелка вправо 41"/>
          <p:cNvSpPr/>
          <p:nvPr/>
        </p:nvSpPr>
        <p:spPr>
          <a:xfrm>
            <a:off x="4762" y="5229200"/>
            <a:ext cx="251520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5" name="Группа 14"/>
          <p:cNvGrpSpPr/>
          <p:nvPr/>
        </p:nvGrpSpPr>
        <p:grpSpPr>
          <a:xfrm>
            <a:off x="1835696" y="5373216"/>
            <a:ext cx="360041" cy="720080"/>
            <a:chOff x="1835696" y="5157192"/>
            <a:chExt cx="360041" cy="936104"/>
          </a:xfrm>
        </p:grpSpPr>
        <p:cxnSp>
          <p:nvCxnSpPr>
            <p:cNvPr id="44" name="Прямая соединительная линия 43"/>
            <p:cNvCxnSpPr/>
            <p:nvPr/>
          </p:nvCxnSpPr>
          <p:spPr>
            <a:xfrm>
              <a:off x="1835696" y="5157192"/>
              <a:ext cx="360040" cy="0"/>
            </a:xfrm>
            <a:prstGeom prst="line">
              <a:avLst/>
            </a:prstGeom>
            <a:ln w="28575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 стрелкой 45"/>
            <p:cNvCxnSpPr/>
            <p:nvPr/>
          </p:nvCxnSpPr>
          <p:spPr>
            <a:xfrm>
              <a:off x="2195736" y="5157192"/>
              <a:ext cx="1" cy="936104"/>
            </a:xfrm>
            <a:prstGeom prst="straightConnector1">
              <a:avLst/>
            </a:prstGeom>
            <a:ln w="28575" cap="rnd">
              <a:solidFill>
                <a:srgbClr val="C00000"/>
              </a:solidFill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Прямоугольник 9"/>
          <p:cNvSpPr/>
          <p:nvPr/>
        </p:nvSpPr>
        <p:spPr>
          <a:xfrm>
            <a:off x="1043608" y="5949280"/>
            <a:ext cx="25194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altLang="ru-RU" sz="2000" dirty="0">
                <a:solidFill>
                  <a:srgbClr val="C00000"/>
                </a:solidFill>
              </a:rPr>
              <a:t>в</a:t>
            </a:r>
            <a:r>
              <a:rPr lang="ru-RU" altLang="ru-RU" sz="2000" dirty="0" smtClean="0">
                <a:solidFill>
                  <a:srgbClr val="C00000"/>
                </a:solidFill>
              </a:rPr>
              <a:t>озврат </a:t>
            </a:r>
            <a:r>
              <a:rPr lang="ru-RU" altLang="ru-RU" sz="2000" dirty="0">
                <a:solidFill>
                  <a:srgbClr val="C00000"/>
                </a:solidFill>
              </a:rPr>
              <a:t>из </a:t>
            </a:r>
            <a:r>
              <a:rPr lang="en-US" altLang="ru-RU" sz="2000" dirty="0">
                <a:solidFill>
                  <a:srgbClr val="C00000"/>
                </a:solidFill>
              </a:rPr>
              <a:t>main</a:t>
            </a:r>
            <a:r>
              <a:rPr lang="ru-RU" altLang="ru-RU" sz="2000" dirty="0">
                <a:solidFill>
                  <a:srgbClr val="C00000"/>
                </a:solidFill>
              </a:rPr>
              <a:t> в ОС </a:t>
            </a:r>
          </a:p>
        </p:txBody>
      </p:sp>
      <p:sp>
        <p:nvSpPr>
          <p:cNvPr id="43" name="Прямоугольник 42"/>
          <p:cNvSpPr/>
          <p:nvPr/>
        </p:nvSpPr>
        <p:spPr>
          <a:xfrm>
            <a:off x="5148064" y="1556792"/>
            <a:ext cx="3888432" cy="1224136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80000"/>
              </a:lnSpc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 </a:t>
            </a:r>
            <a:r>
              <a:rPr lang="en-US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InputArray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...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pdArr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5" name="Прямоугольник 44"/>
          <p:cNvSpPr/>
          <p:nvPr/>
        </p:nvSpPr>
        <p:spPr>
          <a:xfrm>
            <a:off x="5148064" y="2852936"/>
            <a:ext cx="3888432" cy="1728192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80000"/>
              </a:lnSpc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 </a:t>
            </a:r>
            <a:r>
              <a:rPr lang="en-US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pdA</a:t>
            </a:r>
            <a:r>
              <a:rPr lang="en-US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double </a:t>
            </a:r>
            <a:r>
              <a:rPr lang="en-US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pdB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...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pdRes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1" name="Прямоугольник 70"/>
          <p:cNvSpPr/>
          <p:nvPr/>
        </p:nvSpPr>
        <p:spPr>
          <a:xfrm>
            <a:off x="5148064" y="4653136"/>
            <a:ext cx="3888432" cy="144016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80000"/>
              </a:lnSpc>
            </a:pPr>
            <a:r>
              <a:rPr lang="en-US" spc="-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pc="-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pc="-50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OutputArray</a:t>
            </a:r>
            <a:r>
              <a:rPr lang="en-US" spc="-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pc="-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pc="-5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pc="-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pc="-5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dArr</a:t>
            </a:r>
            <a:r>
              <a:rPr lang="en-US" spc="-5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...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72" name="Группа 71"/>
          <p:cNvGrpSpPr/>
          <p:nvPr/>
        </p:nvGrpSpPr>
        <p:grpSpPr>
          <a:xfrm>
            <a:off x="3131840" y="4221088"/>
            <a:ext cx="1944216" cy="1728192"/>
            <a:chOff x="3131840" y="4365104"/>
            <a:chExt cx="2232248" cy="1800200"/>
          </a:xfrm>
        </p:grpSpPr>
        <p:cxnSp>
          <p:nvCxnSpPr>
            <p:cNvPr id="73" name="Прямая соединительная линия 72"/>
            <p:cNvCxnSpPr/>
            <p:nvPr/>
          </p:nvCxnSpPr>
          <p:spPr>
            <a:xfrm>
              <a:off x="4139952" y="6165304"/>
              <a:ext cx="1224136" cy="0"/>
            </a:xfrm>
            <a:prstGeom prst="line">
              <a:avLst/>
            </a:prstGeom>
            <a:ln w="28575" cap="rnd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Прямая соединительная линия 73"/>
            <p:cNvCxnSpPr/>
            <p:nvPr/>
          </p:nvCxnSpPr>
          <p:spPr>
            <a:xfrm flipV="1">
              <a:off x="4139952" y="4365104"/>
              <a:ext cx="0" cy="1800200"/>
            </a:xfrm>
            <a:prstGeom prst="line">
              <a:avLst/>
            </a:prstGeom>
            <a:ln w="28575" cap="rnd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Прямая со стрелкой 74"/>
            <p:cNvCxnSpPr/>
            <p:nvPr/>
          </p:nvCxnSpPr>
          <p:spPr>
            <a:xfrm flipH="1">
              <a:off x="3131840" y="4365104"/>
              <a:ext cx="1008112" cy="0"/>
            </a:xfrm>
            <a:prstGeom prst="straightConnector1">
              <a:avLst/>
            </a:prstGeom>
            <a:ln w="28575" cap="rnd">
              <a:solidFill>
                <a:schemeClr val="bg1">
                  <a:lumMod val="75000"/>
                </a:schemeClr>
              </a:solidFill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Группа 75"/>
          <p:cNvGrpSpPr/>
          <p:nvPr/>
        </p:nvGrpSpPr>
        <p:grpSpPr>
          <a:xfrm>
            <a:off x="3203848" y="4005064"/>
            <a:ext cx="1872208" cy="792088"/>
            <a:chOff x="3131840" y="4221088"/>
            <a:chExt cx="2304256" cy="936104"/>
          </a:xfrm>
        </p:grpSpPr>
        <p:cxnSp>
          <p:nvCxnSpPr>
            <p:cNvPr id="77" name="Прямая соединительная линия 76"/>
            <p:cNvCxnSpPr/>
            <p:nvPr/>
          </p:nvCxnSpPr>
          <p:spPr>
            <a:xfrm>
              <a:off x="3131840" y="4221088"/>
              <a:ext cx="1368152" cy="0"/>
            </a:xfrm>
            <a:prstGeom prst="line">
              <a:avLst/>
            </a:prstGeom>
            <a:ln w="28575" cap="rnd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/>
            <p:cNvCxnSpPr/>
            <p:nvPr/>
          </p:nvCxnSpPr>
          <p:spPr>
            <a:xfrm>
              <a:off x="4499992" y="4221088"/>
              <a:ext cx="0" cy="936104"/>
            </a:xfrm>
            <a:prstGeom prst="line">
              <a:avLst/>
            </a:prstGeom>
            <a:ln w="28575" cap="rnd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 стрелкой 78"/>
            <p:cNvCxnSpPr/>
            <p:nvPr/>
          </p:nvCxnSpPr>
          <p:spPr>
            <a:xfrm>
              <a:off x="4499992" y="5157192"/>
              <a:ext cx="936104" cy="0"/>
            </a:xfrm>
            <a:prstGeom prst="straightConnector1">
              <a:avLst/>
            </a:prstGeom>
            <a:ln w="28575" cap="rnd">
              <a:solidFill>
                <a:schemeClr val="bg1">
                  <a:lumMod val="75000"/>
                </a:schemeClr>
              </a:solidFill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Функции</a:t>
            </a:r>
            <a:endParaRPr lang="en-US" dirty="0" smtClean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31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74"/>
          <p:cNvSpPr txBox="1">
            <a:spLocks noChangeArrowheads="1"/>
          </p:cNvSpPr>
          <p:nvPr/>
        </p:nvSpPr>
        <p:spPr bwMode="auto">
          <a:xfrm>
            <a:off x="2555776" y="5589240"/>
            <a:ext cx="2016224" cy="70788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000" dirty="0">
                <a:latin typeface="+mn-lt"/>
                <a:cs typeface="Arial" panose="020B0604020202020204" pitchFamily="34" charset="0"/>
              </a:rPr>
              <a:t>Возвращается </a:t>
            </a:r>
          </a:p>
          <a:p>
            <a:pPr algn="ctr" eaLnBrk="1" hangingPunct="1"/>
            <a:r>
              <a:rPr lang="ru-RU" altLang="ru-RU" sz="2000" dirty="0">
                <a:latin typeface="+mn-lt"/>
                <a:cs typeface="Arial" panose="020B0604020202020204" pitchFamily="34" charset="0"/>
              </a:rPr>
              <a:t>значение 5</a:t>
            </a: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0"/>
            <a:ext cx="7543800" cy="838140"/>
          </a:xfrm>
        </p:spPr>
        <p:txBody>
          <a:bodyPr/>
          <a:lstStyle/>
          <a:p>
            <a:r>
              <a:rPr lang="ru-RU" altLang="ru-RU" b="1" dirty="0" smtClean="0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1844824"/>
            <a:ext cx="53014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AddValues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(2, 3);</a:t>
            </a:r>
            <a:endParaRPr lang="ru-RU" sz="2400" dirty="0">
              <a:solidFill>
                <a:schemeClr val="accent6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27784" y="3429000"/>
            <a:ext cx="477246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AddValues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400" dirty="0">
              <a:solidFill>
                <a:schemeClr val="accent6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732240" y="476672"/>
            <a:ext cx="2099617" cy="449263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dirty="0">
                <a:solidFill>
                  <a:schemeClr val="tx1"/>
                </a:solidFill>
              </a:rPr>
              <a:t>аргументы</a:t>
            </a:r>
            <a:r>
              <a:rPr lang="ru-RU" dirty="0"/>
              <a:t> 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6948264" y="5157192"/>
            <a:ext cx="2016224" cy="870521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dirty="0">
                <a:solidFill>
                  <a:schemeClr val="tx1"/>
                </a:solidFill>
              </a:rPr>
              <a:t>формальные параметры</a:t>
            </a:r>
            <a:r>
              <a:rPr lang="ru-RU" sz="2400" dirty="0"/>
              <a:t> </a:t>
            </a:r>
          </a:p>
        </p:txBody>
      </p:sp>
      <p:sp>
        <p:nvSpPr>
          <p:cNvPr id="20" name="TextBox 56"/>
          <p:cNvSpPr txBox="1">
            <a:spLocks noChangeArrowheads="1"/>
          </p:cNvSpPr>
          <p:nvPr/>
        </p:nvSpPr>
        <p:spPr bwMode="auto">
          <a:xfrm>
            <a:off x="5220072" y="1700808"/>
            <a:ext cx="3744416" cy="10156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000" dirty="0">
                <a:latin typeface="+mn-lt"/>
              </a:rPr>
              <a:t>Значения аргументов </a:t>
            </a:r>
            <a:r>
              <a:rPr lang="ru-RU" altLang="ru-RU" sz="2000" dirty="0" smtClean="0">
                <a:latin typeface="+mn-lt"/>
              </a:rPr>
              <a:t>заменяют </a:t>
            </a:r>
            <a:r>
              <a:rPr lang="ru-RU" altLang="ru-RU" sz="2000" dirty="0">
                <a:latin typeface="+mn-lt"/>
              </a:rPr>
              <a:t>соответствующие параметры в определении функции</a:t>
            </a:r>
          </a:p>
        </p:txBody>
      </p:sp>
      <p:grpSp>
        <p:nvGrpSpPr>
          <p:cNvPr id="72" name="Группа 71"/>
          <p:cNvGrpSpPr/>
          <p:nvPr/>
        </p:nvGrpSpPr>
        <p:grpSpPr>
          <a:xfrm>
            <a:off x="3707904" y="692696"/>
            <a:ext cx="3024336" cy="1152128"/>
            <a:chOff x="3707904" y="692696"/>
            <a:chExt cx="3024336" cy="1152128"/>
          </a:xfrm>
        </p:grpSpPr>
        <p:cxnSp>
          <p:nvCxnSpPr>
            <p:cNvPr id="11" name="Прямая соединительная линия 10"/>
            <p:cNvCxnSpPr/>
            <p:nvPr/>
          </p:nvCxnSpPr>
          <p:spPr>
            <a:xfrm>
              <a:off x="3707904" y="1844824"/>
              <a:ext cx="576064" cy="0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/>
            <p:nvPr/>
          </p:nvCxnSpPr>
          <p:spPr>
            <a:xfrm flipV="1">
              <a:off x="3995936" y="692696"/>
              <a:ext cx="0" cy="1152128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>
              <a:stCxn id="10" idx="1"/>
            </p:cNvCxnSpPr>
            <p:nvPr/>
          </p:nvCxnSpPr>
          <p:spPr>
            <a:xfrm flipH="1" flipV="1">
              <a:off x="3995936" y="692696"/>
              <a:ext cx="2736304" cy="8608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Группа 72"/>
          <p:cNvGrpSpPr/>
          <p:nvPr/>
        </p:nvGrpSpPr>
        <p:grpSpPr>
          <a:xfrm>
            <a:off x="5580112" y="4005064"/>
            <a:ext cx="1440160" cy="1587389"/>
            <a:chOff x="5580112" y="4005064"/>
            <a:chExt cx="1440160" cy="1587389"/>
          </a:xfrm>
        </p:grpSpPr>
        <p:cxnSp>
          <p:nvCxnSpPr>
            <p:cNvPr id="16" name="Прямая соединительная линия 15"/>
            <p:cNvCxnSpPr/>
            <p:nvPr/>
          </p:nvCxnSpPr>
          <p:spPr>
            <a:xfrm>
              <a:off x="5580112" y="4005064"/>
              <a:ext cx="1440160" cy="0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/>
            <p:nvPr/>
          </p:nvCxnSpPr>
          <p:spPr>
            <a:xfrm>
              <a:off x="6300192" y="4005064"/>
              <a:ext cx="0" cy="1584176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19" idx="1"/>
            </p:cNvCxnSpPr>
            <p:nvPr/>
          </p:nvCxnSpPr>
          <p:spPr>
            <a:xfrm flipH="1" flipV="1">
              <a:off x="6300192" y="5589240"/>
              <a:ext cx="648072" cy="321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Группа 73"/>
          <p:cNvGrpSpPr/>
          <p:nvPr/>
        </p:nvGrpSpPr>
        <p:grpSpPr>
          <a:xfrm>
            <a:off x="4283968" y="2276872"/>
            <a:ext cx="2736304" cy="1152128"/>
            <a:chOff x="4283968" y="2276872"/>
            <a:chExt cx="2736304" cy="1152128"/>
          </a:xfrm>
        </p:grpSpPr>
        <p:cxnSp>
          <p:nvCxnSpPr>
            <p:cNvPr id="15" name="Прямая со стрелкой 14"/>
            <p:cNvCxnSpPr/>
            <p:nvPr/>
          </p:nvCxnSpPr>
          <p:spPr>
            <a:xfrm>
              <a:off x="7020272" y="2708920"/>
              <a:ext cx="0" cy="720080"/>
            </a:xfrm>
            <a:prstGeom prst="straightConnector1">
              <a:avLst/>
            </a:prstGeom>
            <a:ln w="28575" cap="rnd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единительная линия 43"/>
            <p:cNvCxnSpPr/>
            <p:nvPr/>
          </p:nvCxnSpPr>
          <p:spPr>
            <a:xfrm>
              <a:off x="4283968" y="2276872"/>
              <a:ext cx="0" cy="432048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единительная линия 45"/>
            <p:cNvCxnSpPr/>
            <p:nvPr/>
          </p:nvCxnSpPr>
          <p:spPr>
            <a:xfrm>
              <a:off x="4283968" y="2708920"/>
              <a:ext cx="2736304" cy="0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Группа 74"/>
          <p:cNvGrpSpPr/>
          <p:nvPr/>
        </p:nvGrpSpPr>
        <p:grpSpPr>
          <a:xfrm>
            <a:off x="3779912" y="2276872"/>
            <a:ext cx="2016224" cy="1152130"/>
            <a:chOff x="3779912" y="2276872"/>
            <a:chExt cx="2016224" cy="1152130"/>
          </a:xfrm>
        </p:grpSpPr>
        <p:cxnSp>
          <p:nvCxnSpPr>
            <p:cNvPr id="14" name="Прямая со стрелкой 13"/>
            <p:cNvCxnSpPr/>
            <p:nvPr/>
          </p:nvCxnSpPr>
          <p:spPr>
            <a:xfrm>
              <a:off x="5796136" y="2924944"/>
              <a:ext cx="0" cy="504058"/>
            </a:xfrm>
            <a:prstGeom prst="straightConnector1">
              <a:avLst/>
            </a:prstGeom>
            <a:ln w="28575" cap="rnd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49"/>
            <p:cNvCxnSpPr/>
            <p:nvPr/>
          </p:nvCxnSpPr>
          <p:spPr>
            <a:xfrm>
              <a:off x="3779912" y="2276872"/>
              <a:ext cx="0" cy="648072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Прямая соединительная линия 51"/>
            <p:cNvCxnSpPr/>
            <p:nvPr/>
          </p:nvCxnSpPr>
          <p:spPr>
            <a:xfrm>
              <a:off x="3779912" y="2924944"/>
              <a:ext cx="2016224" cy="0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Группа 75"/>
          <p:cNvGrpSpPr/>
          <p:nvPr/>
        </p:nvGrpSpPr>
        <p:grpSpPr>
          <a:xfrm>
            <a:off x="1331640" y="2348880"/>
            <a:ext cx="4104456" cy="3240360"/>
            <a:chOff x="1979712" y="2348880"/>
            <a:chExt cx="3456384" cy="3240360"/>
          </a:xfrm>
        </p:grpSpPr>
        <p:cxnSp>
          <p:nvCxnSpPr>
            <p:cNvPr id="17" name="Прямая соединительная линия 16"/>
            <p:cNvCxnSpPr/>
            <p:nvPr/>
          </p:nvCxnSpPr>
          <p:spPr>
            <a:xfrm>
              <a:off x="4708436" y="4653136"/>
              <a:ext cx="727660" cy="0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 стрелкой 21"/>
            <p:cNvCxnSpPr/>
            <p:nvPr/>
          </p:nvCxnSpPr>
          <p:spPr>
            <a:xfrm flipV="1">
              <a:off x="1979712" y="2348880"/>
              <a:ext cx="0" cy="3240360"/>
            </a:xfrm>
            <a:prstGeom prst="straightConnector1">
              <a:avLst/>
            </a:prstGeom>
            <a:ln w="28575" cap="rnd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Прямая соединительная линия 61"/>
            <p:cNvCxnSpPr/>
            <p:nvPr/>
          </p:nvCxnSpPr>
          <p:spPr>
            <a:xfrm>
              <a:off x="5072266" y="4653136"/>
              <a:ext cx="0" cy="936104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единительная линия 63"/>
            <p:cNvCxnSpPr/>
            <p:nvPr/>
          </p:nvCxnSpPr>
          <p:spPr>
            <a:xfrm flipH="1">
              <a:off x="1979713" y="5589240"/>
              <a:ext cx="3092553" cy="0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Функции</a:t>
            </a:r>
            <a:endParaRPr lang="en-US" dirty="0" smtClean="0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5536" y="1340768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Вызов функции:</a:t>
            </a:r>
            <a:endParaRPr lang="ru-RU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1475656" y="2996952"/>
            <a:ext cx="5184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Объявление и реализаци</a:t>
            </a:r>
            <a:r>
              <a:rPr lang="ru-RU" sz="2000" dirty="0"/>
              <a:t>я</a:t>
            </a:r>
            <a:r>
              <a:rPr lang="ru-RU" sz="2000" dirty="0" smtClean="0"/>
              <a:t> функции: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359680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8" grpId="0"/>
      <p:bldP spid="10" grpId="0" animBg="1"/>
      <p:bldP spid="19" grpId="0" animBg="1"/>
      <p:bldP spid="20" grpId="0" animBg="1"/>
      <p:bldP spid="3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0"/>
            <a:ext cx="7543800" cy="838140"/>
          </a:xfrm>
        </p:spPr>
        <p:txBody>
          <a:bodyPr/>
          <a:lstStyle/>
          <a:p>
            <a:r>
              <a:rPr lang="ru-RU" altLang="ru-RU" b="1" dirty="0" smtClean="0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980728"/>
            <a:ext cx="8784976" cy="53737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400" b="1" u="sng" dirty="0"/>
              <a:t>Функция</a:t>
            </a:r>
            <a:r>
              <a:rPr lang="ru-RU" altLang="ru-RU" sz="2400" b="1" dirty="0"/>
              <a:t> –  </a:t>
            </a:r>
            <a:r>
              <a:rPr lang="ru-RU" altLang="ru-RU" sz="2400" dirty="0"/>
              <a:t>изолированный именованный блок кода, имеющий определенное </a:t>
            </a:r>
            <a:r>
              <a:rPr lang="ru-RU" altLang="ru-RU" sz="2400" dirty="0" smtClean="0"/>
              <a:t>назначение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sz="2400" dirty="0" smtClean="0"/>
              <a:t>Функции помогают избежать дублирования кода –</a:t>
            </a:r>
            <a:br>
              <a:rPr lang="ru-RU" sz="2400" dirty="0" smtClean="0"/>
            </a:br>
            <a:r>
              <a:rPr lang="ru-RU" sz="2400" dirty="0" smtClean="0"/>
              <a:t>их можно </a:t>
            </a:r>
            <a:r>
              <a:rPr lang="ru-RU" sz="2400" dirty="0"/>
              <a:t>вызывать </a:t>
            </a:r>
            <a:r>
              <a:rPr lang="ru-RU" sz="2400" dirty="0" smtClean="0"/>
              <a:t>повторно</a:t>
            </a:r>
            <a:endParaRPr lang="en-US" altLang="ru-RU" sz="2400" dirty="0" smtClean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400" dirty="0" smtClean="0"/>
              <a:t>Функции помогают структурировать код:</a:t>
            </a:r>
            <a:br>
              <a:rPr lang="ru-RU" altLang="ru-RU" sz="2400" dirty="0" smtClean="0"/>
            </a:br>
            <a:r>
              <a:rPr lang="ru-RU" altLang="ru-RU" sz="2400" dirty="0" smtClean="0"/>
              <a:t>- размер основной программы получается меньше - его легче написать и отладить: при этом не требуется держать в голове детали реализации каждой функции</a:t>
            </a:r>
            <a:r>
              <a:rPr lang="en-US" altLang="ru-RU" sz="2400" dirty="0" smtClean="0"/>
              <a:t>;</a:t>
            </a:r>
            <a:br>
              <a:rPr lang="en-US" altLang="ru-RU" sz="2400" dirty="0" smtClean="0"/>
            </a:br>
            <a:r>
              <a:rPr lang="en-US" altLang="ru-RU" sz="2400" dirty="0" smtClean="0"/>
              <a:t>- </a:t>
            </a:r>
            <a:r>
              <a:rPr lang="ru-RU" altLang="ru-RU" sz="2400" dirty="0" smtClean="0"/>
              <a:t>каждая функция при этом выполняет простую задачу и следовательно её тоже легче написать и отладить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sz="2400" dirty="0" smtClean="0"/>
              <a:t>Хорошо написанную функцию можно применять на протяжении нескольких лабораторных без изменений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sz="2400" dirty="0" smtClean="0"/>
              <a:t>Можно подключать к проекту файлы из предыдущей лабораторной работы и вызывать функции прямо оттуда</a:t>
            </a:r>
            <a:br>
              <a:rPr lang="ru-RU" sz="2400" dirty="0" smtClean="0"/>
            </a:br>
            <a:r>
              <a:rPr lang="ru-RU" sz="2400" dirty="0" smtClean="0"/>
              <a:t>(таким образом получаются библиотеки функций)</a:t>
            </a:r>
            <a:endParaRPr lang="ru-RU" altLang="ru-RU" sz="2400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Функции</a:t>
            </a:r>
            <a:endParaRPr lang="en-US" dirty="0" smtClean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832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0"/>
            <a:ext cx="7543800" cy="838140"/>
          </a:xfrm>
        </p:spPr>
        <p:txBody>
          <a:bodyPr/>
          <a:lstStyle/>
          <a:p>
            <a:r>
              <a:rPr lang="ru-RU" altLang="ru-RU" b="1" dirty="0" smtClean="0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1412776"/>
            <a:ext cx="8784976" cy="356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400" dirty="0" smtClean="0"/>
              <a:t>На вызов функций и передачу данных между ними тратится время</a:t>
            </a:r>
            <a:br>
              <a:rPr lang="ru-RU" altLang="ru-RU" sz="2400" dirty="0" smtClean="0"/>
            </a:br>
            <a:r>
              <a:rPr lang="ru-RU" altLang="ru-RU" sz="2400" dirty="0" smtClean="0"/>
              <a:t>(программа немного медленнее)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400" dirty="0" smtClean="0"/>
              <a:t>Необходимость хранить промежуточные данные для передачи между функциями</a:t>
            </a:r>
            <a:br>
              <a:rPr lang="ru-RU" altLang="ru-RU" sz="2400" dirty="0" smtClean="0"/>
            </a:br>
            <a:r>
              <a:rPr lang="ru-RU" altLang="ru-RU" sz="2400" dirty="0" smtClean="0"/>
              <a:t>(при этом потеря производительности программы </a:t>
            </a:r>
            <a:r>
              <a:rPr lang="en-US" altLang="ru-RU" sz="2400" dirty="0" smtClean="0"/>
              <a:t>~ </a:t>
            </a:r>
            <a:r>
              <a:rPr lang="ru-RU" altLang="ru-RU" sz="2400" dirty="0" smtClean="0"/>
              <a:t>20% окупается повышением производительности программиста на порядки)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400" dirty="0" smtClean="0"/>
              <a:t>Неудачное выделение функций неопытными программистами приводит к </a:t>
            </a:r>
            <a:r>
              <a:rPr lang="ru-RU" altLang="ru-RU" sz="2400" dirty="0"/>
              <a:t>усложнению и запутыванию </a:t>
            </a:r>
            <a:r>
              <a:rPr lang="ru-RU" altLang="ru-RU" sz="2400" dirty="0" smtClean="0"/>
              <a:t>программы</a:t>
            </a:r>
            <a:endParaRPr lang="en-US" altLang="ru-RU" sz="2400" dirty="0" smtClean="0"/>
          </a:p>
        </p:txBody>
      </p:sp>
      <p:sp>
        <p:nvSpPr>
          <p:cNvPr id="7" name="Дата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Функции</a:t>
            </a:r>
            <a:endParaRPr lang="en-US" dirty="0" smtClean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1560" y="908720"/>
            <a:ext cx="5016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Недостатки использования функций: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597125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539552" y="1484784"/>
            <a:ext cx="83529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тип_результата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4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Имя_Функции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2400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список_параметров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4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операторы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выражение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0"/>
            <a:ext cx="7543800" cy="838140"/>
          </a:xfrm>
        </p:spPr>
        <p:txBody>
          <a:bodyPr/>
          <a:lstStyle/>
          <a:p>
            <a:r>
              <a:rPr lang="ru-RU" altLang="ru-RU" b="1" dirty="0" smtClean="0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6372200" y="2204864"/>
            <a:ext cx="2016224" cy="870521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dirty="0" smtClean="0">
                <a:solidFill>
                  <a:schemeClr val="tx1"/>
                </a:solidFill>
              </a:rPr>
              <a:t>тело</a:t>
            </a:r>
            <a:br>
              <a:rPr lang="ru-RU" sz="2400" dirty="0" smtClean="0">
                <a:solidFill>
                  <a:schemeClr val="tx1"/>
                </a:solidFill>
              </a:rPr>
            </a:br>
            <a:r>
              <a:rPr lang="ru-RU" sz="2400" dirty="0" smtClean="0">
                <a:solidFill>
                  <a:schemeClr val="tx1"/>
                </a:solidFill>
              </a:rPr>
              <a:t>функции</a:t>
            </a:r>
            <a:endParaRPr lang="ru-RU" sz="2400" dirty="0"/>
          </a:p>
        </p:txBody>
      </p:sp>
      <p:sp>
        <p:nvSpPr>
          <p:cNvPr id="33" name="Прямоугольник 32"/>
          <p:cNvSpPr/>
          <p:nvPr/>
        </p:nvSpPr>
        <p:spPr>
          <a:xfrm>
            <a:off x="539552" y="764704"/>
            <a:ext cx="36286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</a:rPr>
              <a:t>Структура функций</a:t>
            </a:r>
            <a:endParaRPr lang="ru-RU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авая фигурная скобка 8"/>
          <p:cNvSpPr/>
          <p:nvPr/>
        </p:nvSpPr>
        <p:spPr>
          <a:xfrm rot="16200000">
            <a:off x="4337974" y="-2385646"/>
            <a:ext cx="324036" cy="7632848"/>
          </a:xfrm>
          <a:prstGeom prst="rightBrace">
            <a:avLst>
              <a:gd name="adj1" fmla="val 8333"/>
              <a:gd name="adj2" fmla="val 7961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/>
          <p:cNvSpPr/>
          <p:nvPr/>
        </p:nvSpPr>
        <p:spPr>
          <a:xfrm>
            <a:off x="5796136" y="332656"/>
            <a:ext cx="2016224" cy="870521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dirty="0" smtClean="0">
                <a:solidFill>
                  <a:schemeClr val="tx1"/>
                </a:solidFill>
              </a:rPr>
              <a:t>заголовок</a:t>
            </a:r>
          </a:p>
          <a:p>
            <a:pPr algn="ctr">
              <a:defRPr/>
            </a:pPr>
            <a:r>
              <a:rPr lang="ru-RU" sz="2400" dirty="0" smtClean="0">
                <a:solidFill>
                  <a:schemeClr val="tx1"/>
                </a:solidFill>
              </a:rPr>
              <a:t>функции</a:t>
            </a:r>
            <a:endParaRPr lang="ru-RU" sz="2400" dirty="0"/>
          </a:p>
        </p:txBody>
      </p:sp>
      <p:sp>
        <p:nvSpPr>
          <p:cNvPr id="7" name="Правая фигурная скобка 6"/>
          <p:cNvSpPr/>
          <p:nvPr/>
        </p:nvSpPr>
        <p:spPr>
          <a:xfrm>
            <a:off x="5868144" y="1916832"/>
            <a:ext cx="288032" cy="144016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07504" y="3501008"/>
            <a:ext cx="9036496" cy="2837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ru-RU" sz="2200" dirty="0">
                <a:cs typeface="Arial" panose="020B0604020202020204" pitchFamily="34" charset="0"/>
              </a:rPr>
              <a:t>Область видимости параметров функции, объявленных в ее заголовке и переменных, объявленных в ее теле, ограничивается блоком тела </a:t>
            </a:r>
            <a:r>
              <a:rPr lang="ru-RU" sz="2200" dirty="0" smtClean="0">
                <a:cs typeface="Arial" panose="020B0604020202020204" pitchFamily="34" charset="0"/>
              </a:rPr>
              <a:t>функции</a:t>
            </a:r>
            <a:endParaRPr lang="ru-RU" sz="2200" dirty="0">
              <a:cs typeface="Arial" panose="020B0604020202020204" pitchFamily="34" charset="0"/>
            </a:endParaRPr>
          </a:p>
          <a:p>
            <a:pPr marL="457200" indent="-457200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ru-RU" sz="2200" dirty="0" smtClean="0">
                <a:cs typeface="Arial" panose="020B0604020202020204" pitchFamily="34" charset="0"/>
              </a:rPr>
              <a:t>Переменные и параметры функции</a:t>
            </a:r>
            <a:r>
              <a:rPr lang="en-US" sz="2200" dirty="0" smtClean="0">
                <a:cs typeface="Arial" panose="020B0604020202020204" pitchFamily="34" charset="0"/>
              </a:rPr>
              <a:t>, </a:t>
            </a:r>
            <a:r>
              <a:rPr lang="ru-RU" sz="2200" dirty="0" smtClean="0">
                <a:cs typeface="Arial" panose="020B0604020202020204" pitchFamily="34" charset="0"/>
              </a:rPr>
              <a:t>уничтожаются </a:t>
            </a:r>
            <a:r>
              <a:rPr lang="ru-RU" sz="2200" dirty="0">
                <a:cs typeface="Arial" panose="020B0604020202020204" pitchFamily="34" charset="0"/>
              </a:rPr>
              <a:t>после </a:t>
            </a:r>
            <a:r>
              <a:rPr lang="ru-RU" sz="2200" dirty="0" smtClean="0">
                <a:cs typeface="Arial" panose="020B0604020202020204" pitchFamily="34" charset="0"/>
              </a:rPr>
              <a:t>её завершения, </a:t>
            </a:r>
            <a:r>
              <a:rPr lang="ru-RU" sz="2200" dirty="0">
                <a:cs typeface="Arial" panose="020B0604020202020204" pitchFamily="34" charset="0"/>
              </a:rPr>
              <a:t>а хранимые ими значения безвозвратно </a:t>
            </a:r>
            <a:r>
              <a:rPr lang="ru-RU" sz="2200" dirty="0" smtClean="0">
                <a:cs typeface="Arial" panose="020B0604020202020204" pitchFamily="34" charset="0"/>
              </a:rPr>
              <a:t>теряются</a:t>
            </a:r>
            <a:endParaRPr lang="ru-RU" sz="2200" dirty="0">
              <a:cs typeface="Arial" panose="020B0604020202020204" pitchFamily="34" charset="0"/>
            </a:endParaRPr>
          </a:p>
          <a:p>
            <a:pPr marL="457200" indent="-457200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ru-RU" sz="2200" dirty="0">
                <a:cs typeface="Arial" panose="020B0604020202020204" pitchFamily="34" charset="0"/>
              </a:rPr>
              <a:t>Если функция не возвращает значения, в качестве типа возврата указывается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ru-RU" sz="2200" dirty="0">
                <a:cs typeface="Arial" panose="020B0604020202020204" pitchFamily="34" charset="0"/>
              </a:rPr>
              <a:t>, а оператор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rgbClr val="0000FF"/>
                </a:solidFill>
                <a:cs typeface="Arial" panose="020B0604020202020204" pitchFamily="34" charset="0"/>
              </a:rPr>
              <a:t> </a:t>
            </a:r>
            <a:r>
              <a:rPr lang="ru-RU" sz="2200" dirty="0">
                <a:cs typeface="Arial" panose="020B0604020202020204" pitchFamily="34" charset="0"/>
              </a:rPr>
              <a:t>не содержит выражения, значение которого должно быть возвращено в вызываемую </a:t>
            </a:r>
            <a:r>
              <a:rPr lang="ru-RU" sz="2200" dirty="0" smtClean="0">
                <a:cs typeface="Arial" panose="020B0604020202020204" pitchFamily="34" charset="0"/>
              </a:rPr>
              <a:t>функцию</a:t>
            </a:r>
            <a:endParaRPr lang="en-US" sz="2200" dirty="0">
              <a:cs typeface="Arial" panose="020B0604020202020204" pitchFamily="34" charset="0"/>
            </a:endParaRPr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Функции</a:t>
            </a:r>
            <a:endParaRPr lang="en-US" dirty="0" smtClean="0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513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9" grpId="0" animBg="1"/>
      <p:bldP spid="36" grpId="0" animBg="1"/>
      <p:bldP spid="7" grpId="0" animBg="1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0"/>
            <a:ext cx="7543800" cy="838140"/>
          </a:xfrm>
        </p:spPr>
        <p:txBody>
          <a:bodyPr/>
          <a:lstStyle/>
          <a:p>
            <a:r>
              <a:rPr lang="ru-RU" altLang="ru-RU" b="1" dirty="0" smtClean="0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538311" y="620688"/>
            <a:ext cx="860568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3200" b="1" dirty="0">
                <a:solidFill>
                  <a:schemeClr val="bg1">
                    <a:lumMod val="50000"/>
                  </a:schemeClr>
                </a:solidFill>
              </a:rPr>
              <a:t>Простой 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</a:rPr>
              <a:t>пример: функции </a:t>
            </a:r>
            <a:r>
              <a:rPr lang="ru-RU" sz="3200" b="1" dirty="0">
                <a:solidFill>
                  <a:schemeClr val="bg1">
                    <a:lumMod val="50000"/>
                  </a:schemeClr>
                </a:solidFill>
              </a:rPr>
              <a:t>для ввода и 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</a:rPr>
              <a:t>вывода</a:t>
            </a:r>
            <a:br>
              <a:rPr lang="ru-RU" sz="3200" b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</a:rPr>
              <a:t>одномерного </a:t>
            </a:r>
            <a:r>
              <a:rPr lang="ru-RU" sz="3200" b="1" dirty="0">
                <a:solidFill>
                  <a:schemeClr val="bg1">
                    <a:lumMod val="50000"/>
                  </a:schemeClr>
                </a:solidFill>
              </a:rPr>
              <a:t>массива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3203848" y="1700808"/>
            <a:ext cx="2016224" cy="720080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dirty="0" smtClean="0">
                <a:solidFill>
                  <a:schemeClr val="tx1"/>
                </a:solidFill>
              </a:rPr>
              <a:t>прототипы</a:t>
            </a:r>
            <a:br>
              <a:rPr lang="ru-RU" sz="2400" dirty="0" smtClean="0">
                <a:solidFill>
                  <a:schemeClr val="tx1"/>
                </a:solidFill>
              </a:rPr>
            </a:br>
            <a:r>
              <a:rPr lang="ru-RU" sz="2400" dirty="0" smtClean="0">
                <a:solidFill>
                  <a:schemeClr val="tx1"/>
                </a:solidFill>
              </a:rPr>
              <a:t>функций</a:t>
            </a:r>
            <a:endParaRPr lang="ru-RU" sz="24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5508104" y="1484784"/>
            <a:ext cx="3528392" cy="2304256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dirty="0">
                <a:solidFill>
                  <a:schemeClr val="tx1"/>
                </a:solidFill>
              </a:rPr>
              <a:t>К моменту вызова функции компилятор должен иметь информацию о ней, чтобы скомпилировать правильно ее вызов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4716016" y="3933056"/>
            <a:ext cx="4320480" cy="2304256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dirty="0" smtClean="0">
                <a:solidFill>
                  <a:schemeClr val="tx1"/>
                </a:solidFill>
              </a:rPr>
              <a:t>Если тело функции расположено в библиотеке или в другом 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  <a:r>
              <a:rPr lang="en-US" sz="2400" dirty="0" err="1" smtClean="0">
                <a:solidFill>
                  <a:schemeClr val="tx1"/>
                </a:solidFill>
              </a:rPr>
              <a:t>cpp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ru-RU" sz="2400" dirty="0" smtClean="0">
                <a:solidFill>
                  <a:schemeClr val="tx1"/>
                </a:solidFill>
              </a:rPr>
              <a:t>файле, то сообщить компилятору о параметрах функции можно с помощью прототипа функции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47164" y="3068960"/>
            <a:ext cx="4524835" cy="3187103"/>
          </a:xfrm>
          <a:prstGeom prst="rect">
            <a:avLst/>
          </a:prstGeom>
          <a:ln w="9525">
            <a:solidFill>
              <a:schemeClr val="accent1"/>
            </a:solidFill>
          </a:ln>
        </p:spPr>
        <p:txBody>
          <a:bodyPr wrap="square" lIns="72000" tIns="36000" rIns="0" bIns="36000">
            <a:noAutofit/>
          </a:bodyPr>
          <a:lstStyle/>
          <a:p>
            <a:r>
              <a:rPr lang="en-US" spc="-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pc="-5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InputArray</a:t>
            </a:r>
            <a:r>
              <a:rPr lang="en-US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pc="-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pc="-5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pdV</a:t>
            </a:r>
            <a:r>
              <a:rPr lang="en-US" spc="-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ru-RU" spc="-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pc="-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pc="-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pc="-5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pc="-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pc="-50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OutputArray</a:t>
            </a:r>
            <a:r>
              <a:rPr lang="en-US" spc="-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pc="-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pc="-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ru-RU" spc="-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pc="-5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pdV</a:t>
            </a:r>
            <a:r>
              <a:rPr lang="en-US" spc="-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ru-RU" spc="-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pc="-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pc="-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pc="-5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pc="-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5;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vdA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vdA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vdA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cxnSp>
        <p:nvCxnSpPr>
          <p:cNvPr id="9" name="Прямая со стрелкой 8"/>
          <p:cNvCxnSpPr/>
          <p:nvPr/>
        </p:nvCxnSpPr>
        <p:spPr>
          <a:xfrm flipH="1">
            <a:off x="4644008" y="2420888"/>
            <a:ext cx="504056" cy="1152128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H="1">
            <a:off x="4644008" y="2420888"/>
            <a:ext cx="504056" cy="792088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Функции</a:t>
            </a:r>
            <a:endParaRPr lang="en-US" dirty="0" smtClean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26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0"/>
            <a:ext cx="7543800" cy="838140"/>
          </a:xfrm>
        </p:spPr>
        <p:txBody>
          <a:bodyPr/>
          <a:lstStyle/>
          <a:p>
            <a:r>
              <a:rPr lang="ru-RU" altLang="ru-RU" b="1" dirty="0" smtClean="0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538311" y="620688"/>
            <a:ext cx="860568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3200" b="1" dirty="0">
                <a:solidFill>
                  <a:schemeClr val="bg1">
                    <a:lumMod val="50000"/>
                  </a:schemeClr>
                </a:solidFill>
              </a:rPr>
              <a:t>Простой 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</a:rPr>
              <a:t>пример: функции </a:t>
            </a:r>
            <a:r>
              <a:rPr lang="ru-RU" sz="3200" b="1" dirty="0">
                <a:solidFill>
                  <a:schemeClr val="bg1">
                    <a:lumMod val="50000"/>
                  </a:schemeClr>
                </a:solidFill>
              </a:rPr>
              <a:t>для ввода и 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</a:rPr>
              <a:t>вывода</a:t>
            </a:r>
            <a:br>
              <a:rPr lang="ru-RU" sz="3200" b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</a:rPr>
              <a:t>одномерного </a:t>
            </a:r>
            <a:r>
              <a:rPr lang="ru-RU" sz="3200" b="1" dirty="0">
                <a:solidFill>
                  <a:schemeClr val="bg1">
                    <a:lumMod val="50000"/>
                  </a:schemeClr>
                </a:solidFill>
              </a:rPr>
              <a:t>массива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4644008" y="2132856"/>
            <a:ext cx="4394738" cy="4138432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txBody>
          <a:bodyPr wrap="square" lIns="72000" tIns="36000" rIns="0" bIns="36000">
            <a:spAutoFit/>
          </a:bodyPr>
          <a:lstStyle/>
          <a:p>
            <a:pPr>
              <a:lnSpc>
                <a:spcPct val="90000"/>
              </a:lnSpc>
            </a:pPr>
            <a:r>
              <a:rPr lang="en-US" spc="-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pc="-5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InputArray</a:t>
            </a:r>
            <a:r>
              <a:rPr lang="en-US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pc="-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pc="-5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pdV</a:t>
            </a:r>
            <a:r>
              <a:rPr lang="en-US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pc="-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pc="-5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"] :"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pc="-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pc="-5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OutputArray</a:t>
            </a:r>
            <a:r>
              <a:rPr lang="en-US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pc="-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pc="-5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pdV</a:t>
            </a:r>
            <a:r>
              <a:rPr lang="en-US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pc="-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pc="-5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(10) &lt;&lt;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47164" y="3068960"/>
            <a:ext cx="4524835" cy="3187103"/>
          </a:xfrm>
          <a:prstGeom prst="rect">
            <a:avLst/>
          </a:prstGeom>
          <a:ln w="9525">
            <a:solidFill>
              <a:schemeClr val="accent1"/>
            </a:solidFill>
          </a:ln>
        </p:spPr>
        <p:txBody>
          <a:bodyPr wrap="square" lIns="72000" tIns="36000" rIns="0" bIns="36000">
            <a:noAutofit/>
          </a:bodyPr>
          <a:lstStyle/>
          <a:p>
            <a:r>
              <a:rPr lang="en-US" spc="-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pc="-5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InputArray</a:t>
            </a:r>
            <a:r>
              <a:rPr lang="en-US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pc="-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pc="-5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pdV</a:t>
            </a:r>
            <a:r>
              <a:rPr lang="en-US" spc="-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ru-RU" spc="-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pc="-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pc="-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pc="-5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pc="-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pc="-50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OutputArray</a:t>
            </a:r>
            <a:r>
              <a:rPr lang="en-US" spc="-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pc="-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pc="-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ru-RU" spc="-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pc="-5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pdV</a:t>
            </a:r>
            <a:r>
              <a:rPr lang="en-US" spc="-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ru-RU" spc="-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pc="-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pc="-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pc="-5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pc="-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5;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vdA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vdA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vdA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5868144" y="1268760"/>
            <a:ext cx="3168352" cy="79208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dirty="0" smtClean="0">
                <a:solidFill>
                  <a:schemeClr val="tx1"/>
                </a:solidFill>
              </a:rPr>
              <a:t>реализации функций в другом файле:</a:t>
            </a:r>
            <a:endParaRPr lang="ru-RU" sz="2400" dirty="0"/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Функции</a:t>
            </a:r>
            <a:endParaRPr lang="en-US" dirty="0" smtClean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48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39552" y="3356992"/>
            <a:ext cx="1080120" cy="2880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main.cpp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39552" y="1916832"/>
            <a:ext cx="1296144" cy="2880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functions.h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499992" y="3356992"/>
            <a:ext cx="1584176" cy="2880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functions.cpp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38311" y="620688"/>
            <a:ext cx="791158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</a:rPr>
              <a:t>Использование прототипов для вынесения</a:t>
            </a:r>
            <a:br>
              <a:rPr lang="ru-RU" sz="3200" b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</a:rPr>
              <a:t>функций в отдельные файлы</a:t>
            </a:r>
            <a:endParaRPr lang="ru-RU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smtClean="0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39552" y="3645024"/>
            <a:ext cx="3240360" cy="252028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functions.h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vdA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vdA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499992" y="3645024"/>
            <a:ext cx="4536504" cy="252028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functions.h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</a:p>
          <a:p>
            <a:pPr>
              <a:spcBef>
                <a:spcPts val="1200"/>
              </a:spcBef>
            </a:pPr>
            <a:r>
              <a:rPr lang="en-US" spc="-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pc="-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pc="-50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OutputArray</a:t>
            </a:r>
            <a:r>
              <a:rPr lang="en-US" spc="-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pc="-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pc="-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pc="-5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pdV</a:t>
            </a:r>
            <a:r>
              <a:rPr lang="en-US" spc="-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pc="-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pc="-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pc="-5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pc="-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(10) &lt;&lt;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39552" y="2204864"/>
            <a:ext cx="4680520" cy="72008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spc="-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pc="-5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OutputArray</a:t>
            </a:r>
            <a:r>
              <a:rPr lang="en-US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pc="-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pc="-5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pdV</a:t>
            </a:r>
            <a:r>
              <a:rPr lang="en-US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pc="-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pc="-5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pc="-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pc="-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Функции</a:t>
            </a:r>
            <a:endParaRPr lang="en-US" dirty="0" smtClean="0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13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9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538311" y="620688"/>
            <a:ext cx="791158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</a:rPr>
              <a:t>Использование прототипов для вынесения</a:t>
            </a:r>
            <a:br>
              <a:rPr lang="ru-RU" sz="3200" b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</a:rPr>
              <a:t>функций в отдельные файлы</a:t>
            </a:r>
            <a:endParaRPr lang="ru-RU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smtClean="0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2492896"/>
            <a:ext cx="1368152" cy="288032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main.cpp</a:t>
            </a: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51520" y="3212976"/>
            <a:ext cx="1728192" cy="288032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functions.cpp</a:t>
            </a:r>
            <a:endParaRPr lang="ru-RU" sz="2200" dirty="0">
              <a:solidFill>
                <a:schemeClr val="tx1"/>
              </a:solidFill>
            </a:endParaRPr>
          </a:p>
        </p:txBody>
      </p:sp>
      <p:cxnSp>
        <p:nvCxnSpPr>
          <p:cNvPr id="15" name="Прямая со стрелкой 14"/>
          <p:cNvCxnSpPr>
            <a:stCxn id="7" idx="3"/>
          </p:cNvCxnSpPr>
          <p:nvPr/>
        </p:nvCxnSpPr>
        <p:spPr>
          <a:xfrm>
            <a:off x="1619672" y="2636912"/>
            <a:ext cx="2232248" cy="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1907704" y="2420888"/>
            <a:ext cx="1728192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 smtClean="0">
                <a:solidFill>
                  <a:schemeClr val="tx1"/>
                </a:solidFill>
              </a:rPr>
              <a:t>компилятор</a:t>
            </a: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3851920" y="2492896"/>
            <a:ext cx="1224136" cy="288032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main.obj</a:t>
            </a:r>
            <a:endParaRPr lang="ru-RU" sz="2200" dirty="0">
              <a:solidFill>
                <a:schemeClr val="tx1"/>
              </a:solidFill>
            </a:endParaRPr>
          </a:p>
        </p:txBody>
      </p:sp>
      <p:cxnSp>
        <p:nvCxnSpPr>
          <p:cNvPr id="18" name="Прямая со стрелкой 17"/>
          <p:cNvCxnSpPr>
            <a:stCxn id="10" idx="3"/>
          </p:cNvCxnSpPr>
          <p:nvPr/>
        </p:nvCxnSpPr>
        <p:spPr>
          <a:xfrm>
            <a:off x="1979712" y="3356992"/>
            <a:ext cx="1872208" cy="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2051720" y="3140968"/>
            <a:ext cx="1728192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 smtClean="0">
                <a:solidFill>
                  <a:schemeClr val="tx1"/>
                </a:solidFill>
              </a:rPr>
              <a:t>компилятор</a:t>
            </a: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3851920" y="3212976"/>
            <a:ext cx="1728192" cy="288032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functions.obj</a:t>
            </a: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287016" y="4437112"/>
            <a:ext cx="8856984" cy="1828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indent="-357188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ru-RU" sz="2400" dirty="0" smtClean="0">
                <a:cs typeface="Arial" panose="020B0604020202020204" pitchFamily="34" charset="0"/>
              </a:rPr>
              <a:t>компилятор </a:t>
            </a:r>
            <a:r>
              <a:rPr lang="ru-RU" sz="2400" dirty="0">
                <a:cs typeface="Arial" panose="020B0604020202020204" pitchFamily="34" charset="0"/>
              </a:rPr>
              <a:t>из </a:t>
            </a:r>
            <a:r>
              <a:rPr lang="ru-RU" sz="2400" dirty="0" smtClean="0">
                <a:cs typeface="Arial" panose="020B0604020202020204" pitchFamily="34" charset="0"/>
              </a:rPr>
              <a:t>каждой единицы трансляции (</a:t>
            </a:r>
            <a:r>
              <a:rPr lang="en-US" sz="2400" dirty="0" smtClean="0">
                <a:cs typeface="Arial" panose="020B0604020202020204" pitchFamily="34" charset="0"/>
              </a:rPr>
              <a:t>.</a:t>
            </a:r>
            <a:r>
              <a:rPr lang="en-US" sz="2400" dirty="0" err="1" smtClean="0">
                <a:cs typeface="Arial" panose="020B0604020202020204" pitchFamily="34" charset="0"/>
              </a:rPr>
              <a:t>cpp</a:t>
            </a:r>
            <a:r>
              <a:rPr lang="en-US" sz="2400" dirty="0" smtClean="0">
                <a:cs typeface="Arial" panose="020B0604020202020204" pitchFamily="34" charset="0"/>
              </a:rPr>
              <a:t> </a:t>
            </a:r>
            <a:r>
              <a:rPr lang="ru-RU" sz="2400" dirty="0" smtClean="0">
                <a:cs typeface="Arial" panose="020B0604020202020204" pitchFamily="34" charset="0"/>
              </a:rPr>
              <a:t>файла)</a:t>
            </a:r>
            <a:br>
              <a:rPr lang="ru-RU" sz="2400" dirty="0" smtClean="0">
                <a:cs typeface="Arial" panose="020B0604020202020204" pitchFamily="34" charset="0"/>
              </a:rPr>
            </a:br>
            <a:r>
              <a:rPr lang="ru-RU" sz="2400" dirty="0" smtClean="0">
                <a:cs typeface="Arial" panose="020B0604020202020204" pitchFamily="34" charset="0"/>
              </a:rPr>
              <a:t>производит объектный файл(</a:t>
            </a:r>
            <a:r>
              <a:rPr lang="en-US" sz="2400" dirty="0" smtClean="0">
                <a:cs typeface="Arial" panose="020B0604020202020204" pitchFamily="34" charset="0"/>
              </a:rPr>
              <a:t>*.</a:t>
            </a:r>
            <a:r>
              <a:rPr lang="en-US" sz="2400" dirty="0" err="1" smtClean="0">
                <a:cs typeface="Arial" panose="020B0604020202020204" pitchFamily="34" charset="0"/>
              </a:rPr>
              <a:t>obj</a:t>
            </a:r>
            <a:r>
              <a:rPr lang="en-US" sz="2400" dirty="0" smtClean="0">
                <a:cs typeface="Arial" panose="020B0604020202020204" pitchFamily="34" charset="0"/>
              </a:rPr>
              <a:t>)</a:t>
            </a:r>
            <a:endParaRPr lang="ru-RU" sz="2400" dirty="0" smtClean="0">
              <a:cs typeface="Arial" panose="020B0604020202020204" pitchFamily="34" charset="0"/>
            </a:endParaRPr>
          </a:p>
          <a:p>
            <a:pPr marL="357188" indent="-357188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ru-RU" sz="2400" dirty="0" smtClean="0">
                <a:cs typeface="Arial" panose="020B0604020202020204" pitchFamily="34" charset="0"/>
              </a:rPr>
              <a:t>в объектных файлах вместе с машинными инструкциями содержится список вызываемых функций, прототипы которых известны, а реализации не найдены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Функции</a:t>
            </a:r>
            <a:endParaRPr lang="en-US" dirty="0" smtClean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27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20" grpId="0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0"/>
            <a:ext cx="7543800" cy="838140"/>
          </a:xfrm>
        </p:spPr>
        <p:txBody>
          <a:bodyPr/>
          <a:lstStyle/>
          <a:p>
            <a:r>
              <a:rPr lang="ru-RU" altLang="ru-RU" b="1" dirty="0" smtClean="0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95536" y="1052736"/>
            <a:ext cx="7776864" cy="5192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4;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vdA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{ 0 };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vdB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{ 0 };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vdRes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{ 0 };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Введите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i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":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vdA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Введите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i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":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vdB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2" name="Правая фигурная скобка 11"/>
          <p:cNvSpPr/>
          <p:nvPr/>
        </p:nvSpPr>
        <p:spPr>
          <a:xfrm>
            <a:off x="5724128" y="3068960"/>
            <a:ext cx="432048" cy="1224136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авая фигурная скобка 13"/>
          <p:cNvSpPr/>
          <p:nvPr/>
        </p:nvSpPr>
        <p:spPr>
          <a:xfrm>
            <a:off x="5724128" y="4365104"/>
            <a:ext cx="432048" cy="12961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6444208" y="3429000"/>
            <a:ext cx="2448272" cy="1800200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tx1"/>
                </a:solidFill>
              </a:rPr>
              <a:t>Оба цикла делают одно и то же - однозначно надо использовать функцию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4355976" y="692696"/>
            <a:ext cx="4680520" cy="2031325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800" b="1" u="sng" dirty="0"/>
              <a:t>Функция</a:t>
            </a:r>
            <a:r>
              <a:rPr lang="ru-RU" altLang="ru-RU" sz="2800" b="1" dirty="0"/>
              <a:t> –  </a:t>
            </a:r>
            <a:r>
              <a:rPr lang="ru-RU" altLang="ru-RU" sz="2800" dirty="0"/>
              <a:t>изолированный именованный блок кода, имеющий определенное назначение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Функции</a:t>
            </a:r>
            <a:endParaRPr lang="en-US" dirty="0" smtClean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00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538311" y="620688"/>
            <a:ext cx="791158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</a:rPr>
              <a:t>Использование прототипов для вынесения</a:t>
            </a:r>
            <a:br>
              <a:rPr lang="ru-RU" sz="3200" b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</a:rPr>
              <a:t>функций в отдельные файлы</a:t>
            </a:r>
            <a:endParaRPr lang="ru-RU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smtClean="0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2492896"/>
            <a:ext cx="1368152" cy="2880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main.cpp</a:t>
            </a: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51520" y="3212976"/>
            <a:ext cx="1728192" cy="2880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functions.cpp</a:t>
            </a:r>
            <a:endParaRPr lang="ru-RU" sz="2200" dirty="0">
              <a:solidFill>
                <a:schemeClr val="tx1"/>
              </a:solidFill>
            </a:endParaRPr>
          </a:p>
        </p:txBody>
      </p:sp>
      <p:cxnSp>
        <p:nvCxnSpPr>
          <p:cNvPr id="15" name="Прямая со стрелкой 14"/>
          <p:cNvCxnSpPr>
            <a:stCxn id="7" idx="3"/>
          </p:cNvCxnSpPr>
          <p:nvPr/>
        </p:nvCxnSpPr>
        <p:spPr>
          <a:xfrm>
            <a:off x="1619672" y="2636912"/>
            <a:ext cx="2232248" cy="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1907704" y="2420888"/>
            <a:ext cx="1728192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 smtClean="0">
                <a:solidFill>
                  <a:schemeClr val="tx1"/>
                </a:solidFill>
              </a:rPr>
              <a:t>компилятор</a:t>
            </a: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3851920" y="2492896"/>
            <a:ext cx="1224136" cy="2880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main.obj</a:t>
            </a:r>
            <a:endParaRPr lang="ru-RU" sz="2200" dirty="0">
              <a:solidFill>
                <a:schemeClr val="tx1"/>
              </a:solidFill>
            </a:endParaRPr>
          </a:p>
        </p:txBody>
      </p:sp>
      <p:cxnSp>
        <p:nvCxnSpPr>
          <p:cNvPr id="18" name="Прямая со стрелкой 17"/>
          <p:cNvCxnSpPr>
            <a:stCxn id="10" idx="3"/>
          </p:cNvCxnSpPr>
          <p:nvPr/>
        </p:nvCxnSpPr>
        <p:spPr>
          <a:xfrm>
            <a:off x="1979712" y="3356992"/>
            <a:ext cx="1872208" cy="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2051720" y="3140968"/>
            <a:ext cx="1728192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 smtClean="0">
                <a:solidFill>
                  <a:schemeClr val="tx1"/>
                </a:solidFill>
              </a:rPr>
              <a:t>компилятор</a:t>
            </a: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3851920" y="3212976"/>
            <a:ext cx="1728192" cy="2880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functions.obj</a:t>
            </a: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7236296" y="3645024"/>
            <a:ext cx="1296144" cy="43204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main.exe</a:t>
            </a:r>
            <a:endParaRPr lang="ru-RU" sz="2200" dirty="0">
              <a:solidFill>
                <a:schemeClr val="tx1"/>
              </a:solidFill>
            </a:endParaRPr>
          </a:p>
        </p:txBody>
      </p:sp>
      <p:cxnSp>
        <p:nvCxnSpPr>
          <p:cNvPr id="27" name="Прямая со стрелкой 26"/>
          <p:cNvCxnSpPr>
            <a:stCxn id="17" idx="3"/>
            <a:endCxn id="30" idx="1"/>
          </p:cNvCxnSpPr>
          <p:nvPr/>
        </p:nvCxnSpPr>
        <p:spPr>
          <a:xfrm>
            <a:off x="5076056" y="2636912"/>
            <a:ext cx="1944216" cy="1800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21" idx="3"/>
          </p:cNvCxnSpPr>
          <p:nvPr/>
        </p:nvCxnSpPr>
        <p:spPr>
          <a:xfrm flipV="1">
            <a:off x="5580112" y="2924944"/>
            <a:ext cx="1440160" cy="4320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7020272" y="2636912"/>
            <a:ext cx="1728192" cy="360040"/>
          </a:xfrm>
          <a:prstGeom prst="rect">
            <a:avLst/>
          </a:prstGeom>
          <a:noFill/>
          <a:ln w="317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линковщик</a:t>
            </a:r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31" name="Прямая со стрелкой 30"/>
          <p:cNvCxnSpPr>
            <a:stCxn id="30" idx="2"/>
            <a:endCxn id="25" idx="0"/>
          </p:cNvCxnSpPr>
          <p:nvPr/>
        </p:nvCxnSpPr>
        <p:spPr>
          <a:xfrm>
            <a:off x="7884368" y="2996952"/>
            <a:ext cx="0" cy="6480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Прямоугольник 33"/>
          <p:cNvSpPr/>
          <p:nvPr/>
        </p:nvSpPr>
        <p:spPr>
          <a:xfrm>
            <a:off x="287016" y="4437112"/>
            <a:ext cx="8856984" cy="1828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indent="-357188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ru-RU" sz="2400" dirty="0">
                <a:cs typeface="Arial" panose="020B0604020202020204" pitchFamily="34" charset="0"/>
              </a:rPr>
              <a:t>далее линковщик объединяет все объектные файлы в один исполняемый файл, при этом связываются вызовы не найденных на прошлом шаге функций с их реализациями</a:t>
            </a:r>
          </a:p>
          <a:p>
            <a:pPr marL="357188" indent="-357188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ru-RU" sz="2400" dirty="0">
                <a:cs typeface="Arial" panose="020B0604020202020204" pitchFamily="34" charset="0"/>
              </a:rPr>
              <a:t>если прототип функции был, а реализации нет, то будет выдана ошибка линковки</a:t>
            </a:r>
          </a:p>
        </p:txBody>
      </p:sp>
      <p:sp>
        <p:nvSpPr>
          <p:cNvPr id="35" name="Прямоугольник 34"/>
          <p:cNvSpPr/>
          <p:nvPr/>
        </p:nvSpPr>
        <p:spPr>
          <a:xfrm>
            <a:off x="3851920" y="1772816"/>
            <a:ext cx="1584176" cy="36004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kernel32.lib</a:t>
            </a:r>
            <a:endParaRPr lang="ru-RU" sz="2200" dirty="0">
              <a:solidFill>
                <a:schemeClr val="tx1"/>
              </a:solidFill>
            </a:endParaRPr>
          </a:p>
        </p:txBody>
      </p:sp>
      <p:cxnSp>
        <p:nvCxnSpPr>
          <p:cNvPr id="36" name="Прямая со стрелкой 35"/>
          <p:cNvCxnSpPr>
            <a:stCxn id="35" idx="3"/>
          </p:cNvCxnSpPr>
          <p:nvPr/>
        </p:nvCxnSpPr>
        <p:spPr>
          <a:xfrm>
            <a:off x="5436096" y="1952836"/>
            <a:ext cx="1584176" cy="7920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рямоугольник 37"/>
          <p:cNvSpPr/>
          <p:nvPr/>
        </p:nvSpPr>
        <p:spPr>
          <a:xfrm>
            <a:off x="6732240" y="1772816"/>
            <a:ext cx="1584176" cy="36004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kernel32.dll</a:t>
            </a:r>
            <a:endParaRPr lang="ru-RU" sz="2200" dirty="0">
              <a:solidFill>
                <a:schemeClr val="tx1"/>
              </a:solidFill>
            </a:endParaRPr>
          </a:p>
        </p:txBody>
      </p:sp>
      <p:cxnSp>
        <p:nvCxnSpPr>
          <p:cNvPr id="40" name="Прямая со стрелкой 39"/>
          <p:cNvCxnSpPr>
            <a:stCxn id="35" idx="3"/>
            <a:endCxn id="38" idx="1"/>
          </p:cNvCxnSpPr>
          <p:nvPr/>
        </p:nvCxnSpPr>
        <p:spPr>
          <a:xfrm>
            <a:off x="5436096" y="1952836"/>
            <a:ext cx="1296144" cy="0"/>
          </a:xfrm>
          <a:prstGeom prst="straightConnector1">
            <a:avLst/>
          </a:prstGeom>
          <a:ln w="25400">
            <a:prstDash val="dash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Функции</a:t>
            </a:r>
            <a:endParaRPr lang="en-US" dirty="0" smtClean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505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5" grpId="0" animBg="1"/>
      <p:bldP spid="3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539552" y="692696"/>
            <a:ext cx="50199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3200" b="1" dirty="0">
                <a:solidFill>
                  <a:schemeClr val="bg1">
                    <a:lumMod val="50000"/>
                  </a:schemeClr>
                </a:solidFill>
              </a:rPr>
              <a:t>Способы передачи 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</a:rPr>
              <a:t>данных</a:t>
            </a:r>
            <a:endParaRPr lang="ru-RU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smtClean="0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83568" y="1412776"/>
            <a:ext cx="33676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2400" dirty="0"/>
              <a:t>в вызываемую функцию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827584" y="1916832"/>
            <a:ext cx="6552728" cy="232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000" dirty="0" smtClean="0"/>
              <a:t>Путем передачи аргументов функции</a:t>
            </a:r>
            <a:endParaRPr lang="en-US" altLang="ru-RU" sz="2000" dirty="0" smtClean="0"/>
          </a:p>
          <a:p>
            <a:pPr marL="985838" indent="-358775">
              <a:spcBef>
                <a:spcPts val="6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tabLst>
                <a:tab pos="3770313" algn="l"/>
              </a:tabLst>
            </a:pPr>
            <a:r>
              <a:rPr lang="ru-RU" altLang="ru-RU" sz="2000" b="1" dirty="0" smtClean="0"/>
              <a:t>По значению	</a:t>
            </a:r>
            <a:r>
              <a:rPr lang="en-US" altLang="ru-RU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sz="20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endParaRPr lang="ru-RU" altLang="ru-RU" sz="2000" dirty="0" smtClean="0">
              <a:solidFill>
                <a:srgbClr val="000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85838" indent="-358775">
              <a:spcBef>
                <a:spcPts val="6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tabLst>
                <a:tab pos="3770313" algn="l"/>
              </a:tabLst>
            </a:pPr>
            <a:r>
              <a:rPr lang="ru-RU" altLang="ru-RU" sz="2000" b="1" dirty="0" smtClean="0"/>
              <a:t>Через указатель</a:t>
            </a:r>
            <a:r>
              <a:rPr lang="en-US" altLang="ru-RU" sz="2000" b="1" dirty="0" smtClean="0"/>
              <a:t>	</a:t>
            </a:r>
            <a:r>
              <a:rPr lang="en-US" altLang="ru-RU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altLang="ru-RU" sz="2000" dirty="0" err="1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endParaRPr lang="ru-RU" altLang="ru-RU" sz="2000" b="1" dirty="0" smtClean="0"/>
          </a:p>
          <a:p>
            <a:pPr marL="985838" indent="-358775">
              <a:spcBef>
                <a:spcPts val="6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tabLst>
                <a:tab pos="3770313" algn="l"/>
              </a:tabLst>
            </a:pPr>
            <a:r>
              <a:rPr lang="ru-RU" altLang="ru-RU" sz="2000" b="1" dirty="0" smtClean="0"/>
              <a:t>По ссылке</a:t>
            </a:r>
            <a:r>
              <a:rPr lang="en-US" altLang="ru-RU" sz="2000" b="1" dirty="0" smtClean="0"/>
              <a:t>	</a:t>
            </a:r>
            <a:r>
              <a:rPr lang="en-US" altLang="ru-RU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&amp;</a:t>
            </a:r>
            <a:r>
              <a:rPr lang="en-US" altLang="ru-RU" sz="20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endParaRPr lang="ru-RU" altLang="ru-RU" sz="2000" b="1" dirty="0"/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000" dirty="0">
                <a:solidFill>
                  <a:schemeClr val="bg1">
                    <a:lumMod val="65000"/>
                  </a:schemeClr>
                </a:solidFill>
              </a:rPr>
              <a:t>С использованием глобальных переменных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000" dirty="0">
                <a:solidFill>
                  <a:schemeClr val="bg1">
                    <a:lumMod val="65000"/>
                  </a:schemeClr>
                </a:solidFill>
              </a:rPr>
              <a:t>Через файлы на внешних запоминающих устройствах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Функции</a:t>
            </a:r>
            <a:endParaRPr lang="en-US" dirty="0" smtClean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77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539552" y="692696"/>
            <a:ext cx="85232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3200" b="1" dirty="0">
                <a:solidFill>
                  <a:schemeClr val="bg1">
                    <a:lumMod val="50000"/>
                  </a:schemeClr>
                </a:solidFill>
              </a:rPr>
              <a:t>Передача аргументов в функцию по значению</a:t>
            </a:r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smtClean="0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95536" y="1628800"/>
            <a:ext cx="8496944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000" dirty="0"/>
              <a:t>В С++ используются два механизма передачи аргументов в </a:t>
            </a:r>
            <a:r>
              <a:rPr lang="ru-RU" altLang="ru-RU" sz="2000" dirty="0" smtClean="0"/>
              <a:t>функцию:</a:t>
            </a:r>
            <a:br>
              <a:rPr lang="ru-RU" altLang="ru-RU" sz="2000" dirty="0" smtClean="0"/>
            </a:br>
            <a:r>
              <a:rPr lang="ru-RU" altLang="ru-RU" sz="2000" dirty="0" smtClean="0"/>
              <a:t>по </a:t>
            </a:r>
            <a:r>
              <a:rPr lang="ru-RU" altLang="ru-RU" sz="2000" dirty="0"/>
              <a:t>значению и по </a:t>
            </a:r>
            <a:r>
              <a:rPr lang="ru-RU" altLang="ru-RU" sz="2000" dirty="0" smtClean="0"/>
              <a:t>ссылке</a:t>
            </a:r>
            <a:endParaRPr lang="ru-RU" altLang="ru-RU" sz="2000" dirty="0"/>
          </a:p>
          <a:p>
            <a:pPr marL="342900" indent="-342900">
              <a:spcBef>
                <a:spcPts val="18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000" dirty="0"/>
              <a:t>При</a:t>
            </a:r>
            <a:r>
              <a:rPr lang="ru-RU" altLang="ru-RU" sz="2000" b="1" dirty="0"/>
              <a:t> передаче по значению </a:t>
            </a:r>
            <a:r>
              <a:rPr lang="ru-RU" altLang="ru-RU" sz="2000" dirty="0"/>
              <a:t>в функции создаются</a:t>
            </a:r>
            <a:r>
              <a:rPr lang="ru-RU" altLang="ru-RU" sz="2000" b="1" dirty="0"/>
              <a:t> копии </a:t>
            </a:r>
            <a:r>
              <a:rPr lang="ru-RU" altLang="ru-RU" sz="2000" dirty="0"/>
              <a:t>аргументов</a:t>
            </a:r>
            <a:r>
              <a:rPr lang="ru-RU" altLang="ru-RU" sz="2000" b="1" dirty="0"/>
              <a:t> </a:t>
            </a:r>
            <a:r>
              <a:rPr lang="ru-RU" altLang="ru-RU" sz="2000" dirty="0"/>
              <a:t>с именами формальных </a:t>
            </a:r>
            <a:r>
              <a:rPr lang="ru-RU" altLang="ru-RU" sz="2000" dirty="0" smtClean="0"/>
              <a:t>параметров</a:t>
            </a:r>
            <a:endParaRPr lang="ru-RU" altLang="ru-RU" sz="2000" dirty="0"/>
          </a:p>
          <a:p>
            <a:pPr marL="342900" indent="-342900">
              <a:spcBef>
                <a:spcPts val="6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000" b="1" dirty="0"/>
              <a:t>Значения аргументов копируются </a:t>
            </a:r>
            <a:r>
              <a:rPr lang="ru-RU" altLang="ru-RU" sz="2000" dirty="0"/>
              <a:t>в созданные </a:t>
            </a:r>
            <a:r>
              <a:rPr lang="ru-RU" altLang="ru-RU" sz="2000" dirty="0" smtClean="0"/>
              <a:t>переменные</a:t>
            </a:r>
            <a:endParaRPr lang="ru-RU" altLang="ru-RU" sz="2000" dirty="0"/>
          </a:p>
          <a:p>
            <a:pPr marL="342900" indent="-342900">
              <a:spcBef>
                <a:spcPts val="6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000" dirty="0"/>
              <a:t>По завершении работы функции </a:t>
            </a:r>
            <a:r>
              <a:rPr lang="ru-RU" altLang="ru-RU" sz="2000" b="1" dirty="0"/>
              <a:t>обратное копирование </a:t>
            </a:r>
            <a:r>
              <a:rPr lang="ru-RU" altLang="ru-RU" sz="2000" dirty="0"/>
              <a:t>из формальных параметров в переменные - аргументы </a:t>
            </a:r>
            <a:r>
              <a:rPr lang="ru-RU" altLang="ru-RU" sz="2000" b="1" dirty="0"/>
              <a:t>не </a:t>
            </a:r>
            <a:r>
              <a:rPr lang="ru-RU" altLang="ru-RU" sz="2000" b="1" dirty="0" smtClean="0"/>
              <a:t>производится</a:t>
            </a:r>
            <a:endParaRPr lang="ru-RU" altLang="ru-RU" sz="2000" b="1" dirty="0"/>
          </a:p>
          <a:p>
            <a:pPr marL="342900" indent="-342900">
              <a:spcBef>
                <a:spcPts val="6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000" dirty="0"/>
              <a:t>Если в теле функции значения формальных параметров были изменены, эти </a:t>
            </a:r>
            <a:r>
              <a:rPr lang="ru-RU" altLang="ru-RU" sz="2000" b="1" dirty="0"/>
              <a:t>изменения </a:t>
            </a:r>
            <a:r>
              <a:rPr lang="ru-RU" altLang="ru-RU" sz="2000" dirty="0"/>
              <a:t>по завершении работы функции  </a:t>
            </a:r>
            <a:r>
              <a:rPr lang="ru-RU" altLang="ru-RU" sz="2000" b="1" dirty="0"/>
              <a:t>будут потеряны </a:t>
            </a:r>
            <a:r>
              <a:rPr lang="ru-RU" altLang="ru-RU" sz="2000" dirty="0"/>
              <a:t>и никак не отразятся на значениях фактических </a:t>
            </a:r>
            <a:r>
              <a:rPr lang="ru-RU" altLang="ru-RU" sz="2000" dirty="0" smtClean="0"/>
              <a:t>параметров</a:t>
            </a:r>
            <a:endParaRPr lang="ru-RU" altLang="ru-RU" sz="2000" dirty="0"/>
          </a:p>
          <a:p>
            <a:pPr marL="342900" indent="-342900">
              <a:spcBef>
                <a:spcPts val="6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000" b="1" dirty="0"/>
              <a:t>По умолчанию все аргументы, кроме массивов, передаются в функции по значению 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Функции</a:t>
            </a:r>
            <a:endParaRPr lang="en-US" dirty="0" smtClean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22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539552" y="1484784"/>
            <a:ext cx="41044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3;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fr-FR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"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fr-FR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i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u="sng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2;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*= 2;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539552" y="692696"/>
            <a:ext cx="85232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3200" b="1" dirty="0">
                <a:solidFill>
                  <a:schemeClr val="bg1">
                    <a:lumMod val="50000"/>
                  </a:schemeClr>
                </a:solidFill>
              </a:rPr>
              <a:t>Передача аргументов в функцию по значению</a:t>
            </a:r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smtClean="0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323802"/>
              </p:ext>
            </p:extLst>
          </p:nvPr>
        </p:nvGraphicFramePr>
        <p:xfrm>
          <a:off x="3203848" y="4509120"/>
          <a:ext cx="5796134" cy="1487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864096"/>
                <a:gridCol w="1152128"/>
                <a:gridCol w="1008112"/>
                <a:gridCol w="936104"/>
                <a:gridCol w="864095"/>
                <a:gridCol w="4675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  <a:endParaRPr lang="ru-RU" sz="2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XXX</a:t>
                      </a:r>
                      <a:endParaRPr lang="ru-RU" sz="2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XXX</a:t>
                      </a:r>
                      <a:endParaRPr lang="ru-RU" sz="2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XXX</a:t>
                      </a:r>
                      <a:endParaRPr lang="ru-RU" sz="2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XXX</a:t>
                      </a:r>
                      <a:endParaRPr lang="ru-RU" sz="2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XXX</a:t>
                      </a:r>
                      <a:endParaRPr lang="ru-RU" sz="2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</a:t>
                      </a:r>
                      <a:r>
                        <a:rPr lang="ru-RU" sz="1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5С</a:t>
                      </a:r>
                      <a:endParaRPr lang="en-US" sz="1400" b="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F6</a:t>
                      </a:r>
                      <a:r>
                        <a:rPr lang="ru-RU" sz="1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sz="1400" b="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F64</a:t>
                      </a:r>
                      <a:endParaRPr lang="en-US" sz="1400" b="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F6</a:t>
                      </a:r>
                      <a:r>
                        <a:rPr lang="ru-RU" sz="1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1400" b="0" kern="1200" noProof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F6</a:t>
                      </a:r>
                      <a:r>
                        <a:rPr lang="ru-RU" sz="1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С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</a:t>
                      </a:r>
                      <a:r>
                        <a:rPr lang="ru-RU" sz="1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70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ru-RU" sz="1400" b="0" dirty="0" smtClean="0">
                          <a:solidFill>
                            <a:schemeClr val="tx1"/>
                          </a:solidFill>
                        </a:rPr>
                        <a:t>74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>
                          <a:solidFill>
                            <a:schemeClr val="bg1"/>
                          </a:solidFill>
                        </a:rPr>
                        <a:t>адрес возврата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bg1"/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5580112" y="2276872"/>
            <a:ext cx="2880320" cy="115212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АЛУ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</a:rPr>
              <a:t>(арифметико-логическое устройство)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Стрелка вправо 10"/>
          <p:cNvSpPr/>
          <p:nvPr/>
        </p:nvSpPr>
        <p:spPr>
          <a:xfrm>
            <a:off x="395536" y="2112308"/>
            <a:ext cx="216024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низ 11"/>
          <p:cNvSpPr/>
          <p:nvPr/>
        </p:nvSpPr>
        <p:spPr>
          <a:xfrm>
            <a:off x="7956376" y="4221088"/>
            <a:ext cx="288032" cy="216024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5669023" y="3501008"/>
            <a:ext cx="3456384" cy="576064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указатель на следующую свободную позицию в стеке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2771800" y="3717032"/>
            <a:ext cx="2592288" cy="360040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стек (ячейки по 4 байта)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2699792" y="1916832"/>
            <a:ext cx="2664296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указатель на текущую выполняемую операцию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683568" y="2060848"/>
            <a:ext cx="2016224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8" idx="2"/>
          </p:cNvCxnSpPr>
          <p:nvPr/>
        </p:nvCxnSpPr>
        <p:spPr>
          <a:xfrm>
            <a:off x="7397215" y="4077072"/>
            <a:ext cx="487153" cy="216024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4" idx="2"/>
          </p:cNvCxnSpPr>
          <p:nvPr/>
        </p:nvCxnSpPr>
        <p:spPr>
          <a:xfrm>
            <a:off x="4067944" y="4077072"/>
            <a:ext cx="432048" cy="36004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Функции</a:t>
            </a:r>
            <a:endParaRPr lang="en-US" dirty="0" smtClean="0"/>
          </a:p>
        </p:txBody>
      </p:sp>
      <p:sp>
        <p:nvSpPr>
          <p:cNvPr id="17" name="Номер слайда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16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  <p:bldP spid="8" grpId="0" animBg="1"/>
      <p:bldP spid="8" grpId="1" animBg="1"/>
      <p:bldP spid="14" grpId="0" animBg="1"/>
      <p:bldP spid="14" grpId="1" animBg="1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539552" y="692696"/>
            <a:ext cx="85232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3200" b="1" dirty="0">
                <a:solidFill>
                  <a:schemeClr val="bg1">
                    <a:lumMod val="50000"/>
                  </a:schemeClr>
                </a:solidFill>
              </a:rPr>
              <a:t>Передача аргументов в функцию по значению</a:t>
            </a:r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smtClean="0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018887"/>
              </p:ext>
            </p:extLst>
          </p:nvPr>
        </p:nvGraphicFramePr>
        <p:xfrm>
          <a:off x="3203848" y="4509120"/>
          <a:ext cx="5796134" cy="1487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864096"/>
                <a:gridCol w="1152128"/>
                <a:gridCol w="1008112"/>
                <a:gridCol w="936104"/>
                <a:gridCol w="864095"/>
                <a:gridCol w="4675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  <a:endParaRPr lang="ru-RU" sz="2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XXX</a:t>
                      </a:r>
                      <a:endParaRPr lang="ru-RU" sz="2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XXX</a:t>
                      </a:r>
                      <a:endParaRPr lang="ru-RU" sz="2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XXX</a:t>
                      </a:r>
                      <a:endParaRPr lang="ru-RU" sz="2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XXX</a:t>
                      </a:r>
                      <a:endParaRPr lang="ru-RU" sz="2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XXX</a:t>
                      </a:r>
                      <a:endParaRPr lang="ru-RU" sz="2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</a:t>
                      </a:r>
                      <a:r>
                        <a:rPr lang="ru-RU" sz="1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5С</a:t>
                      </a:r>
                      <a:endParaRPr lang="en-US" sz="1400" b="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F6</a:t>
                      </a:r>
                      <a:r>
                        <a:rPr lang="ru-RU" sz="1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sz="1400" b="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F64</a:t>
                      </a:r>
                      <a:endParaRPr lang="en-US" sz="1400" b="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F6</a:t>
                      </a:r>
                      <a:r>
                        <a:rPr lang="ru-RU" sz="1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1400" b="0" kern="1200" noProof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</a:t>
                      </a:r>
                      <a:r>
                        <a:rPr lang="ru-RU" sz="1400" b="0" dirty="0" smtClean="0">
                          <a:solidFill>
                            <a:schemeClr val="tx1"/>
                          </a:solidFill>
                        </a:rPr>
                        <a:t>С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ru-RU" sz="1400" b="0" dirty="0" smtClean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ru-RU" sz="1400" b="0" dirty="0" smtClean="0">
                          <a:solidFill>
                            <a:schemeClr val="tx1"/>
                          </a:solidFill>
                        </a:rPr>
                        <a:t>74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>
                          <a:solidFill>
                            <a:schemeClr val="bg1"/>
                          </a:solidFill>
                        </a:rPr>
                        <a:t>адрес возврата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bg1"/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</a:t>
                      </a:r>
                      <a:endParaRPr lang="ru-RU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k</a:t>
                      </a:r>
                      <a:endParaRPr lang="ru-RU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Стрелка вправо 10"/>
          <p:cNvSpPr/>
          <p:nvPr/>
        </p:nvSpPr>
        <p:spPr>
          <a:xfrm>
            <a:off x="395536" y="2390066"/>
            <a:ext cx="216024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низ 11"/>
          <p:cNvSpPr/>
          <p:nvPr/>
        </p:nvSpPr>
        <p:spPr>
          <a:xfrm>
            <a:off x="6084168" y="4221088"/>
            <a:ext cx="288032" cy="216024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539552" y="1484784"/>
            <a:ext cx="41044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3;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fr-FR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"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fr-FR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i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2;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*= 2;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Функции</a:t>
            </a:r>
            <a:endParaRPr lang="en-US" dirty="0" smtClean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5580112" y="2276872"/>
            <a:ext cx="2880320" cy="115212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АЛУ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08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539552" y="692696"/>
            <a:ext cx="85232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3200" b="1" dirty="0">
                <a:solidFill>
                  <a:schemeClr val="bg1">
                    <a:lumMod val="50000"/>
                  </a:schemeClr>
                </a:solidFill>
              </a:rPr>
              <a:t>Передача аргументов в функцию по значению</a:t>
            </a:r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smtClean="0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245120"/>
              </p:ext>
            </p:extLst>
          </p:nvPr>
        </p:nvGraphicFramePr>
        <p:xfrm>
          <a:off x="3203848" y="4509120"/>
          <a:ext cx="5796134" cy="1487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864096"/>
                <a:gridCol w="1152128"/>
                <a:gridCol w="1008112"/>
                <a:gridCol w="936104"/>
                <a:gridCol w="864095"/>
                <a:gridCol w="4675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  <a:endParaRPr lang="ru-RU" sz="2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XXX</a:t>
                      </a:r>
                      <a:endParaRPr lang="ru-RU" sz="2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XXX</a:t>
                      </a:r>
                      <a:endParaRPr lang="ru-RU" sz="2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XXX</a:t>
                      </a:r>
                      <a:endParaRPr lang="ru-RU" sz="2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XXX</a:t>
                      </a:r>
                      <a:endParaRPr lang="ru-RU" sz="2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</a:t>
                      </a:r>
                      <a:r>
                        <a:rPr lang="ru-RU" sz="1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5С</a:t>
                      </a:r>
                      <a:endParaRPr lang="en-US" sz="1400" b="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F6</a:t>
                      </a:r>
                      <a:r>
                        <a:rPr lang="ru-RU" sz="1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sz="1400" b="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F64</a:t>
                      </a:r>
                      <a:endParaRPr lang="en-US" sz="1400" b="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F6</a:t>
                      </a:r>
                      <a:r>
                        <a:rPr lang="ru-RU" sz="1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1400" b="0" kern="1200" noProof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</a:t>
                      </a:r>
                      <a:r>
                        <a:rPr lang="ru-RU" sz="1400" b="0" dirty="0" smtClean="0">
                          <a:solidFill>
                            <a:schemeClr val="tx1"/>
                          </a:solidFill>
                        </a:rPr>
                        <a:t>С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ru-RU" sz="1400" b="0" dirty="0" smtClean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ru-RU" sz="1400" b="0" dirty="0" smtClean="0">
                          <a:solidFill>
                            <a:schemeClr val="tx1"/>
                          </a:solidFill>
                        </a:rPr>
                        <a:t>74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>
                          <a:solidFill>
                            <a:schemeClr val="bg1"/>
                          </a:solidFill>
                        </a:rPr>
                        <a:t>адрес возврата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bg1"/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</a:t>
                      </a:r>
                      <a:endParaRPr lang="ru-RU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k</a:t>
                      </a:r>
                      <a:endParaRPr lang="ru-RU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Стрелка вправо 10"/>
          <p:cNvSpPr/>
          <p:nvPr/>
        </p:nvSpPr>
        <p:spPr>
          <a:xfrm>
            <a:off x="395536" y="2657550"/>
            <a:ext cx="216024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низ 11"/>
          <p:cNvSpPr/>
          <p:nvPr/>
        </p:nvSpPr>
        <p:spPr>
          <a:xfrm>
            <a:off x="6084168" y="4221088"/>
            <a:ext cx="288032" cy="216024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539552" y="1484784"/>
            <a:ext cx="41044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3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fr-FR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"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fr-FR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i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2;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*= 2;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Функции</a:t>
            </a:r>
            <a:endParaRPr lang="en-US" dirty="0" smtClean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5580112" y="2276872"/>
            <a:ext cx="2880320" cy="115212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АЛУ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38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539552" y="692696"/>
            <a:ext cx="85232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3200" b="1" dirty="0">
                <a:solidFill>
                  <a:schemeClr val="bg1">
                    <a:lumMod val="50000"/>
                  </a:schemeClr>
                </a:solidFill>
              </a:rPr>
              <a:t>Передача аргументов в функцию по значению</a:t>
            </a:r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smtClean="0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982460"/>
              </p:ext>
            </p:extLst>
          </p:nvPr>
        </p:nvGraphicFramePr>
        <p:xfrm>
          <a:off x="3203848" y="4509120"/>
          <a:ext cx="5796134" cy="1487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864096"/>
                <a:gridCol w="1152128"/>
                <a:gridCol w="1008112"/>
                <a:gridCol w="936104"/>
                <a:gridCol w="864095"/>
                <a:gridCol w="4675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  <a:endParaRPr lang="ru-RU" sz="2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XXX</a:t>
                      </a:r>
                      <a:endParaRPr lang="ru-RU" sz="2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XXX</a:t>
                      </a:r>
                      <a:endParaRPr lang="ru-RU" sz="2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XXX</a:t>
                      </a:r>
                      <a:endParaRPr lang="ru-RU" sz="2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</a:t>
                      </a:r>
                      <a:r>
                        <a:rPr lang="ru-RU" sz="1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5С</a:t>
                      </a:r>
                      <a:endParaRPr lang="en-US" sz="1400" b="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F6</a:t>
                      </a:r>
                      <a:r>
                        <a:rPr lang="ru-RU" sz="1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sz="1400" b="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F64</a:t>
                      </a:r>
                      <a:endParaRPr lang="en-US" sz="1400" b="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</a:t>
                      </a:r>
                      <a:r>
                        <a:rPr lang="ru-RU" sz="14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400" b="0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</a:t>
                      </a:r>
                      <a:r>
                        <a:rPr lang="ru-RU" sz="1400" b="0" dirty="0" smtClean="0">
                          <a:solidFill>
                            <a:schemeClr val="tx1"/>
                          </a:solidFill>
                        </a:rPr>
                        <a:t>С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ru-RU" sz="1400" b="0" dirty="0" smtClean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ru-RU" sz="1400" b="0" dirty="0" smtClean="0">
                          <a:solidFill>
                            <a:schemeClr val="tx1"/>
                          </a:solidFill>
                        </a:rPr>
                        <a:t>74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solidFill>
                            <a:schemeClr val="bg1"/>
                          </a:solidFill>
                        </a:rPr>
                        <a:t>адрес возврата</a:t>
                      </a:r>
                      <a:endParaRPr lang="ru-RU" sz="2000" dirty="0">
                        <a:solidFill>
                          <a:schemeClr val="bg1"/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ru-RU" sz="2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</a:t>
                      </a:r>
                      <a:endParaRPr lang="ru-RU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k</a:t>
                      </a:r>
                      <a:endParaRPr lang="ru-RU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Стрелка вправо 10"/>
          <p:cNvSpPr/>
          <p:nvPr/>
        </p:nvSpPr>
        <p:spPr>
          <a:xfrm>
            <a:off x="395536" y="2935218"/>
            <a:ext cx="216024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низ 11"/>
          <p:cNvSpPr/>
          <p:nvPr/>
        </p:nvSpPr>
        <p:spPr>
          <a:xfrm>
            <a:off x="5004048" y="4221088"/>
            <a:ext cx="288032" cy="216024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Группа 17"/>
          <p:cNvGrpSpPr/>
          <p:nvPr/>
        </p:nvGrpSpPr>
        <p:grpSpPr>
          <a:xfrm>
            <a:off x="6228184" y="4149080"/>
            <a:ext cx="1872208" cy="288032"/>
            <a:chOff x="6228184" y="4149080"/>
            <a:chExt cx="1872208" cy="288032"/>
          </a:xfrm>
        </p:grpSpPr>
        <p:cxnSp>
          <p:nvCxnSpPr>
            <p:cNvPr id="10" name="Прямая соединительная линия 9"/>
            <p:cNvCxnSpPr/>
            <p:nvPr/>
          </p:nvCxnSpPr>
          <p:spPr>
            <a:xfrm flipV="1">
              <a:off x="8100392" y="4149080"/>
              <a:ext cx="0" cy="288032"/>
            </a:xfrm>
            <a:prstGeom prst="line">
              <a:avLst/>
            </a:prstGeom>
            <a:ln w="28575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 flipH="1">
              <a:off x="6228184" y="4149080"/>
              <a:ext cx="1872208" cy="0"/>
            </a:xfrm>
            <a:prstGeom prst="line">
              <a:avLst/>
            </a:prstGeom>
            <a:ln w="28575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/>
            <p:cNvCxnSpPr/>
            <p:nvPr/>
          </p:nvCxnSpPr>
          <p:spPr>
            <a:xfrm>
              <a:off x="6228184" y="4149080"/>
              <a:ext cx="0" cy="288032"/>
            </a:xfrm>
            <a:prstGeom prst="straightConnector1">
              <a:avLst/>
            </a:prstGeom>
            <a:ln w="28575" cap="rnd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Прямоугольник 18"/>
          <p:cNvSpPr/>
          <p:nvPr/>
        </p:nvSpPr>
        <p:spPr>
          <a:xfrm>
            <a:off x="539552" y="1484784"/>
            <a:ext cx="41044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3;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fr-FR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"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fr-FR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i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u="sng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2;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*= 2;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Функции</a:t>
            </a:r>
            <a:endParaRPr lang="en-US" dirty="0" smtClean="0"/>
          </a:p>
        </p:txBody>
      </p:sp>
      <p:sp>
        <p:nvSpPr>
          <p:cNvPr id="14" name="Номер слайда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5580112" y="2276872"/>
            <a:ext cx="2880320" cy="115212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АЛУ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95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539552" y="1484784"/>
            <a:ext cx="41044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3;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fr-FR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"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fr-FR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i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2;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*= 2;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539552" y="692696"/>
            <a:ext cx="85232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3200" b="1" dirty="0">
                <a:solidFill>
                  <a:schemeClr val="bg1">
                    <a:lumMod val="50000"/>
                  </a:schemeClr>
                </a:solidFill>
              </a:rPr>
              <a:t>Передача аргументов в функцию по значению</a:t>
            </a:r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smtClean="0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18758"/>
              </p:ext>
            </p:extLst>
          </p:nvPr>
        </p:nvGraphicFramePr>
        <p:xfrm>
          <a:off x="3203848" y="4509120"/>
          <a:ext cx="5796134" cy="1487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864096"/>
                <a:gridCol w="1152128"/>
                <a:gridCol w="1008112"/>
                <a:gridCol w="936104"/>
                <a:gridCol w="864095"/>
                <a:gridCol w="4675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  <a:endParaRPr lang="ru-RU" sz="2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XXX</a:t>
                      </a:r>
                      <a:endParaRPr lang="ru-RU" sz="2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00ABD840</a:t>
                      </a:r>
                      <a:endParaRPr lang="ru-RU" sz="1600" b="1" dirty="0">
                        <a:solidFill>
                          <a:schemeClr val="bg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XXX</a:t>
                      </a:r>
                      <a:endParaRPr lang="ru-RU" sz="2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</a:t>
                      </a:r>
                      <a:r>
                        <a:rPr lang="ru-RU" sz="1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5С</a:t>
                      </a:r>
                      <a:endParaRPr lang="en-US" sz="1400" b="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F6</a:t>
                      </a:r>
                      <a:r>
                        <a:rPr lang="ru-RU" sz="1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sz="1400" b="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F64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</a:t>
                      </a:r>
                      <a:r>
                        <a:rPr lang="ru-RU" sz="14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400" b="0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</a:t>
                      </a:r>
                      <a:r>
                        <a:rPr lang="ru-RU" sz="1400" b="0" dirty="0" smtClean="0">
                          <a:solidFill>
                            <a:schemeClr val="tx1"/>
                          </a:solidFill>
                        </a:rPr>
                        <a:t>С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ru-RU" sz="1400" b="0" dirty="0" smtClean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ru-RU" sz="1400" b="0" dirty="0" smtClean="0">
                          <a:solidFill>
                            <a:schemeClr val="tx1"/>
                          </a:solidFill>
                        </a:rPr>
                        <a:t>74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>
                          <a:solidFill>
                            <a:schemeClr val="tx1"/>
                          </a:solidFill>
                        </a:rPr>
                        <a:t>адрес возврата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ru-RU" sz="240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</a:t>
                      </a:r>
                      <a:endParaRPr lang="ru-RU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k</a:t>
                      </a:r>
                      <a:endParaRPr lang="ru-RU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Стрелка вправо 10"/>
          <p:cNvSpPr/>
          <p:nvPr/>
        </p:nvSpPr>
        <p:spPr>
          <a:xfrm>
            <a:off x="395536" y="4315130"/>
            <a:ext cx="216024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низ 11"/>
          <p:cNvSpPr/>
          <p:nvPr/>
        </p:nvSpPr>
        <p:spPr>
          <a:xfrm>
            <a:off x="3995936" y="4221088"/>
            <a:ext cx="288032" cy="216024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право 18"/>
          <p:cNvSpPr/>
          <p:nvPr/>
        </p:nvSpPr>
        <p:spPr>
          <a:xfrm>
            <a:off x="395536" y="2935961"/>
            <a:ext cx="193546" cy="216024"/>
          </a:xfrm>
          <a:custGeom>
            <a:avLst/>
            <a:gdLst>
              <a:gd name="connsiteX0" fmla="*/ 0 w 504056"/>
              <a:gd name="connsiteY0" fmla="*/ 126014 h 504056"/>
              <a:gd name="connsiteX1" fmla="*/ 252028 w 504056"/>
              <a:gd name="connsiteY1" fmla="*/ 126014 h 504056"/>
              <a:gd name="connsiteX2" fmla="*/ 252028 w 504056"/>
              <a:gd name="connsiteY2" fmla="*/ 0 h 504056"/>
              <a:gd name="connsiteX3" fmla="*/ 504056 w 504056"/>
              <a:gd name="connsiteY3" fmla="*/ 252028 h 504056"/>
              <a:gd name="connsiteX4" fmla="*/ 252028 w 504056"/>
              <a:gd name="connsiteY4" fmla="*/ 504056 h 504056"/>
              <a:gd name="connsiteX5" fmla="*/ 252028 w 504056"/>
              <a:gd name="connsiteY5" fmla="*/ 378042 h 504056"/>
              <a:gd name="connsiteX6" fmla="*/ 0 w 504056"/>
              <a:gd name="connsiteY6" fmla="*/ 378042 h 504056"/>
              <a:gd name="connsiteX7" fmla="*/ 0 w 504056"/>
              <a:gd name="connsiteY7" fmla="*/ 126014 h 504056"/>
              <a:gd name="connsiteX0" fmla="*/ 145349 w 649405"/>
              <a:gd name="connsiteY0" fmla="*/ 174727 h 552769"/>
              <a:gd name="connsiteX1" fmla="*/ 397377 w 649405"/>
              <a:gd name="connsiteY1" fmla="*/ 174727 h 552769"/>
              <a:gd name="connsiteX2" fmla="*/ 397377 w 649405"/>
              <a:gd name="connsiteY2" fmla="*/ 48713 h 552769"/>
              <a:gd name="connsiteX3" fmla="*/ 649405 w 649405"/>
              <a:gd name="connsiteY3" fmla="*/ 300741 h 552769"/>
              <a:gd name="connsiteX4" fmla="*/ 397377 w 649405"/>
              <a:gd name="connsiteY4" fmla="*/ 552769 h 552769"/>
              <a:gd name="connsiteX5" fmla="*/ 397377 w 649405"/>
              <a:gd name="connsiteY5" fmla="*/ 426755 h 552769"/>
              <a:gd name="connsiteX6" fmla="*/ 145349 w 649405"/>
              <a:gd name="connsiteY6" fmla="*/ 426755 h 552769"/>
              <a:gd name="connsiteX7" fmla="*/ 0 w 649405"/>
              <a:gd name="connsiteY7" fmla="*/ 0 h 552769"/>
              <a:gd name="connsiteX8" fmla="*/ 145349 w 649405"/>
              <a:gd name="connsiteY8" fmla="*/ 174727 h 552769"/>
              <a:gd name="connsiteX0" fmla="*/ 145349 w 649405"/>
              <a:gd name="connsiteY0" fmla="*/ 174727 h 552769"/>
              <a:gd name="connsiteX1" fmla="*/ 397377 w 649405"/>
              <a:gd name="connsiteY1" fmla="*/ 174727 h 552769"/>
              <a:gd name="connsiteX2" fmla="*/ 397377 w 649405"/>
              <a:gd name="connsiteY2" fmla="*/ 48713 h 552769"/>
              <a:gd name="connsiteX3" fmla="*/ 649405 w 649405"/>
              <a:gd name="connsiteY3" fmla="*/ 300741 h 552769"/>
              <a:gd name="connsiteX4" fmla="*/ 397377 w 649405"/>
              <a:gd name="connsiteY4" fmla="*/ 552769 h 552769"/>
              <a:gd name="connsiteX5" fmla="*/ 397377 w 649405"/>
              <a:gd name="connsiteY5" fmla="*/ 426755 h 552769"/>
              <a:gd name="connsiteX6" fmla="*/ 145349 w 649405"/>
              <a:gd name="connsiteY6" fmla="*/ 426755 h 552769"/>
              <a:gd name="connsiteX7" fmla="*/ 0 w 649405"/>
              <a:gd name="connsiteY7" fmla="*/ 0 h 552769"/>
              <a:gd name="connsiteX8" fmla="*/ 145349 w 649405"/>
              <a:gd name="connsiteY8" fmla="*/ 174727 h 552769"/>
              <a:gd name="connsiteX0" fmla="*/ 145349 w 649405"/>
              <a:gd name="connsiteY0" fmla="*/ 174727 h 552769"/>
              <a:gd name="connsiteX1" fmla="*/ 397377 w 649405"/>
              <a:gd name="connsiteY1" fmla="*/ 174727 h 552769"/>
              <a:gd name="connsiteX2" fmla="*/ 397377 w 649405"/>
              <a:gd name="connsiteY2" fmla="*/ 48713 h 552769"/>
              <a:gd name="connsiteX3" fmla="*/ 649405 w 649405"/>
              <a:gd name="connsiteY3" fmla="*/ 300741 h 552769"/>
              <a:gd name="connsiteX4" fmla="*/ 397377 w 649405"/>
              <a:gd name="connsiteY4" fmla="*/ 552769 h 552769"/>
              <a:gd name="connsiteX5" fmla="*/ 397377 w 649405"/>
              <a:gd name="connsiteY5" fmla="*/ 426755 h 552769"/>
              <a:gd name="connsiteX6" fmla="*/ 145349 w 649405"/>
              <a:gd name="connsiteY6" fmla="*/ 426755 h 552769"/>
              <a:gd name="connsiteX7" fmla="*/ 0 w 649405"/>
              <a:gd name="connsiteY7" fmla="*/ 0 h 552769"/>
              <a:gd name="connsiteX8" fmla="*/ 145349 w 649405"/>
              <a:gd name="connsiteY8" fmla="*/ 174727 h 552769"/>
              <a:gd name="connsiteX0" fmla="*/ 121537 w 625593"/>
              <a:gd name="connsiteY0" fmla="*/ 126014 h 504056"/>
              <a:gd name="connsiteX1" fmla="*/ 373565 w 625593"/>
              <a:gd name="connsiteY1" fmla="*/ 126014 h 504056"/>
              <a:gd name="connsiteX2" fmla="*/ 373565 w 625593"/>
              <a:gd name="connsiteY2" fmla="*/ 0 h 504056"/>
              <a:gd name="connsiteX3" fmla="*/ 625593 w 625593"/>
              <a:gd name="connsiteY3" fmla="*/ 252028 h 504056"/>
              <a:gd name="connsiteX4" fmla="*/ 373565 w 625593"/>
              <a:gd name="connsiteY4" fmla="*/ 504056 h 504056"/>
              <a:gd name="connsiteX5" fmla="*/ 373565 w 625593"/>
              <a:gd name="connsiteY5" fmla="*/ 378042 h 504056"/>
              <a:gd name="connsiteX6" fmla="*/ 121537 w 625593"/>
              <a:gd name="connsiteY6" fmla="*/ 378042 h 504056"/>
              <a:gd name="connsiteX7" fmla="*/ 0 w 625593"/>
              <a:gd name="connsiteY7" fmla="*/ 34631 h 504056"/>
              <a:gd name="connsiteX8" fmla="*/ 121537 w 625593"/>
              <a:gd name="connsiteY8" fmla="*/ 126014 h 504056"/>
              <a:gd name="connsiteX0" fmla="*/ 121537 w 625593"/>
              <a:gd name="connsiteY0" fmla="*/ 126014 h 504056"/>
              <a:gd name="connsiteX1" fmla="*/ 373565 w 625593"/>
              <a:gd name="connsiteY1" fmla="*/ 126014 h 504056"/>
              <a:gd name="connsiteX2" fmla="*/ 373565 w 625593"/>
              <a:gd name="connsiteY2" fmla="*/ 0 h 504056"/>
              <a:gd name="connsiteX3" fmla="*/ 625593 w 625593"/>
              <a:gd name="connsiteY3" fmla="*/ 252028 h 504056"/>
              <a:gd name="connsiteX4" fmla="*/ 373565 w 625593"/>
              <a:gd name="connsiteY4" fmla="*/ 504056 h 504056"/>
              <a:gd name="connsiteX5" fmla="*/ 373565 w 625593"/>
              <a:gd name="connsiteY5" fmla="*/ 378042 h 504056"/>
              <a:gd name="connsiteX6" fmla="*/ 121537 w 625593"/>
              <a:gd name="connsiteY6" fmla="*/ 378042 h 504056"/>
              <a:gd name="connsiteX7" fmla="*/ 0 w 625593"/>
              <a:gd name="connsiteY7" fmla="*/ 34631 h 504056"/>
              <a:gd name="connsiteX8" fmla="*/ 121537 w 625593"/>
              <a:gd name="connsiteY8" fmla="*/ 126014 h 504056"/>
              <a:gd name="connsiteX0" fmla="*/ 121537 w 625593"/>
              <a:gd name="connsiteY0" fmla="*/ 126014 h 504056"/>
              <a:gd name="connsiteX1" fmla="*/ 373565 w 625593"/>
              <a:gd name="connsiteY1" fmla="*/ 126014 h 504056"/>
              <a:gd name="connsiteX2" fmla="*/ 373565 w 625593"/>
              <a:gd name="connsiteY2" fmla="*/ 0 h 504056"/>
              <a:gd name="connsiteX3" fmla="*/ 625593 w 625593"/>
              <a:gd name="connsiteY3" fmla="*/ 252028 h 504056"/>
              <a:gd name="connsiteX4" fmla="*/ 373565 w 625593"/>
              <a:gd name="connsiteY4" fmla="*/ 504056 h 504056"/>
              <a:gd name="connsiteX5" fmla="*/ 373565 w 625593"/>
              <a:gd name="connsiteY5" fmla="*/ 378042 h 504056"/>
              <a:gd name="connsiteX6" fmla="*/ 121537 w 625593"/>
              <a:gd name="connsiteY6" fmla="*/ 378042 h 504056"/>
              <a:gd name="connsiteX7" fmla="*/ 0 w 625593"/>
              <a:gd name="connsiteY7" fmla="*/ 34631 h 504056"/>
              <a:gd name="connsiteX8" fmla="*/ 121537 w 625593"/>
              <a:gd name="connsiteY8" fmla="*/ 126014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5593" h="504056">
                <a:moveTo>
                  <a:pt x="121537" y="126014"/>
                </a:moveTo>
                <a:lnTo>
                  <a:pt x="373565" y="126014"/>
                </a:lnTo>
                <a:lnTo>
                  <a:pt x="373565" y="0"/>
                </a:lnTo>
                <a:lnTo>
                  <a:pt x="625593" y="252028"/>
                </a:lnTo>
                <a:lnTo>
                  <a:pt x="373565" y="504056"/>
                </a:lnTo>
                <a:lnTo>
                  <a:pt x="373565" y="378042"/>
                </a:lnTo>
                <a:lnTo>
                  <a:pt x="121537" y="378042"/>
                </a:lnTo>
                <a:cubicBezTo>
                  <a:pt x="41409" y="372458"/>
                  <a:pt x="6309" y="218809"/>
                  <a:pt x="0" y="34631"/>
                </a:cubicBezTo>
                <a:cubicBezTo>
                  <a:pt x="29400" y="104779"/>
                  <a:pt x="32606" y="122541"/>
                  <a:pt x="121537" y="12601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6732240" y="4509120"/>
            <a:ext cx="2304256" cy="1512168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Функции</a:t>
            </a:r>
            <a:endParaRPr lang="en-US" dirty="0" smtClean="0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5580112" y="2276872"/>
            <a:ext cx="2880320" cy="115212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АЛУ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400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539552" y="1484784"/>
            <a:ext cx="41044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3;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fr-FR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"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fr-FR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i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u="sng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2;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*= 2;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539552" y="692696"/>
            <a:ext cx="85232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3200" b="1" dirty="0">
                <a:solidFill>
                  <a:schemeClr val="bg1">
                    <a:lumMod val="50000"/>
                  </a:schemeClr>
                </a:solidFill>
              </a:rPr>
              <a:t>Передача аргументов в функцию по значению</a:t>
            </a:r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smtClean="0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375015"/>
              </p:ext>
            </p:extLst>
          </p:nvPr>
        </p:nvGraphicFramePr>
        <p:xfrm>
          <a:off x="3203848" y="4509120"/>
          <a:ext cx="5796134" cy="1487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864096"/>
                <a:gridCol w="1152128"/>
                <a:gridCol w="1008112"/>
                <a:gridCol w="936104"/>
                <a:gridCol w="864095"/>
                <a:gridCol w="4675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  <a:endParaRPr lang="ru-RU" sz="2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XXX</a:t>
                      </a:r>
                      <a:endParaRPr lang="ru-RU" sz="2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00ABD840</a:t>
                      </a:r>
                      <a:endParaRPr lang="ru-RU" sz="1600" b="1" dirty="0">
                        <a:solidFill>
                          <a:schemeClr val="bg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XXX</a:t>
                      </a:r>
                      <a:endParaRPr lang="ru-RU" sz="2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</a:t>
                      </a:r>
                      <a:r>
                        <a:rPr lang="ru-RU" sz="1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5С</a:t>
                      </a:r>
                      <a:endParaRPr lang="en-US" sz="1400" b="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</a:t>
                      </a:r>
                      <a:r>
                        <a:rPr lang="ru-RU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F64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</a:t>
                      </a:r>
                      <a:r>
                        <a:rPr lang="ru-RU" sz="14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400" b="0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</a:t>
                      </a:r>
                      <a:r>
                        <a:rPr lang="ru-RU" sz="1400" b="0" dirty="0" smtClean="0">
                          <a:solidFill>
                            <a:schemeClr val="tx1"/>
                          </a:solidFill>
                        </a:rPr>
                        <a:t>С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ru-RU" sz="1400" b="0" dirty="0" smtClean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ru-RU" sz="1400" b="0" dirty="0" smtClean="0">
                          <a:solidFill>
                            <a:schemeClr val="tx1"/>
                          </a:solidFill>
                        </a:rPr>
                        <a:t>74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>
                          <a:solidFill>
                            <a:schemeClr val="tx1"/>
                          </a:solidFill>
                        </a:rPr>
                        <a:t>адрес возврата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ru-RU" sz="240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</a:t>
                      </a:r>
                      <a:endParaRPr lang="ru-RU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k</a:t>
                      </a:r>
                      <a:endParaRPr lang="ru-RU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Стрелка вправо 10"/>
          <p:cNvSpPr/>
          <p:nvPr/>
        </p:nvSpPr>
        <p:spPr>
          <a:xfrm>
            <a:off x="395536" y="4581128"/>
            <a:ext cx="216024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низ 11"/>
          <p:cNvSpPr/>
          <p:nvPr/>
        </p:nvSpPr>
        <p:spPr>
          <a:xfrm>
            <a:off x="3292779" y="4221088"/>
            <a:ext cx="288032" cy="216024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право 18"/>
          <p:cNvSpPr/>
          <p:nvPr/>
        </p:nvSpPr>
        <p:spPr>
          <a:xfrm>
            <a:off x="395536" y="2935961"/>
            <a:ext cx="193546" cy="216024"/>
          </a:xfrm>
          <a:custGeom>
            <a:avLst/>
            <a:gdLst>
              <a:gd name="connsiteX0" fmla="*/ 0 w 504056"/>
              <a:gd name="connsiteY0" fmla="*/ 126014 h 504056"/>
              <a:gd name="connsiteX1" fmla="*/ 252028 w 504056"/>
              <a:gd name="connsiteY1" fmla="*/ 126014 h 504056"/>
              <a:gd name="connsiteX2" fmla="*/ 252028 w 504056"/>
              <a:gd name="connsiteY2" fmla="*/ 0 h 504056"/>
              <a:gd name="connsiteX3" fmla="*/ 504056 w 504056"/>
              <a:gd name="connsiteY3" fmla="*/ 252028 h 504056"/>
              <a:gd name="connsiteX4" fmla="*/ 252028 w 504056"/>
              <a:gd name="connsiteY4" fmla="*/ 504056 h 504056"/>
              <a:gd name="connsiteX5" fmla="*/ 252028 w 504056"/>
              <a:gd name="connsiteY5" fmla="*/ 378042 h 504056"/>
              <a:gd name="connsiteX6" fmla="*/ 0 w 504056"/>
              <a:gd name="connsiteY6" fmla="*/ 378042 h 504056"/>
              <a:gd name="connsiteX7" fmla="*/ 0 w 504056"/>
              <a:gd name="connsiteY7" fmla="*/ 126014 h 504056"/>
              <a:gd name="connsiteX0" fmla="*/ 145349 w 649405"/>
              <a:gd name="connsiteY0" fmla="*/ 174727 h 552769"/>
              <a:gd name="connsiteX1" fmla="*/ 397377 w 649405"/>
              <a:gd name="connsiteY1" fmla="*/ 174727 h 552769"/>
              <a:gd name="connsiteX2" fmla="*/ 397377 w 649405"/>
              <a:gd name="connsiteY2" fmla="*/ 48713 h 552769"/>
              <a:gd name="connsiteX3" fmla="*/ 649405 w 649405"/>
              <a:gd name="connsiteY3" fmla="*/ 300741 h 552769"/>
              <a:gd name="connsiteX4" fmla="*/ 397377 w 649405"/>
              <a:gd name="connsiteY4" fmla="*/ 552769 h 552769"/>
              <a:gd name="connsiteX5" fmla="*/ 397377 w 649405"/>
              <a:gd name="connsiteY5" fmla="*/ 426755 h 552769"/>
              <a:gd name="connsiteX6" fmla="*/ 145349 w 649405"/>
              <a:gd name="connsiteY6" fmla="*/ 426755 h 552769"/>
              <a:gd name="connsiteX7" fmla="*/ 0 w 649405"/>
              <a:gd name="connsiteY7" fmla="*/ 0 h 552769"/>
              <a:gd name="connsiteX8" fmla="*/ 145349 w 649405"/>
              <a:gd name="connsiteY8" fmla="*/ 174727 h 552769"/>
              <a:gd name="connsiteX0" fmla="*/ 145349 w 649405"/>
              <a:gd name="connsiteY0" fmla="*/ 174727 h 552769"/>
              <a:gd name="connsiteX1" fmla="*/ 397377 w 649405"/>
              <a:gd name="connsiteY1" fmla="*/ 174727 h 552769"/>
              <a:gd name="connsiteX2" fmla="*/ 397377 w 649405"/>
              <a:gd name="connsiteY2" fmla="*/ 48713 h 552769"/>
              <a:gd name="connsiteX3" fmla="*/ 649405 w 649405"/>
              <a:gd name="connsiteY3" fmla="*/ 300741 h 552769"/>
              <a:gd name="connsiteX4" fmla="*/ 397377 w 649405"/>
              <a:gd name="connsiteY4" fmla="*/ 552769 h 552769"/>
              <a:gd name="connsiteX5" fmla="*/ 397377 w 649405"/>
              <a:gd name="connsiteY5" fmla="*/ 426755 h 552769"/>
              <a:gd name="connsiteX6" fmla="*/ 145349 w 649405"/>
              <a:gd name="connsiteY6" fmla="*/ 426755 h 552769"/>
              <a:gd name="connsiteX7" fmla="*/ 0 w 649405"/>
              <a:gd name="connsiteY7" fmla="*/ 0 h 552769"/>
              <a:gd name="connsiteX8" fmla="*/ 145349 w 649405"/>
              <a:gd name="connsiteY8" fmla="*/ 174727 h 552769"/>
              <a:gd name="connsiteX0" fmla="*/ 145349 w 649405"/>
              <a:gd name="connsiteY0" fmla="*/ 174727 h 552769"/>
              <a:gd name="connsiteX1" fmla="*/ 397377 w 649405"/>
              <a:gd name="connsiteY1" fmla="*/ 174727 h 552769"/>
              <a:gd name="connsiteX2" fmla="*/ 397377 w 649405"/>
              <a:gd name="connsiteY2" fmla="*/ 48713 h 552769"/>
              <a:gd name="connsiteX3" fmla="*/ 649405 w 649405"/>
              <a:gd name="connsiteY3" fmla="*/ 300741 h 552769"/>
              <a:gd name="connsiteX4" fmla="*/ 397377 w 649405"/>
              <a:gd name="connsiteY4" fmla="*/ 552769 h 552769"/>
              <a:gd name="connsiteX5" fmla="*/ 397377 w 649405"/>
              <a:gd name="connsiteY5" fmla="*/ 426755 h 552769"/>
              <a:gd name="connsiteX6" fmla="*/ 145349 w 649405"/>
              <a:gd name="connsiteY6" fmla="*/ 426755 h 552769"/>
              <a:gd name="connsiteX7" fmla="*/ 0 w 649405"/>
              <a:gd name="connsiteY7" fmla="*/ 0 h 552769"/>
              <a:gd name="connsiteX8" fmla="*/ 145349 w 649405"/>
              <a:gd name="connsiteY8" fmla="*/ 174727 h 552769"/>
              <a:gd name="connsiteX0" fmla="*/ 121537 w 625593"/>
              <a:gd name="connsiteY0" fmla="*/ 126014 h 504056"/>
              <a:gd name="connsiteX1" fmla="*/ 373565 w 625593"/>
              <a:gd name="connsiteY1" fmla="*/ 126014 h 504056"/>
              <a:gd name="connsiteX2" fmla="*/ 373565 w 625593"/>
              <a:gd name="connsiteY2" fmla="*/ 0 h 504056"/>
              <a:gd name="connsiteX3" fmla="*/ 625593 w 625593"/>
              <a:gd name="connsiteY3" fmla="*/ 252028 h 504056"/>
              <a:gd name="connsiteX4" fmla="*/ 373565 w 625593"/>
              <a:gd name="connsiteY4" fmla="*/ 504056 h 504056"/>
              <a:gd name="connsiteX5" fmla="*/ 373565 w 625593"/>
              <a:gd name="connsiteY5" fmla="*/ 378042 h 504056"/>
              <a:gd name="connsiteX6" fmla="*/ 121537 w 625593"/>
              <a:gd name="connsiteY6" fmla="*/ 378042 h 504056"/>
              <a:gd name="connsiteX7" fmla="*/ 0 w 625593"/>
              <a:gd name="connsiteY7" fmla="*/ 34631 h 504056"/>
              <a:gd name="connsiteX8" fmla="*/ 121537 w 625593"/>
              <a:gd name="connsiteY8" fmla="*/ 126014 h 504056"/>
              <a:gd name="connsiteX0" fmla="*/ 121537 w 625593"/>
              <a:gd name="connsiteY0" fmla="*/ 126014 h 504056"/>
              <a:gd name="connsiteX1" fmla="*/ 373565 w 625593"/>
              <a:gd name="connsiteY1" fmla="*/ 126014 h 504056"/>
              <a:gd name="connsiteX2" fmla="*/ 373565 w 625593"/>
              <a:gd name="connsiteY2" fmla="*/ 0 h 504056"/>
              <a:gd name="connsiteX3" fmla="*/ 625593 w 625593"/>
              <a:gd name="connsiteY3" fmla="*/ 252028 h 504056"/>
              <a:gd name="connsiteX4" fmla="*/ 373565 w 625593"/>
              <a:gd name="connsiteY4" fmla="*/ 504056 h 504056"/>
              <a:gd name="connsiteX5" fmla="*/ 373565 w 625593"/>
              <a:gd name="connsiteY5" fmla="*/ 378042 h 504056"/>
              <a:gd name="connsiteX6" fmla="*/ 121537 w 625593"/>
              <a:gd name="connsiteY6" fmla="*/ 378042 h 504056"/>
              <a:gd name="connsiteX7" fmla="*/ 0 w 625593"/>
              <a:gd name="connsiteY7" fmla="*/ 34631 h 504056"/>
              <a:gd name="connsiteX8" fmla="*/ 121537 w 625593"/>
              <a:gd name="connsiteY8" fmla="*/ 126014 h 504056"/>
              <a:gd name="connsiteX0" fmla="*/ 121537 w 625593"/>
              <a:gd name="connsiteY0" fmla="*/ 126014 h 504056"/>
              <a:gd name="connsiteX1" fmla="*/ 373565 w 625593"/>
              <a:gd name="connsiteY1" fmla="*/ 126014 h 504056"/>
              <a:gd name="connsiteX2" fmla="*/ 373565 w 625593"/>
              <a:gd name="connsiteY2" fmla="*/ 0 h 504056"/>
              <a:gd name="connsiteX3" fmla="*/ 625593 w 625593"/>
              <a:gd name="connsiteY3" fmla="*/ 252028 h 504056"/>
              <a:gd name="connsiteX4" fmla="*/ 373565 w 625593"/>
              <a:gd name="connsiteY4" fmla="*/ 504056 h 504056"/>
              <a:gd name="connsiteX5" fmla="*/ 373565 w 625593"/>
              <a:gd name="connsiteY5" fmla="*/ 378042 h 504056"/>
              <a:gd name="connsiteX6" fmla="*/ 121537 w 625593"/>
              <a:gd name="connsiteY6" fmla="*/ 378042 h 504056"/>
              <a:gd name="connsiteX7" fmla="*/ 0 w 625593"/>
              <a:gd name="connsiteY7" fmla="*/ 34631 h 504056"/>
              <a:gd name="connsiteX8" fmla="*/ 121537 w 625593"/>
              <a:gd name="connsiteY8" fmla="*/ 126014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5593" h="504056">
                <a:moveTo>
                  <a:pt x="121537" y="126014"/>
                </a:moveTo>
                <a:lnTo>
                  <a:pt x="373565" y="126014"/>
                </a:lnTo>
                <a:lnTo>
                  <a:pt x="373565" y="0"/>
                </a:lnTo>
                <a:lnTo>
                  <a:pt x="625593" y="252028"/>
                </a:lnTo>
                <a:lnTo>
                  <a:pt x="373565" y="504056"/>
                </a:lnTo>
                <a:lnTo>
                  <a:pt x="373565" y="378042"/>
                </a:lnTo>
                <a:lnTo>
                  <a:pt x="121537" y="378042"/>
                </a:lnTo>
                <a:cubicBezTo>
                  <a:pt x="41409" y="372458"/>
                  <a:pt x="6309" y="218809"/>
                  <a:pt x="0" y="34631"/>
                </a:cubicBezTo>
                <a:cubicBezTo>
                  <a:pt x="29400" y="104779"/>
                  <a:pt x="32606" y="122541"/>
                  <a:pt x="121537" y="12601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6732240" y="4509120"/>
            <a:ext cx="2304256" cy="1512168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Функции</a:t>
            </a:r>
            <a:endParaRPr lang="en-US" dirty="0" smtClean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5580112" y="2276872"/>
            <a:ext cx="2880320" cy="115212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АЛУ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99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539552" y="1484784"/>
            <a:ext cx="41044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3;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fr-FR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"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fr-FR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i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u="sng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u="sn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*= 2;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539552" y="692696"/>
            <a:ext cx="85232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3200" b="1" dirty="0">
                <a:solidFill>
                  <a:schemeClr val="bg1">
                    <a:lumMod val="50000"/>
                  </a:schemeClr>
                </a:solidFill>
              </a:rPr>
              <a:t>Передача аргументов в функцию по значению</a:t>
            </a:r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smtClean="0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072925"/>
              </p:ext>
            </p:extLst>
          </p:nvPr>
        </p:nvGraphicFramePr>
        <p:xfrm>
          <a:off x="3203848" y="4509120"/>
          <a:ext cx="5796134" cy="1487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864096"/>
                <a:gridCol w="1152128"/>
                <a:gridCol w="1008112"/>
                <a:gridCol w="936104"/>
                <a:gridCol w="864095"/>
                <a:gridCol w="4675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  <a:endParaRPr lang="ru-RU" sz="2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00ABD840</a:t>
                      </a:r>
                      <a:endParaRPr lang="ru-RU" sz="1600" b="1" dirty="0">
                        <a:solidFill>
                          <a:schemeClr val="bg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XXX</a:t>
                      </a:r>
                      <a:endParaRPr lang="ru-RU" sz="2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</a:t>
                      </a:r>
                      <a:r>
                        <a:rPr lang="ru-RU" sz="1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5С</a:t>
                      </a:r>
                      <a:endParaRPr lang="en-US" sz="1400" b="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</a:t>
                      </a:r>
                      <a:r>
                        <a:rPr lang="ru-RU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F64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</a:t>
                      </a:r>
                      <a:r>
                        <a:rPr lang="ru-RU" sz="14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400" b="0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</a:t>
                      </a:r>
                      <a:r>
                        <a:rPr lang="ru-RU" sz="1400" b="0" dirty="0" smtClean="0">
                          <a:solidFill>
                            <a:schemeClr val="tx1"/>
                          </a:solidFill>
                        </a:rPr>
                        <a:t>С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ru-RU" sz="1400" b="0" dirty="0" smtClean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ru-RU" sz="1400" b="0" dirty="0" smtClean="0">
                          <a:solidFill>
                            <a:schemeClr val="tx1"/>
                          </a:solidFill>
                        </a:rPr>
                        <a:t>74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>
                          <a:solidFill>
                            <a:schemeClr val="tx1"/>
                          </a:solidFill>
                        </a:rPr>
                        <a:t>адрес возврата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ru-RU" sz="240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</a:t>
                      </a:r>
                      <a:endParaRPr lang="ru-RU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k</a:t>
                      </a:r>
                      <a:endParaRPr lang="ru-RU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Стрелка вправо 10"/>
          <p:cNvSpPr/>
          <p:nvPr/>
        </p:nvSpPr>
        <p:spPr>
          <a:xfrm>
            <a:off x="395536" y="4869160"/>
            <a:ext cx="216024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низ 11"/>
          <p:cNvSpPr/>
          <p:nvPr/>
        </p:nvSpPr>
        <p:spPr>
          <a:xfrm>
            <a:off x="3292779" y="4221088"/>
            <a:ext cx="288032" cy="216024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право 18"/>
          <p:cNvSpPr/>
          <p:nvPr/>
        </p:nvSpPr>
        <p:spPr>
          <a:xfrm>
            <a:off x="395536" y="2935961"/>
            <a:ext cx="193546" cy="216024"/>
          </a:xfrm>
          <a:custGeom>
            <a:avLst/>
            <a:gdLst>
              <a:gd name="connsiteX0" fmla="*/ 0 w 504056"/>
              <a:gd name="connsiteY0" fmla="*/ 126014 h 504056"/>
              <a:gd name="connsiteX1" fmla="*/ 252028 w 504056"/>
              <a:gd name="connsiteY1" fmla="*/ 126014 h 504056"/>
              <a:gd name="connsiteX2" fmla="*/ 252028 w 504056"/>
              <a:gd name="connsiteY2" fmla="*/ 0 h 504056"/>
              <a:gd name="connsiteX3" fmla="*/ 504056 w 504056"/>
              <a:gd name="connsiteY3" fmla="*/ 252028 h 504056"/>
              <a:gd name="connsiteX4" fmla="*/ 252028 w 504056"/>
              <a:gd name="connsiteY4" fmla="*/ 504056 h 504056"/>
              <a:gd name="connsiteX5" fmla="*/ 252028 w 504056"/>
              <a:gd name="connsiteY5" fmla="*/ 378042 h 504056"/>
              <a:gd name="connsiteX6" fmla="*/ 0 w 504056"/>
              <a:gd name="connsiteY6" fmla="*/ 378042 h 504056"/>
              <a:gd name="connsiteX7" fmla="*/ 0 w 504056"/>
              <a:gd name="connsiteY7" fmla="*/ 126014 h 504056"/>
              <a:gd name="connsiteX0" fmla="*/ 145349 w 649405"/>
              <a:gd name="connsiteY0" fmla="*/ 174727 h 552769"/>
              <a:gd name="connsiteX1" fmla="*/ 397377 w 649405"/>
              <a:gd name="connsiteY1" fmla="*/ 174727 h 552769"/>
              <a:gd name="connsiteX2" fmla="*/ 397377 w 649405"/>
              <a:gd name="connsiteY2" fmla="*/ 48713 h 552769"/>
              <a:gd name="connsiteX3" fmla="*/ 649405 w 649405"/>
              <a:gd name="connsiteY3" fmla="*/ 300741 h 552769"/>
              <a:gd name="connsiteX4" fmla="*/ 397377 w 649405"/>
              <a:gd name="connsiteY4" fmla="*/ 552769 h 552769"/>
              <a:gd name="connsiteX5" fmla="*/ 397377 w 649405"/>
              <a:gd name="connsiteY5" fmla="*/ 426755 h 552769"/>
              <a:gd name="connsiteX6" fmla="*/ 145349 w 649405"/>
              <a:gd name="connsiteY6" fmla="*/ 426755 h 552769"/>
              <a:gd name="connsiteX7" fmla="*/ 0 w 649405"/>
              <a:gd name="connsiteY7" fmla="*/ 0 h 552769"/>
              <a:gd name="connsiteX8" fmla="*/ 145349 w 649405"/>
              <a:gd name="connsiteY8" fmla="*/ 174727 h 552769"/>
              <a:gd name="connsiteX0" fmla="*/ 145349 w 649405"/>
              <a:gd name="connsiteY0" fmla="*/ 174727 h 552769"/>
              <a:gd name="connsiteX1" fmla="*/ 397377 w 649405"/>
              <a:gd name="connsiteY1" fmla="*/ 174727 h 552769"/>
              <a:gd name="connsiteX2" fmla="*/ 397377 w 649405"/>
              <a:gd name="connsiteY2" fmla="*/ 48713 h 552769"/>
              <a:gd name="connsiteX3" fmla="*/ 649405 w 649405"/>
              <a:gd name="connsiteY3" fmla="*/ 300741 h 552769"/>
              <a:gd name="connsiteX4" fmla="*/ 397377 w 649405"/>
              <a:gd name="connsiteY4" fmla="*/ 552769 h 552769"/>
              <a:gd name="connsiteX5" fmla="*/ 397377 w 649405"/>
              <a:gd name="connsiteY5" fmla="*/ 426755 h 552769"/>
              <a:gd name="connsiteX6" fmla="*/ 145349 w 649405"/>
              <a:gd name="connsiteY6" fmla="*/ 426755 h 552769"/>
              <a:gd name="connsiteX7" fmla="*/ 0 w 649405"/>
              <a:gd name="connsiteY7" fmla="*/ 0 h 552769"/>
              <a:gd name="connsiteX8" fmla="*/ 145349 w 649405"/>
              <a:gd name="connsiteY8" fmla="*/ 174727 h 552769"/>
              <a:gd name="connsiteX0" fmla="*/ 145349 w 649405"/>
              <a:gd name="connsiteY0" fmla="*/ 174727 h 552769"/>
              <a:gd name="connsiteX1" fmla="*/ 397377 w 649405"/>
              <a:gd name="connsiteY1" fmla="*/ 174727 h 552769"/>
              <a:gd name="connsiteX2" fmla="*/ 397377 w 649405"/>
              <a:gd name="connsiteY2" fmla="*/ 48713 h 552769"/>
              <a:gd name="connsiteX3" fmla="*/ 649405 w 649405"/>
              <a:gd name="connsiteY3" fmla="*/ 300741 h 552769"/>
              <a:gd name="connsiteX4" fmla="*/ 397377 w 649405"/>
              <a:gd name="connsiteY4" fmla="*/ 552769 h 552769"/>
              <a:gd name="connsiteX5" fmla="*/ 397377 w 649405"/>
              <a:gd name="connsiteY5" fmla="*/ 426755 h 552769"/>
              <a:gd name="connsiteX6" fmla="*/ 145349 w 649405"/>
              <a:gd name="connsiteY6" fmla="*/ 426755 h 552769"/>
              <a:gd name="connsiteX7" fmla="*/ 0 w 649405"/>
              <a:gd name="connsiteY7" fmla="*/ 0 h 552769"/>
              <a:gd name="connsiteX8" fmla="*/ 145349 w 649405"/>
              <a:gd name="connsiteY8" fmla="*/ 174727 h 552769"/>
              <a:gd name="connsiteX0" fmla="*/ 121537 w 625593"/>
              <a:gd name="connsiteY0" fmla="*/ 126014 h 504056"/>
              <a:gd name="connsiteX1" fmla="*/ 373565 w 625593"/>
              <a:gd name="connsiteY1" fmla="*/ 126014 h 504056"/>
              <a:gd name="connsiteX2" fmla="*/ 373565 w 625593"/>
              <a:gd name="connsiteY2" fmla="*/ 0 h 504056"/>
              <a:gd name="connsiteX3" fmla="*/ 625593 w 625593"/>
              <a:gd name="connsiteY3" fmla="*/ 252028 h 504056"/>
              <a:gd name="connsiteX4" fmla="*/ 373565 w 625593"/>
              <a:gd name="connsiteY4" fmla="*/ 504056 h 504056"/>
              <a:gd name="connsiteX5" fmla="*/ 373565 w 625593"/>
              <a:gd name="connsiteY5" fmla="*/ 378042 h 504056"/>
              <a:gd name="connsiteX6" fmla="*/ 121537 w 625593"/>
              <a:gd name="connsiteY6" fmla="*/ 378042 h 504056"/>
              <a:gd name="connsiteX7" fmla="*/ 0 w 625593"/>
              <a:gd name="connsiteY7" fmla="*/ 34631 h 504056"/>
              <a:gd name="connsiteX8" fmla="*/ 121537 w 625593"/>
              <a:gd name="connsiteY8" fmla="*/ 126014 h 504056"/>
              <a:gd name="connsiteX0" fmla="*/ 121537 w 625593"/>
              <a:gd name="connsiteY0" fmla="*/ 126014 h 504056"/>
              <a:gd name="connsiteX1" fmla="*/ 373565 w 625593"/>
              <a:gd name="connsiteY1" fmla="*/ 126014 h 504056"/>
              <a:gd name="connsiteX2" fmla="*/ 373565 w 625593"/>
              <a:gd name="connsiteY2" fmla="*/ 0 h 504056"/>
              <a:gd name="connsiteX3" fmla="*/ 625593 w 625593"/>
              <a:gd name="connsiteY3" fmla="*/ 252028 h 504056"/>
              <a:gd name="connsiteX4" fmla="*/ 373565 w 625593"/>
              <a:gd name="connsiteY4" fmla="*/ 504056 h 504056"/>
              <a:gd name="connsiteX5" fmla="*/ 373565 w 625593"/>
              <a:gd name="connsiteY5" fmla="*/ 378042 h 504056"/>
              <a:gd name="connsiteX6" fmla="*/ 121537 w 625593"/>
              <a:gd name="connsiteY6" fmla="*/ 378042 h 504056"/>
              <a:gd name="connsiteX7" fmla="*/ 0 w 625593"/>
              <a:gd name="connsiteY7" fmla="*/ 34631 h 504056"/>
              <a:gd name="connsiteX8" fmla="*/ 121537 w 625593"/>
              <a:gd name="connsiteY8" fmla="*/ 126014 h 504056"/>
              <a:gd name="connsiteX0" fmla="*/ 121537 w 625593"/>
              <a:gd name="connsiteY0" fmla="*/ 126014 h 504056"/>
              <a:gd name="connsiteX1" fmla="*/ 373565 w 625593"/>
              <a:gd name="connsiteY1" fmla="*/ 126014 h 504056"/>
              <a:gd name="connsiteX2" fmla="*/ 373565 w 625593"/>
              <a:gd name="connsiteY2" fmla="*/ 0 h 504056"/>
              <a:gd name="connsiteX3" fmla="*/ 625593 w 625593"/>
              <a:gd name="connsiteY3" fmla="*/ 252028 h 504056"/>
              <a:gd name="connsiteX4" fmla="*/ 373565 w 625593"/>
              <a:gd name="connsiteY4" fmla="*/ 504056 h 504056"/>
              <a:gd name="connsiteX5" fmla="*/ 373565 w 625593"/>
              <a:gd name="connsiteY5" fmla="*/ 378042 h 504056"/>
              <a:gd name="connsiteX6" fmla="*/ 121537 w 625593"/>
              <a:gd name="connsiteY6" fmla="*/ 378042 h 504056"/>
              <a:gd name="connsiteX7" fmla="*/ 0 w 625593"/>
              <a:gd name="connsiteY7" fmla="*/ 34631 h 504056"/>
              <a:gd name="connsiteX8" fmla="*/ 121537 w 625593"/>
              <a:gd name="connsiteY8" fmla="*/ 126014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5593" h="504056">
                <a:moveTo>
                  <a:pt x="121537" y="126014"/>
                </a:moveTo>
                <a:lnTo>
                  <a:pt x="373565" y="126014"/>
                </a:lnTo>
                <a:lnTo>
                  <a:pt x="373565" y="0"/>
                </a:lnTo>
                <a:lnTo>
                  <a:pt x="625593" y="252028"/>
                </a:lnTo>
                <a:lnTo>
                  <a:pt x="373565" y="504056"/>
                </a:lnTo>
                <a:lnTo>
                  <a:pt x="373565" y="378042"/>
                </a:lnTo>
                <a:lnTo>
                  <a:pt x="121537" y="378042"/>
                </a:lnTo>
                <a:cubicBezTo>
                  <a:pt x="41409" y="372458"/>
                  <a:pt x="6309" y="218809"/>
                  <a:pt x="0" y="34631"/>
                </a:cubicBezTo>
                <a:cubicBezTo>
                  <a:pt x="29400" y="104779"/>
                  <a:pt x="32606" y="122541"/>
                  <a:pt x="121537" y="12601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6732240" y="4509120"/>
            <a:ext cx="2304256" cy="1512168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Функции</a:t>
            </a:r>
            <a:endParaRPr lang="en-US" dirty="0" smtClean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5580112" y="2276872"/>
            <a:ext cx="2880320" cy="115212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АЛУ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59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 стрелкой 8"/>
          <p:cNvCxnSpPr>
            <a:stCxn id="11" idx="4"/>
            <a:endCxn id="15" idx="0"/>
          </p:cNvCxnSpPr>
          <p:nvPr/>
        </p:nvCxnSpPr>
        <p:spPr>
          <a:xfrm>
            <a:off x="4572000" y="1692314"/>
            <a:ext cx="0" cy="440542"/>
          </a:xfrm>
          <a:prstGeom prst="straightConnector1">
            <a:avLst/>
          </a:prstGeom>
          <a:ln w="31750" cap="rnd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17" idx="2"/>
            <a:endCxn id="14" idx="0"/>
          </p:cNvCxnSpPr>
          <p:nvPr/>
        </p:nvCxnSpPr>
        <p:spPr>
          <a:xfrm>
            <a:off x="4571999" y="4941168"/>
            <a:ext cx="0" cy="648072"/>
          </a:xfrm>
          <a:prstGeom prst="straightConnector1">
            <a:avLst/>
          </a:prstGeom>
          <a:ln w="31750" cap="rnd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15" idx="2"/>
            <a:endCxn id="24" idx="0"/>
          </p:cNvCxnSpPr>
          <p:nvPr/>
        </p:nvCxnSpPr>
        <p:spPr>
          <a:xfrm>
            <a:off x="4572000" y="2564904"/>
            <a:ext cx="0" cy="288032"/>
          </a:xfrm>
          <a:prstGeom prst="straightConnector1">
            <a:avLst/>
          </a:prstGeom>
          <a:ln w="31750" cap="rnd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28" idx="2"/>
            <a:endCxn id="17" idx="0"/>
          </p:cNvCxnSpPr>
          <p:nvPr/>
        </p:nvCxnSpPr>
        <p:spPr>
          <a:xfrm flipH="1">
            <a:off x="4571999" y="4149080"/>
            <a:ext cx="1" cy="360040"/>
          </a:xfrm>
          <a:prstGeom prst="straightConnector1">
            <a:avLst/>
          </a:prstGeom>
          <a:ln w="31750" cap="rnd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24" idx="2"/>
            <a:endCxn id="28" idx="0"/>
          </p:cNvCxnSpPr>
          <p:nvPr/>
        </p:nvCxnSpPr>
        <p:spPr>
          <a:xfrm>
            <a:off x="4572000" y="3284984"/>
            <a:ext cx="0" cy="432048"/>
          </a:xfrm>
          <a:prstGeom prst="straightConnector1">
            <a:avLst/>
          </a:prstGeom>
          <a:ln w="31750" cap="rnd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Заголовок 4"/>
          <p:cNvSpPr>
            <a:spLocks noGrp="1"/>
          </p:cNvSpPr>
          <p:nvPr>
            <p:ph type="title"/>
          </p:nvPr>
        </p:nvSpPr>
        <p:spPr>
          <a:xfrm>
            <a:off x="179512" y="0"/>
            <a:ext cx="7543800" cy="838140"/>
          </a:xfrm>
        </p:spPr>
        <p:txBody>
          <a:bodyPr/>
          <a:lstStyle/>
          <a:p>
            <a:r>
              <a:rPr lang="ru-RU" altLang="ru-RU" b="1" dirty="0" smtClean="0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39552" y="764704"/>
            <a:ext cx="73370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3200" b="1" dirty="0">
                <a:solidFill>
                  <a:schemeClr val="bg1">
                    <a:lumMod val="50000"/>
                  </a:schemeClr>
                </a:solidFill>
              </a:rPr>
              <a:t>Структурная декомпозиция программы</a:t>
            </a:r>
          </a:p>
        </p:txBody>
      </p:sp>
      <p:sp>
        <p:nvSpPr>
          <p:cNvPr id="11" name="Блок-схема: узел 10"/>
          <p:cNvSpPr/>
          <p:nvPr/>
        </p:nvSpPr>
        <p:spPr>
          <a:xfrm>
            <a:off x="4499991" y="1556792"/>
            <a:ext cx="144017" cy="135522"/>
          </a:xfrm>
          <a:prstGeom prst="flowChartConnector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2" name="Группа 11"/>
          <p:cNvGrpSpPr/>
          <p:nvPr/>
        </p:nvGrpSpPr>
        <p:grpSpPr>
          <a:xfrm>
            <a:off x="4499991" y="5589240"/>
            <a:ext cx="144016" cy="144016"/>
            <a:chOff x="1745457" y="4651709"/>
            <a:chExt cx="178594" cy="182229"/>
          </a:xfrm>
        </p:grpSpPr>
        <p:sp>
          <p:nvSpPr>
            <p:cNvPr id="13" name="Блок-схема: узел 12"/>
            <p:cNvSpPr/>
            <p:nvPr/>
          </p:nvSpPr>
          <p:spPr>
            <a:xfrm>
              <a:off x="1788319" y="4697484"/>
              <a:ext cx="95590" cy="93024"/>
            </a:xfrm>
            <a:prstGeom prst="flowChartConnector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Блок-схема: узел 13"/>
            <p:cNvSpPr/>
            <p:nvPr/>
          </p:nvSpPr>
          <p:spPr>
            <a:xfrm>
              <a:off x="1745457" y="4651709"/>
              <a:ext cx="178594" cy="182229"/>
            </a:xfrm>
            <a:prstGeom prst="flowChartConnector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Функции</a:t>
            </a:r>
            <a:endParaRPr lang="en-US" dirty="0" smtClean="0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5" name="Блок-схема: альтернативный процесс 14"/>
          <p:cNvSpPr/>
          <p:nvPr/>
        </p:nvSpPr>
        <p:spPr>
          <a:xfrm>
            <a:off x="1691680" y="2132856"/>
            <a:ext cx="5760640" cy="432048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Ввести с клавиатуры массив </a:t>
            </a:r>
            <a:r>
              <a:rPr lang="ru-RU" sz="2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vA</a:t>
            </a:r>
            <a:endParaRPr lang="ru-RU" sz="2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Блок-схема: альтернативный процесс 16"/>
          <p:cNvSpPr/>
          <p:nvPr/>
        </p:nvSpPr>
        <p:spPr>
          <a:xfrm>
            <a:off x="3131839" y="4509120"/>
            <a:ext cx="2880320" cy="432048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Вывести результат</a:t>
            </a:r>
            <a:endParaRPr lang="ru-RU" sz="2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" name="Блок-схема: альтернативный процесс 23"/>
          <p:cNvSpPr/>
          <p:nvPr/>
        </p:nvSpPr>
        <p:spPr>
          <a:xfrm>
            <a:off x="1691680" y="2852936"/>
            <a:ext cx="5760640" cy="432048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Ввести с клавиатуры массив </a:t>
            </a:r>
            <a:r>
              <a:rPr lang="ru-RU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ru-RU" sz="2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8" name="Блок-схема: альтернативный процесс 27"/>
          <p:cNvSpPr/>
          <p:nvPr/>
        </p:nvSpPr>
        <p:spPr>
          <a:xfrm>
            <a:off x="1691680" y="3717032"/>
            <a:ext cx="5760640" cy="432048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Выполнить основную задачу над </a:t>
            </a:r>
            <a:r>
              <a:rPr lang="en-US" sz="2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vA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и </a:t>
            </a:r>
            <a:r>
              <a:rPr lang="en-US" sz="2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vB</a:t>
            </a:r>
            <a:endParaRPr lang="ru-RU" sz="2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52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539552" y="1484784"/>
            <a:ext cx="41044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3;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fr-FR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"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fr-FR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i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2;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*= 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539552" y="692696"/>
            <a:ext cx="85232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3200" b="1" dirty="0">
                <a:solidFill>
                  <a:schemeClr val="bg1">
                    <a:lumMod val="50000"/>
                  </a:schemeClr>
                </a:solidFill>
              </a:rPr>
              <a:t>Передача аргументов в функцию по значению</a:t>
            </a:r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smtClean="0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80021"/>
              </p:ext>
            </p:extLst>
          </p:nvPr>
        </p:nvGraphicFramePr>
        <p:xfrm>
          <a:off x="3203848" y="4509120"/>
          <a:ext cx="5796134" cy="1487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864096"/>
                <a:gridCol w="1152128"/>
                <a:gridCol w="1008112"/>
                <a:gridCol w="936104"/>
                <a:gridCol w="864095"/>
                <a:gridCol w="4675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  <a:endParaRPr lang="ru-RU" sz="2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00ABD840</a:t>
                      </a:r>
                      <a:endParaRPr lang="ru-RU" sz="1600" b="1" dirty="0">
                        <a:solidFill>
                          <a:schemeClr val="bg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XXX</a:t>
                      </a:r>
                      <a:endParaRPr lang="ru-RU" sz="2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</a:t>
                      </a:r>
                      <a:r>
                        <a:rPr lang="ru-RU" sz="1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5С</a:t>
                      </a:r>
                      <a:endParaRPr lang="en-US" sz="1400" b="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</a:t>
                      </a:r>
                      <a:r>
                        <a:rPr lang="ru-RU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F64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</a:t>
                      </a:r>
                      <a:r>
                        <a:rPr lang="ru-RU" sz="14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400" b="0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</a:t>
                      </a:r>
                      <a:r>
                        <a:rPr lang="ru-RU" sz="1400" b="0" dirty="0" smtClean="0">
                          <a:solidFill>
                            <a:schemeClr val="tx1"/>
                          </a:solidFill>
                        </a:rPr>
                        <a:t>С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ru-RU" sz="1400" b="0" dirty="0" smtClean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ru-RU" sz="1400" b="0" dirty="0" smtClean="0">
                          <a:solidFill>
                            <a:schemeClr val="tx1"/>
                          </a:solidFill>
                        </a:rPr>
                        <a:t>74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>
                          <a:solidFill>
                            <a:schemeClr val="tx1"/>
                          </a:solidFill>
                        </a:rPr>
                        <a:t>адрес возврата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ru-RU" sz="240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</a:t>
                      </a:r>
                      <a:endParaRPr lang="ru-RU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k</a:t>
                      </a:r>
                      <a:endParaRPr lang="ru-RU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5580112" y="2276872"/>
            <a:ext cx="2880320" cy="115212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АЛУ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3 * 2 = 6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1" name="Стрелка вправо 10"/>
          <p:cNvSpPr/>
          <p:nvPr/>
        </p:nvSpPr>
        <p:spPr>
          <a:xfrm>
            <a:off x="395536" y="5135158"/>
            <a:ext cx="216024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низ 11"/>
          <p:cNvSpPr/>
          <p:nvPr/>
        </p:nvSpPr>
        <p:spPr>
          <a:xfrm>
            <a:off x="3292779" y="4221088"/>
            <a:ext cx="288032" cy="216024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право 18"/>
          <p:cNvSpPr/>
          <p:nvPr/>
        </p:nvSpPr>
        <p:spPr>
          <a:xfrm>
            <a:off x="395536" y="2935961"/>
            <a:ext cx="193546" cy="216024"/>
          </a:xfrm>
          <a:custGeom>
            <a:avLst/>
            <a:gdLst>
              <a:gd name="connsiteX0" fmla="*/ 0 w 504056"/>
              <a:gd name="connsiteY0" fmla="*/ 126014 h 504056"/>
              <a:gd name="connsiteX1" fmla="*/ 252028 w 504056"/>
              <a:gd name="connsiteY1" fmla="*/ 126014 h 504056"/>
              <a:gd name="connsiteX2" fmla="*/ 252028 w 504056"/>
              <a:gd name="connsiteY2" fmla="*/ 0 h 504056"/>
              <a:gd name="connsiteX3" fmla="*/ 504056 w 504056"/>
              <a:gd name="connsiteY3" fmla="*/ 252028 h 504056"/>
              <a:gd name="connsiteX4" fmla="*/ 252028 w 504056"/>
              <a:gd name="connsiteY4" fmla="*/ 504056 h 504056"/>
              <a:gd name="connsiteX5" fmla="*/ 252028 w 504056"/>
              <a:gd name="connsiteY5" fmla="*/ 378042 h 504056"/>
              <a:gd name="connsiteX6" fmla="*/ 0 w 504056"/>
              <a:gd name="connsiteY6" fmla="*/ 378042 h 504056"/>
              <a:gd name="connsiteX7" fmla="*/ 0 w 504056"/>
              <a:gd name="connsiteY7" fmla="*/ 126014 h 504056"/>
              <a:gd name="connsiteX0" fmla="*/ 145349 w 649405"/>
              <a:gd name="connsiteY0" fmla="*/ 174727 h 552769"/>
              <a:gd name="connsiteX1" fmla="*/ 397377 w 649405"/>
              <a:gd name="connsiteY1" fmla="*/ 174727 h 552769"/>
              <a:gd name="connsiteX2" fmla="*/ 397377 w 649405"/>
              <a:gd name="connsiteY2" fmla="*/ 48713 h 552769"/>
              <a:gd name="connsiteX3" fmla="*/ 649405 w 649405"/>
              <a:gd name="connsiteY3" fmla="*/ 300741 h 552769"/>
              <a:gd name="connsiteX4" fmla="*/ 397377 w 649405"/>
              <a:gd name="connsiteY4" fmla="*/ 552769 h 552769"/>
              <a:gd name="connsiteX5" fmla="*/ 397377 w 649405"/>
              <a:gd name="connsiteY5" fmla="*/ 426755 h 552769"/>
              <a:gd name="connsiteX6" fmla="*/ 145349 w 649405"/>
              <a:gd name="connsiteY6" fmla="*/ 426755 h 552769"/>
              <a:gd name="connsiteX7" fmla="*/ 0 w 649405"/>
              <a:gd name="connsiteY7" fmla="*/ 0 h 552769"/>
              <a:gd name="connsiteX8" fmla="*/ 145349 w 649405"/>
              <a:gd name="connsiteY8" fmla="*/ 174727 h 552769"/>
              <a:gd name="connsiteX0" fmla="*/ 145349 w 649405"/>
              <a:gd name="connsiteY0" fmla="*/ 174727 h 552769"/>
              <a:gd name="connsiteX1" fmla="*/ 397377 w 649405"/>
              <a:gd name="connsiteY1" fmla="*/ 174727 h 552769"/>
              <a:gd name="connsiteX2" fmla="*/ 397377 w 649405"/>
              <a:gd name="connsiteY2" fmla="*/ 48713 h 552769"/>
              <a:gd name="connsiteX3" fmla="*/ 649405 w 649405"/>
              <a:gd name="connsiteY3" fmla="*/ 300741 h 552769"/>
              <a:gd name="connsiteX4" fmla="*/ 397377 w 649405"/>
              <a:gd name="connsiteY4" fmla="*/ 552769 h 552769"/>
              <a:gd name="connsiteX5" fmla="*/ 397377 w 649405"/>
              <a:gd name="connsiteY5" fmla="*/ 426755 h 552769"/>
              <a:gd name="connsiteX6" fmla="*/ 145349 w 649405"/>
              <a:gd name="connsiteY6" fmla="*/ 426755 h 552769"/>
              <a:gd name="connsiteX7" fmla="*/ 0 w 649405"/>
              <a:gd name="connsiteY7" fmla="*/ 0 h 552769"/>
              <a:gd name="connsiteX8" fmla="*/ 145349 w 649405"/>
              <a:gd name="connsiteY8" fmla="*/ 174727 h 552769"/>
              <a:gd name="connsiteX0" fmla="*/ 145349 w 649405"/>
              <a:gd name="connsiteY0" fmla="*/ 174727 h 552769"/>
              <a:gd name="connsiteX1" fmla="*/ 397377 w 649405"/>
              <a:gd name="connsiteY1" fmla="*/ 174727 h 552769"/>
              <a:gd name="connsiteX2" fmla="*/ 397377 w 649405"/>
              <a:gd name="connsiteY2" fmla="*/ 48713 h 552769"/>
              <a:gd name="connsiteX3" fmla="*/ 649405 w 649405"/>
              <a:gd name="connsiteY3" fmla="*/ 300741 h 552769"/>
              <a:gd name="connsiteX4" fmla="*/ 397377 w 649405"/>
              <a:gd name="connsiteY4" fmla="*/ 552769 h 552769"/>
              <a:gd name="connsiteX5" fmla="*/ 397377 w 649405"/>
              <a:gd name="connsiteY5" fmla="*/ 426755 h 552769"/>
              <a:gd name="connsiteX6" fmla="*/ 145349 w 649405"/>
              <a:gd name="connsiteY6" fmla="*/ 426755 h 552769"/>
              <a:gd name="connsiteX7" fmla="*/ 0 w 649405"/>
              <a:gd name="connsiteY7" fmla="*/ 0 h 552769"/>
              <a:gd name="connsiteX8" fmla="*/ 145349 w 649405"/>
              <a:gd name="connsiteY8" fmla="*/ 174727 h 552769"/>
              <a:gd name="connsiteX0" fmla="*/ 121537 w 625593"/>
              <a:gd name="connsiteY0" fmla="*/ 126014 h 504056"/>
              <a:gd name="connsiteX1" fmla="*/ 373565 w 625593"/>
              <a:gd name="connsiteY1" fmla="*/ 126014 h 504056"/>
              <a:gd name="connsiteX2" fmla="*/ 373565 w 625593"/>
              <a:gd name="connsiteY2" fmla="*/ 0 h 504056"/>
              <a:gd name="connsiteX3" fmla="*/ 625593 w 625593"/>
              <a:gd name="connsiteY3" fmla="*/ 252028 h 504056"/>
              <a:gd name="connsiteX4" fmla="*/ 373565 w 625593"/>
              <a:gd name="connsiteY4" fmla="*/ 504056 h 504056"/>
              <a:gd name="connsiteX5" fmla="*/ 373565 w 625593"/>
              <a:gd name="connsiteY5" fmla="*/ 378042 h 504056"/>
              <a:gd name="connsiteX6" fmla="*/ 121537 w 625593"/>
              <a:gd name="connsiteY6" fmla="*/ 378042 h 504056"/>
              <a:gd name="connsiteX7" fmla="*/ 0 w 625593"/>
              <a:gd name="connsiteY7" fmla="*/ 34631 h 504056"/>
              <a:gd name="connsiteX8" fmla="*/ 121537 w 625593"/>
              <a:gd name="connsiteY8" fmla="*/ 126014 h 504056"/>
              <a:gd name="connsiteX0" fmla="*/ 121537 w 625593"/>
              <a:gd name="connsiteY0" fmla="*/ 126014 h 504056"/>
              <a:gd name="connsiteX1" fmla="*/ 373565 w 625593"/>
              <a:gd name="connsiteY1" fmla="*/ 126014 h 504056"/>
              <a:gd name="connsiteX2" fmla="*/ 373565 w 625593"/>
              <a:gd name="connsiteY2" fmla="*/ 0 h 504056"/>
              <a:gd name="connsiteX3" fmla="*/ 625593 w 625593"/>
              <a:gd name="connsiteY3" fmla="*/ 252028 h 504056"/>
              <a:gd name="connsiteX4" fmla="*/ 373565 w 625593"/>
              <a:gd name="connsiteY4" fmla="*/ 504056 h 504056"/>
              <a:gd name="connsiteX5" fmla="*/ 373565 w 625593"/>
              <a:gd name="connsiteY5" fmla="*/ 378042 h 504056"/>
              <a:gd name="connsiteX6" fmla="*/ 121537 w 625593"/>
              <a:gd name="connsiteY6" fmla="*/ 378042 h 504056"/>
              <a:gd name="connsiteX7" fmla="*/ 0 w 625593"/>
              <a:gd name="connsiteY7" fmla="*/ 34631 h 504056"/>
              <a:gd name="connsiteX8" fmla="*/ 121537 w 625593"/>
              <a:gd name="connsiteY8" fmla="*/ 126014 h 504056"/>
              <a:gd name="connsiteX0" fmla="*/ 121537 w 625593"/>
              <a:gd name="connsiteY0" fmla="*/ 126014 h 504056"/>
              <a:gd name="connsiteX1" fmla="*/ 373565 w 625593"/>
              <a:gd name="connsiteY1" fmla="*/ 126014 h 504056"/>
              <a:gd name="connsiteX2" fmla="*/ 373565 w 625593"/>
              <a:gd name="connsiteY2" fmla="*/ 0 h 504056"/>
              <a:gd name="connsiteX3" fmla="*/ 625593 w 625593"/>
              <a:gd name="connsiteY3" fmla="*/ 252028 h 504056"/>
              <a:gd name="connsiteX4" fmla="*/ 373565 w 625593"/>
              <a:gd name="connsiteY4" fmla="*/ 504056 h 504056"/>
              <a:gd name="connsiteX5" fmla="*/ 373565 w 625593"/>
              <a:gd name="connsiteY5" fmla="*/ 378042 h 504056"/>
              <a:gd name="connsiteX6" fmla="*/ 121537 w 625593"/>
              <a:gd name="connsiteY6" fmla="*/ 378042 h 504056"/>
              <a:gd name="connsiteX7" fmla="*/ 0 w 625593"/>
              <a:gd name="connsiteY7" fmla="*/ 34631 h 504056"/>
              <a:gd name="connsiteX8" fmla="*/ 121537 w 625593"/>
              <a:gd name="connsiteY8" fmla="*/ 126014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5593" h="504056">
                <a:moveTo>
                  <a:pt x="121537" y="126014"/>
                </a:moveTo>
                <a:lnTo>
                  <a:pt x="373565" y="126014"/>
                </a:lnTo>
                <a:lnTo>
                  <a:pt x="373565" y="0"/>
                </a:lnTo>
                <a:lnTo>
                  <a:pt x="625593" y="252028"/>
                </a:lnTo>
                <a:lnTo>
                  <a:pt x="373565" y="504056"/>
                </a:lnTo>
                <a:lnTo>
                  <a:pt x="373565" y="378042"/>
                </a:lnTo>
                <a:lnTo>
                  <a:pt x="121537" y="378042"/>
                </a:lnTo>
                <a:cubicBezTo>
                  <a:pt x="41409" y="372458"/>
                  <a:pt x="6309" y="218809"/>
                  <a:pt x="0" y="34631"/>
                </a:cubicBezTo>
                <a:cubicBezTo>
                  <a:pt x="29400" y="104779"/>
                  <a:pt x="32606" y="122541"/>
                  <a:pt x="121537" y="12601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6732240" y="4509120"/>
            <a:ext cx="2304256" cy="1512168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 стрелкой 9"/>
          <p:cNvCxnSpPr/>
          <p:nvPr/>
        </p:nvCxnSpPr>
        <p:spPr>
          <a:xfrm flipV="1">
            <a:off x="6228184" y="3068960"/>
            <a:ext cx="288032" cy="1368152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Функции</a:t>
            </a:r>
            <a:endParaRPr lang="en-US" dirty="0" smtClean="0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97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539552" y="1484784"/>
            <a:ext cx="41044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3;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fr-FR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"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fr-FR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i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2;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u="sn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539552" y="692696"/>
            <a:ext cx="85232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3200" b="1" dirty="0">
                <a:solidFill>
                  <a:schemeClr val="bg1">
                    <a:lumMod val="50000"/>
                  </a:schemeClr>
                </a:solidFill>
              </a:rPr>
              <a:t>Передача аргументов в функцию по значению</a:t>
            </a:r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smtClean="0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617721"/>
              </p:ext>
            </p:extLst>
          </p:nvPr>
        </p:nvGraphicFramePr>
        <p:xfrm>
          <a:off x="3203848" y="4509120"/>
          <a:ext cx="5796134" cy="1487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864096"/>
                <a:gridCol w="1152128"/>
                <a:gridCol w="1008112"/>
                <a:gridCol w="936104"/>
                <a:gridCol w="864095"/>
                <a:gridCol w="4675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  <a:endParaRPr lang="ru-RU" sz="2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00ABD840</a:t>
                      </a:r>
                      <a:endParaRPr lang="ru-RU" sz="1600" b="1" dirty="0">
                        <a:solidFill>
                          <a:schemeClr val="bg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XXX</a:t>
                      </a:r>
                      <a:endParaRPr lang="ru-RU" sz="2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</a:t>
                      </a:r>
                      <a:r>
                        <a:rPr lang="ru-RU" sz="1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5С</a:t>
                      </a:r>
                      <a:endParaRPr lang="en-US" sz="1400" b="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</a:t>
                      </a:r>
                      <a:r>
                        <a:rPr lang="ru-RU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F64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</a:t>
                      </a:r>
                      <a:r>
                        <a:rPr lang="ru-RU" sz="14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400" b="0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</a:t>
                      </a:r>
                      <a:r>
                        <a:rPr lang="ru-RU" sz="1400" b="0" dirty="0" smtClean="0">
                          <a:solidFill>
                            <a:schemeClr val="tx1"/>
                          </a:solidFill>
                        </a:rPr>
                        <a:t>С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ru-RU" sz="1400" b="0" dirty="0" smtClean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ru-RU" sz="1400" b="0" dirty="0" smtClean="0">
                          <a:solidFill>
                            <a:schemeClr val="tx1"/>
                          </a:solidFill>
                        </a:rPr>
                        <a:t>74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>
                          <a:solidFill>
                            <a:schemeClr val="tx1"/>
                          </a:solidFill>
                        </a:rPr>
                        <a:t>адрес возврата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ru-RU" sz="240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</a:t>
                      </a:r>
                      <a:endParaRPr lang="ru-RU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k</a:t>
                      </a:r>
                      <a:endParaRPr lang="ru-RU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5580112" y="2276872"/>
            <a:ext cx="2880320" cy="115212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АЛУ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3 * 2 = 6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1" name="Стрелка вправо 10"/>
          <p:cNvSpPr/>
          <p:nvPr/>
        </p:nvSpPr>
        <p:spPr>
          <a:xfrm>
            <a:off x="395536" y="5135158"/>
            <a:ext cx="216024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низ 11"/>
          <p:cNvSpPr/>
          <p:nvPr/>
        </p:nvSpPr>
        <p:spPr>
          <a:xfrm>
            <a:off x="3292779" y="4221088"/>
            <a:ext cx="288032" cy="216024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право 18"/>
          <p:cNvSpPr/>
          <p:nvPr/>
        </p:nvSpPr>
        <p:spPr>
          <a:xfrm>
            <a:off x="395536" y="2935961"/>
            <a:ext cx="193546" cy="216024"/>
          </a:xfrm>
          <a:custGeom>
            <a:avLst/>
            <a:gdLst>
              <a:gd name="connsiteX0" fmla="*/ 0 w 504056"/>
              <a:gd name="connsiteY0" fmla="*/ 126014 h 504056"/>
              <a:gd name="connsiteX1" fmla="*/ 252028 w 504056"/>
              <a:gd name="connsiteY1" fmla="*/ 126014 h 504056"/>
              <a:gd name="connsiteX2" fmla="*/ 252028 w 504056"/>
              <a:gd name="connsiteY2" fmla="*/ 0 h 504056"/>
              <a:gd name="connsiteX3" fmla="*/ 504056 w 504056"/>
              <a:gd name="connsiteY3" fmla="*/ 252028 h 504056"/>
              <a:gd name="connsiteX4" fmla="*/ 252028 w 504056"/>
              <a:gd name="connsiteY4" fmla="*/ 504056 h 504056"/>
              <a:gd name="connsiteX5" fmla="*/ 252028 w 504056"/>
              <a:gd name="connsiteY5" fmla="*/ 378042 h 504056"/>
              <a:gd name="connsiteX6" fmla="*/ 0 w 504056"/>
              <a:gd name="connsiteY6" fmla="*/ 378042 h 504056"/>
              <a:gd name="connsiteX7" fmla="*/ 0 w 504056"/>
              <a:gd name="connsiteY7" fmla="*/ 126014 h 504056"/>
              <a:gd name="connsiteX0" fmla="*/ 145349 w 649405"/>
              <a:gd name="connsiteY0" fmla="*/ 174727 h 552769"/>
              <a:gd name="connsiteX1" fmla="*/ 397377 w 649405"/>
              <a:gd name="connsiteY1" fmla="*/ 174727 h 552769"/>
              <a:gd name="connsiteX2" fmla="*/ 397377 w 649405"/>
              <a:gd name="connsiteY2" fmla="*/ 48713 h 552769"/>
              <a:gd name="connsiteX3" fmla="*/ 649405 w 649405"/>
              <a:gd name="connsiteY3" fmla="*/ 300741 h 552769"/>
              <a:gd name="connsiteX4" fmla="*/ 397377 w 649405"/>
              <a:gd name="connsiteY4" fmla="*/ 552769 h 552769"/>
              <a:gd name="connsiteX5" fmla="*/ 397377 w 649405"/>
              <a:gd name="connsiteY5" fmla="*/ 426755 h 552769"/>
              <a:gd name="connsiteX6" fmla="*/ 145349 w 649405"/>
              <a:gd name="connsiteY6" fmla="*/ 426755 h 552769"/>
              <a:gd name="connsiteX7" fmla="*/ 0 w 649405"/>
              <a:gd name="connsiteY7" fmla="*/ 0 h 552769"/>
              <a:gd name="connsiteX8" fmla="*/ 145349 w 649405"/>
              <a:gd name="connsiteY8" fmla="*/ 174727 h 552769"/>
              <a:gd name="connsiteX0" fmla="*/ 145349 w 649405"/>
              <a:gd name="connsiteY0" fmla="*/ 174727 h 552769"/>
              <a:gd name="connsiteX1" fmla="*/ 397377 w 649405"/>
              <a:gd name="connsiteY1" fmla="*/ 174727 h 552769"/>
              <a:gd name="connsiteX2" fmla="*/ 397377 w 649405"/>
              <a:gd name="connsiteY2" fmla="*/ 48713 h 552769"/>
              <a:gd name="connsiteX3" fmla="*/ 649405 w 649405"/>
              <a:gd name="connsiteY3" fmla="*/ 300741 h 552769"/>
              <a:gd name="connsiteX4" fmla="*/ 397377 w 649405"/>
              <a:gd name="connsiteY4" fmla="*/ 552769 h 552769"/>
              <a:gd name="connsiteX5" fmla="*/ 397377 w 649405"/>
              <a:gd name="connsiteY5" fmla="*/ 426755 h 552769"/>
              <a:gd name="connsiteX6" fmla="*/ 145349 w 649405"/>
              <a:gd name="connsiteY6" fmla="*/ 426755 h 552769"/>
              <a:gd name="connsiteX7" fmla="*/ 0 w 649405"/>
              <a:gd name="connsiteY7" fmla="*/ 0 h 552769"/>
              <a:gd name="connsiteX8" fmla="*/ 145349 w 649405"/>
              <a:gd name="connsiteY8" fmla="*/ 174727 h 552769"/>
              <a:gd name="connsiteX0" fmla="*/ 145349 w 649405"/>
              <a:gd name="connsiteY0" fmla="*/ 174727 h 552769"/>
              <a:gd name="connsiteX1" fmla="*/ 397377 w 649405"/>
              <a:gd name="connsiteY1" fmla="*/ 174727 h 552769"/>
              <a:gd name="connsiteX2" fmla="*/ 397377 w 649405"/>
              <a:gd name="connsiteY2" fmla="*/ 48713 h 552769"/>
              <a:gd name="connsiteX3" fmla="*/ 649405 w 649405"/>
              <a:gd name="connsiteY3" fmla="*/ 300741 h 552769"/>
              <a:gd name="connsiteX4" fmla="*/ 397377 w 649405"/>
              <a:gd name="connsiteY4" fmla="*/ 552769 h 552769"/>
              <a:gd name="connsiteX5" fmla="*/ 397377 w 649405"/>
              <a:gd name="connsiteY5" fmla="*/ 426755 h 552769"/>
              <a:gd name="connsiteX6" fmla="*/ 145349 w 649405"/>
              <a:gd name="connsiteY6" fmla="*/ 426755 h 552769"/>
              <a:gd name="connsiteX7" fmla="*/ 0 w 649405"/>
              <a:gd name="connsiteY7" fmla="*/ 0 h 552769"/>
              <a:gd name="connsiteX8" fmla="*/ 145349 w 649405"/>
              <a:gd name="connsiteY8" fmla="*/ 174727 h 552769"/>
              <a:gd name="connsiteX0" fmla="*/ 121537 w 625593"/>
              <a:gd name="connsiteY0" fmla="*/ 126014 h 504056"/>
              <a:gd name="connsiteX1" fmla="*/ 373565 w 625593"/>
              <a:gd name="connsiteY1" fmla="*/ 126014 h 504056"/>
              <a:gd name="connsiteX2" fmla="*/ 373565 w 625593"/>
              <a:gd name="connsiteY2" fmla="*/ 0 h 504056"/>
              <a:gd name="connsiteX3" fmla="*/ 625593 w 625593"/>
              <a:gd name="connsiteY3" fmla="*/ 252028 h 504056"/>
              <a:gd name="connsiteX4" fmla="*/ 373565 w 625593"/>
              <a:gd name="connsiteY4" fmla="*/ 504056 h 504056"/>
              <a:gd name="connsiteX5" fmla="*/ 373565 w 625593"/>
              <a:gd name="connsiteY5" fmla="*/ 378042 h 504056"/>
              <a:gd name="connsiteX6" fmla="*/ 121537 w 625593"/>
              <a:gd name="connsiteY6" fmla="*/ 378042 h 504056"/>
              <a:gd name="connsiteX7" fmla="*/ 0 w 625593"/>
              <a:gd name="connsiteY7" fmla="*/ 34631 h 504056"/>
              <a:gd name="connsiteX8" fmla="*/ 121537 w 625593"/>
              <a:gd name="connsiteY8" fmla="*/ 126014 h 504056"/>
              <a:gd name="connsiteX0" fmla="*/ 121537 w 625593"/>
              <a:gd name="connsiteY0" fmla="*/ 126014 h 504056"/>
              <a:gd name="connsiteX1" fmla="*/ 373565 w 625593"/>
              <a:gd name="connsiteY1" fmla="*/ 126014 h 504056"/>
              <a:gd name="connsiteX2" fmla="*/ 373565 w 625593"/>
              <a:gd name="connsiteY2" fmla="*/ 0 h 504056"/>
              <a:gd name="connsiteX3" fmla="*/ 625593 w 625593"/>
              <a:gd name="connsiteY3" fmla="*/ 252028 h 504056"/>
              <a:gd name="connsiteX4" fmla="*/ 373565 w 625593"/>
              <a:gd name="connsiteY4" fmla="*/ 504056 h 504056"/>
              <a:gd name="connsiteX5" fmla="*/ 373565 w 625593"/>
              <a:gd name="connsiteY5" fmla="*/ 378042 h 504056"/>
              <a:gd name="connsiteX6" fmla="*/ 121537 w 625593"/>
              <a:gd name="connsiteY6" fmla="*/ 378042 h 504056"/>
              <a:gd name="connsiteX7" fmla="*/ 0 w 625593"/>
              <a:gd name="connsiteY7" fmla="*/ 34631 h 504056"/>
              <a:gd name="connsiteX8" fmla="*/ 121537 w 625593"/>
              <a:gd name="connsiteY8" fmla="*/ 126014 h 504056"/>
              <a:gd name="connsiteX0" fmla="*/ 121537 w 625593"/>
              <a:gd name="connsiteY0" fmla="*/ 126014 h 504056"/>
              <a:gd name="connsiteX1" fmla="*/ 373565 w 625593"/>
              <a:gd name="connsiteY1" fmla="*/ 126014 h 504056"/>
              <a:gd name="connsiteX2" fmla="*/ 373565 w 625593"/>
              <a:gd name="connsiteY2" fmla="*/ 0 h 504056"/>
              <a:gd name="connsiteX3" fmla="*/ 625593 w 625593"/>
              <a:gd name="connsiteY3" fmla="*/ 252028 h 504056"/>
              <a:gd name="connsiteX4" fmla="*/ 373565 w 625593"/>
              <a:gd name="connsiteY4" fmla="*/ 504056 h 504056"/>
              <a:gd name="connsiteX5" fmla="*/ 373565 w 625593"/>
              <a:gd name="connsiteY5" fmla="*/ 378042 h 504056"/>
              <a:gd name="connsiteX6" fmla="*/ 121537 w 625593"/>
              <a:gd name="connsiteY6" fmla="*/ 378042 h 504056"/>
              <a:gd name="connsiteX7" fmla="*/ 0 w 625593"/>
              <a:gd name="connsiteY7" fmla="*/ 34631 h 504056"/>
              <a:gd name="connsiteX8" fmla="*/ 121537 w 625593"/>
              <a:gd name="connsiteY8" fmla="*/ 126014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5593" h="504056">
                <a:moveTo>
                  <a:pt x="121537" y="126014"/>
                </a:moveTo>
                <a:lnTo>
                  <a:pt x="373565" y="126014"/>
                </a:lnTo>
                <a:lnTo>
                  <a:pt x="373565" y="0"/>
                </a:lnTo>
                <a:lnTo>
                  <a:pt x="625593" y="252028"/>
                </a:lnTo>
                <a:lnTo>
                  <a:pt x="373565" y="504056"/>
                </a:lnTo>
                <a:lnTo>
                  <a:pt x="373565" y="378042"/>
                </a:lnTo>
                <a:lnTo>
                  <a:pt x="121537" y="378042"/>
                </a:lnTo>
                <a:cubicBezTo>
                  <a:pt x="41409" y="372458"/>
                  <a:pt x="6309" y="218809"/>
                  <a:pt x="0" y="34631"/>
                </a:cubicBezTo>
                <a:cubicBezTo>
                  <a:pt x="29400" y="104779"/>
                  <a:pt x="32606" y="122541"/>
                  <a:pt x="121537" y="12601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6732240" y="4509120"/>
            <a:ext cx="2304256" cy="1512168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 стрелкой 9"/>
          <p:cNvCxnSpPr/>
          <p:nvPr/>
        </p:nvCxnSpPr>
        <p:spPr>
          <a:xfrm flipH="1">
            <a:off x="6228184" y="3068960"/>
            <a:ext cx="1197160" cy="1368152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Функции</a:t>
            </a:r>
            <a:endParaRPr lang="en-US" dirty="0" smtClean="0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95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539552" y="1484784"/>
            <a:ext cx="41044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3;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fr-FR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"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fr-FR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i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2;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*= 2;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u="sng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u="sn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</a:t>
            </a:r>
            <a:r>
              <a:rPr lang="en-US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539552" y="692696"/>
            <a:ext cx="85232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3200" b="1" dirty="0">
                <a:solidFill>
                  <a:schemeClr val="bg1">
                    <a:lumMod val="50000"/>
                  </a:schemeClr>
                </a:solidFill>
              </a:rPr>
              <a:t>Передача аргументов в функцию по значению</a:t>
            </a:r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smtClean="0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068483"/>
              </p:ext>
            </p:extLst>
          </p:nvPr>
        </p:nvGraphicFramePr>
        <p:xfrm>
          <a:off x="3203848" y="4509120"/>
          <a:ext cx="5796134" cy="1487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864096"/>
                <a:gridCol w="1152128"/>
                <a:gridCol w="1008112"/>
                <a:gridCol w="936104"/>
                <a:gridCol w="864095"/>
                <a:gridCol w="4675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  <a:endParaRPr lang="ru-RU" sz="2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00ABD840</a:t>
                      </a:r>
                      <a:endParaRPr lang="ru-RU" sz="1600" b="1" dirty="0">
                        <a:solidFill>
                          <a:schemeClr val="bg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XXX</a:t>
                      </a:r>
                      <a:endParaRPr lang="ru-RU" sz="2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</a:t>
                      </a:r>
                      <a:r>
                        <a:rPr lang="ru-RU" sz="1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5С</a:t>
                      </a:r>
                      <a:endParaRPr lang="en-US" sz="1400" b="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</a:t>
                      </a:r>
                      <a:r>
                        <a:rPr lang="ru-RU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F64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</a:t>
                      </a:r>
                      <a:r>
                        <a:rPr lang="ru-RU" sz="14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400" b="0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</a:t>
                      </a:r>
                      <a:r>
                        <a:rPr lang="ru-RU" sz="1400" b="0" dirty="0" smtClean="0">
                          <a:solidFill>
                            <a:schemeClr val="tx1"/>
                          </a:solidFill>
                        </a:rPr>
                        <a:t>С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ru-RU" sz="1400" b="0" dirty="0" smtClean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ru-RU" sz="1400" b="0" dirty="0" smtClean="0">
                          <a:solidFill>
                            <a:schemeClr val="tx1"/>
                          </a:solidFill>
                        </a:rPr>
                        <a:t>74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>
                          <a:solidFill>
                            <a:schemeClr val="tx1"/>
                          </a:solidFill>
                        </a:rPr>
                        <a:t>адрес возврата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ru-RU" sz="240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</a:t>
                      </a:r>
                      <a:endParaRPr lang="ru-RU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k</a:t>
                      </a:r>
                      <a:endParaRPr lang="ru-RU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5580112" y="2276872"/>
            <a:ext cx="2880320" cy="115212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АЛУ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2 + 6 = </a:t>
            </a:r>
            <a:r>
              <a:rPr lang="en-US" sz="2400" b="1" dirty="0">
                <a:solidFill>
                  <a:schemeClr val="tx1"/>
                </a:solidFill>
              </a:rPr>
              <a:t>8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1" name="Стрелка вправо 10"/>
          <p:cNvSpPr/>
          <p:nvPr/>
        </p:nvSpPr>
        <p:spPr>
          <a:xfrm>
            <a:off x="395536" y="5445224"/>
            <a:ext cx="216024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низ 11"/>
          <p:cNvSpPr/>
          <p:nvPr/>
        </p:nvSpPr>
        <p:spPr>
          <a:xfrm>
            <a:off x="3292779" y="4221088"/>
            <a:ext cx="288032" cy="216024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право 18"/>
          <p:cNvSpPr/>
          <p:nvPr/>
        </p:nvSpPr>
        <p:spPr>
          <a:xfrm>
            <a:off x="395536" y="2935961"/>
            <a:ext cx="193546" cy="216024"/>
          </a:xfrm>
          <a:custGeom>
            <a:avLst/>
            <a:gdLst>
              <a:gd name="connsiteX0" fmla="*/ 0 w 504056"/>
              <a:gd name="connsiteY0" fmla="*/ 126014 h 504056"/>
              <a:gd name="connsiteX1" fmla="*/ 252028 w 504056"/>
              <a:gd name="connsiteY1" fmla="*/ 126014 h 504056"/>
              <a:gd name="connsiteX2" fmla="*/ 252028 w 504056"/>
              <a:gd name="connsiteY2" fmla="*/ 0 h 504056"/>
              <a:gd name="connsiteX3" fmla="*/ 504056 w 504056"/>
              <a:gd name="connsiteY3" fmla="*/ 252028 h 504056"/>
              <a:gd name="connsiteX4" fmla="*/ 252028 w 504056"/>
              <a:gd name="connsiteY4" fmla="*/ 504056 h 504056"/>
              <a:gd name="connsiteX5" fmla="*/ 252028 w 504056"/>
              <a:gd name="connsiteY5" fmla="*/ 378042 h 504056"/>
              <a:gd name="connsiteX6" fmla="*/ 0 w 504056"/>
              <a:gd name="connsiteY6" fmla="*/ 378042 h 504056"/>
              <a:gd name="connsiteX7" fmla="*/ 0 w 504056"/>
              <a:gd name="connsiteY7" fmla="*/ 126014 h 504056"/>
              <a:gd name="connsiteX0" fmla="*/ 145349 w 649405"/>
              <a:gd name="connsiteY0" fmla="*/ 174727 h 552769"/>
              <a:gd name="connsiteX1" fmla="*/ 397377 w 649405"/>
              <a:gd name="connsiteY1" fmla="*/ 174727 h 552769"/>
              <a:gd name="connsiteX2" fmla="*/ 397377 w 649405"/>
              <a:gd name="connsiteY2" fmla="*/ 48713 h 552769"/>
              <a:gd name="connsiteX3" fmla="*/ 649405 w 649405"/>
              <a:gd name="connsiteY3" fmla="*/ 300741 h 552769"/>
              <a:gd name="connsiteX4" fmla="*/ 397377 w 649405"/>
              <a:gd name="connsiteY4" fmla="*/ 552769 h 552769"/>
              <a:gd name="connsiteX5" fmla="*/ 397377 w 649405"/>
              <a:gd name="connsiteY5" fmla="*/ 426755 h 552769"/>
              <a:gd name="connsiteX6" fmla="*/ 145349 w 649405"/>
              <a:gd name="connsiteY6" fmla="*/ 426755 h 552769"/>
              <a:gd name="connsiteX7" fmla="*/ 0 w 649405"/>
              <a:gd name="connsiteY7" fmla="*/ 0 h 552769"/>
              <a:gd name="connsiteX8" fmla="*/ 145349 w 649405"/>
              <a:gd name="connsiteY8" fmla="*/ 174727 h 552769"/>
              <a:gd name="connsiteX0" fmla="*/ 145349 w 649405"/>
              <a:gd name="connsiteY0" fmla="*/ 174727 h 552769"/>
              <a:gd name="connsiteX1" fmla="*/ 397377 w 649405"/>
              <a:gd name="connsiteY1" fmla="*/ 174727 h 552769"/>
              <a:gd name="connsiteX2" fmla="*/ 397377 w 649405"/>
              <a:gd name="connsiteY2" fmla="*/ 48713 h 552769"/>
              <a:gd name="connsiteX3" fmla="*/ 649405 w 649405"/>
              <a:gd name="connsiteY3" fmla="*/ 300741 h 552769"/>
              <a:gd name="connsiteX4" fmla="*/ 397377 w 649405"/>
              <a:gd name="connsiteY4" fmla="*/ 552769 h 552769"/>
              <a:gd name="connsiteX5" fmla="*/ 397377 w 649405"/>
              <a:gd name="connsiteY5" fmla="*/ 426755 h 552769"/>
              <a:gd name="connsiteX6" fmla="*/ 145349 w 649405"/>
              <a:gd name="connsiteY6" fmla="*/ 426755 h 552769"/>
              <a:gd name="connsiteX7" fmla="*/ 0 w 649405"/>
              <a:gd name="connsiteY7" fmla="*/ 0 h 552769"/>
              <a:gd name="connsiteX8" fmla="*/ 145349 w 649405"/>
              <a:gd name="connsiteY8" fmla="*/ 174727 h 552769"/>
              <a:gd name="connsiteX0" fmla="*/ 145349 w 649405"/>
              <a:gd name="connsiteY0" fmla="*/ 174727 h 552769"/>
              <a:gd name="connsiteX1" fmla="*/ 397377 w 649405"/>
              <a:gd name="connsiteY1" fmla="*/ 174727 h 552769"/>
              <a:gd name="connsiteX2" fmla="*/ 397377 w 649405"/>
              <a:gd name="connsiteY2" fmla="*/ 48713 h 552769"/>
              <a:gd name="connsiteX3" fmla="*/ 649405 w 649405"/>
              <a:gd name="connsiteY3" fmla="*/ 300741 h 552769"/>
              <a:gd name="connsiteX4" fmla="*/ 397377 w 649405"/>
              <a:gd name="connsiteY4" fmla="*/ 552769 h 552769"/>
              <a:gd name="connsiteX5" fmla="*/ 397377 w 649405"/>
              <a:gd name="connsiteY5" fmla="*/ 426755 h 552769"/>
              <a:gd name="connsiteX6" fmla="*/ 145349 w 649405"/>
              <a:gd name="connsiteY6" fmla="*/ 426755 h 552769"/>
              <a:gd name="connsiteX7" fmla="*/ 0 w 649405"/>
              <a:gd name="connsiteY7" fmla="*/ 0 h 552769"/>
              <a:gd name="connsiteX8" fmla="*/ 145349 w 649405"/>
              <a:gd name="connsiteY8" fmla="*/ 174727 h 552769"/>
              <a:gd name="connsiteX0" fmla="*/ 121537 w 625593"/>
              <a:gd name="connsiteY0" fmla="*/ 126014 h 504056"/>
              <a:gd name="connsiteX1" fmla="*/ 373565 w 625593"/>
              <a:gd name="connsiteY1" fmla="*/ 126014 h 504056"/>
              <a:gd name="connsiteX2" fmla="*/ 373565 w 625593"/>
              <a:gd name="connsiteY2" fmla="*/ 0 h 504056"/>
              <a:gd name="connsiteX3" fmla="*/ 625593 w 625593"/>
              <a:gd name="connsiteY3" fmla="*/ 252028 h 504056"/>
              <a:gd name="connsiteX4" fmla="*/ 373565 w 625593"/>
              <a:gd name="connsiteY4" fmla="*/ 504056 h 504056"/>
              <a:gd name="connsiteX5" fmla="*/ 373565 w 625593"/>
              <a:gd name="connsiteY5" fmla="*/ 378042 h 504056"/>
              <a:gd name="connsiteX6" fmla="*/ 121537 w 625593"/>
              <a:gd name="connsiteY6" fmla="*/ 378042 h 504056"/>
              <a:gd name="connsiteX7" fmla="*/ 0 w 625593"/>
              <a:gd name="connsiteY7" fmla="*/ 34631 h 504056"/>
              <a:gd name="connsiteX8" fmla="*/ 121537 w 625593"/>
              <a:gd name="connsiteY8" fmla="*/ 126014 h 504056"/>
              <a:gd name="connsiteX0" fmla="*/ 121537 w 625593"/>
              <a:gd name="connsiteY0" fmla="*/ 126014 h 504056"/>
              <a:gd name="connsiteX1" fmla="*/ 373565 w 625593"/>
              <a:gd name="connsiteY1" fmla="*/ 126014 h 504056"/>
              <a:gd name="connsiteX2" fmla="*/ 373565 w 625593"/>
              <a:gd name="connsiteY2" fmla="*/ 0 h 504056"/>
              <a:gd name="connsiteX3" fmla="*/ 625593 w 625593"/>
              <a:gd name="connsiteY3" fmla="*/ 252028 h 504056"/>
              <a:gd name="connsiteX4" fmla="*/ 373565 w 625593"/>
              <a:gd name="connsiteY4" fmla="*/ 504056 h 504056"/>
              <a:gd name="connsiteX5" fmla="*/ 373565 w 625593"/>
              <a:gd name="connsiteY5" fmla="*/ 378042 h 504056"/>
              <a:gd name="connsiteX6" fmla="*/ 121537 w 625593"/>
              <a:gd name="connsiteY6" fmla="*/ 378042 h 504056"/>
              <a:gd name="connsiteX7" fmla="*/ 0 w 625593"/>
              <a:gd name="connsiteY7" fmla="*/ 34631 h 504056"/>
              <a:gd name="connsiteX8" fmla="*/ 121537 w 625593"/>
              <a:gd name="connsiteY8" fmla="*/ 126014 h 504056"/>
              <a:gd name="connsiteX0" fmla="*/ 121537 w 625593"/>
              <a:gd name="connsiteY0" fmla="*/ 126014 h 504056"/>
              <a:gd name="connsiteX1" fmla="*/ 373565 w 625593"/>
              <a:gd name="connsiteY1" fmla="*/ 126014 h 504056"/>
              <a:gd name="connsiteX2" fmla="*/ 373565 w 625593"/>
              <a:gd name="connsiteY2" fmla="*/ 0 h 504056"/>
              <a:gd name="connsiteX3" fmla="*/ 625593 w 625593"/>
              <a:gd name="connsiteY3" fmla="*/ 252028 h 504056"/>
              <a:gd name="connsiteX4" fmla="*/ 373565 w 625593"/>
              <a:gd name="connsiteY4" fmla="*/ 504056 h 504056"/>
              <a:gd name="connsiteX5" fmla="*/ 373565 w 625593"/>
              <a:gd name="connsiteY5" fmla="*/ 378042 h 504056"/>
              <a:gd name="connsiteX6" fmla="*/ 121537 w 625593"/>
              <a:gd name="connsiteY6" fmla="*/ 378042 h 504056"/>
              <a:gd name="connsiteX7" fmla="*/ 0 w 625593"/>
              <a:gd name="connsiteY7" fmla="*/ 34631 h 504056"/>
              <a:gd name="connsiteX8" fmla="*/ 121537 w 625593"/>
              <a:gd name="connsiteY8" fmla="*/ 126014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5593" h="504056">
                <a:moveTo>
                  <a:pt x="121537" y="126014"/>
                </a:moveTo>
                <a:lnTo>
                  <a:pt x="373565" y="126014"/>
                </a:lnTo>
                <a:lnTo>
                  <a:pt x="373565" y="0"/>
                </a:lnTo>
                <a:lnTo>
                  <a:pt x="625593" y="252028"/>
                </a:lnTo>
                <a:lnTo>
                  <a:pt x="373565" y="504056"/>
                </a:lnTo>
                <a:lnTo>
                  <a:pt x="373565" y="378042"/>
                </a:lnTo>
                <a:lnTo>
                  <a:pt x="121537" y="378042"/>
                </a:lnTo>
                <a:cubicBezTo>
                  <a:pt x="41409" y="372458"/>
                  <a:pt x="6309" y="218809"/>
                  <a:pt x="0" y="34631"/>
                </a:cubicBezTo>
                <a:cubicBezTo>
                  <a:pt x="29400" y="104779"/>
                  <a:pt x="32606" y="122541"/>
                  <a:pt x="121537" y="12601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6732240" y="4509120"/>
            <a:ext cx="2304256" cy="1512168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 стрелкой 9"/>
          <p:cNvCxnSpPr/>
          <p:nvPr/>
        </p:nvCxnSpPr>
        <p:spPr>
          <a:xfrm flipV="1">
            <a:off x="6228184" y="3068960"/>
            <a:ext cx="720080" cy="1368152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V="1">
            <a:off x="4139952" y="3068960"/>
            <a:ext cx="2304256" cy="1368152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Функции</a:t>
            </a:r>
            <a:endParaRPr lang="en-US" dirty="0" smtClean="0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99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539552" y="1484784"/>
            <a:ext cx="41044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3;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fr-FR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"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fr-FR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i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2;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*= 2;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539552" y="692696"/>
            <a:ext cx="85232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3200" b="1" dirty="0">
                <a:solidFill>
                  <a:schemeClr val="bg1">
                    <a:lumMod val="50000"/>
                  </a:schemeClr>
                </a:solidFill>
              </a:rPr>
              <a:t>Передача аргументов в функцию по значению</a:t>
            </a:r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smtClean="0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337378"/>
              </p:ext>
            </p:extLst>
          </p:nvPr>
        </p:nvGraphicFramePr>
        <p:xfrm>
          <a:off x="3203848" y="4509120"/>
          <a:ext cx="5796134" cy="1487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864096"/>
                <a:gridCol w="1152128"/>
                <a:gridCol w="1008112"/>
                <a:gridCol w="936104"/>
                <a:gridCol w="864095"/>
                <a:gridCol w="4675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  <a:endParaRPr lang="ru-RU" sz="2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strike="sng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ru-RU" sz="2200" b="1" strike="sngStrike" baseline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strike="sng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00ABD840</a:t>
                      </a:r>
                      <a:endParaRPr lang="ru-RU" sz="1600" b="1" strike="sngStrike" baseline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strike="sng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ru-RU" sz="2200" b="1" strike="sngStrike" baseline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XXX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</a:t>
                      </a:r>
                      <a:r>
                        <a:rPr lang="ru-RU" sz="1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5С</a:t>
                      </a:r>
                      <a:endParaRPr lang="en-US" sz="1400" b="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F6</a:t>
                      </a:r>
                      <a:r>
                        <a:rPr lang="ru-RU" sz="1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sz="1400" b="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F64</a:t>
                      </a:r>
                      <a:endParaRPr lang="en-US" sz="1400" b="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F6</a:t>
                      </a:r>
                      <a:r>
                        <a:rPr lang="ru-RU" sz="1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1400" b="0" kern="1200" noProof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</a:t>
                      </a:r>
                      <a:r>
                        <a:rPr lang="ru-RU" sz="1400" b="0" dirty="0" smtClean="0">
                          <a:solidFill>
                            <a:schemeClr val="tx1"/>
                          </a:solidFill>
                        </a:rPr>
                        <a:t>С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ru-RU" sz="1400" b="0" dirty="0" smtClean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ru-RU" sz="1400" b="0" dirty="0" smtClean="0">
                          <a:solidFill>
                            <a:schemeClr val="tx1"/>
                          </a:solidFill>
                        </a:rPr>
                        <a:t>74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>
                          <a:solidFill>
                            <a:schemeClr val="bg1"/>
                          </a:solidFill>
                        </a:rPr>
                        <a:t>адрес возврата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</a:t>
                      </a:r>
                      <a:endParaRPr lang="ru-RU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k</a:t>
                      </a:r>
                      <a:endParaRPr lang="ru-RU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5580112" y="2276872"/>
            <a:ext cx="2880320" cy="115212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АЛУ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2 + 6 = </a:t>
            </a:r>
            <a:r>
              <a:rPr lang="en-US" sz="2400" b="1" dirty="0">
                <a:solidFill>
                  <a:schemeClr val="tx1"/>
                </a:solidFill>
              </a:rPr>
              <a:t>8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1" name="Стрелка вправо 10"/>
          <p:cNvSpPr/>
          <p:nvPr/>
        </p:nvSpPr>
        <p:spPr>
          <a:xfrm>
            <a:off x="395536" y="2946978"/>
            <a:ext cx="216024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низ 11"/>
          <p:cNvSpPr/>
          <p:nvPr/>
        </p:nvSpPr>
        <p:spPr>
          <a:xfrm>
            <a:off x="6084168" y="4221088"/>
            <a:ext cx="288032" cy="216024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 стрелкой 9"/>
          <p:cNvCxnSpPr/>
          <p:nvPr/>
        </p:nvCxnSpPr>
        <p:spPr>
          <a:xfrm flipH="1">
            <a:off x="7164288" y="3068960"/>
            <a:ext cx="261056" cy="1368152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6948264" y="4581128"/>
            <a:ext cx="50405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8</a:t>
            </a:r>
            <a:endParaRPr lang="ru-RU" sz="2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Функции</a:t>
            </a:r>
            <a:endParaRPr lang="en-US" dirty="0" smtClean="0"/>
          </a:p>
        </p:txBody>
      </p:sp>
      <p:sp>
        <p:nvSpPr>
          <p:cNvPr id="14" name="Номер слайда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33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/>
          <p:cNvSpPr/>
          <p:nvPr/>
        </p:nvSpPr>
        <p:spPr>
          <a:xfrm>
            <a:off x="539552" y="1484784"/>
            <a:ext cx="41044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3;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fr-FR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"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fr-FR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i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2;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*= 2;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539552" y="692696"/>
            <a:ext cx="85232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3200" b="1" dirty="0">
                <a:solidFill>
                  <a:schemeClr val="bg1">
                    <a:lumMod val="50000"/>
                  </a:schemeClr>
                </a:solidFill>
              </a:rPr>
              <a:t>Передача аргументов в функцию по значению</a:t>
            </a:r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smtClean="0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823397"/>
              </p:ext>
            </p:extLst>
          </p:nvPr>
        </p:nvGraphicFramePr>
        <p:xfrm>
          <a:off x="3203848" y="4509120"/>
          <a:ext cx="5796134" cy="1487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864096"/>
                <a:gridCol w="1152128"/>
                <a:gridCol w="1008112"/>
                <a:gridCol w="936104"/>
                <a:gridCol w="864095"/>
                <a:gridCol w="4675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  <a:endParaRPr lang="ru-RU" sz="2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strike="sng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ru-RU" sz="2200" b="1" strike="sngStrike" baseline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strike="sng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00ABD840</a:t>
                      </a:r>
                      <a:endParaRPr lang="ru-RU" sz="1600" b="1" strike="sngStrike" baseline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strike="sng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ru-RU" sz="2200" b="1" strike="sngStrike" baseline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</a:t>
                      </a:r>
                      <a:r>
                        <a:rPr lang="ru-RU" sz="1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5С</a:t>
                      </a:r>
                      <a:endParaRPr lang="en-US" sz="1400" b="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F6</a:t>
                      </a:r>
                      <a:r>
                        <a:rPr lang="ru-RU" sz="1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sz="1400" b="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F64</a:t>
                      </a:r>
                      <a:endParaRPr lang="en-US" sz="1400" b="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F6</a:t>
                      </a:r>
                      <a:r>
                        <a:rPr lang="ru-RU" sz="1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1400" b="0" kern="1200" noProof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</a:t>
                      </a:r>
                      <a:r>
                        <a:rPr lang="ru-RU" sz="1400" b="0" dirty="0" smtClean="0">
                          <a:solidFill>
                            <a:schemeClr val="tx1"/>
                          </a:solidFill>
                        </a:rPr>
                        <a:t>С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ru-RU" sz="1400" b="0" dirty="0" smtClean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ru-RU" sz="1400" b="0" dirty="0" smtClean="0">
                          <a:solidFill>
                            <a:schemeClr val="tx1"/>
                          </a:solidFill>
                        </a:rPr>
                        <a:t>74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>
                          <a:solidFill>
                            <a:schemeClr val="bg1"/>
                          </a:solidFill>
                        </a:rPr>
                        <a:t>адрес возврата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</a:t>
                      </a:r>
                      <a:endParaRPr lang="ru-RU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k</a:t>
                      </a:r>
                      <a:endParaRPr lang="ru-RU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Стрелка вправо 10"/>
          <p:cNvSpPr/>
          <p:nvPr/>
        </p:nvSpPr>
        <p:spPr>
          <a:xfrm>
            <a:off x="395536" y="3212976"/>
            <a:ext cx="216024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низ 11"/>
          <p:cNvSpPr/>
          <p:nvPr/>
        </p:nvSpPr>
        <p:spPr>
          <a:xfrm>
            <a:off x="6084168" y="4221088"/>
            <a:ext cx="288032" cy="216024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5292080" y="2276872"/>
            <a:ext cx="2664296" cy="17281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3  8</a:t>
            </a:r>
            <a:endParaRPr lang="ru-RU" sz="24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Функции</a:t>
            </a:r>
            <a:endParaRPr lang="en-US" dirty="0" smtClean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09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539552" y="692696"/>
            <a:ext cx="612513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3200" b="1" dirty="0">
                <a:solidFill>
                  <a:schemeClr val="bg1">
                    <a:lumMod val="50000"/>
                  </a:schemeClr>
                </a:solidFill>
              </a:rPr>
              <a:t>Передача аргументов в 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</a:rPr>
              <a:t>функцию</a:t>
            </a:r>
            <a:br>
              <a:rPr lang="ru-RU" sz="3200" b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</a:rPr>
              <a:t>через указатель</a:t>
            </a:r>
            <a:endParaRPr lang="ru-RU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smtClean="0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23528" y="2204864"/>
            <a:ext cx="8496944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000" dirty="0" smtClean="0"/>
              <a:t>При </a:t>
            </a:r>
            <a:r>
              <a:rPr lang="ru-RU" altLang="ru-RU" sz="2000" dirty="0"/>
              <a:t>передаче </a:t>
            </a:r>
            <a:r>
              <a:rPr lang="ru-RU" altLang="ru-RU" sz="2000" dirty="0" smtClean="0"/>
              <a:t>через указатель в </a:t>
            </a:r>
            <a:r>
              <a:rPr lang="ru-RU" altLang="ru-RU" sz="2000" dirty="0"/>
              <a:t>вызываемую функцию </a:t>
            </a:r>
            <a:r>
              <a:rPr lang="ru-RU" altLang="ru-RU" sz="2000" b="1" dirty="0"/>
              <a:t>передаются </a:t>
            </a:r>
            <a:r>
              <a:rPr lang="ru-RU" altLang="ru-RU" sz="2000" b="1" dirty="0" smtClean="0"/>
              <a:t>указатели на </a:t>
            </a:r>
            <a:r>
              <a:rPr lang="ru-RU" altLang="ru-RU" sz="2000" b="1" dirty="0"/>
              <a:t>переменные – аргументы</a:t>
            </a:r>
            <a:r>
              <a:rPr lang="ru-RU" altLang="ru-RU" sz="2000" dirty="0" smtClean="0"/>
              <a:t>.</a:t>
            </a:r>
          </a:p>
          <a:p>
            <a:pPr marL="342900" indent="-342900">
              <a:spcBef>
                <a:spcPts val="12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000" dirty="0"/>
              <a:t>Применение указателя в качестве параметра позволяет функции получить </a:t>
            </a:r>
            <a:r>
              <a:rPr lang="ru-RU" altLang="ru-RU" sz="2000" b="1" dirty="0"/>
              <a:t>аргумент, а не его копию</a:t>
            </a:r>
            <a:r>
              <a:rPr lang="ru-RU" altLang="ru-RU" sz="2000" dirty="0"/>
              <a:t>. </a:t>
            </a:r>
            <a:endParaRPr lang="ru-RU" altLang="ru-RU" sz="2000" dirty="0" smtClean="0"/>
          </a:p>
          <a:p>
            <a:pPr marL="342900" lvl="0" indent="-342900">
              <a:spcBef>
                <a:spcPts val="12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000" dirty="0"/>
              <a:t>Через указатель обеспечивается доступ к участкам памяти, занимаемым аргументами. </a:t>
            </a:r>
          </a:p>
          <a:p>
            <a:pPr marL="342900" indent="-342900">
              <a:spcBef>
                <a:spcPts val="12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000" dirty="0" smtClean="0"/>
              <a:t>Указатели </a:t>
            </a:r>
            <a:r>
              <a:rPr lang="ru-RU" altLang="ru-RU" sz="2000" dirty="0"/>
              <a:t>обычно передаются по значению. Доступ к объектам, на которые они указывают при этом </a:t>
            </a:r>
            <a:r>
              <a:rPr lang="ru-RU" altLang="ru-RU" sz="2000" b="1" dirty="0"/>
              <a:t>происходит «на месте»</a:t>
            </a:r>
            <a:r>
              <a:rPr lang="ru-RU" altLang="ru-RU" sz="2000" dirty="0"/>
              <a:t>. </a:t>
            </a:r>
            <a:endParaRPr lang="ru-RU" altLang="ru-RU" sz="2000" dirty="0" smtClean="0"/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Функции</a:t>
            </a:r>
            <a:endParaRPr lang="en-US" dirty="0" smtClean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12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smtClean="0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39552" y="1484784"/>
            <a:ext cx="41044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u="sn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u="sng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3;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(&amp;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fr-FR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"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fr-FR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i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u="sng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2;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*= 2;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49099"/>
              </p:ext>
            </p:extLst>
          </p:nvPr>
        </p:nvGraphicFramePr>
        <p:xfrm>
          <a:off x="3203848" y="4509120"/>
          <a:ext cx="5796134" cy="1487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864096"/>
                <a:gridCol w="1152128"/>
                <a:gridCol w="1008112"/>
                <a:gridCol w="936104"/>
                <a:gridCol w="864095"/>
                <a:gridCol w="4675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  <a:endParaRPr lang="ru-RU" sz="2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XXX</a:t>
                      </a:r>
                      <a:endParaRPr lang="ru-RU" sz="2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XXX</a:t>
                      </a:r>
                      <a:endParaRPr lang="ru-RU" sz="2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XXX</a:t>
                      </a:r>
                      <a:endParaRPr lang="ru-RU" sz="2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XXX</a:t>
                      </a:r>
                      <a:endParaRPr lang="ru-RU" sz="2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XXX</a:t>
                      </a:r>
                      <a:endParaRPr lang="ru-RU" sz="2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</a:t>
                      </a:r>
                      <a:r>
                        <a:rPr lang="ru-RU" sz="1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5С</a:t>
                      </a:r>
                      <a:endParaRPr lang="en-US" sz="1400" b="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</a:t>
                      </a:r>
                      <a:r>
                        <a:rPr lang="ru-RU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F64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</a:t>
                      </a:r>
                      <a:r>
                        <a:rPr lang="ru-RU" sz="14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400" b="0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</a:t>
                      </a:r>
                      <a:r>
                        <a:rPr lang="ru-RU" sz="1400" b="0" dirty="0" smtClean="0">
                          <a:solidFill>
                            <a:schemeClr val="tx1"/>
                          </a:solidFill>
                        </a:rPr>
                        <a:t>С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ru-RU" sz="1400" b="0" dirty="0" smtClean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ru-RU" sz="1400" b="0" dirty="0" smtClean="0">
                          <a:solidFill>
                            <a:schemeClr val="tx1"/>
                          </a:solidFill>
                        </a:rPr>
                        <a:t>74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>
                          <a:solidFill>
                            <a:schemeClr val="bg1"/>
                          </a:solidFill>
                        </a:rPr>
                        <a:t>адрес возврата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bg1"/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5580112" y="2276872"/>
            <a:ext cx="2880320" cy="115212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АЛУ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</a:rPr>
              <a:t>(арифметико-логическое устройство)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Стрелка вправо 10"/>
          <p:cNvSpPr/>
          <p:nvPr/>
        </p:nvSpPr>
        <p:spPr>
          <a:xfrm>
            <a:off x="395536" y="2112308"/>
            <a:ext cx="216024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низ 11"/>
          <p:cNvSpPr/>
          <p:nvPr/>
        </p:nvSpPr>
        <p:spPr>
          <a:xfrm>
            <a:off x="7956376" y="4221088"/>
            <a:ext cx="288032" cy="216024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5669023" y="3501008"/>
            <a:ext cx="3456384" cy="576064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указатель на следующую свободную позицию в стеке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2771800" y="3717032"/>
            <a:ext cx="2592288" cy="360040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стек (ячейки по 4 байта)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2699792" y="1916832"/>
            <a:ext cx="2664296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указатель на текущую выполняемую операцию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683568" y="2060848"/>
            <a:ext cx="2016224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8" idx="2"/>
          </p:cNvCxnSpPr>
          <p:nvPr/>
        </p:nvCxnSpPr>
        <p:spPr>
          <a:xfrm>
            <a:off x="7397215" y="4077072"/>
            <a:ext cx="487153" cy="216024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4" idx="2"/>
          </p:cNvCxnSpPr>
          <p:nvPr/>
        </p:nvCxnSpPr>
        <p:spPr>
          <a:xfrm>
            <a:off x="4067944" y="4077072"/>
            <a:ext cx="432048" cy="36004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323528" y="692696"/>
            <a:ext cx="87129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3200" b="1" spc="-50" dirty="0">
                <a:solidFill>
                  <a:schemeClr val="bg1">
                    <a:lumMod val="50000"/>
                  </a:schemeClr>
                </a:solidFill>
              </a:rPr>
              <a:t>Передача аргументов в </a:t>
            </a:r>
            <a:r>
              <a:rPr lang="ru-RU" sz="3200" b="1" spc="-50" dirty="0" smtClean="0">
                <a:solidFill>
                  <a:schemeClr val="bg1">
                    <a:lumMod val="50000"/>
                  </a:schemeClr>
                </a:solidFill>
              </a:rPr>
              <a:t>функцию через указатель</a:t>
            </a:r>
            <a:endParaRPr lang="ru-RU" sz="3200" b="1" spc="-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3" name="Нижний колонтитул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Функции</a:t>
            </a:r>
            <a:endParaRPr lang="en-US" dirty="0" smtClean="0"/>
          </a:p>
        </p:txBody>
      </p:sp>
      <p:sp>
        <p:nvSpPr>
          <p:cNvPr id="17" name="Номер слайда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317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  <p:bldP spid="8" grpId="0" animBg="1"/>
      <p:bldP spid="8" grpId="1" animBg="1"/>
      <p:bldP spid="14" grpId="0" animBg="1"/>
      <p:bldP spid="14" grpId="1" animBg="1"/>
      <p:bldP spid="1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19"/>
          <p:cNvSpPr/>
          <p:nvPr/>
        </p:nvSpPr>
        <p:spPr>
          <a:xfrm>
            <a:off x="539552" y="1484784"/>
            <a:ext cx="41044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3;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u="sn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u="sng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fr-FR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"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fr-FR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i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u="sng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2;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*= 2;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smtClean="0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101355"/>
              </p:ext>
            </p:extLst>
          </p:nvPr>
        </p:nvGraphicFramePr>
        <p:xfrm>
          <a:off x="3203848" y="4509120"/>
          <a:ext cx="5796134" cy="1487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864096"/>
                <a:gridCol w="1152128"/>
                <a:gridCol w="1008112"/>
                <a:gridCol w="936104"/>
                <a:gridCol w="864095"/>
                <a:gridCol w="4675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  <a:endParaRPr lang="ru-RU" sz="2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XXX</a:t>
                      </a:r>
                      <a:endParaRPr lang="ru-RU" sz="2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XXX</a:t>
                      </a:r>
                      <a:endParaRPr lang="ru-RU" sz="2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F</a:t>
                      </a:r>
                      <a:r>
                        <a:rPr lang="ru-RU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70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XXX</a:t>
                      </a:r>
                      <a:endParaRPr lang="ru-RU" sz="2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</a:t>
                      </a:r>
                      <a:r>
                        <a:rPr lang="ru-RU" sz="1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5С</a:t>
                      </a:r>
                      <a:endParaRPr lang="en-US" sz="1400" b="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F6</a:t>
                      </a:r>
                      <a:r>
                        <a:rPr lang="ru-RU" sz="1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sz="1400" b="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F64</a:t>
                      </a:r>
                      <a:endParaRPr lang="en-US" sz="1400" b="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</a:t>
                      </a:r>
                      <a:r>
                        <a:rPr lang="ru-RU" sz="14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400" b="0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</a:t>
                      </a:r>
                      <a:r>
                        <a:rPr lang="ru-RU" sz="1400" b="0" dirty="0" smtClean="0">
                          <a:solidFill>
                            <a:schemeClr val="tx1"/>
                          </a:solidFill>
                        </a:rPr>
                        <a:t>С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ru-RU" sz="1400" b="0" dirty="0" smtClean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ru-RU" sz="1400" b="0" dirty="0" smtClean="0">
                          <a:solidFill>
                            <a:schemeClr val="tx1"/>
                          </a:solidFill>
                        </a:rPr>
                        <a:t>74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solidFill>
                            <a:schemeClr val="bg1"/>
                          </a:solidFill>
                        </a:rPr>
                        <a:t>адрес возврата</a:t>
                      </a:r>
                      <a:endParaRPr lang="ru-RU" sz="2000" dirty="0">
                        <a:solidFill>
                          <a:schemeClr val="bg1"/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pi</a:t>
                      </a:r>
                      <a:endParaRPr lang="ru-RU" sz="2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</a:t>
                      </a:r>
                      <a:endParaRPr lang="ru-RU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k</a:t>
                      </a:r>
                      <a:endParaRPr lang="ru-RU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5580112" y="2276872"/>
            <a:ext cx="2880320" cy="115212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АЛУ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Стрелка вправо 10"/>
          <p:cNvSpPr/>
          <p:nvPr/>
        </p:nvSpPr>
        <p:spPr>
          <a:xfrm>
            <a:off x="395536" y="2935218"/>
            <a:ext cx="216024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низ 11"/>
          <p:cNvSpPr/>
          <p:nvPr/>
        </p:nvSpPr>
        <p:spPr>
          <a:xfrm>
            <a:off x="5004048" y="4221088"/>
            <a:ext cx="288032" cy="216024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Группа 17"/>
          <p:cNvGrpSpPr/>
          <p:nvPr/>
        </p:nvGrpSpPr>
        <p:grpSpPr>
          <a:xfrm flipH="1">
            <a:off x="6228183" y="4149080"/>
            <a:ext cx="1728192" cy="936104"/>
            <a:chOff x="6212396" y="4149080"/>
            <a:chExt cx="1887996" cy="936104"/>
          </a:xfrm>
        </p:grpSpPr>
        <p:cxnSp>
          <p:nvCxnSpPr>
            <p:cNvPr id="10" name="Прямая соединительная линия 9"/>
            <p:cNvCxnSpPr/>
            <p:nvPr/>
          </p:nvCxnSpPr>
          <p:spPr>
            <a:xfrm flipV="1">
              <a:off x="8100392" y="4149080"/>
              <a:ext cx="0" cy="288032"/>
            </a:xfrm>
            <a:prstGeom prst="line">
              <a:avLst/>
            </a:prstGeom>
            <a:ln w="31750" cap="rnd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 flipH="1">
              <a:off x="6228184" y="4149080"/>
              <a:ext cx="1872208" cy="0"/>
            </a:xfrm>
            <a:prstGeom prst="line">
              <a:avLst/>
            </a:prstGeom>
            <a:ln w="31750" cap="rnd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/>
            <p:cNvCxnSpPr/>
            <p:nvPr/>
          </p:nvCxnSpPr>
          <p:spPr>
            <a:xfrm flipH="1">
              <a:off x="6212396" y="4149080"/>
              <a:ext cx="15788" cy="936104"/>
            </a:xfrm>
            <a:prstGeom prst="straightConnector1">
              <a:avLst/>
            </a:prstGeom>
            <a:ln w="31750" cap="rnd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Прямоугольник 18"/>
          <p:cNvSpPr/>
          <p:nvPr/>
        </p:nvSpPr>
        <p:spPr>
          <a:xfrm>
            <a:off x="323528" y="692696"/>
            <a:ext cx="87129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3200" b="1" spc="-50" dirty="0">
                <a:solidFill>
                  <a:schemeClr val="bg1">
                    <a:lumMod val="50000"/>
                  </a:schemeClr>
                </a:solidFill>
              </a:rPr>
              <a:t>Передача аргументов в </a:t>
            </a:r>
            <a:r>
              <a:rPr lang="ru-RU" sz="3200" b="1" spc="-50" dirty="0" smtClean="0">
                <a:solidFill>
                  <a:schemeClr val="bg1">
                    <a:lumMod val="50000"/>
                  </a:schemeClr>
                </a:solidFill>
              </a:rPr>
              <a:t>функцию через указатель</a:t>
            </a:r>
            <a:endParaRPr lang="ru-RU" sz="3200" b="1" spc="-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Функции</a:t>
            </a:r>
            <a:endParaRPr lang="en-US" dirty="0" smtClean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10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20"/>
          <p:cNvSpPr/>
          <p:nvPr/>
        </p:nvSpPr>
        <p:spPr>
          <a:xfrm>
            <a:off x="539552" y="1484784"/>
            <a:ext cx="41044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3;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(&amp;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fr-FR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"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fr-FR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i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2;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*= 2;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smtClean="0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386902"/>
              </p:ext>
            </p:extLst>
          </p:nvPr>
        </p:nvGraphicFramePr>
        <p:xfrm>
          <a:off x="3203848" y="4509120"/>
          <a:ext cx="5796134" cy="1487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864096"/>
                <a:gridCol w="1152128"/>
                <a:gridCol w="1008112"/>
                <a:gridCol w="936104"/>
                <a:gridCol w="864095"/>
                <a:gridCol w="4675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  <a:endParaRPr lang="ru-RU" sz="2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XXX</a:t>
                      </a:r>
                      <a:endParaRPr lang="ru-RU" sz="2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00ABD840</a:t>
                      </a:r>
                      <a:endParaRPr lang="ru-RU" sz="1600" b="1" dirty="0">
                        <a:solidFill>
                          <a:schemeClr val="bg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F</a:t>
                      </a:r>
                      <a:r>
                        <a:rPr lang="ru-RU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70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XXX</a:t>
                      </a:r>
                      <a:endParaRPr lang="ru-RU" sz="2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</a:t>
                      </a:r>
                      <a:r>
                        <a:rPr lang="ru-RU" sz="1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5С</a:t>
                      </a:r>
                      <a:endParaRPr lang="en-US" sz="1400" b="1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F6</a:t>
                      </a:r>
                      <a:r>
                        <a:rPr lang="ru-RU" sz="1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sz="1400" b="1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F64</a:t>
                      </a:r>
                      <a:endParaRPr lang="en-US" sz="1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F6</a:t>
                      </a:r>
                      <a:r>
                        <a:rPr lang="ru-RU" sz="14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400" b="1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F6</a:t>
                      </a:r>
                      <a:r>
                        <a:rPr lang="ru-RU" sz="1400" b="1" dirty="0" smtClean="0">
                          <a:solidFill>
                            <a:schemeClr val="tx1"/>
                          </a:solidFill>
                        </a:rPr>
                        <a:t>С</a:t>
                      </a:r>
                      <a:endParaRPr lang="ru-RU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ru-RU" sz="1400" b="1" dirty="0" smtClean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ru-RU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ru-RU" sz="1400" b="1" dirty="0" smtClean="0">
                          <a:solidFill>
                            <a:schemeClr val="tx1"/>
                          </a:solidFill>
                        </a:rPr>
                        <a:t>74</a:t>
                      </a:r>
                      <a:endParaRPr lang="ru-RU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>
                          <a:solidFill>
                            <a:schemeClr val="tx1"/>
                          </a:solidFill>
                        </a:rPr>
                        <a:t>адрес возврата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pi</a:t>
                      </a:r>
                      <a:endParaRPr lang="ru-RU" sz="240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</a:t>
                      </a:r>
                      <a:endParaRPr lang="ru-RU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k</a:t>
                      </a:r>
                      <a:endParaRPr lang="ru-RU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5580112" y="2276872"/>
            <a:ext cx="2880320" cy="115212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АЛУ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Стрелка вправо 10"/>
          <p:cNvSpPr/>
          <p:nvPr/>
        </p:nvSpPr>
        <p:spPr>
          <a:xfrm>
            <a:off x="395536" y="4315130"/>
            <a:ext cx="216024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низ 11"/>
          <p:cNvSpPr/>
          <p:nvPr/>
        </p:nvSpPr>
        <p:spPr>
          <a:xfrm>
            <a:off x="3995936" y="4221088"/>
            <a:ext cx="288032" cy="216024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право 18"/>
          <p:cNvSpPr/>
          <p:nvPr/>
        </p:nvSpPr>
        <p:spPr>
          <a:xfrm>
            <a:off x="395536" y="2935961"/>
            <a:ext cx="193546" cy="216024"/>
          </a:xfrm>
          <a:custGeom>
            <a:avLst/>
            <a:gdLst>
              <a:gd name="connsiteX0" fmla="*/ 0 w 504056"/>
              <a:gd name="connsiteY0" fmla="*/ 126014 h 504056"/>
              <a:gd name="connsiteX1" fmla="*/ 252028 w 504056"/>
              <a:gd name="connsiteY1" fmla="*/ 126014 h 504056"/>
              <a:gd name="connsiteX2" fmla="*/ 252028 w 504056"/>
              <a:gd name="connsiteY2" fmla="*/ 0 h 504056"/>
              <a:gd name="connsiteX3" fmla="*/ 504056 w 504056"/>
              <a:gd name="connsiteY3" fmla="*/ 252028 h 504056"/>
              <a:gd name="connsiteX4" fmla="*/ 252028 w 504056"/>
              <a:gd name="connsiteY4" fmla="*/ 504056 h 504056"/>
              <a:gd name="connsiteX5" fmla="*/ 252028 w 504056"/>
              <a:gd name="connsiteY5" fmla="*/ 378042 h 504056"/>
              <a:gd name="connsiteX6" fmla="*/ 0 w 504056"/>
              <a:gd name="connsiteY6" fmla="*/ 378042 h 504056"/>
              <a:gd name="connsiteX7" fmla="*/ 0 w 504056"/>
              <a:gd name="connsiteY7" fmla="*/ 126014 h 504056"/>
              <a:gd name="connsiteX0" fmla="*/ 145349 w 649405"/>
              <a:gd name="connsiteY0" fmla="*/ 174727 h 552769"/>
              <a:gd name="connsiteX1" fmla="*/ 397377 w 649405"/>
              <a:gd name="connsiteY1" fmla="*/ 174727 h 552769"/>
              <a:gd name="connsiteX2" fmla="*/ 397377 w 649405"/>
              <a:gd name="connsiteY2" fmla="*/ 48713 h 552769"/>
              <a:gd name="connsiteX3" fmla="*/ 649405 w 649405"/>
              <a:gd name="connsiteY3" fmla="*/ 300741 h 552769"/>
              <a:gd name="connsiteX4" fmla="*/ 397377 w 649405"/>
              <a:gd name="connsiteY4" fmla="*/ 552769 h 552769"/>
              <a:gd name="connsiteX5" fmla="*/ 397377 w 649405"/>
              <a:gd name="connsiteY5" fmla="*/ 426755 h 552769"/>
              <a:gd name="connsiteX6" fmla="*/ 145349 w 649405"/>
              <a:gd name="connsiteY6" fmla="*/ 426755 h 552769"/>
              <a:gd name="connsiteX7" fmla="*/ 0 w 649405"/>
              <a:gd name="connsiteY7" fmla="*/ 0 h 552769"/>
              <a:gd name="connsiteX8" fmla="*/ 145349 w 649405"/>
              <a:gd name="connsiteY8" fmla="*/ 174727 h 552769"/>
              <a:gd name="connsiteX0" fmla="*/ 145349 w 649405"/>
              <a:gd name="connsiteY0" fmla="*/ 174727 h 552769"/>
              <a:gd name="connsiteX1" fmla="*/ 397377 w 649405"/>
              <a:gd name="connsiteY1" fmla="*/ 174727 h 552769"/>
              <a:gd name="connsiteX2" fmla="*/ 397377 w 649405"/>
              <a:gd name="connsiteY2" fmla="*/ 48713 h 552769"/>
              <a:gd name="connsiteX3" fmla="*/ 649405 w 649405"/>
              <a:gd name="connsiteY3" fmla="*/ 300741 h 552769"/>
              <a:gd name="connsiteX4" fmla="*/ 397377 w 649405"/>
              <a:gd name="connsiteY4" fmla="*/ 552769 h 552769"/>
              <a:gd name="connsiteX5" fmla="*/ 397377 w 649405"/>
              <a:gd name="connsiteY5" fmla="*/ 426755 h 552769"/>
              <a:gd name="connsiteX6" fmla="*/ 145349 w 649405"/>
              <a:gd name="connsiteY6" fmla="*/ 426755 h 552769"/>
              <a:gd name="connsiteX7" fmla="*/ 0 w 649405"/>
              <a:gd name="connsiteY7" fmla="*/ 0 h 552769"/>
              <a:gd name="connsiteX8" fmla="*/ 145349 w 649405"/>
              <a:gd name="connsiteY8" fmla="*/ 174727 h 552769"/>
              <a:gd name="connsiteX0" fmla="*/ 145349 w 649405"/>
              <a:gd name="connsiteY0" fmla="*/ 174727 h 552769"/>
              <a:gd name="connsiteX1" fmla="*/ 397377 w 649405"/>
              <a:gd name="connsiteY1" fmla="*/ 174727 h 552769"/>
              <a:gd name="connsiteX2" fmla="*/ 397377 w 649405"/>
              <a:gd name="connsiteY2" fmla="*/ 48713 h 552769"/>
              <a:gd name="connsiteX3" fmla="*/ 649405 w 649405"/>
              <a:gd name="connsiteY3" fmla="*/ 300741 h 552769"/>
              <a:gd name="connsiteX4" fmla="*/ 397377 w 649405"/>
              <a:gd name="connsiteY4" fmla="*/ 552769 h 552769"/>
              <a:gd name="connsiteX5" fmla="*/ 397377 w 649405"/>
              <a:gd name="connsiteY5" fmla="*/ 426755 h 552769"/>
              <a:gd name="connsiteX6" fmla="*/ 145349 w 649405"/>
              <a:gd name="connsiteY6" fmla="*/ 426755 h 552769"/>
              <a:gd name="connsiteX7" fmla="*/ 0 w 649405"/>
              <a:gd name="connsiteY7" fmla="*/ 0 h 552769"/>
              <a:gd name="connsiteX8" fmla="*/ 145349 w 649405"/>
              <a:gd name="connsiteY8" fmla="*/ 174727 h 552769"/>
              <a:gd name="connsiteX0" fmla="*/ 121537 w 625593"/>
              <a:gd name="connsiteY0" fmla="*/ 126014 h 504056"/>
              <a:gd name="connsiteX1" fmla="*/ 373565 w 625593"/>
              <a:gd name="connsiteY1" fmla="*/ 126014 h 504056"/>
              <a:gd name="connsiteX2" fmla="*/ 373565 w 625593"/>
              <a:gd name="connsiteY2" fmla="*/ 0 h 504056"/>
              <a:gd name="connsiteX3" fmla="*/ 625593 w 625593"/>
              <a:gd name="connsiteY3" fmla="*/ 252028 h 504056"/>
              <a:gd name="connsiteX4" fmla="*/ 373565 w 625593"/>
              <a:gd name="connsiteY4" fmla="*/ 504056 h 504056"/>
              <a:gd name="connsiteX5" fmla="*/ 373565 w 625593"/>
              <a:gd name="connsiteY5" fmla="*/ 378042 h 504056"/>
              <a:gd name="connsiteX6" fmla="*/ 121537 w 625593"/>
              <a:gd name="connsiteY6" fmla="*/ 378042 h 504056"/>
              <a:gd name="connsiteX7" fmla="*/ 0 w 625593"/>
              <a:gd name="connsiteY7" fmla="*/ 34631 h 504056"/>
              <a:gd name="connsiteX8" fmla="*/ 121537 w 625593"/>
              <a:gd name="connsiteY8" fmla="*/ 126014 h 504056"/>
              <a:gd name="connsiteX0" fmla="*/ 121537 w 625593"/>
              <a:gd name="connsiteY0" fmla="*/ 126014 h 504056"/>
              <a:gd name="connsiteX1" fmla="*/ 373565 w 625593"/>
              <a:gd name="connsiteY1" fmla="*/ 126014 h 504056"/>
              <a:gd name="connsiteX2" fmla="*/ 373565 w 625593"/>
              <a:gd name="connsiteY2" fmla="*/ 0 h 504056"/>
              <a:gd name="connsiteX3" fmla="*/ 625593 w 625593"/>
              <a:gd name="connsiteY3" fmla="*/ 252028 h 504056"/>
              <a:gd name="connsiteX4" fmla="*/ 373565 w 625593"/>
              <a:gd name="connsiteY4" fmla="*/ 504056 h 504056"/>
              <a:gd name="connsiteX5" fmla="*/ 373565 w 625593"/>
              <a:gd name="connsiteY5" fmla="*/ 378042 h 504056"/>
              <a:gd name="connsiteX6" fmla="*/ 121537 w 625593"/>
              <a:gd name="connsiteY6" fmla="*/ 378042 h 504056"/>
              <a:gd name="connsiteX7" fmla="*/ 0 w 625593"/>
              <a:gd name="connsiteY7" fmla="*/ 34631 h 504056"/>
              <a:gd name="connsiteX8" fmla="*/ 121537 w 625593"/>
              <a:gd name="connsiteY8" fmla="*/ 126014 h 504056"/>
              <a:gd name="connsiteX0" fmla="*/ 121537 w 625593"/>
              <a:gd name="connsiteY0" fmla="*/ 126014 h 504056"/>
              <a:gd name="connsiteX1" fmla="*/ 373565 w 625593"/>
              <a:gd name="connsiteY1" fmla="*/ 126014 h 504056"/>
              <a:gd name="connsiteX2" fmla="*/ 373565 w 625593"/>
              <a:gd name="connsiteY2" fmla="*/ 0 h 504056"/>
              <a:gd name="connsiteX3" fmla="*/ 625593 w 625593"/>
              <a:gd name="connsiteY3" fmla="*/ 252028 h 504056"/>
              <a:gd name="connsiteX4" fmla="*/ 373565 w 625593"/>
              <a:gd name="connsiteY4" fmla="*/ 504056 h 504056"/>
              <a:gd name="connsiteX5" fmla="*/ 373565 w 625593"/>
              <a:gd name="connsiteY5" fmla="*/ 378042 h 504056"/>
              <a:gd name="connsiteX6" fmla="*/ 121537 w 625593"/>
              <a:gd name="connsiteY6" fmla="*/ 378042 h 504056"/>
              <a:gd name="connsiteX7" fmla="*/ 0 w 625593"/>
              <a:gd name="connsiteY7" fmla="*/ 34631 h 504056"/>
              <a:gd name="connsiteX8" fmla="*/ 121537 w 625593"/>
              <a:gd name="connsiteY8" fmla="*/ 126014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5593" h="504056">
                <a:moveTo>
                  <a:pt x="121537" y="126014"/>
                </a:moveTo>
                <a:lnTo>
                  <a:pt x="373565" y="126014"/>
                </a:lnTo>
                <a:lnTo>
                  <a:pt x="373565" y="0"/>
                </a:lnTo>
                <a:lnTo>
                  <a:pt x="625593" y="252028"/>
                </a:lnTo>
                <a:lnTo>
                  <a:pt x="373565" y="504056"/>
                </a:lnTo>
                <a:lnTo>
                  <a:pt x="373565" y="378042"/>
                </a:lnTo>
                <a:lnTo>
                  <a:pt x="121537" y="378042"/>
                </a:lnTo>
                <a:cubicBezTo>
                  <a:pt x="41409" y="372458"/>
                  <a:pt x="6309" y="218809"/>
                  <a:pt x="0" y="34631"/>
                </a:cubicBezTo>
                <a:cubicBezTo>
                  <a:pt x="29400" y="104779"/>
                  <a:pt x="32606" y="122541"/>
                  <a:pt x="121537" y="12601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6732240" y="4509120"/>
            <a:ext cx="2304256" cy="1512168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6" name="Группа 15"/>
          <p:cNvGrpSpPr/>
          <p:nvPr/>
        </p:nvGrpSpPr>
        <p:grpSpPr>
          <a:xfrm flipH="1">
            <a:off x="6228183" y="4149080"/>
            <a:ext cx="1728192" cy="936104"/>
            <a:chOff x="6212396" y="4149080"/>
            <a:chExt cx="1887996" cy="936104"/>
          </a:xfrm>
        </p:grpSpPr>
        <p:cxnSp>
          <p:nvCxnSpPr>
            <p:cNvPr id="17" name="Прямая соединительная линия 16"/>
            <p:cNvCxnSpPr/>
            <p:nvPr/>
          </p:nvCxnSpPr>
          <p:spPr>
            <a:xfrm flipV="1">
              <a:off x="8100392" y="4149080"/>
              <a:ext cx="0" cy="288032"/>
            </a:xfrm>
            <a:prstGeom prst="line">
              <a:avLst/>
            </a:prstGeom>
            <a:ln w="31750" cap="rnd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 flipH="1">
              <a:off x="6228184" y="4149080"/>
              <a:ext cx="1872208" cy="0"/>
            </a:xfrm>
            <a:prstGeom prst="line">
              <a:avLst/>
            </a:prstGeom>
            <a:ln w="31750" cap="rnd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/>
            <p:cNvCxnSpPr/>
            <p:nvPr/>
          </p:nvCxnSpPr>
          <p:spPr>
            <a:xfrm flipH="1">
              <a:off x="6212396" y="4149080"/>
              <a:ext cx="15788" cy="936104"/>
            </a:xfrm>
            <a:prstGeom prst="straightConnector1">
              <a:avLst/>
            </a:prstGeom>
            <a:ln w="31750" cap="rnd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Прямоугольник 19"/>
          <p:cNvSpPr/>
          <p:nvPr/>
        </p:nvSpPr>
        <p:spPr>
          <a:xfrm>
            <a:off x="323528" y="692696"/>
            <a:ext cx="87129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3200" b="1" spc="-50" dirty="0">
                <a:solidFill>
                  <a:schemeClr val="bg1">
                    <a:lumMod val="50000"/>
                  </a:schemeClr>
                </a:solidFill>
              </a:rPr>
              <a:t>Передача аргументов в </a:t>
            </a:r>
            <a:r>
              <a:rPr lang="ru-RU" sz="3200" b="1" spc="-50" dirty="0" smtClean="0">
                <a:solidFill>
                  <a:schemeClr val="bg1">
                    <a:lumMod val="50000"/>
                  </a:schemeClr>
                </a:solidFill>
              </a:rPr>
              <a:t>функцию через указатель</a:t>
            </a:r>
            <a:endParaRPr lang="ru-RU" sz="3200" b="1" spc="-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Функции</a:t>
            </a:r>
            <a:endParaRPr lang="en-US" dirty="0" smtClean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71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>
            <a:off x="539552" y="1484784"/>
            <a:ext cx="41044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3;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(&amp;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fr-FR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"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fr-FR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i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u="sng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2;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*= 2;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smtClean="0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164594"/>
              </p:ext>
            </p:extLst>
          </p:nvPr>
        </p:nvGraphicFramePr>
        <p:xfrm>
          <a:off x="3203848" y="4509120"/>
          <a:ext cx="5796134" cy="1487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864096"/>
                <a:gridCol w="1152128"/>
                <a:gridCol w="1008112"/>
                <a:gridCol w="936104"/>
                <a:gridCol w="864095"/>
                <a:gridCol w="4675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  <a:endParaRPr lang="ru-RU" sz="2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XXX</a:t>
                      </a:r>
                      <a:endParaRPr lang="ru-RU" sz="2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00ABD840</a:t>
                      </a:r>
                      <a:endParaRPr lang="ru-RU" sz="1600" b="1" dirty="0">
                        <a:solidFill>
                          <a:schemeClr val="bg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F</a:t>
                      </a:r>
                      <a:r>
                        <a:rPr lang="ru-RU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70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XXX</a:t>
                      </a:r>
                      <a:endParaRPr lang="ru-RU" sz="2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</a:t>
                      </a:r>
                      <a:r>
                        <a:rPr lang="ru-RU" sz="1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5С</a:t>
                      </a:r>
                      <a:endParaRPr lang="en-US" sz="1400" b="1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F6</a:t>
                      </a:r>
                      <a:r>
                        <a:rPr lang="ru-RU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F64</a:t>
                      </a:r>
                      <a:endParaRPr lang="en-US" sz="1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F6</a:t>
                      </a:r>
                      <a:r>
                        <a:rPr lang="ru-RU" sz="14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400" b="1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F6</a:t>
                      </a:r>
                      <a:r>
                        <a:rPr lang="ru-RU" sz="1400" b="1" dirty="0" smtClean="0">
                          <a:solidFill>
                            <a:schemeClr val="tx1"/>
                          </a:solidFill>
                        </a:rPr>
                        <a:t>С</a:t>
                      </a:r>
                      <a:endParaRPr lang="ru-RU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ru-RU" sz="1400" b="1" dirty="0" smtClean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ru-RU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ru-RU" sz="1400" b="1" dirty="0" smtClean="0">
                          <a:solidFill>
                            <a:schemeClr val="tx1"/>
                          </a:solidFill>
                        </a:rPr>
                        <a:t>74</a:t>
                      </a:r>
                      <a:endParaRPr lang="ru-RU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>
                          <a:solidFill>
                            <a:schemeClr val="tx1"/>
                          </a:solidFill>
                        </a:rPr>
                        <a:t>адрес возврата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pi</a:t>
                      </a:r>
                      <a:endParaRPr lang="ru-RU" sz="240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</a:t>
                      </a:r>
                      <a:endParaRPr lang="ru-RU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k</a:t>
                      </a:r>
                      <a:endParaRPr lang="ru-RU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5580112" y="2276872"/>
            <a:ext cx="2880320" cy="115212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АЛУ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Стрелка вправо 10"/>
          <p:cNvSpPr/>
          <p:nvPr/>
        </p:nvSpPr>
        <p:spPr>
          <a:xfrm>
            <a:off x="395536" y="4581128"/>
            <a:ext cx="216024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низ 11"/>
          <p:cNvSpPr/>
          <p:nvPr/>
        </p:nvSpPr>
        <p:spPr>
          <a:xfrm>
            <a:off x="3292779" y="4221088"/>
            <a:ext cx="288032" cy="216024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право 18"/>
          <p:cNvSpPr/>
          <p:nvPr/>
        </p:nvSpPr>
        <p:spPr>
          <a:xfrm>
            <a:off x="395536" y="2935961"/>
            <a:ext cx="193546" cy="216024"/>
          </a:xfrm>
          <a:custGeom>
            <a:avLst/>
            <a:gdLst>
              <a:gd name="connsiteX0" fmla="*/ 0 w 504056"/>
              <a:gd name="connsiteY0" fmla="*/ 126014 h 504056"/>
              <a:gd name="connsiteX1" fmla="*/ 252028 w 504056"/>
              <a:gd name="connsiteY1" fmla="*/ 126014 h 504056"/>
              <a:gd name="connsiteX2" fmla="*/ 252028 w 504056"/>
              <a:gd name="connsiteY2" fmla="*/ 0 h 504056"/>
              <a:gd name="connsiteX3" fmla="*/ 504056 w 504056"/>
              <a:gd name="connsiteY3" fmla="*/ 252028 h 504056"/>
              <a:gd name="connsiteX4" fmla="*/ 252028 w 504056"/>
              <a:gd name="connsiteY4" fmla="*/ 504056 h 504056"/>
              <a:gd name="connsiteX5" fmla="*/ 252028 w 504056"/>
              <a:gd name="connsiteY5" fmla="*/ 378042 h 504056"/>
              <a:gd name="connsiteX6" fmla="*/ 0 w 504056"/>
              <a:gd name="connsiteY6" fmla="*/ 378042 h 504056"/>
              <a:gd name="connsiteX7" fmla="*/ 0 w 504056"/>
              <a:gd name="connsiteY7" fmla="*/ 126014 h 504056"/>
              <a:gd name="connsiteX0" fmla="*/ 145349 w 649405"/>
              <a:gd name="connsiteY0" fmla="*/ 174727 h 552769"/>
              <a:gd name="connsiteX1" fmla="*/ 397377 w 649405"/>
              <a:gd name="connsiteY1" fmla="*/ 174727 h 552769"/>
              <a:gd name="connsiteX2" fmla="*/ 397377 w 649405"/>
              <a:gd name="connsiteY2" fmla="*/ 48713 h 552769"/>
              <a:gd name="connsiteX3" fmla="*/ 649405 w 649405"/>
              <a:gd name="connsiteY3" fmla="*/ 300741 h 552769"/>
              <a:gd name="connsiteX4" fmla="*/ 397377 w 649405"/>
              <a:gd name="connsiteY4" fmla="*/ 552769 h 552769"/>
              <a:gd name="connsiteX5" fmla="*/ 397377 w 649405"/>
              <a:gd name="connsiteY5" fmla="*/ 426755 h 552769"/>
              <a:gd name="connsiteX6" fmla="*/ 145349 w 649405"/>
              <a:gd name="connsiteY6" fmla="*/ 426755 h 552769"/>
              <a:gd name="connsiteX7" fmla="*/ 0 w 649405"/>
              <a:gd name="connsiteY7" fmla="*/ 0 h 552769"/>
              <a:gd name="connsiteX8" fmla="*/ 145349 w 649405"/>
              <a:gd name="connsiteY8" fmla="*/ 174727 h 552769"/>
              <a:gd name="connsiteX0" fmla="*/ 145349 w 649405"/>
              <a:gd name="connsiteY0" fmla="*/ 174727 h 552769"/>
              <a:gd name="connsiteX1" fmla="*/ 397377 w 649405"/>
              <a:gd name="connsiteY1" fmla="*/ 174727 h 552769"/>
              <a:gd name="connsiteX2" fmla="*/ 397377 w 649405"/>
              <a:gd name="connsiteY2" fmla="*/ 48713 h 552769"/>
              <a:gd name="connsiteX3" fmla="*/ 649405 w 649405"/>
              <a:gd name="connsiteY3" fmla="*/ 300741 h 552769"/>
              <a:gd name="connsiteX4" fmla="*/ 397377 w 649405"/>
              <a:gd name="connsiteY4" fmla="*/ 552769 h 552769"/>
              <a:gd name="connsiteX5" fmla="*/ 397377 w 649405"/>
              <a:gd name="connsiteY5" fmla="*/ 426755 h 552769"/>
              <a:gd name="connsiteX6" fmla="*/ 145349 w 649405"/>
              <a:gd name="connsiteY6" fmla="*/ 426755 h 552769"/>
              <a:gd name="connsiteX7" fmla="*/ 0 w 649405"/>
              <a:gd name="connsiteY7" fmla="*/ 0 h 552769"/>
              <a:gd name="connsiteX8" fmla="*/ 145349 w 649405"/>
              <a:gd name="connsiteY8" fmla="*/ 174727 h 552769"/>
              <a:gd name="connsiteX0" fmla="*/ 145349 w 649405"/>
              <a:gd name="connsiteY0" fmla="*/ 174727 h 552769"/>
              <a:gd name="connsiteX1" fmla="*/ 397377 w 649405"/>
              <a:gd name="connsiteY1" fmla="*/ 174727 h 552769"/>
              <a:gd name="connsiteX2" fmla="*/ 397377 w 649405"/>
              <a:gd name="connsiteY2" fmla="*/ 48713 h 552769"/>
              <a:gd name="connsiteX3" fmla="*/ 649405 w 649405"/>
              <a:gd name="connsiteY3" fmla="*/ 300741 h 552769"/>
              <a:gd name="connsiteX4" fmla="*/ 397377 w 649405"/>
              <a:gd name="connsiteY4" fmla="*/ 552769 h 552769"/>
              <a:gd name="connsiteX5" fmla="*/ 397377 w 649405"/>
              <a:gd name="connsiteY5" fmla="*/ 426755 h 552769"/>
              <a:gd name="connsiteX6" fmla="*/ 145349 w 649405"/>
              <a:gd name="connsiteY6" fmla="*/ 426755 h 552769"/>
              <a:gd name="connsiteX7" fmla="*/ 0 w 649405"/>
              <a:gd name="connsiteY7" fmla="*/ 0 h 552769"/>
              <a:gd name="connsiteX8" fmla="*/ 145349 w 649405"/>
              <a:gd name="connsiteY8" fmla="*/ 174727 h 552769"/>
              <a:gd name="connsiteX0" fmla="*/ 121537 w 625593"/>
              <a:gd name="connsiteY0" fmla="*/ 126014 h 504056"/>
              <a:gd name="connsiteX1" fmla="*/ 373565 w 625593"/>
              <a:gd name="connsiteY1" fmla="*/ 126014 h 504056"/>
              <a:gd name="connsiteX2" fmla="*/ 373565 w 625593"/>
              <a:gd name="connsiteY2" fmla="*/ 0 h 504056"/>
              <a:gd name="connsiteX3" fmla="*/ 625593 w 625593"/>
              <a:gd name="connsiteY3" fmla="*/ 252028 h 504056"/>
              <a:gd name="connsiteX4" fmla="*/ 373565 w 625593"/>
              <a:gd name="connsiteY4" fmla="*/ 504056 h 504056"/>
              <a:gd name="connsiteX5" fmla="*/ 373565 w 625593"/>
              <a:gd name="connsiteY5" fmla="*/ 378042 h 504056"/>
              <a:gd name="connsiteX6" fmla="*/ 121537 w 625593"/>
              <a:gd name="connsiteY6" fmla="*/ 378042 h 504056"/>
              <a:gd name="connsiteX7" fmla="*/ 0 w 625593"/>
              <a:gd name="connsiteY7" fmla="*/ 34631 h 504056"/>
              <a:gd name="connsiteX8" fmla="*/ 121537 w 625593"/>
              <a:gd name="connsiteY8" fmla="*/ 126014 h 504056"/>
              <a:gd name="connsiteX0" fmla="*/ 121537 w 625593"/>
              <a:gd name="connsiteY0" fmla="*/ 126014 h 504056"/>
              <a:gd name="connsiteX1" fmla="*/ 373565 w 625593"/>
              <a:gd name="connsiteY1" fmla="*/ 126014 h 504056"/>
              <a:gd name="connsiteX2" fmla="*/ 373565 w 625593"/>
              <a:gd name="connsiteY2" fmla="*/ 0 h 504056"/>
              <a:gd name="connsiteX3" fmla="*/ 625593 w 625593"/>
              <a:gd name="connsiteY3" fmla="*/ 252028 h 504056"/>
              <a:gd name="connsiteX4" fmla="*/ 373565 w 625593"/>
              <a:gd name="connsiteY4" fmla="*/ 504056 h 504056"/>
              <a:gd name="connsiteX5" fmla="*/ 373565 w 625593"/>
              <a:gd name="connsiteY5" fmla="*/ 378042 h 504056"/>
              <a:gd name="connsiteX6" fmla="*/ 121537 w 625593"/>
              <a:gd name="connsiteY6" fmla="*/ 378042 h 504056"/>
              <a:gd name="connsiteX7" fmla="*/ 0 w 625593"/>
              <a:gd name="connsiteY7" fmla="*/ 34631 h 504056"/>
              <a:gd name="connsiteX8" fmla="*/ 121537 w 625593"/>
              <a:gd name="connsiteY8" fmla="*/ 126014 h 504056"/>
              <a:gd name="connsiteX0" fmla="*/ 121537 w 625593"/>
              <a:gd name="connsiteY0" fmla="*/ 126014 h 504056"/>
              <a:gd name="connsiteX1" fmla="*/ 373565 w 625593"/>
              <a:gd name="connsiteY1" fmla="*/ 126014 h 504056"/>
              <a:gd name="connsiteX2" fmla="*/ 373565 w 625593"/>
              <a:gd name="connsiteY2" fmla="*/ 0 h 504056"/>
              <a:gd name="connsiteX3" fmla="*/ 625593 w 625593"/>
              <a:gd name="connsiteY3" fmla="*/ 252028 h 504056"/>
              <a:gd name="connsiteX4" fmla="*/ 373565 w 625593"/>
              <a:gd name="connsiteY4" fmla="*/ 504056 h 504056"/>
              <a:gd name="connsiteX5" fmla="*/ 373565 w 625593"/>
              <a:gd name="connsiteY5" fmla="*/ 378042 h 504056"/>
              <a:gd name="connsiteX6" fmla="*/ 121537 w 625593"/>
              <a:gd name="connsiteY6" fmla="*/ 378042 h 504056"/>
              <a:gd name="connsiteX7" fmla="*/ 0 w 625593"/>
              <a:gd name="connsiteY7" fmla="*/ 34631 h 504056"/>
              <a:gd name="connsiteX8" fmla="*/ 121537 w 625593"/>
              <a:gd name="connsiteY8" fmla="*/ 126014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5593" h="504056">
                <a:moveTo>
                  <a:pt x="121537" y="126014"/>
                </a:moveTo>
                <a:lnTo>
                  <a:pt x="373565" y="126014"/>
                </a:lnTo>
                <a:lnTo>
                  <a:pt x="373565" y="0"/>
                </a:lnTo>
                <a:lnTo>
                  <a:pt x="625593" y="252028"/>
                </a:lnTo>
                <a:lnTo>
                  <a:pt x="373565" y="504056"/>
                </a:lnTo>
                <a:lnTo>
                  <a:pt x="373565" y="378042"/>
                </a:lnTo>
                <a:lnTo>
                  <a:pt x="121537" y="378042"/>
                </a:lnTo>
                <a:cubicBezTo>
                  <a:pt x="41409" y="372458"/>
                  <a:pt x="6309" y="218809"/>
                  <a:pt x="0" y="34631"/>
                </a:cubicBezTo>
                <a:cubicBezTo>
                  <a:pt x="29400" y="104779"/>
                  <a:pt x="32606" y="122541"/>
                  <a:pt x="121537" y="12601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6732240" y="4509120"/>
            <a:ext cx="2304256" cy="1512168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323528" y="692696"/>
            <a:ext cx="87129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3200" b="1" spc="-50" dirty="0">
                <a:solidFill>
                  <a:schemeClr val="bg1">
                    <a:lumMod val="50000"/>
                  </a:schemeClr>
                </a:solidFill>
              </a:rPr>
              <a:t>Передача аргументов в </a:t>
            </a:r>
            <a:r>
              <a:rPr lang="ru-RU" sz="3200" b="1" spc="-50" dirty="0" smtClean="0">
                <a:solidFill>
                  <a:schemeClr val="bg1">
                    <a:lumMod val="50000"/>
                  </a:schemeClr>
                </a:solidFill>
              </a:rPr>
              <a:t>функцию через указатель</a:t>
            </a:r>
            <a:endParaRPr lang="ru-RU" sz="3200" b="1" spc="-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Функции</a:t>
            </a:r>
            <a:endParaRPr lang="en-US" dirty="0" smtClean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39</a:t>
            </a:fld>
            <a:endParaRPr lang="en-US" dirty="0"/>
          </a:p>
        </p:txBody>
      </p:sp>
      <p:grpSp>
        <p:nvGrpSpPr>
          <p:cNvPr id="17" name="Группа 16"/>
          <p:cNvGrpSpPr/>
          <p:nvPr/>
        </p:nvGrpSpPr>
        <p:grpSpPr>
          <a:xfrm flipH="1">
            <a:off x="6228183" y="4149080"/>
            <a:ext cx="1728192" cy="936104"/>
            <a:chOff x="6212396" y="4149080"/>
            <a:chExt cx="1887996" cy="936104"/>
          </a:xfrm>
        </p:grpSpPr>
        <p:cxnSp>
          <p:nvCxnSpPr>
            <p:cNvPr id="18" name="Прямая соединительная линия 17"/>
            <p:cNvCxnSpPr/>
            <p:nvPr/>
          </p:nvCxnSpPr>
          <p:spPr>
            <a:xfrm flipV="1">
              <a:off x="8100392" y="4149080"/>
              <a:ext cx="0" cy="288032"/>
            </a:xfrm>
            <a:prstGeom prst="line">
              <a:avLst/>
            </a:prstGeom>
            <a:ln w="31750" cap="rnd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>
            <a:xfrm flipH="1">
              <a:off x="6228184" y="4149080"/>
              <a:ext cx="1872208" cy="0"/>
            </a:xfrm>
            <a:prstGeom prst="line">
              <a:avLst/>
            </a:prstGeom>
            <a:ln w="31750" cap="rnd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 стрелкой 19"/>
            <p:cNvCxnSpPr/>
            <p:nvPr/>
          </p:nvCxnSpPr>
          <p:spPr>
            <a:xfrm flipH="1">
              <a:off x="6212396" y="4149080"/>
              <a:ext cx="15788" cy="936104"/>
            </a:xfrm>
            <a:prstGeom prst="straightConnector1">
              <a:avLst/>
            </a:prstGeom>
            <a:ln w="31750" cap="rnd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86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4"/>
          <p:cNvSpPr>
            <a:spLocks noGrp="1"/>
          </p:cNvSpPr>
          <p:nvPr>
            <p:ph type="title"/>
          </p:nvPr>
        </p:nvSpPr>
        <p:spPr>
          <a:xfrm>
            <a:off x="179512" y="0"/>
            <a:ext cx="7543800" cy="838140"/>
          </a:xfrm>
        </p:spPr>
        <p:txBody>
          <a:bodyPr/>
          <a:lstStyle/>
          <a:p>
            <a:r>
              <a:rPr lang="ru-RU" altLang="ru-RU" b="1" dirty="0" smtClean="0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39552" y="764704"/>
            <a:ext cx="73370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3200" b="1" dirty="0">
                <a:solidFill>
                  <a:schemeClr val="bg1">
                    <a:lumMod val="50000"/>
                  </a:schemeClr>
                </a:solidFill>
              </a:rPr>
              <a:t>Структурная декомпозиция программы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51520" y="1916832"/>
            <a:ext cx="4968552" cy="3888432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0" anchor="ctr"/>
          <a:lstStyle/>
          <a:p>
            <a:pPr lvl="0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lvl="0"/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0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10;</a:t>
            </a:r>
          </a:p>
          <a:p>
            <a:pPr lvl="0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pPr lvl="0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pPr lvl="0"/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Ввести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 клавиатуры массив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endParaRPr lang="ru-RU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/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Ввести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 клавиатуры массив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endParaRPr lang="ru-RU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/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pc="-5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Выполнить </a:t>
            </a:r>
            <a:r>
              <a:rPr lang="ru-RU" spc="-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основную задачу над </a:t>
            </a:r>
            <a:r>
              <a:rPr lang="ru-RU" spc="-5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</a:t>
            </a:r>
            <a:r>
              <a:rPr lang="ru-RU" spc="-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 </a:t>
            </a:r>
            <a:r>
              <a:rPr lang="ru-RU" spc="-5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endParaRPr lang="ru-RU" spc="-5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/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Вывести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результирующий массив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0;</a:t>
            </a:r>
          </a:p>
          <a:p>
            <a:pPr lvl="0"/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Функции</a:t>
            </a:r>
            <a:endParaRPr lang="en-US" dirty="0" smtClean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55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>
            <a:off x="539552" y="1484784"/>
            <a:ext cx="41044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3;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(&amp;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fr-FR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"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fr-FR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i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u="sng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u="sn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*= 2;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smtClean="0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131903"/>
              </p:ext>
            </p:extLst>
          </p:nvPr>
        </p:nvGraphicFramePr>
        <p:xfrm>
          <a:off x="3203848" y="4509120"/>
          <a:ext cx="5796134" cy="1487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864096"/>
                <a:gridCol w="1152128"/>
                <a:gridCol w="1008112"/>
                <a:gridCol w="936104"/>
                <a:gridCol w="864095"/>
                <a:gridCol w="4675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  <a:endParaRPr lang="ru-RU" sz="2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00ABD840</a:t>
                      </a:r>
                      <a:endParaRPr lang="ru-RU" sz="1600" b="1" dirty="0">
                        <a:solidFill>
                          <a:schemeClr val="bg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F</a:t>
                      </a:r>
                      <a:r>
                        <a:rPr lang="ru-RU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70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XXX</a:t>
                      </a:r>
                      <a:endParaRPr lang="ru-RU" sz="2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</a:t>
                      </a:r>
                      <a:r>
                        <a:rPr lang="ru-RU" sz="1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5С</a:t>
                      </a:r>
                      <a:endParaRPr lang="en-US" sz="1400" b="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</a:t>
                      </a:r>
                      <a:r>
                        <a:rPr lang="ru-RU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F64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</a:t>
                      </a:r>
                      <a:r>
                        <a:rPr lang="ru-RU" sz="14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400" b="0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</a:t>
                      </a:r>
                      <a:r>
                        <a:rPr lang="ru-RU" sz="1400" b="0" dirty="0" smtClean="0">
                          <a:solidFill>
                            <a:schemeClr val="tx1"/>
                          </a:solidFill>
                        </a:rPr>
                        <a:t>С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ru-RU" sz="1400" b="0" dirty="0" smtClean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ru-RU" sz="1400" b="0" dirty="0" smtClean="0">
                          <a:solidFill>
                            <a:schemeClr val="tx1"/>
                          </a:solidFill>
                        </a:rPr>
                        <a:t>74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>
                          <a:solidFill>
                            <a:schemeClr val="tx1"/>
                          </a:solidFill>
                        </a:rPr>
                        <a:t>адрес возврата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pi</a:t>
                      </a:r>
                      <a:endParaRPr lang="ru-RU" sz="240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</a:t>
                      </a:r>
                      <a:endParaRPr lang="ru-RU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k</a:t>
                      </a:r>
                      <a:endParaRPr lang="ru-RU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5580112" y="2276872"/>
            <a:ext cx="2880320" cy="115212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АЛУ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Стрелка вправо 10"/>
          <p:cNvSpPr/>
          <p:nvPr/>
        </p:nvSpPr>
        <p:spPr>
          <a:xfrm>
            <a:off x="395536" y="4869160"/>
            <a:ext cx="216024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низ 11"/>
          <p:cNvSpPr/>
          <p:nvPr/>
        </p:nvSpPr>
        <p:spPr>
          <a:xfrm>
            <a:off x="3292779" y="4221088"/>
            <a:ext cx="288032" cy="216024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право 18"/>
          <p:cNvSpPr/>
          <p:nvPr/>
        </p:nvSpPr>
        <p:spPr>
          <a:xfrm>
            <a:off x="395536" y="2935961"/>
            <a:ext cx="193546" cy="216024"/>
          </a:xfrm>
          <a:custGeom>
            <a:avLst/>
            <a:gdLst>
              <a:gd name="connsiteX0" fmla="*/ 0 w 504056"/>
              <a:gd name="connsiteY0" fmla="*/ 126014 h 504056"/>
              <a:gd name="connsiteX1" fmla="*/ 252028 w 504056"/>
              <a:gd name="connsiteY1" fmla="*/ 126014 h 504056"/>
              <a:gd name="connsiteX2" fmla="*/ 252028 w 504056"/>
              <a:gd name="connsiteY2" fmla="*/ 0 h 504056"/>
              <a:gd name="connsiteX3" fmla="*/ 504056 w 504056"/>
              <a:gd name="connsiteY3" fmla="*/ 252028 h 504056"/>
              <a:gd name="connsiteX4" fmla="*/ 252028 w 504056"/>
              <a:gd name="connsiteY4" fmla="*/ 504056 h 504056"/>
              <a:gd name="connsiteX5" fmla="*/ 252028 w 504056"/>
              <a:gd name="connsiteY5" fmla="*/ 378042 h 504056"/>
              <a:gd name="connsiteX6" fmla="*/ 0 w 504056"/>
              <a:gd name="connsiteY6" fmla="*/ 378042 h 504056"/>
              <a:gd name="connsiteX7" fmla="*/ 0 w 504056"/>
              <a:gd name="connsiteY7" fmla="*/ 126014 h 504056"/>
              <a:gd name="connsiteX0" fmla="*/ 145349 w 649405"/>
              <a:gd name="connsiteY0" fmla="*/ 174727 h 552769"/>
              <a:gd name="connsiteX1" fmla="*/ 397377 w 649405"/>
              <a:gd name="connsiteY1" fmla="*/ 174727 h 552769"/>
              <a:gd name="connsiteX2" fmla="*/ 397377 w 649405"/>
              <a:gd name="connsiteY2" fmla="*/ 48713 h 552769"/>
              <a:gd name="connsiteX3" fmla="*/ 649405 w 649405"/>
              <a:gd name="connsiteY3" fmla="*/ 300741 h 552769"/>
              <a:gd name="connsiteX4" fmla="*/ 397377 w 649405"/>
              <a:gd name="connsiteY4" fmla="*/ 552769 h 552769"/>
              <a:gd name="connsiteX5" fmla="*/ 397377 w 649405"/>
              <a:gd name="connsiteY5" fmla="*/ 426755 h 552769"/>
              <a:gd name="connsiteX6" fmla="*/ 145349 w 649405"/>
              <a:gd name="connsiteY6" fmla="*/ 426755 h 552769"/>
              <a:gd name="connsiteX7" fmla="*/ 0 w 649405"/>
              <a:gd name="connsiteY7" fmla="*/ 0 h 552769"/>
              <a:gd name="connsiteX8" fmla="*/ 145349 w 649405"/>
              <a:gd name="connsiteY8" fmla="*/ 174727 h 552769"/>
              <a:gd name="connsiteX0" fmla="*/ 145349 w 649405"/>
              <a:gd name="connsiteY0" fmla="*/ 174727 h 552769"/>
              <a:gd name="connsiteX1" fmla="*/ 397377 w 649405"/>
              <a:gd name="connsiteY1" fmla="*/ 174727 h 552769"/>
              <a:gd name="connsiteX2" fmla="*/ 397377 w 649405"/>
              <a:gd name="connsiteY2" fmla="*/ 48713 h 552769"/>
              <a:gd name="connsiteX3" fmla="*/ 649405 w 649405"/>
              <a:gd name="connsiteY3" fmla="*/ 300741 h 552769"/>
              <a:gd name="connsiteX4" fmla="*/ 397377 w 649405"/>
              <a:gd name="connsiteY4" fmla="*/ 552769 h 552769"/>
              <a:gd name="connsiteX5" fmla="*/ 397377 w 649405"/>
              <a:gd name="connsiteY5" fmla="*/ 426755 h 552769"/>
              <a:gd name="connsiteX6" fmla="*/ 145349 w 649405"/>
              <a:gd name="connsiteY6" fmla="*/ 426755 h 552769"/>
              <a:gd name="connsiteX7" fmla="*/ 0 w 649405"/>
              <a:gd name="connsiteY7" fmla="*/ 0 h 552769"/>
              <a:gd name="connsiteX8" fmla="*/ 145349 w 649405"/>
              <a:gd name="connsiteY8" fmla="*/ 174727 h 552769"/>
              <a:gd name="connsiteX0" fmla="*/ 145349 w 649405"/>
              <a:gd name="connsiteY0" fmla="*/ 174727 h 552769"/>
              <a:gd name="connsiteX1" fmla="*/ 397377 w 649405"/>
              <a:gd name="connsiteY1" fmla="*/ 174727 h 552769"/>
              <a:gd name="connsiteX2" fmla="*/ 397377 w 649405"/>
              <a:gd name="connsiteY2" fmla="*/ 48713 h 552769"/>
              <a:gd name="connsiteX3" fmla="*/ 649405 w 649405"/>
              <a:gd name="connsiteY3" fmla="*/ 300741 h 552769"/>
              <a:gd name="connsiteX4" fmla="*/ 397377 w 649405"/>
              <a:gd name="connsiteY4" fmla="*/ 552769 h 552769"/>
              <a:gd name="connsiteX5" fmla="*/ 397377 w 649405"/>
              <a:gd name="connsiteY5" fmla="*/ 426755 h 552769"/>
              <a:gd name="connsiteX6" fmla="*/ 145349 w 649405"/>
              <a:gd name="connsiteY6" fmla="*/ 426755 h 552769"/>
              <a:gd name="connsiteX7" fmla="*/ 0 w 649405"/>
              <a:gd name="connsiteY7" fmla="*/ 0 h 552769"/>
              <a:gd name="connsiteX8" fmla="*/ 145349 w 649405"/>
              <a:gd name="connsiteY8" fmla="*/ 174727 h 552769"/>
              <a:gd name="connsiteX0" fmla="*/ 121537 w 625593"/>
              <a:gd name="connsiteY0" fmla="*/ 126014 h 504056"/>
              <a:gd name="connsiteX1" fmla="*/ 373565 w 625593"/>
              <a:gd name="connsiteY1" fmla="*/ 126014 h 504056"/>
              <a:gd name="connsiteX2" fmla="*/ 373565 w 625593"/>
              <a:gd name="connsiteY2" fmla="*/ 0 h 504056"/>
              <a:gd name="connsiteX3" fmla="*/ 625593 w 625593"/>
              <a:gd name="connsiteY3" fmla="*/ 252028 h 504056"/>
              <a:gd name="connsiteX4" fmla="*/ 373565 w 625593"/>
              <a:gd name="connsiteY4" fmla="*/ 504056 h 504056"/>
              <a:gd name="connsiteX5" fmla="*/ 373565 w 625593"/>
              <a:gd name="connsiteY5" fmla="*/ 378042 h 504056"/>
              <a:gd name="connsiteX6" fmla="*/ 121537 w 625593"/>
              <a:gd name="connsiteY6" fmla="*/ 378042 h 504056"/>
              <a:gd name="connsiteX7" fmla="*/ 0 w 625593"/>
              <a:gd name="connsiteY7" fmla="*/ 34631 h 504056"/>
              <a:gd name="connsiteX8" fmla="*/ 121537 w 625593"/>
              <a:gd name="connsiteY8" fmla="*/ 126014 h 504056"/>
              <a:gd name="connsiteX0" fmla="*/ 121537 w 625593"/>
              <a:gd name="connsiteY0" fmla="*/ 126014 h 504056"/>
              <a:gd name="connsiteX1" fmla="*/ 373565 w 625593"/>
              <a:gd name="connsiteY1" fmla="*/ 126014 h 504056"/>
              <a:gd name="connsiteX2" fmla="*/ 373565 w 625593"/>
              <a:gd name="connsiteY2" fmla="*/ 0 h 504056"/>
              <a:gd name="connsiteX3" fmla="*/ 625593 w 625593"/>
              <a:gd name="connsiteY3" fmla="*/ 252028 h 504056"/>
              <a:gd name="connsiteX4" fmla="*/ 373565 w 625593"/>
              <a:gd name="connsiteY4" fmla="*/ 504056 h 504056"/>
              <a:gd name="connsiteX5" fmla="*/ 373565 w 625593"/>
              <a:gd name="connsiteY5" fmla="*/ 378042 h 504056"/>
              <a:gd name="connsiteX6" fmla="*/ 121537 w 625593"/>
              <a:gd name="connsiteY6" fmla="*/ 378042 h 504056"/>
              <a:gd name="connsiteX7" fmla="*/ 0 w 625593"/>
              <a:gd name="connsiteY7" fmla="*/ 34631 h 504056"/>
              <a:gd name="connsiteX8" fmla="*/ 121537 w 625593"/>
              <a:gd name="connsiteY8" fmla="*/ 126014 h 504056"/>
              <a:gd name="connsiteX0" fmla="*/ 121537 w 625593"/>
              <a:gd name="connsiteY0" fmla="*/ 126014 h 504056"/>
              <a:gd name="connsiteX1" fmla="*/ 373565 w 625593"/>
              <a:gd name="connsiteY1" fmla="*/ 126014 h 504056"/>
              <a:gd name="connsiteX2" fmla="*/ 373565 w 625593"/>
              <a:gd name="connsiteY2" fmla="*/ 0 h 504056"/>
              <a:gd name="connsiteX3" fmla="*/ 625593 w 625593"/>
              <a:gd name="connsiteY3" fmla="*/ 252028 h 504056"/>
              <a:gd name="connsiteX4" fmla="*/ 373565 w 625593"/>
              <a:gd name="connsiteY4" fmla="*/ 504056 h 504056"/>
              <a:gd name="connsiteX5" fmla="*/ 373565 w 625593"/>
              <a:gd name="connsiteY5" fmla="*/ 378042 h 504056"/>
              <a:gd name="connsiteX6" fmla="*/ 121537 w 625593"/>
              <a:gd name="connsiteY6" fmla="*/ 378042 h 504056"/>
              <a:gd name="connsiteX7" fmla="*/ 0 w 625593"/>
              <a:gd name="connsiteY7" fmla="*/ 34631 h 504056"/>
              <a:gd name="connsiteX8" fmla="*/ 121537 w 625593"/>
              <a:gd name="connsiteY8" fmla="*/ 126014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5593" h="504056">
                <a:moveTo>
                  <a:pt x="121537" y="126014"/>
                </a:moveTo>
                <a:lnTo>
                  <a:pt x="373565" y="126014"/>
                </a:lnTo>
                <a:lnTo>
                  <a:pt x="373565" y="0"/>
                </a:lnTo>
                <a:lnTo>
                  <a:pt x="625593" y="252028"/>
                </a:lnTo>
                <a:lnTo>
                  <a:pt x="373565" y="504056"/>
                </a:lnTo>
                <a:lnTo>
                  <a:pt x="373565" y="378042"/>
                </a:lnTo>
                <a:lnTo>
                  <a:pt x="121537" y="378042"/>
                </a:lnTo>
                <a:cubicBezTo>
                  <a:pt x="41409" y="372458"/>
                  <a:pt x="6309" y="218809"/>
                  <a:pt x="0" y="34631"/>
                </a:cubicBezTo>
                <a:cubicBezTo>
                  <a:pt x="29400" y="104779"/>
                  <a:pt x="32606" y="122541"/>
                  <a:pt x="121537" y="12601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6732240" y="4509120"/>
            <a:ext cx="2304256" cy="1512168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7" name="Группа 16"/>
          <p:cNvGrpSpPr/>
          <p:nvPr/>
        </p:nvGrpSpPr>
        <p:grpSpPr>
          <a:xfrm flipH="1">
            <a:off x="6228183" y="4149080"/>
            <a:ext cx="1728192" cy="936104"/>
            <a:chOff x="6212396" y="4149080"/>
            <a:chExt cx="1887996" cy="936104"/>
          </a:xfrm>
        </p:grpSpPr>
        <p:cxnSp>
          <p:nvCxnSpPr>
            <p:cNvPr id="18" name="Прямая соединительная линия 17"/>
            <p:cNvCxnSpPr/>
            <p:nvPr/>
          </p:nvCxnSpPr>
          <p:spPr>
            <a:xfrm flipV="1">
              <a:off x="8100392" y="4149080"/>
              <a:ext cx="0" cy="288032"/>
            </a:xfrm>
            <a:prstGeom prst="line">
              <a:avLst/>
            </a:prstGeom>
            <a:ln w="31750" cap="rnd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>
            <a:xfrm flipH="1">
              <a:off x="6228184" y="4149080"/>
              <a:ext cx="1872208" cy="0"/>
            </a:xfrm>
            <a:prstGeom prst="line">
              <a:avLst/>
            </a:prstGeom>
            <a:ln w="31750" cap="rnd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 стрелкой 19"/>
            <p:cNvCxnSpPr/>
            <p:nvPr/>
          </p:nvCxnSpPr>
          <p:spPr>
            <a:xfrm flipH="1">
              <a:off x="6212396" y="4149080"/>
              <a:ext cx="15788" cy="936104"/>
            </a:xfrm>
            <a:prstGeom prst="straightConnector1">
              <a:avLst/>
            </a:prstGeom>
            <a:ln w="31750" cap="rnd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Прямоугольник 20"/>
          <p:cNvSpPr/>
          <p:nvPr/>
        </p:nvSpPr>
        <p:spPr>
          <a:xfrm>
            <a:off x="323528" y="692696"/>
            <a:ext cx="87129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3200" b="1" spc="-50" dirty="0">
                <a:solidFill>
                  <a:schemeClr val="bg1">
                    <a:lumMod val="50000"/>
                  </a:schemeClr>
                </a:solidFill>
              </a:rPr>
              <a:t>Передача аргументов в </a:t>
            </a:r>
            <a:r>
              <a:rPr lang="ru-RU" sz="3200" b="1" spc="-50" dirty="0" smtClean="0">
                <a:solidFill>
                  <a:schemeClr val="bg1">
                    <a:lumMod val="50000"/>
                  </a:schemeClr>
                </a:solidFill>
              </a:rPr>
              <a:t>функцию через указатель</a:t>
            </a:r>
            <a:endParaRPr lang="ru-RU" sz="3200" b="1" spc="-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Функции</a:t>
            </a:r>
            <a:endParaRPr lang="en-US" dirty="0" smtClean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24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>
            <a:off x="539552" y="1484784"/>
            <a:ext cx="41044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3;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(&amp;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fr-FR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"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fr-FR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i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2;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*= 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smtClean="0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441997"/>
              </p:ext>
            </p:extLst>
          </p:nvPr>
        </p:nvGraphicFramePr>
        <p:xfrm>
          <a:off x="3203848" y="4509120"/>
          <a:ext cx="5796134" cy="1487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864096"/>
                <a:gridCol w="1152128"/>
                <a:gridCol w="1008112"/>
                <a:gridCol w="936104"/>
                <a:gridCol w="864095"/>
                <a:gridCol w="4675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  <a:endParaRPr lang="ru-RU" sz="2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00ABD840</a:t>
                      </a:r>
                      <a:endParaRPr lang="ru-RU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F</a:t>
                      </a:r>
                      <a:r>
                        <a:rPr lang="ru-RU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70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XXX</a:t>
                      </a:r>
                      <a:endParaRPr lang="ru-RU" sz="2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</a:t>
                      </a:r>
                      <a:r>
                        <a:rPr lang="ru-RU" sz="1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5С</a:t>
                      </a:r>
                      <a:endParaRPr lang="en-US" sz="1400" b="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</a:t>
                      </a:r>
                      <a:r>
                        <a:rPr lang="ru-RU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F64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</a:t>
                      </a:r>
                      <a:r>
                        <a:rPr lang="ru-RU" sz="14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400" b="0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</a:t>
                      </a:r>
                      <a:r>
                        <a:rPr lang="ru-RU" sz="1400" b="0" dirty="0" smtClean="0">
                          <a:solidFill>
                            <a:schemeClr val="tx1"/>
                          </a:solidFill>
                        </a:rPr>
                        <a:t>С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ru-RU" sz="1400" b="0" dirty="0" smtClean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ru-RU" sz="1400" b="0" dirty="0" smtClean="0">
                          <a:solidFill>
                            <a:schemeClr val="tx1"/>
                          </a:solidFill>
                        </a:rPr>
                        <a:t>74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>
                          <a:solidFill>
                            <a:schemeClr val="tx1"/>
                          </a:solidFill>
                        </a:rPr>
                        <a:t>адрес возврата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pi</a:t>
                      </a:r>
                      <a:endParaRPr lang="ru-RU" sz="240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</a:t>
                      </a:r>
                      <a:endParaRPr lang="ru-RU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k</a:t>
                      </a:r>
                      <a:endParaRPr lang="ru-RU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5580112" y="2276872"/>
            <a:ext cx="2880320" cy="115212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АЛУ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3 * 2 = 6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1" name="Стрелка вправо 10"/>
          <p:cNvSpPr/>
          <p:nvPr/>
        </p:nvSpPr>
        <p:spPr>
          <a:xfrm>
            <a:off x="395536" y="5135158"/>
            <a:ext cx="216024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низ 11"/>
          <p:cNvSpPr/>
          <p:nvPr/>
        </p:nvSpPr>
        <p:spPr>
          <a:xfrm>
            <a:off x="3292779" y="4221088"/>
            <a:ext cx="288032" cy="216024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право 18"/>
          <p:cNvSpPr/>
          <p:nvPr/>
        </p:nvSpPr>
        <p:spPr>
          <a:xfrm>
            <a:off x="395536" y="2935961"/>
            <a:ext cx="193546" cy="216024"/>
          </a:xfrm>
          <a:custGeom>
            <a:avLst/>
            <a:gdLst>
              <a:gd name="connsiteX0" fmla="*/ 0 w 504056"/>
              <a:gd name="connsiteY0" fmla="*/ 126014 h 504056"/>
              <a:gd name="connsiteX1" fmla="*/ 252028 w 504056"/>
              <a:gd name="connsiteY1" fmla="*/ 126014 h 504056"/>
              <a:gd name="connsiteX2" fmla="*/ 252028 w 504056"/>
              <a:gd name="connsiteY2" fmla="*/ 0 h 504056"/>
              <a:gd name="connsiteX3" fmla="*/ 504056 w 504056"/>
              <a:gd name="connsiteY3" fmla="*/ 252028 h 504056"/>
              <a:gd name="connsiteX4" fmla="*/ 252028 w 504056"/>
              <a:gd name="connsiteY4" fmla="*/ 504056 h 504056"/>
              <a:gd name="connsiteX5" fmla="*/ 252028 w 504056"/>
              <a:gd name="connsiteY5" fmla="*/ 378042 h 504056"/>
              <a:gd name="connsiteX6" fmla="*/ 0 w 504056"/>
              <a:gd name="connsiteY6" fmla="*/ 378042 h 504056"/>
              <a:gd name="connsiteX7" fmla="*/ 0 w 504056"/>
              <a:gd name="connsiteY7" fmla="*/ 126014 h 504056"/>
              <a:gd name="connsiteX0" fmla="*/ 145349 w 649405"/>
              <a:gd name="connsiteY0" fmla="*/ 174727 h 552769"/>
              <a:gd name="connsiteX1" fmla="*/ 397377 w 649405"/>
              <a:gd name="connsiteY1" fmla="*/ 174727 h 552769"/>
              <a:gd name="connsiteX2" fmla="*/ 397377 w 649405"/>
              <a:gd name="connsiteY2" fmla="*/ 48713 h 552769"/>
              <a:gd name="connsiteX3" fmla="*/ 649405 w 649405"/>
              <a:gd name="connsiteY3" fmla="*/ 300741 h 552769"/>
              <a:gd name="connsiteX4" fmla="*/ 397377 w 649405"/>
              <a:gd name="connsiteY4" fmla="*/ 552769 h 552769"/>
              <a:gd name="connsiteX5" fmla="*/ 397377 w 649405"/>
              <a:gd name="connsiteY5" fmla="*/ 426755 h 552769"/>
              <a:gd name="connsiteX6" fmla="*/ 145349 w 649405"/>
              <a:gd name="connsiteY6" fmla="*/ 426755 h 552769"/>
              <a:gd name="connsiteX7" fmla="*/ 0 w 649405"/>
              <a:gd name="connsiteY7" fmla="*/ 0 h 552769"/>
              <a:gd name="connsiteX8" fmla="*/ 145349 w 649405"/>
              <a:gd name="connsiteY8" fmla="*/ 174727 h 552769"/>
              <a:gd name="connsiteX0" fmla="*/ 145349 w 649405"/>
              <a:gd name="connsiteY0" fmla="*/ 174727 h 552769"/>
              <a:gd name="connsiteX1" fmla="*/ 397377 w 649405"/>
              <a:gd name="connsiteY1" fmla="*/ 174727 h 552769"/>
              <a:gd name="connsiteX2" fmla="*/ 397377 w 649405"/>
              <a:gd name="connsiteY2" fmla="*/ 48713 h 552769"/>
              <a:gd name="connsiteX3" fmla="*/ 649405 w 649405"/>
              <a:gd name="connsiteY3" fmla="*/ 300741 h 552769"/>
              <a:gd name="connsiteX4" fmla="*/ 397377 w 649405"/>
              <a:gd name="connsiteY4" fmla="*/ 552769 h 552769"/>
              <a:gd name="connsiteX5" fmla="*/ 397377 w 649405"/>
              <a:gd name="connsiteY5" fmla="*/ 426755 h 552769"/>
              <a:gd name="connsiteX6" fmla="*/ 145349 w 649405"/>
              <a:gd name="connsiteY6" fmla="*/ 426755 h 552769"/>
              <a:gd name="connsiteX7" fmla="*/ 0 w 649405"/>
              <a:gd name="connsiteY7" fmla="*/ 0 h 552769"/>
              <a:gd name="connsiteX8" fmla="*/ 145349 w 649405"/>
              <a:gd name="connsiteY8" fmla="*/ 174727 h 552769"/>
              <a:gd name="connsiteX0" fmla="*/ 145349 w 649405"/>
              <a:gd name="connsiteY0" fmla="*/ 174727 h 552769"/>
              <a:gd name="connsiteX1" fmla="*/ 397377 w 649405"/>
              <a:gd name="connsiteY1" fmla="*/ 174727 h 552769"/>
              <a:gd name="connsiteX2" fmla="*/ 397377 w 649405"/>
              <a:gd name="connsiteY2" fmla="*/ 48713 h 552769"/>
              <a:gd name="connsiteX3" fmla="*/ 649405 w 649405"/>
              <a:gd name="connsiteY3" fmla="*/ 300741 h 552769"/>
              <a:gd name="connsiteX4" fmla="*/ 397377 w 649405"/>
              <a:gd name="connsiteY4" fmla="*/ 552769 h 552769"/>
              <a:gd name="connsiteX5" fmla="*/ 397377 w 649405"/>
              <a:gd name="connsiteY5" fmla="*/ 426755 h 552769"/>
              <a:gd name="connsiteX6" fmla="*/ 145349 w 649405"/>
              <a:gd name="connsiteY6" fmla="*/ 426755 h 552769"/>
              <a:gd name="connsiteX7" fmla="*/ 0 w 649405"/>
              <a:gd name="connsiteY7" fmla="*/ 0 h 552769"/>
              <a:gd name="connsiteX8" fmla="*/ 145349 w 649405"/>
              <a:gd name="connsiteY8" fmla="*/ 174727 h 552769"/>
              <a:gd name="connsiteX0" fmla="*/ 121537 w 625593"/>
              <a:gd name="connsiteY0" fmla="*/ 126014 h 504056"/>
              <a:gd name="connsiteX1" fmla="*/ 373565 w 625593"/>
              <a:gd name="connsiteY1" fmla="*/ 126014 h 504056"/>
              <a:gd name="connsiteX2" fmla="*/ 373565 w 625593"/>
              <a:gd name="connsiteY2" fmla="*/ 0 h 504056"/>
              <a:gd name="connsiteX3" fmla="*/ 625593 w 625593"/>
              <a:gd name="connsiteY3" fmla="*/ 252028 h 504056"/>
              <a:gd name="connsiteX4" fmla="*/ 373565 w 625593"/>
              <a:gd name="connsiteY4" fmla="*/ 504056 h 504056"/>
              <a:gd name="connsiteX5" fmla="*/ 373565 w 625593"/>
              <a:gd name="connsiteY5" fmla="*/ 378042 h 504056"/>
              <a:gd name="connsiteX6" fmla="*/ 121537 w 625593"/>
              <a:gd name="connsiteY6" fmla="*/ 378042 h 504056"/>
              <a:gd name="connsiteX7" fmla="*/ 0 w 625593"/>
              <a:gd name="connsiteY7" fmla="*/ 34631 h 504056"/>
              <a:gd name="connsiteX8" fmla="*/ 121537 w 625593"/>
              <a:gd name="connsiteY8" fmla="*/ 126014 h 504056"/>
              <a:gd name="connsiteX0" fmla="*/ 121537 w 625593"/>
              <a:gd name="connsiteY0" fmla="*/ 126014 h 504056"/>
              <a:gd name="connsiteX1" fmla="*/ 373565 w 625593"/>
              <a:gd name="connsiteY1" fmla="*/ 126014 h 504056"/>
              <a:gd name="connsiteX2" fmla="*/ 373565 w 625593"/>
              <a:gd name="connsiteY2" fmla="*/ 0 h 504056"/>
              <a:gd name="connsiteX3" fmla="*/ 625593 w 625593"/>
              <a:gd name="connsiteY3" fmla="*/ 252028 h 504056"/>
              <a:gd name="connsiteX4" fmla="*/ 373565 w 625593"/>
              <a:gd name="connsiteY4" fmla="*/ 504056 h 504056"/>
              <a:gd name="connsiteX5" fmla="*/ 373565 w 625593"/>
              <a:gd name="connsiteY5" fmla="*/ 378042 h 504056"/>
              <a:gd name="connsiteX6" fmla="*/ 121537 w 625593"/>
              <a:gd name="connsiteY6" fmla="*/ 378042 h 504056"/>
              <a:gd name="connsiteX7" fmla="*/ 0 w 625593"/>
              <a:gd name="connsiteY7" fmla="*/ 34631 h 504056"/>
              <a:gd name="connsiteX8" fmla="*/ 121537 w 625593"/>
              <a:gd name="connsiteY8" fmla="*/ 126014 h 504056"/>
              <a:gd name="connsiteX0" fmla="*/ 121537 w 625593"/>
              <a:gd name="connsiteY0" fmla="*/ 126014 h 504056"/>
              <a:gd name="connsiteX1" fmla="*/ 373565 w 625593"/>
              <a:gd name="connsiteY1" fmla="*/ 126014 h 504056"/>
              <a:gd name="connsiteX2" fmla="*/ 373565 w 625593"/>
              <a:gd name="connsiteY2" fmla="*/ 0 h 504056"/>
              <a:gd name="connsiteX3" fmla="*/ 625593 w 625593"/>
              <a:gd name="connsiteY3" fmla="*/ 252028 h 504056"/>
              <a:gd name="connsiteX4" fmla="*/ 373565 w 625593"/>
              <a:gd name="connsiteY4" fmla="*/ 504056 h 504056"/>
              <a:gd name="connsiteX5" fmla="*/ 373565 w 625593"/>
              <a:gd name="connsiteY5" fmla="*/ 378042 h 504056"/>
              <a:gd name="connsiteX6" fmla="*/ 121537 w 625593"/>
              <a:gd name="connsiteY6" fmla="*/ 378042 h 504056"/>
              <a:gd name="connsiteX7" fmla="*/ 0 w 625593"/>
              <a:gd name="connsiteY7" fmla="*/ 34631 h 504056"/>
              <a:gd name="connsiteX8" fmla="*/ 121537 w 625593"/>
              <a:gd name="connsiteY8" fmla="*/ 126014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5593" h="504056">
                <a:moveTo>
                  <a:pt x="121537" y="126014"/>
                </a:moveTo>
                <a:lnTo>
                  <a:pt x="373565" y="126014"/>
                </a:lnTo>
                <a:lnTo>
                  <a:pt x="373565" y="0"/>
                </a:lnTo>
                <a:lnTo>
                  <a:pt x="625593" y="252028"/>
                </a:lnTo>
                <a:lnTo>
                  <a:pt x="373565" y="504056"/>
                </a:lnTo>
                <a:lnTo>
                  <a:pt x="373565" y="378042"/>
                </a:lnTo>
                <a:lnTo>
                  <a:pt x="121537" y="378042"/>
                </a:lnTo>
                <a:cubicBezTo>
                  <a:pt x="41409" y="372458"/>
                  <a:pt x="6309" y="218809"/>
                  <a:pt x="0" y="34631"/>
                </a:cubicBezTo>
                <a:cubicBezTo>
                  <a:pt x="29400" y="104779"/>
                  <a:pt x="32606" y="122541"/>
                  <a:pt x="121537" y="12601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6732240" y="4509120"/>
            <a:ext cx="2304256" cy="1512168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 стрелкой 9"/>
          <p:cNvCxnSpPr/>
          <p:nvPr/>
        </p:nvCxnSpPr>
        <p:spPr>
          <a:xfrm flipH="1" flipV="1">
            <a:off x="6660232" y="3429000"/>
            <a:ext cx="1440160" cy="648072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Группа 16"/>
          <p:cNvGrpSpPr/>
          <p:nvPr/>
        </p:nvGrpSpPr>
        <p:grpSpPr>
          <a:xfrm flipH="1">
            <a:off x="6228183" y="4149080"/>
            <a:ext cx="1728192" cy="936104"/>
            <a:chOff x="6212396" y="4149080"/>
            <a:chExt cx="1887996" cy="936104"/>
          </a:xfrm>
        </p:grpSpPr>
        <p:cxnSp>
          <p:nvCxnSpPr>
            <p:cNvPr id="18" name="Прямая соединительная линия 17"/>
            <p:cNvCxnSpPr/>
            <p:nvPr/>
          </p:nvCxnSpPr>
          <p:spPr>
            <a:xfrm flipV="1">
              <a:off x="8100392" y="4149080"/>
              <a:ext cx="0" cy="288032"/>
            </a:xfrm>
            <a:prstGeom prst="line">
              <a:avLst/>
            </a:prstGeom>
            <a:ln w="31750" cap="rnd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>
            <a:xfrm flipH="1">
              <a:off x="6228184" y="4149080"/>
              <a:ext cx="1872208" cy="0"/>
            </a:xfrm>
            <a:prstGeom prst="line">
              <a:avLst/>
            </a:prstGeom>
            <a:ln w="31750" cap="rnd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 стрелкой 19"/>
            <p:cNvCxnSpPr/>
            <p:nvPr/>
          </p:nvCxnSpPr>
          <p:spPr>
            <a:xfrm flipH="1">
              <a:off x="6212396" y="4149080"/>
              <a:ext cx="15788" cy="936104"/>
            </a:xfrm>
            <a:prstGeom prst="straightConnector1">
              <a:avLst/>
            </a:prstGeom>
            <a:ln w="31750" cap="rnd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Прямая соединительная линия 23"/>
          <p:cNvCxnSpPr/>
          <p:nvPr/>
        </p:nvCxnSpPr>
        <p:spPr>
          <a:xfrm>
            <a:off x="8100392" y="4077072"/>
            <a:ext cx="0" cy="360040"/>
          </a:xfrm>
          <a:prstGeom prst="line">
            <a:avLst/>
          </a:prstGeom>
          <a:ln w="317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323528" y="692696"/>
            <a:ext cx="87129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3200" b="1" spc="-50" dirty="0">
                <a:solidFill>
                  <a:schemeClr val="bg1">
                    <a:lumMod val="50000"/>
                  </a:schemeClr>
                </a:solidFill>
              </a:rPr>
              <a:t>Передача аргументов в </a:t>
            </a:r>
            <a:r>
              <a:rPr lang="ru-RU" sz="3200" b="1" spc="-50" dirty="0" smtClean="0">
                <a:solidFill>
                  <a:schemeClr val="bg1">
                    <a:lumMod val="50000"/>
                  </a:schemeClr>
                </a:solidFill>
              </a:rPr>
              <a:t>функцию через указатель</a:t>
            </a:r>
            <a:endParaRPr lang="ru-RU" sz="3200" b="1" spc="-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Функции</a:t>
            </a:r>
            <a:endParaRPr lang="en-US" dirty="0" smtClean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97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>
            <a:off x="539552" y="1484784"/>
            <a:ext cx="41044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3;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(&amp;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fr-FR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"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fr-FR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i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2;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u="sng" dirty="0" smtClean="0"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u="sng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smtClean="0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961409"/>
              </p:ext>
            </p:extLst>
          </p:nvPr>
        </p:nvGraphicFramePr>
        <p:xfrm>
          <a:off x="3203848" y="4509120"/>
          <a:ext cx="5796134" cy="1487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864096"/>
                <a:gridCol w="1152128"/>
                <a:gridCol w="1008112"/>
                <a:gridCol w="936104"/>
                <a:gridCol w="864095"/>
                <a:gridCol w="4675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  <a:endParaRPr lang="ru-RU" sz="2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00ABD840</a:t>
                      </a:r>
                      <a:endParaRPr lang="ru-RU" sz="1600" b="1" dirty="0">
                        <a:solidFill>
                          <a:schemeClr val="bg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F</a:t>
                      </a:r>
                      <a:r>
                        <a:rPr lang="ru-RU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70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XXX</a:t>
                      </a:r>
                      <a:endParaRPr lang="ru-RU" sz="2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</a:t>
                      </a:r>
                      <a:r>
                        <a:rPr lang="ru-RU" sz="1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5С</a:t>
                      </a:r>
                      <a:endParaRPr lang="en-US" sz="1400" b="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</a:t>
                      </a:r>
                      <a:r>
                        <a:rPr lang="ru-RU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F64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</a:t>
                      </a:r>
                      <a:r>
                        <a:rPr lang="ru-RU" sz="14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400" b="0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</a:t>
                      </a:r>
                      <a:r>
                        <a:rPr lang="ru-RU" sz="1400" b="0" dirty="0" smtClean="0">
                          <a:solidFill>
                            <a:schemeClr val="tx1"/>
                          </a:solidFill>
                        </a:rPr>
                        <a:t>С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ru-RU" sz="1400" b="0" dirty="0" smtClean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ru-RU" sz="1400" b="0" dirty="0" smtClean="0">
                          <a:solidFill>
                            <a:schemeClr val="tx1"/>
                          </a:solidFill>
                        </a:rPr>
                        <a:t>74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>
                          <a:solidFill>
                            <a:schemeClr val="tx1"/>
                          </a:solidFill>
                        </a:rPr>
                        <a:t>адрес возврата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pi</a:t>
                      </a:r>
                      <a:endParaRPr lang="ru-RU" sz="240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</a:t>
                      </a:r>
                      <a:endParaRPr lang="ru-RU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k</a:t>
                      </a:r>
                      <a:endParaRPr lang="ru-RU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5580112" y="2276872"/>
            <a:ext cx="2880320" cy="115212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АЛУ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3 * 2 = 6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1" name="Стрелка вправо 10"/>
          <p:cNvSpPr/>
          <p:nvPr/>
        </p:nvSpPr>
        <p:spPr>
          <a:xfrm>
            <a:off x="395536" y="5135158"/>
            <a:ext cx="216024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низ 11"/>
          <p:cNvSpPr/>
          <p:nvPr/>
        </p:nvSpPr>
        <p:spPr>
          <a:xfrm>
            <a:off x="3292779" y="4221088"/>
            <a:ext cx="288032" cy="216024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право 18"/>
          <p:cNvSpPr/>
          <p:nvPr/>
        </p:nvSpPr>
        <p:spPr>
          <a:xfrm>
            <a:off x="395536" y="2935961"/>
            <a:ext cx="193546" cy="216024"/>
          </a:xfrm>
          <a:custGeom>
            <a:avLst/>
            <a:gdLst>
              <a:gd name="connsiteX0" fmla="*/ 0 w 504056"/>
              <a:gd name="connsiteY0" fmla="*/ 126014 h 504056"/>
              <a:gd name="connsiteX1" fmla="*/ 252028 w 504056"/>
              <a:gd name="connsiteY1" fmla="*/ 126014 h 504056"/>
              <a:gd name="connsiteX2" fmla="*/ 252028 w 504056"/>
              <a:gd name="connsiteY2" fmla="*/ 0 h 504056"/>
              <a:gd name="connsiteX3" fmla="*/ 504056 w 504056"/>
              <a:gd name="connsiteY3" fmla="*/ 252028 h 504056"/>
              <a:gd name="connsiteX4" fmla="*/ 252028 w 504056"/>
              <a:gd name="connsiteY4" fmla="*/ 504056 h 504056"/>
              <a:gd name="connsiteX5" fmla="*/ 252028 w 504056"/>
              <a:gd name="connsiteY5" fmla="*/ 378042 h 504056"/>
              <a:gd name="connsiteX6" fmla="*/ 0 w 504056"/>
              <a:gd name="connsiteY6" fmla="*/ 378042 h 504056"/>
              <a:gd name="connsiteX7" fmla="*/ 0 w 504056"/>
              <a:gd name="connsiteY7" fmla="*/ 126014 h 504056"/>
              <a:gd name="connsiteX0" fmla="*/ 145349 w 649405"/>
              <a:gd name="connsiteY0" fmla="*/ 174727 h 552769"/>
              <a:gd name="connsiteX1" fmla="*/ 397377 w 649405"/>
              <a:gd name="connsiteY1" fmla="*/ 174727 h 552769"/>
              <a:gd name="connsiteX2" fmla="*/ 397377 w 649405"/>
              <a:gd name="connsiteY2" fmla="*/ 48713 h 552769"/>
              <a:gd name="connsiteX3" fmla="*/ 649405 w 649405"/>
              <a:gd name="connsiteY3" fmla="*/ 300741 h 552769"/>
              <a:gd name="connsiteX4" fmla="*/ 397377 w 649405"/>
              <a:gd name="connsiteY4" fmla="*/ 552769 h 552769"/>
              <a:gd name="connsiteX5" fmla="*/ 397377 w 649405"/>
              <a:gd name="connsiteY5" fmla="*/ 426755 h 552769"/>
              <a:gd name="connsiteX6" fmla="*/ 145349 w 649405"/>
              <a:gd name="connsiteY6" fmla="*/ 426755 h 552769"/>
              <a:gd name="connsiteX7" fmla="*/ 0 w 649405"/>
              <a:gd name="connsiteY7" fmla="*/ 0 h 552769"/>
              <a:gd name="connsiteX8" fmla="*/ 145349 w 649405"/>
              <a:gd name="connsiteY8" fmla="*/ 174727 h 552769"/>
              <a:gd name="connsiteX0" fmla="*/ 145349 w 649405"/>
              <a:gd name="connsiteY0" fmla="*/ 174727 h 552769"/>
              <a:gd name="connsiteX1" fmla="*/ 397377 w 649405"/>
              <a:gd name="connsiteY1" fmla="*/ 174727 h 552769"/>
              <a:gd name="connsiteX2" fmla="*/ 397377 w 649405"/>
              <a:gd name="connsiteY2" fmla="*/ 48713 h 552769"/>
              <a:gd name="connsiteX3" fmla="*/ 649405 w 649405"/>
              <a:gd name="connsiteY3" fmla="*/ 300741 h 552769"/>
              <a:gd name="connsiteX4" fmla="*/ 397377 w 649405"/>
              <a:gd name="connsiteY4" fmla="*/ 552769 h 552769"/>
              <a:gd name="connsiteX5" fmla="*/ 397377 w 649405"/>
              <a:gd name="connsiteY5" fmla="*/ 426755 h 552769"/>
              <a:gd name="connsiteX6" fmla="*/ 145349 w 649405"/>
              <a:gd name="connsiteY6" fmla="*/ 426755 h 552769"/>
              <a:gd name="connsiteX7" fmla="*/ 0 w 649405"/>
              <a:gd name="connsiteY7" fmla="*/ 0 h 552769"/>
              <a:gd name="connsiteX8" fmla="*/ 145349 w 649405"/>
              <a:gd name="connsiteY8" fmla="*/ 174727 h 552769"/>
              <a:gd name="connsiteX0" fmla="*/ 145349 w 649405"/>
              <a:gd name="connsiteY0" fmla="*/ 174727 h 552769"/>
              <a:gd name="connsiteX1" fmla="*/ 397377 w 649405"/>
              <a:gd name="connsiteY1" fmla="*/ 174727 h 552769"/>
              <a:gd name="connsiteX2" fmla="*/ 397377 w 649405"/>
              <a:gd name="connsiteY2" fmla="*/ 48713 h 552769"/>
              <a:gd name="connsiteX3" fmla="*/ 649405 w 649405"/>
              <a:gd name="connsiteY3" fmla="*/ 300741 h 552769"/>
              <a:gd name="connsiteX4" fmla="*/ 397377 w 649405"/>
              <a:gd name="connsiteY4" fmla="*/ 552769 h 552769"/>
              <a:gd name="connsiteX5" fmla="*/ 397377 w 649405"/>
              <a:gd name="connsiteY5" fmla="*/ 426755 h 552769"/>
              <a:gd name="connsiteX6" fmla="*/ 145349 w 649405"/>
              <a:gd name="connsiteY6" fmla="*/ 426755 h 552769"/>
              <a:gd name="connsiteX7" fmla="*/ 0 w 649405"/>
              <a:gd name="connsiteY7" fmla="*/ 0 h 552769"/>
              <a:gd name="connsiteX8" fmla="*/ 145349 w 649405"/>
              <a:gd name="connsiteY8" fmla="*/ 174727 h 552769"/>
              <a:gd name="connsiteX0" fmla="*/ 121537 w 625593"/>
              <a:gd name="connsiteY0" fmla="*/ 126014 h 504056"/>
              <a:gd name="connsiteX1" fmla="*/ 373565 w 625593"/>
              <a:gd name="connsiteY1" fmla="*/ 126014 h 504056"/>
              <a:gd name="connsiteX2" fmla="*/ 373565 w 625593"/>
              <a:gd name="connsiteY2" fmla="*/ 0 h 504056"/>
              <a:gd name="connsiteX3" fmla="*/ 625593 w 625593"/>
              <a:gd name="connsiteY3" fmla="*/ 252028 h 504056"/>
              <a:gd name="connsiteX4" fmla="*/ 373565 w 625593"/>
              <a:gd name="connsiteY4" fmla="*/ 504056 h 504056"/>
              <a:gd name="connsiteX5" fmla="*/ 373565 w 625593"/>
              <a:gd name="connsiteY5" fmla="*/ 378042 h 504056"/>
              <a:gd name="connsiteX6" fmla="*/ 121537 w 625593"/>
              <a:gd name="connsiteY6" fmla="*/ 378042 h 504056"/>
              <a:gd name="connsiteX7" fmla="*/ 0 w 625593"/>
              <a:gd name="connsiteY7" fmla="*/ 34631 h 504056"/>
              <a:gd name="connsiteX8" fmla="*/ 121537 w 625593"/>
              <a:gd name="connsiteY8" fmla="*/ 126014 h 504056"/>
              <a:gd name="connsiteX0" fmla="*/ 121537 w 625593"/>
              <a:gd name="connsiteY0" fmla="*/ 126014 h 504056"/>
              <a:gd name="connsiteX1" fmla="*/ 373565 w 625593"/>
              <a:gd name="connsiteY1" fmla="*/ 126014 h 504056"/>
              <a:gd name="connsiteX2" fmla="*/ 373565 w 625593"/>
              <a:gd name="connsiteY2" fmla="*/ 0 h 504056"/>
              <a:gd name="connsiteX3" fmla="*/ 625593 w 625593"/>
              <a:gd name="connsiteY3" fmla="*/ 252028 h 504056"/>
              <a:gd name="connsiteX4" fmla="*/ 373565 w 625593"/>
              <a:gd name="connsiteY4" fmla="*/ 504056 h 504056"/>
              <a:gd name="connsiteX5" fmla="*/ 373565 w 625593"/>
              <a:gd name="connsiteY5" fmla="*/ 378042 h 504056"/>
              <a:gd name="connsiteX6" fmla="*/ 121537 w 625593"/>
              <a:gd name="connsiteY6" fmla="*/ 378042 h 504056"/>
              <a:gd name="connsiteX7" fmla="*/ 0 w 625593"/>
              <a:gd name="connsiteY7" fmla="*/ 34631 h 504056"/>
              <a:gd name="connsiteX8" fmla="*/ 121537 w 625593"/>
              <a:gd name="connsiteY8" fmla="*/ 126014 h 504056"/>
              <a:gd name="connsiteX0" fmla="*/ 121537 w 625593"/>
              <a:gd name="connsiteY0" fmla="*/ 126014 h 504056"/>
              <a:gd name="connsiteX1" fmla="*/ 373565 w 625593"/>
              <a:gd name="connsiteY1" fmla="*/ 126014 h 504056"/>
              <a:gd name="connsiteX2" fmla="*/ 373565 w 625593"/>
              <a:gd name="connsiteY2" fmla="*/ 0 h 504056"/>
              <a:gd name="connsiteX3" fmla="*/ 625593 w 625593"/>
              <a:gd name="connsiteY3" fmla="*/ 252028 h 504056"/>
              <a:gd name="connsiteX4" fmla="*/ 373565 w 625593"/>
              <a:gd name="connsiteY4" fmla="*/ 504056 h 504056"/>
              <a:gd name="connsiteX5" fmla="*/ 373565 w 625593"/>
              <a:gd name="connsiteY5" fmla="*/ 378042 h 504056"/>
              <a:gd name="connsiteX6" fmla="*/ 121537 w 625593"/>
              <a:gd name="connsiteY6" fmla="*/ 378042 h 504056"/>
              <a:gd name="connsiteX7" fmla="*/ 0 w 625593"/>
              <a:gd name="connsiteY7" fmla="*/ 34631 h 504056"/>
              <a:gd name="connsiteX8" fmla="*/ 121537 w 625593"/>
              <a:gd name="connsiteY8" fmla="*/ 126014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5593" h="504056">
                <a:moveTo>
                  <a:pt x="121537" y="126014"/>
                </a:moveTo>
                <a:lnTo>
                  <a:pt x="373565" y="126014"/>
                </a:lnTo>
                <a:lnTo>
                  <a:pt x="373565" y="0"/>
                </a:lnTo>
                <a:lnTo>
                  <a:pt x="625593" y="252028"/>
                </a:lnTo>
                <a:lnTo>
                  <a:pt x="373565" y="504056"/>
                </a:lnTo>
                <a:lnTo>
                  <a:pt x="373565" y="378042"/>
                </a:lnTo>
                <a:lnTo>
                  <a:pt x="121537" y="378042"/>
                </a:lnTo>
                <a:cubicBezTo>
                  <a:pt x="41409" y="372458"/>
                  <a:pt x="6309" y="218809"/>
                  <a:pt x="0" y="34631"/>
                </a:cubicBezTo>
                <a:cubicBezTo>
                  <a:pt x="29400" y="104779"/>
                  <a:pt x="32606" y="122541"/>
                  <a:pt x="121537" y="12601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6732240" y="4509120"/>
            <a:ext cx="2304256" cy="1512168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 стрелкой 9"/>
          <p:cNvCxnSpPr/>
          <p:nvPr/>
        </p:nvCxnSpPr>
        <p:spPr>
          <a:xfrm>
            <a:off x="7524328" y="3429000"/>
            <a:ext cx="576064" cy="1008112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Группа 16"/>
          <p:cNvGrpSpPr/>
          <p:nvPr/>
        </p:nvGrpSpPr>
        <p:grpSpPr>
          <a:xfrm flipH="1">
            <a:off x="6228183" y="4149080"/>
            <a:ext cx="1728192" cy="936104"/>
            <a:chOff x="6212396" y="4149080"/>
            <a:chExt cx="1887996" cy="936104"/>
          </a:xfrm>
        </p:grpSpPr>
        <p:cxnSp>
          <p:nvCxnSpPr>
            <p:cNvPr id="18" name="Прямая соединительная линия 17"/>
            <p:cNvCxnSpPr/>
            <p:nvPr/>
          </p:nvCxnSpPr>
          <p:spPr>
            <a:xfrm flipV="1">
              <a:off x="8100392" y="4149080"/>
              <a:ext cx="0" cy="288032"/>
            </a:xfrm>
            <a:prstGeom prst="line">
              <a:avLst/>
            </a:prstGeom>
            <a:ln w="31750" cap="rnd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>
            <a:xfrm flipH="1">
              <a:off x="6228184" y="4149080"/>
              <a:ext cx="1872208" cy="0"/>
            </a:xfrm>
            <a:prstGeom prst="line">
              <a:avLst/>
            </a:prstGeom>
            <a:ln w="31750" cap="rnd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 стрелкой 19"/>
            <p:cNvCxnSpPr/>
            <p:nvPr/>
          </p:nvCxnSpPr>
          <p:spPr>
            <a:xfrm flipH="1">
              <a:off x="6212396" y="4149080"/>
              <a:ext cx="15788" cy="936104"/>
            </a:xfrm>
            <a:prstGeom prst="straightConnector1">
              <a:avLst/>
            </a:prstGeom>
            <a:ln w="31750" cap="rnd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Прямоугольник 20"/>
          <p:cNvSpPr/>
          <p:nvPr/>
        </p:nvSpPr>
        <p:spPr>
          <a:xfrm>
            <a:off x="323528" y="692696"/>
            <a:ext cx="87129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3200" b="1" spc="-50" dirty="0">
                <a:solidFill>
                  <a:schemeClr val="bg1">
                    <a:lumMod val="50000"/>
                  </a:schemeClr>
                </a:solidFill>
              </a:rPr>
              <a:t>Передача аргументов в </a:t>
            </a:r>
            <a:r>
              <a:rPr lang="ru-RU" sz="3200" b="1" spc="-50" dirty="0" smtClean="0">
                <a:solidFill>
                  <a:schemeClr val="bg1">
                    <a:lumMod val="50000"/>
                  </a:schemeClr>
                </a:solidFill>
              </a:rPr>
              <a:t>функцию через указатель</a:t>
            </a:r>
            <a:endParaRPr lang="ru-RU" sz="3200" b="1" spc="-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Функции</a:t>
            </a:r>
            <a:endParaRPr lang="en-US" dirty="0" smtClean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70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25"/>
          <p:cNvSpPr/>
          <p:nvPr/>
        </p:nvSpPr>
        <p:spPr>
          <a:xfrm>
            <a:off x="539552" y="1484784"/>
            <a:ext cx="41044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3;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(&amp;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fr-FR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"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fr-FR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i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2;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*= 2;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u="sng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u="sn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</a:t>
            </a:r>
            <a:r>
              <a:rPr lang="en-US" u="sn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u="sng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smtClean="0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447736"/>
              </p:ext>
            </p:extLst>
          </p:nvPr>
        </p:nvGraphicFramePr>
        <p:xfrm>
          <a:off x="3203848" y="4509120"/>
          <a:ext cx="5796134" cy="1487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864096"/>
                <a:gridCol w="1152128"/>
                <a:gridCol w="1008112"/>
                <a:gridCol w="936104"/>
                <a:gridCol w="864095"/>
                <a:gridCol w="4675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  <a:endParaRPr lang="ru-RU" sz="2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00ABD840</a:t>
                      </a:r>
                      <a:endParaRPr lang="ru-RU" sz="1600" b="1" dirty="0">
                        <a:solidFill>
                          <a:schemeClr val="bg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F</a:t>
                      </a:r>
                      <a:r>
                        <a:rPr lang="ru-RU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70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XXX</a:t>
                      </a:r>
                      <a:endParaRPr lang="ru-RU" sz="2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</a:t>
                      </a:r>
                      <a:r>
                        <a:rPr lang="ru-RU" sz="1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5С</a:t>
                      </a:r>
                      <a:endParaRPr lang="en-US" sz="1400" b="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</a:t>
                      </a:r>
                      <a:r>
                        <a:rPr lang="ru-RU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F64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</a:t>
                      </a:r>
                      <a:r>
                        <a:rPr lang="ru-RU" sz="14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400" b="0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</a:t>
                      </a:r>
                      <a:r>
                        <a:rPr lang="ru-RU" sz="1400" b="0" dirty="0" smtClean="0">
                          <a:solidFill>
                            <a:schemeClr val="tx1"/>
                          </a:solidFill>
                        </a:rPr>
                        <a:t>С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ru-RU" sz="1400" b="0" dirty="0" smtClean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ru-RU" sz="1400" b="0" dirty="0" smtClean="0">
                          <a:solidFill>
                            <a:schemeClr val="tx1"/>
                          </a:solidFill>
                        </a:rPr>
                        <a:t>74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>
                          <a:solidFill>
                            <a:schemeClr val="tx1"/>
                          </a:solidFill>
                        </a:rPr>
                        <a:t>адрес возврата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pi</a:t>
                      </a:r>
                      <a:endParaRPr lang="ru-RU" sz="240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</a:t>
                      </a:r>
                      <a:endParaRPr lang="ru-RU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k</a:t>
                      </a:r>
                      <a:endParaRPr lang="ru-RU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5580112" y="2276872"/>
            <a:ext cx="2880320" cy="115212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АЛУ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2 + 6 = </a:t>
            </a:r>
            <a:r>
              <a:rPr lang="en-US" sz="2400" b="1" dirty="0">
                <a:solidFill>
                  <a:schemeClr val="tx1"/>
                </a:solidFill>
              </a:rPr>
              <a:t>8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1" name="Стрелка вправо 10"/>
          <p:cNvSpPr/>
          <p:nvPr/>
        </p:nvSpPr>
        <p:spPr>
          <a:xfrm>
            <a:off x="395536" y="5445224"/>
            <a:ext cx="216024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низ 11"/>
          <p:cNvSpPr/>
          <p:nvPr/>
        </p:nvSpPr>
        <p:spPr>
          <a:xfrm>
            <a:off x="3292779" y="4221088"/>
            <a:ext cx="288032" cy="216024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право 18"/>
          <p:cNvSpPr/>
          <p:nvPr/>
        </p:nvSpPr>
        <p:spPr>
          <a:xfrm>
            <a:off x="395536" y="2935961"/>
            <a:ext cx="193546" cy="216024"/>
          </a:xfrm>
          <a:custGeom>
            <a:avLst/>
            <a:gdLst>
              <a:gd name="connsiteX0" fmla="*/ 0 w 504056"/>
              <a:gd name="connsiteY0" fmla="*/ 126014 h 504056"/>
              <a:gd name="connsiteX1" fmla="*/ 252028 w 504056"/>
              <a:gd name="connsiteY1" fmla="*/ 126014 h 504056"/>
              <a:gd name="connsiteX2" fmla="*/ 252028 w 504056"/>
              <a:gd name="connsiteY2" fmla="*/ 0 h 504056"/>
              <a:gd name="connsiteX3" fmla="*/ 504056 w 504056"/>
              <a:gd name="connsiteY3" fmla="*/ 252028 h 504056"/>
              <a:gd name="connsiteX4" fmla="*/ 252028 w 504056"/>
              <a:gd name="connsiteY4" fmla="*/ 504056 h 504056"/>
              <a:gd name="connsiteX5" fmla="*/ 252028 w 504056"/>
              <a:gd name="connsiteY5" fmla="*/ 378042 h 504056"/>
              <a:gd name="connsiteX6" fmla="*/ 0 w 504056"/>
              <a:gd name="connsiteY6" fmla="*/ 378042 h 504056"/>
              <a:gd name="connsiteX7" fmla="*/ 0 w 504056"/>
              <a:gd name="connsiteY7" fmla="*/ 126014 h 504056"/>
              <a:gd name="connsiteX0" fmla="*/ 145349 w 649405"/>
              <a:gd name="connsiteY0" fmla="*/ 174727 h 552769"/>
              <a:gd name="connsiteX1" fmla="*/ 397377 w 649405"/>
              <a:gd name="connsiteY1" fmla="*/ 174727 h 552769"/>
              <a:gd name="connsiteX2" fmla="*/ 397377 w 649405"/>
              <a:gd name="connsiteY2" fmla="*/ 48713 h 552769"/>
              <a:gd name="connsiteX3" fmla="*/ 649405 w 649405"/>
              <a:gd name="connsiteY3" fmla="*/ 300741 h 552769"/>
              <a:gd name="connsiteX4" fmla="*/ 397377 w 649405"/>
              <a:gd name="connsiteY4" fmla="*/ 552769 h 552769"/>
              <a:gd name="connsiteX5" fmla="*/ 397377 w 649405"/>
              <a:gd name="connsiteY5" fmla="*/ 426755 h 552769"/>
              <a:gd name="connsiteX6" fmla="*/ 145349 w 649405"/>
              <a:gd name="connsiteY6" fmla="*/ 426755 h 552769"/>
              <a:gd name="connsiteX7" fmla="*/ 0 w 649405"/>
              <a:gd name="connsiteY7" fmla="*/ 0 h 552769"/>
              <a:gd name="connsiteX8" fmla="*/ 145349 w 649405"/>
              <a:gd name="connsiteY8" fmla="*/ 174727 h 552769"/>
              <a:gd name="connsiteX0" fmla="*/ 145349 w 649405"/>
              <a:gd name="connsiteY0" fmla="*/ 174727 h 552769"/>
              <a:gd name="connsiteX1" fmla="*/ 397377 w 649405"/>
              <a:gd name="connsiteY1" fmla="*/ 174727 h 552769"/>
              <a:gd name="connsiteX2" fmla="*/ 397377 w 649405"/>
              <a:gd name="connsiteY2" fmla="*/ 48713 h 552769"/>
              <a:gd name="connsiteX3" fmla="*/ 649405 w 649405"/>
              <a:gd name="connsiteY3" fmla="*/ 300741 h 552769"/>
              <a:gd name="connsiteX4" fmla="*/ 397377 w 649405"/>
              <a:gd name="connsiteY4" fmla="*/ 552769 h 552769"/>
              <a:gd name="connsiteX5" fmla="*/ 397377 w 649405"/>
              <a:gd name="connsiteY5" fmla="*/ 426755 h 552769"/>
              <a:gd name="connsiteX6" fmla="*/ 145349 w 649405"/>
              <a:gd name="connsiteY6" fmla="*/ 426755 h 552769"/>
              <a:gd name="connsiteX7" fmla="*/ 0 w 649405"/>
              <a:gd name="connsiteY7" fmla="*/ 0 h 552769"/>
              <a:gd name="connsiteX8" fmla="*/ 145349 w 649405"/>
              <a:gd name="connsiteY8" fmla="*/ 174727 h 552769"/>
              <a:gd name="connsiteX0" fmla="*/ 145349 w 649405"/>
              <a:gd name="connsiteY0" fmla="*/ 174727 h 552769"/>
              <a:gd name="connsiteX1" fmla="*/ 397377 w 649405"/>
              <a:gd name="connsiteY1" fmla="*/ 174727 h 552769"/>
              <a:gd name="connsiteX2" fmla="*/ 397377 w 649405"/>
              <a:gd name="connsiteY2" fmla="*/ 48713 h 552769"/>
              <a:gd name="connsiteX3" fmla="*/ 649405 w 649405"/>
              <a:gd name="connsiteY3" fmla="*/ 300741 h 552769"/>
              <a:gd name="connsiteX4" fmla="*/ 397377 w 649405"/>
              <a:gd name="connsiteY4" fmla="*/ 552769 h 552769"/>
              <a:gd name="connsiteX5" fmla="*/ 397377 w 649405"/>
              <a:gd name="connsiteY5" fmla="*/ 426755 h 552769"/>
              <a:gd name="connsiteX6" fmla="*/ 145349 w 649405"/>
              <a:gd name="connsiteY6" fmla="*/ 426755 h 552769"/>
              <a:gd name="connsiteX7" fmla="*/ 0 w 649405"/>
              <a:gd name="connsiteY7" fmla="*/ 0 h 552769"/>
              <a:gd name="connsiteX8" fmla="*/ 145349 w 649405"/>
              <a:gd name="connsiteY8" fmla="*/ 174727 h 552769"/>
              <a:gd name="connsiteX0" fmla="*/ 121537 w 625593"/>
              <a:gd name="connsiteY0" fmla="*/ 126014 h 504056"/>
              <a:gd name="connsiteX1" fmla="*/ 373565 w 625593"/>
              <a:gd name="connsiteY1" fmla="*/ 126014 h 504056"/>
              <a:gd name="connsiteX2" fmla="*/ 373565 w 625593"/>
              <a:gd name="connsiteY2" fmla="*/ 0 h 504056"/>
              <a:gd name="connsiteX3" fmla="*/ 625593 w 625593"/>
              <a:gd name="connsiteY3" fmla="*/ 252028 h 504056"/>
              <a:gd name="connsiteX4" fmla="*/ 373565 w 625593"/>
              <a:gd name="connsiteY4" fmla="*/ 504056 h 504056"/>
              <a:gd name="connsiteX5" fmla="*/ 373565 w 625593"/>
              <a:gd name="connsiteY5" fmla="*/ 378042 h 504056"/>
              <a:gd name="connsiteX6" fmla="*/ 121537 w 625593"/>
              <a:gd name="connsiteY6" fmla="*/ 378042 h 504056"/>
              <a:gd name="connsiteX7" fmla="*/ 0 w 625593"/>
              <a:gd name="connsiteY7" fmla="*/ 34631 h 504056"/>
              <a:gd name="connsiteX8" fmla="*/ 121537 w 625593"/>
              <a:gd name="connsiteY8" fmla="*/ 126014 h 504056"/>
              <a:gd name="connsiteX0" fmla="*/ 121537 w 625593"/>
              <a:gd name="connsiteY0" fmla="*/ 126014 h 504056"/>
              <a:gd name="connsiteX1" fmla="*/ 373565 w 625593"/>
              <a:gd name="connsiteY1" fmla="*/ 126014 h 504056"/>
              <a:gd name="connsiteX2" fmla="*/ 373565 w 625593"/>
              <a:gd name="connsiteY2" fmla="*/ 0 h 504056"/>
              <a:gd name="connsiteX3" fmla="*/ 625593 w 625593"/>
              <a:gd name="connsiteY3" fmla="*/ 252028 h 504056"/>
              <a:gd name="connsiteX4" fmla="*/ 373565 w 625593"/>
              <a:gd name="connsiteY4" fmla="*/ 504056 h 504056"/>
              <a:gd name="connsiteX5" fmla="*/ 373565 w 625593"/>
              <a:gd name="connsiteY5" fmla="*/ 378042 h 504056"/>
              <a:gd name="connsiteX6" fmla="*/ 121537 w 625593"/>
              <a:gd name="connsiteY6" fmla="*/ 378042 h 504056"/>
              <a:gd name="connsiteX7" fmla="*/ 0 w 625593"/>
              <a:gd name="connsiteY7" fmla="*/ 34631 h 504056"/>
              <a:gd name="connsiteX8" fmla="*/ 121537 w 625593"/>
              <a:gd name="connsiteY8" fmla="*/ 126014 h 504056"/>
              <a:gd name="connsiteX0" fmla="*/ 121537 w 625593"/>
              <a:gd name="connsiteY0" fmla="*/ 126014 h 504056"/>
              <a:gd name="connsiteX1" fmla="*/ 373565 w 625593"/>
              <a:gd name="connsiteY1" fmla="*/ 126014 h 504056"/>
              <a:gd name="connsiteX2" fmla="*/ 373565 w 625593"/>
              <a:gd name="connsiteY2" fmla="*/ 0 h 504056"/>
              <a:gd name="connsiteX3" fmla="*/ 625593 w 625593"/>
              <a:gd name="connsiteY3" fmla="*/ 252028 h 504056"/>
              <a:gd name="connsiteX4" fmla="*/ 373565 w 625593"/>
              <a:gd name="connsiteY4" fmla="*/ 504056 h 504056"/>
              <a:gd name="connsiteX5" fmla="*/ 373565 w 625593"/>
              <a:gd name="connsiteY5" fmla="*/ 378042 h 504056"/>
              <a:gd name="connsiteX6" fmla="*/ 121537 w 625593"/>
              <a:gd name="connsiteY6" fmla="*/ 378042 h 504056"/>
              <a:gd name="connsiteX7" fmla="*/ 0 w 625593"/>
              <a:gd name="connsiteY7" fmla="*/ 34631 h 504056"/>
              <a:gd name="connsiteX8" fmla="*/ 121537 w 625593"/>
              <a:gd name="connsiteY8" fmla="*/ 126014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5593" h="504056">
                <a:moveTo>
                  <a:pt x="121537" y="126014"/>
                </a:moveTo>
                <a:lnTo>
                  <a:pt x="373565" y="126014"/>
                </a:lnTo>
                <a:lnTo>
                  <a:pt x="373565" y="0"/>
                </a:lnTo>
                <a:lnTo>
                  <a:pt x="625593" y="252028"/>
                </a:lnTo>
                <a:lnTo>
                  <a:pt x="373565" y="504056"/>
                </a:lnTo>
                <a:lnTo>
                  <a:pt x="373565" y="378042"/>
                </a:lnTo>
                <a:lnTo>
                  <a:pt x="121537" y="378042"/>
                </a:lnTo>
                <a:cubicBezTo>
                  <a:pt x="41409" y="372458"/>
                  <a:pt x="6309" y="218809"/>
                  <a:pt x="0" y="34631"/>
                </a:cubicBezTo>
                <a:cubicBezTo>
                  <a:pt x="29400" y="104779"/>
                  <a:pt x="32606" y="122541"/>
                  <a:pt x="121537" y="12601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6732240" y="4509120"/>
            <a:ext cx="2304256" cy="1512168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Прямая со стрелкой 17"/>
          <p:cNvCxnSpPr/>
          <p:nvPr/>
        </p:nvCxnSpPr>
        <p:spPr>
          <a:xfrm flipV="1">
            <a:off x="4139952" y="3068960"/>
            <a:ext cx="2376264" cy="1368152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Группа 16"/>
          <p:cNvGrpSpPr/>
          <p:nvPr/>
        </p:nvGrpSpPr>
        <p:grpSpPr>
          <a:xfrm flipH="1">
            <a:off x="6228183" y="4149080"/>
            <a:ext cx="1728192" cy="936104"/>
            <a:chOff x="6212396" y="4149080"/>
            <a:chExt cx="1887996" cy="936104"/>
          </a:xfrm>
        </p:grpSpPr>
        <p:cxnSp>
          <p:nvCxnSpPr>
            <p:cNvPr id="19" name="Прямая соединительная линия 18"/>
            <p:cNvCxnSpPr/>
            <p:nvPr/>
          </p:nvCxnSpPr>
          <p:spPr>
            <a:xfrm flipV="1">
              <a:off x="8100392" y="4149080"/>
              <a:ext cx="0" cy="288032"/>
            </a:xfrm>
            <a:prstGeom prst="line">
              <a:avLst/>
            </a:prstGeom>
            <a:ln w="31750" cap="rnd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 flipH="1">
              <a:off x="6228184" y="4149080"/>
              <a:ext cx="1872208" cy="0"/>
            </a:xfrm>
            <a:prstGeom prst="line">
              <a:avLst/>
            </a:prstGeom>
            <a:ln w="31750" cap="rnd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/>
            <p:cNvCxnSpPr/>
            <p:nvPr/>
          </p:nvCxnSpPr>
          <p:spPr>
            <a:xfrm flipH="1">
              <a:off x="6212396" y="4149080"/>
              <a:ext cx="15788" cy="936104"/>
            </a:xfrm>
            <a:prstGeom prst="straightConnector1">
              <a:avLst/>
            </a:prstGeom>
            <a:ln w="31750" cap="rnd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Прямая со стрелкой 21"/>
          <p:cNvCxnSpPr/>
          <p:nvPr/>
        </p:nvCxnSpPr>
        <p:spPr>
          <a:xfrm flipH="1" flipV="1">
            <a:off x="7092280" y="3068960"/>
            <a:ext cx="1008112" cy="1008112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8100392" y="4077072"/>
            <a:ext cx="0" cy="360040"/>
          </a:xfrm>
          <a:prstGeom prst="line">
            <a:avLst/>
          </a:prstGeom>
          <a:ln w="317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323528" y="692696"/>
            <a:ext cx="87129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3200" b="1" spc="-50" dirty="0">
                <a:solidFill>
                  <a:schemeClr val="bg1">
                    <a:lumMod val="50000"/>
                  </a:schemeClr>
                </a:solidFill>
              </a:rPr>
              <a:t>Передача аргументов в </a:t>
            </a:r>
            <a:r>
              <a:rPr lang="ru-RU" sz="3200" b="1" spc="-50" dirty="0" smtClean="0">
                <a:solidFill>
                  <a:schemeClr val="bg1">
                    <a:lumMod val="50000"/>
                  </a:schemeClr>
                </a:solidFill>
              </a:rPr>
              <a:t>функцию через указатель</a:t>
            </a:r>
            <a:endParaRPr lang="ru-RU" sz="3200" b="1" spc="-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Функции</a:t>
            </a:r>
            <a:endParaRPr lang="en-US" dirty="0" smtClean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22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539552" y="1484784"/>
            <a:ext cx="41044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3;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(&amp;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fr-FR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"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fr-FR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i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2;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*= 2;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smtClean="0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101101"/>
              </p:ext>
            </p:extLst>
          </p:nvPr>
        </p:nvGraphicFramePr>
        <p:xfrm>
          <a:off x="3203848" y="4509120"/>
          <a:ext cx="5796134" cy="1487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864096"/>
                <a:gridCol w="1152128"/>
                <a:gridCol w="1008112"/>
                <a:gridCol w="936104"/>
                <a:gridCol w="864095"/>
                <a:gridCol w="4675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  <a:endParaRPr lang="ru-RU" sz="2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strike="sng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ru-RU" sz="2200" b="1" strike="sngStrike" baseline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strike="sng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00ABD840</a:t>
                      </a:r>
                      <a:endParaRPr lang="ru-RU" sz="1600" b="1" strike="sngStrike" baseline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strike="sng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F70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XXX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</a:t>
                      </a:r>
                      <a:r>
                        <a:rPr lang="ru-RU" sz="1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5С</a:t>
                      </a:r>
                      <a:endParaRPr lang="en-US" sz="1400" b="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F6</a:t>
                      </a:r>
                      <a:r>
                        <a:rPr lang="ru-RU" sz="1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sz="1400" b="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F64</a:t>
                      </a:r>
                      <a:endParaRPr lang="en-US" sz="1400" b="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F6</a:t>
                      </a:r>
                      <a:r>
                        <a:rPr lang="ru-RU" sz="1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1400" b="0" kern="1200" noProof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</a:t>
                      </a:r>
                      <a:r>
                        <a:rPr lang="ru-RU" sz="1400" b="0" dirty="0" smtClean="0">
                          <a:solidFill>
                            <a:schemeClr val="tx1"/>
                          </a:solidFill>
                        </a:rPr>
                        <a:t>С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ru-RU" sz="1400" b="0" dirty="0" smtClean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ru-RU" sz="1400" b="0" dirty="0" smtClean="0">
                          <a:solidFill>
                            <a:schemeClr val="tx1"/>
                          </a:solidFill>
                        </a:rPr>
                        <a:t>74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>
                          <a:solidFill>
                            <a:schemeClr val="bg1"/>
                          </a:solidFill>
                        </a:rPr>
                        <a:t>адрес возврата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</a:t>
                      </a:r>
                      <a:endParaRPr lang="ru-RU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k</a:t>
                      </a:r>
                      <a:endParaRPr lang="ru-RU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5580112" y="2276872"/>
            <a:ext cx="2880320" cy="115212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АЛУ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2 + 6 = </a:t>
            </a:r>
            <a:r>
              <a:rPr lang="en-US" sz="2400" b="1" dirty="0">
                <a:solidFill>
                  <a:schemeClr val="tx1"/>
                </a:solidFill>
              </a:rPr>
              <a:t>8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1" name="Стрелка вправо 10"/>
          <p:cNvSpPr/>
          <p:nvPr/>
        </p:nvSpPr>
        <p:spPr>
          <a:xfrm>
            <a:off x="395536" y="2946978"/>
            <a:ext cx="216024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низ 11"/>
          <p:cNvSpPr/>
          <p:nvPr/>
        </p:nvSpPr>
        <p:spPr>
          <a:xfrm>
            <a:off x="6084168" y="4221088"/>
            <a:ext cx="288032" cy="216024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 стрелкой 9"/>
          <p:cNvCxnSpPr/>
          <p:nvPr/>
        </p:nvCxnSpPr>
        <p:spPr>
          <a:xfrm flipH="1">
            <a:off x="7236296" y="3068960"/>
            <a:ext cx="216024" cy="1368152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6948264" y="4581128"/>
            <a:ext cx="50405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8</a:t>
            </a:r>
            <a:endParaRPr lang="ru-RU" sz="2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23528" y="692696"/>
            <a:ext cx="87129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3200" b="1" spc="-50" dirty="0">
                <a:solidFill>
                  <a:schemeClr val="bg1">
                    <a:lumMod val="50000"/>
                  </a:schemeClr>
                </a:solidFill>
              </a:rPr>
              <a:t>Передача аргументов в </a:t>
            </a:r>
            <a:r>
              <a:rPr lang="ru-RU" sz="3200" b="1" spc="-50" dirty="0" smtClean="0">
                <a:solidFill>
                  <a:schemeClr val="bg1">
                    <a:lumMod val="50000"/>
                  </a:schemeClr>
                </a:solidFill>
              </a:rPr>
              <a:t>функцию через указатель</a:t>
            </a:r>
            <a:endParaRPr lang="ru-RU" sz="3200" b="1" spc="-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Функции</a:t>
            </a:r>
            <a:endParaRPr lang="en-US" dirty="0" smtClean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78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539552" y="1484784"/>
            <a:ext cx="41044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3;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(&amp;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fr-FR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"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fr-FR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i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2;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*= 2;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smtClean="0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753982"/>
              </p:ext>
            </p:extLst>
          </p:nvPr>
        </p:nvGraphicFramePr>
        <p:xfrm>
          <a:off x="3203848" y="4509120"/>
          <a:ext cx="5796134" cy="1487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864096"/>
                <a:gridCol w="1152128"/>
                <a:gridCol w="1008112"/>
                <a:gridCol w="936104"/>
                <a:gridCol w="864095"/>
                <a:gridCol w="4675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  <a:endParaRPr lang="ru-RU" sz="2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strike="sng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ru-RU" sz="2200" b="1" strike="sngStrike" baseline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strike="sng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00ABD840</a:t>
                      </a:r>
                      <a:endParaRPr lang="ru-RU" sz="1600" b="1" strike="sngStrike" baseline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strike="sng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F70</a:t>
                      </a:r>
                      <a:endParaRPr lang="ru-RU" sz="2200" b="1" strike="sngStrike" baseline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</a:t>
                      </a:r>
                      <a:r>
                        <a:rPr lang="ru-RU" sz="1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5С</a:t>
                      </a:r>
                      <a:endParaRPr lang="en-US" sz="1400" b="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F6</a:t>
                      </a:r>
                      <a:r>
                        <a:rPr lang="ru-RU" sz="1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sz="1400" b="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F64</a:t>
                      </a:r>
                      <a:endParaRPr lang="en-US" sz="1400" b="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F6</a:t>
                      </a:r>
                      <a:r>
                        <a:rPr lang="ru-RU" sz="1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1400" b="0" kern="1200" noProof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</a:t>
                      </a:r>
                      <a:r>
                        <a:rPr lang="ru-RU" sz="1400" b="0" dirty="0" smtClean="0">
                          <a:solidFill>
                            <a:schemeClr val="tx1"/>
                          </a:solidFill>
                        </a:rPr>
                        <a:t>С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ru-RU" sz="1400" b="0" dirty="0" smtClean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ru-RU" sz="1400" b="0" dirty="0" smtClean="0">
                          <a:solidFill>
                            <a:schemeClr val="tx1"/>
                          </a:solidFill>
                        </a:rPr>
                        <a:t>74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>
                          <a:solidFill>
                            <a:schemeClr val="bg1"/>
                          </a:solidFill>
                        </a:rPr>
                        <a:t>адрес возврата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</a:t>
                      </a:r>
                      <a:endParaRPr lang="ru-RU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k</a:t>
                      </a:r>
                      <a:endParaRPr lang="ru-RU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Стрелка вправо 10"/>
          <p:cNvSpPr/>
          <p:nvPr/>
        </p:nvSpPr>
        <p:spPr>
          <a:xfrm>
            <a:off x="395536" y="3212976"/>
            <a:ext cx="216024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низ 11"/>
          <p:cNvSpPr/>
          <p:nvPr/>
        </p:nvSpPr>
        <p:spPr>
          <a:xfrm>
            <a:off x="6084168" y="4221088"/>
            <a:ext cx="288032" cy="216024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5292080" y="2276872"/>
            <a:ext cx="2664296" cy="17281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8</a:t>
            </a:r>
            <a:endParaRPr lang="ru-RU" sz="24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23528" y="692696"/>
            <a:ext cx="87129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3200" b="1" spc="-50" dirty="0">
                <a:solidFill>
                  <a:schemeClr val="bg1">
                    <a:lumMod val="50000"/>
                  </a:schemeClr>
                </a:solidFill>
              </a:rPr>
              <a:t>Передача аргументов в </a:t>
            </a:r>
            <a:r>
              <a:rPr lang="ru-RU" sz="3200" b="1" spc="-50" dirty="0" smtClean="0">
                <a:solidFill>
                  <a:schemeClr val="bg1">
                    <a:lumMod val="50000"/>
                  </a:schemeClr>
                </a:solidFill>
              </a:rPr>
              <a:t>функцию через указатель</a:t>
            </a:r>
            <a:endParaRPr lang="ru-RU" sz="3200" b="1" spc="-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Функции</a:t>
            </a:r>
            <a:endParaRPr lang="en-US" dirty="0" smtClean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485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539552" y="692696"/>
            <a:ext cx="80046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3200" b="1" dirty="0">
                <a:solidFill>
                  <a:schemeClr val="bg1">
                    <a:lumMod val="50000"/>
                  </a:schemeClr>
                </a:solidFill>
              </a:rPr>
              <a:t>Передача аргументов в функцию 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</a:rPr>
              <a:t>по </a:t>
            </a:r>
            <a:r>
              <a:rPr lang="ru-RU" sz="3200" b="1" dirty="0">
                <a:solidFill>
                  <a:schemeClr val="bg1">
                    <a:lumMod val="50000"/>
                  </a:schemeClr>
                </a:solidFill>
              </a:rPr>
              <a:t>ссылке</a:t>
            </a:r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smtClean="0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51520" y="1277471"/>
            <a:ext cx="8640960" cy="4742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200" dirty="0" smtClean="0"/>
              <a:t>При </a:t>
            </a:r>
            <a:r>
              <a:rPr lang="ru-RU" altLang="ru-RU" sz="2200" dirty="0"/>
              <a:t>передаче по ссылке в вызываемую функцию </a:t>
            </a:r>
            <a:r>
              <a:rPr lang="ru-RU" altLang="ru-RU" sz="2200" b="1" dirty="0"/>
              <a:t>передаются ссылки на переменные – аргументы</a:t>
            </a:r>
            <a:r>
              <a:rPr lang="ru-RU" altLang="ru-RU" sz="2200" dirty="0" smtClean="0"/>
              <a:t>.</a:t>
            </a:r>
            <a:endParaRPr lang="en-US" altLang="ru-RU" sz="2200" dirty="0" smtClean="0"/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200" dirty="0" smtClean="0"/>
              <a:t>В скомпилированном коде передаются указатели</a:t>
            </a:r>
            <a:r>
              <a:rPr lang="en-US" altLang="ru-RU" sz="2200" dirty="0" smtClean="0"/>
              <a:t>, </a:t>
            </a:r>
            <a:r>
              <a:rPr lang="ru-RU" altLang="ru-RU" sz="2200" dirty="0" smtClean="0"/>
              <a:t>но операции взятия адреса и разыменования указателя компилятор делает сам.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200" b="1" dirty="0"/>
              <a:t>К</a:t>
            </a:r>
            <a:r>
              <a:rPr lang="ru-RU" altLang="ru-RU" sz="2200" b="1" dirty="0" smtClean="0"/>
              <a:t>опии</a:t>
            </a:r>
            <a:r>
              <a:rPr lang="ru-RU" altLang="ru-RU" sz="2200" dirty="0" smtClean="0"/>
              <a:t> </a:t>
            </a:r>
            <a:r>
              <a:rPr lang="ru-RU" altLang="ru-RU" sz="2200" dirty="0"/>
              <a:t>аргументов с именами формальных параметров </a:t>
            </a:r>
            <a:r>
              <a:rPr lang="ru-RU" altLang="ru-RU" sz="2200" b="1" dirty="0"/>
              <a:t>не создаются</a:t>
            </a:r>
            <a:r>
              <a:rPr lang="ru-RU" altLang="ru-RU" sz="2200" dirty="0"/>
              <a:t>.</a:t>
            </a:r>
          </a:p>
          <a:p>
            <a:pPr marL="342900" lvl="0" indent="-342900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200" dirty="0"/>
              <a:t>Вместо этого, по ссылке обеспечивается доступ к участкам памяти, занимаемым </a:t>
            </a:r>
            <a:r>
              <a:rPr lang="ru-RU" altLang="ru-RU" sz="2200" dirty="0" smtClean="0"/>
              <a:t>аргументами: </a:t>
            </a:r>
            <a:r>
              <a:rPr lang="ru-RU" altLang="ru-RU" sz="2200" b="1" dirty="0"/>
              <a:t>обработка аргументов ведется «на месте»</a:t>
            </a:r>
            <a:r>
              <a:rPr lang="ru-RU" altLang="ru-RU" sz="2200" dirty="0"/>
              <a:t>.</a:t>
            </a:r>
          </a:p>
          <a:p>
            <a:pPr marL="342900" lvl="0" indent="-342900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200" dirty="0" smtClean="0"/>
              <a:t>Все </a:t>
            </a:r>
            <a:r>
              <a:rPr lang="ru-RU" altLang="ru-RU" sz="2200" dirty="0"/>
              <a:t>изменения формальных параметров, сделанные в функции, происходят с аргументами.</a:t>
            </a:r>
          </a:p>
          <a:p>
            <a:pPr marL="342900" lvl="0" indent="-342900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200" dirty="0"/>
              <a:t>Если в качестве аргумента по ссылке передается константа, то формальный параметр-ссылка должен быть объявлен с модификатором </a:t>
            </a:r>
            <a:r>
              <a:rPr lang="en-US" altLang="ru-RU" sz="2200" dirty="0">
                <a:solidFill>
                  <a:srgbClr val="0000FF"/>
                </a:solidFill>
              </a:rPr>
              <a:t>const</a:t>
            </a:r>
            <a:r>
              <a:rPr lang="ru-RU" altLang="ru-RU" sz="2200" dirty="0"/>
              <a:t>.  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Функции</a:t>
            </a:r>
            <a:endParaRPr lang="en-US" dirty="0" smtClean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83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4932040" y="1268760"/>
            <a:ext cx="3960440" cy="2160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передача параметров </a:t>
            </a:r>
            <a:r>
              <a:rPr lang="ru-RU" dirty="0" smtClean="0">
                <a:solidFill>
                  <a:schemeClr val="tx1"/>
                </a:solidFill>
              </a:rPr>
              <a:t>через указатель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827584" y="1268760"/>
            <a:ext cx="3528392" cy="2160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передача параметров по ссылке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39552" y="692696"/>
            <a:ext cx="80046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3200" b="1" dirty="0">
                <a:solidFill>
                  <a:schemeClr val="bg1">
                    <a:lumMod val="50000"/>
                  </a:schemeClr>
                </a:solidFill>
              </a:rPr>
              <a:t>Передача аргументов в функцию по 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</a:rPr>
              <a:t>ссылке</a:t>
            </a:r>
            <a:endParaRPr lang="ru-RU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smtClean="0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51520" y="1484784"/>
            <a:ext cx="4104456" cy="455509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3;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fr-FR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"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fr-FR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i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2;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*= 2;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788024" y="1484784"/>
            <a:ext cx="4104456" cy="455509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3;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(&amp;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fr-FR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"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fr-FR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i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2;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*= 2;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6300192" y="2708920"/>
            <a:ext cx="1296144" cy="360040"/>
          </a:xfrm>
          <a:prstGeom prst="round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1691680" y="2708920"/>
            <a:ext cx="1296144" cy="360040"/>
          </a:xfrm>
          <a:prstGeom prst="round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1331640" y="4221088"/>
            <a:ext cx="1080120" cy="360040"/>
          </a:xfrm>
          <a:prstGeom prst="round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5868144" y="4221088"/>
            <a:ext cx="1224136" cy="360040"/>
          </a:xfrm>
          <a:prstGeom prst="round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5868144" y="1484784"/>
            <a:ext cx="1368152" cy="360040"/>
          </a:xfrm>
          <a:prstGeom prst="round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1331640" y="1484784"/>
            <a:ext cx="1224136" cy="360040"/>
          </a:xfrm>
          <a:prstGeom prst="round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755576" y="5085184"/>
            <a:ext cx="288032" cy="304963"/>
          </a:xfrm>
          <a:prstGeom prst="round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5292080" y="5085184"/>
            <a:ext cx="544923" cy="304963"/>
          </a:xfrm>
          <a:prstGeom prst="round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6732240" y="5373216"/>
            <a:ext cx="544923" cy="304963"/>
          </a:xfrm>
          <a:prstGeom prst="round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2123729" y="5373216"/>
            <a:ext cx="360040" cy="304963"/>
          </a:xfrm>
          <a:prstGeom prst="round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Дата 2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26" name="Нижний колонтитул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Функции</a:t>
            </a:r>
            <a:endParaRPr lang="en-US" dirty="0" smtClean="0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932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4" grpId="0" animBg="1"/>
      <p:bldP spid="10" grpId="0" animBg="1"/>
      <p:bldP spid="10" grpId="1" animBg="1"/>
      <p:bldP spid="16" grpId="0" animBg="1"/>
      <p:bldP spid="16" grpId="1" animBg="1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  <p:bldP spid="19" grpId="0" animBg="1"/>
      <p:bldP spid="19" grpId="1" animBg="1"/>
      <p:bldP spid="20" grpId="0" animBg="1"/>
      <p:bldP spid="20" grpId="1" animBg="1"/>
      <p:bldP spid="21" grpId="0" animBg="1"/>
      <p:bldP spid="22" grpId="0" animBg="1"/>
      <p:bldP spid="23" grpId="0" animBg="1"/>
      <p:bldP spid="2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827584" y="1268760"/>
            <a:ext cx="3528392" cy="2160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передача параметров по ссылке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39552" y="692696"/>
            <a:ext cx="80046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3200" b="1" dirty="0">
                <a:solidFill>
                  <a:schemeClr val="bg1">
                    <a:lumMod val="50000"/>
                  </a:schemeClr>
                </a:solidFill>
              </a:rPr>
              <a:t>Передача аргументов в функцию по 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</a:rPr>
              <a:t>ссылке</a:t>
            </a:r>
            <a:endParaRPr lang="ru-RU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smtClean="0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51520" y="1484784"/>
            <a:ext cx="4104456" cy="475252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#define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3;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fr-FR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"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fr-FR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i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2;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*= 2;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1763688" y="2996952"/>
            <a:ext cx="1656184" cy="360040"/>
          </a:xfrm>
          <a:prstGeom prst="round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499992" y="1268760"/>
            <a:ext cx="4464496" cy="4248472"/>
          </a:xfrm>
          <a:prstGeom prst="round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ru-RU" sz="2000" dirty="0">
                <a:solidFill>
                  <a:schemeClr val="tx1"/>
                </a:solidFill>
              </a:rPr>
              <a:t>Чтобы сразу было понятно, что параметр передаётся по </a:t>
            </a:r>
            <a:r>
              <a:rPr lang="ru-RU" sz="2000" dirty="0" smtClean="0">
                <a:solidFill>
                  <a:schemeClr val="tx1"/>
                </a:solidFill>
              </a:rPr>
              <a:t>ссылке</a:t>
            </a:r>
            <a:br>
              <a:rPr lang="ru-RU" sz="2000" dirty="0" smtClean="0">
                <a:solidFill>
                  <a:schemeClr val="tx1"/>
                </a:solidFill>
              </a:rPr>
            </a:br>
            <a:r>
              <a:rPr lang="ru-RU" sz="2000" dirty="0" smtClean="0">
                <a:solidFill>
                  <a:schemeClr val="tx1"/>
                </a:solidFill>
              </a:rPr>
              <a:t>(а </a:t>
            </a:r>
            <a:r>
              <a:rPr lang="ru-RU" sz="2000" dirty="0">
                <a:solidFill>
                  <a:schemeClr val="tx1"/>
                </a:solidFill>
              </a:rPr>
              <a:t>значит значение передаваемой переменной после выполнения функции может поменяться), рекомендую обозначать такие параметры специальным </a:t>
            </a:r>
            <a:r>
              <a:rPr lang="ru-RU" sz="2000" dirty="0" smtClean="0">
                <a:solidFill>
                  <a:schemeClr val="tx1"/>
                </a:solidFill>
              </a:rPr>
              <a:t>комментарием </a:t>
            </a:r>
            <a:r>
              <a:rPr lang="en-US" sz="2000" i="1" dirty="0" smtClean="0">
                <a:solidFill>
                  <a:srgbClr val="6F008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ru-RU" sz="2000" dirty="0" smtClean="0">
                <a:solidFill>
                  <a:schemeClr val="tx1"/>
                </a:solidFill>
              </a:rPr>
              <a:t>.</a:t>
            </a:r>
            <a:br>
              <a:rPr lang="ru-RU" sz="2000" dirty="0" smtClean="0">
                <a:solidFill>
                  <a:schemeClr val="tx1"/>
                </a:solidFill>
              </a:rPr>
            </a:br>
            <a:r>
              <a:rPr lang="ru-RU" sz="2000" dirty="0" smtClean="0">
                <a:solidFill>
                  <a:schemeClr val="tx1"/>
                </a:solidFill>
              </a:rPr>
              <a:t>Чтобы такое примечание можно было вставлять внутри вызова функции объявляем его как макрос:</a:t>
            </a:r>
          </a:p>
          <a:p>
            <a:pPr lvl="0" defTabSz="914400"/>
            <a:r>
              <a:rPr lang="ru-RU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define </a:t>
            </a:r>
            <a:r>
              <a:rPr lang="en-US" sz="2000" i="1" dirty="0">
                <a:solidFill>
                  <a:srgbClr val="6F008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</a:p>
        </p:txBody>
      </p:sp>
      <p:sp>
        <p:nvSpPr>
          <p:cNvPr id="9" name="Дата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Функции</a:t>
            </a:r>
            <a:endParaRPr lang="en-US" dirty="0" smtClean="0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051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539552" y="692696"/>
            <a:ext cx="76329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3200" b="1" dirty="0">
                <a:solidFill>
                  <a:schemeClr val="bg1">
                    <a:lumMod val="50000"/>
                  </a:schemeClr>
                </a:solidFill>
              </a:rPr>
              <a:t>Передача 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</a:rPr>
              <a:t>массивов в </a:t>
            </a:r>
            <a:r>
              <a:rPr lang="ru-RU" sz="3200" b="1" dirty="0">
                <a:solidFill>
                  <a:schemeClr val="bg1">
                    <a:lumMod val="50000"/>
                  </a:schemeClr>
                </a:solidFill>
              </a:rPr>
              <a:t>функцию 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</a:rPr>
              <a:t>по </a:t>
            </a:r>
            <a:r>
              <a:rPr lang="ru-RU" sz="3200" b="1" dirty="0">
                <a:solidFill>
                  <a:schemeClr val="bg1">
                    <a:lumMod val="50000"/>
                  </a:schemeClr>
                </a:solidFill>
              </a:rPr>
              <a:t>ссылке</a:t>
            </a:r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smtClean="0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95536" y="1628800"/>
            <a:ext cx="8496944" cy="4385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200" b="1" dirty="0"/>
              <a:t>Массивы передаются в функции по ссылке</a:t>
            </a:r>
            <a:r>
              <a:rPr lang="ru-RU" altLang="ru-RU" sz="2200" dirty="0"/>
              <a:t>. При этом записывать перед формальным параметров знак ссылки &amp; не следует</a:t>
            </a:r>
            <a:r>
              <a:rPr lang="ru-RU" altLang="ru-RU" sz="2200" dirty="0" smtClean="0"/>
              <a:t>:</a:t>
            </a:r>
          </a:p>
          <a:p>
            <a:pPr>
              <a:spcBef>
                <a:spcPts val="600"/>
              </a:spcBef>
            </a:pPr>
            <a:r>
              <a:rPr lang="ru-RU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[3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]);</a:t>
            </a:r>
          </a:p>
          <a:p>
            <a:pPr marL="342900" indent="-342900">
              <a:spcBef>
                <a:spcPts val="12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200" dirty="0" smtClean="0"/>
              <a:t>При </a:t>
            </a:r>
            <a:r>
              <a:rPr lang="ru-RU" altLang="ru-RU" sz="2200" dirty="0"/>
              <a:t>описании в качестве формального параметра одномерного массива, его размер указывать </a:t>
            </a:r>
            <a:r>
              <a:rPr lang="ru-RU" altLang="ru-RU" sz="2200" dirty="0" smtClean="0"/>
              <a:t>не обязательно:</a:t>
            </a:r>
          </a:p>
          <a:p>
            <a:pPr>
              <a:spcBef>
                <a:spcPts val="600"/>
              </a:spcBef>
            </a:pPr>
            <a:r>
              <a:rPr lang="ru-RU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vwA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[]);</a:t>
            </a:r>
            <a:endParaRPr lang="ru-RU" altLang="ru-RU" sz="2000" dirty="0"/>
          </a:p>
          <a:p>
            <a:pPr marL="342900" indent="-342900">
              <a:spcBef>
                <a:spcPts val="12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200" dirty="0"/>
              <a:t>При описании в качестве формального параметра многомерного массива, его размер по левому измерению указывать </a:t>
            </a:r>
            <a:r>
              <a:rPr lang="ru-RU" altLang="ru-RU" sz="2200" dirty="0" smtClean="0"/>
              <a:t>не обязательно:</a:t>
            </a:r>
          </a:p>
          <a:p>
            <a:pPr>
              <a:spcBef>
                <a:spcPts val="600"/>
              </a:spcBef>
              <a:buClr>
                <a:schemeClr val="accent2"/>
              </a:buClr>
              <a:buSzPct val="80000"/>
            </a:pPr>
            <a:r>
              <a:rPr lang="ru-RU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vvvwA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[][4][3]);</a:t>
            </a:r>
            <a:endParaRPr lang="ru-RU" altLang="ru-RU" sz="2000" dirty="0"/>
          </a:p>
          <a:p>
            <a:pPr marL="342900" indent="-342900">
              <a:spcBef>
                <a:spcPts val="12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endParaRPr lang="ru-RU" altLang="ru-RU" sz="2000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Функции</a:t>
            </a:r>
            <a:endParaRPr lang="en-US" dirty="0" smtClean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51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251520" y="1916832"/>
            <a:ext cx="4608512" cy="3888432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0" anchor="ctr"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10;</a:t>
            </a:r>
          </a:p>
          <a:p>
            <a:pPr>
              <a:spcBef>
                <a:spcPts val="1200"/>
              </a:spcBef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InputArray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InputArray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double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OutputArray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delete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0;</a:t>
            </a:r>
          </a:p>
          <a:p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Заголовок 4"/>
          <p:cNvSpPr>
            <a:spLocks noGrp="1"/>
          </p:cNvSpPr>
          <p:nvPr>
            <p:ph type="title"/>
          </p:nvPr>
        </p:nvSpPr>
        <p:spPr>
          <a:xfrm>
            <a:off x="179512" y="0"/>
            <a:ext cx="7543800" cy="838140"/>
          </a:xfrm>
        </p:spPr>
        <p:txBody>
          <a:bodyPr/>
          <a:lstStyle/>
          <a:p>
            <a:r>
              <a:rPr lang="ru-RU" altLang="ru-RU" b="1" dirty="0" smtClean="0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39552" y="764704"/>
            <a:ext cx="73370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3200" b="1" dirty="0">
                <a:solidFill>
                  <a:schemeClr val="bg1">
                    <a:lumMod val="50000"/>
                  </a:schemeClr>
                </a:solidFill>
              </a:rPr>
              <a:t>Структурная декомпозиция программы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539552" y="1268760"/>
            <a:ext cx="2520280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tx1"/>
                </a:solidFill>
              </a:rPr>
              <a:t>Выполнение начинается с 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endParaRPr lang="ru-RU" sz="2000" dirty="0">
              <a:solidFill>
                <a:schemeClr val="tx1"/>
              </a:solidFill>
            </a:endParaRPr>
          </a:p>
        </p:txBody>
      </p:sp>
      <p:grpSp>
        <p:nvGrpSpPr>
          <p:cNvPr id="15" name="Группа 14"/>
          <p:cNvGrpSpPr/>
          <p:nvPr/>
        </p:nvGrpSpPr>
        <p:grpSpPr>
          <a:xfrm>
            <a:off x="611560" y="1700808"/>
            <a:ext cx="2592288" cy="720080"/>
            <a:chOff x="539552" y="1916832"/>
            <a:chExt cx="2592288" cy="864096"/>
          </a:xfrm>
        </p:grpSpPr>
        <p:cxnSp>
          <p:nvCxnSpPr>
            <p:cNvPr id="10" name="Прямая соединительная линия 9"/>
            <p:cNvCxnSpPr/>
            <p:nvPr/>
          </p:nvCxnSpPr>
          <p:spPr>
            <a:xfrm>
              <a:off x="2843808" y="1916832"/>
              <a:ext cx="288032" cy="0"/>
            </a:xfrm>
            <a:prstGeom prst="line">
              <a:avLst/>
            </a:prstGeom>
            <a:ln w="28575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3131840" y="1916832"/>
              <a:ext cx="0" cy="864096"/>
            </a:xfrm>
            <a:prstGeom prst="line">
              <a:avLst/>
            </a:prstGeom>
            <a:ln w="28575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/>
            <p:nvPr/>
          </p:nvCxnSpPr>
          <p:spPr>
            <a:xfrm flipH="1">
              <a:off x="539552" y="2780928"/>
              <a:ext cx="2592288" cy="0"/>
            </a:xfrm>
            <a:prstGeom prst="straightConnector1">
              <a:avLst/>
            </a:prstGeom>
            <a:ln w="28575" cap="rnd">
              <a:solidFill>
                <a:srgbClr val="C00000"/>
              </a:solidFill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Стрелка вправо 15"/>
          <p:cNvSpPr/>
          <p:nvPr/>
        </p:nvSpPr>
        <p:spPr>
          <a:xfrm>
            <a:off x="0" y="2564904"/>
            <a:ext cx="251520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трелка вправо 19"/>
          <p:cNvSpPr/>
          <p:nvPr/>
        </p:nvSpPr>
        <p:spPr>
          <a:xfrm>
            <a:off x="0" y="2996952"/>
            <a:ext cx="251520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Дата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Функции</a:t>
            </a:r>
            <a:endParaRPr lang="en-US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24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 animBg="1"/>
      <p:bldP spid="16" grpId="1" animBg="1"/>
      <p:bldP spid="2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5536" y="1412776"/>
            <a:ext cx="6264696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[][3],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     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][3] = { 0 };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2);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vwA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[][3],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3;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vwA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395536" y="1412776"/>
            <a:ext cx="6768752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vwA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[][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3],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539552" y="692696"/>
            <a:ext cx="76329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tabLst>
                <a:tab pos="2593975" algn="l"/>
              </a:tabLst>
              <a:defRPr/>
            </a:pPr>
            <a:r>
              <a:rPr lang="ru-RU" sz="3200" b="1" dirty="0">
                <a:solidFill>
                  <a:prstClr val="white">
                    <a:lumMod val="50000"/>
                  </a:prstClr>
                </a:solidFill>
              </a:rPr>
              <a:t>Передача массивов в функцию по ссылке</a:t>
            </a:r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smtClean="0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900442"/>
              </p:ext>
            </p:extLst>
          </p:nvPr>
        </p:nvGraphicFramePr>
        <p:xfrm>
          <a:off x="251514" y="5085184"/>
          <a:ext cx="8712970" cy="1127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355"/>
                <a:gridCol w="622355"/>
                <a:gridCol w="622355"/>
                <a:gridCol w="622355"/>
                <a:gridCol w="622355"/>
                <a:gridCol w="622355"/>
                <a:gridCol w="622355"/>
                <a:gridCol w="622355"/>
                <a:gridCol w="622355"/>
                <a:gridCol w="622355"/>
                <a:gridCol w="622355"/>
                <a:gridCol w="622355"/>
                <a:gridCol w="622355"/>
                <a:gridCol w="622355"/>
              </a:tblGrid>
              <a:tr h="353959">
                <a:tc>
                  <a:txBody>
                    <a:bodyPr/>
                    <a:lstStyle/>
                    <a:p>
                      <a:pPr algn="ctr"/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42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F64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F66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F68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F6C</a:t>
                      </a:r>
                      <a:endParaRPr lang="en-US" sz="1400" b="0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F6D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ru-RU" sz="1400" b="0" dirty="0" smtClean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ru-RU" sz="14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5478">
                <a:tc>
                  <a:txBody>
                    <a:bodyPr/>
                    <a:lstStyle/>
                    <a:p>
                      <a:pPr algn="ctr"/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0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bg1"/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Стрелка вправо 10"/>
          <p:cNvSpPr/>
          <p:nvPr/>
        </p:nvSpPr>
        <p:spPr>
          <a:xfrm>
            <a:off x="251520" y="2266598"/>
            <a:ext cx="216024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Функции</a:t>
            </a:r>
            <a:endParaRPr lang="en-US" dirty="0" smtClean="0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395536" y="1310576"/>
            <a:ext cx="5256584" cy="497888"/>
          </a:xfrm>
          <a:prstGeom prst="round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110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3" grpId="0" animBg="1"/>
      <p:bldP spid="3" grpI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539552" y="692696"/>
            <a:ext cx="76329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tabLst>
                <a:tab pos="2593975" algn="l"/>
              </a:tabLst>
              <a:defRPr/>
            </a:pPr>
            <a:r>
              <a:rPr lang="ru-RU" sz="3200" b="1" dirty="0">
                <a:solidFill>
                  <a:prstClr val="white">
                    <a:lumMod val="50000"/>
                  </a:prstClr>
                </a:solidFill>
              </a:rPr>
              <a:t>Передача массивов в функцию по ссылке</a:t>
            </a:r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smtClean="0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95536" y="1412776"/>
            <a:ext cx="6264696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vwA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[][3],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][3] = { 0 };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2);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vwA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[][3],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3;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vwA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458161"/>
              </p:ext>
            </p:extLst>
          </p:nvPr>
        </p:nvGraphicFramePr>
        <p:xfrm>
          <a:off x="251514" y="5085184"/>
          <a:ext cx="8712970" cy="1127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355"/>
                <a:gridCol w="622355"/>
                <a:gridCol w="622355"/>
                <a:gridCol w="622355"/>
                <a:gridCol w="622355"/>
                <a:gridCol w="622355"/>
                <a:gridCol w="622355"/>
                <a:gridCol w="622355"/>
                <a:gridCol w="622355"/>
                <a:gridCol w="622355"/>
                <a:gridCol w="622355"/>
                <a:gridCol w="622355"/>
                <a:gridCol w="622355"/>
                <a:gridCol w="622355"/>
              </a:tblGrid>
              <a:tr h="353959">
                <a:tc>
                  <a:txBody>
                    <a:bodyPr/>
                    <a:lstStyle/>
                    <a:p>
                      <a:pPr algn="ctr"/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F64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42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F5C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F60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F64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F66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F68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F6C</a:t>
                      </a:r>
                      <a:endParaRPr lang="en-US" sz="1400" b="0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F6D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ru-RU" sz="1400" b="0" dirty="0" smtClean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ru-RU" sz="14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5478">
                <a:tc>
                  <a:txBody>
                    <a:bodyPr/>
                    <a:lstStyle/>
                    <a:p>
                      <a:pPr algn="ctr"/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size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vwA</a:t>
                      </a:r>
                    </a:p>
                  </a:txBody>
                  <a:tcPr marL="36000" marR="36000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0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bg1"/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Стрелка вправо 10"/>
          <p:cNvSpPr/>
          <p:nvPr/>
        </p:nvSpPr>
        <p:spPr>
          <a:xfrm>
            <a:off x="251520" y="3264436"/>
            <a:ext cx="216024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право 18"/>
          <p:cNvSpPr/>
          <p:nvPr/>
        </p:nvSpPr>
        <p:spPr>
          <a:xfrm>
            <a:off x="251520" y="2492896"/>
            <a:ext cx="193546" cy="216024"/>
          </a:xfrm>
          <a:custGeom>
            <a:avLst/>
            <a:gdLst>
              <a:gd name="connsiteX0" fmla="*/ 0 w 504056"/>
              <a:gd name="connsiteY0" fmla="*/ 126014 h 504056"/>
              <a:gd name="connsiteX1" fmla="*/ 252028 w 504056"/>
              <a:gd name="connsiteY1" fmla="*/ 126014 h 504056"/>
              <a:gd name="connsiteX2" fmla="*/ 252028 w 504056"/>
              <a:gd name="connsiteY2" fmla="*/ 0 h 504056"/>
              <a:gd name="connsiteX3" fmla="*/ 504056 w 504056"/>
              <a:gd name="connsiteY3" fmla="*/ 252028 h 504056"/>
              <a:gd name="connsiteX4" fmla="*/ 252028 w 504056"/>
              <a:gd name="connsiteY4" fmla="*/ 504056 h 504056"/>
              <a:gd name="connsiteX5" fmla="*/ 252028 w 504056"/>
              <a:gd name="connsiteY5" fmla="*/ 378042 h 504056"/>
              <a:gd name="connsiteX6" fmla="*/ 0 w 504056"/>
              <a:gd name="connsiteY6" fmla="*/ 378042 h 504056"/>
              <a:gd name="connsiteX7" fmla="*/ 0 w 504056"/>
              <a:gd name="connsiteY7" fmla="*/ 126014 h 504056"/>
              <a:gd name="connsiteX0" fmla="*/ 145349 w 649405"/>
              <a:gd name="connsiteY0" fmla="*/ 174727 h 552769"/>
              <a:gd name="connsiteX1" fmla="*/ 397377 w 649405"/>
              <a:gd name="connsiteY1" fmla="*/ 174727 h 552769"/>
              <a:gd name="connsiteX2" fmla="*/ 397377 w 649405"/>
              <a:gd name="connsiteY2" fmla="*/ 48713 h 552769"/>
              <a:gd name="connsiteX3" fmla="*/ 649405 w 649405"/>
              <a:gd name="connsiteY3" fmla="*/ 300741 h 552769"/>
              <a:gd name="connsiteX4" fmla="*/ 397377 w 649405"/>
              <a:gd name="connsiteY4" fmla="*/ 552769 h 552769"/>
              <a:gd name="connsiteX5" fmla="*/ 397377 w 649405"/>
              <a:gd name="connsiteY5" fmla="*/ 426755 h 552769"/>
              <a:gd name="connsiteX6" fmla="*/ 145349 w 649405"/>
              <a:gd name="connsiteY6" fmla="*/ 426755 h 552769"/>
              <a:gd name="connsiteX7" fmla="*/ 0 w 649405"/>
              <a:gd name="connsiteY7" fmla="*/ 0 h 552769"/>
              <a:gd name="connsiteX8" fmla="*/ 145349 w 649405"/>
              <a:gd name="connsiteY8" fmla="*/ 174727 h 552769"/>
              <a:gd name="connsiteX0" fmla="*/ 145349 w 649405"/>
              <a:gd name="connsiteY0" fmla="*/ 174727 h 552769"/>
              <a:gd name="connsiteX1" fmla="*/ 397377 w 649405"/>
              <a:gd name="connsiteY1" fmla="*/ 174727 h 552769"/>
              <a:gd name="connsiteX2" fmla="*/ 397377 w 649405"/>
              <a:gd name="connsiteY2" fmla="*/ 48713 h 552769"/>
              <a:gd name="connsiteX3" fmla="*/ 649405 w 649405"/>
              <a:gd name="connsiteY3" fmla="*/ 300741 h 552769"/>
              <a:gd name="connsiteX4" fmla="*/ 397377 w 649405"/>
              <a:gd name="connsiteY4" fmla="*/ 552769 h 552769"/>
              <a:gd name="connsiteX5" fmla="*/ 397377 w 649405"/>
              <a:gd name="connsiteY5" fmla="*/ 426755 h 552769"/>
              <a:gd name="connsiteX6" fmla="*/ 145349 w 649405"/>
              <a:gd name="connsiteY6" fmla="*/ 426755 h 552769"/>
              <a:gd name="connsiteX7" fmla="*/ 0 w 649405"/>
              <a:gd name="connsiteY7" fmla="*/ 0 h 552769"/>
              <a:gd name="connsiteX8" fmla="*/ 145349 w 649405"/>
              <a:gd name="connsiteY8" fmla="*/ 174727 h 552769"/>
              <a:gd name="connsiteX0" fmla="*/ 145349 w 649405"/>
              <a:gd name="connsiteY0" fmla="*/ 174727 h 552769"/>
              <a:gd name="connsiteX1" fmla="*/ 397377 w 649405"/>
              <a:gd name="connsiteY1" fmla="*/ 174727 h 552769"/>
              <a:gd name="connsiteX2" fmla="*/ 397377 w 649405"/>
              <a:gd name="connsiteY2" fmla="*/ 48713 h 552769"/>
              <a:gd name="connsiteX3" fmla="*/ 649405 w 649405"/>
              <a:gd name="connsiteY3" fmla="*/ 300741 h 552769"/>
              <a:gd name="connsiteX4" fmla="*/ 397377 w 649405"/>
              <a:gd name="connsiteY4" fmla="*/ 552769 h 552769"/>
              <a:gd name="connsiteX5" fmla="*/ 397377 w 649405"/>
              <a:gd name="connsiteY5" fmla="*/ 426755 h 552769"/>
              <a:gd name="connsiteX6" fmla="*/ 145349 w 649405"/>
              <a:gd name="connsiteY6" fmla="*/ 426755 h 552769"/>
              <a:gd name="connsiteX7" fmla="*/ 0 w 649405"/>
              <a:gd name="connsiteY7" fmla="*/ 0 h 552769"/>
              <a:gd name="connsiteX8" fmla="*/ 145349 w 649405"/>
              <a:gd name="connsiteY8" fmla="*/ 174727 h 552769"/>
              <a:gd name="connsiteX0" fmla="*/ 121537 w 625593"/>
              <a:gd name="connsiteY0" fmla="*/ 126014 h 504056"/>
              <a:gd name="connsiteX1" fmla="*/ 373565 w 625593"/>
              <a:gd name="connsiteY1" fmla="*/ 126014 h 504056"/>
              <a:gd name="connsiteX2" fmla="*/ 373565 w 625593"/>
              <a:gd name="connsiteY2" fmla="*/ 0 h 504056"/>
              <a:gd name="connsiteX3" fmla="*/ 625593 w 625593"/>
              <a:gd name="connsiteY3" fmla="*/ 252028 h 504056"/>
              <a:gd name="connsiteX4" fmla="*/ 373565 w 625593"/>
              <a:gd name="connsiteY4" fmla="*/ 504056 h 504056"/>
              <a:gd name="connsiteX5" fmla="*/ 373565 w 625593"/>
              <a:gd name="connsiteY5" fmla="*/ 378042 h 504056"/>
              <a:gd name="connsiteX6" fmla="*/ 121537 w 625593"/>
              <a:gd name="connsiteY6" fmla="*/ 378042 h 504056"/>
              <a:gd name="connsiteX7" fmla="*/ 0 w 625593"/>
              <a:gd name="connsiteY7" fmla="*/ 34631 h 504056"/>
              <a:gd name="connsiteX8" fmla="*/ 121537 w 625593"/>
              <a:gd name="connsiteY8" fmla="*/ 126014 h 504056"/>
              <a:gd name="connsiteX0" fmla="*/ 121537 w 625593"/>
              <a:gd name="connsiteY0" fmla="*/ 126014 h 504056"/>
              <a:gd name="connsiteX1" fmla="*/ 373565 w 625593"/>
              <a:gd name="connsiteY1" fmla="*/ 126014 h 504056"/>
              <a:gd name="connsiteX2" fmla="*/ 373565 w 625593"/>
              <a:gd name="connsiteY2" fmla="*/ 0 h 504056"/>
              <a:gd name="connsiteX3" fmla="*/ 625593 w 625593"/>
              <a:gd name="connsiteY3" fmla="*/ 252028 h 504056"/>
              <a:gd name="connsiteX4" fmla="*/ 373565 w 625593"/>
              <a:gd name="connsiteY4" fmla="*/ 504056 h 504056"/>
              <a:gd name="connsiteX5" fmla="*/ 373565 w 625593"/>
              <a:gd name="connsiteY5" fmla="*/ 378042 h 504056"/>
              <a:gd name="connsiteX6" fmla="*/ 121537 w 625593"/>
              <a:gd name="connsiteY6" fmla="*/ 378042 h 504056"/>
              <a:gd name="connsiteX7" fmla="*/ 0 w 625593"/>
              <a:gd name="connsiteY7" fmla="*/ 34631 h 504056"/>
              <a:gd name="connsiteX8" fmla="*/ 121537 w 625593"/>
              <a:gd name="connsiteY8" fmla="*/ 126014 h 504056"/>
              <a:gd name="connsiteX0" fmla="*/ 121537 w 625593"/>
              <a:gd name="connsiteY0" fmla="*/ 126014 h 504056"/>
              <a:gd name="connsiteX1" fmla="*/ 373565 w 625593"/>
              <a:gd name="connsiteY1" fmla="*/ 126014 h 504056"/>
              <a:gd name="connsiteX2" fmla="*/ 373565 w 625593"/>
              <a:gd name="connsiteY2" fmla="*/ 0 h 504056"/>
              <a:gd name="connsiteX3" fmla="*/ 625593 w 625593"/>
              <a:gd name="connsiteY3" fmla="*/ 252028 h 504056"/>
              <a:gd name="connsiteX4" fmla="*/ 373565 w 625593"/>
              <a:gd name="connsiteY4" fmla="*/ 504056 h 504056"/>
              <a:gd name="connsiteX5" fmla="*/ 373565 w 625593"/>
              <a:gd name="connsiteY5" fmla="*/ 378042 h 504056"/>
              <a:gd name="connsiteX6" fmla="*/ 121537 w 625593"/>
              <a:gd name="connsiteY6" fmla="*/ 378042 h 504056"/>
              <a:gd name="connsiteX7" fmla="*/ 0 w 625593"/>
              <a:gd name="connsiteY7" fmla="*/ 34631 h 504056"/>
              <a:gd name="connsiteX8" fmla="*/ 121537 w 625593"/>
              <a:gd name="connsiteY8" fmla="*/ 126014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5593" h="504056">
                <a:moveTo>
                  <a:pt x="121537" y="126014"/>
                </a:moveTo>
                <a:lnTo>
                  <a:pt x="373565" y="126014"/>
                </a:lnTo>
                <a:lnTo>
                  <a:pt x="373565" y="0"/>
                </a:lnTo>
                <a:lnTo>
                  <a:pt x="625593" y="252028"/>
                </a:lnTo>
                <a:lnTo>
                  <a:pt x="373565" y="504056"/>
                </a:lnTo>
                <a:lnTo>
                  <a:pt x="373565" y="378042"/>
                </a:lnTo>
                <a:lnTo>
                  <a:pt x="121537" y="378042"/>
                </a:lnTo>
                <a:cubicBezTo>
                  <a:pt x="41409" y="372458"/>
                  <a:pt x="6309" y="218809"/>
                  <a:pt x="0" y="34631"/>
                </a:cubicBezTo>
                <a:cubicBezTo>
                  <a:pt x="29400" y="104779"/>
                  <a:pt x="32606" y="122541"/>
                  <a:pt x="121537" y="12601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4613097" y="5085184"/>
            <a:ext cx="4351391" cy="1152128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2" name="Группа 11"/>
          <p:cNvGrpSpPr/>
          <p:nvPr/>
        </p:nvGrpSpPr>
        <p:grpSpPr>
          <a:xfrm flipH="1">
            <a:off x="3707904" y="4725144"/>
            <a:ext cx="1008112" cy="864096"/>
            <a:chOff x="6212396" y="4149080"/>
            <a:chExt cx="1887996" cy="864096"/>
          </a:xfrm>
        </p:grpSpPr>
        <p:cxnSp>
          <p:nvCxnSpPr>
            <p:cNvPr id="14" name="Прямая соединительная линия 13"/>
            <p:cNvCxnSpPr/>
            <p:nvPr/>
          </p:nvCxnSpPr>
          <p:spPr>
            <a:xfrm flipV="1">
              <a:off x="8100392" y="4149080"/>
              <a:ext cx="0" cy="288032"/>
            </a:xfrm>
            <a:prstGeom prst="line">
              <a:avLst/>
            </a:prstGeom>
            <a:ln w="31750" cap="rnd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 flipH="1">
              <a:off x="6228184" y="4149080"/>
              <a:ext cx="1872208" cy="0"/>
            </a:xfrm>
            <a:prstGeom prst="line">
              <a:avLst/>
            </a:prstGeom>
            <a:ln w="31750" cap="rnd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/>
            <p:cNvCxnSpPr/>
            <p:nvPr/>
          </p:nvCxnSpPr>
          <p:spPr>
            <a:xfrm flipH="1">
              <a:off x="6212396" y="4149080"/>
              <a:ext cx="15788" cy="864096"/>
            </a:xfrm>
            <a:prstGeom prst="straightConnector1">
              <a:avLst/>
            </a:prstGeom>
            <a:ln w="31750" cap="rnd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Дата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Функции</a:t>
            </a:r>
            <a:endParaRPr lang="en-US" dirty="0" smtClean="0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965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771163"/>
              </p:ext>
            </p:extLst>
          </p:nvPr>
        </p:nvGraphicFramePr>
        <p:xfrm>
          <a:off x="251514" y="5085184"/>
          <a:ext cx="8712970" cy="1127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355"/>
                <a:gridCol w="622355"/>
                <a:gridCol w="622355"/>
                <a:gridCol w="622355"/>
                <a:gridCol w="622355"/>
                <a:gridCol w="622355"/>
                <a:gridCol w="622355"/>
                <a:gridCol w="622355"/>
                <a:gridCol w="622355"/>
                <a:gridCol w="622355"/>
                <a:gridCol w="622355"/>
                <a:gridCol w="622355"/>
                <a:gridCol w="622355"/>
                <a:gridCol w="622355"/>
              </a:tblGrid>
              <a:tr h="353959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F64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42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F54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F56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F5C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F60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F64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F66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F68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F6C</a:t>
                      </a:r>
                      <a:endParaRPr lang="en-US" sz="1400" b="0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F6D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ru-RU" sz="1400" b="0" dirty="0" smtClean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ru-RU" sz="14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5478">
                <a:tc>
                  <a:txBody>
                    <a:bodyPr/>
                    <a:lstStyle/>
                    <a:p>
                      <a:pPr algn="ctr"/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j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size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vwA</a:t>
                      </a:r>
                    </a:p>
                  </a:txBody>
                  <a:tcPr marL="36000" marR="36000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0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bg1"/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Прямоугольник 12"/>
          <p:cNvSpPr/>
          <p:nvPr/>
        </p:nvSpPr>
        <p:spPr>
          <a:xfrm>
            <a:off x="539552" y="692696"/>
            <a:ext cx="76329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tabLst>
                <a:tab pos="2593975" algn="l"/>
              </a:tabLst>
              <a:defRPr/>
            </a:pPr>
            <a:r>
              <a:rPr lang="ru-RU" sz="3200" b="1" dirty="0">
                <a:solidFill>
                  <a:prstClr val="white">
                    <a:lumMod val="50000"/>
                  </a:prstClr>
                </a:solidFill>
              </a:rPr>
              <a:t>Передача массивов в функцию по ссылке</a:t>
            </a:r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smtClean="0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95536" y="1412776"/>
            <a:ext cx="6264696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vwA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[][3],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][3] = { 0 };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2);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[][3],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b="1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0;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b="1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3;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vwA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Стрелка вправо 10"/>
          <p:cNvSpPr/>
          <p:nvPr/>
        </p:nvSpPr>
        <p:spPr>
          <a:xfrm>
            <a:off x="251520" y="3933056"/>
            <a:ext cx="216024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право 18"/>
          <p:cNvSpPr/>
          <p:nvPr/>
        </p:nvSpPr>
        <p:spPr>
          <a:xfrm>
            <a:off x="251520" y="2492896"/>
            <a:ext cx="193546" cy="216024"/>
          </a:xfrm>
          <a:custGeom>
            <a:avLst/>
            <a:gdLst>
              <a:gd name="connsiteX0" fmla="*/ 0 w 504056"/>
              <a:gd name="connsiteY0" fmla="*/ 126014 h 504056"/>
              <a:gd name="connsiteX1" fmla="*/ 252028 w 504056"/>
              <a:gd name="connsiteY1" fmla="*/ 126014 h 504056"/>
              <a:gd name="connsiteX2" fmla="*/ 252028 w 504056"/>
              <a:gd name="connsiteY2" fmla="*/ 0 h 504056"/>
              <a:gd name="connsiteX3" fmla="*/ 504056 w 504056"/>
              <a:gd name="connsiteY3" fmla="*/ 252028 h 504056"/>
              <a:gd name="connsiteX4" fmla="*/ 252028 w 504056"/>
              <a:gd name="connsiteY4" fmla="*/ 504056 h 504056"/>
              <a:gd name="connsiteX5" fmla="*/ 252028 w 504056"/>
              <a:gd name="connsiteY5" fmla="*/ 378042 h 504056"/>
              <a:gd name="connsiteX6" fmla="*/ 0 w 504056"/>
              <a:gd name="connsiteY6" fmla="*/ 378042 h 504056"/>
              <a:gd name="connsiteX7" fmla="*/ 0 w 504056"/>
              <a:gd name="connsiteY7" fmla="*/ 126014 h 504056"/>
              <a:gd name="connsiteX0" fmla="*/ 145349 w 649405"/>
              <a:gd name="connsiteY0" fmla="*/ 174727 h 552769"/>
              <a:gd name="connsiteX1" fmla="*/ 397377 w 649405"/>
              <a:gd name="connsiteY1" fmla="*/ 174727 h 552769"/>
              <a:gd name="connsiteX2" fmla="*/ 397377 w 649405"/>
              <a:gd name="connsiteY2" fmla="*/ 48713 h 552769"/>
              <a:gd name="connsiteX3" fmla="*/ 649405 w 649405"/>
              <a:gd name="connsiteY3" fmla="*/ 300741 h 552769"/>
              <a:gd name="connsiteX4" fmla="*/ 397377 w 649405"/>
              <a:gd name="connsiteY4" fmla="*/ 552769 h 552769"/>
              <a:gd name="connsiteX5" fmla="*/ 397377 w 649405"/>
              <a:gd name="connsiteY5" fmla="*/ 426755 h 552769"/>
              <a:gd name="connsiteX6" fmla="*/ 145349 w 649405"/>
              <a:gd name="connsiteY6" fmla="*/ 426755 h 552769"/>
              <a:gd name="connsiteX7" fmla="*/ 0 w 649405"/>
              <a:gd name="connsiteY7" fmla="*/ 0 h 552769"/>
              <a:gd name="connsiteX8" fmla="*/ 145349 w 649405"/>
              <a:gd name="connsiteY8" fmla="*/ 174727 h 552769"/>
              <a:gd name="connsiteX0" fmla="*/ 145349 w 649405"/>
              <a:gd name="connsiteY0" fmla="*/ 174727 h 552769"/>
              <a:gd name="connsiteX1" fmla="*/ 397377 w 649405"/>
              <a:gd name="connsiteY1" fmla="*/ 174727 h 552769"/>
              <a:gd name="connsiteX2" fmla="*/ 397377 w 649405"/>
              <a:gd name="connsiteY2" fmla="*/ 48713 h 552769"/>
              <a:gd name="connsiteX3" fmla="*/ 649405 w 649405"/>
              <a:gd name="connsiteY3" fmla="*/ 300741 h 552769"/>
              <a:gd name="connsiteX4" fmla="*/ 397377 w 649405"/>
              <a:gd name="connsiteY4" fmla="*/ 552769 h 552769"/>
              <a:gd name="connsiteX5" fmla="*/ 397377 w 649405"/>
              <a:gd name="connsiteY5" fmla="*/ 426755 h 552769"/>
              <a:gd name="connsiteX6" fmla="*/ 145349 w 649405"/>
              <a:gd name="connsiteY6" fmla="*/ 426755 h 552769"/>
              <a:gd name="connsiteX7" fmla="*/ 0 w 649405"/>
              <a:gd name="connsiteY7" fmla="*/ 0 h 552769"/>
              <a:gd name="connsiteX8" fmla="*/ 145349 w 649405"/>
              <a:gd name="connsiteY8" fmla="*/ 174727 h 552769"/>
              <a:gd name="connsiteX0" fmla="*/ 145349 w 649405"/>
              <a:gd name="connsiteY0" fmla="*/ 174727 h 552769"/>
              <a:gd name="connsiteX1" fmla="*/ 397377 w 649405"/>
              <a:gd name="connsiteY1" fmla="*/ 174727 h 552769"/>
              <a:gd name="connsiteX2" fmla="*/ 397377 w 649405"/>
              <a:gd name="connsiteY2" fmla="*/ 48713 h 552769"/>
              <a:gd name="connsiteX3" fmla="*/ 649405 w 649405"/>
              <a:gd name="connsiteY3" fmla="*/ 300741 h 552769"/>
              <a:gd name="connsiteX4" fmla="*/ 397377 w 649405"/>
              <a:gd name="connsiteY4" fmla="*/ 552769 h 552769"/>
              <a:gd name="connsiteX5" fmla="*/ 397377 w 649405"/>
              <a:gd name="connsiteY5" fmla="*/ 426755 h 552769"/>
              <a:gd name="connsiteX6" fmla="*/ 145349 w 649405"/>
              <a:gd name="connsiteY6" fmla="*/ 426755 h 552769"/>
              <a:gd name="connsiteX7" fmla="*/ 0 w 649405"/>
              <a:gd name="connsiteY7" fmla="*/ 0 h 552769"/>
              <a:gd name="connsiteX8" fmla="*/ 145349 w 649405"/>
              <a:gd name="connsiteY8" fmla="*/ 174727 h 552769"/>
              <a:gd name="connsiteX0" fmla="*/ 121537 w 625593"/>
              <a:gd name="connsiteY0" fmla="*/ 126014 h 504056"/>
              <a:gd name="connsiteX1" fmla="*/ 373565 w 625593"/>
              <a:gd name="connsiteY1" fmla="*/ 126014 h 504056"/>
              <a:gd name="connsiteX2" fmla="*/ 373565 w 625593"/>
              <a:gd name="connsiteY2" fmla="*/ 0 h 504056"/>
              <a:gd name="connsiteX3" fmla="*/ 625593 w 625593"/>
              <a:gd name="connsiteY3" fmla="*/ 252028 h 504056"/>
              <a:gd name="connsiteX4" fmla="*/ 373565 w 625593"/>
              <a:gd name="connsiteY4" fmla="*/ 504056 h 504056"/>
              <a:gd name="connsiteX5" fmla="*/ 373565 w 625593"/>
              <a:gd name="connsiteY5" fmla="*/ 378042 h 504056"/>
              <a:gd name="connsiteX6" fmla="*/ 121537 w 625593"/>
              <a:gd name="connsiteY6" fmla="*/ 378042 h 504056"/>
              <a:gd name="connsiteX7" fmla="*/ 0 w 625593"/>
              <a:gd name="connsiteY7" fmla="*/ 34631 h 504056"/>
              <a:gd name="connsiteX8" fmla="*/ 121537 w 625593"/>
              <a:gd name="connsiteY8" fmla="*/ 126014 h 504056"/>
              <a:gd name="connsiteX0" fmla="*/ 121537 w 625593"/>
              <a:gd name="connsiteY0" fmla="*/ 126014 h 504056"/>
              <a:gd name="connsiteX1" fmla="*/ 373565 w 625593"/>
              <a:gd name="connsiteY1" fmla="*/ 126014 h 504056"/>
              <a:gd name="connsiteX2" fmla="*/ 373565 w 625593"/>
              <a:gd name="connsiteY2" fmla="*/ 0 h 504056"/>
              <a:gd name="connsiteX3" fmla="*/ 625593 w 625593"/>
              <a:gd name="connsiteY3" fmla="*/ 252028 h 504056"/>
              <a:gd name="connsiteX4" fmla="*/ 373565 w 625593"/>
              <a:gd name="connsiteY4" fmla="*/ 504056 h 504056"/>
              <a:gd name="connsiteX5" fmla="*/ 373565 w 625593"/>
              <a:gd name="connsiteY5" fmla="*/ 378042 h 504056"/>
              <a:gd name="connsiteX6" fmla="*/ 121537 w 625593"/>
              <a:gd name="connsiteY6" fmla="*/ 378042 h 504056"/>
              <a:gd name="connsiteX7" fmla="*/ 0 w 625593"/>
              <a:gd name="connsiteY7" fmla="*/ 34631 h 504056"/>
              <a:gd name="connsiteX8" fmla="*/ 121537 w 625593"/>
              <a:gd name="connsiteY8" fmla="*/ 126014 h 504056"/>
              <a:gd name="connsiteX0" fmla="*/ 121537 w 625593"/>
              <a:gd name="connsiteY0" fmla="*/ 126014 h 504056"/>
              <a:gd name="connsiteX1" fmla="*/ 373565 w 625593"/>
              <a:gd name="connsiteY1" fmla="*/ 126014 h 504056"/>
              <a:gd name="connsiteX2" fmla="*/ 373565 w 625593"/>
              <a:gd name="connsiteY2" fmla="*/ 0 h 504056"/>
              <a:gd name="connsiteX3" fmla="*/ 625593 w 625593"/>
              <a:gd name="connsiteY3" fmla="*/ 252028 h 504056"/>
              <a:gd name="connsiteX4" fmla="*/ 373565 w 625593"/>
              <a:gd name="connsiteY4" fmla="*/ 504056 h 504056"/>
              <a:gd name="connsiteX5" fmla="*/ 373565 w 625593"/>
              <a:gd name="connsiteY5" fmla="*/ 378042 h 504056"/>
              <a:gd name="connsiteX6" fmla="*/ 121537 w 625593"/>
              <a:gd name="connsiteY6" fmla="*/ 378042 h 504056"/>
              <a:gd name="connsiteX7" fmla="*/ 0 w 625593"/>
              <a:gd name="connsiteY7" fmla="*/ 34631 h 504056"/>
              <a:gd name="connsiteX8" fmla="*/ 121537 w 625593"/>
              <a:gd name="connsiteY8" fmla="*/ 126014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5593" h="504056">
                <a:moveTo>
                  <a:pt x="121537" y="126014"/>
                </a:moveTo>
                <a:lnTo>
                  <a:pt x="373565" y="126014"/>
                </a:lnTo>
                <a:lnTo>
                  <a:pt x="373565" y="0"/>
                </a:lnTo>
                <a:lnTo>
                  <a:pt x="625593" y="252028"/>
                </a:lnTo>
                <a:lnTo>
                  <a:pt x="373565" y="504056"/>
                </a:lnTo>
                <a:lnTo>
                  <a:pt x="373565" y="378042"/>
                </a:lnTo>
                <a:lnTo>
                  <a:pt x="121537" y="378042"/>
                </a:lnTo>
                <a:cubicBezTo>
                  <a:pt x="41409" y="372458"/>
                  <a:pt x="6309" y="218809"/>
                  <a:pt x="0" y="34631"/>
                </a:cubicBezTo>
                <a:cubicBezTo>
                  <a:pt x="29400" y="104779"/>
                  <a:pt x="32606" y="122541"/>
                  <a:pt x="121537" y="12601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4613097" y="5805264"/>
            <a:ext cx="4351391" cy="432048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2" name="Группа 11"/>
          <p:cNvGrpSpPr/>
          <p:nvPr/>
        </p:nvGrpSpPr>
        <p:grpSpPr>
          <a:xfrm flipH="1">
            <a:off x="3707904" y="4725144"/>
            <a:ext cx="1008112" cy="864096"/>
            <a:chOff x="6212396" y="4149080"/>
            <a:chExt cx="1887996" cy="864096"/>
          </a:xfrm>
        </p:grpSpPr>
        <p:cxnSp>
          <p:nvCxnSpPr>
            <p:cNvPr id="14" name="Прямая соединительная линия 13"/>
            <p:cNvCxnSpPr/>
            <p:nvPr/>
          </p:nvCxnSpPr>
          <p:spPr>
            <a:xfrm flipV="1">
              <a:off x="8100392" y="4149080"/>
              <a:ext cx="0" cy="288032"/>
            </a:xfrm>
            <a:prstGeom prst="line">
              <a:avLst/>
            </a:prstGeom>
            <a:ln w="31750" cap="rnd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 flipH="1">
              <a:off x="6228184" y="4149080"/>
              <a:ext cx="1872208" cy="0"/>
            </a:xfrm>
            <a:prstGeom prst="line">
              <a:avLst/>
            </a:prstGeom>
            <a:ln w="31750" cap="rnd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/>
            <p:cNvCxnSpPr/>
            <p:nvPr/>
          </p:nvCxnSpPr>
          <p:spPr>
            <a:xfrm flipH="1">
              <a:off x="6212396" y="4149080"/>
              <a:ext cx="15788" cy="864096"/>
            </a:xfrm>
            <a:prstGeom prst="straightConnector1">
              <a:avLst/>
            </a:prstGeom>
            <a:ln w="31750" cap="rnd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Дата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Функции</a:t>
            </a:r>
            <a:endParaRPr lang="en-US" dirty="0" smtClean="0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86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298379"/>
              </p:ext>
            </p:extLst>
          </p:nvPr>
        </p:nvGraphicFramePr>
        <p:xfrm>
          <a:off x="251514" y="5085184"/>
          <a:ext cx="8712970" cy="1127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355"/>
                <a:gridCol w="622355"/>
                <a:gridCol w="622355"/>
                <a:gridCol w="622355"/>
                <a:gridCol w="622355"/>
                <a:gridCol w="622355"/>
                <a:gridCol w="622355"/>
                <a:gridCol w="622355"/>
                <a:gridCol w="622355"/>
                <a:gridCol w="622355"/>
                <a:gridCol w="622355"/>
                <a:gridCol w="622355"/>
                <a:gridCol w="622355"/>
                <a:gridCol w="622355"/>
              </a:tblGrid>
              <a:tr h="353959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F64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42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F54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F56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F5C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F60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F64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F66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F68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F6C</a:t>
                      </a:r>
                      <a:endParaRPr lang="en-US" sz="1400" b="0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F6D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ru-RU" sz="1400" b="0" dirty="0" smtClean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ru-RU" sz="14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5478">
                <a:tc>
                  <a:txBody>
                    <a:bodyPr/>
                    <a:lstStyle/>
                    <a:p>
                      <a:pPr algn="ctr"/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j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size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vwA</a:t>
                      </a:r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0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bg1"/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987481"/>
              </p:ext>
            </p:extLst>
          </p:nvPr>
        </p:nvGraphicFramePr>
        <p:xfrm>
          <a:off x="251520" y="5085184"/>
          <a:ext cx="8712970" cy="1127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355"/>
                <a:gridCol w="622355"/>
                <a:gridCol w="622355"/>
                <a:gridCol w="622355"/>
                <a:gridCol w="622355"/>
                <a:gridCol w="622355"/>
                <a:gridCol w="622355"/>
                <a:gridCol w="622355"/>
                <a:gridCol w="622355"/>
                <a:gridCol w="622355"/>
                <a:gridCol w="622355"/>
                <a:gridCol w="622355"/>
                <a:gridCol w="622355"/>
                <a:gridCol w="622355"/>
              </a:tblGrid>
              <a:tr h="353959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F64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42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F54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F56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F5C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F60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F64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F66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F68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F6C</a:t>
                      </a:r>
                      <a:endParaRPr lang="en-US" sz="1400" b="0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F6D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ru-RU" sz="1400" b="0" dirty="0" smtClean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ru-RU" sz="14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5478">
                <a:tc>
                  <a:txBody>
                    <a:bodyPr/>
                    <a:lstStyle/>
                    <a:p>
                      <a:pPr algn="ctr"/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j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size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vwA</a:t>
                      </a:r>
                    </a:p>
                  </a:txBody>
                  <a:tcPr marL="36000" marR="36000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0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bg1"/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Прямоугольник 12"/>
          <p:cNvSpPr/>
          <p:nvPr/>
        </p:nvSpPr>
        <p:spPr>
          <a:xfrm>
            <a:off x="539552" y="692696"/>
            <a:ext cx="76329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tabLst>
                <a:tab pos="2593975" algn="l"/>
              </a:tabLst>
              <a:defRPr/>
            </a:pPr>
            <a:r>
              <a:rPr lang="ru-RU" sz="3200" b="1" dirty="0">
                <a:solidFill>
                  <a:prstClr val="white">
                    <a:lumMod val="50000"/>
                  </a:prstClr>
                </a:solidFill>
              </a:rPr>
              <a:t>Передача массивов в функцию по ссылке</a:t>
            </a:r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smtClean="0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95536" y="1412776"/>
            <a:ext cx="6264696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vwA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[][3],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][3] = { 0 };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2);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vwA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[][3],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3;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u="sng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vwA</a:t>
            </a:r>
            <a:r>
              <a:rPr lang="en-US" u="sn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u="sng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Стрелка вправо 10"/>
          <p:cNvSpPr/>
          <p:nvPr/>
        </p:nvSpPr>
        <p:spPr>
          <a:xfrm>
            <a:off x="251520" y="4190266"/>
            <a:ext cx="216024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право 18"/>
          <p:cNvSpPr/>
          <p:nvPr/>
        </p:nvSpPr>
        <p:spPr>
          <a:xfrm>
            <a:off x="251520" y="2492896"/>
            <a:ext cx="193546" cy="216024"/>
          </a:xfrm>
          <a:custGeom>
            <a:avLst/>
            <a:gdLst>
              <a:gd name="connsiteX0" fmla="*/ 0 w 504056"/>
              <a:gd name="connsiteY0" fmla="*/ 126014 h 504056"/>
              <a:gd name="connsiteX1" fmla="*/ 252028 w 504056"/>
              <a:gd name="connsiteY1" fmla="*/ 126014 h 504056"/>
              <a:gd name="connsiteX2" fmla="*/ 252028 w 504056"/>
              <a:gd name="connsiteY2" fmla="*/ 0 h 504056"/>
              <a:gd name="connsiteX3" fmla="*/ 504056 w 504056"/>
              <a:gd name="connsiteY3" fmla="*/ 252028 h 504056"/>
              <a:gd name="connsiteX4" fmla="*/ 252028 w 504056"/>
              <a:gd name="connsiteY4" fmla="*/ 504056 h 504056"/>
              <a:gd name="connsiteX5" fmla="*/ 252028 w 504056"/>
              <a:gd name="connsiteY5" fmla="*/ 378042 h 504056"/>
              <a:gd name="connsiteX6" fmla="*/ 0 w 504056"/>
              <a:gd name="connsiteY6" fmla="*/ 378042 h 504056"/>
              <a:gd name="connsiteX7" fmla="*/ 0 w 504056"/>
              <a:gd name="connsiteY7" fmla="*/ 126014 h 504056"/>
              <a:gd name="connsiteX0" fmla="*/ 145349 w 649405"/>
              <a:gd name="connsiteY0" fmla="*/ 174727 h 552769"/>
              <a:gd name="connsiteX1" fmla="*/ 397377 w 649405"/>
              <a:gd name="connsiteY1" fmla="*/ 174727 h 552769"/>
              <a:gd name="connsiteX2" fmla="*/ 397377 w 649405"/>
              <a:gd name="connsiteY2" fmla="*/ 48713 h 552769"/>
              <a:gd name="connsiteX3" fmla="*/ 649405 w 649405"/>
              <a:gd name="connsiteY3" fmla="*/ 300741 h 552769"/>
              <a:gd name="connsiteX4" fmla="*/ 397377 w 649405"/>
              <a:gd name="connsiteY4" fmla="*/ 552769 h 552769"/>
              <a:gd name="connsiteX5" fmla="*/ 397377 w 649405"/>
              <a:gd name="connsiteY5" fmla="*/ 426755 h 552769"/>
              <a:gd name="connsiteX6" fmla="*/ 145349 w 649405"/>
              <a:gd name="connsiteY6" fmla="*/ 426755 h 552769"/>
              <a:gd name="connsiteX7" fmla="*/ 0 w 649405"/>
              <a:gd name="connsiteY7" fmla="*/ 0 h 552769"/>
              <a:gd name="connsiteX8" fmla="*/ 145349 w 649405"/>
              <a:gd name="connsiteY8" fmla="*/ 174727 h 552769"/>
              <a:gd name="connsiteX0" fmla="*/ 145349 w 649405"/>
              <a:gd name="connsiteY0" fmla="*/ 174727 h 552769"/>
              <a:gd name="connsiteX1" fmla="*/ 397377 w 649405"/>
              <a:gd name="connsiteY1" fmla="*/ 174727 h 552769"/>
              <a:gd name="connsiteX2" fmla="*/ 397377 w 649405"/>
              <a:gd name="connsiteY2" fmla="*/ 48713 h 552769"/>
              <a:gd name="connsiteX3" fmla="*/ 649405 w 649405"/>
              <a:gd name="connsiteY3" fmla="*/ 300741 h 552769"/>
              <a:gd name="connsiteX4" fmla="*/ 397377 w 649405"/>
              <a:gd name="connsiteY4" fmla="*/ 552769 h 552769"/>
              <a:gd name="connsiteX5" fmla="*/ 397377 w 649405"/>
              <a:gd name="connsiteY5" fmla="*/ 426755 h 552769"/>
              <a:gd name="connsiteX6" fmla="*/ 145349 w 649405"/>
              <a:gd name="connsiteY6" fmla="*/ 426755 h 552769"/>
              <a:gd name="connsiteX7" fmla="*/ 0 w 649405"/>
              <a:gd name="connsiteY7" fmla="*/ 0 h 552769"/>
              <a:gd name="connsiteX8" fmla="*/ 145349 w 649405"/>
              <a:gd name="connsiteY8" fmla="*/ 174727 h 552769"/>
              <a:gd name="connsiteX0" fmla="*/ 145349 w 649405"/>
              <a:gd name="connsiteY0" fmla="*/ 174727 h 552769"/>
              <a:gd name="connsiteX1" fmla="*/ 397377 w 649405"/>
              <a:gd name="connsiteY1" fmla="*/ 174727 h 552769"/>
              <a:gd name="connsiteX2" fmla="*/ 397377 w 649405"/>
              <a:gd name="connsiteY2" fmla="*/ 48713 h 552769"/>
              <a:gd name="connsiteX3" fmla="*/ 649405 w 649405"/>
              <a:gd name="connsiteY3" fmla="*/ 300741 h 552769"/>
              <a:gd name="connsiteX4" fmla="*/ 397377 w 649405"/>
              <a:gd name="connsiteY4" fmla="*/ 552769 h 552769"/>
              <a:gd name="connsiteX5" fmla="*/ 397377 w 649405"/>
              <a:gd name="connsiteY5" fmla="*/ 426755 h 552769"/>
              <a:gd name="connsiteX6" fmla="*/ 145349 w 649405"/>
              <a:gd name="connsiteY6" fmla="*/ 426755 h 552769"/>
              <a:gd name="connsiteX7" fmla="*/ 0 w 649405"/>
              <a:gd name="connsiteY7" fmla="*/ 0 h 552769"/>
              <a:gd name="connsiteX8" fmla="*/ 145349 w 649405"/>
              <a:gd name="connsiteY8" fmla="*/ 174727 h 552769"/>
              <a:gd name="connsiteX0" fmla="*/ 121537 w 625593"/>
              <a:gd name="connsiteY0" fmla="*/ 126014 h 504056"/>
              <a:gd name="connsiteX1" fmla="*/ 373565 w 625593"/>
              <a:gd name="connsiteY1" fmla="*/ 126014 h 504056"/>
              <a:gd name="connsiteX2" fmla="*/ 373565 w 625593"/>
              <a:gd name="connsiteY2" fmla="*/ 0 h 504056"/>
              <a:gd name="connsiteX3" fmla="*/ 625593 w 625593"/>
              <a:gd name="connsiteY3" fmla="*/ 252028 h 504056"/>
              <a:gd name="connsiteX4" fmla="*/ 373565 w 625593"/>
              <a:gd name="connsiteY4" fmla="*/ 504056 h 504056"/>
              <a:gd name="connsiteX5" fmla="*/ 373565 w 625593"/>
              <a:gd name="connsiteY5" fmla="*/ 378042 h 504056"/>
              <a:gd name="connsiteX6" fmla="*/ 121537 w 625593"/>
              <a:gd name="connsiteY6" fmla="*/ 378042 h 504056"/>
              <a:gd name="connsiteX7" fmla="*/ 0 w 625593"/>
              <a:gd name="connsiteY7" fmla="*/ 34631 h 504056"/>
              <a:gd name="connsiteX8" fmla="*/ 121537 w 625593"/>
              <a:gd name="connsiteY8" fmla="*/ 126014 h 504056"/>
              <a:gd name="connsiteX0" fmla="*/ 121537 w 625593"/>
              <a:gd name="connsiteY0" fmla="*/ 126014 h 504056"/>
              <a:gd name="connsiteX1" fmla="*/ 373565 w 625593"/>
              <a:gd name="connsiteY1" fmla="*/ 126014 h 504056"/>
              <a:gd name="connsiteX2" fmla="*/ 373565 w 625593"/>
              <a:gd name="connsiteY2" fmla="*/ 0 h 504056"/>
              <a:gd name="connsiteX3" fmla="*/ 625593 w 625593"/>
              <a:gd name="connsiteY3" fmla="*/ 252028 h 504056"/>
              <a:gd name="connsiteX4" fmla="*/ 373565 w 625593"/>
              <a:gd name="connsiteY4" fmla="*/ 504056 h 504056"/>
              <a:gd name="connsiteX5" fmla="*/ 373565 w 625593"/>
              <a:gd name="connsiteY5" fmla="*/ 378042 h 504056"/>
              <a:gd name="connsiteX6" fmla="*/ 121537 w 625593"/>
              <a:gd name="connsiteY6" fmla="*/ 378042 h 504056"/>
              <a:gd name="connsiteX7" fmla="*/ 0 w 625593"/>
              <a:gd name="connsiteY7" fmla="*/ 34631 h 504056"/>
              <a:gd name="connsiteX8" fmla="*/ 121537 w 625593"/>
              <a:gd name="connsiteY8" fmla="*/ 126014 h 504056"/>
              <a:gd name="connsiteX0" fmla="*/ 121537 w 625593"/>
              <a:gd name="connsiteY0" fmla="*/ 126014 h 504056"/>
              <a:gd name="connsiteX1" fmla="*/ 373565 w 625593"/>
              <a:gd name="connsiteY1" fmla="*/ 126014 h 504056"/>
              <a:gd name="connsiteX2" fmla="*/ 373565 w 625593"/>
              <a:gd name="connsiteY2" fmla="*/ 0 h 504056"/>
              <a:gd name="connsiteX3" fmla="*/ 625593 w 625593"/>
              <a:gd name="connsiteY3" fmla="*/ 252028 h 504056"/>
              <a:gd name="connsiteX4" fmla="*/ 373565 w 625593"/>
              <a:gd name="connsiteY4" fmla="*/ 504056 h 504056"/>
              <a:gd name="connsiteX5" fmla="*/ 373565 w 625593"/>
              <a:gd name="connsiteY5" fmla="*/ 378042 h 504056"/>
              <a:gd name="connsiteX6" fmla="*/ 121537 w 625593"/>
              <a:gd name="connsiteY6" fmla="*/ 378042 h 504056"/>
              <a:gd name="connsiteX7" fmla="*/ 0 w 625593"/>
              <a:gd name="connsiteY7" fmla="*/ 34631 h 504056"/>
              <a:gd name="connsiteX8" fmla="*/ 121537 w 625593"/>
              <a:gd name="connsiteY8" fmla="*/ 126014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5593" h="504056">
                <a:moveTo>
                  <a:pt x="121537" y="126014"/>
                </a:moveTo>
                <a:lnTo>
                  <a:pt x="373565" y="126014"/>
                </a:lnTo>
                <a:lnTo>
                  <a:pt x="373565" y="0"/>
                </a:lnTo>
                <a:lnTo>
                  <a:pt x="625593" y="252028"/>
                </a:lnTo>
                <a:lnTo>
                  <a:pt x="373565" y="504056"/>
                </a:lnTo>
                <a:lnTo>
                  <a:pt x="373565" y="378042"/>
                </a:lnTo>
                <a:lnTo>
                  <a:pt x="121537" y="378042"/>
                </a:lnTo>
                <a:cubicBezTo>
                  <a:pt x="41409" y="372458"/>
                  <a:pt x="6309" y="218809"/>
                  <a:pt x="0" y="34631"/>
                </a:cubicBezTo>
                <a:cubicBezTo>
                  <a:pt x="29400" y="104779"/>
                  <a:pt x="32606" y="122541"/>
                  <a:pt x="121537" y="12601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4613097" y="5805264"/>
            <a:ext cx="4351391" cy="432048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2" name="Группа 11"/>
          <p:cNvGrpSpPr/>
          <p:nvPr/>
        </p:nvGrpSpPr>
        <p:grpSpPr>
          <a:xfrm flipH="1">
            <a:off x="3707904" y="4725144"/>
            <a:ext cx="1008112" cy="864096"/>
            <a:chOff x="6212396" y="4149080"/>
            <a:chExt cx="1887996" cy="864096"/>
          </a:xfrm>
        </p:grpSpPr>
        <p:cxnSp>
          <p:nvCxnSpPr>
            <p:cNvPr id="14" name="Прямая соединительная линия 13"/>
            <p:cNvCxnSpPr/>
            <p:nvPr/>
          </p:nvCxnSpPr>
          <p:spPr>
            <a:xfrm flipV="1">
              <a:off x="8100392" y="4149080"/>
              <a:ext cx="0" cy="288032"/>
            </a:xfrm>
            <a:prstGeom prst="line">
              <a:avLst/>
            </a:prstGeom>
            <a:ln w="31750" cap="rnd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 flipH="1">
              <a:off x="6228184" y="4149080"/>
              <a:ext cx="1872208" cy="0"/>
            </a:xfrm>
            <a:prstGeom prst="line">
              <a:avLst/>
            </a:prstGeom>
            <a:ln w="31750" cap="rnd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/>
            <p:cNvCxnSpPr/>
            <p:nvPr/>
          </p:nvCxnSpPr>
          <p:spPr>
            <a:xfrm flipH="1">
              <a:off x="6212396" y="4149080"/>
              <a:ext cx="15788" cy="864096"/>
            </a:xfrm>
            <a:prstGeom prst="straightConnector1">
              <a:avLst/>
            </a:prstGeom>
            <a:ln w="31750" cap="rnd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Дата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Функции</a:t>
            </a:r>
            <a:endParaRPr lang="en-US" dirty="0" smtClean="0"/>
          </a:p>
        </p:txBody>
      </p:sp>
      <p:sp>
        <p:nvSpPr>
          <p:cNvPr id="19" name="Номер слайда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50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333153"/>
              </p:ext>
            </p:extLst>
          </p:nvPr>
        </p:nvGraphicFramePr>
        <p:xfrm>
          <a:off x="251520" y="5085184"/>
          <a:ext cx="8712970" cy="1127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355"/>
                <a:gridCol w="622355"/>
                <a:gridCol w="622355"/>
                <a:gridCol w="622355"/>
                <a:gridCol w="622355"/>
                <a:gridCol w="622355"/>
                <a:gridCol w="622355"/>
                <a:gridCol w="622355"/>
                <a:gridCol w="622355"/>
                <a:gridCol w="622355"/>
                <a:gridCol w="622355"/>
                <a:gridCol w="622355"/>
                <a:gridCol w="622355"/>
                <a:gridCol w="622355"/>
              </a:tblGrid>
              <a:tr h="353959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  <a:endParaRPr lang="ru-RU" sz="2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strike="sng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ru-RU" sz="2200" b="1" strike="sngStrike" baseline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strike="sng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ru-RU" sz="2200" b="1" strike="sngStrike" baseline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  <a:endParaRPr lang="ru-RU" sz="2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strike="sng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ru-RU" sz="2200" b="1" strike="sngStrike" baseline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strike="sng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F64</a:t>
                      </a:r>
                      <a:endParaRPr lang="ru-RU" sz="2200" b="1" strike="sngStrike" baseline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  <a:endParaRPr lang="ru-RU" sz="2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42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F54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F56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F5C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F60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F64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F66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F68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F6C</a:t>
                      </a:r>
                      <a:endParaRPr lang="en-US" sz="1400" b="0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F6D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ru-RU" sz="1400" b="0" dirty="0" smtClean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ru-RU" sz="14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5478">
                <a:tc>
                  <a:txBody>
                    <a:bodyPr/>
                    <a:lstStyle/>
                    <a:p>
                      <a:pPr algn="ctr"/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0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bg1"/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Прямоугольник 12"/>
          <p:cNvSpPr/>
          <p:nvPr/>
        </p:nvSpPr>
        <p:spPr>
          <a:xfrm>
            <a:off x="539552" y="692696"/>
            <a:ext cx="76329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tabLst>
                <a:tab pos="2593975" algn="l"/>
              </a:tabLst>
              <a:defRPr/>
            </a:pPr>
            <a:r>
              <a:rPr lang="ru-RU" sz="3200" b="1" dirty="0">
                <a:solidFill>
                  <a:prstClr val="white">
                    <a:lumMod val="50000"/>
                  </a:prstClr>
                </a:solidFill>
              </a:rPr>
              <a:t>Передача массивов в функцию по ссылке</a:t>
            </a:r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smtClean="0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95536" y="1412776"/>
            <a:ext cx="6264696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vwA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[][3],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][3] = { 0 };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2);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vwA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[][3],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3;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vwA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Стрелка вправо 10"/>
          <p:cNvSpPr/>
          <p:nvPr/>
        </p:nvSpPr>
        <p:spPr>
          <a:xfrm>
            <a:off x="251520" y="2729468"/>
            <a:ext cx="216024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Функции</a:t>
            </a:r>
            <a:endParaRPr lang="en-US" dirty="0" smtClean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35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539552" y="692696"/>
            <a:ext cx="83623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3200" b="1" dirty="0">
                <a:solidFill>
                  <a:schemeClr val="bg1">
                    <a:lumMod val="50000"/>
                  </a:schemeClr>
                </a:solidFill>
              </a:rPr>
              <a:t>Инициализация параметров "по 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</a:rPr>
              <a:t>умолчанию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"</a:t>
            </a:r>
            <a:endParaRPr lang="ru-RU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smtClean="0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95536" y="1340768"/>
            <a:ext cx="849694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'_'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16);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RepChar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'='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000" dirty="0" smtClean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dirty="0" err="1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RepChar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'&amp;'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000" dirty="0" smtClean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dirty="0" err="1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_getch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1;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012160" y="2420888"/>
            <a:ext cx="2952328" cy="31683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==========</a:t>
            </a:r>
            <a:endParaRPr lang="en-US" sz="2400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&amp;&amp;&amp;&amp;&amp;&amp;&amp;&amp;&amp;&amp;&amp;&amp;&amp;&amp;&amp;&amp;</a:t>
            </a:r>
            <a:endParaRPr lang="en-US" sz="2400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________________</a:t>
            </a:r>
            <a:endParaRPr lang="en-US" sz="2400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24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400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24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Дата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Функции</a:t>
            </a:r>
            <a:endParaRPr lang="en-US" dirty="0" smtClean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901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539552" y="692696"/>
            <a:ext cx="38831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3200" b="1" dirty="0">
                <a:solidFill>
                  <a:schemeClr val="bg1">
                    <a:lumMod val="50000"/>
                  </a:schemeClr>
                </a:solidFill>
              </a:rPr>
              <a:t>Перегрузка функций</a:t>
            </a:r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smtClean="0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23528" y="1772816"/>
            <a:ext cx="849694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200" b="1" dirty="0"/>
              <a:t>Перегруженная функция </a:t>
            </a:r>
            <a:r>
              <a:rPr lang="ru-RU" altLang="ru-RU" sz="2200" dirty="0"/>
              <a:t>выполняет </a:t>
            </a:r>
            <a:r>
              <a:rPr lang="ru-RU" altLang="ru-RU" sz="2200" u="sng" dirty="0"/>
              <a:t>различные</a:t>
            </a:r>
            <a:r>
              <a:rPr lang="ru-RU" altLang="ru-RU" sz="2200" dirty="0"/>
              <a:t> действия, </a:t>
            </a:r>
            <a:r>
              <a:rPr lang="ru-RU" altLang="ru-RU" sz="2200" dirty="0" smtClean="0"/>
              <a:t>в зависимости от </a:t>
            </a:r>
            <a:r>
              <a:rPr lang="ru-RU" altLang="ru-RU" sz="2200" b="1" dirty="0" smtClean="0"/>
              <a:t>количества </a:t>
            </a:r>
            <a:r>
              <a:rPr lang="ru-RU" altLang="ru-RU" sz="2200" b="1" dirty="0"/>
              <a:t>аргументов </a:t>
            </a:r>
            <a:r>
              <a:rPr lang="ru-RU" altLang="ru-RU" sz="2200" dirty="0"/>
              <a:t>и </a:t>
            </a:r>
            <a:r>
              <a:rPr lang="ru-RU" altLang="ru-RU" sz="2200" dirty="0" smtClean="0"/>
              <a:t>их </a:t>
            </a:r>
            <a:r>
              <a:rPr lang="ru-RU" altLang="ru-RU" sz="2200" b="1" dirty="0" smtClean="0"/>
              <a:t>типов данных</a:t>
            </a:r>
            <a:endParaRPr lang="ru-RU" altLang="ru-RU" sz="2200" dirty="0"/>
          </a:p>
          <a:p>
            <a:pPr marL="342900" indent="-342900">
              <a:spcBef>
                <a:spcPts val="12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200" dirty="0"/>
              <a:t>Для того, чтобы создать перегруженную функцию необходимо описать требуемое число одноименных функций с требуемыми наборами формальных параметров. </a:t>
            </a:r>
          </a:p>
          <a:p>
            <a:pPr marL="342900" indent="-342900">
              <a:spcBef>
                <a:spcPts val="12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200" dirty="0"/>
              <a:t>Сопоставив количество и типы аргументов при вызове, компилятор сгенерирует обращение к требуемой перегруженной функции</a:t>
            </a:r>
            <a:r>
              <a:rPr lang="ru-RU" altLang="ru-RU" sz="2000" dirty="0"/>
              <a:t>. </a:t>
            </a:r>
            <a:endParaRPr lang="ru-RU" altLang="ru-RU" sz="2000" dirty="0" smtClean="0"/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Функции</a:t>
            </a:r>
            <a:endParaRPr lang="en-US" dirty="0" smtClean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75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79512" y="2206525"/>
            <a:ext cx="4363695" cy="284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tIns="0" bIns="0">
            <a:no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= 10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79512" y="1340768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ru-RU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RepChar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'='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3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RepChar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'+'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_getch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smtClean="0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967536" y="1340768"/>
            <a:ext cx="4176464" cy="4967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RepChar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ru-RU" sz="1600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RepChar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?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 10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RepChar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1; </a:t>
            </a:r>
            <a:r>
              <a:rPr lang="nn-NO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</a:t>
            </a:r>
            <a:r>
              <a:rPr lang="nn-NO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RepChar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1; </a:t>
            </a:r>
            <a:r>
              <a:rPr lang="nn-NO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</a:t>
            </a:r>
            <a:r>
              <a:rPr lang="nn-NO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'I'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RepChar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1; </a:t>
            </a:r>
            <a:r>
              <a:rPr lang="nn-NO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</a:t>
            </a:r>
            <a:r>
              <a:rPr lang="nn-NO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39552" y="692696"/>
            <a:ext cx="38831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3200" b="1" dirty="0">
                <a:solidFill>
                  <a:schemeClr val="bg1">
                    <a:lumMod val="50000"/>
                  </a:schemeClr>
                </a:solidFill>
              </a:rPr>
              <a:t>Перегрузка функций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2794205" y="3570588"/>
            <a:ext cx="1957307" cy="23544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??????????</a:t>
            </a:r>
            <a:endParaRPr lang="ru-RU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IIIII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===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++++++++++</a:t>
            </a:r>
            <a:endParaRPr lang="ru-RU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Дата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Функции</a:t>
            </a:r>
            <a:endParaRPr lang="en-US" dirty="0" smtClean="0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2206525"/>
            <a:ext cx="4363695" cy="306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tIns="0" bIns="0">
            <a:no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54940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4" grpId="0" animBg="1"/>
      <p:bldP spid="4" grpId="1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539552" y="692696"/>
            <a:ext cx="50199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3200" b="1" dirty="0">
                <a:solidFill>
                  <a:schemeClr val="bg1">
                    <a:lumMod val="50000"/>
                  </a:schemeClr>
                </a:solidFill>
              </a:rPr>
              <a:t>Способы передачи 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</a:rPr>
              <a:t>данных</a:t>
            </a:r>
            <a:endParaRPr lang="ru-RU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smtClean="0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827584" y="3672389"/>
            <a:ext cx="7632848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indent="-357188">
              <a:spcBef>
                <a:spcPts val="6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ru-RU" sz="2000" b="1" dirty="0">
                <a:cs typeface="Arial" panose="020B0604020202020204" pitchFamily="34" charset="0"/>
              </a:rPr>
              <a:t>Через возвращаемое </a:t>
            </a:r>
            <a:r>
              <a:rPr lang="ru-RU" sz="2000" b="1" dirty="0" smtClean="0">
                <a:cs typeface="Arial" panose="020B0604020202020204" pitchFamily="34" charset="0"/>
              </a:rPr>
              <a:t>значение (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ru-RU" sz="2000" b="1" dirty="0" smtClean="0">
                <a:cs typeface="Arial" panose="020B0604020202020204" pitchFamily="34" charset="0"/>
              </a:rPr>
              <a:t>)</a:t>
            </a:r>
            <a:endParaRPr lang="ru-RU" sz="2000" b="1" dirty="0">
              <a:cs typeface="Arial" panose="020B0604020202020204" pitchFamily="34" charset="0"/>
            </a:endParaRPr>
          </a:p>
          <a:p>
            <a:pPr marL="357188" indent="-357188">
              <a:spcBef>
                <a:spcPts val="6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ru-RU" sz="2000" b="1" dirty="0">
                <a:cs typeface="Arial" panose="020B0604020202020204" pitchFamily="34" charset="0"/>
              </a:rPr>
              <a:t>Через формальные параметры, </a:t>
            </a:r>
            <a:r>
              <a:rPr lang="ru-RU" sz="2000" b="1" dirty="0" smtClean="0">
                <a:cs typeface="Arial" panose="020B0604020202020204" pitchFamily="34" charset="0"/>
              </a:rPr>
              <a:t>передаваемые по ссылке или через указатель</a:t>
            </a:r>
            <a:endParaRPr lang="ru-RU" sz="2000" b="1" dirty="0">
              <a:cs typeface="Arial" panose="020B0604020202020204" pitchFamily="34" charset="0"/>
            </a:endParaRPr>
          </a:p>
          <a:p>
            <a:pPr marL="357188" indent="-357188">
              <a:spcBef>
                <a:spcPts val="6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ru-RU" sz="2000" strike="sngStrike" dirty="0">
                <a:cs typeface="Arial" panose="020B0604020202020204" pitchFamily="34" charset="0"/>
              </a:rPr>
              <a:t>Путем изменения значений глобальных переменных</a:t>
            </a:r>
          </a:p>
          <a:p>
            <a:pPr marL="357188" indent="-357188">
              <a:spcBef>
                <a:spcPts val="6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ru-RU" sz="2000" dirty="0">
                <a:cs typeface="Arial" panose="020B0604020202020204" pitchFamily="34" charset="0"/>
              </a:rPr>
              <a:t>Через файлы на внешних запоминающих </a:t>
            </a:r>
            <a:r>
              <a:rPr lang="ru-RU" sz="2000" dirty="0" smtClean="0">
                <a:cs typeface="Arial" panose="020B0604020202020204" pitchFamily="34" charset="0"/>
              </a:rPr>
              <a:t>устройствах</a:t>
            </a:r>
            <a:endParaRPr lang="ru-RU" sz="2000" dirty="0">
              <a:cs typeface="Arial" panose="020B0604020202020204" pitchFamily="34" charset="0"/>
            </a:endParaRPr>
          </a:p>
          <a:p>
            <a:pPr marL="357188" indent="-357188">
              <a:spcBef>
                <a:spcPts val="12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ru-RU" sz="2000" dirty="0">
                <a:cs typeface="Arial" panose="020B0604020202020204" pitchFamily="34" charset="0"/>
              </a:rPr>
              <a:t>Кроме того, функция может выполнять какое-либо </a:t>
            </a:r>
            <a:r>
              <a:rPr lang="ru-RU" sz="2000" dirty="0" smtClean="0">
                <a:cs typeface="Arial" panose="020B0604020202020204" pitchFamily="34" charset="0"/>
              </a:rPr>
              <a:t>действие,</a:t>
            </a:r>
            <a:br>
              <a:rPr lang="ru-RU" sz="2000" dirty="0" smtClean="0">
                <a:cs typeface="Arial" panose="020B0604020202020204" pitchFamily="34" charset="0"/>
              </a:rPr>
            </a:br>
            <a:r>
              <a:rPr lang="ru-RU" sz="2000" dirty="0" smtClean="0">
                <a:cs typeface="Arial" panose="020B0604020202020204" pitchFamily="34" charset="0"/>
              </a:rPr>
              <a:t>не </a:t>
            </a:r>
            <a:r>
              <a:rPr lang="ru-RU" sz="2000" dirty="0">
                <a:cs typeface="Arial" panose="020B0604020202020204" pitchFamily="34" charset="0"/>
              </a:rPr>
              <a:t>требующее передачи из нее данных в вызывающую функцию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95536" y="1338602"/>
            <a:ext cx="33676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2400" dirty="0"/>
              <a:t>в вызываемую функцию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827584" y="1794591"/>
            <a:ext cx="80648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000" b="1" dirty="0"/>
              <a:t>Путем передачи аргументов </a:t>
            </a:r>
            <a:r>
              <a:rPr lang="ru-RU" altLang="ru-RU" sz="2000" b="1" dirty="0" smtClean="0"/>
              <a:t>функции</a:t>
            </a:r>
            <a:br>
              <a:rPr lang="ru-RU" altLang="ru-RU" sz="2000" b="1" dirty="0" smtClean="0"/>
            </a:br>
            <a:r>
              <a:rPr lang="ru-RU" altLang="ru-RU" sz="2000" b="1" dirty="0" smtClean="0"/>
              <a:t>(по значению, через указатель, по ссылке)</a:t>
            </a:r>
            <a:endParaRPr lang="ru-RU" altLang="ru-RU" sz="2000" b="1" dirty="0"/>
          </a:p>
          <a:p>
            <a:pPr marL="285750" indent="-285750">
              <a:spcBef>
                <a:spcPts val="6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000" strike="sngStrike" dirty="0"/>
              <a:t>С использованием глобальных переменных</a:t>
            </a:r>
          </a:p>
          <a:p>
            <a:pPr marL="285750" indent="-285750">
              <a:spcBef>
                <a:spcPts val="6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000" dirty="0"/>
              <a:t>Через файлы на внешних запоминающих устройствах</a:t>
            </a:r>
          </a:p>
        </p:txBody>
      </p:sp>
      <p:sp>
        <p:nvSpPr>
          <p:cNvPr id="23" name="Прямоугольник 22"/>
          <p:cNvSpPr/>
          <p:nvPr/>
        </p:nvSpPr>
        <p:spPr>
          <a:xfrm>
            <a:off x="395536" y="3266243"/>
            <a:ext cx="34976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2400" dirty="0"/>
              <a:t>из вызываемой функции 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Функции</a:t>
            </a:r>
            <a:endParaRPr lang="en-US" dirty="0" smtClean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28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539552" y="692696"/>
            <a:ext cx="47181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3200" b="1" dirty="0">
                <a:solidFill>
                  <a:schemeClr val="bg1">
                    <a:lumMod val="50000"/>
                  </a:schemeClr>
                </a:solidFill>
              </a:rPr>
              <a:t>Возвращаемые значения</a:t>
            </a:r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smtClean="0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51520" y="1412776"/>
            <a:ext cx="849694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200" dirty="0"/>
              <a:t>В случае, если функция возвращает значение, его тип должен быть определен в описании </a:t>
            </a:r>
            <a:r>
              <a:rPr lang="ru-RU" altLang="ru-RU" sz="2200" dirty="0" smtClean="0"/>
              <a:t>функции.</a:t>
            </a:r>
            <a:br>
              <a:rPr lang="ru-RU" altLang="ru-RU" sz="2200" dirty="0" smtClean="0"/>
            </a:br>
            <a:r>
              <a:rPr lang="ru-RU" altLang="ru-RU" sz="2200" dirty="0" smtClean="0"/>
              <a:t>Он </a:t>
            </a:r>
            <a:r>
              <a:rPr lang="ru-RU" altLang="ru-RU" sz="2200" dirty="0"/>
              <a:t>указывается перед  идентификатором функции в описании прототипа и в заголовке функции.</a:t>
            </a:r>
          </a:p>
          <a:p>
            <a:pPr marL="342900" indent="-342900">
              <a:spcBef>
                <a:spcPts val="12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200" dirty="0"/>
              <a:t>Количество аргументов у функции может быть произвольным, но возвращаемое значение только одно (или ни одного).</a:t>
            </a:r>
          </a:p>
          <a:p>
            <a:pPr marL="342900" indent="-342900">
              <a:spcBef>
                <a:spcPts val="12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200" dirty="0"/>
              <a:t>Если функция не возвращает значения, в качестве типа возвращаемого значения следует указать </a:t>
            </a:r>
            <a:r>
              <a:rPr lang="ru-RU" altLang="ru-RU" sz="22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ru-RU" altLang="ru-RU" sz="2200" dirty="0"/>
              <a:t> (по умолчанию считается, что функция возвращает целочисленное значение).</a:t>
            </a:r>
          </a:p>
          <a:p>
            <a:pPr marL="342900" indent="-342900">
              <a:spcBef>
                <a:spcPts val="12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200" dirty="0"/>
              <a:t>Возвращаемое значение является операндом оператора </a:t>
            </a:r>
            <a:r>
              <a:rPr lang="ru-RU" altLang="ru-RU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ru-RU" altLang="ru-RU" sz="2200" dirty="0" smtClean="0"/>
              <a:t>.</a:t>
            </a:r>
            <a:br>
              <a:rPr lang="ru-RU" altLang="ru-RU" sz="2200" dirty="0" smtClean="0"/>
            </a:br>
            <a:r>
              <a:rPr lang="ru-RU" altLang="ru-RU" sz="2200" dirty="0" smtClean="0"/>
              <a:t>В </a:t>
            </a:r>
            <a:r>
              <a:rPr lang="ru-RU" altLang="ru-RU" sz="2200" dirty="0"/>
              <a:t>качестве возвращаемого значения может быть указано выражение, вырабатывающее значение соответствующего типа. 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Функции</a:t>
            </a:r>
            <a:endParaRPr lang="en-US" dirty="0" smtClean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30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Прямоугольник 23"/>
          <p:cNvSpPr/>
          <p:nvPr/>
        </p:nvSpPr>
        <p:spPr>
          <a:xfrm>
            <a:off x="5148064" y="1556792"/>
            <a:ext cx="3888432" cy="1224136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80000"/>
              </a:lnSpc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 </a:t>
            </a:r>
            <a:r>
              <a:rPr lang="en-US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InputArray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...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pdArr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251520" y="1916832"/>
            <a:ext cx="4608512" cy="3888432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0" anchor="ctr"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10;</a:t>
            </a:r>
          </a:p>
          <a:p>
            <a:pPr>
              <a:spcBef>
                <a:spcPts val="1200"/>
              </a:spcBef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InputArray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InputArray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double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OutputArray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delete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0;</a:t>
            </a:r>
          </a:p>
          <a:p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Заголовок 4"/>
          <p:cNvSpPr>
            <a:spLocks noGrp="1"/>
          </p:cNvSpPr>
          <p:nvPr>
            <p:ph type="title"/>
          </p:nvPr>
        </p:nvSpPr>
        <p:spPr>
          <a:xfrm>
            <a:off x="179512" y="0"/>
            <a:ext cx="7543800" cy="838140"/>
          </a:xfrm>
        </p:spPr>
        <p:txBody>
          <a:bodyPr/>
          <a:lstStyle/>
          <a:p>
            <a:r>
              <a:rPr lang="ru-RU" altLang="ru-RU" b="1" dirty="0" smtClean="0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39552" y="764704"/>
            <a:ext cx="73370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3200" b="1" dirty="0">
                <a:solidFill>
                  <a:schemeClr val="bg1">
                    <a:lumMod val="50000"/>
                  </a:schemeClr>
                </a:solidFill>
              </a:rPr>
              <a:t>Структурная декомпозиция программы</a:t>
            </a:r>
          </a:p>
        </p:txBody>
      </p:sp>
      <p:sp>
        <p:nvSpPr>
          <p:cNvPr id="19" name="Стрелка вправо 18"/>
          <p:cNvSpPr/>
          <p:nvPr/>
        </p:nvSpPr>
        <p:spPr>
          <a:xfrm>
            <a:off x="0" y="3068960"/>
            <a:ext cx="193546" cy="216024"/>
          </a:xfrm>
          <a:custGeom>
            <a:avLst/>
            <a:gdLst>
              <a:gd name="connsiteX0" fmla="*/ 0 w 504056"/>
              <a:gd name="connsiteY0" fmla="*/ 126014 h 504056"/>
              <a:gd name="connsiteX1" fmla="*/ 252028 w 504056"/>
              <a:gd name="connsiteY1" fmla="*/ 126014 h 504056"/>
              <a:gd name="connsiteX2" fmla="*/ 252028 w 504056"/>
              <a:gd name="connsiteY2" fmla="*/ 0 h 504056"/>
              <a:gd name="connsiteX3" fmla="*/ 504056 w 504056"/>
              <a:gd name="connsiteY3" fmla="*/ 252028 h 504056"/>
              <a:gd name="connsiteX4" fmla="*/ 252028 w 504056"/>
              <a:gd name="connsiteY4" fmla="*/ 504056 h 504056"/>
              <a:gd name="connsiteX5" fmla="*/ 252028 w 504056"/>
              <a:gd name="connsiteY5" fmla="*/ 378042 h 504056"/>
              <a:gd name="connsiteX6" fmla="*/ 0 w 504056"/>
              <a:gd name="connsiteY6" fmla="*/ 378042 h 504056"/>
              <a:gd name="connsiteX7" fmla="*/ 0 w 504056"/>
              <a:gd name="connsiteY7" fmla="*/ 126014 h 504056"/>
              <a:gd name="connsiteX0" fmla="*/ 145349 w 649405"/>
              <a:gd name="connsiteY0" fmla="*/ 174727 h 552769"/>
              <a:gd name="connsiteX1" fmla="*/ 397377 w 649405"/>
              <a:gd name="connsiteY1" fmla="*/ 174727 h 552769"/>
              <a:gd name="connsiteX2" fmla="*/ 397377 w 649405"/>
              <a:gd name="connsiteY2" fmla="*/ 48713 h 552769"/>
              <a:gd name="connsiteX3" fmla="*/ 649405 w 649405"/>
              <a:gd name="connsiteY3" fmla="*/ 300741 h 552769"/>
              <a:gd name="connsiteX4" fmla="*/ 397377 w 649405"/>
              <a:gd name="connsiteY4" fmla="*/ 552769 h 552769"/>
              <a:gd name="connsiteX5" fmla="*/ 397377 w 649405"/>
              <a:gd name="connsiteY5" fmla="*/ 426755 h 552769"/>
              <a:gd name="connsiteX6" fmla="*/ 145349 w 649405"/>
              <a:gd name="connsiteY6" fmla="*/ 426755 h 552769"/>
              <a:gd name="connsiteX7" fmla="*/ 0 w 649405"/>
              <a:gd name="connsiteY7" fmla="*/ 0 h 552769"/>
              <a:gd name="connsiteX8" fmla="*/ 145349 w 649405"/>
              <a:gd name="connsiteY8" fmla="*/ 174727 h 552769"/>
              <a:gd name="connsiteX0" fmla="*/ 145349 w 649405"/>
              <a:gd name="connsiteY0" fmla="*/ 174727 h 552769"/>
              <a:gd name="connsiteX1" fmla="*/ 397377 w 649405"/>
              <a:gd name="connsiteY1" fmla="*/ 174727 h 552769"/>
              <a:gd name="connsiteX2" fmla="*/ 397377 w 649405"/>
              <a:gd name="connsiteY2" fmla="*/ 48713 h 552769"/>
              <a:gd name="connsiteX3" fmla="*/ 649405 w 649405"/>
              <a:gd name="connsiteY3" fmla="*/ 300741 h 552769"/>
              <a:gd name="connsiteX4" fmla="*/ 397377 w 649405"/>
              <a:gd name="connsiteY4" fmla="*/ 552769 h 552769"/>
              <a:gd name="connsiteX5" fmla="*/ 397377 w 649405"/>
              <a:gd name="connsiteY5" fmla="*/ 426755 h 552769"/>
              <a:gd name="connsiteX6" fmla="*/ 145349 w 649405"/>
              <a:gd name="connsiteY6" fmla="*/ 426755 h 552769"/>
              <a:gd name="connsiteX7" fmla="*/ 0 w 649405"/>
              <a:gd name="connsiteY7" fmla="*/ 0 h 552769"/>
              <a:gd name="connsiteX8" fmla="*/ 145349 w 649405"/>
              <a:gd name="connsiteY8" fmla="*/ 174727 h 552769"/>
              <a:gd name="connsiteX0" fmla="*/ 145349 w 649405"/>
              <a:gd name="connsiteY0" fmla="*/ 174727 h 552769"/>
              <a:gd name="connsiteX1" fmla="*/ 397377 w 649405"/>
              <a:gd name="connsiteY1" fmla="*/ 174727 h 552769"/>
              <a:gd name="connsiteX2" fmla="*/ 397377 w 649405"/>
              <a:gd name="connsiteY2" fmla="*/ 48713 h 552769"/>
              <a:gd name="connsiteX3" fmla="*/ 649405 w 649405"/>
              <a:gd name="connsiteY3" fmla="*/ 300741 h 552769"/>
              <a:gd name="connsiteX4" fmla="*/ 397377 w 649405"/>
              <a:gd name="connsiteY4" fmla="*/ 552769 h 552769"/>
              <a:gd name="connsiteX5" fmla="*/ 397377 w 649405"/>
              <a:gd name="connsiteY5" fmla="*/ 426755 h 552769"/>
              <a:gd name="connsiteX6" fmla="*/ 145349 w 649405"/>
              <a:gd name="connsiteY6" fmla="*/ 426755 h 552769"/>
              <a:gd name="connsiteX7" fmla="*/ 0 w 649405"/>
              <a:gd name="connsiteY7" fmla="*/ 0 h 552769"/>
              <a:gd name="connsiteX8" fmla="*/ 145349 w 649405"/>
              <a:gd name="connsiteY8" fmla="*/ 174727 h 552769"/>
              <a:gd name="connsiteX0" fmla="*/ 121537 w 625593"/>
              <a:gd name="connsiteY0" fmla="*/ 126014 h 504056"/>
              <a:gd name="connsiteX1" fmla="*/ 373565 w 625593"/>
              <a:gd name="connsiteY1" fmla="*/ 126014 h 504056"/>
              <a:gd name="connsiteX2" fmla="*/ 373565 w 625593"/>
              <a:gd name="connsiteY2" fmla="*/ 0 h 504056"/>
              <a:gd name="connsiteX3" fmla="*/ 625593 w 625593"/>
              <a:gd name="connsiteY3" fmla="*/ 252028 h 504056"/>
              <a:gd name="connsiteX4" fmla="*/ 373565 w 625593"/>
              <a:gd name="connsiteY4" fmla="*/ 504056 h 504056"/>
              <a:gd name="connsiteX5" fmla="*/ 373565 w 625593"/>
              <a:gd name="connsiteY5" fmla="*/ 378042 h 504056"/>
              <a:gd name="connsiteX6" fmla="*/ 121537 w 625593"/>
              <a:gd name="connsiteY6" fmla="*/ 378042 h 504056"/>
              <a:gd name="connsiteX7" fmla="*/ 0 w 625593"/>
              <a:gd name="connsiteY7" fmla="*/ 34631 h 504056"/>
              <a:gd name="connsiteX8" fmla="*/ 121537 w 625593"/>
              <a:gd name="connsiteY8" fmla="*/ 126014 h 504056"/>
              <a:gd name="connsiteX0" fmla="*/ 121537 w 625593"/>
              <a:gd name="connsiteY0" fmla="*/ 126014 h 504056"/>
              <a:gd name="connsiteX1" fmla="*/ 373565 w 625593"/>
              <a:gd name="connsiteY1" fmla="*/ 126014 h 504056"/>
              <a:gd name="connsiteX2" fmla="*/ 373565 w 625593"/>
              <a:gd name="connsiteY2" fmla="*/ 0 h 504056"/>
              <a:gd name="connsiteX3" fmla="*/ 625593 w 625593"/>
              <a:gd name="connsiteY3" fmla="*/ 252028 h 504056"/>
              <a:gd name="connsiteX4" fmla="*/ 373565 w 625593"/>
              <a:gd name="connsiteY4" fmla="*/ 504056 h 504056"/>
              <a:gd name="connsiteX5" fmla="*/ 373565 w 625593"/>
              <a:gd name="connsiteY5" fmla="*/ 378042 h 504056"/>
              <a:gd name="connsiteX6" fmla="*/ 121537 w 625593"/>
              <a:gd name="connsiteY6" fmla="*/ 378042 h 504056"/>
              <a:gd name="connsiteX7" fmla="*/ 0 w 625593"/>
              <a:gd name="connsiteY7" fmla="*/ 34631 h 504056"/>
              <a:gd name="connsiteX8" fmla="*/ 121537 w 625593"/>
              <a:gd name="connsiteY8" fmla="*/ 126014 h 504056"/>
              <a:gd name="connsiteX0" fmla="*/ 121537 w 625593"/>
              <a:gd name="connsiteY0" fmla="*/ 126014 h 504056"/>
              <a:gd name="connsiteX1" fmla="*/ 373565 w 625593"/>
              <a:gd name="connsiteY1" fmla="*/ 126014 h 504056"/>
              <a:gd name="connsiteX2" fmla="*/ 373565 w 625593"/>
              <a:gd name="connsiteY2" fmla="*/ 0 h 504056"/>
              <a:gd name="connsiteX3" fmla="*/ 625593 w 625593"/>
              <a:gd name="connsiteY3" fmla="*/ 252028 h 504056"/>
              <a:gd name="connsiteX4" fmla="*/ 373565 w 625593"/>
              <a:gd name="connsiteY4" fmla="*/ 504056 h 504056"/>
              <a:gd name="connsiteX5" fmla="*/ 373565 w 625593"/>
              <a:gd name="connsiteY5" fmla="*/ 378042 h 504056"/>
              <a:gd name="connsiteX6" fmla="*/ 121537 w 625593"/>
              <a:gd name="connsiteY6" fmla="*/ 378042 h 504056"/>
              <a:gd name="connsiteX7" fmla="*/ 0 w 625593"/>
              <a:gd name="connsiteY7" fmla="*/ 34631 h 504056"/>
              <a:gd name="connsiteX8" fmla="*/ 121537 w 625593"/>
              <a:gd name="connsiteY8" fmla="*/ 126014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5593" h="504056">
                <a:moveTo>
                  <a:pt x="121537" y="126014"/>
                </a:moveTo>
                <a:lnTo>
                  <a:pt x="373565" y="126014"/>
                </a:lnTo>
                <a:lnTo>
                  <a:pt x="373565" y="0"/>
                </a:lnTo>
                <a:lnTo>
                  <a:pt x="625593" y="252028"/>
                </a:lnTo>
                <a:lnTo>
                  <a:pt x="373565" y="504056"/>
                </a:lnTo>
                <a:lnTo>
                  <a:pt x="373565" y="378042"/>
                </a:lnTo>
                <a:lnTo>
                  <a:pt x="121537" y="378042"/>
                </a:lnTo>
                <a:cubicBezTo>
                  <a:pt x="41409" y="372458"/>
                  <a:pt x="6309" y="218809"/>
                  <a:pt x="0" y="34631"/>
                </a:cubicBezTo>
                <a:cubicBezTo>
                  <a:pt x="29400" y="104779"/>
                  <a:pt x="32606" y="122541"/>
                  <a:pt x="121537" y="12601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трелка вправо 19"/>
          <p:cNvSpPr/>
          <p:nvPr/>
        </p:nvSpPr>
        <p:spPr>
          <a:xfrm>
            <a:off x="4860032" y="1844824"/>
            <a:ext cx="251520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8" name="Группа 37"/>
          <p:cNvGrpSpPr/>
          <p:nvPr/>
        </p:nvGrpSpPr>
        <p:grpSpPr>
          <a:xfrm>
            <a:off x="3995936" y="1700808"/>
            <a:ext cx="1008112" cy="1319483"/>
            <a:chOff x="3851920" y="1772816"/>
            <a:chExt cx="1296144" cy="1584176"/>
          </a:xfrm>
        </p:grpSpPr>
        <p:cxnSp>
          <p:nvCxnSpPr>
            <p:cNvPr id="26" name="Прямая соединительная линия 25"/>
            <p:cNvCxnSpPr/>
            <p:nvPr/>
          </p:nvCxnSpPr>
          <p:spPr>
            <a:xfrm>
              <a:off x="3851920" y="3356992"/>
              <a:ext cx="288032" cy="0"/>
            </a:xfrm>
            <a:prstGeom prst="line">
              <a:avLst/>
            </a:prstGeom>
            <a:ln w="28575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/>
            <p:nvPr/>
          </p:nvCxnSpPr>
          <p:spPr>
            <a:xfrm flipV="1">
              <a:off x="4139952" y="1772816"/>
              <a:ext cx="0" cy="1584176"/>
            </a:xfrm>
            <a:prstGeom prst="line">
              <a:avLst/>
            </a:prstGeom>
            <a:ln w="28575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 стрелкой 27"/>
            <p:cNvCxnSpPr/>
            <p:nvPr/>
          </p:nvCxnSpPr>
          <p:spPr>
            <a:xfrm>
              <a:off x="4139952" y="1772816"/>
              <a:ext cx="1008112" cy="0"/>
            </a:xfrm>
            <a:prstGeom prst="straightConnector1">
              <a:avLst/>
            </a:prstGeom>
            <a:ln w="28575" cap="rnd">
              <a:solidFill>
                <a:srgbClr val="C00000"/>
              </a:solidFill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Группа 38"/>
          <p:cNvGrpSpPr/>
          <p:nvPr/>
        </p:nvGrpSpPr>
        <p:grpSpPr>
          <a:xfrm>
            <a:off x="3995936" y="2636912"/>
            <a:ext cx="1080120" cy="605052"/>
            <a:chOff x="3851920" y="2780928"/>
            <a:chExt cx="1584176" cy="720080"/>
          </a:xfrm>
        </p:grpSpPr>
        <p:cxnSp>
          <p:nvCxnSpPr>
            <p:cNvPr id="31" name="Прямая соединительная линия 30"/>
            <p:cNvCxnSpPr/>
            <p:nvPr/>
          </p:nvCxnSpPr>
          <p:spPr>
            <a:xfrm>
              <a:off x="4499992" y="2780928"/>
              <a:ext cx="936104" cy="0"/>
            </a:xfrm>
            <a:prstGeom prst="line">
              <a:avLst/>
            </a:prstGeom>
            <a:ln w="28575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/>
            <p:nvPr/>
          </p:nvCxnSpPr>
          <p:spPr>
            <a:xfrm>
              <a:off x="4499992" y="2780928"/>
              <a:ext cx="0" cy="720080"/>
            </a:xfrm>
            <a:prstGeom prst="line">
              <a:avLst/>
            </a:prstGeom>
            <a:ln w="28575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/>
            <p:cNvCxnSpPr/>
            <p:nvPr/>
          </p:nvCxnSpPr>
          <p:spPr>
            <a:xfrm flipH="1">
              <a:off x="3851920" y="3501008"/>
              <a:ext cx="648072" cy="0"/>
            </a:xfrm>
            <a:prstGeom prst="straightConnector1">
              <a:avLst/>
            </a:prstGeom>
            <a:ln w="28575" cap="rnd">
              <a:solidFill>
                <a:srgbClr val="C00000"/>
              </a:solidFill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Стрелка вправо 28"/>
          <p:cNvSpPr/>
          <p:nvPr/>
        </p:nvSpPr>
        <p:spPr>
          <a:xfrm>
            <a:off x="4860032" y="2060848"/>
            <a:ext cx="251520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Стрелка вправо 29"/>
          <p:cNvSpPr/>
          <p:nvPr/>
        </p:nvSpPr>
        <p:spPr>
          <a:xfrm>
            <a:off x="4860032" y="2276872"/>
            <a:ext cx="251520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Функции</a:t>
            </a:r>
            <a:endParaRPr lang="en-US" dirty="0" smtClean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62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9" grpId="0" animBg="1"/>
      <p:bldP spid="29" grpId="1" animBg="1"/>
      <p:bldP spid="30" grpId="0" animBg="1"/>
      <p:bldP spid="30" grpId="1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539552" y="692696"/>
            <a:ext cx="73376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3200" b="1" dirty="0">
                <a:solidFill>
                  <a:schemeClr val="bg1">
                    <a:lumMod val="50000"/>
                  </a:schemeClr>
                </a:solidFill>
              </a:rPr>
              <a:t>Структуры как возвращаемые значения</a:t>
            </a:r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smtClean="0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95536" y="1556792"/>
            <a:ext cx="4320480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Position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InitRandom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Position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InitRandom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292080" y="3645024"/>
            <a:ext cx="354006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InitRandom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% </a:t>
            </a:r>
            <a:r>
              <a:rPr lang="ru-RU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% </a:t>
            </a:r>
            <a:r>
              <a:rPr lang="ru-RU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499992" y="1484784"/>
            <a:ext cx="4320480" cy="1152128"/>
          </a:xfrm>
          <a:prstGeom prst="round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ru-RU" sz="2200" dirty="0" smtClean="0">
                <a:solidFill>
                  <a:schemeClr val="tx1"/>
                </a:solidFill>
              </a:rPr>
              <a:t>В С</a:t>
            </a:r>
            <a:r>
              <a:rPr lang="en-US" sz="2200" dirty="0" smtClean="0">
                <a:solidFill>
                  <a:schemeClr val="tx1"/>
                </a:solidFill>
              </a:rPr>
              <a:t>++</a:t>
            </a:r>
            <a:r>
              <a:rPr lang="ru-RU" sz="2200" dirty="0" smtClean="0">
                <a:solidFill>
                  <a:schemeClr val="tx1"/>
                </a:solidFill>
              </a:rPr>
              <a:t> </a:t>
            </a:r>
            <a:r>
              <a:rPr lang="ru-RU" sz="2200" dirty="0">
                <a:solidFill>
                  <a:schemeClr val="tx1"/>
                </a:solidFill>
              </a:rPr>
              <a:t>в качестве возвращаемых значений могут фигурировать </a:t>
            </a:r>
            <a:r>
              <a:rPr lang="ru-RU" sz="2200" dirty="0" smtClean="0">
                <a:solidFill>
                  <a:schemeClr val="tx1"/>
                </a:solidFill>
              </a:rPr>
              <a:t>структуры </a:t>
            </a: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8" name="Дата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Функции</a:t>
            </a:r>
            <a:endParaRPr lang="en-US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35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539552" y="692696"/>
            <a:ext cx="757245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3200" b="1" dirty="0">
                <a:solidFill>
                  <a:schemeClr val="bg1">
                    <a:lumMod val="50000"/>
                  </a:schemeClr>
                </a:solidFill>
              </a:rPr>
              <a:t>Массивы и структуры 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</a:rPr>
              <a:t>как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</a:rPr>
              <a:t>возвращаемые</a:t>
            </a:r>
            <a:endParaRPr lang="en-US" sz="32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tabLst>
                <a:tab pos="2593975" algn="l"/>
              </a:tabLst>
              <a:defRPr/>
            </a:pP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</a:rPr>
              <a:t>значения</a:t>
            </a:r>
            <a:endParaRPr lang="ru-RU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smtClean="0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95536" y="2060848"/>
            <a:ext cx="432048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vData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[10];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InitIncrease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InitIncrease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788024" y="3429000"/>
            <a:ext cx="410445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InitIncrease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vData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3851920" y="1628800"/>
            <a:ext cx="4968552" cy="1363822"/>
          </a:xfrm>
          <a:prstGeom prst="round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ru-RU" sz="2200" dirty="0">
                <a:solidFill>
                  <a:schemeClr val="tx1"/>
                </a:solidFill>
              </a:rPr>
              <a:t>Массив не может быть непосредственно возвращаемым значением. Зато вполне </a:t>
            </a:r>
            <a:r>
              <a:rPr lang="ru-RU" sz="2200" dirty="0" smtClean="0">
                <a:solidFill>
                  <a:schemeClr val="tx1"/>
                </a:solidFill>
              </a:rPr>
              <a:t>может быть полем возвращаемой структуры</a:t>
            </a: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8" name="Дата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Функции</a:t>
            </a:r>
            <a:endParaRPr lang="en-US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03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539552" y="692696"/>
            <a:ext cx="725185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3200" b="1" dirty="0">
                <a:solidFill>
                  <a:schemeClr val="bg1">
                    <a:lumMod val="50000"/>
                  </a:schemeClr>
                </a:solidFill>
              </a:rPr>
              <a:t>Возврат ссылок: функция в левой 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</a:rPr>
              <a:t>части</a:t>
            </a:r>
            <a:br>
              <a:rPr lang="ru-RU" sz="3200" b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</a:rPr>
              <a:t>оператора </a:t>
            </a:r>
            <a:r>
              <a:rPr lang="ru-RU" sz="3200" b="1" dirty="0">
                <a:solidFill>
                  <a:schemeClr val="bg1">
                    <a:lumMod val="50000"/>
                  </a:schemeClr>
                </a:solidFill>
              </a:rPr>
              <a:t>присваивания</a:t>
            </a:r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smtClean="0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95536" y="1844824"/>
            <a:ext cx="8496944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200" dirty="0"/>
              <a:t>Функция может </a:t>
            </a:r>
            <a:r>
              <a:rPr lang="ru-RU" altLang="ru-RU" sz="2200" b="1" dirty="0"/>
              <a:t>возвращать ссылку</a:t>
            </a:r>
            <a:r>
              <a:rPr lang="ru-RU" altLang="ru-RU" sz="2200" dirty="0"/>
              <a:t> на объект программы </a:t>
            </a:r>
          </a:p>
          <a:p>
            <a:pPr marL="342900" indent="-342900">
              <a:spcBef>
                <a:spcPts val="12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200" dirty="0"/>
              <a:t>В этом случае записанное по адресу, на который указывает ссылка, значение может быть модифицировано.</a:t>
            </a:r>
          </a:p>
          <a:p>
            <a:pPr marL="342900" indent="-342900">
              <a:spcBef>
                <a:spcPts val="12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200" dirty="0"/>
              <a:t>Для этого вызов функции должен осуществляться из левой части оператора присваивания.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827584" y="422108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[2];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899592" y="5661248"/>
            <a:ext cx="2464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=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'Z'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Функции</a:t>
            </a:r>
            <a:endParaRPr lang="en-US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431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5536" y="1916832"/>
            <a:ext cx="3744416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vCh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[])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vcStr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=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Hehlo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vcStr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=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'l'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vcStr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_getch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[2];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smtClean="0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635219"/>
              </p:ext>
            </p:extLst>
          </p:nvPr>
        </p:nvGraphicFramePr>
        <p:xfrm>
          <a:off x="3779912" y="4941168"/>
          <a:ext cx="4978840" cy="1127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355"/>
                <a:gridCol w="622355"/>
                <a:gridCol w="622355"/>
                <a:gridCol w="622355"/>
                <a:gridCol w="622355"/>
                <a:gridCol w="622355"/>
                <a:gridCol w="622355"/>
                <a:gridCol w="622355"/>
              </a:tblGrid>
              <a:tr h="353959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\0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42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F63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F64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F65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F66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F67</a:t>
                      </a:r>
                      <a:endParaRPr lang="en-US" sz="1400" b="0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F68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F69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F6A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547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0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bg1"/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Стрелка вправо 10"/>
          <p:cNvSpPr/>
          <p:nvPr/>
        </p:nvSpPr>
        <p:spPr>
          <a:xfrm>
            <a:off x="251520" y="2902910"/>
            <a:ext cx="216024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4355976" y="5600257"/>
            <a:ext cx="72008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vcStr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539552" y="692696"/>
            <a:ext cx="725185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3200" b="1" dirty="0">
                <a:solidFill>
                  <a:schemeClr val="bg1">
                    <a:lumMod val="50000"/>
                  </a:schemeClr>
                </a:solidFill>
              </a:rPr>
              <a:t>Возврат ссылок: функция в левой 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</a:rPr>
              <a:t>части</a:t>
            </a:r>
            <a:br>
              <a:rPr lang="ru-RU" sz="3200" b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</a:rPr>
              <a:t>оператора </a:t>
            </a:r>
            <a:r>
              <a:rPr lang="ru-RU" sz="3200" b="1" dirty="0">
                <a:solidFill>
                  <a:schemeClr val="bg1">
                    <a:lumMod val="50000"/>
                  </a:schemeClr>
                </a:solidFill>
              </a:rPr>
              <a:t>присваивания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Функции</a:t>
            </a:r>
            <a:endParaRPr lang="en-US" dirty="0" smtClean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27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5536" y="1916832"/>
            <a:ext cx="3744416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vCh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[])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vcStr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=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Hehlo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vcStr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=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'l'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vcStr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_getch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[2];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smtClean="0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410865"/>
              </p:ext>
            </p:extLst>
          </p:nvPr>
        </p:nvGraphicFramePr>
        <p:xfrm>
          <a:off x="3779912" y="4941168"/>
          <a:ext cx="4978840" cy="1127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355"/>
                <a:gridCol w="622355"/>
                <a:gridCol w="622355"/>
                <a:gridCol w="622355"/>
                <a:gridCol w="622355"/>
                <a:gridCol w="622355"/>
                <a:gridCol w="622355"/>
                <a:gridCol w="622355"/>
              </a:tblGrid>
              <a:tr h="353959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\0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42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F63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F64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F65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F66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F67</a:t>
                      </a:r>
                      <a:endParaRPr lang="en-US" sz="1400" b="0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F68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F69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F6A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547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0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bg1"/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Стрелка вправо 10"/>
          <p:cNvSpPr/>
          <p:nvPr/>
        </p:nvSpPr>
        <p:spPr>
          <a:xfrm>
            <a:off x="251520" y="5179226"/>
            <a:ext cx="216024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4355976" y="5600257"/>
            <a:ext cx="72008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vcStr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Стрелка вправо 18"/>
          <p:cNvSpPr/>
          <p:nvPr/>
        </p:nvSpPr>
        <p:spPr>
          <a:xfrm>
            <a:off x="251520" y="3179925"/>
            <a:ext cx="193546" cy="216024"/>
          </a:xfrm>
          <a:custGeom>
            <a:avLst/>
            <a:gdLst>
              <a:gd name="connsiteX0" fmla="*/ 0 w 504056"/>
              <a:gd name="connsiteY0" fmla="*/ 126014 h 504056"/>
              <a:gd name="connsiteX1" fmla="*/ 252028 w 504056"/>
              <a:gd name="connsiteY1" fmla="*/ 126014 h 504056"/>
              <a:gd name="connsiteX2" fmla="*/ 252028 w 504056"/>
              <a:gd name="connsiteY2" fmla="*/ 0 h 504056"/>
              <a:gd name="connsiteX3" fmla="*/ 504056 w 504056"/>
              <a:gd name="connsiteY3" fmla="*/ 252028 h 504056"/>
              <a:gd name="connsiteX4" fmla="*/ 252028 w 504056"/>
              <a:gd name="connsiteY4" fmla="*/ 504056 h 504056"/>
              <a:gd name="connsiteX5" fmla="*/ 252028 w 504056"/>
              <a:gd name="connsiteY5" fmla="*/ 378042 h 504056"/>
              <a:gd name="connsiteX6" fmla="*/ 0 w 504056"/>
              <a:gd name="connsiteY6" fmla="*/ 378042 h 504056"/>
              <a:gd name="connsiteX7" fmla="*/ 0 w 504056"/>
              <a:gd name="connsiteY7" fmla="*/ 126014 h 504056"/>
              <a:gd name="connsiteX0" fmla="*/ 145349 w 649405"/>
              <a:gd name="connsiteY0" fmla="*/ 174727 h 552769"/>
              <a:gd name="connsiteX1" fmla="*/ 397377 w 649405"/>
              <a:gd name="connsiteY1" fmla="*/ 174727 h 552769"/>
              <a:gd name="connsiteX2" fmla="*/ 397377 w 649405"/>
              <a:gd name="connsiteY2" fmla="*/ 48713 h 552769"/>
              <a:gd name="connsiteX3" fmla="*/ 649405 w 649405"/>
              <a:gd name="connsiteY3" fmla="*/ 300741 h 552769"/>
              <a:gd name="connsiteX4" fmla="*/ 397377 w 649405"/>
              <a:gd name="connsiteY4" fmla="*/ 552769 h 552769"/>
              <a:gd name="connsiteX5" fmla="*/ 397377 w 649405"/>
              <a:gd name="connsiteY5" fmla="*/ 426755 h 552769"/>
              <a:gd name="connsiteX6" fmla="*/ 145349 w 649405"/>
              <a:gd name="connsiteY6" fmla="*/ 426755 h 552769"/>
              <a:gd name="connsiteX7" fmla="*/ 0 w 649405"/>
              <a:gd name="connsiteY7" fmla="*/ 0 h 552769"/>
              <a:gd name="connsiteX8" fmla="*/ 145349 w 649405"/>
              <a:gd name="connsiteY8" fmla="*/ 174727 h 552769"/>
              <a:gd name="connsiteX0" fmla="*/ 145349 w 649405"/>
              <a:gd name="connsiteY0" fmla="*/ 174727 h 552769"/>
              <a:gd name="connsiteX1" fmla="*/ 397377 w 649405"/>
              <a:gd name="connsiteY1" fmla="*/ 174727 h 552769"/>
              <a:gd name="connsiteX2" fmla="*/ 397377 w 649405"/>
              <a:gd name="connsiteY2" fmla="*/ 48713 h 552769"/>
              <a:gd name="connsiteX3" fmla="*/ 649405 w 649405"/>
              <a:gd name="connsiteY3" fmla="*/ 300741 h 552769"/>
              <a:gd name="connsiteX4" fmla="*/ 397377 w 649405"/>
              <a:gd name="connsiteY4" fmla="*/ 552769 h 552769"/>
              <a:gd name="connsiteX5" fmla="*/ 397377 w 649405"/>
              <a:gd name="connsiteY5" fmla="*/ 426755 h 552769"/>
              <a:gd name="connsiteX6" fmla="*/ 145349 w 649405"/>
              <a:gd name="connsiteY6" fmla="*/ 426755 h 552769"/>
              <a:gd name="connsiteX7" fmla="*/ 0 w 649405"/>
              <a:gd name="connsiteY7" fmla="*/ 0 h 552769"/>
              <a:gd name="connsiteX8" fmla="*/ 145349 w 649405"/>
              <a:gd name="connsiteY8" fmla="*/ 174727 h 552769"/>
              <a:gd name="connsiteX0" fmla="*/ 145349 w 649405"/>
              <a:gd name="connsiteY0" fmla="*/ 174727 h 552769"/>
              <a:gd name="connsiteX1" fmla="*/ 397377 w 649405"/>
              <a:gd name="connsiteY1" fmla="*/ 174727 h 552769"/>
              <a:gd name="connsiteX2" fmla="*/ 397377 w 649405"/>
              <a:gd name="connsiteY2" fmla="*/ 48713 h 552769"/>
              <a:gd name="connsiteX3" fmla="*/ 649405 w 649405"/>
              <a:gd name="connsiteY3" fmla="*/ 300741 h 552769"/>
              <a:gd name="connsiteX4" fmla="*/ 397377 w 649405"/>
              <a:gd name="connsiteY4" fmla="*/ 552769 h 552769"/>
              <a:gd name="connsiteX5" fmla="*/ 397377 w 649405"/>
              <a:gd name="connsiteY5" fmla="*/ 426755 h 552769"/>
              <a:gd name="connsiteX6" fmla="*/ 145349 w 649405"/>
              <a:gd name="connsiteY6" fmla="*/ 426755 h 552769"/>
              <a:gd name="connsiteX7" fmla="*/ 0 w 649405"/>
              <a:gd name="connsiteY7" fmla="*/ 0 h 552769"/>
              <a:gd name="connsiteX8" fmla="*/ 145349 w 649405"/>
              <a:gd name="connsiteY8" fmla="*/ 174727 h 552769"/>
              <a:gd name="connsiteX0" fmla="*/ 121537 w 625593"/>
              <a:gd name="connsiteY0" fmla="*/ 126014 h 504056"/>
              <a:gd name="connsiteX1" fmla="*/ 373565 w 625593"/>
              <a:gd name="connsiteY1" fmla="*/ 126014 h 504056"/>
              <a:gd name="connsiteX2" fmla="*/ 373565 w 625593"/>
              <a:gd name="connsiteY2" fmla="*/ 0 h 504056"/>
              <a:gd name="connsiteX3" fmla="*/ 625593 w 625593"/>
              <a:gd name="connsiteY3" fmla="*/ 252028 h 504056"/>
              <a:gd name="connsiteX4" fmla="*/ 373565 w 625593"/>
              <a:gd name="connsiteY4" fmla="*/ 504056 h 504056"/>
              <a:gd name="connsiteX5" fmla="*/ 373565 w 625593"/>
              <a:gd name="connsiteY5" fmla="*/ 378042 h 504056"/>
              <a:gd name="connsiteX6" fmla="*/ 121537 w 625593"/>
              <a:gd name="connsiteY6" fmla="*/ 378042 h 504056"/>
              <a:gd name="connsiteX7" fmla="*/ 0 w 625593"/>
              <a:gd name="connsiteY7" fmla="*/ 34631 h 504056"/>
              <a:gd name="connsiteX8" fmla="*/ 121537 w 625593"/>
              <a:gd name="connsiteY8" fmla="*/ 126014 h 504056"/>
              <a:gd name="connsiteX0" fmla="*/ 121537 w 625593"/>
              <a:gd name="connsiteY0" fmla="*/ 126014 h 504056"/>
              <a:gd name="connsiteX1" fmla="*/ 373565 w 625593"/>
              <a:gd name="connsiteY1" fmla="*/ 126014 h 504056"/>
              <a:gd name="connsiteX2" fmla="*/ 373565 w 625593"/>
              <a:gd name="connsiteY2" fmla="*/ 0 h 504056"/>
              <a:gd name="connsiteX3" fmla="*/ 625593 w 625593"/>
              <a:gd name="connsiteY3" fmla="*/ 252028 h 504056"/>
              <a:gd name="connsiteX4" fmla="*/ 373565 w 625593"/>
              <a:gd name="connsiteY4" fmla="*/ 504056 h 504056"/>
              <a:gd name="connsiteX5" fmla="*/ 373565 w 625593"/>
              <a:gd name="connsiteY5" fmla="*/ 378042 h 504056"/>
              <a:gd name="connsiteX6" fmla="*/ 121537 w 625593"/>
              <a:gd name="connsiteY6" fmla="*/ 378042 h 504056"/>
              <a:gd name="connsiteX7" fmla="*/ 0 w 625593"/>
              <a:gd name="connsiteY7" fmla="*/ 34631 h 504056"/>
              <a:gd name="connsiteX8" fmla="*/ 121537 w 625593"/>
              <a:gd name="connsiteY8" fmla="*/ 126014 h 504056"/>
              <a:gd name="connsiteX0" fmla="*/ 121537 w 625593"/>
              <a:gd name="connsiteY0" fmla="*/ 126014 h 504056"/>
              <a:gd name="connsiteX1" fmla="*/ 373565 w 625593"/>
              <a:gd name="connsiteY1" fmla="*/ 126014 h 504056"/>
              <a:gd name="connsiteX2" fmla="*/ 373565 w 625593"/>
              <a:gd name="connsiteY2" fmla="*/ 0 h 504056"/>
              <a:gd name="connsiteX3" fmla="*/ 625593 w 625593"/>
              <a:gd name="connsiteY3" fmla="*/ 252028 h 504056"/>
              <a:gd name="connsiteX4" fmla="*/ 373565 w 625593"/>
              <a:gd name="connsiteY4" fmla="*/ 504056 h 504056"/>
              <a:gd name="connsiteX5" fmla="*/ 373565 w 625593"/>
              <a:gd name="connsiteY5" fmla="*/ 378042 h 504056"/>
              <a:gd name="connsiteX6" fmla="*/ 121537 w 625593"/>
              <a:gd name="connsiteY6" fmla="*/ 378042 h 504056"/>
              <a:gd name="connsiteX7" fmla="*/ 0 w 625593"/>
              <a:gd name="connsiteY7" fmla="*/ 34631 h 504056"/>
              <a:gd name="connsiteX8" fmla="*/ 121537 w 625593"/>
              <a:gd name="connsiteY8" fmla="*/ 126014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5593" h="504056">
                <a:moveTo>
                  <a:pt x="121537" y="126014"/>
                </a:moveTo>
                <a:lnTo>
                  <a:pt x="373565" y="126014"/>
                </a:lnTo>
                <a:lnTo>
                  <a:pt x="373565" y="0"/>
                </a:lnTo>
                <a:lnTo>
                  <a:pt x="625593" y="252028"/>
                </a:lnTo>
                <a:lnTo>
                  <a:pt x="373565" y="504056"/>
                </a:lnTo>
                <a:lnTo>
                  <a:pt x="373565" y="378042"/>
                </a:lnTo>
                <a:lnTo>
                  <a:pt x="121537" y="378042"/>
                </a:lnTo>
                <a:cubicBezTo>
                  <a:pt x="41409" y="372458"/>
                  <a:pt x="6309" y="218809"/>
                  <a:pt x="0" y="34631"/>
                </a:cubicBezTo>
                <a:cubicBezTo>
                  <a:pt x="29400" y="104779"/>
                  <a:pt x="32606" y="122541"/>
                  <a:pt x="121537" y="12601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4283968" y="3933056"/>
            <a:ext cx="864096" cy="648072"/>
          </a:xfrm>
          <a:prstGeom prst="ellipse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vCh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5364088" y="3933056"/>
            <a:ext cx="1152128" cy="648072"/>
          </a:xfrm>
          <a:prstGeom prst="ellipse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vCh</a:t>
            </a:r>
            <a:r>
              <a:rPr lang="en-US" dirty="0" smtClean="0">
                <a:solidFill>
                  <a:schemeClr val="tx1"/>
                </a:solidFill>
              </a:rPr>
              <a:t>[2]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5" name="Прямая со стрелкой 14"/>
          <p:cNvCxnSpPr>
            <a:stCxn id="8" idx="4"/>
          </p:cNvCxnSpPr>
          <p:nvPr/>
        </p:nvCxnSpPr>
        <p:spPr>
          <a:xfrm>
            <a:off x="4716016" y="4581128"/>
            <a:ext cx="0" cy="28803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14" idx="4"/>
          </p:cNvCxnSpPr>
          <p:nvPr/>
        </p:nvCxnSpPr>
        <p:spPr>
          <a:xfrm>
            <a:off x="5940152" y="4581128"/>
            <a:ext cx="0" cy="28803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539552" y="692696"/>
            <a:ext cx="725185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3200" b="1" dirty="0">
                <a:solidFill>
                  <a:schemeClr val="bg1">
                    <a:lumMod val="50000"/>
                  </a:schemeClr>
                </a:solidFill>
              </a:rPr>
              <a:t>Возврат ссылок: функция в левой 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</a:rPr>
              <a:t>части</a:t>
            </a:r>
            <a:br>
              <a:rPr lang="ru-RU" sz="3200" b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</a:rPr>
              <a:t>оператора </a:t>
            </a:r>
            <a:r>
              <a:rPr lang="ru-RU" sz="3200" b="1" dirty="0">
                <a:solidFill>
                  <a:schemeClr val="bg1">
                    <a:lumMod val="50000"/>
                  </a:schemeClr>
                </a:solidFill>
              </a:rPr>
              <a:t>присваивания</a:t>
            </a:r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3" name="Нижний колонтитул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Функции</a:t>
            </a:r>
            <a:endParaRPr lang="en-US" dirty="0" smtClean="0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519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5536" y="1916832"/>
            <a:ext cx="3744416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vCh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[])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vcStr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=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Hehlo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vcStr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=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'l'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vcStr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_getch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[2];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smtClean="0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46892"/>
              </p:ext>
            </p:extLst>
          </p:nvPr>
        </p:nvGraphicFramePr>
        <p:xfrm>
          <a:off x="3779912" y="4941168"/>
          <a:ext cx="4978840" cy="1127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355"/>
                <a:gridCol w="622355"/>
                <a:gridCol w="622355"/>
                <a:gridCol w="622355"/>
                <a:gridCol w="622355"/>
                <a:gridCol w="622355"/>
                <a:gridCol w="622355"/>
                <a:gridCol w="622355"/>
              </a:tblGrid>
              <a:tr h="353959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\0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42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F63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F64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F65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F66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F67</a:t>
                      </a:r>
                      <a:endParaRPr lang="en-US" sz="1400" b="0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F68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F69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F6A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547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0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bg1"/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Стрелка вправо 10"/>
          <p:cNvSpPr/>
          <p:nvPr/>
        </p:nvSpPr>
        <p:spPr>
          <a:xfrm>
            <a:off x="251520" y="3185036"/>
            <a:ext cx="216024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4355976" y="5600257"/>
            <a:ext cx="72008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vcStr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5364088" y="3933056"/>
            <a:ext cx="1152128" cy="648072"/>
          </a:xfrm>
          <a:prstGeom prst="ellipse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GetIt</a:t>
            </a:r>
            <a:endParaRPr lang="ru-RU" dirty="0">
              <a:solidFill>
                <a:srgbClr val="88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Прямая со стрелкой 18"/>
          <p:cNvCxnSpPr>
            <a:stCxn id="14" idx="4"/>
          </p:cNvCxnSpPr>
          <p:nvPr/>
        </p:nvCxnSpPr>
        <p:spPr>
          <a:xfrm>
            <a:off x="5940152" y="4581128"/>
            <a:ext cx="0" cy="28803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539552" y="692696"/>
            <a:ext cx="725185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3200" b="1" dirty="0">
                <a:solidFill>
                  <a:schemeClr val="bg1">
                    <a:lumMod val="50000"/>
                  </a:schemeClr>
                </a:solidFill>
              </a:rPr>
              <a:t>Возврат ссылок: функция в левой 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</a:rPr>
              <a:t>части</a:t>
            </a:r>
            <a:br>
              <a:rPr lang="ru-RU" sz="3200" b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</a:rPr>
              <a:t>оператора </a:t>
            </a:r>
            <a:r>
              <a:rPr lang="ru-RU" sz="3200" b="1" dirty="0">
                <a:solidFill>
                  <a:schemeClr val="bg1">
                    <a:lumMod val="50000"/>
                  </a:schemeClr>
                </a:solidFill>
              </a:rPr>
              <a:t>присваивания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Функции</a:t>
            </a:r>
            <a:endParaRPr lang="en-US" dirty="0" smtClean="0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94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5536" y="1916832"/>
            <a:ext cx="3744416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vCh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[])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vcStr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=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Hehlo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vcStr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u="sng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'l'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vcStr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_getch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[2];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smtClean="0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695468"/>
              </p:ext>
            </p:extLst>
          </p:nvPr>
        </p:nvGraphicFramePr>
        <p:xfrm>
          <a:off x="3779912" y="4941168"/>
          <a:ext cx="4978840" cy="1127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355"/>
                <a:gridCol w="622355"/>
                <a:gridCol w="622355"/>
                <a:gridCol w="622355"/>
                <a:gridCol w="622355"/>
                <a:gridCol w="622355"/>
                <a:gridCol w="622355"/>
                <a:gridCol w="622355"/>
              </a:tblGrid>
              <a:tr h="353959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</a:t>
                      </a:r>
                      <a:endParaRPr lang="ru-RU" sz="2200" b="1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\0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42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F63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F64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F65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F66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F67</a:t>
                      </a:r>
                      <a:endParaRPr lang="en-US" sz="1400" b="0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F68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F69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F6A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547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0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bg1"/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4355976" y="5600257"/>
            <a:ext cx="72008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vcStr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5364088" y="3933056"/>
            <a:ext cx="1152128" cy="648072"/>
          </a:xfrm>
          <a:prstGeom prst="ellipse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GetIt</a:t>
            </a:r>
            <a:endParaRPr lang="ru-RU" dirty="0">
              <a:solidFill>
                <a:srgbClr val="88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Прямая со стрелкой 18"/>
          <p:cNvCxnSpPr>
            <a:stCxn id="14" idx="4"/>
          </p:cNvCxnSpPr>
          <p:nvPr/>
        </p:nvCxnSpPr>
        <p:spPr>
          <a:xfrm>
            <a:off x="5940152" y="4581128"/>
            <a:ext cx="0" cy="28803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6804248" y="2852936"/>
            <a:ext cx="2088232" cy="12241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endParaRPr lang="ru-RU" sz="24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539552" y="692696"/>
            <a:ext cx="725185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3200" b="1" dirty="0">
                <a:solidFill>
                  <a:schemeClr val="bg1">
                    <a:lumMod val="50000"/>
                  </a:schemeClr>
                </a:solidFill>
              </a:rPr>
              <a:t>Возврат ссылок: функция в левой 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</a:rPr>
              <a:t>части</a:t>
            </a:r>
            <a:br>
              <a:rPr lang="ru-RU" sz="3200" b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</a:rPr>
              <a:t>оператора </a:t>
            </a:r>
            <a:r>
              <a:rPr lang="ru-RU" sz="3200" b="1" dirty="0">
                <a:solidFill>
                  <a:schemeClr val="bg1">
                    <a:lumMod val="50000"/>
                  </a:schemeClr>
                </a:solidFill>
              </a:rPr>
              <a:t>присваивания</a:t>
            </a:r>
          </a:p>
        </p:txBody>
      </p:sp>
      <p:sp>
        <p:nvSpPr>
          <p:cNvPr id="17" name="Стрелка вправо 16"/>
          <p:cNvSpPr/>
          <p:nvPr/>
        </p:nvSpPr>
        <p:spPr>
          <a:xfrm>
            <a:off x="323528" y="3462051"/>
            <a:ext cx="216024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Дата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Функции</a:t>
            </a:r>
            <a:endParaRPr lang="en-US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209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539552" y="692696"/>
            <a:ext cx="63851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3200" b="1" dirty="0">
                <a:solidFill>
                  <a:schemeClr val="bg1">
                    <a:lumMod val="50000"/>
                  </a:schemeClr>
                </a:solidFill>
              </a:rPr>
              <a:t>Возврат ссылок: 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</a:rPr>
              <a:t>предостережение</a:t>
            </a:r>
            <a:endParaRPr lang="ru-RU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dirty="0" smtClean="0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51520" y="1556792"/>
            <a:ext cx="86409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200" dirty="0" smtClean="0"/>
              <a:t>Обратите внимание:</a:t>
            </a:r>
            <a:br>
              <a:rPr lang="ru-RU" altLang="ru-RU" sz="2200" dirty="0" smtClean="0"/>
            </a:br>
            <a:r>
              <a:rPr lang="ru-RU" altLang="ru-RU" sz="2200" dirty="0" smtClean="0"/>
              <a:t>нельзя возвращать из функции ссылки и указатели на объекты объявленные внутри этой функции: при выходе из функции они удаляются, а память, выделенная под них, освобождается.</a:t>
            </a:r>
          </a:p>
          <a:p>
            <a:pPr marL="342900" indent="-342900">
              <a:spcBef>
                <a:spcPts val="12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200" dirty="0" smtClean="0"/>
              <a:t>Пример </a:t>
            </a:r>
            <a:r>
              <a:rPr lang="ru-RU" altLang="ru-RU" sz="2200" dirty="0"/>
              <a:t>некорректной функции: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115616" y="4005064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=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Функции</a:t>
            </a:r>
            <a:endParaRPr lang="en-US" dirty="0" smtClean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920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179512" y="692696"/>
            <a:ext cx="91666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3200" b="1" spc="-30" dirty="0">
                <a:solidFill>
                  <a:schemeClr val="bg1">
                    <a:lumMod val="50000"/>
                  </a:schemeClr>
                </a:solidFill>
              </a:rPr>
              <a:t>Области видимости и классы памяти </a:t>
            </a:r>
            <a:r>
              <a:rPr lang="ru-RU" sz="3200" b="1" spc="-30" dirty="0" smtClean="0">
                <a:solidFill>
                  <a:schemeClr val="bg1">
                    <a:lumMod val="50000"/>
                  </a:schemeClr>
                </a:solidFill>
              </a:rPr>
              <a:t>переменных</a:t>
            </a:r>
            <a:endParaRPr lang="ru-RU" sz="3200" b="1" spc="-3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dirty="0" smtClean="0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323528" y="1340768"/>
            <a:ext cx="8640960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000" b="1" dirty="0"/>
              <a:t>Область видимости </a:t>
            </a:r>
            <a:r>
              <a:rPr lang="ru-RU" altLang="ru-RU" sz="2000" dirty="0"/>
              <a:t>определяет, из каких частей программы возможен доступ к переменной </a:t>
            </a:r>
          </a:p>
          <a:p>
            <a:pPr marL="342900" indent="-342900">
              <a:spcBef>
                <a:spcPts val="6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000" b="1" dirty="0"/>
              <a:t>Класс памяти</a:t>
            </a:r>
            <a:r>
              <a:rPr lang="ru-RU" altLang="ru-RU" sz="2000" dirty="0"/>
              <a:t> определяет время, в течение которого переменная существует в памяти компьютера </a:t>
            </a:r>
          </a:p>
        </p:txBody>
      </p:sp>
      <p:grpSp>
        <p:nvGrpSpPr>
          <p:cNvPr id="29" name="Группа 28"/>
          <p:cNvGrpSpPr/>
          <p:nvPr/>
        </p:nvGrpSpPr>
        <p:grpSpPr>
          <a:xfrm>
            <a:off x="467544" y="2780928"/>
            <a:ext cx="8208912" cy="1440160"/>
            <a:chOff x="323528" y="1484784"/>
            <a:chExt cx="8208912" cy="1440160"/>
          </a:xfrm>
        </p:grpSpPr>
        <p:sp>
          <p:nvSpPr>
            <p:cNvPr id="31" name="Прямоугольник 30"/>
            <p:cNvSpPr/>
            <p:nvPr/>
          </p:nvSpPr>
          <p:spPr>
            <a:xfrm>
              <a:off x="3347864" y="2348880"/>
              <a:ext cx="2160240" cy="576064"/>
            </a:xfrm>
            <a:prstGeom prst="rect">
              <a:avLst/>
            </a:prstGeom>
            <a:noFill/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область видимости файла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2" name="Прямоугольник 31"/>
            <p:cNvSpPr/>
            <p:nvPr/>
          </p:nvSpPr>
          <p:spPr>
            <a:xfrm>
              <a:off x="323528" y="2348880"/>
              <a:ext cx="2160240" cy="576064"/>
            </a:xfrm>
            <a:prstGeom prst="rect">
              <a:avLst/>
            </a:prstGeom>
            <a:noFill/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локальная область видимости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3" name="Прямоугольник 32"/>
            <p:cNvSpPr/>
            <p:nvPr/>
          </p:nvSpPr>
          <p:spPr>
            <a:xfrm>
              <a:off x="6372200" y="2348880"/>
              <a:ext cx="2160240" cy="576064"/>
            </a:xfrm>
            <a:prstGeom prst="rect">
              <a:avLst/>
            </a:prstGeom>
            <a:noFill/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область видимости класса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Прямая со стрелкой 33"/>
            <p:cNvCxnSpPr>
              <a:endCxn id="32" idx="0"/>
            </p:cNvCxnSpPr>
            <p:nvPr/>
          </p:nvCxnSpPr>
          <p:spPr>
            <a:xfrm flipH="1">
              <a:off x="1403648" y="2060848"/>
              <a:ext cx="2160240" cy="288032"/>
            </a:xfrm>
            <a:prstGeom prst="straightConnector1">
              <a:avLst/>
            </a:prstGeom>
            <a:ln w="31750" cap="rnd"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 стрелкой 34"/>
            <p:cNvCxnSpPr>
              <a:stCxn id="30" idx="2"/>
              <a:endCxn id="31" idx="0"/>
            </p:cNvCxnSpPr>
            <p:nvPr/>
          </p:nvCxnSpPr>
          <p:spPr>
            <a:xfrm>
              <a:off x="4427984" y="2060848"/>
              <a:ext cx="0" cy="288032"/>
            </a:xfrm>
            <a:prstGeom prst="straightConnector1">
              <a:avLst/>
            </a:prstGeom>
            <a:ln w="31750" cap="rnd"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 стрелкой 35"/>
            <p:cNvCxnSpPr/>
            <p:nvPr/>
          </p:nvCxnSpPr>
          <p:spPr>
            <a:xfrm>
              <a:off x="5220072" y="2060848"/>
              <a:ext cx="2376264" cy="288032"/>
            </a:xfrm>
            <a:prstGeom prst="straightConnector1">
              <a:avLst/>
            </a:prstGeom>
            <a:ln w="31750" cap="rnd"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Прямоугольник 29"/>
            <p:cNvSpPr/>
            <p:nvPr/>
          </p:nvSpPr>
          <p:spPr>
            <a:xfrm>
              <a:off x="2915816" y="1484784"/>
              <a:ext cx="3024336" cy="576064"/>
            </a:xfrm>
            <a:prstGeom prst="rect">
              <a:avLst/>
            </a:prstGeom>
            <a:noFill/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Области видимости переменных</a:t>
              </a:r>
              <a:endParaRPr lang="ru-RU" dirty="0">
                <a:solidFill>
                  <a:schemeClr val="tx1"/>
                </a:solidFill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6516216" y="4293096"/>
            <a:ext cx="216024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90000" rIns="36000" rtlCol="0">
            <a:noAutofit/>
          </a:bodyPr>
          <a:lstStyle/>
          <a:p>
            <a:r>
              <a:rPr lang="ru-RU" dirty="0" smtClean="0"/>
              <a:t>(будет рассмотрена во втором семестре)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67544" y="4293096"/>
            <a:ext cx="2160240" cy="20162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>
              <a:spcBef>
                <a:spcPts val="600"/>
              </a:spcBef>
              <a:buClr>
                <a:schemeClr val="accent2"/>
              </a:buClr>
              <a:buSzPct val="80000"/>
            </a:pPr>
            <a:r>
              <a:rPr lang="ru-RU" altLang="ru-RU" dirty="0" smtClean="0"/>
              <a:t>переменные этой области видимости доступны </a:t>
            </a:r>
            <a:r>
              <a:rPr lang="ru-RU" altLang="ru-RU" dirty="0"/>
              <a:t>только внутри того блока, в котором они </a:t>
            </a:r>
            <a:r>
              <a:rPr lang="ru-RU" altLang="ru-RU" dirty="0" smtClean="0"/>
              <a:t>определены</a:t>
            </a:r>
            <a:r>
              <a:rPr lang="en-US" altLang="ru-RU" dirty="0" smtClean="0"/>
              <a:t/>
            </a:r>
            <a:br>
              <a:rPr lang="en-US" altLang="ru-RU" dirty="0" smtClean="0"/>
            </a:br>
            <a:r>
              <a:rPr lang="ru-RU" altLang="ru-RU" dirty="0" smtClean="0"/>
              <a:t>(внутри </a:t>
            </a:r>
            <a:r>
              <a:rPr lang="en-US" altLang="ru-RU" dirty="0" smtClean="0"/>
              <a:t>{})</a:t>
            </a:r>
            <a:endParaRPr lang="ru-RU" alt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491880" y="4293097"/>
            <a:ext cx="2160240" cy="20162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>
              <a:spcBef>
                <a:spcPts val="600"/>
              </a:spcBef>
              <a:buClr>
                <a:schemeClr val="accent2"/>
              </a:buClr>
              <a:buSzPct val="80000"/>
            </a:pPr>
            <a:r>
              <a:rPr lang="ru-RU" altLang="ru-RU" dirty="0" smtClean="0"/>
              <a:t>переменные этой области видимости </a:t>
            </a:r>
            <a:r>
              <a:rPr lang="ru-RU" altLang="ru-RU" dirty="0"/>
              <a:t>доступны из любого места </a:t>
            </a:r>
            <a:r>
              <a:rPr lang="ru-RU" altLang="ru-RU" dirty="0" smtClean="0"/>
              <a:t>файла</a:t>
            </a:r>
            <a:r>
              <a:rPr lang="en-US" altLang="ru-RU" dirty="0" smtClean="0"/>
              <a:t>(.</a:t>
            </a:r>
            <a:r>
              <a:rPr lang="en-US" altLang="ru-RU" dirty="0" err="1" smtClean="0"/>
              <a:t>cpp</a:t>
            </a:r>
            <a:r>
              <a:rPr lang="en-US" altLang="ru-RU" dirty="0" smtClean="0"/>
              <a:t>)</a:t>
            </a:r>
            <a:r>
              <a:rPr lang="ru-RU" altLang="ru-RU" dirty="0" smtClean="0"/>
              <a:t>,</a:t>
            </a:r>
            <a:br>
              <a:rPr lang="ru-RU" altLang="ru-RU" dirty="0" smtClean="0"/>
            </a:br>
            <a:r>
              <a:rPr lang="ru-RU" altLang="ru-RU" dirty="0" smtClean="0"/>
              <a:t>в </a:t>
            </a:r>
            <a:r>
              <a:rPr lang="ru-RU" altLang="ru-RU" dirty="0"/>
              <a:t>котором они </a:t>
            </a:r>
            <a:r>
              <a:rPr lang="ru-RU" altLang="ru-RU" dirty="0" smtClean="0"/>
              <a:t>определены</a:t>
            </a:r>
            <a:r>
              <a:rPr lang="en-US" altLang="ru-RU" dirty="0" smtClean="0"/>
              <a:t> (</a:t>
            </a:r>
            <a:r>
              <a:rPr lang="ru-RU" altLang="ru-RU" dirty="0" smtClean="0"/>
              <a:t>ниже места объявления</a:t>
            </a:r>
            <a:r>
              <a:rPr lang="en-US" altLang="ru-RU" dirty="0" smtClean="0"/>
              <a:t>)</a:t>
            </a:r>
            <a:endParaRPr lang="ru-RU" altLang="ru-RU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Функции</a:t>
            </a:r>
            <a:endParaRPr lang="en-US" dirty="0" smtClean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680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179512" y="692696"/>
            <a:ext cx="91666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3200" b="1" spc="-30" dirty="0">
                <a:solidFill>
                  <a:schemeClr val="bg1">
                    <a:lumMod val="50000"/>
                  </a:schemeClr>
                </a:solidFill>
              </a:rPr>
              <a:t>Области видимости и классы памяти </a:t>
            </a:r>
            <a:r>
              <a:rPr lang="ru-RU" sz="3200" b="1" spc="-30" dirty="0" smtClean="0">
                <a:solidFill>
                  <a:schemeClr val="bg1">
                    <a:lumMod val="50000"/>
                  </a:schemeClr>
                </a:solidFill>
              </a:rPr>
              <a:t>переменных</a:t>
            </a:r>
            <a:endParaRPr lang="ru-RU" sz="3200" b="1" spc="-3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dirty="0" smtClean="0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323528" y="1196752"/>
            <a:ext cx="864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000" b="1" dirty="0" smtClean="0"/>
              <a:t>Класс </a:t>
            </a:r>
            <a:r>
              <a:rPr lang="ru-RU" altLang="ru-RU" sz="2000" b="1" dirty="0"/>
              <a:t>памяти</a:t>
            </a:r>
            <a:r>
              <a:rPr lang="ru-RU" altLang="ru-RU" sz="2000" dirty="0"/>
              <a:t> определяет время, в течение которого переменная существует в памяти компьютера </a:t>
            </a:r>
          </a:p>
        </p:txBody>
      </p:sp>
      <p:grpSp>
        <p:nvGrpSpPr>
          <p:cNvPr id="29" name="Группа 28"/>
          <p:cNvGrpSpPr/>
          <p:nvPr/>
        </p:nvGrpSpPr>
        <p:grpSpPr>
          <a:xfrm>
            <a:off x="467544" y="1904638"/>
            <a:ext cx="8208912" cy="1452354"/>
            <a:chOff x="323528" y="1472590"/>
            <a:chExt cx="8208912" cy="1452354"/>
          </a:xfrm>
        </p:grpSpPr>
        <p:sp>
          <p:nvSpPr>
            <p:cNvPr id="31" name="Прямоугольник 30"/>
            <p:cNvSpPr/>
            <p:nvPr/>
          </p:nvSpPr>
          <p:spPr>
            <a:xfrm>
              <a:off x="3347864" y="2348880"/>
              <a:ext cx="2160240" cy="576064"/>
            </a:xfrm>
            <a:prstGeom prst="rect">
              <a:avLst/>
            </a:prstGeom>
            <a:noFill/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dirty="0" smtClean="0">
                  <a:solidFill>
                    <a:schemeClr val="tx1"/>
                  </a:solidFill>
                </a:rPr>
                <a:t>статический</a:t>
              </a:r>
              <a:endParaRPr lang="ru-RU" sz="2000" dirty="0">
                <a:solidFill>
                  <a:schemeClr val="tx1"/>
                </a:solidFill>
              </a:endParaRPr>
            </a:p>
          </p:txBody>
        </p:sp>
        <p:sp>
          <p:nvSpPr>
            <p:cNvPr id="32" name="Прямоугольник 31"/>
            <p:cNvSpPr/>
            <p:nvPr/>
          </p:nvSpPr>
          <p:spPr>
            <a:xfrm>
              <a:off x="323528" y="2348880"/>
              <a:ext cx="2160240" cy="576064"/>
            </a:xfrm>
            <a:prstGeom prst="rect">
              <a:avLst/>
            </a:prstGeom>
            <a:noFill/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dirty="0" smtClean="0">
                  <a:solidFill>
                    <a:schemeClr val="tx1"/>
                  </a:solidFill>
                </a:rPr>
                <a:t>автоматический</a:t>
              </a:r>
              <a:endParaRPr lang="ru-RU" sz="2000" dirty="0">
                <a:solidFill>
                  <a:schemeClr val="tx1"/>
                </a:solidFill>
              </a:endParaRPr>
            </a:p>
          </p:txBody>
        </p:sp>
        <p:sp>
          <p:nvSpPr>
            <p:cNvPr id="33" name="Прямоугольник 32"/>
            <p:cNvSpPr/>
            <p:nvPr/>
          </p:nvSpPr>
          <p:spPr>
            <a:xfrm>
              <a:off x="6372200" y="2348880"/>
              <a:ext cx="2160240" cy="576064"/>
            </a:xfrm>
            <a:prstGeom prst="rect">
              <a:avLst/>
            </a:prstGeom>
            <a:noFill/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dirty="0" smtClean="0">
                  <a:solidFill>
                    <a:schemeClr val="tx1"/>
                  </a:solidFill>
                </a:rPr>
                <a:t>динамический</a:t>
              </a:r>
              <a:endParaRPr lang="ru-RU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Прямая со стрелкой 33"/>
            <p:cNvCxnSpPr>
              <a:endCxn id="32" idx="0"/>
            </p:cNvCxnSpPr>
            <p:nvPr/>
          </p:nvCxnSpPr>
          <p:spPr>
            <a:xfrm flipH="1">
              <a:off x="1403648" y="2060848"/>
              <a:ext cx="2160240" cy="288032"/>
            </a:xfrm>
            <a:prstGeom prst="straightConnector1">
              <a:avLst/>
            </a:prstGeom>
            <a:ln w="28575" cap="rnd"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 стрелкой 34"/>
            <p:cNvCxnSpPr>
              <a:stCxn id="30" idx="2"/>
              <a:endCxn id="31" idx="0"/>
            </p:cNvCxnSpPr>
            <p:nvPr/>
          </p:nvCxnSpPr>
          <p:spPr>
            <a:xfrm>
              <a:off x="4427984" y="2060848"/>
              <a:ext cx="0" cy="288032"/>
            </a:xfrm>
            <a:prstGeom prst="straightConnector1">
              <a:avLst/>
            </a:prstGeom>
            <a:ln w="28575" cap="rnd"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 стрелкой 35"/>
            <p:cNvCxnSpPr/>
            <p:nvPr/>
          </p:nvCxnSpPr>
          <p:spPr>
            <a:xfrm>
              <a:off x="5220072" y="2060848"/>
              <a:ext cx="2376264" cy="288032"/>
            </a:xfrm>
            <a:prstGeom prst="straightConnector1">
              <a:avLst/>
            </a:prstGeom>
            <a:ln w="28575" cap="rnd"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Прямоугольник 29"/>
            <p:cNvSpPr/>
            <p:nvPr/>
          </p:nvSpPr>
          <p:spPr>
            <a:xfrm>
              <a:off x="2915816" y="1472590"/>
              <a:ext cx="3024336" cy="588258"/>
            </a:xfrm>
            <a:prstGeom prst="rect">
              <a:avLst/>
            </a:prstGeom>
            <a:noFill/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ru-RU" sz="2000" dirty="0" smtClean="0">
                  <a:solidFill>
                    <a:schemeClr val="tx1"/>
                  </a:solidFill>
                </a:rPr>
                <a:t>Классы памяти переменных</a:t>
              </a:r>
              <a:endParaRPr lang="ru-RU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6156176" y="3356992"/>
            <a:ext cx="28803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- временем жизни переменой управляет программист (</a:t>
            </a:r>
            <a:r>
              <a:rPr lang="en-US" sz="17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700" dirty="0" smtClean="0">
                <a:cs typeface="Consolas" panose="020B0609020204030204" pitchFamily="49" charset="0"/>
              </a:rPr>
              <a:t>/</a:t>
            </a:r>
            <a:r>
              <a:rPr lang="en-US" sz="17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ru-RU" dirty="0" smtClean="0"/>
              <a:t>)</a:t>
            </a:r>
          </a:p>
          <a:p>
            <a:r>
              <a:rPr lang="ru-RU" dirty="0" smtClean="0"/>
              <a:t>- понятие</a:t>
            </a:r>
            <a:br>
              <a:rPr lang="ru-RU" dirty="0" smtClean="0"/>
            </a:br>
            <a:r>
              <a:rPr lang="ru-RU" dirty="0" smtClean="0"/>
              <a:t>"область видимости" не применимо, потому что обращение к переменой идёт через адрес, а не по имени переменной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107504" y="3356992"/>
            <a:ext cx="3168352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buClr>
                <a:schemeClr val="accent2"/>
              </a:buClr>
              <a:buSzPct val="80000"/>
            </a:pPr>
            <a:r>
              <a:rPr lang="ru-RU" altLang="ru-RU" dirty="0" smtClean="0"/>
              <a:t>- имеют локальную область видимости</a:t>
            </a:r>
            <a:br>
              <a:rPr lang="ru-RU" altLang="ru-RU" dirty="0" smtClean="0"/>
            </a:br>
            <a:r>
              <a:rPr lang="ru-RU" altLang="ru-RU" dirty="0" smtClean="0"/>
              <a:t>- память выделяется  в стеке</a:t>
            </a:r>
          </a:p>
          <a:p>
            <a:pPr>
              <a:spcBef>
                <a:spcPts val="600"/>
              </a:spcBef>
              <a:buClr>
                <a:schemeClr val="accent2"/>
              </a:buClr>
              <a:buSzPct val="80000"/>
            </a:pPr>
            <a:r>
              <a:rPr lang="ru-RU" altLang="ru-RU" dirty="0" smtClean="0"/>
              <a:t>- переменная </a:t>
            </a:r>
            <a:r>
              <a:rPr lang="ru-RU" altLang="ru-RU" dirty="0"/>
              <a:t>не инициализируется </a:t>
            </a:r>
            <a:r>
              <a:rPr lang="ru-RU" altLang="ru-RU" dirty="0" smtClean="0"/>
              <a:t>автоматически</a:t>
            </a:r>
          </a:p>
          <a:p>
            <a:pPr>
              <a:spcBef>
                <a:spcPts val="600"/>
              </a:spcBef>
              <a:buClr>
                <a:schemeClr val="accent2"/>
              </a:buClr>
              <a:buSzPct val="80000"/>
            </a:pPr>
            <a:r>
              <a:rPr lang="ru-RU" altLang="ru-RU" dirty="0" smtClean="0"/>
              <a:t>- если переменная инициализируется вручную, то значение ей присваивается при каждом входе в блок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275856" y="3356992"/>
            <a:ext cx="2736304" cy="2696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dirty="0" smtClean="0"/>
              <a:t>- время </a:t>
            </a:r>
            <a:r>
              <a:rPr lang="ru-RU" altLang="ru-RU" dirty="0"/>
              <a:t>жизни равно времени жизни всей </a:t>
            </a:r>
            <a:r>
              <a:rPr lang="ru-RU" altLang="ru-RU" dirty="0" smtClean="0"/>
              <a:t>программы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dirty="0" smtClean="0"/>
              <a:t>- по </a:t>
            </a:r>
            <a:r>
              <a:rPr lang="ru-RU" altLang="ru-RU" dirty="0"/>
              <a:t>умолчанию инициализируется </a:t>
            </a:r>
            <a:r>
              <a:rPr lang="ru-RU" altLang="ru-RU" dirty="0" smtClean="0"/>
              <a:t>нулем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dirty="0" smtClean="0"/>
              <a:t>- создается </a:t>
            </a:r>
            <a:r>
              <a:rPr lang="ru-RU" altLang="ru-RU" dirty="0"/>
              <a:t>и </a:t>
            </a:r>
            <a:r>
              <a:rPr lang="ru-RU" altLang="ru-RU" dirty="0" smtClean="0"/>
              <a:t>инициализируется</a:t>
            </a:r>
            <a:br>
              <a:rPr lang="ru-RU" altLang="ru-RU" dirty="0" smtClean="0"/>
            </a:br>
            <a:r>
              <a:rPr lang="ru-RU" altLang="ru-RU" dirty="0" smtClean="0"/>
              <a:t>один </a:t>
            </a:r>
            <a:r>
              <a:rPr lang="ru-RU" altLang="ru-RU" dirty="0"/>
              <a:t>раз – при первом выполнении </a:t>
            </a:r>
            <a:r>
              <a:rPr lang="ru-RU" altLang="ru-RU" dirty="0" smtClean="0"/>
              <a:t>блока, в котором она объявляется</a:t>
            </a:r>
            <a:endParaRPr lang="ru-RU" altLang="ru-RU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Функции</a:t>
            </a:r>
            <a:endParaRPr lang="en-US" dirty="0" smtClean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01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Группа 22"/>
          <p:cNvGrpSpPr/>
          <p:nvPr/>
        </p:nvGrpSpPr>
        <p:grpSpPr>
          <a:xfrm>
            <a:off x="3995936" y="2636912"/>
            <a:ext cx="1080120" cy="605052"/>
            <a:chOff x="3851920" y="2780928"/>
            <a:chExt cx="1584176" cy="720080"/>
          </a:xfrm>
        </p:grpSpPr>
        <p:cxnSp>
          <p:nvCxnSpPr>
            <p:cNvPr id="24" name="Прямая соединительная линия 23"/>
            <p:cNvCxnSpPr/>
            <p:nvPr/>
          </p:nvCxnSpPr>
          <p:spPr>
            <a:xfrm>
              <a:off x="4499992" y="2780928"/>
              <a:ext cx="936104" cy="0"/>
            </a:xfrm>
            <a:prstGeom prst="line">
              <a:avLst/>
            </a:prstGeom>
            <a:ln w="28575" cap="rnd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/>
            <p:nvPr/>
          </p:nvCxnSpPr>
          <p:spPr>
            <a:xfrm>
              <a:off x="4499992" y="2780928"/>
              <a:ext cx="0" cy="720080"/>
            </a:xfrm>
            <a:prstGeom prst="line">
              <a:avLst/>
            </a:prstGeom>
            <a:ln w="28575" cap="rnd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/>
            <p:cNvCxnSpPr/>
            <p:nvPr/>
          </p:nvCxnSpPr>
          <p:spPr>
            <a:xfrm flipH="1">
              <a:off x="3851920" y="3501008"/>
              <a:ext cx="648072" cy="0"/>
            </a:xfrm>
            <a:prstGeom prst="straightConnector1">
              <a:avLst/>
            </a:prstGeom>
            <a:ln w="28575" cap="rnd">
              <a:solidFill>
                <a:schemeClr val="bg1">
                  <a:lumMod val="75000"/>
                </a:schemeClr>
              </a:solidFill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Заголовок 4"/>
          <p:cNvSpPr>
            <a:spLocks noGrp="1"/>
          </p:cNvSpPr>
          <p:nvPr>
            <p:ph type="title"/>
          </p:nvPr>
        </p:nvSpPr>
        <p:spPr>
          <a:xfrm>
            <a:off x="179512" y="0"/>
            <a:ext cx="7543800" cy="838140"/>
          </a:xfrm>
        </p:spPr>
        <p:txBody>
          <a:bodyPr/>
          <a:lstStyle/>
          <a:p>
            <a:r>
              <a:rPr lang="ru-RU" altLang="ru-RU" b="1" dirty="0" smtClean="0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39552" y="764704"/>
            <a:ext cx="73370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3200" b="1" dirty="0">
                <a:solidFill>
                  <a:schemeClr val="bg1">
                    <a:lumMod val="50000"/>
                  </a:schemeClr>
                </a:solidFill>
              </a:rPr>
              <a:t>Структурная декомпозиция программы</a:t>
            </a:r>
          </a:p>
        </p:txBody>
      </p:sp>
      <p:sp>
        <p:nvSpPr>
          <p:cNvPr id="20" name="Стрелка вправо 19"/>
          <p:cNvSpPr/>
          <p:nvPr/>
        </p:nvSpPr>
        <p:spPr>
          <a:xfrm>
            <a:off x="0" y="3284984"/>
            <a:ext cx="251520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/>
          <p:cNvSpPr/>
          <p:nvPr/>
        </p:nvSpPr>
        <p:spPr>
          <a:xfrm>
            <a:off x="5148064" y="1556792"/>
            <a:ext cx="3888432" cy="1224136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80000"/>
              </a:lnSpc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 </a:t>
            </a:r>
            <a:r>
              <a:rPr lang="en-US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InputArray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...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pdArr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251520" y="1916832"/>
            <a:ext cx="4608512" cy="3888432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0" anchor="ctr"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10;</a:t>
            </a:r>
          </a:p>
          <a:p>
            <a:pPr>
              <a:spcBef>
                <a:spcPts val="1200"/>
              </a:spcBef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InputArray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InputArray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double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OutputArray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delete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0;</a:t>
            </a:r>
          </a:p>
          <a:p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Функции</a:t>
            </a:r>
            <a:endParaRPr lang="en-US" dirty="0" smtClean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3995936" y="1700808"/>
            <a:ext cx="1008112" cy="1319483"/>
            <a:chOff x="3851920" y="1772816"/>
            <a:chExt cx="1296144" cy="1584176"/>
          </a:xfrm>
        </p:grpSpPr>
        <p:cxnSp>
          <p:nvCxnSpPr>
            <p:cNvPr id="21" name="Прямая соединительная линия 20"/>
            <p:cNvCxnSpPr/>
            <p:nvPr/>
          </p:nvCxnSpPr>
          <p:spPr>
            <a:xfrm flipV="1">
              <a:off x="4139952" y="1772816"/>
              <a:ext cx="0" cy="1584176"/>
            </a:xfrm>
            <a:prstGeom prst="line">
              <a:avLst/>
            </a:prstGeom>
            <a:ln w="28575" cap="rnd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>
            <a:xfrm>
              <a:off x="3851920" y="3356992"/>
              <a:ext cx="288032" cy="0"/>
            </a:xfrm>
            <a:prstGeom prst="line">
              <a:avLst/>
            </a:prstGeom>
            <a:ln w="28575" cap="rnd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 стрелкой 21"/>
            <p:cNvCxnSpPr/>
            <p:nvPr/>
          </p:nvCxnSpPr>
          <p:spPr>
            <a:xfrm>
              <a:off x="4139952" y="1772816"/>
              <a:ext cx="1008112" cy="0"/>
            </a:xfrm>
            <a:prstGeom prst="straightConnector1">
              <a:avLst/>
            </a:prstGeom>
            <a:ln w="28575" cap="rnd">
              <a:solidFill>
                <a:schemeClr val="bg1">
                  <a:lumMod val="75000"/>
                </a:schemeClr>
              </a:solidFill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425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Прямоугольник 31"/>
          <p:cNvSpPr/>
          <p:nvPr/>
        </p:nvSpPr>
        <p:spPr>
          <a:xfrm>
            <a:off x="4283968" y="2060848"/>
            <a:ext cx="504056" cy="30963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</a:pPr>
            <a:endParaRPr lang="ru-RU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>
              <a:lnSpc>
                <a:spcPct val="90000"/>
              </a:lnSpc>
            </a:pPr>
            <a:endParaRPr lang="ru-RU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US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39552" y="692696"/>
            <a:ext cx="75759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3200" b="1" dirty="0">
                <a:solidFill>
                  <a:schemeClr val="bg1">
                    <a:lumMod val="50000"/>
                  </a:schemeClr>
                </a:solidFill>
              </a:rPr>
              <a:t>Локальные автоматические переменные</a:t>
            </a:r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dirty="0" smtClean="0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39552" y="2060848"/>
            <a:ext cx="3816424" cy="3083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1;</a:t>
            </a:r>
          </a:p>
          <a:p>
            <a:pPr>
              <a:lnSpc>
                <a:spcPct val="90000"/>
              </a:lnSpc>
            </a:pPr>
            <a:r>
              <a:rPr lang="en-US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3;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ru-RU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1)</a:t>
            </a:r>
          </a:p>
          <a:p>
            <a:pPr>
              <a:lnSpc>
                <a:spcPct val="90000"/>
              </a:lnSpc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3; 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i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fr-FR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4" name="Стрелка вправо 13"/>
          <p:cNvSpPr/>
          <p:nvPr/>
        </p:nvSpPr>
        <p:spPr>
          <a:xfrm>
            <a:off x="323528" y="2348880"/>
            <a:ext cx="216024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трелка вправо 25"/>
          <p:cNvSpPr/>
          <p:nvPr/>
        </p:nvSpPr>
        <p:spPr>
          <a:xfrm>
            <a:off x="323528" y="3096900"/>
            <a:ext cx="216024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Стрелка вправо 26"/>
          <p:cNvSpPr/>
          <p:nvPr/>
        </p:nvSpPr>
        <p:spPr>
          <a:xfrm>
            <a:off x="323528" y="3861048"/>
            <a:ext cx="216024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Стрелка вправо 27"/>
          <p:cNvSpPr/>
          <p:nvPr/>
        </p:nvSpPr>
        <p:spPr>
          <a:xfrm>
            <a:off x="323528" y="4077072"/>
            <a:ext cx="216024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Стрелка вправо 28"/>
          <p:cNvSpPr/>
          <p:nvPr/>
        </p:nvSpPr>
        <p:spPr>
          <a:xfrm>
            <a:off x="323528" y="4797152"/>
            <a:ext cx="216024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Функции</a:t>
            </a:r>
            <a:endParaRPr lang="en-US" dirty="0" smtClean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83968" y="1700808"/>
            <a:ext cx="504056" cy="2880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j=1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4860032" y="2060848"/>
            <a:ext cx="504056" cy="30963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</a:pPr>
            <a:endParaRPr lang="en-US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5436096" y="2060848"/>
            <a:ext cx="504056" cy="30963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</a:pPr>
            <a:endParaRPr lang="en-US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  <a:p>
            <a:pPr>
              <a:lnSpc>
                <a:spcPct val="90000"/>
              </a:lnSpc>
            </a:pPr>
            <a:endParaRPr lang="en-US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2" name="Прямая со стрелкой 21"/>
          <p:cNvCxnSpPr>
            <a:stCxn id="18" idx="1"/>
          </p:cNvCxnSpPr>
          <p:nvPr/>
        </p:nvCxnSpPr>
        <p:spPr>
          <a:xfrm flipH="1">
            <a:off x="2411760" y="3681028"/>
            <a:ext cx="2376264" cy="468052"/>
          </a:xfrm>
          <a:prstGeom prst="straightConnector1">
            <a:avLst/>
          </a:prstGeom>
          <a:ln w="3175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860032" y="1700808"/>
            <a:ext cx="504056" cy="2880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j=2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36096" y="1700808"/>
            <a:ext cx="504056" cy="2880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j=3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6012160" y="2060848"/>
            <a:ext cx="504056" cy="30963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</a:pPr>
            <a:endParaRPr lang="ru-RU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ru-RU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12160" y="1700808"/>
            <a:ext cx="504056" cy="2880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j=4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4788024" y="2564904"/>
            <a:ext cx="4176464" cy="2232248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ru-RU" altLang="ru-RU" sz="2200" dirty="0" smtClean="0">
                <a:solidFill>
                  <a:prstClr val="black"/>
                </a:solidFill>
              </a:rPr>
              <a:t>Неправильное использование!!!</a:t>
            </a:r>
            <a:r>
              <a:rPr lang="ru-RU" altLang="ru-RU" sz="2200" dirty="0">
                <a:solidFill>
                  <a:prstClr val="black"/>
                </a:solidFill>
              </a:rPr>
              <a:t/>
            </a:r>
            <a:br>
              <a:rPr lang="ru-RU" altLang="ru-RU" sz="2200" dirty="0">
                <a:solidFill>
                  <a:prstClr val="black"/>
                </a:solidFill>
              </a:rPr>
            </a:br>
            <a:r>
              <a:rPr lang="ru-RU" altLang="ru-RU" sz="2200" dirty="0" smtClean="0">
                <a:solidFill>
                  <a:prstClr val="black"/>
                </a:solidFill>
              </a:rPr>
              <a:t>на второй итерации будет</a:t>
            </a:r>
            <a:br>
              <a:rPr lang="ru-RU" altLang="ru-RU" sz="2200" dirty="0" smtClean="0">
                <a:solidFill>
                  <a:prstClr val="black"/>
                </a:solidFill>
              </a:rPr>
            </a:br>
            <a:r>
              <a:rPr lang="ru-RU" altLang="ru-RU" sz="2200" dirty="0" smtClean="0">
                <a:solidFill>
                  <a:prstClr val="black"/>
                </a:solidFill>
              </a:rPr>
              <a:t>ошибка </a:t>
            </a:r>
            <a:r>
              <a:rPr lang="ru-RU" altLang="ru-RU" sz="2200" dirty="0">
                <a:solidFill>
                  <a:prstClr val="black"/>
                </a:solidFill>
              </a:rPr>
              <a:t>выполнения: </a:t>
            </a:r>
            <a:r>
              <a:rPr lang="ru-RU" altLang="ru-RU" sz="2200" dirty="0" smtClean="0">
                <a:solidFill>
                  <a:prstClr val="black"/>
                </a:solidFill>
              </a:rPr>
              <a:t>неинициализированная </a:t>
            </a:r>
            <a:r>
              <a:rPr lang="ru-RU" altLang="ru-RU" sz="2200" dirty="0">
                <a:solidFill>
                  <a:prstClr val="black"/>
                </a:solidFill>
              </a:rPr>
              <a:t>переменная</a:t>
            </a:r>
            <a:endParaRPr lang="ru-RU" sz="2200" dirty="0">
              <a:solidFill>
                <a:srgbClr val="88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31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14" grpId="0" animBg="1"/>
      <p:bldP spid="14" grpId="1" animBg="1"/>
      <p:bldP spid="26" grpId="0" animBg="1"/>
      <p:bldP spid="26" grpId="1" animBg="1"/>
      <p:bldP spid="26" grpId="2" animBg="1"/>
      <p:bldP spid="26" grpId="3" uiExpand="1" animBg="1"/>
      <p:bldP spid="26" grpId="4" uiExpand="1" animBg="1"/>
      <p:bldP spid="26" grpId="5" animBg="1"/>
      <p:bldP spid="27" grpId="0" animBg="1"/>
      <p:bldP spid="27" grpId="1" animBg="1"/>
      <p:bldP spid="28" grpId="0" animBg="1"/>
      <p:bldP spid="28" grpId="1" animBg="1"/>
      <p:bldP spid="28" grpId="2" uiExpand="1" animBg="1"/>
      <p:bldP spid="28" grpId="3" uiExpand="1" animBg="1"/>
      <p:bldP spid="28" grpId="4" uiExpand="1" animBg="1"/>
      <p:bldP spid="28" grpId="5" uiExpand="1" animBg="1"/>
      <p:bldP spid="29" grpId="0" uiExpand="1" animBg="1"/>
      <p:bldP spid="10" grpId="0"/>
      <p:bldP spid="33" grpId="0" uiExpand="1" build="allAtOnce" animBg="1"/>
      <p:bldP spid="34" grpId="0" uiExpand="1" build="allAtOnce" animBg="1"/>
      <p:bldP spid="35" grpId="0"/>
      <p:bldP spid="36" grpId="0" uiExpand="1"/>
      <p:bldP spid="37" grpId="0" uiExpand="1" build="allAtOnce" animBg="1"/>
      <p:bldP spid="38" grpId="0" uiExpand="1"/>
      <p:bldP spid="18" grpId="0" uiExpand="1" animBg="1"/>
      <p:bldP spid="18" grpId="1" uiExpand="1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539552" y="692696"/>
            <a:ext cx="68307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3200" b="1" dirty="0">
                <a:solidFill>
                  <a:schemeClr val="bg1">
                    <a:lumMod val="50000"/>
                  </a:schemeClr>
                </a:solidFill>
              </a:rPr>
              <a:t>Локальные 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</a:rPr>
              <a:t>статические переменные</a:t>
            </a:r>
            <a:endParaRPr lang="ru-RU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dirty="0" smtClean="0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Функции</a:t>
            </a:r>
            <a:endParaRPr lang="en-US" dirty="0" smtClean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33" name="Прямоугольник 32"/>
          <p:cNvSpPr/>
          <p:nvPr/>
        </p:nvSpPr>
        <p:spPr>
          <a:xfrm>
            <a:off x="4283968" y="2060848"/>
            <a:ext cx="504056" cy="30963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</a:pPr>
            <a:endParaRPr lang="ru-RU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>
              <a:lnSpc>
                <a:spcPct val="90000"/>
              </a:lnSpc>
            </a:pPr>
            <a:endParaRPr lang="ru-RU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US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539552" y="2060848"/>
            <a:ext cx="3816424" cy="3083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1;</a:t>
            </a:r>
          </a:p>
          <a:p>
            <a:pPr>
              <a:lnSpc>
                <a:spcPct val="90000"/>
              </a:lnSpc>
            </a:pPr>
            <a:r>
              <a:rPr lang="en-US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3;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ru-RU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static 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3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fr-FR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cout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283968" y="1700808"/>
            <a:ext cx="504056" cy="2880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j=1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4860032" y="2060848"/>
            <a:ext cx="504056" cy="30963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</a:pPr>
            <a:endParaRPr lang="en-US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5436096" y="2060848"/>
            <a:ext cx="504056" cy="30963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</a:pPr>
            <a:endParaRPr lang="en-US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  <a:p>
            <a:pPr>
              <a:lnSpc>
                <a:spcPct val="90000"/>
              </a:lnSpc>
            </a:pPr>
            <a:endParaRPr lang="en-US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860032" y="1700808"/>
            <a:ext cx="504056" cy="2880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j=2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436096" y="1700808"/>
            <a:ext cx="504056" cy="2880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j=3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6012160" y="2060848"/>
            <a:ext cx="504056" cy="30963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</a:pPr>
            <a:endParaRPr lang="ru-RU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ru-RU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012160" y="1700808"/>
            <a:ext cx="504056" cy="2880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j=4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2" name="Прямая со стрелкой 21"/>
          <p:cNvCxnSpPr>
            <a:stCxn id="18" idx="1"/>
          </p:cNvCxnSpPr>
          <p:nvPr/>
        </p:nvCxnSpPr>
        <p:spPr>
          <a:xfrm flipH="1" flipV="1">
            <a:off x="1907704" y="3645024"/>
            <a:ext cx="1440160" cy="1800200"/>
          </a:xfrm>
          <a:prstGeom prst="straightConnector1">
            <a:avLst/>
          </a:prstGeom>
          <a:ln w="3175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Скругленный прямоугольник 17"/>
          <p:cNvSpPr/>
          <p:nvPr/>
        </p:nvSpPr>
        <p:spPr>
          <a:xfrm>
            <a:off x="3347864" y="4581128"/>
            <a:ext cx="5688632" cy="1728192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ru-RU" altLang="ru-RU" sz="2200" dirty="0" smtClean="0">
                <a:solidFill>
                  <a:prstClr val="black"/>
                </a:solidFill>
              </a:rPr>
              <a:t>Корректно! </a:t>
            </a:r>
            <a:r>
              <a:rPr lang="en-US" altLang="ru-RU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altLang="ru-RU" sz="2000" dirty="0" smtClean="0">
                <a:solidFill>
                  <a:schemeClr val="tx1"/>
                </a:solidFill>
                <a:cs typeface="Consolas" panose="020B0609020204030204" pitchFamily="49" charset="0"/>
              </a:rPr>
              <a:t> </a:t>
            </a:r>
            <a:r>
              <a:rPr lang="ru-RU" altLang="ru-RU" sz="2200" dirty="0" smtClean="0">
                <a:solidFill>
                  <a:schemeClr val="tx1"/>
                </a:solidFill>
                <a:cs typeface="Consolas" panose="020B0609020204030204" pitchFamily="49" charset="0"/>
              </a:rPr>
              <a:t>п</a:t>
            </a:r>
            <a:r>
              <a:rPr lang="ru-RU" altLang="ru-RU" sz="2200" dirty="0" smtClean="0">
                <a:solidFill>
                  <a:prstClr val="black"/>
                </a:solidFill>
              </a:rPr>
              <a:t>еременные существуют независимо от выполнения кода</a:t>
            </a:r>
            <a:br>
              <a:rPr lang="ru-RU" altLang="ru-RU" sz="2200" dirty="0" smtClean="0">
                <a:solidFill>
                  <a:prstClr val="black"/>
                </a:solidFill>
              </a:rPr>
            </a:br>
            <a:r>
              <a:rPr lang="ru-RU" altLang="ru-RU" sz="2200" dirty="0" smtClean="0">
                <a:solidFill>
                  <a:prstClr val="black"/>
                </a:solidFill>
              </a:rPr>
              <a:t>(по сути, это глобальные переменные с ограниченной областью видимости).</a:t>
            </a:r>
            <a:endParaRPr lang="ru-RU" sz="2200" dirty="0">
              <a:solidFill>
                <a:srgbClr val="88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687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dirty="0" smtClean="0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79512" y="1340768"/>
            <a:ext cx="8856984" cy="5186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200" b="1" dirty="0"/>
              <a:t>Глобальные переменные </a:t>
            </a:r>
            <a:r>
              <a:rPr lang="ru-RU" altLang="ru-RU" sz="2200" dirty="0"/>
              <a:t>объявляются вне всех блоков и </a:t>
            </a:r>
            <a:r>
              <a:rPr lang="ru-RU" altLang="ru-RU" sz="2200" dirty="0" smtClean="0"/>
              <a:t>классов</a:t>
            </a:r>
            <a:br>
              <a:rPr lang="ru-RU" altLang="ru-RU" sz="2200" dirty="0" smtClean="0"/>
            </a:br>
            <a:r>
              <a:rPr lang="ru-RU" altLang="ru-RU" sz="2200" dirty="0" smtClean="0"/>
              <a:t>(о </a:t>
            </a:r>
            <a:r>
              <a:rPr lang="ru-RU" altLang="ru-RU" sz="2200" dirty="0"/>
              <a:t>последних речь пойдет позже) и имеют </a:t>
            </a:r>
            <a:r>
              <a:rPr lang="ru-RU" altLang="ru-RU" sz="2200" b="1" spc="-10" dirty="0"/>
              <a:t>область видимости </a:t>
            </a:r>
            <a:r>
              <a:rPr lang="ru-RU" altLang="ru-RU" sz="2200" b="1" spc="-10" dirty="0" smtClean="0"/>
              <a:t>файла</a:t>
            </a:r>
            <a:r>
              <a:rPr lang="ru-RU" altLang="ru-RU" sz="2200" dirty="0" smtClean="0"/>
              <a:t>.</a:t>
            </a:r>
            <a:br>
              <a:rPr lang="ru-RU" altLang="ru-RU" sz="2200" dirty="0" smtClean="0"/>
            </a:br>
            <a:r>
              <a:rPr lang="ru-RU" altLang="ru-RU" sz="2200" dirty="0" smtClean="0"/>
              <a:t>Они </a:t>
            </a:r>
            <a:r>
              <a:rPr lang="ru-RU" altLang="ru-RU" sz="2200" dirty="0"/>
              <a:t>доступны всем функциям и блокам, начиная с той точки файла программы, где они </a:t>
            </a:r>
            <a:r>
              <a:rPr lang="ru-RU" altLang="ru-RU" sz="2200" dirty="0" smtClean="0"/>
              <a:t>объявлены</a:t>
            </a:r>
            <a:endParaRPr lang="ru-RU" altLang="ru-RU" sz="2200" dirty="0"/>
          </a:p>
          <a:p>
            <a:pPr marL="342900" indent="-342900">
              <a:spcBef>
                <a:spcPts val="6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200" dirty="0"/>
              <a:t>Глобальные переменные можно сделать доступными и из других файлов, если программа состоит из нескольких </a:t>
            </a:r>
            <a:r>
              <a:rPr lang="ru-RU" altLang="ru-RU" sz="2200" dirty="0" smtClean="0"/>
              <a:t>файлов</a:t>
            </a:r>
            <a:endParaRPr lang="ru-RU" altLang="ru-RU" sz="2200" dirty="0"/>
          </a:p>
          <a:p>
            <a:pPr marL="342900" indent="-342900">
              <a:spcBef>
                <a:spcPts val="6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200" dirty="0" smtClean="0"/>
              <a:t>Глобальные </a:t>
            </a:r>
            <a:r>
              <a:rPr lang="ru-RU" altLang="ru-RU" sz="2200" dirty="0"/>
              <a:t>переменные  имеют статический класс </a:t>
            </a:r>
            <a:r>
              <a:rPr lang="ru-RU" altLang="ru-RU" sz="2200" dirty="0" smtClean="0"/>
              <a:t>памяти</a:t>
            </a:r>
            <a:endParaRPr lang="ru-RU" altLang="ru-RU" sz="2200" dirty="0"/>
          </a:p>
          <a:p>
            <a:pPr marL="342900" indent="-342900">
              <a:spcBef>
                <a:spcPts val="6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200" dirty="0"/>
              <a:t>Глобальные переменные живут все время выполнения программы. </a:t>
            </a:r>
            <a:endParaRPr lang="ru-RU" altLang="ru-RU" sz="2200" dirty="0" smtClean="0"/>
          </a:p>
          <a:p>
            <a:pPr marL="342900" indent="-342900">
              <a:spcBef>
                <a:spcPts val="6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200" dirty="0" smtClean="0"/>
              <a:t>Если </a:t>
            </a:r>
            <a:r>
              <a:rPr lang="ru-RU" altLang="ru-RU" sz="2200" dirty="0"/>
              <a:t>они не инициализируются явно, по умолчанию, глобальные переменные инициализируются нулевым значением. </a:t>
            </a:r>
          </a:p>
          <a:p>
            <a:pPr marL="342900" indent="-342900">
              <a:spcBef>
                <a:spcPts val="18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200" b="1" dirty="0" smtClean="0"/>
              <a:t>По </a:t>
            </a:r>
            <a:r>
              <a:rPr lang="ru-RU" altLang="ru-RU" sz="2200" b="1" dirty="0"/>
              <a:t>возможности, использования глобальных переменных следует избегать</a:t>
            </a:r>
          </a:p>
          <a:p>
            <a:pPr marL="342900" indent="-342900">
              <a:spcBef>
                <a:spcPts val="12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endParaRPr lang="ru-RU" altLang="ru-RU" sz="22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79512" y="692696"/>
            <a:ext cx="91666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3200" b="1" spc="-30" dirty="0">
                <a:solidFill>
                  <a:schemeClr val="bg1">
                    <a:lumMod val="50000"/>
                  </a:schemeClr>
                </a:solidFill>
              </a:rPr>
              <a:t>Области видимости и классы памяти </a:t>
            </a:r>
            <a:r>
              <a:rPr lang="ru-RU" sz="3200" b="1" spc="-30" dirty="0" smtClean="0">
                <a:solidFill>
                  <a:schemeClr val="bg1">
                    <a:lumMod val="50000"/>
                  </a:schemeClr>
                </a:solidFill>
              </a:rPr>
              <a:t>переменных</a:t>
            </a:r>
            <a:endParaRPr lang="ru-RU" sz="3200" b="1" spc="-3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Функции</a:t>
            </a:r>
            <a:endParaRPr lang="en-US" dirty="0" smtClean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72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539552" y="692696"/>
            <a:ext cx="41699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</a:rPr>
              <a:t>Указатели на функции</a:t>
            </a:r>
            <a:endParaRPr lang="ru-RU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smtClean="0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23528" y="1340768"/>
            <a:ext cx="8496944" cy="4632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000" dirty="0"/>
              <a:t>Указатель может хранить адрес функции. Это позволяет присваивать ему адрес точки вызова функции и вызывать ее через указатель. </a:t>
            </a:r>
          </a:p>
          <a:p>
            <a:pPr marL="342900" indent="-342900">
              <a:spcBef>
                <a:spcPts val="12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000" dirty="0"/>
              <a:t>Указатель на функцию должен не только содержать адрес памяти, где находится функция, которую необходимо вызвать. </a:t>
            </a:r>
            <a:r>
              <a:rPr lang="ru-RU" altLang="ru-RU" sz="2000" dirty="0" smtClean="0"/>
              <a:t>Для корректного вызова функции указатель должен знать количество </a:t>
            </a:r>
            <a:r>
              <a:rPr lang="ru-RU" altLang="ru-RU" sz="2000" dirty="0"/>
              <a:t>и </a:t>
            </a:r>
            <a:r>
              <a:rPr lang="ru-RU" altLang="ru-RU" sz="2000" dirty="0" smtClean="0"/>
              <a:t>типы аргументов, а также тип </a:t>
            </a:r>
            <a:r>
              <a:rPr lang="ru-RU" altLang="ru-RU" sz="2000" dirty="0"/>
              <a:t>возвращаемого значения. </a:t>
            </a:r>
            <a:endParaRPr lang="ru-RU" altLang="ru-RU" sz="2000" dirty="0" smtClean="0"/>
          </a:p>
          <a:p>
            <a:pPr marL="342900" indent="-342900">
              <a:spcBef>
                <a:spcPts val="12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sz="2000" dirty="0"/>
              <a:t>Объявление </a:t>
            </a:r>
            <a:r>
              <a:rPr lang="ru-RU" sz="2000" dirty="0" smtClean="0"/>
              <a:t>переменной-указателя </a:t>
            </a:r>
            <a:r>
              <a:rPr lang="ru-RU" sz="2000" dirty="0"/>
              <a:t>на функцию</a:t>
            </a:r>
            <a:r>
              <a:rPr lang="ru-RU" sz="2000" dirty="0" smtClean="0"/>
              <a:t>:</a:t>
            </a:r>
          </a:p>
          <a:p>
            <a:pPr>
              <a:spcBef>
                <a:spcPts val="600"/>
              </a:spcBef>
              <a:buClr>
                <a:schemeClr val="accent2"/>
              </a:buClr>
              <a:buSzPct val="80000"/>
            </a:pPr>
            <a:r>
              <a:rPr lang="ru-RU" sz="2000" dirty="0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тип_возврата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</a:t>
            </a:r>
            <a:r>
              <a:rPr lang="ru-RU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имя_указателя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(</a:t>
            </a:r>
            <a:r>
              <a:rPr lang="ru-RU" sz="2000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список_типов_параметров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sz="2000" dirty="0"/>
          </a:p>
          <a:p>
            <a:pPr marL="342900" indent="-342900">
              <a:spcBef>
                <a:spcPts val="12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000" dirty="0"/>
              <a:t>Скобки, в которые взято </a:t>
            </a:r>
            <a:r>
              <a:rPr lang="ru-RU" altLang="ru-RU" sz="2000" dirty="0" smtClean="0"/>
              <a:t>*</a:t>
            </a:r>
            <a:r>
              <a:rPr lang="ru-RU" sz="2000" dirty="0" err="1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имя_указателя</a:t>
            </a:r>
            <a:r>
              <a:rPr lang="ru-RU" altLang="ru-RU" sz="2000" dirty="0" smtClean="0"/>
              <a:t> </a:t>
            </a:r>
            <a:r>
              <a:rPr lang="ru-RU" altLang="ru-RU" sz="2000" dirty="0"/>
              <a:t>позволяет отличит описание указателя на функцию</a:t>
            </a:r>
          </a:p>
          <a:p>
            <a:pPr>
              <a:tabLst>
                <a:tab pos="534988" algn="l"/>
              </a:tabLst>
            </a:pPr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pFunc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tabLst>
                <a:tab pos="360363" algn="l"/>
              </a:tabLst>
            </a:pPr>
            <a:r>
              <a:rPr lang="ru-RU" altLang="ru-RU" sz="2000" dirty="0" smtClean="0"/>
              <a:t>	от описания прототипа функции, возвращающей указатель на </a:t>
            </a:r>
            <a:r>
              <a:rPr lang="ru-RU" altLang="ru-RU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ru-RU" altLang="ru-RU" sz="2000" dirty="0" smtClean="0"/>
              <a:t>:</a:t>
            </a:r>
          </a:p>
          <a:p>
            <a:pPr>
              <a:tabLst>
                <a:tab pos="534988" algn="l"/>
              </a:tabLst>
            </a:pPr>
            <a:r>
              <a:rPr lang="ru-RU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000" dirty="0" err="1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Функции</a:t>
            </a:r>
            <a:endParaRPr lang="en-US" dirty="0" smtClean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281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539552" y="692696"/>
            <a:ext cx="77774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3200" b="1" dirty="0">
                <a:solidFill>
                  <a:schemeClr val="bg1">
                    <a:lumMod val="50000"/>
                  </a:schemeClr>
                </a:solidFill>
              </a:rPr>
              <a:t>Передача 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</a:rPr>
              <a:t>указателей на функции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</a:rPr>
              <a:t>пример</a:t>
            </a:r>
            <a:endParaRPr lang="ru-RU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smtClean="0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95536" y="1340768"/>
            <a:ext cx="8496944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CalcFunc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</a:t>
            </a:r>
            <a:r>
              <a:rPr lang="fr-FR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pF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)(</a:t>
            </a:r>
            <a:r>
              <a:rPr lang="fr-F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fr-F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pFunc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= </a:t>
            </a:r>
            <a:r>
              <a:rPr lang="en-US" sz="2000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pFunc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можно и </a:t>
            </a:r>
            <a:r>
              <a:rPr lang="en-US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pFunc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&amp;sin;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pFunc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(0)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CalcFunc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0)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 err="1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CalcFunc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2000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0)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_getch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600"/>
              </a:spcBef>
            </a:pPr>
            <a:r>
              <a:rPr lang="fr-F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CalcFunc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</a:t>
            </a:r>
            <a:r>
              <a:rPr lang="fr-FR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pF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)(</a:t>
            </a:r>
            <a:r>
              <a:rPr lang="fr-F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fr-F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Функции</a:t>
            </a:r>
            <a:endParaRPr lang="en-US" dirty="0" smtClean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74</a:t>
            </a:fld>
            <a:endParaRPr lang="en-US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7668344" y="3140968"/>
            <a:ext cx="1224136" cy="19442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95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23528" y="1052736"/>
            <a:ext cx="6408712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&lt;algorithm&gt;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MyCompare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 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 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6;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8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ru-RU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fr-FR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{ 1, 4, 6, 2, 5, 3 };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sort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sort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MyCompare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_getch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>
              <a:lnSpc>
                <a:spcPct val="8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539552" y="548680"/>
            <a:ext cx="82682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</a:rPr>
              <a:t>Пример использования функции сортировки</a:t>
            </a:r>
            <a:endParaRPr lang="ru-RU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-99392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dirty="0" smtClean="0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084168" y="2780928"/>
            <a:ext cx="2664296" cy="31683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ru-RU" sz="2400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24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2400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123456</a:t>
            </a:r>
          </a:p>
          <a:p>
            <a:endParaRPr lang="ru-RU" sz="24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2400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654321</a:t>
            </a:r>
            <a:endParaRPr lang="ru-RU" sz="24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Функции</a:t>
            </a:r>
            <a:endParaRPr lang="en-US" dirty="0" smtClean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83568" y="3773714"/>
            <a:ext cx="4536504" cy="80741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827584" y="4949371"/>
            <a:ext cx="4536504" cy="85634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6" name="Группа 15"/>
          <p:cNvGrpSpPr/>
          <p:nvPr/>
        </p:nvGrpSpPr>
        <p:grpSpPr>
          <a:xfrm>
            <a:off x="2807804" y="2446566"/>
            <a:ext cx="396044" cy="716736"/>
            <a:chOff x="2807804" y="2446566"/>
            <a:chExt cx="396044" cy="716736"/>
          </a:xfrm>
        </p:grpSpPr>
        <p:cxnSp>
          <p:nvCxnSpPr>
            <p:cNvPr id="12" name="Прямая со стрелкой 11"/>
            <p:cNvCxnSpPr/>
            <p:nvPr/>
          </p:nvCxnSpPr>
          <p:spPr>
            <a:xfrm>
              <a:off x="3005826" y="2816932"/>
              <a:ext cx="0" cy="346370"/>
            </a:xfrm>
            <a:prstGeom prst="straightConnector1">
              <a:avLst/>
            </a:prstGeom>
            <a:ln w="31750"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Овал 3"/>
            <p:cNvSpPr/>
            <p:nvPr/>
          </p:nvSpPr>
          <p:spPr>
            <a:xfrm>
              <a:off x="2807804" y="2446566"/>
              <a:ext cx="396044" cy="394707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dirty="0" err="1" smtClean="0">
                  <a:solidFill>
                    <a:schemeClr val="tx1"/>
                  </a:solidFill>
                </a:rPr>
                <a:t>vA</a:t>
              </a:r>
              <a:endParaRPr lang="ru-R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Группа 16"/>
          <p:cNvGrpSpPr/>
          <p:nvPr/>
        </p:nvGrpSpPr>
        <p:grpSpPr>
          <a:xfrm>
            <a:off x="4967951" y="2446566"/>
            <a:ext cx="882098" cy="716736"/>
            <a:chOff x="4967951" y="2446566"/>
            <a:chExt cx="882098" cy="716736"/>
          </a:xfrm>
        </p:grpSpPr>
        <p:cxnSp>
          <p:nvCxnSpPr>
            <p:cNvPr id="15" name="Прямая со стрелкой 14"/>
            <p:cNvCxnSpPr/>
            <p:nvPr/>
          </p:nvCxnSpPr>
          <p:spPr>
            <a:xfrm>
              <a:off x="5409000" y="2816932"/>
              <a:ext cx="0" cy="346370"/>
            </a:xfrm>
            <a:prstGeom prst="straightConnector1">
              <a:avLst/>
            </a:prstGeom>
            <a:ln w="31750"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Овал 13"/>
            <p:cNvSpPr/>
            <p:nvPr/>
          </p:nvSpPr>
          <p:spPr>
            <a:xfrm>
              <a:off x="4967951" y="2446566"/>
              <a:ext cx="882098" cy="394707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dirty="0" err="1" smtClean="0">
                  <a:solidFill>
                    <a:schemeClr val="tx1"/>
                  </a:solidFill>
                </a:rPr>
                <a:t>vA+N</a:t>
              </a:r>
              <a:endParaRPr lang="ru-RU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209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dirty="0" smtClean="0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39552" y="692696"/>
            <a:ext cx="60961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</a:rPr>
              <a:t>Пример использования функций</a:t>
            </a:r>
            <a:endParaRPr lang="ru-RU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Rectangle 33"/>
          <p:cNvSpPr>
            <a:spLocks noChangeArrowheads="1"/>
          </p:cNvSpPr>
          <p:nvPr/>
        </p:nvSpPr>
        <p:spPr bwMode="auto">
          <a:xfrm>
            <a:off x="6555420" y="910045"/>
            <a:ext cx="2479799" cy="884237"/>
          </a:xfrm>
          <a:prstGeom prst="rect">
            <a:avLst/>
          </a:prstGeom>
          <a:noFill/>
          <a:ln w="31750">
            <a:solidFill>
              <a:schemeClr val="accent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000" b="1" dirty="0" smtClean="0">
                <a:latin typeface="+mn-lt"/>
              </a:rPr>
              <a:t>Задача из начала раздела 3</a:t>
            </a:r>
            <a:endParaRPr lang="ru-RU" altLang="ru-RU" sz="2000" dirty="0">
              <a:latin typeface="+mn-lt"/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Функции</a:t>
            </a:r>
            <a:endParaRPr lang="en-US" dirty="0" smtClean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67544" y="1268760"/>
            <a:ext cx="8208912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2200" b="1" dirty="0"/>
              <a:t>Постановка задачи </a:t>
            </a:r>
          </a:p>
          <a:p>
            <a:pPr marL="625475">
              <a:lnSpc>
                <a:spcPct val="90000"/>
              </a:lnSpc>
            </a:pPr>
            <a:r>
              <a:rPr lang="ru-RU" sz="2200" dirty="0"/>
              <a:t>Н</a:t>
            </a:r>
            <a:r>
              <a:rPr lang="ru-RU" sz="2200" dirty="0" smtClean="0"/>
              <a:t>айти </a:t>
            </a:r>
            <a:r>
              <a:rPr lang="ru-RU" sz="2200" dirty="0"/>
              <a:t>решение </a:t>
            </a:r>
            <a:r>
              <a:rPr lang="ru-RU" sz="2200" dirty="0" smtClean="0"/>
              <a:t>уравнения</a:t>
            </a:r>
            <a:br>
              <a:rPr lang="ru-RU" sz="2200" dirty="0" smtClean="0"/>
            </a:br>
            <a:r>
              <a:rPr lang="en-US" sz="22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cos</a:t>
            </a:r>
            <a:r>
              <a:rPr lang="ru-RU" sz="2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sz="2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ru-RU" sz="22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en-US" sz="22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– x = 0</a:t>
            </a:r>
            <a:endParaRPr lang="ru-RU" sz="2200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25475">
              <a:lnSpc>
                <a:spcPct val="90000"/>
              </a:lnSpc>
            </a:pPr>
            <a:r>
              <a:rPr lang="ru-RU" sz="2200" dirty="0" smtClean="0"/>
              <a:t>с </a:t>
            </a:r>
            <a:r>
              <a:rPr lang="ru-RU" sz="2200" dirty="0"/>
              <a:t>заданной точностью </a:t>
            </a:r>
            <a:r>
              <a:rPr lang="el-GR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ε</a:t>
            </a:r>
            <a:r>
              <a:rPr lang="en-US" sz="24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max</a:t>
            </a:r>
            <a:endParaRPr lang="ru-RU" sz="2200" i="1" baseline="-25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25475">
              <a:lnSpc>
                <a:spcPct val="90000"/>
              </a:lnSpc>
            </a:pPr>
            <a:r>
              <a:rPr lang="ru-RU" sz="2200" i="1" dirty="0" smtClean="0"/>
              <a:t>используя м</a:t>
            </a:r>
            <a:r>
              <a:rPr lang="ru-RU" sz="2200" dirty="0" smtClean="0"/>
              <a:t>етод </a:t>
            </a:r>
            <a:r>
              <a:rPr lang="ru-RU" sz="2200" dirty="0"/>
              <a:t>последовательных </a:t>
            </a:r>
            <a:r>
              <a:rPr lang="ru-RU" sz="2200" dirty="0" smtClean="0"/>
              <a:t>приближений</a:t>
            </a:r>
            <a:endParaRPr lang="ru-RU" sz="22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539552" y="2996952"/>
            <a:ext cx="6696744" cy="2456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</a:pPr>
            <a:r>
              <a:rPr lang="ru-RU" sz="2200" b="1" dirty="0">
                <a:solidFill>
                  <a:prstClr val="black"/>
                </a:solidFill>
              </a:rPr>
              <a:t>Математическая модель</a:t>
            </a:r>
            <a:endParaRPr lang="ru-RU" sz="2200" dirty="0">
              <a:solidFill>
                <a:prstClr val="black"/>
              </a:solidFill>
            </a:endParaRPr>
          </a:p>
          <a:p>
            <a:pPr marL="536575" lvl="0">
              <a:lnSpc>
                <a:spcPct val="90000"/>
              </a:lnSpc>
              <a:spcBef>
                <a:spcPts val="600"/>
              </a:spcBef>
            </a:pPr>
            <a:r>
              <a:rPr lang="ru-RU" sz="2200" dirty="0">
                <a:solidFill>
                  <a:prstClr val="black"/>
                </a:solidFill>
              </a:rPr>
              <a:t>Перепишем уравнение в виде </a:t>
            </a:r>
            <a:r>
              <a:rPr lang="en-US" sz="2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 </a:t>
            </a:r>
            <a:r>
              <a:rPr lang="ru-RU" sz="2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  <a:r>
              <a:rPr lang="en-US" sz="2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</a:t>
            </a:r>
            <a:r>
              <a:rPr lang="ru-RU" sz="2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sz="2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ru-RU" sz="2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  <a:endParaRPr lang="ru-RU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36575" lvl="0">
              <a:lnSpc>
                <a:spcPct val="90000"/>
              </a:lnSpc>
              <a:spcBef>
                <a:spcPts val="600"/>
              </a:spcBef>
            </a:pPr>
            <a:r>
              <a:rPr lang="ru-RU" sz="2200" dirty="0">
                <a:solidFill>
                  <a:prstClr val="black"/>
                </a:solidFill>
              </a:rPr>
              <a:t>Выберем начальное приближение </a:t>
            </a:r>
            <a:r>
              <a:rPr lang="en-US" sz="2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ru-RU" sz="2200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  <a:p>
            <a:pPr marL="536575" lvl="0">
              <a:lnSpc>
                <a:spcPct val="90000"/>
              </a:lnSpc>
              <a:spcBef>
                <a:spcPts val="600"/>
              </a:spcBef>
              <a:tabLst>
                <a:tab pos="1789113" algn="l"/>
              </a:tabLst>
            </a:pPr>
            <a:r>
              <a:rPr lang="ru-RU" sz="2200" dirty="0">
                <a:solidFill>
                  <a:prstClr val="black"/>
                </a:solidFill>
              </a:rPr>
              <a:t>Положим</a:t>
            </a:r>
            <a:r>
              <a:rPr lang="en-US" sz="2200" dirty="0">
                <a:solidFill>
                  <a:prstClr val="black"/>
                </a:solidFill>
              </a:rPr>
              <a:t>	</a:t>
            </a:r>
            <a:r>
              <a:rPr lang="en-US" sz="2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ru-RU" sz="2200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US" sz="2200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2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  <a:r>
              <a:rPr lang="en-US" sz="2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</a:t>
            </a:r>
            <a:r>
              <a:rPr lang="ru-RU" sz="2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sz="2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ru-RU" sz="2200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ru-RU" sz="2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);</a:t>
            </a:r>
            <a:r>
              <a:rPr lang="en-US" sz="2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ru-RU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36575" lvl="0">
              <a:lnSpc>
                <a:spcPct val="90000"/>
              </a:lnSpc>
              <a:tabLst>
                <a:tab pos="1789113" algn="l"/>
              </a:tabLst>
            </a:pPr>
            <a:r>
              <a:rPr lang="en-US" sz="2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x</a:t>
            </a:r>
            <a:r>
              <a:rPr lang="en-US" sz="2200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>
              <a:rPr lang="en-US" sz="2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f(x</a:t>
            </a:r>
            <a:r>
              <a:rPr lang="en-US" sz="2200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US" sz="2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);</a:t>
            </a:r>
            <a:endParaRPr lang="ru-RU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36575" lvl="0">
              <a:lnSpc>
                <a:spcPct val="90000"/>
              </a:lnSpc>
              <a:tabLst>
                <a:tab pos="1789113" algn="l"/>
              </a:tabLst>
            </a:pPr>
            <a:r>
              <a:rPr lang="en-US" sz="2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      …</a:t>
            </a:r>
            <a:endParaRPr lang="ru-RU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36575" lvl="0">
              <a:lnSpc>
                <a:spcPct val="90000"/>
              </a:lnSpc>
              <a:tabLst>
                <a:tab pos="1789113" algn="l"/>
              </a:tabLst>
            </a:pPr>
            <a:r>
              <a:rPr lang="en-US" sz="2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x</a:t>
            </a:r>
            <a:r>
              <a:rPr lang="en-US" sz="2200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 </a:t>
            </a:r>
            <a:r>
              <a:rPr lang="en-US" sz="2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</a:t>
            </a:r>
            <a:r>
              <a:rPr lang="en-US" sz="22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f(x</a:t>
            </a:r>
            <a:r>
              <a:rPr lang="en-US" sz="22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n-1</a:t>
            </a:r>
            <a:r>
              <a:rPr lang="en-US" sz="22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ru-RU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539552" y="5373216"/>
            <a:ext cx="7560840" cy="88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lvl="0">
              <a:lnSpc>
                <a:spcPct val="90000"/>
              </a:lnSpc>
              <a:spcBef>
                <a:spcPts val="1200"/>
              </a:spcBef>
            </a:pPr>
            <a:r>
              <a:rPr lang="ru-RU" sz="2200" dirty="0">
                <a:solidFill>
                  <a:prstClr val="black"/>
                </a:solidFill>
              </a:rPr>
              <a:t>Оценим погрешность  </a:t>
            </a:r>
            <a:r>
              <a:rPr lang="el-GR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ε</a:t>
            </a:r>
            <a:r>
              <a:rPr lang="en-US" sz="2400" i="1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</a:t>
            </a:r>
            <a:r>
              <a:rPr lang="ru-RU" sz="2200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ru-RU" sz="2200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= </a:t>
            </a:r>
            <a:r>
              <a:rPr lang="ru-RU" sz="2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|</a:t>
            </a:r>
            <a:r>
              <a:rPr lang="en-US" sz="2200" i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x</a:t>
            </a:r>
            <a:r>
              <a:rPr lang="en-US" sz="2200" i="1" baseline="-250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n</a:t>
            </a:r>
            <a:r>
              <a:rPr lang="ru-RU" sz="2200" i="1" baseline="-25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-1 </a:t>
            </a:r>
            <a:r>
              <a:rPr lang="ru-RU" sz="2200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- </a:t>
            </a:r>
            <a:r>
              <a:rPr lang="en-US" sz="2200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f</a:t>
            </a:r>
            <a:r>
              <a:rPr lang="ru-RU" sz="2200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en-US" sz="2200" i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x</a:t>
            </a:r>
            <a:r>
              <a:rPr lang="en-US" sz="2200" i="1" baseline="-250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n</a:t>
            </a:r>
            <a:r>
              <a:rPr lang="ru-RU" sz="2200" i="1" baseline="-25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-1</a:t>
            </a:r>
            <a:r>
              <a:rPr lang="ru-RU" sz="2200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  <a:r>
              <a:rPr lang="ru-RU" sz="2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| = |</a:t>
            </a:r>
            <a:r>
              <a:rPr lang="en-US" sz="2200" i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x</a:t>
            </a:r>
            <a:r>
              <a:rPr lang="en-US" sz="2200" i="1" baseline="-250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n</a:t>
            </a:r>
            <a:r>
              <a:rPr lang="ru-RU" sz="2200" i="1" baseline="-25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-1 </a:t>
            </a:r>
            <a:r>
              <a:rPr lang="ru-RU" sz="2200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- </a:t>
            </a:r>
            <a:r>
              <a:rPr lang="en-US" sz="2200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x</a:t>
            </a:r>
            <a:r>
              <a:rPr lang="en-US" sz="2200" i="1" baseline="-25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n</a:t>
            </a:r>
            <a:r>
              <a:rPr lang="ru-RU" sz="2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|</a:t>
            </a:r>
          </a:p>
          <a:p>
            <a:pPr marL="536575" lvl="0">
              <a:lnSpc>
                <a:spcPct val="90000"/>
              </a:lnSpc>
              <a:spcBef>
                <a:spcPts val="1200"/>
              </a:spcBef>
            </a:pPr>
            <a:r>
              <a:rPr lang="ru-RU" sz="2200" dirty="0">
                <a:solidFill>
                  <a:prstClr val="black"/>
                </a:solidFill>
              </a:rPr>
              <a:t>Условие сходимости:</a:t>
            </a:r>
            <a:r>
              <a:rPr lang="en-US" sz="2200" dirty="0">
                <a:solidFill>
                  <a:prstClr val="black"/>
                </a:solidFill>
              </a:rPr>
              <a:t> </a:t>
            </a:r>
            <a:r>
              <a:rPr lang="ru-RU" sz="2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|</a:t>
            </a:r>
            <a:r>
              <a:rPr lang="en-US" sz="2200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f</a:t>
            </a:r>
            <a:r>
              <a:rPr lang="ru-RU" sz="2200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'(</a:t>
            </a:r>
            <a:r>
              <a:rPr lang="en-US" sz="2200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x</a:t>
            </a:r>
            <a:r>
              <a:rPr lang="ru-RU" sz="2200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  <a:r>
              <a:rPr lang="ru-RU" sz="2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| &lt; 1</a:t>
            </a:r>
          </a:p>
        </p:txBody>
      </p:sp>
    </p:spTree>
    <p:extLst>
      <p:ext uri="{BB962C8B-B14F-4D97-AF65-F5344CB8AC3E}">
        <p14:creationId xmlns:p14="http://schemas.microsoft.com/office/powerpoint/2010/main" val="329120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dirty="0" smtClean="0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539552" y="692696"/>
            <a:ext cx="60961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3200" b="1" dirty="0">
                <a:solidFill>
                  <a:schemeClr val="bg1">
                    <a:lumMod val="50000"/>
                  </a:schemeClr>
                </a:solidFill>
              </a:rPr>
              <a:t>Пример использования функций</a:t>
            </a:r>
          </a:p>
        </p:txBody>
      </p:sp>
      <p:sp>
        <p:nvSpPr>
          <p:cNvPr id="13" name="Rectangle 33"/>
          <p:cNvSpPr>
            <a:spLocks noChangeArrowheads="1"/>
          </p:cNvSpPr>
          <p:nvPr/>
        </p:nvSpPr>
        <p:spPr bwMode="auto">
          <a:xfrm>
            <a:off x="6555420" y="908522"/>
            <a:ext cx="2479799" cy="884237"/>
          </a:xfrm>
          <a:prstGeom prst="rect">
            <a:avLst/>
          </a:prstGeom>
          <a:noFill/>
          <a:ln w="3175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000" b="1" dirty="0">
                <a:latin typeface="+mn-lt"/>
              </a:rPr>
              <a:t>Полученный ранее алгоритм на псевдокоде</a:t>
            </a:r>
            <a:endParaRPr lang="ru-RU" altLang="ru-RU" sz="2000" dirty="0">
              <a:latin typeface="+mn-lt"/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Функции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755576" y="1423810"/>
            <a:ext cx="8023680" cy="4647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tabLst>
                <a:tab pos="479425" algn="l"/>
              </a:tabLst>
            </a:pPr>
            <a:r>
              <a:rPr lang="ru-RU" sz="2200" b="1" dirty="0" smtClean="0"/>
              <a:t>Данные</a:t>
            </a:r>
            <a:endParaRPr lang="ru-RU" sz="2200" dirty="0"/>
          </a:p>
          <a:p>
            <a:pPr>
              <a:tabLst>
                <a:tab pos="479425" algn="l"/>
                <a:tab pos="3679825" algn="l"/>
              </a:tabLst>
            </a:pPr>
            <a:r>
              <a:rPr lang="ru-RU" sz="2200" b="1" dirty="0" smtClean="0"/>
              <a:t>	</a:t>
            </a: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Заданная точность</a:t>
            </a:r>
            <a:r>
              <a:rPr lang="en-US" sz="2200" dirty="0"/>
              <a:t>	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err_max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tabLst>
                <a:tab pos="479425" algn="l"/>
                <a:tab pos="3679825" algn="l"/>
              </a:tabLst>
            </a:pPr>
            <a:r>
              <a:rPr lang="en-US" sz="2200" dirty="0"/>
              <a:t>	</a:t>
            </a: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Текущая погрешность</a:t>
            </a:r>
            <a:r>
              <a:rPr lang="en-US" sz="2200" dirty="0"/>
              <a:t>	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err_cur</a:t>
            </a:r>
            <a:endParaRPr lang="ru-RU" sz="2200" dirty="0"/>
          </a:p>
          <a:p>
            <a:pPr>
              <a:tabLst>
                <a:tab pos="479425" algn="l"/>
                <a:tab pos="3679825" algn="l"/>
              </a:tabLst>
            </a:pPr>
            <a:r>
              <a:rPr lang="en-US" sz="2200" dirty="0"/>
              <a:t>	</a:t>
            </a: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Текущее значение </a:t>
            </a:r>
            <a:r>
              <a:rPr lang="en-US" sz="2200" i="1" dirty="0" err="1"/>
              <a:t>x</a:t>
            </a:r>
            <a:r>
              <a:rPr lang="en-US" sz="2200" i="1" baseline="-25000" dirty="0" err="1"/>
              <a:t>n</a:t>
            </a:r>
            <a:r>
              <a:rPr lang="ru-RU" sz="2200" i="1" baseline="-25000" dirty="0"/>
              <a:t>-1</a:t>
            </a:r>
            <a:r>
              <a:rPr lang="en-US" sz="2200" dirty="0"/>
              <a:t>	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ru-RU" sz="2200" dirty="0"/>
          </a:p>
          <a:p>
            <a:pPr>
              <a:tabLst>
                <a:tab pos="479425" algn="l"/>
                <a:tab pos="3679825" algn="l"/>
              </a:tabLst>
            </a:pPr>
            <a:r>
              <a:rPr lang="en-US" sz="2200" dirty="0"/>
              <a:t>	</a:t>
            </a: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Текущее значение </a:t>
            </a:r>
            <a:r>
              <a:rPr lang="en-US" sz="2200" i="1" dirty="0"/>
              <a:t>f</a:t>
            </a:r>
            <a:r>
              <a:rPr lang="ru-RU" sz="2200" i="1" dirty="0"/>
              <a:t>(</a:t>
            </a:r>
            <a:r>
              <a:rPr lang="en-US" sz="2200" i="1" dirty="0" err="1"/>
              <a:t>x</a:t>
            </a:r>
            <a:r>
              <a:rPr lang="en-US" sz="2200" i="1" baseline="-25000" dirty="0" err="1"/>
              <a:t>n</a:t>
            </a:r>
            <a:r>
              <a:rPr lang="ru-RU" sz="2200" i="1" baseline="-25000" dirty="0"/>
              <a:t>-1</a:t>
            </a:r>
            <a:r>
              <a:rPr lang="ru-RU" sz="2200" i="1" dirty="0"/>
              <a:t>)</a:t>
            </a:r>
            <a:r>
              <a:rPr lang="en-US" sz="2200" dirty="0"/>
              <a:t>	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endParaRPr lang="ru-RU" sz="2200" dirty="0"/>
          </a:p>
          <a:p>
            <a:pPr>
              <a:spcBef>
                <a:spcPts val="1200"/>
              </a:spcBef>
              <a:tabLst>
                <a:tab pos="479425" algn="l"/>
              </a:tabLst>
            </a:pPr>
            <a:r>
              <a:rPr lang="ru-RU" sz="2200" b="1" dirty="0" smtClean="0"/>
              <a:t>Алгоритм</a:t>
            </a:r>
            <a:endParaRPr lang="ru-RU" sz="2200" dirty="0"/>
          </a:p>
          <a:p>
            <a:pPr marL="268288">
              <a:tabLst>
                <a:tab pos="479425" algn="l"/>
              </a:tabLst>
            </a:pPr>
            <a:r>
              <a:rPr lang="ru-RU" sz="2200" dirty="0" smtClean="0"/>
              <a:t>1. </a:t>
            </a:r>
            <a:r>
              <a:rPr lang="ru-RU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Ввести</a:t>
            </a:r>
            <a:r>
              <a:rPr lang="ru-RU" sz="2200" dirty="0" smtClean="0"/>
              <a:t> 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ru-RU" sz="2200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err_max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68288">
              <a:tabLst>
                <a:tab pos="479425" algn="l"/>
              </a:tabLst>
            </a:pPr>
            <a:r>
              <a:rPr lang="ru-RU" sz="2200" dirty="0" smtClean="0"/>
              <a:t>2. </a:t>
            </a: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Инициализировать</a:t>
            </a:r>
            <a:r>
              <a:rPr lang="ru-RU" sz="2200" dirty="0"/>
              <a:t> 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err_cur</a:t>
            </a:r>
            <a:endParaRPr lang="en-US" sz="2200" dirty="0" smtClean="0"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68288">
              <a:tabLst>
                <a:tab pos="479425" algn="l"/>
              </a:tabLst>
            </a:pPr>
            <a:r>
              <a:rPr lang="ru-RU" sz="2200" dirty="0" smtClean="0"/>
              <a:t>3</a:t>
            </a:r>
            <a:r>
              <a:rPr lang="ru-RU" sz="2200" dirty="0"/>
              <a:t>. </a:t>
            </a:r>
            <a:r>
              <a:rPr lang="ru-RU" sz="2200" dirty="0">
                <a:solidFill>
                  <a:srgbClr val="0000FF"/>
                </a:solidFill>
              </a:rPr>
              <a:t>Пока 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err_cur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err_max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выполнять</a:t>
            </a:r>
          </a:p>
          <a:p>
            <a:pPr marL="536575">
              <a:tabLst>
                <a:tab pos="536575" algn="l"/>
              </a:tabLst>
            </a:pPr>
            <a:r>
              <a:rPr lang="ru-RU" sz="2200" dirty="0" smtClean="0"/>
              <a:t>3.1</a:t>
            </a:r>
            <a:r>
              <a:rPr lang="ru-RU" sz="2200" dirty="0"/>
              <a:t>. </a:t>
            </a: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Вычислить</a:t>
            </a:r>
            <a:r>
              <a:rPr lang="ru-RU" sz="2200" dirty="0"/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200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cos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36575" lvl="1">
              <a:tabLst>
                <a:tab pos="536575" algn="l"/>
              </a:tabLst>
            </a:pPr>
            <a:r>
              <a:rPr lang="ru-RU" sz="2200" dirty="0"/>
              <a:t>3</a:t>
            </a:r>
            <a:r>
              <a:rPr lang="en-US" sz="2200" dirty="0"/>
              <a:t>.2. </a:t>
            </a: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Вычислить</a:t>
            </a:r>
            <a:r>
              <a:rPr lang="ru-RU" sz="2200" dirty="0"/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err_cur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ru-RU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36575" lvl="1">
              <a:tabLst>
                <a:tab pos="536575" algn="l"/>
              </a:tabLst>
            </a:pPr>
            <a:r>
              <a:rPr lang="ru-RU" sz="2200" dirty="0"/>
              <a:t>3</a:t>
            </a:r>
            <a:r>
              <a:rPr lang="en-US" sz="2200" dirty="0"/>
              <a:t>.3. </a:t>
            </a: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Положить</a:t>
            </a:r>
            <a:r>
              <a:rPr lang="ru-RU" sz="2200" dirty="0"/>
              <a:t> 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68288">
              <a:tabLst>
                <a:tab pos="479425" algn="l"/>
              </a:tabLst>
            </a:pPr>
            <a:r>
              <a:rPr lang="ru-RU" sz="2200" dirty="0"/>
              <a:t>4</a:t>
            </a:r>
            <a:r>
              <a:rPr lang="en-US" sz="2200" dirty="0"/>
              <a:t>. </a:t>
            </a: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Вывести значение 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7059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755576" y="1131421"/>
            <a:ext cx="8023680" cy="5232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tabLst>
                <a:tab pos="479425" algn="l"/>
              </a:tabLst>
            </a:pPr>
            <a:r>
              <a:rPr lang="ru-RU" sz="1600" b="1" dirty="0">
                <a:latin typeface="Arial" charset="0"/>
              </a:rPr>
              <a:t>Параметры</a:t>
            </a:r>
            <a:endParaRPr lang="ru-RU" sz="1600" dirty="0"/>
          </a:p>
          <a:p>
            <a:pPr>
              <a:tabLst>
                <a:tab pos="479425" algn="l"/>
                <a:tab pos="3679825" algn="l"/>
                <a:tab pos="4483100" algn="l"/>
              </a:tabLst>
            </a:pPr>
            <a:r>
              <a:rPr lang="ru-RU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Заданная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точность           </a:t>
            </a:r>
            <a:r>
              <a:rPr lang="ru-RU" sz="1600" dirty="0"/>
              <a:t>	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err_max</a:t>
            </a:r>
            <a:endParaRPr lang="en-US" sz="1600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tabLst>
                <a:tab pos="479425" algn="l"/>
                <a:tab pos="3679825" algn="l"/>
                <a:tab pos="4483100" algn="l"/>
              </a:tabLst>
            </a:pPr>
            <a:r>
              <a:rPr lang="en-US" sz="1600" dirty="0"/>
              <a:t>	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Начальное приближение </a:t>
            </a:r>
            <a:r>
              <a:rPr lang="ru-RU" sz="1600" dirty="0"/>
              <a:t>	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1600" dirty="0" smtClean="0"/>
              <a:t>  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  <a:p>
            <a:pPr>
              <a:tabLst>
                <a:tab pos="479425" algn="l"/>
                <a:tab pos="3679825" algn="l"/>
                <a:tab pos="4483100" algn="l"/>
              </a:tabLst>
            </a:pPr>
            <a:r>
              <a:rPr lang="en-US" sz="1600" dirty="0"/>
              <a:t>	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Указатель на функцию     </a:t>
            </a:r>
            <a:r>
              <a:rPr lang="ru-RU" sz="1600" dirty="0"/>
              <a:t>	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/>
              <a:t>	(*</a:t>
            </a:r>
            <a:r>
              <a:rPr lang="en-US" sz="16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16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unc</a:t>
            </a:r>
            <a:r>
              <a:rPr lang="en-US" sz="1600" dirty="0" smtClean="0"/>
              <a:t>)(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1600" dirty="0" smtClean="0"/>
              <a:t>) </a:t>
            </a:r>
            <a:endParaRPr lang="en-US" sz="1600" dirty="0"/>
          </a:p>
          <a:p>
            <a:pPr>
              <a:tabLst>
                <a:tab pos="479425" algn="l"/>
                <a:tab pos="3679825" algn="l"/>
                <a:tab pos="4483100" algn="l"/>
              </a:tabLst>
            </a:pPr>
            <a:r>
              <a:rPr lang="en-US" sz="1600" dirty="0"/>
              <a:t>	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Максимальное число итераций </a:t>
            </a:r>
            <a:r>
              <a:rPr lang="ru-RU" sz="1600" dirty="0"/>
              <a:t>	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/>
              <a:t> 	</a:t>
            </a:r>
            <a:r>
              <a:rPr lang="en-US" sz="16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maxItersCnt</a:t>
            </a:r>
            <a:endParaRPr lang="en-US" sz="1600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tabLst>
                <a:tab pos="479425" algn="l"/>
                <a:tab pos="3679825" algn="l"/>
                <a:tab pos="4483100" algn="l"/>
              </a:tabLst>
            </a:pPr>
            <a:r>
              <a:rPr lang="en-US" sz="1600" dirty="0"/>
              <a:t>	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Достигнутая точность       </a:t>
            </a:r>
            <a:r>
              <a:rPr lang="ru-RU" sz="1600" dirty="0"/>
              <a:t>	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/>
              <a:t>	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err_cur</a:t>
            </a:r>
            <a:endParaRPr lang="en-US" sz="1600" dirty="0"/>
          </a:p>
          <a:p>
            <a:pPr>
              <a:tabLst>
                <a:tab pos="479425" algn="l"/>
                <a:tab pos="3679825" algn="l"/>
                <a:tab pos="4483100" algn="l"/>
              </a:tabLst>
            </a:pPr>
            <a:r>
              <a:rPr lang="ru-RU" sz="1600" b="1" dirty="0">
                <a:latin typeface="Arial" charset="0"/>
              </a:rPr>
              <a:t>Возвращаемое </a:t>
            </a:r>
            <a:r>
              <a:rPr lang="ru-RU" sz="1600" b="1" dirty="0" smtClean="0">
                <a:latin typeface="Arial" charset="0"/>
              </a:rPr>
              <a:t>значение</a:t>
            </a:r>
            <a:endParaRPr lang="ru-RU" sz="1600" dirty="0"/>
          </a:p>
          <a:p>
            <a:pPr>
              <a:tabLst>
                <a:tab pos="479425" algn="l"/>
                <a:tab pos="3679825" algn="l"/>
                <a:tab pos="4483100" algn="l"/>
              </a:tabLst>
            </a:pPr>
            <a:r>
              <a:rPr lang="ru-RU" sz="1600" dirty="0"/>
              <a:t>	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Решение</a:t>
            </a:r>
            <a:r>
              <a:rPr lang="ru-RU" sz="1600" dirty="0"/>
              <a:t>	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1600" dirty="0" smtClean="0"/>
              <a:t> 	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en-US" sz="1600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tabLst>
                <a:tab pos="479425" algn="l"/>
                <a:tab pos="3679825" algn="l"/>
                <a:tab pos="4483100" algn="l"/>
              </a:tabLst>
            </a:pPr>
            <a:r>
              <a:rPr lang="ru-RU" sz="1600" b="1" dirty="0">
                <a:latin typeface="Arial" charset="0"/>
              </a:rPr>
              <a:t>Внутренние </a:t>
            </a:r>
            <a:r>
              <a:rPr lang="ru-RU" sz="1600" b="1" dirty="0" smtClean="0">
                <a:latin typeface="Arial" charset="0"/>
              </a:rPr>
              <a:t>переменные</a:t>
            </a:r>
            <a:endParaRPr lang="ru-RU" sz="1600" dirty="0"/>
          </a:p>
          <a:p>
            <a:pPr>
              <a:tabLst>
                <a:tab pos="479425" algn="l"/>
                <a:tab pos="3679825" algn="l"/>
                <a:tab pos="4483100" algn="l"/>
              </a:tabLst>
            </a:pPr>
            <a:r>
              <a:rPr lang="ru-RU" sz="1600" dirty="0"/>
              <a:t>	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Текущее значение 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n</a:t>
            </a:r>
            <a:r>
              <a:rPr lang="ru-RU" i="1" baseline="-25000" dirty="0" smtClean="0"/>
              <a:t>-1</a:t>
            </a:r>
            <a:r>
              <a:rPr lang="en-US" dirty="0" smtClean="0"/>
              <a:t>       </a:t>
            </a:r>
            <a:r>
              <a:rPr lang="en-US" sz="1600" dirty="0"/>
              <a:t>	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1600" dirty="0" smtClean="0"/>
              <a:t> 	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en-US" sz="1600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tabLst>
                <a:tab pos="479425" algn="l"/>
                <a:tab pos="3679825" algn="l"/>
                <a:tab pos="4483100" algn="l"/>
              </a:tabLst>
            </a:pPr>
            <a:r>
              <a:rPr lang="en-US" sz="1600" dirty="0"/>
              <a:t>	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Текущее значение </a:t>
            </a:r>
            <a:r>
              <a:rPr lang="en-US" i="1" dirty="0"/>
              <a:t>f</a:t>
            </a:r>
            <a:r>
              <a:rPr lang="ru-RU" i="1" dirty="0"/>
              <a:t>(</a:t>
            </a:r>
            <a:r>
              <a:rPr lang="en-US" i="1" dirty="0" err="1"/>
              <a:t>x</a:t>
            </a:r>
            <a:r>
              <a:rPr lang="en-US" i="1" baseline="-25000" dirty="0" err="1"/>
              <a:t>n</a:t>
            </a:r>
            <a:r>
              <a:rPr lang="ru-RU" i="1" baseline="-25000" dirty="0"/>
              <a:t>-1</a:t>
            </a:r>
            <a:r>
              <a:rPr lang="ru-RU" i="1" dirty="0"/>
              <a:t>)</a:t>
            </a:r>
            <a:r>
              <a:rPr lang="en-US" dirty="0" smtClean="0"/>
              <a:t>   </a:t>
            </a:r>
            <a:r>
              <a:rPr lang="en-US" sz="1600" dirty="0"/>
              <a:t>	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1600" dirty="0"/>
              <a:t>	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endParaRPr lang="ru-RU" sz="1600" dirty="0" smtClean="0"/>
          </a:p>
          <a:p>
            <a:pPr>
              <a:spcBef>
                <a:spcPts val="1200"/>
              </a:spcBef>
              <a:tabLst>
                <a:tab pos="479425" algn="l"/>
                <a:tab pos="3679825" algn="l"/>
                <a:tab pos="4483100" algn="l"/>
              </a:tabLst>
            </a:pPr>
            <a:r>
              <a:rPr lang="ru-RU" sz="1600" b="1" dirty="0">
                <a:latin typeface="Arial" charset="0"/>
              </a:rPr>
              <a:t>Алгоритм</a:t>
            </a:r>
          </a:p>
          <a:p>
            <a:pPr marL="268288">
              <a:tabLst>
                <a:tab pos="479425" algn="l"/>
              </a:tabLst>
            </a:pPr>
            <a:r>
              <a:rPr lang="ru-RU" sz="1600" dirty="0" smtClean="0"/>
              <a:t>1. </a:t>
            </a:r>
            <a:r>
              <a:rPr lang="ru-RU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Ввести</a:t>
            </a:r>
            <a:r>
              <a:rPr lang="ru-RU" sz="1600" dirty="0" smtClean="0"/>
              <a:t> </a:t>
            </a:r>
            <a:r>
              <a:rPr lang="ru-RU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ru-RU" sz="1600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err_max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68288">
              <a:tabLst>
                <a:tab pos="479425" algn="l"/>
              </a:tabLst>
            </a:pPr>
            <a:r>
              <a:rPr lang="ru-RU" sz="1600" dirty="0" smtClean="0"/>
              <a:t>2. </a:t>
            </a:r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Инициализировать</a:t>
            </a:r>
            <a:r>
              <a:rPr lang="ru-RU" sz="1600" dirty="0"/>
              <a:t> 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err_cur</a:t>
            </a:r>
            <a:endParaRPr lang="ru-RU" sz="1600" dirty="0"/>
          </a:p>
          <a:p>
            <a:pPr marL="268288">
              <a:tabLst>
                <a:tab pos="536575" algn="l"/>
              </a:tabLst>
            </a:pPr>
            <a:r>
              <a:rPr lang="ru-RU" sz="1600" dirty="0"/>
              <a:t>3. </a:t>
            </a:r>
            <a:r>
              <a:rPr lang="ru-RU" sz="1600" dirty="0">
                <a:solidFill>
                  <a:srgbClr val="0000FF"/>
                </a:solidFill>
              </a:rPr>
              <a:t>Пока </a:t>
            </a:r>
            <a:r>
              <a:rPr lang="ru-RU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выполнять</a:t>
            </a:r>
          </a:p>
          <a:p>
            <a:pPr marL="536575">
              <a:tabLst>
                <a:tab pos="536575" algn="l"/>
              </a:tabLst>
            </a:pPr>
            <a:r>
              <a:rPr lang="ru-RU" sz="1600" dirty="0" smtClean="0"/>
              <a:t>3.1</a:t>
            </a:r>
            <a:r>
              <a:rPr lang="ru-RU" sz="1600" dirty="0"/>
              <a:t>. </a:t>
            </a:r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Вычислить</a:t>
            </a:r>
            <a:r>
              <a:rPr lang="ru-RU" sz="1600" dirty="0"/>
              <a:t>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pFunc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36575" lvl="1">
              <a:tabLst>
                <a:tab pos="536575" algn="l"/>
              </a:tabLst>
            </a:pPr>
            <a:r>
              <a:rPr lang="ru-RU" sz="1600" dirty="0"/>
              <a:t>3</a:t>
            </a:r>
            <a:r>
              <a:rPr lang="en-US" sz="1600" dirty="0"/>
              <a:t>.2. </a:t>
            </a:r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Вычислить</a:t>
            </a:r>
            <a:r>
              <a:rPr lang="ru-RU" sz="1600" dirty="0"/>
              <a:t> 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err_cur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ru-RU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36575" lvl="1">
              <a:tabLst>
                <a:tab pos="536575" algn="l"/>
              </a:tabLst>
            </a:pPr>
            <a:r>
              <a:rPr lang="ru-RU" sz="1600" dirty="0"/>
              <a:t>3</a:t>
            </a:r>
            <a:r>
              <a:rPr lang="en-US" sz="1600" dirty="0"/>
              <a:t>.3. </a:t>
            </a:r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Положить</a:t>
            </a:r>
            <a:r>
              <a:rPr lang="ru-RU" sz="1600" dirty="0"/>
              <a:t> </a:t>
            </a:r>
            <a:r>
              <a:rPr lang="ru-RU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68288">
              <a:tabLst>
                <a:tab pos="479425" algn="l"/>
              </a:tabLst>
            </a:pPr>
            <a:r>
              <a:rPr lang="ru-RU" sz="1600" dirty="0"/>
              <a:t>4</a:t>
            </a:r>
            <a:r>
              <a:rPr lang="en-US" sz="1600" dirty="0"/>
              <a:t>. </a:t>
            </a:r>
            <a:r>
              <a:rPr lang="ru-RU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Возвратить</a:t>
            </a:r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найденное значение </a:t>
            </a:r>
            <a:r>
              <a:rPr lang="ru-RU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en-US" sz="1600" dirty="0"/>
          </a:p>
        </p:txBody>
      </p:sp>
      <p:sp>
        <p:nvSpPr>
          <p:cNvPr id="11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dirty="0" smtClean="0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539552" y="692696"/>
            <a:ext cx="60961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3200" b="1" dirty="0">
                <a:solidFill>
                  <a:schemeClr val="bg1">
                    <a:lumMod val="50000"/>
                  </a:schemeClr>
                </a:solidFill>
              </a:rPr>
              <a:t>Пример использования функций</a:t>
            </a:r>
          </a:p>
        </p:txBody>
      </p:sp>
      <p:sp>
        <p:nvSpPr>
          <p:cNvPr id="9" name="Rectangle 33"/>
          <p:cNvSpPr>
            <a:spLocks noChangeArrowheads="1"/>
          </p:cNvSpPr>
          <p:nvPr/>
        </p:nvSpPr>
        <p:spPr bwMode="auto">
          <a:xfrm>
            <a:off x="6084168" y="4869160"/>
            <a:ext cx="2479799" cy="884237"/>
          </a:xfrm>
          <a:prstGeom prst="rect">
            <a:avLst/>
          </a:prstGeom>
          <a:noFill/>
          <a:ln w="31750">
            <a:solidFill>
              <a:schemeClr val="accent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200" b="1" dirty="0" smtClean="0">
                <a:latin typeface="+mn-lt"/>
              </a:rPr>
              <a:t>Проект функции</a:t>
            </a:r>
            <a:br>
              <a:rPr lang="ru-RU" altLang="ru-RU" sz="2200" b="1" dirty="0" smtClean="0">
                <a:latin typeface="+mn-lt"/>
              </a:rPr>
            </a:br>
            <a:r>
              <a:rPr lang="ru-RU" altLang="ru-RU" sz="2200" b="1" dirty="0" smtClean="0">
                <a:latin typeface="+mn-lt"/>
              </a:rPr>
              <a:t>на </a:t>
            </a:r>
            <a:r>
              <a:rPr lang="ru-RU" altLang="ru-RU" sz="2200" b="1" dirty="0">
                <a:latin typeface="+mn-lt"/>
              </a:rPr>
              <a:t>псевдокоде</a:t>
            </a:r>
            <a:endParaRPr lang="ru-RU" altLang="ru-RU" sz="2200" dirty="0">
              <a:latin typeface="+mn-lt"/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Функции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64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dirty="0" smtClean="0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539552" y="692696"/>
            <a:ext cx="60961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3200" b="1" dirty="0">
                <a:solidFill>
                  <a:schemeClr val="bg1">
                    <a:lumMod val="50000"/>
                  </a:schemeClr>
                </a:solidFill>
              </a:rPr>
              <a:t>Пример использования функций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79512" y="1268760"/>
            <a:ext cx="8964488" cy="51060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tabLst>
                <a:tab pos="2060575" algn="l"/>
              </a:tabLst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Найти решение уравнения f(x)=0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tabLst>
                <a:tab pos="2060575" algn="l"/>
              </a:tabLst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SolveEqu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err_max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требуемая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точность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решения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&lt;=1e-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fr-F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начальное приближение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pFunc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)(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ф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ункци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я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вычисляющая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f(x)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fr-F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maxItersCnt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максимальное количество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итераций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i="1" dirty="0" smtClean="0">
                <a:solidFill>
                  <a:srgbClr val="6F008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dirty="0" smtClean="0">
                <a:solidFill>
                  <a:srgbClr val="703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fr-FR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err_cur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достигнутая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точность решения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float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err_max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1e-6f)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fr-FR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err_max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1e-6f;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err_cur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2 * 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err_max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1; 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maxItersCnt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&amp;&amp;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err_cur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fr-FR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err_max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pFunc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err_cur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if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&gt;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аварийное завершение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Функции</a:t>
            </a:r>
            <a:endParaRPr lang="en-US" dirty="0" smtClean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81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Прямоугольник 45"/>
          <p:cNvSpPr/>
          <p:nvPr/>
        </p:nvSpPr>
        <p:spPr>
          <a:xfrm>
            <a:off x="251520" y="1916832"/>
            <a:ext cx="4608512" cy="3888432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0" anchor="ctr"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10;</a:t>
            </a:r>
          </a:p>
          <a:p>
            <a:pPr>
              <a:spcBef>
                <a:spcPts val="1200"/>
              </a:spcBef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InputArray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InputArray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double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OutputArray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delete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0;</a:t>
            </a:r>
          </a:p>
          <a:p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Заголовок 4"/>
          <p:cNvSpPr>
            <a:spLocks noGrp="1"/>
          </p:cNvSpPr>
          <p:nvPr>
            <p:ph type="title"/>
          </p:nvPr>
        </p:nvSpPr>
        <p:spPr>
          <a:xfrm>
            <a:off x="179512" y="0"/>
            <a:ext cx="7543800" cy="838140"/>
          </a:xfrm>
        </p:spPr>
        <p:txBody>
          <a:bodyPr/>
          <a:lstStyle/>
          <a:p>
            <a:r>
              <a:rPr lang="ru-RU" altLang="ru-RU" b="1" dirty="0" smtClean="0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39552" y="764704"/>
            <a:ext cx="73370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3200" b="1" dirty="0">
                <a:solidFill>
                  <a:schemeClr val="bg1">
                    <a:lumMod val="50000"/>
                  </a:schemeClr>
                </a:solidFill>
              </a:rPr>
              <a:t>Структурная декомпозиция программы</a:t>
            </a:r>
          </a:p>
        </p:txBody>
      </p:sp>
      <p:sp>
        <p:nvSpPr>
          <p:cNvPr id="23" name="Стрелка вправо 18"/>
          <p:cNvSpPr/>
          <p:nvPr/>
        </p:nvSpPr>
        <p:spPr>
          <a:xfrm>
            <a:off x="-12239" y="3284984"/>
            <a:ext cx="193546" cy="216024"/>
          </a:xfrm>
          <a:custGeom>
            <a:avLst/>
            <a:gdLst>
              <a:gd name="connsiteX0" fmla="*/ 0 w 504056"/>
              <a:gd name="connsiteY0" fmla="*/ 126014 h 504056"/>
              <a:gd name="connsiteX1" fmla="*/ 252028 w 504056"/>
              <a:gd name="connsiteY1" fmla="*/ 126014 h 504056"/>
              <a:gd name="connsiteX2" fmla="*/ 252028 w 504056"/>
              <a:gd name="connsiteY2" fmla="*/ 0 h 504056"/>
              <a:gd name="connsiteX3" fmla="*/ 504056 w 504056"/>
              <a:gd name="connsiteY3" fmla="*/ 252028 h 504056"/>
              <a:gd name="connsiteX4" fmla="*/ 252028 w 504056"/>
              <a:gd name="connsiteY4" fmla="*/ 504056 h 504056"/>
              <a:gd name="connsiteX5" fmla="*/ 252028 w 504056"/>
              <a:gd name="connsiteY5" fmla="*/ 378042 h 504056"/>
              <a:gd name="connsiteX6" fmla="*/ 0 w 504056"/>
              <a:gd name="connsiteY6" fmla="*/ 378042 h 504056"/>
              <a:gd name="connsiteX7" fmla="*/ 0 w 504056"/>
              <a:gd name="connsiteY7" fmla="*/ 126014 h 504056"/>
              <a:gd name="connsiteX0" fmla="*/ 145349 w 649405"/>
              <a:gd name="connsiteY0" fmla="*/ 174727 h 552769"/>
              <a:gd name="connsiteX1" fmla="*/ 397377 w 649405"/>
              <a:gd name="connsiteY1" fmla="*/ 174727 h 552769"/>
              <a:gd name="connsiteX2" fmla="*/ 397377 w 649405"/>
              <a:gd name="connsiteY2" fmla="*/ 48713 h 552769"/>
              <a:gd name="connsiteX3" fmla="*/ 649405 w 649405"/>
              <a:gd name="connsiteY3" fmla="*/ 300741 h 552769"/>
              <a:gd name="connsiteX4" fmla="*/ 397377 w 649405"/>
              <a:gd name="connsiteY4" fmla="*/ 552769 h 552769"/>
              <a:gd name="connsiteX5" fmla="*/ 397377 w 649405"/>
              <a:gd name="connsiteY5" fmla="*/ 426755 h 552769"/>
              <a:gd name="connsiteX6" fmla="*/ 145349 w 649405"/>
              <a:gd name="connsiteY6" fmla="*/ 426755 h 552769"/>
              <a:gd name="connsiteX7" fmla="*/ 0 w 649405"/>
              <a:gd name="connsiteY7" fmla="*/ 0 h 552769"/>
              <a:gd name="connsiteX8" fmla="*/ 145349 w 649405"/>
              <a:gd name="connsiteY8" fmla="*/ 174727 h 552769"/>
              <a:gd name="connsiteX0" fmla="*/ 145349 w 649405"/>
              <a:gd name="connsiteY0" fmla="*/ 174727 h 552769"/>
              <a:gd name="connsiteX1" fmla="*/ 397377 w 649405"/>
              <a:gd name="connsiteY1" fmla="*/ 174727 h 552769"/>
              <a:gd name="connsiteX2" fmla="*/ 397377 w 649405"/>
              <a:gd name="connsiteY2" fmla="*/ 48713 h 552769"/>
              <a:gd name="connsiteX3" fmla="*/ 649405 w 649405"/>
              <a:gd name="connsiteY3" fmla="*/ 300741 h 552769"/>
              <a:gd name="connsiteX4" fmla="*/ 397377 w 649405"/>
              <a:gd name="connsiteY4" fmla="*/ 552769 h 552769"/>
              <a:gd name="connsiteX5" fmla="*/ 397377 w 649405"/>
              <a:gd name="connsiteY5" fmla="*/ 426755 h 552769"/>
              <a:gd name="connsiteX6" fmla="*/ 145349 w 649405"/>
              <a:gd name="connsiteY6" fmla="*/ 426755 h 552769"/>
              <a:gd name="connsiteX7" fmla="*/ 0 w 649405"/>
              <a:gd name="connsiteY7" fmla="*/ 0 h 552769"/>
              <a:gd name="connsiteX8" fmla="*/ 145349 w 649405"/>
              <a:gd name="connsiteY8" fmla="*/ 174727 h 552769"/>
              <a:gd name="connsiteX0" fmla="*/ 145349 w 649405"/>
              <a:gd name="connsiteY0" fmla="*/ 174727 h 552769"/>
              <a:gd name="connsiteX1" fmla="*/ 397377 w 649405"/>
              <a:gd name="connsiteY1" fmla="*/ 174727 h 552769"/>
              <a:gd name="connsiteX2" fmla="*/ 397377 w 649405"/>
              <a:gd name="connsiteY2" fmla="*/ 48713 h 552769"/>
              <a:gd name="connsiteX3" fmla="*/ 649405 w 649405"/>
              <a:gd name="connsiteY3" fmla="*/ 300741 h 552769"/>
              <a:gd name="connsiteX4" fmla="*/ 397377 w 649405"/>
              <a:gd name="connsiteY4" fmla="*/ 552769 h 552769"/>
              <a:gd name="connsiteX5" fmla="*/ 397377 w 649405"/>
              <a:gd name="connsiteY5" fmla="*/ 426755 h 552769"/>
              <a:gd name="connsiteX6" fmla="*/ 145349 w 649405"/>
              <a:gd name="connsiteY6" fmla="*/ 426755 h 552769"/>
              <a:gd name="connsiteX7" fmla="*/ 0 w 649405"/>
              <a:gd name="connsiteY7" fmla="*/ 0 h 552769"/>
              <a:gd name="connsiteX8" fmla="*/ 145349 w 649405"/>
              <a:gd name="connsiteY8" fmla="*/ 174727 h 552769"/>
              <a:gd name="connsiteX0" fmla="*/ 121537 w 625593"/>
              <a:gd name="connsiteY0" fmla="*/ 126014 h 504056"/>
              <a:gd name="connsiteX1" fmla="*/ 373565 w 625593"/>
              <a:gd name="connsiteY1" fmla="*/ 126014 h 504056"/>
              <a:gd name="connsiteX2" fmla="*/ 373565 w 625593"/>
              <a:gd name="connsiteY2" fmla="*/ 0 h 504056"/>
              <a:gd name="connsiteX3" fmla="*/ 625593 w 625593"/>
              <a:gd name="connsiteY3" fmla="*/ 252028 h 504056"/>
              <a:gd name="connsiteX4" fmla="*/ 373565 w 625593"/>
              <a:gd name="connsiteY4" fmla="*/ 504056 h 504056"/>
              <a:gd name="connsiteX5" fmla="*/ 373565 w 625593"/>
              <a:gd name="connsiteY5" fmla="*/ 378042 h 504056"/>
              <a:gd name="connsiteX6" fmla="*/ 121537 w 625593"/>
              <a:gd name="connsiteY6" fmla="*/ 378042 h 504056"/>
              <a:gd name="connsiteX7" fmla="*/ 0 w 625593"/>
              <a:gd name="connsiteY7" fmla="*/ 34631 h 504056"/>
              <a:gd name="connsiteX8" fmla="*/ 121537 w 625593"/>
              <a:gd name="connsiteY8" fmla="*/ 126014 h 504056"/>
              <a:gd name="connsiteX0" fmla="*/ 121537 w 625593"/>
              <a:gd name="connsiteY0" fmla="*/ 126014 h 504056"/>
              <a:gd name="connsiteX1" fmla="*/ 373565 w 625593"/>
              <a:gd name="connsiteY1" fmla="*/ 126014 h 504056"/>
              <a:gd name="connsiteX2" fmla="*/ 373565 w 625593"/>
              <a:gd name="connsiteY2" fmla="*/ 0 h 504056"/>
              <a:gd name="connsiteX3" fmla="*/ 625593 w 625593"/>
              <a:gd name="connsiteY3" fmla="*/ 252028 h 504056"/>
              <a:gd name="connsiteX4" fmla="*/ 373565 w 625593"/>
              <a:gd name="connsiteY4" fmla="*/ 504056 h 504056"/>
              <a:gd name="connsiteX5" fmla="*/ 373565 w 625593"/>
              <a:gd name="connsiteY5" fmla="*/ 378042 h 504056"/>
              <a:gd name="connsiteX6" fmla="*/ 121537 w 625593"/>
              <a:gd name="connsiteY6" fmla="*/ 378042 h 504056"/>
              <a:gd name="connsiteX7" fmla="*/ 0 w 625593"/>
              <a:gd name="connsiteY7" fmla="*/ 34631 h 504056"/>
              <a:gd name="connsiteX8" fmla="*/ 121537 w 625593"/>
              <a:gd name="connsiteY8" fmla="*/ 126014 h 504056"/>
              <a:gd name="connsiteX0" fmla="*/ 121537 w 625593"/>
              <a:gd name="connsiteY0" fmla="*/ 126014 h 504056"/>
              <a:gd name="connsiteX1" fmla="*/ 373565 w 625593"/>
              <a:gd name="connsiteY1" fmla="*/ 126014 h 504056"/>
              <a:gd name="connsiteX2" fmla="*/ 373565 w 625593"/>
              <a:gd name="connsiteY2" fmla="*/ 0 h 504056"/>
              <a:gd name="connsiteX3" fmla="*/ 625593 w 625593"/>
              <a:gd name="connsiteY3" fmla="*/ 252028 h 504056"/>
              <a:gd name="connsiteX4" fmla="*/ 373565 w 625593"/>
              <a:gd name="connsiteY4" fmla="*/ 504056 h 504056"/>
              <a:gd name="connsiteX5" fmla="*/ 373565 w 625593"/>
              <a:gd name="connsiteY5" fmla="*/ 378042 h 504056"/>
              <a:gd name="connsiteX6" fmla="*/ 121537 w 625593"/>
              <a:gd name="connsiteY6" fmla="*/ 378042 h 504056"/>
              <a:gd name="connsiteX7" fmla="*/ 0 w 625593"/>
              <a:gd name="connsiteY7" fmla="*/ 34631 h 504056"/>
              <a:gd name="connsiteX8" fmla="*/ 121537 w 625593"/>
              <a:gd name="connsiteY8" fmla="*/ 126014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5593" h="504056">
                <a:moveTo>
                  <a:pt x="121537" y="126014"/>
                </a:moveTo>
                <a:lnTo>
                  <a:pt x="373565" y="126014"/>
                </a:lnTo>
                <a:lnTo>
                  <a:pt x="373565" y="0"/>
                </a:lnTo>
                <a:lnTo>
                  <a:pt x="625593" y="252028"/>
                </a:lnTo>
                <a:lnTo>
                  <a:pt x="373565" y="504056"/>
                </a:lnTo>
                <a:lnTo>
                  <a:pt x="373565" y="378042"/>
                </a:lnTo>
                <a:lnTo>
                  <a:pt x="121537" y="378042"/>
                </a:lnTo>
                <a:cubicBezTo>
                  <a:pt x="41409" y="372458"/>
                  <a:pt x="6309" y="218809"/>
                  <a:pt x="0" y="34631"/>
                </a:cubicBezTo>
                <a:cubicBezTo>
                  <a:pt x="29400" y="104779"/>
                  <a:pt x="32606" y="122541"/>
                  <a:pt x="121537" y="12601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Прямоугольник 44"/>
          <p:cNvSpPr/>
          <p:nvPr/>
        </p:nvSpPr>
        <p:spPr>
          <a:xfrm>
            <a:off x="5148064" y="1556792"/>
            <a:ext cx="3888432" cy="1224136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80000"/>
              </a:lnSpc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 </a:t>
            </a:r>
            <a:r>
              <a:rPr lang="en-US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InputArray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...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pdArr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7" name="Стрелка вправо 46"/>
          <p:cNvSpPr/>
          <p:nvPr/>
        </p:nvSpPr>
        <p:spPr>
          <a:xfrm>
            <a:off x="4860032" y="1844824"/>
            <a:ext cx="251520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Стрелка вправо 47"/>
          <p:cNvSpPr/>
          <p:nvPr/>
        </p:nvSpPr>
        <p:spPr>
          <a:xfrm>
            <a:off x="4860032" y="2060848"/>
            <a:ext cx="251520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Стрелка вправо 48"/>
          <p:cNvSpPr/>
          <p:nvPr/>
        </p:nvSpPr>
        <p:spPr>
          <a:xfrm>
            <a:off x="4860032" y="2276872"/>
            <a:ext cx="251520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50" name="Группа 49"/>
          <p:cNvGrpSpPr/>
          <p:nvPr/>
        </p:nvGrpSpPr>
        <p:grpSpPr>
          <a:xfrm>
            <a:off x="3995936" y="1700808"/>
            <a:ext cx="1008112" cy="1656184"/>
            <a:chOff x="3851920" y="1772816"/>
            <a:chExt cx="1296144" cy="1584176"/>
          </a:xfrm>
        </p:grpSpPr>
        <p:cxnSp>
          <p:nvCxnSpPr>
            <p:cNvPr id="51" name="Прямая соединительная линия 50"/>
            <p:cNvCxnSpPr/>
            <p:nvPr/>
          </p:nvCxnSpPr>
          <p:spPr>
            <a:xfrm>
              <a:off x="3851920" y="3356992"/>
              <a:ext cx="288032" cy="0"/>
            </a:xfrm>
            <a:prstGeom prst="line">
              <a:avLst/>
            </a:prstGeom>
            <a:ln w="28575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Прямая соединительная линия 51"/>
            <p:cNvCxnSpPr/>
            <p:nvPr/>
          </p:nvCxnSpPr>
          <p:spPr>
            <a:xfrm flipV="1">
              <a:off x="4139952" y="1772816"/>
              <a:ext cx="0" cy="1584176"/>
            </a:xfrm>
            <a:prstGeom prst="line">
              <a:avLst/>
            </a:prstGeom>
            <a:ln w="28575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Прямая со стрелкой 52"/>
            <p:cNvCxnSpPr/>
            <p:nvPr/>
          </p:nvCxnSpPr>
          <p:spPr>
            <a:xfrm>
              <a:off x="4139952" y="1772816"/>
              <a:ext cx="1008112" cy="0"/>
            </a:xfrm>
            <a:prstGeom prst="straightConnector1">
              <a:avLst/>
            </a:prstGeom>
            <a:ln w="28575" cap="rnd">
              <a:solidFill>
                <a:srgbClr val="C00000"/>
              </a:solidFill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Группа 53"/>
          <p:cNvGrpSpPr/>
          <p:nvPr/>
        </p:nvGrpSpPr>
        <p:grpSpPr>
          <a:xfrm>
            <a:off x="3995936" y="2636912"/>
            <a:ext cx="1080120" cy="864096"/>
            <a:chOff x="3851920" y="2780928"/>
            <a:chExt cx="1584176" cy="720080"/>
          </a:xfrm>
        </p:grpSpPr>
        <p:cxnSp>
          <p:nvCxnSpPr>
            <p:cNvPr id="55" name="Прямая соединительная линия 54"/>
            <p:cNvCxnSpPr/>
            <p:nvPr/>
          </p:nvCxnSpPr>
          <p:spPr>
            <a:xfrm>
              <a:off x="4499992" y="2780928"/>
              <a:ext cx="936104" cy="0"/>
            </a:xfrm>
            <a:prstGeom prst="line">
              <a:avLst/>
            </a:prstGeom>
            <a:ln w="28575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Прямая соединительная линия 55"/>
            <p:cNvCxnSpPr/>
            <p:nvPr/>
          </p:nvCxnSpPr>
          <p:spPr>
            <a:xfrm>
              <a:off x="4499992" y="2780928"/>
              <a:ext cx="0" cy="720080"/>
            </a:xfrm>
            <a:prstGeom prst="line">
              <a:avLst/>
            </a:prstGeom>
            <a:ln w="28575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 стрелкой 56"/>
            <p:cNvCxnSpPr/>
            <p:nvPr/>
          </p:nvCxnSpPr>
          <p:spPr>
            <a:xfrm flipH="1">
              <a:off x="3851920" y="3501008"/>
              <a:ext cx="648072" cy="0"/>
            </a:xfrm>
            <a:prstGeom prst="straightConnector1">
              <a:avLst/>
            </a:prstGeom>
            <a:ln w="28575" cap="rnd">
              <a:solidFill>
                <a:srgbClr val="C00000"/>
              </a:solidFill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Функции</a:t>
            </a:r>
            <a:endParaRPr lang="en-US" dirty="0" smtClean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603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dirty="0" smtClean="0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539552" y="692696"/>
            <a:ext cx="60961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3200" b="1" dirty="0">
                <a:solidFill>
                  <a:schemeClr val="bg1">
                    <a:lumMod val="50000"/>
                  </a:schemeClr>
                </a:solidFill>
              </a:rPr>
              <a:t>Пример использования функций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79512" y="1268760"/>
            <a:ext cx="8964488" cy="4742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</a:t>
            </a:r>
            <a:r>
              <a:rPr lang="en-US" i="1" dirty="0" smtClean="0">
                <a:solidFill>
                  <a:srgbClr val="6F008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fr-F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SolveEqu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fr-F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fr-F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</a:t>
            </a:r>
            <a:r>
              <a:rPr lang="fr-FR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pFunc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)(</a:t>
            </a:r>
            <a:r>
              <a:rPr lang="fr-F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fr-F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maxItersCnt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i="1" dirty="0" smtClean="0">
                <a:solidFill>
                  <a:srgbClr val="6F008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dirty="0" smtClean="0">
                <a:solidFill>
                  <a:srgbClr val="703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fr-FR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fr-F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 </a:t>
            </a:r>
            <a:r>
              <a:rPr lang="en-US" dirty="0" err="1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MyFunc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</a:t>
            </a: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–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+ 0.5f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fr-F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float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solut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SolveEqu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(1e-5f, 1.0f, &amp;</a:t>
            </a:r>
            <a:r>
              <a:rPr lang="en-US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10000, </a:t>
            </a:r>
            <a:r>
              <a:rPr lang="en-US" i="1" dirty="0" smtClean="0">
                <a:solidFill>
                  <a:srgbClr val="6F008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dirty="0" smtClean="0">
                <a:solidFill>
                  <a:srgbClr val="703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solut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it-IT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err = "</a:t>
            </a:r>
            <a:r>
              <a:rPr lang="it-IT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it-IT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</a:t>
            </a:r>
            <a:r>
              <a:rPr lang="it-IT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it-IT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it-IT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             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solut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SolveEqu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(1e-5f, 1.0f, &amp;</a:t>
            </a:r>
            <a:r>
              <a:rPr lang="en-US" dirty="0" err="1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MyFunc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10000, </a:t>
            </a:r>
            <a:r>
              <a:rPr lang="en-US" i="1" dirty="0" smtClean="0">
                <a:solidFill>
                  <a:srgbClr val="6F008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dirty="0" smtClean="0">
                <a:solidFill>
                  <a:srgbClr val="703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solut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err = "</a:t>
            </a:r>
            <a:r>
              <a:rPr lang="it-IT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it-IT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</a:t>
            </a:r>
            <a:r>
              <a:rPr lang="it-IT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it-IT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it-IT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_getch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>
              <a:lnSpc>
                <a:spcPct val="90000"/>
              </a:lnSpc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042647" y="5415117"/>
            <a:ext cx="3888432" cy="8652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0.739082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 = 7.09295e-06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0.403033 err = 3.96371e-06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Функции</a:t>
            </a:r>
            <a:endParaRPr lang="en-US" dirty="0" smtClean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822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4294967295"/>
          </p:nvPr>
        </p:nvSpPr>
        <p:spPr>
          <a:xfrm>
            <a:off x="251768" y="1628800"/>
            <a:ext cx="8892480" cy="3600400"/>
          </a:xfrm>
        </p:spPr>
        <p:txBody>
          <a:bodyPr>
            <a:noAutofit/>
          </a:bodyPr>
          <a:lstStyle/>
          <a:p>
            <a:pPr marL="457200" lvl="0" indent="-457200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56"/>
              <a:tabLst>
                <a:tab pos="358775" algn="l"/>
              </a:tabLst>
            </a:pP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Функции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как средство структурной декомпозиции программ.  Структура функций. Прототипы функций. </a:t>
            </a:r>
          </a:p>
          <a:p>
            <a:pPr marL="457200" lvl="0" indent="-457200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56"/>
              <a:tabLst>
                <a:tab pos="358775" algn="l"/>
              </a:tabLst>
            </a:pP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Способы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передачи данных в вызываемую функцию и из вызываемой </a:t>
            </a: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функции.</a:t>
            </a:r>
            <a:b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Передача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аргументов в функцию по значению и по ссылке.</a:t>
            </a:r>
          </a:p>
          <a:p>
            <a:pPr marL="457200" lvl="0" indent="-457200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56"/>
              <a:tabLst>
                <a:tab pos="358775" algn="l"/>
              </a:tabLst>
            </a:pP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Передача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массивов по ссылке. Передача указателей. </a:t>
            </a:r>
          </a:p>
          <a:p>
            <a:pPr marL="457200" lvl="0" indent="-457200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56"/>
              <a:tabLst>
                <a:tab pos="358775" algn="l"/>
              </a:tabLst>
            </a:pP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Передача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указателей на функции. 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791580" y="240423"/>
            <a:ext cx="8100900" cy="72966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Вопросы</a:t>
            </a:r>
            <a:endParaRPr lang="ru-RU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Функции</a:t>
            </a:r>
            <a:endParaRPr lang="en-US" dirty="0" smtClean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6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4294967295"/>
          </p:nvPr>
        </p:nvSpPr>
        <p:spPr>
          <a:xfrm>
            <a:off x="251768" y="1628800"/>
            <a:ext cx="8892480" cy="4176464"/>
          </a:xfrm>
        </p:spPr>
        <p:txBody>
          <a:bodyPr>
            <a:noAutofit/>
          </a:bodyPr>
          <a:lstStyle/>
          <a:p>
            <a:pPr marL="457200" lvl="0" indent="-457200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60"/>
              <a:tabLst>
                <a:tab pos="358775" algn="l"/>
              </a:tabLs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Значения параметров функции по </a:t>
            </a: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умолчанию.</a:t>
            </a:r>
            <a:b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Инициализация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параметров в прототипе функции. </a:t>
            </a:r>
          </a:p>
          <a:p>
            <a:pPr marL="457200" lvl="0" indent="-457200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60"/>
              <a:tabLst>
                <a:tab pos="358775" algn="l"/>
              </a:tabLs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Перегрузка функций. </a:t>
            </a:r>
          </a:p>
          <a:p>
            <a:pPr marL="457200" lvl="0" indent="-457200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60"/>
              <a:tabLst>
                <a:tab pos="358775" algn="l"/>
              </a:tabLs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Возвращаемые </a:t>
            </a: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значения.</a:t>
            </a:r>
            <a:r>
              <a:rPr lang="en-US" sz="240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240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40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Структуры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как возвращаемые значения</a:t>
            </a: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60"/>
              <a:tabLst>
                <a:tab pos="358775" algn="l"/>
              </a:tabLs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Возврат ссылок и использование функций в левой части оператора присваивания. </a:t>
            </a:r>
          </a:p>
          <a:p>
            <a:pPr marL="457200" lvl="0" indent="-457200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60"/>
              <a:tabLst>
                <a:tab pos="358775" algn="l"/>
              </a:tabLs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Области видимости и классы памяти переменных.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791580" y="240423"/>
            <a:ext cx="8100900" cy="72966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Вопросы</a:t>
            </a:r>
            <a:endParaRPr lang="ru-RU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Функции</a:t>
            </a:r>
            <a:endParaRPr lang="en-US" dirty="0" smtClean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84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Прямоугольник 49"/>
          <p:cNvSpPr/>
          <p:nvPr/>
        </p:nvSpPr>
        <p:spPr>
          <a:xfrm>
            <a:off x="5148064" y="2852936"/>
            <a:ext cx="3888432" cy="1728192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80000"/>
              </a:lnSpc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 </a:t>
            </a:r>
            <a:r>
              <a:rPr lang="en-US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pdA</a:t>
            </a:r>
            <a:r>
              <a:rPr lang="en-US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double </a:t>
            </a:r>
            <a:r>
              <a:rPr lang="en-US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pdB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...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pdRes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251520" y="1916832"/>
            <a:ext cx="4608512" cy="3888432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0" anchor="ctr"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10;</a:t>
            </a:r>
          </a:p>
          <a:p>
            <a:pPr>
              <a:spcBef>
                <a:spcPts val="1200"/>
              </a:spcBef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InputArray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InputArray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double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OutputArray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delete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0;</a:t>
            </a:r>
          </a:p>
          <a:p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Заголовок 4"/>
          <p:cNvSpPr>
            <a:spLocks noGrp="1"/>
          </p:cNvSpPr>
          <p:nvPr>
            <p:ph type="title"/>
          </p:nvPr>
        </p:nvSpPr>
        <p:spPr>
          <a:xfrm>
            <a:off x="179512" y="0"/>
            <a:ext cx="7543800" cy="838140"/>
          </a:xfrm>
        </p:spPr>
        <p:txBody>
          <a:bodyPr/>
          <a:lstStyle/>
          <a:p>
            <a:r>
              <a:rPr lang="ru-RU" altLang="ru-RU" b="1" dirty="0" smtClean="0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39552" y="764704"/>
            <a:ext cx="73370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3200" b="1" dirty="0">
                <a:solidFill>
                  <a:schemeClr val="bg1">
                    <a:lumMod val="50000"/>
                  </a:schemeClr>
                </a:solidFill>
              </a:rPr>
              <a:t>Структурная декомпозиция программы</a:t>
            </a:r>
          </a:p>
        </p:txBody>
      </p:sp>
      <p:sp>
        <p:nvSpPr>
          <p:cNvPr id="19" name="Стрелка вправо 18"/>
          <p:cNvSpPr/>
          <p:nvPr/>
        </p:nvSpPr>
        <p:spPr>
          <a:xfrm>
            <a:off x="16226" y="3645024"/>
            <a:ext cx="193546" cy="216024"/>
          </a:xfrm>
          <a:custGeom>
            <a:avLst/>
            <a:gdLst>
              <a:gd name="connsiteX0" fmla="*/ 0 w 504056"/>
              <a:gd name="connsiteY0" fmla="*/ 126014 h 504056"/>
              <a:gd name="connsiteX1" fmla="*/ 252028 w 504056"/>
              <a:gd name="connsiteY1" fmla="*/ 126014 h 504056"/>
              <a:gd name="connsiteX2" fmla="*/ 252028 w 504056"/>
              <a:gd name="connsiteY2" fmla="*/ 0 h 504056"/>
              <a:gd name="connsiteX3" fmla="*/ 504056 w 504056"/>
              <a:gd name="connsiteY3" fmla="*/ 252028 h 504056"/>
              <a:gd name="connsiteX4" fmla="*/ 252028 w 504056"/>
              <a:gd name="connsiteY4" fmla="*/ 504056 h 504056"/>
              <a:gd name="connsiteX5" fmla="*/ 252028 w 504056"/>
              <a:gd name="connsiteY5" fmla="*/ 378042 h 504056"/>
              <a:gd name="connsiteX6" fmla="*/ 0 w 504056"/>
              <a:gd name="connsiteY6" fmla="*/ 378042 h 504056"/>
              <a:gd name="connsiteX7" fmla="*/ 0 w 504056"/>
              <a:gd name="connsiteY7" fmla="*/ 126014 h 504056"/>
              <a:gd name="connsiteX0" fmla="*/ 145349 w 649405"/>
              <a:gd name="connsiteY0" fmla="*/ 174727 h 552769"/>
              <a:gd name="connsiteX1" fmla="*/ 397377 w 649405"/>
              <a:gd name="connsiteY1" fmla="*/ 174727 h 552769"/>
              <a:gd name="connsiteX2" fmla="*/ 397377 w 649405"/>
              <a:gd name="connsiteY2" fmla="*/ 48713 h 552769"/>
              <a:gd name="connsiteX3" fmla="*/ 649405 w 649405"/>
              <a:gd name="connsiteY3" fmla="*/ 300741 h 552769"/>
              <a:gd name="connsiteX4" fmla="*/ 397377 w 649405"/>
              <a:gd name="connsiteY4" fmla="*/ 552769 h 552769"/>
              <a:gd name="connsiteX5" fmla="*/ 397377 w 649405"/>
              <a:gd name="connsiteY5" fmla="*/ 426755 h 552769"/>
              <a:gd name="connsiteX6" fmla="*/ 145349 w 649405"/>
              <a:gd name="connsiteY6" fmla="*/ 426755 h 552769"/>
              <a:gd name="connsiteX7" fmla="*/ 0 w 649405"/>
              <a:gd name="connsiteY7" fmla="*/ 0 h 552769"/>
              <a:gd name="connsiteX8" fmla="*/ 145349 w 649405"/>
              <a:gd name="connsiteY8" fmla="*/ 174727 h 552769"/>
              <a:gd name="connsiteX0" fmla="*/ 145349 w 649405"/>
              <a:gd name="connsiteY0" fmla="*/ 174727 h 552769"/>
              <a:gd name="connsiteX1" fmla="*/ 397377 w 649405"/>
              <a:gd name="connsiteY1" fmla="*/ 174727 h 552769"/>
              <a:gd name="connsiteX2" fmla="*/ 397377 w 649405"/>
              <a:gd name="connsiteY2" fmla="*/ 48713 h 552769"/>
              <a:gd name="connsiteX3" fmla="*/ 649405 w 649405"/>
              <a:gd name="connsiteY3" fmla="*/ 300741 h 552769"/>
              <a:gd name="connsiteX4" fmla="*/ 397377 w 649405"/>
              <a:gd name="connsiteY4" fmla="*/ 552769 h 552769"/>
              <a:gd name="connsiteX5" fmla="*/ 397377 w 649405"/>
              <a:gd name="connsiteY5" fmla="*/ 426755 h 552769"/>
              <a:gd name="connsiteX6" fmla="*/ 145349 w 649405"/>
              <a:gd name="connsiteY6" fmla="*/ 426755 h 552769"/>
              <a:gd name="connsiteX7" fmla="*/ 0 w 649405"/>
              <a:gd name="connsiteY7" fmla="*/ 0 h 552769"/>
              <a:gd name="connsiteX8" fmla="*/ 145349 w 649405"/>
              <a:gd name="connsiteY8" fmla="*/ 174727 h 552769"/>
              <a:gd name="connsiteX0" fmla="*/ 145349 w 649405"/>
              <a:gd name="connsiteY0" fmla="*/ 174727 h 552769"/>
              <a:gd name="connsiteX1" fmla="*/ 397377 w 649405"/>
              <a:gd name="connsiteY1" fmla="*/ 174727 h 552769"/>
              <a:gd name="connsiteX2" fmla="*/ 397377 w 649405"/>
              <a:gd name="connsiteY2" fmla="*/ 48713 h 552769"/>
              <a:gd name="connsiteX3" fmla="*/ 649405 w 649405"/>
              <a:gd name="connsiteY3" fmla="*/ 300741 h 552769"/>
              <a:gd name="connsiteX4" fmla="*/ 397377 w 649405"/>
              <a:gd name="connsiteY4" fmla="*/ 552769 h 552769"/>
              <a:gd name="connsiteX5" fmla="*/ 397377 w 649405"/>
              <a:gd name="connsiteY5" fmla="*/ 426755 h 552769"/>
              <a:gd name="connsiteX6" fmla="*/ 145349 w 649405"/>
              <a:gd name="connsiteY6" fmla="*/ 426755 h 552769"/>
              <a:gd name="connsiteX7" fmla="*/ 0 w 649405"/>
              <a:gd name="connsiteY7" fmla="*/ 0 h 552769"/>
              <a:gd name="connsiteX8" fmla="*/ 145349 w 649405"/>
              <a:gd name="connsiteY8" fmla="*/ 174727 h 552769"/>
              <a:gd name="connsiteX0" fmla="*/ 121537 w 625593"/>
              <a:gd name="connsiteY0" fmla="*/ 126014 h 504056"/>
              <a:gd name="connsiteX1" fmla="*/ 373565 w 625593"/>
              <a:gd name="connsiteY1" fmla="*/ 126014 h 504056"/>
              <a:gd name="connsiteX2" fmla="*/ 373565 w 625593"/>
              <a:gd name="connsiteY2" fmla="*/ 0 h 504056"/>
              <a:gd name="connsiteX3" fmla="*/ 625593 w 625593"/>
              <a:gd name="connsiteY3" fmla="*/ 252028 h 504056"/>
              <a:gd name="connsiteX4" fmla="*/ 373565 w 625593"/>
              <a:gd name="connsiteY4" fmla="*/ 504056 h 504056"/>
              <a:gd name="connsiteX5" fmla="*/ 373565 w 625593"/>
              <a:gd name="connsiteY5" fmla="*/ 378042 h 504056"/>
              <a:gd name="connsiteX6" fmla="*/ 121537 w 625593"/>
              <a:gd name="connsiteY6" fmla="*/ 378042 h 504056"/>
              <a:gd name="connsiteX7" fmla="*/ 0 w 625593"/>
              <a:gd name="connsiteY7" fmla="*/ 34631 h 504056"/>
              <a:gd name="connsiteX8" fmla="*/ 121537 w 625593"/>
              <a:gd name="connsiteY8" fmla="*/ 126014 h 504056"/>
              <a:gd name="connsiteX0" fmla="*/ 121537 w 625593"/>
              <a:gd name="connsiteY0" fmla="*/ 126014 h 504056"/>
              <a:gd name="connsiteX1" fmla="*/ 373565 w 625593"/>
              <a:gd name="connsiteY1" fmla="*/ 126014 h 504056"/>
              <a:gd name="connsiteX2" fmla="*/ 373565 w 625593"/>
              <a:gd name="connsiteY2" fmla="*/ 0 h 504056"/>
              <a:gd name="connsiteX3" fmla="*/ 625593 w 625593"/>
              <a:gd name="connsiteY3" fmla="*/ 252028 h 504056"/>
              <a:gd name="connsiteX4" fmla="*/ 373565 w 625593"/>
              <a:gd name="connsiteY4" fmla="*/ 504056 h 504056"/>
              <a:gd name="connsiteX5" fmla="*/ 373565 w 625593"/>
              <a:gd name="connsiteY5" fmla="*/ 378042 h 504056"/>
              <a:gd name="connsiteX6" fmla="*/ 121537 w 625593"/>
              <a:gd name="connsiteY6" fmla="*/ 378042 h 504056"/>
              <a:gd name="connsiteX7" fmla="*/ 0 w 625593"/>
              <a:gd name="connsiteY7" fmla="*/ 34631 h 504056"/>
              <a:gd name="connsiteX8" fmla="*/ 121537 w 625593"/>
              <a:gd name="connsiteY8" fmla="*/ 126014 h 504056"/>
              <a:gd name="connsiteX0" fmla="*/ 121537 w 625593"/>
              <a:gd name="connsiteY0" fmla="*/ 126014 h 504056"/>
              <a:gd name="connsiteX1" fmla="*/ 373565 w 625593"/>
              <a:gd name="connsiteY1" fmla="*/ 126014 h 504056"/>
              <a:gd name="connsiteX2" fmla="*/ 373565 w 625593"/>
              <a:gd name="connsiteY2" fmla="*/ 0 h 504056"/>
              <a:gd name="connsiteX3" fmla="*/ 625593 w 625593"/>
              <a:gd name="connsiteY3" fmla="*/ 252028 h 504056"/>
              <a:gd name="connsiteX4" fmla="*/ 373565 w 625593"/>
              <a:gd name="connsiteY4" fmla="*/ 504056 h 504056"/>
              <a:gd name="connsiteX5" fmla="*/ 373565 w 625593"/>
              <a:gd name="connsiteY5" fmla="*/ 378042 h 504056"/>
              <a:gd name="connsiteX6" fmla="*/ 121537 w 625593"/>
              <a:gd name="connsiteY6" fmla="*/ 378042 h 504056"/>
              <a:gd name="connsiteX7" fmla="*/ 0 w 625593"/>
              <a:gd name="connsiteY7" fmla="*/ 34631 h 504056"/>
              <a:gd name="connsiteX8" fmla="*/ 121537 w 625593"/>
              <a:gd name="connsiteY8" fmla="*/ 126014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5593" h="504056">
                <a:moveTo>
                  <a:pt x="121537" y="126014"/>
                </a:moveTo>
                <a:lnTo>
                  <a:pt x="373565" y="126014"/>
                </a:lnTo>
                <a:lnTo>
                  <a:pt x="373565" y="0"/>
                </a:lnTo>
                <a:lnTo>
                  <a:pt x="625593" y="252028"/>
                </a:lnTo>
                <a:lnTo>
                  <a:pt x="373565" y="504056"/>
                </a:lnTo>
                <a:lnTo>
                  <a:pt x="373565" y="378042"/>
                </a:lnTo>
                <a:lnTo>
                  <a:pt x="121537" y="378042"/>
                </a:lnTo>
                <a:cubicBezTo>
                  <a:pt x="41409" y="372458"/>
                  <a:pt x="6309" y="218809"/>
                  <a:pt x="0" y="34631"/>
                </a:cubicBezTo>
                <a:cubicBezTo>
                  <a:pt x="29400" y="104779"/>
                  <a:pt x="32606" y="122541"/>
                  <a:pt x="121537" y="12601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Группа 17"/>
          <p:cNvGrpSpPr/>
          <p:nvPr/>
        </p:nvGrpSpPr>
        <p:grpSpPr>
          <a:xfrm>
            <a:off x="4572000" y="3933056"/>
            <a:ext cx="648072" cy="432048"/>
            <a:chOff x="4572000" y="4077072"/>
            <a:chExt cx="864096" cy="576064"/>
          </a:xfrm>
        </p:grpSpPr>
        <p:cxnSp>
          <p:nvCxnSpPr>
            <p:cNvPr id="22" name="Прямая соединительная линия 21"/>
            <p:cNvCxnSpPr/>
            <p:nvPr/>
          </p:nvCxnSpPr>
          <p:spPr>
            <a:xfrm>
              <a:off x="5076056" y="4653136"/>
              <a:ext cx="360040" cy="0"/>
            </a:xfrm>
            <a:prstGeom prst="line">
              <a:avLst/>
            </a:prstGeom>
            <a:ln w="28575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/>
            <p:nvPr/>
          </p:nvCxnSpPr>
          <p:spPr>
            <a:xfrm flipV="1">
              <a:off x="5052053" y="4077072"/>
              <a:ext cx="0" cy="576064"/>
            </a:xfrm>
            <a:prstGeom prst="line">
              <a:avLst/>
            </a:prstGeom>
            <a:ln w="28575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 стрелкой 34"/>
            <p:cNvCxnSpPr/>
            <p:nvPr/>
          </p:nvCxnSpPr>
          <p:spPr>
            <a:xfrm flipH="1" flipV="1">
              <a:off x="4572000" y="4077072"/>
              <a:ext cx="480053" cy="3"/>
            </a:xfrm>
            <a:prstGeom prst="straightConnector1">
              <a:avLst/>
            </a:prstGeom>
            <a:ln w="28575" cap="rnd">
              <a:solidFill>
                <a:srgbClr val="C00000"/>
              </a:solidFill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Группа 16"/>
          <p:cNvGrpSpPr/>
          <p:nvPr/>
        </p:nvGrpSpPr>
        <p:grpSpPr>
          <a:xfrm>
            <a:off x="4644008" y="2996952"/>
            <a:ext cx="576064" cy="648072"/>
            <a:chOff x="4572000" y="3212976"/>
            <a:chExt cx="864096" cy="720080"/>
          </a:xfrm>
        </p:grpSpPr>
        <p:cxnSp>
          <p:nvCxnSpPr>
            <p:cNvPr id="36" name="Прямая соединительная линия 35"/>
            <p:cNvCxnSpPr/>
            <p:nvPr/>
          </p:nvCxnSpPr>
          <p:spPr>
            <a:xfrm>
              <a:off x="4572000" y="3933056"/>
              <a:ext cx="432048" cy="0"/>
            </a:xfrm>
            <a:prstGeom prst="line">
              <a:avLst/>
            </a:prstGeom>
            <a:ln w="28575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/>
            <p:cNvCxnSpPr/>
            <p:nvPr/>
          </p:nvCxnSpPr>
          <p:spPr>
            <a:xfrm flipV="1">
              <a:off x="5004048" y="3212976"/>
              <a:ext cx="0" cy="720080"/>
            </a:xfrm>
            <a:prstGeom prst="line">
              <a:avLst/>
            </a:prstGeom>
            <a:ln w="28575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/>
            <p:nvPr/>
          </p:nvCxnSpPr>
          <p:spPr>
            <a:xfrm>
              <a:off x="5004048" y="3212976"/>
              <a:ext cx="432048" cy="0"/>
            </a:xfrm>
            <a:prstGeom prst="straightConnector1">
              <a:avLst/>
            </a:prstGeom>
            <a:ln w="28575" cap="rnd">
              <a:solidFill>
                <a:srgbClr val="C00000"/>
              </a:solidFill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Прямоугольник 27"/>
          <p:cNvSpPr/>
          <p:nvPr/>
        </p:nvSpPr>
        <p:spPr>
          <a:xfrm>
            <a:off x="5148064" y="1556792"/>
            <a:ext cx="3888432" cy="1224136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80000"/>
              </a:lnSpc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 </a:t>
            </a:r>
            <a:r>
              <a:rPr lang="en-US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InputArray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...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pdArr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29" name="Группа 28"/>
          <p:cNvGrpSpPr/>
          <p:nvPr/>
        </p:nvGrpSpPr>
        <p:grpSpPr>
          <a:xfrm>
            <a:off x="3995936" y="1700808"/>
            <a:ext cx="1008112" cy="1656184"/>
            <a:chOff x="3851920" y="1772816"/>
            <a:chExt cx="1296144" cy="1584176"/>
          </a:xfrm>
        </p:grpSpPr>
        <p:cxnSp>
          <p:nvCxnSpPr>
            <p:cNvPr id="31" name="Прямая соединительная линия 30"/>
            <p:cNvCxnSpPr/>
            <p:nvPr/>
          </p:nvCxnSpPr>
          <p:spPr>
            <a:xfrm>
              <a:off x="3851920" y="3356992"/>
              <a:ext cx="288032" cy="0"/>
            </a:xfrm>
            <a:prstGeom prst="line">
              <a:avLst/>
            </a:prstGeom>
            <a:ln w="28575" cap="rnd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/>
            <p:nvPr/>
          </p:nvCxnSpPr>
          <p:spPr>
            <a:xfrm flipV="1">
              <a:off x="4139952" y="1772816"/>
              <a:ext cx="0" cy="1584176"/>
            </a:xfrm>
            <a:prstGeom prst="line">
              <a:avLst/>
            </a:prstGeom>
            <a:ln w="28575" cap="rnd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/>
            <p:cNvCxnSpPr/>
            <p:nvPr/>
          </p:nvCxnSpPr>
          <p:spPr>
            <a:xfrm>
              <a:off x="4139952" y="1772816"/>
              <a:ext cx="1008112" cy="0"/>
            </a:xfrm>
            <a:prstGeom prst="straightConnector1">
              <a:avLst/>
            </a:prstGeom>
            <a:ln w="28575" cap="rnd">
              <a:solidFill>
                <a:schemeClr val="bg1">
                  <a:lumMod val="75000"/>
                </a:schemeClr>
              </a:solidFill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Группа 33"/>
          <p:cNvGrpSpPr/>
          <p:nvPr/>
        </p:nvGrpSpPr>
        <p:grpSpPr>
          <a:xfrm>
            <a:off x="3995936" y="2636912"/>
            <a:ext cx="1080120" cy="864096"/>
            <a:chOff x="3851920" y="2780928"/>
            <a:chExt cx="1584176" cy="720080"/>
          </a:xfrm>
        </p:grpSpPr>
        <p:cxnSp>
          <p:nvCxnSpPr>
            <p:cNvPr id="47" name="Прямая соединительная линия 46"/>
            <p:cNvCxnSpPr/>
            <p:nvPr/>
          </p:nvCxnSpPr>
          <p:spPr>
            <a:xfrm>
              <a:off x="4499992" y="2780928"/>
              <a:ext cx="936104" cy="0"/>
            </a:xfrm>
            <a:prstGeom prst="line">
              <a:avLst/>
            </a:prstGeom>
            <a:ln w="28575" cap="rnd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единительная линия 47"/>
            <p:cNvCxnSpPr/>
            <p:nvPr/>
          </p:nvCxnSpPr>
          <p:spPr>
            <a:xfrm>
              <a:off x="4499992" y="2780928"/>
              <a:ext cx="0" cy="720080"/>
            </a:xfrm>
            <a:prstGeom prst="line">
              <a:avLst/>
            </a:prstGeom>
            <a:ln w="28575" cap="rnd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 стрелкой 48"/>
            <p:cNvCxnSpPr/>
            <p:nvPr/>
          </p:nvCxnSpPr>
          <p:spPr>
            <a:xfrm flipH="1">
              <a:off x="3851920" y="3501008"/>
              <a:ext cx="648072" cy="0"/>
            </a:xfrm>
            <a:prstGeom prst="straightConnector1">
              <a:avLst/>
            </a:prstGeom>
            <a:ln w="28575" cap="rnd">
              <a:solidFill>
                <a:schemeClr val="bg1">
                  <a:lumMod val="75000"/>
                </a:schemeClr>
              </a:solidFill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Функции</a:t>
            </a:r>
            <a:endParaRPr lang="en-US" dirty="0" smtClean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311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19868</TotalTime>
  <Words>9532</Words>
  <Application>Microsoft Office PowerPoint</Application>
  <PresentationFormat>Экран (4:3)</PresentationFormat>
  <Paragraphs>2659</Paragraphs>
  <Slides>82</Slides>
  <Notes>80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82</vt:i4>
      </vt:variant>
    </vt:vector>
  </HeadingPairs>
  <TitlesOfParts>
    <vt:vector size="89" baseType="lpstr">
      <vt:lpstr>Arial</vt:lpstr>
      <vt:lpstr>Calibri</vt:lpstr>
      <vt:lpstr>Calibri Light</vt:lpstr>
      <vt:lpstr>Consolas</vt:lpstr>
      <vt:lpstr>Times New Roman</vt:lpstr>
      <vt:lpstr>Wingdings</vt:lpstr>
      <vt:lpstr>Ретро</vt:lpstr>
      <vt:lpstr>Презентация PowerPoint</vt:lpstr>
      <vt:lpstr>Функции</vt:lpstr>
      <vt:lpstr>Функции</vt:lpstr>
      <vt:lpstr>Функции</vt:lpstr>
      <vt:lpstr>Функции</vt:lpstr>
      <vt:lpstr>Функции</vt:lpstr>
      <vt:lpstr>Функции</vt:lpstr>
      <vt:lpstr>Функции</vt:lpstr>
      <vt:lpstr>Функции</vt:lpstr>
      <vt:lpstr>Функции</vt:lpstr>
      <vt:lpstr>Функции</vt:lpstr>
      <vt:lpstr>Функции</vt:lpstr>
      <vt:lpstr>Функции</vt:lpstr>
      <vt:lpstr>Функции</vt:lpstr>
      <vt:lpstr>Функции</vt:lpstr>
      <vt:lpstr>Функции</vt:lpstr>
      <vt:lpstr>Функции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Функции</dc:title>
  <dc:creator>.</dc:creator>
  <cp:lastModifiedBy>Windows User</cp:lastModifiedBy>
  <cp:revision>1026</cp:revision>
  <dcterms:created xsi:type="dcterms:W3CDTF">2017-05-18T18:58:30Z</dcterms:created>
  <dcterms:modified xsi:type="dcterms:W3CDTF">2019-12-18T01:11:19Z</dcterms:modified>
</cp:coreProperties>
</file>