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40"/>
  </p:notesMasterIdLst>
  <p:handoutMasterIdLst>
    <p:handoutMasterId r:id="rId41"/>
  </p:handoutMasterIdLst>
  <p:sldIdLst>
    <p:sldId id="286" r:id="rId2"/>
    <p:sldId id="423" r:id="rId3"/>
    <p:sldId id="424" r:id="rId4"/>
    <p:sldId id="289" r:id="rId5"/>
    <p:sldId id="290" r:id="rId6"/>
    <p:sldId id="425" r:id="rId7"/>
    <p:sldId id="403" r:id="rId8"/>
    <p:sldId id="404" r:id="rId9"/>
    <p:sldId id="296" r:id="rId10"/>
    <p:sldId id="297" r:id="rId11"/>
    <p:sldId id="298" r:id="rId12"/>
    <p:sldId id="300" r:id="rId13"/>
    <p:sldId id="299" r:id="rId14"/>
    <p:sldId id="304" r:id="rId15"/>
    <p:sldId id="301" r:id="rId16"/>
    <p:sldId id="405" r:id="rId17"/>
    <p:sldId id="302" r:id="rId18"/>
    <p:sldId id="307" r:id="rId19"/>
    <p:sldId id="406" r:id="rId20"/>
    <p:sldId id="408" r:id="rId21"/>
    <p:sldId id="407" r:id="rId22"/>
    <p:sldId id="306" r:id="rId23"/>
    <p:sldId id="309" r:id="rId24"/>
    <p:sldId id="310" r:id="rId25"/>
    <p:sldId id="410" r:id="rId26"/>
    <p:sldId id="311" r:id="rId27"/>
    <p:sldId id="312" r:id="rId28"/>
    <p:sldId id="313" r:id="rId29"/>
    <p:sldId id="315" r:id="rId30"/>
    <p:sldId id="314" r:id="rId31"/>
    <p:sldId id="316" r:id="rId32"/>
    <p:sldId id="317" r:id="rId33"/>
    <p:sldId id="318" r:id="rId34"/>
    <p:sldId id="319" r:id="rId35"/>
    <p:sldId id="322" r:id="rId36"/>
    <p:sldId id="320" r:id="rId37"/>
    <p:sldId id="321" r:id="rId38"/>
    <p:sldId id="41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Общая информация" id="{87F953ED-E6B7-40D8-AD4E-152D87D483F6}">
          <p14:sldIdLst>
            <p14:sldId id="286"/>
            <p14:sldId id="423"/>
            <p14:sldId id="424"/>
            <p14:sldId id="289"/>
            <p14:sldId id="290"/>
            <p14:sldId id="425"/>
          </p14:sldIdLst>
        </p14:section>
        <p14:section name="1. Принципы работы компьютера" id="{DF49A6C4-0C20-48BE-94C6-3904DAD6AB02}">
          <p14:sldIdLst>
            <p14:sldId id="403"/>
            <p14:sldId id="404"/>
            <p14:sldId id="296"/>
            <p14:sldId id="297"/>
            <p14:sldId id="298"/>
            <p14:sldId id="300"/>
            <p14:sldId id="299"/>
            <p14:sldId id="304"/>
            <p14:sldId id="301"/>
            <p14:sldId id="405"/>
            <p14:sldId id="302"/>
            <p14:sldId id="307"/>
            <p14:sldId id="406"/>
            <p14:sldId id="408"/>
            <p14:sldId id="407"/>
            <p14:sldId id="306"/>
            <p14:sldId id="309"/>
          </p14:sldIdLst>
        </p14:section>
        <p14:section name="Предмет программирования" id="{24E123FC-661C-4D08-9952-AE385E415992}">
          <p14:sldIdLst>
            <p14:sldId id="310"/>
            <p14:sldId id="410"/>
            <p14:sldId id="311"/>
            <p14:sldId id="312"/>
            <p14:sldId id="313"/>
            <p14:sldId id="315"/>
            <p14:sldId id="314"/>
            <p14:sldId id="316"/>
            <p14:sldId id="317"/>
          </p14:sldIdLst>
        </p14:section>
        <p14:section name="Жизненный цикл ПО" id="{045331DB-D42C-4129-B7A4-11FCCC97011A}">
          <p14:sldIdLst>
            <p14:sldId id="318"/>
            <p14:sldId id="319"/>
            <p14:sldId id="322"/>
            <p14:sldId id="320"/>
            <p14:sldId id="321"/>
            <p14:sldId id="41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AFD"/>
    <a:srgbClr val="0000FF"/>
    <a:srgbClr val="1E659A"/>
    <a:srgbClr val="D4F8D4"/>
    <a:srgbClr val="FADADA"/>
    <a:srgbClr val="F7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8" autoAdjust="0"/>
    <p:restoredTop sz="62115" autoAdjust="0"/>
  </p:normalViewPr>
  <p:slideViewPr>
    <p:cSldViewPr>
      <p:cViewPr varScale="1">
        <p:scale>
          <a:sx n="71" d="100"/>
          <a:sy n="71" d="100"/>
        </p:scale>
        <p:origin x="72"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172"/>
    </p:cViewPr>
  </p:sorterViewPr>
  <p:notesViewPr>
    <p:cSldViewPr>
      <p:cViewPr varScale="1">
        <p:scale>
          <a:sx n="90" d="100"/>
          <a:sy n="90" d="100"/>
        </p:scale>
        <p:origin x="2448" y="7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05.09.2019</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dirty="0"/>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05.09.2019</a:t>
            </a:fld>
            <a:endParaRPr lang="ru-RU" dirty="0"/>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dirty="0"/>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Email</a:t>
            </a:r>
            <a:r>
              <a:rPr lang="en-US" baseline="0" dirty="0" smtClean="0"/>
              <a:t> </a:t>
            </a:r>
            <a:r>
              <a:rPr lang="ru-RU" baseline="0" dirty="0" smtClean="0"/>
              <a:t>для вопросов, замечаний, жалоб и предложений – увидите опечатку или ошибку – запишите номер слайда и присылайте</a:t>
            </a:r>
            <a:endParaRPr lang="en-US" baseline="0" dirty="0" smtClean="0"/>
          </a:p>
          <a:p>
            <a:r>
              <a:rPr lang="ru-RU" baseline="0" dirty="0" smtClean="0"/>
              <a:t>Не забывайте подписывать письма</a:t>
            </a:r>
          </a:p>
          <a:p>
            <a:r>
              <a:rPr lang="en-US" altLang="ru-RU" dirty="0" err="1" smtClean="0"/>
              <a:t>le</a:t>
            </a:r>
            <a:r>
              <a:rPr lang="en-US" altLang="ru-RU" b="1" u="sng" dirty="0" err="1" smtClean="0"/>
              <a:t>u</a:t>
            </a:r>
            <a:r>
              <a:rPr lang="en-US" altLang="ru-RU" dirty="0" err="1" smtClean="0"/>
              <a:t>kovich</a:t>
            </a:r>
            <a:endParaRPr lang="ru-RU" alt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352231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Архитектура разработана коллективом авторов</a:t>
            </a:r>
            <a:r>
              <a:rPr lang="ru-RU" baseline="0" dirty="0" smtClean="0"/>
              <a:t> из Принстонского университета</a:t>
            </a:r>
            <a:endParaRPr lang="ru-RU" dirty="0" smtClean="0"/>
          </a:p>
          <a:p>
            <a:r>
              <a:rPr lang="ru-RU" dirty="0" smtClean="0"/>
              <a:t>Авторы идеи Джон </a:t>
            </a:r>
            <a:r>
              <a:rPr lang="ru-RU" dirty="0" err="1" smtClean="0"/>
              <a:t>Преспер</a:t>
            </a:r>
            <a:r>
              <a:rPr lang="ru-RU" dirty="0" smtClean="0"/>
              <a:t> </a:t>
            </a:r>
            <a:r>
              <a:rPr lang="ru-RU" dirty="0" err="1" smtClean="0"/>
              <a:t>Экерт</a:t>
            </a:r>
            <a:r>
              <a:rPr lang="ru-RU" dirty="0" smtClean="0"/>
              <a:t> и Джон Уильям Мокли.</a:t>
            </a:r>
          </a:p>
          <a:p>
            <a:r>
              <a:rPr lang="ru-RU" dirty="0" smtClean="0"/>
              <a:t>Фон Нейман был</a:t>
            </a:r>
            <a:r>
              <a:rPr lang="ru-RU" baseline="0" dirty="0" smtClean="0"/>
              <a:t> приглашённым экспертом, который делал итоговый доклад по этой теме, но в истории закрепилось название по его фамилии. Дело в том, что другие страны после доклада сразу бросились разрабатывать компьютер по этой архитектуре и именно так её назвали между собой:</a:t>
            </a:r>
          </a:p>
          <a:p>
            <a:r>
              <a:rPr lang="ru-RU" dirty="0" smtClean="0"/>
              <a:t>Первый компьютер по Фон Неймановской архитектуре – 21</a:t>
            </a:r>
            <a:r>
              <a:rPr lang="ru-RU" baseline="0" dirty="0" smtClean="0"/>
              <a:t> июня 1948 года, М</a:t>
            </a:r>
            <a:r>
              <a:rPr lang="ru-RU" dirty="0" smtClean="0"/>
              <a:t>анчестер, </a:t>
            </a:r>
            <a:r>
              <a:rPr lang="ru-RU" b="1" dirty="0" smtClean="0"/>
              <a:t>Великобритания</a:t>
            </a:r>
            <a:r>
              <a:rPr lang="ru-RU" dirty="0" smtClean="0"/>
              <a:t>.</a:t>
            </a:r>
          </a:p>
          <a:p>
            <a:r>
              <a:rPr lang="ru-RU" dirty="0" smtClean="0"/>
              <a:t>В </a:t>
            </a:r>
            <a:r>
              <a:rPr lang="ru-RU" dirty="0" err="1" smtClean="0"/>
              <a:t>Принстоне</a:t>
            </a:r>
            <a:r>
              <a:rPr lang="ru-RU" dirty="0" smtClean="0"/>
              <a:t> компьютер</a:t>
            </a:r>
            <a:r>
              <a:rPr lang="ru-RU" baseline="0" dirty="0" smtClean="0"/>
              <a:t> запустили только к 51 году.</a:t>
            </a:r>
            <a:endParaRPr lang="ru-RU" dirty="0" smtClean="0"/>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trike="sngStrike" dirty="0" smtClean="0"/>
              <a:t>(Алан Тьюринг, </a:t>
            </a:r>
            <a:r>
              <a:rPr lang="ru-RU" strike="sngStrike" dirty="0" err="1" smtClean="0"/>
              <a:t>Энигма</a:t>
            </a:r>
            <a:r>
              <a:rPr lang="ru-RU" strike="sngStrike" dirty="0" smtClean="0"/>
              <a:t>)</a:t>
            </a:r>
          </a:p>
          <a:p>
            <a:pPr marL="0" indent="0">
              <a:buNone/>
            </a:pPr>
            <a:endParaRPr lang="ru-RU" dirty="0" smtClean="0"/>
          </a:p>
          <a:p>
            <a:pPr marL="0" indent="0">
              <a:buNone/>
            </a:pPr>
            <a:r>
              <a:rPr lang="ru-RU" dirty="0" smtClean="0"/>
              <a:t>Принципы архитектуры Фон</a:t>
            </a:r>
            <a:r>
              <a:rPr lang="ru-RU" baseline="0" dirty="0" smtClean="0"/>
              <a:t> Неймана</a:t>
            </a:r>
            <a:endParaRPr lang="ru-RU" dirty="0" smtClean="0"/>
          </a:p>
          <a:p>
            <a:pPr marL="0" indent="0">
              <a:buNone/>
            </a:pPr>
            <a:r>
              <a:rPr lang="ru-RU" dirty="0" smtClean="0"/>
              <a:t>1) </a:t>
            </a:r>
            <a:r>
              <a:rPr lang="ru-RU" baseline="0" dirty="0" smtClean="0"/>
              <a:t>Принцип </a:t>
            </a:r>
            <a:r>
              <a:rPr lang="ru-RU" b="1" baseline="0" dirty="0" smtClean="0"/>
              <a:t>д</a:t>
            </a:r>
            <a:r>
              <a:rPr lang="ru-RU" b="1" dirty="0" smtClean="0"/>
              <a:t>воичного кодирования</a:t>
            </a:r>
            <a:r>
              <a:rPr lang="ru-RU" dirty="0" smtClean="0"/>
              <a:t> - Набор 0 и 1, группирующиеся в байты </a:t>
            </a:r>
          </a:p>
          <a:p>
            <a:pPr marL="0" indent="0">
              <a:buNone/>
            </a:pPr>
            <a:r>
              <a:rPr lang="ru-RU" dirty="0" smtClean="0"/>
              <a:t>     * могут быть и не по </a:t>
            </a:r>
            <a:r>
              <a:rPr lang="ru-RU" b="1" dirty="0" smtClean="0"/>
              <a:t>8 бит, -</a:t>
            </a:r>
            <a:r>
              <a:rPr lang="ru-RU" b="1" baseline="0" dirty="0" smtClean="0"/>
              <a:t> 4, 7, 14</a:t>
            </a:r>
          </a:p>
          <a:p>
            <a:pPr marL="0" indent="0">
              <a:buNone/>
            </a:pPr>
            <a:r>
              <a:rPr lang="ru-RU" baseline="0" dirty="0" smtClean="0"/>
              <a:t>     * есть теоретические наработки по </a:t>
            </a:r>
            <a:r>
              <a:rPr lang="ru-RU" b="1" u="none" baseline="0" dirty="0" smtClean="0"/>
              <a:t>троичным компьютерам</a:t>
            </a:r>
            <a:r>
              <a:rPr lang="ru-RU" baseline="0" dirty="0" smtClean="0"/>
              <a:t>, некоторые моменты там получаются быстрее, проще и удобнее, но переход потребует переписывания всех программ, так что пока все компьютеры работают в двоичной системе.</a:t>
            </a:r>
            <a:endParaRPr lang="ru-RU" dirty="0" smtClean="0"/>
          </a:p>
          <a:p>
            <a:pPr marL="0" indent="0">
              <a:buNone/>
            </a:pPr>
            <a:r>
              <a:rPr lang="ru-RU" baseline="0" dirty="0" smtClean="0"/>
              <a:t>2) Принцип </a:t>
            </a:r>
            <a:r>
              <a:rPr lang="ru-RU" b="1" baseline="0" dirty="0" smtClean="0"/>
              <a:t>программного управления</a:t>
            </a:r>
            <a:r>
              <a:rPr lang="ru-RU" baseline="0" dirty="0" smtClean="0"/>
              <a:t> - обычно последовательность команд записывается подряд в памяти, но есть специальные команды «перехода» которые позволяют переходить к произвольной команде в зависимости от результата вычисления на предыдущих этапах или безусловно.</a:t>
            </a:r>
          </a:p>
          <a:p>
            <a:pPr marL="0" indent="0">
              <a:buNone/>
            </a:pPr>
            <a:r>
              <a:rPr lang="ru-RU" baseline="0" dirty="0" smtClean="0"/>
              <a:t>3) Принцип </a:t>
            </a:r>
            <a:r>
              <a:rPr lang="ru-RU" b="1" baseline="0" dirty="0" smtClean="0"/>
              <a:t>однородности памяти </a:t>
            </a:r>
            <a:r>
              <a:rPr lang="ru-RU" baseline="0" dirty="0" smtClean="0"/>
              <a:t>- любой байт из памяти может быть использован и как </a:t>
            </a:r>
            <a:r>
              <a:rPr lang="ru-RU" b="1" baseline="0" dirty="0" smtClean="0"/>
              <a:t>данные</a:t>
            </a:r>
            <a:r>
              <a:rPr lang="ru-RU" baseline="0" dirty="0" smtClean="0"/>
              <a:t> и как </a:t>
            </a:r>
            <a:r>
              <a:rPr lang="ru-RU" b="1" baseline="0" dirty="0" smtClean="0"/>
              <a:t>инструкция</a:t>
            </a:r>
            <a:r>
              <a:rPr lang="ru-RU" baseline="0" dirty="0" smtClean="0"/>
              <a:t> и как </a:t>
            </a:r>
            <a:r>
              <a:rPr lang="ru-RU" b="1" baseline="0" dirty="0" smtClean="0"/>
              <a:t>адрес</a:t>
            </a:r>
            <a:r>
              <a:rPr lang="ru-RU" baseline="0" dirty="0" smtClean="0"/>
              <a:t> для других данных в зависимости лишь от способа обращения к ним.</a:t>
            </a:r>
          </a:p>
          <a:p>
            <a:pPr marL="0" indent="0">
              <a:buNone/>
            </a:pPr>
            <a:r>
              <a:rPr lang="ru-RU" baseline="0" dirty="0" smtClean="0"/>
              <a:t>4) Принцип </a:t>
            </a:r>
            <a:r>
              <a:rPr lang="ru-RU" b="1" baseline="0" dirty="0" smtClean="0"/>
              <a:t>адресности </a:t>
            </a:r>
            <a:r>
              <a:rPr lang="ru-RU" baseline="0" dirty="0" smtClean="0"/>
              <a:t>– любая ячейка памяти доступна процессору в любой момент по её линейному адресу – обычному числу</a:t>
            </a:r>
          </a:p>
          <a:p>
            <a:pPr marL="0" indent="0">
              <a:buNone/>
            </a:pPr>
            <a:r>
              <a:rPr lang="ru-RU" baseline="0" dirty="0" smtClean="0"/>
              <a:t>* В истории остались процессоры у которых была отдельно память для целых чисел, отдельно для дробных и отдельные команды для обращения к ним.</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3764254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Память – ОЗУ</a:t>
            </a:r>
          </a:p>
          <a:p>
            <a:r>
              <a:rPr lang="ru-RU" dirty="0" smtClean="0"/>
              <a:t>Другие устройства:</a:t>
            </a:r>
          </a:p>
          <a:p>
            <a:pPr marL="0" indent="0">
              <a:buFontTx/>
              <a:buNone/>
            </a:pPr>
            <a:r>
              <a:rPr lang="ru-RU" dirty="0" smtClean="0"/>
              <a:t>- устройства</a:t>
            </a:r>
            <a:r>
              <a:rPr lang="ru-RU" baseline="0" dirty="0" smtClean="0"/>
              <a:t> ввода-вывода: клавиатура, мышка</a:t>
            </a:r>
          </a:p>
          <a:p>
            <a:pPr marL="0" indent="0">
              <a:buFontTx/>
              <a:buNone/>
            </a:pPr>
            <a:r>
              <a:rPr lang="ru-RU" baseline="0" dirty="0" smtClean="0"/>
              <a:t>- контроллер </a:t>
            </a:r>
            <a:r>
              <a:rPr lang="en-US" baseline="0" dirty="0" smtClean="0"/>
              <a:t>USB</a:t>
            </a:r>
            <a:endParaRPr lang="ru-RU" baseline="0" dirty="0" smtClean="0"/>
          </a:p>
          <a:p>
            <a:pPr marL="0" indent="0">
              <a:buFontTx/>
              <a:buNone/>
            </a:pPr>
            <a:r>
              <a:rPr lang="ru-RU" baseline="0" dirty="0" smtClean="0"/>
              <a:t>- сетевая карта</a:t>
            </a:r>
          </a:p>
          <a:p>
            <a:r>
              <a:rPr lang="ru-RU" baseline="0" dirty="0" smtClean="0"/>
              <a:t>- видеоадаптер</a:t>
            </a:r>
          </a:p>
          <a:p>
            <a:r>
              <a:rPr lang="ru-RU" baseline="0" dirty="0" smtClean="0"/>
              <a:t>- жёсткий диск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Несколько микросхем памяти могут подключаться к шине параллельно: каждая откликается на определённый диапазон адресов присвоенный ей на стадии загрузки или сборки компьютера.</a:t>
            </a:r>
          </a:p>
          <a:p>
            <a:endParaRPr lang="ru-RU" baseline="0" dirty="0" smtClean="0"/>
          </a:p>
          <a:p>
            <a:r>
              <a:rPr lang="ru-RU" baseline="0" dirty="0" smtClean="0"/>
              <a:t>Основной минус: общая шина является узким местом – через неё происходят все коммуникации.</a:t>
            </a:r>
          </a:p>
          <a:p>
            <a:endParaRPr lang="ru-RU" baseline="0" dirty="0" smtClean="0"/>
          </a:p>
          <a:p>
            <a:r>
              <a:rPr lang="ru-RU" baseline="0" dirty="0" smtClean="0"/>
              <a:t>Пример работы:</a:t>
            </a:r>
          </a:p>
          <a:p>
            <a:r>
              <a:rPr lang="ru-RU" baseline="0" dirty="0" smtClean="0"/>
              <a:t>Процессор запрашивает инструкцию из памяти по определённому адресу – передаёт команду (команда чтения чтение) и адрес на шины адреса и команды соответственно,</a:t>
            </a:r>
            <a:br>
              <a:rPr lang="ru-RU" baseline="0" dirty="0" smtClean="0"/>
            </a:br>
            <a:r>
              <a:rPr lang="ru-RU" baseline="0" dirty="0" smtClean="0"/>
              <a:t>после чего ждёт появления запрошенной информации на "линии данных".</a:t>
            </a:r>
          </a:p>
          <a:p>
            <a:r>
              <a:rPr lang="ru-RU" baseline="0" dirty="0" smtClean="0"/>
              <a:t>Память видит что выставлен адрес соответствующий ей и выставляет своё содержимое на шину данных.</a:t>
            </a:r>
          </a:p>
          <a:p>
            <a:r>
              <a:rPr lang="ru-RU" baseline="0" dirty="0" smtClean="0"/>
              <a:t>Аналогично запрашивает данные - только адрес меняется.</a:t>
            </a:r>
          </a:p>
          <a:p>
            <a:r>
              <a:rPr lang="ru-RU" baseline="0" dirty="0" smtClean="0"/>
              <a:t>Далее процессор передаёт данные в АЛУ(арифметико-логическое устройство) для вычисления (выполнения инструкции).</a:t>
            </a:r>
          </a:p>
          <a:p>
            <a:r>
              <a:rPr lang="ru-RU" baseline="0" dirty="0" smtClean="0"/>
              <a:t>Далее процессор передаёт результат операции из АЛУ в память – устанавливает команду (запись), адрес, и выставляет данные на соответствующих шинах, а память получив их сохраняет.</a:t>
            </a:r>
          </a:p>
          <a:p>
            <a:endParaRPr lang="ru-RU" baseline="0" dirty="0" smtClean="0"/>
          </a:p>
          <a:p>
            <a:r>
              <a:rPr lang="ru-RU" baseline="0" dirty="0" smtClean="0"/>
              <a:t>Другие устройства откликаются на запись по определённым адресам и отдают данные при чтении с определённых адресов.</a:t>
            </a:r>
          </a:p>
          <a:p>
            <a:r>
              <a:rPr lang="ru-RU" baseline="0" dirty="0" smtClean="0"/>
              <a:t>То есть часть адресного диапазона выделяется на общение с видеоадаптером, а другая часть с жёстким диском и т. д.</a:t>
            </a:r>
          </a:p>
          <a:p>
            <a:r>
              <a:rPr lang="ru-RU" baseline="0" dirty="0" smtClean="0"/>
              <a:t>Вытекающий из этого плюс: любое новое периферийное устройство не требует изменения архитектуры – оно также подключается к общей шине и ему просто выделяется свой диапазон адресов.</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73669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Автор </a:t>
            </a:r>
            <a:r>
              <a:rPr lang="ru-RU" dirty="0" err="1" smtClean="0"/>
              <a:t>Говард</a:t>
            </a:r>
            <a:r>
              <a:rPr lang="ru-RU" dirty="0" smtClean="0"/>
              <a:t> </a:t>
            </a:r>
            <a:r>
              <a:rPr lang="ru-RU" dirty="0" err="1" smtClean="0"/>
              <a:t>Эйкен</a:t>
            </a:r>
            <a:r>
              <a:rPr lang="ru-RU" baseline="0" dirty="0" smtClean="0"/>
              <a:t>  (1937 год</a:t>
            </a:r>
            <a:r>
              <a:rPr lang="en-US" baseline="0" dirty="0" smtClean="0"/>
              <a:t> </a:t>
            </a:r>
            <a:r>
              <a:rPr lang="ru-RU" baseline="0" dirty="0" smtClean="0"/>
              <a:t>проект, первый компьютер Марк</a:t>
            </a:r>
            <a:r>
              <a:rPr lang="en-US" baseline="0" dirty="0" smtClean="0"/>
              <a:t> I </a:t>
            </a:r>
            <a:r>
              <a:rPr lang="ru-RU" baseline="0" dirty="0" smtClean="0"/>
              <a:t>в 1941 году)</a:t>
            </a:r>
            <a:endParaRPr lang="ru-RU" dirty="0" smtClean="0"/>
          </a:p>
          <a:p>
            <a:r>
              <a:rPr lang="ru-RU" dirty="0" smtClean="0"/>
              <a:t>Остальные принципы аналогичны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144584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Другие устройства</a:t>
            </a:r>
            <a:r>
              <a:rPr lang="ru-RU" baseline="0" dirty="0" smtClean="0"/>
              <a:t> так же могут подключаться к шине данных</a:t>
            </a:r>
          </a:p>
          <a:p>
            <a:endParaRPr lang="ru-RU" baseline="0" dirty="0" smtClean="0"/>
          </a:p>
          <a:p>
            <a:r>
              <a:rPr lang="ru-RU" baseline="0" dirty="0" smtClean="0"/>
              <a:t>Плюсы:</a:t>
            </a:r>
          </a:p>
          <a:p>
            <a:r>
              <a:rPr lang="ru-RU" baseline="0" dirty="0" smtClean="0"/>
              <a:t>Раздельная шина данных и команд позволяет за один такт получить и команду и данные, то есть быстрее в два раза.</a:t>
            </a:r>
          </a:p>
          <a:p>
            <a:r>
              <a:rPr lang="ru-RU" baseline="0" dirty="0" smtClean="0"/>
              <a:t>Память данных и память программ могут быть построены по разным технологиям (память программ может быть неизменяемой (однократно программируемой), а значит не подвержена заражению вирусами), может иметь другую </a:t>
            </a:r>
            <a:r>
              <a:rPr lang="ru-RU" baseline="0" dirty="0" err="1" smtClean="0"/>
              <a:t>битность</a:t>
            </a:r>
            <a:r>
              <a:rPr lang="ru-RU" baseline="0" dirty="0" smtClean="0"/>
              <a:t> (микропроцессоры </a:t>
            </a:r>
            <a:r>
              <a:rPr lang="en-US" baseline="0" dirty="0" smtClean="0"/>
              <a:t>Microchip PIC</a:t>
            </a:r>
            <a:r>
              <a:rPr lang="ru-RU" baseline="0" dirty="0" smtClean="0"/>
              <a:t>16 имеют 8 битную память данных и 14 битную память программ)</a:t>
            </a:r>
          </a:p>
          <a:p>
            <a:r>
              <a:rPr lang="ru-RU" baseline="0" dirty="0" smtClean="0"/>
              <a:t>Минусы:</a:t>
            </a:r>
          </a:p>
          <a:p>
            <a:r>
              <a:rPr lang="ru-RU" baseline="0" dirty="0" smtClean="0"/>
              <a:t>В классическом варианте программа может быть записана только из вне.</a:t>
            </a:r>
          </a:p>
          <a:p>
            <a:endParaRPr lang="ru-RU" baseline="0" dirty="0" smtClean="0"/>
          </a:p>
          <a:p>
            <a:r>
              <a:rPr lang="ru-RU" b="1" baseline="0" dirty="0" smtClean="0"/>
              <a:t>Зная кто победил в гонке, ответьте на вопрос: какая архитектура лучше?</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89140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настоящее время используются обе архитектуры:</a:t>
            </a:r>
          </a:p>
          <a:p>
            <a:r>
              <a:rPr lang="ru-RU" dirty="0" smtClean="0"/>
              <a:t>фон неймановская </a:t>
            </a:r>
            <a:r>
              <a:rPr lang="ru-RU" baseline="0" dirty="0" smtClean="0"/>
              <a:t>в </a:t>
            </a:r>
            <a:r>
              <a:rPr lang="ru-RU" dirty="0" smtClean="0"/>
              <a:t>универсальных процессорах (персональные компьютеры</a:t>
            </a:r>
            <a:r>
              <a:rPr lang="ru-RU" baseline="0" dirty="0" smtClean="0"/>
              <a:t>)</a:t>
            </a:r>
            <a:r>
              <a:rPr lang="ru-RU" dirty="0" smtClean="0"/>
              <a:t>,</a:t>
            </a:r>
          </a:p>
          <a:p>
            <a:r>
              <a:rPr lang="ru-RU" dirty="0" smtClean="0"/>
              <a:t>Гарвардская – в специализированных</a:t>
            </a:r>
            <a:r>
              <a:rPr lang="ru-RU" baseline="0" dirty="0" smtClean="0"/>
              <a:t> (сигнальные процессоры, микропроцессоры для встраиваемых систем, </a:t>
            </a:r>
            <a:r>
              <a:rPr lang="en-US" baseline="0" dirty="0" smtClean="0"/>
              <a:t>ARDUINO, PIC’</a:t>
            </a:r>
            <a:r>
              <a:rPr lang="ru-RU" baseline="0" dirty="0" smtClean="0"/>
              <a:t>и, </a:t>
            </a:r>
            <a:r>
              <a:rPr lang="en-US" baseline="0" dirty="0" smtClean="0"/>
              <a:t>STM'</a:t>
            </a:r>
            <a:r>
              <a:rPr lang="ru-RU" baseline="0" dirty="0" smtClean="0"/>
              <a:t>ы и т. д.)</a:t>
            </a:r>
          </a:p>
          <a:p>
            <a:r>
              <a:rPr lang="ru-RU" baseline="0" dirty="0" smtClean="0"/>
              <a:t>Если компьютеры по фон неймановской архитектуре обычно дороже, то процессоров по гарвардской архитектуре на порядки больше.</a:t>
            </a:r>
            <a:endParaRPr lang="ru-RU" dirty="0" smtClean="0"/>
          </a:p>
          <a:p>
            <a:endParaRPr lang="ru-RU" dirty="0" smtClean="0"/>
          </a:p>
          <a:p>
            <a:r>
              <a:rPr lang="ru-RU" dirty="0" smtClean="0"/>
              <a:t>Кроме того в процессе развития обе архитектуры пытаются перенять положительные стороны конкурента</a:t>
            </a:r>
            <a:r>
              <a:rPr lang="ru-RU" baseline="0" dirty="0" smtClean="0"/>
              <a:t> и сейчас почти все процессоры имеют черты и той и той архитектуры:</a:t>
            </a:r>
            <a:endParaRPr lang="ru-RU" dirty="0" smtClean="0"/>
          </a:p>
          <a:p>
            <a:r>
              <a:rPr lang="ru-RU" dirty="0" smtClean="0"/>
              <a:t>В последних процессорах </a:t>
            </a:r>
            <a:r>
              <a:rPr lang="en-US" dirty="0" smtClean="0"/>
              <a:t>Intel </a:t>
            </a:r>
            <a:r>
              <a:rPr lang="ru-RU" baseline="0" dirty="0" smtClean="0"/>
              <a:t>кэш первого уровня разделён на кэш данных и кэш инструкций, то есть сам процессор внутри работает по гарвардской схеме, хотя снаружи общается с памятью по фон неймановской схеме.</a:t>
            </a:r>
            <a:endParaRPr lang="en-US" baseline="0" dirty="0" smtClean="0"/>
          </a:p>
          <a:p>
            <a:r>
              <a:rPr lang="ru-RU" baseline="0" dirty="0" smtClean="0"/>
              <a:t>Также внутри процессора отдельные регистры используются для хранения целых чисел и для дробных.</a:t>
            </a:r>
          </a:p>
          <a:p>
            <a:r>
              <a:rPr lang="ru-RU" dirty="0" smtClean="0"/>
              <a:t>В</a:t>
            </a:r>
            <a:r>
              <a:rPr lang="ru-RU" baseline="0" dirty="0" smtClean="0"/>
              <a:t> современных процессорах построенных по гарвардской схеме есть две шины, но шину программ можно использовать для передачи не только инструкций но и данных (данные можно хранить в памяти программ). Кроме того появились команды для записи памяти программ из памяти данных.</a:t>
            </a:r>
          </a:p>
          <a:p>
            <a:r>
              <a:rPr lang="ru-RU" baseline="0" dirty="0" smtClean="0"/>
              <a:t>Так что современные процессоры зачастую объединяют оба подхода, хотя и всё ещё различимы.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300935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Последовательный и произвольный доступ к памяти.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в любой момент времени процессор может запросить доступ к любой ячейке памяти, то говорят что он имеет </a:t>
            </a:r>
            <a:r>
              <a:rPr lang="ru-RU" b="1" u="sng" baseline="0" dirty="0" smtClean="0"/>
              <a:t>произвольный доступ к памяти</a:t>
            </a:r>
            <a:r>
              <a:rPr lang="ru-RU" baseline="0" dirty="0" smtClean="0"/>
              <a:t>.</a:t>
            </a:r>
            <a:endParaRPr lang="ru-RU" dirty="0" smtClean="0"/>
          </a:p>
          <a:p>
            <a:r>
              <a:rPr lang="ru-RU" dirty="0" smtClean="0"/>
              <a:t>Если для того чтобы вычитать одну ячейку памяти</a:t>
            </a:r>
            <a:r>
              <a:rPr lang="ru-RU" baseline="0" dirty="0" smtClean="0"/>
              <a:t> процессору необходимо прочесть все ячейки до запрошенной, то говорят что </a:t>
            </a:r>
            <a:r>
              <a:rPr lang="ru-RU" b="1" u="sng" baseline="0" dirty="0" smtClean="0"/>
              <a:t>доступ к памяти последовательный</a:t>
            </a:r>
            <a:r>
              <a:rPr lang="ru-RU" baseline="0" dirty="0" smtClean="0"/>
              <a:t>.</a:t>
            </a:r>
            <a:r>
              <a:rPr lang="ru-RU" dirty="0" smtClean="0"/>
              <a:t> Хорошей иллюстрацией последовательного доступа к памяти выступают магнитные ленты: чтобы прочитать</a:t>
            </a:r>
            <a:r>
              <a:rPr lang="ru-RU" baseline="0" dirty="0" smtClean="0"/>
              <a:t> информацию с конца ленты, её сначала необходимо перемотать до этого конца.</a:t>
            </a:r>
            <a:endParaRPr lang="ru-RU" dirty="0" smtClean="0"/>
          </a:p>
          <a:p>
            <a:r>
              <a:rPr lang="ru-RU" dirty="0" smtClean="0"/>
              <a:t>Доступ</a:t>
            </a:r>
            <a:r>
              <a:rPr lang="ru-RU" baseline="0" dirty="0" smtClean="0"/>
              <a:t> к регистрам процессора и к оперативной памяти произвольный. Доступ к внешней памяти и сетевым хранилищам последовательный (если запросить жёсткий диск на чтение 1 байта, то драйвер жёсткого диска прочтёт целый блок (кластер, обычно 4096 байт), а вызвавшей программе будет возвращён только 1 запрошенный байт).</a:t>
            </a:r>
            <a:br>
              <a:rPr lang="ru-RU" baseline="0" dirty="0" smtClean="0"/>
            </a:br>
            <a:r>
              <a:rPr lang="ru-RU" baseline="0" dirty="0" smtClean="0"/>
              <a:t>Из сетевого хранилища можно запросить любой байт данных, однако при последовательном чтении скорость получения данных будет значительно выше. Поэтому говорят о последовательном доступе.</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3574601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Этот слайд уже был, он приведен для того чтобы найти на нём уровни </a:t>
            </a:r>
            <a:r>
              <a:rPr lang="ru-RU" baseline="0" dirty="0" smtClean="0"/>
              <a:t>памяти компьютера.</a:t>
            </a:r>
          </a:p>
          <a:p>
            <a:r>
              <a:rPr lang="ru-RU" baseline="0" dirty="0" smtClean="0"/>
              <a:t>Где регистры (самая быстрая память к которой может обращаться процессор</a:t>
            </a:r>
            <a:r>
              <a:rPr lang="ru-RU" baseline="0" dirty="0" smtClean="0"/>
              <a:t>)?</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70796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Арифметико-логическое устройство – блок процессора выполняющий арифметические операции (сложение, умножение, вычитание, деление и сравнения чисел).</a:t>
            </a:r>
          </a:p>
          <a:p>
            <a:r>
              <a:rPr lang="ru-RU" baseline="0" dirty="0" smtClean="0"/>
              <a:t>Где на этой схеме кэш?</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318166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Все запросы от процессора идут через кэш, если информация есть в кэше, то ответ берётся из него. Если нету, то запрос передаётся дальше на шину.</a:t>
            </a:r>
          </a:p>
          <a:p>
            <a:r>
              <a:rPr lang="en-US" baseline="0" dirty="0" smtClean="0"/>
              <a:t>L1 L2 L3</a:t>
            </a:r>
            <a:r>
              <a:rPr lang="ru-RU" baseline="0" dirty="0" smtClean="0"/>
              <a:t> – в современных компьютерах используется три уровня кэша: чем больше номер, тем больше размер, чем меньше номер тем выше быстродействие.</a:t>
            </a:r>
            <a:endParaRPr lang="en-US" baseline="0" dirty="0" smtClean="0"/>
          </a:p>
          <a:p>
            <a:r>
              <a:rPr lang="en-US" baseline="0" dirty="0" smtClean="0"/>
              <a:t>----&gt;</a:t>
            </a:r>
            <a:r>
              <a:rPr lang="ru-RU" baseline="0" dirty="0" smtClean="0"/>
              <a:t> рост размера</a:t>
            </a:r>
          </a:p>
          <a:p>
            <a:r>
              <a:rPr lang="en-US" baseline="0" dirty="0" smtClean="0"/>
              <a:t>&lt;---- </a:t>
            </a:r>
            <a:r>
              <a:rPr lang="ru-RU" baseline="0" dirty="0" smtClean="0"/>
              <a:t>рост быстродействия</a:t>
            </a:r>
            <a:br>
              <a:rPr lang="ru-RU" baseline="0" dirty="0" smtClean="0"/>
            </a:br>
            <a:r>
              <a:rPr lang="ru-RU" baseline="0" dirty="0" smtClean="0"/>
              <a:t>Где на схеме оперативная память?</a:t>
            </a:r>
          </a:p>
          <a:p>
            <a:r>
              <a:rPr lang="ru-RU" baseline="0" dirty="0" smtClean="0"/>
              <a:t>Где на схеме внешняя память (жёсткий диск)?</a:t>
            </a:r>
          </a:p>
          <a:p>
            <a:r>
              <a:rPr lang="ru-RU" baseline="0" dirty="0" smtClean="0"/>
              <a:t>Где на схеме сетевые хранилища?</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262392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1000</a:t>
            </a:r>
            <a:r>
              <a:rPr lang="ru-RU" baseline="0" dirty="0" smtClean="0"/>
              <a:t> байт = 1 килобайт, </a:t>
            </a:r>
            <a:r>
              <a:rPr lang="en-US" baseline="0" dirty="0" smtClean="0"/>
              <a:t>KB</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1000</a:t>
            </a:r>
            <a:r>
              <a:rPr lang="ru-RU" baseline="0" dirty="0" smtClean="0"/>
              <a:t> Кб = 1 </a:t>
            </a:r>
            <a:r>
              <a:rPr lang="ru-RU" baseline="0" dirty="0" smtClean="0"/>
              <a:t>мегабайт, </a:t>
            </a:r>
            <a:r>
              <a:rPr lang="en-US" baseline="0" dirty="0" smtClean="0"/>
              <a:t>MB</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1000</a:t>
            </a:r>
            <a:r>
              <a:rPr lang="ru-RU" baseline="0" dirty="0" smtClean="0"/>
              <a:t> Мб = 1 гигабайт, </a:t>
            </a:r>
            <a:r>
              <a:rPr lang="en-US" baseline="0" dirty="0" smtClean="0"/>
              <a:t>GB</a:t>
            </a:r>
            <a:endParaRPr lang="ru-RU" dirty="0" smtClean="0"/>
          </a:p>
          <a:p>
            <a:endParaRPr lang="ru-RU" dirty="0" smtClean="0"/>
          </a:p>
          <a:p>
            <a:r>
              <a:rPr lang="ru-RU" dirty="0" smtClean="0"/>
              <a:t>1024 байт = 1 </a:t>
            </a:r>
            <a:r>
              <a:rPr lang="ru-RU" dirty="0" err="1" smtClean="0"/>
              <a:t>кибибайт</a:t>
            </a:r>
            <a:r>
              <a:rPr lang="ru-RU" dirty="0" smtClean="0"/>
              <a:t>, </a:t>
            </a:r>
            <a:r>
              <a:rPr lang="en-US" dirty="0" smtClean="0"/>
              <a:t>KiB</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1024 </a:t>
            </a:r>
            <a:r>
              <a:rPr lang="en-US" dirty="0" smtClean="0"/>
              <a:t>KiB</a:t>
            </a:r>
            <a:r>
              <a:rPr lang="ru-RU" dirty="0" smtClean="0"/>
              <a:t> = 1 </a:t>
            </a:r>
            <a:r>
              <a:rPr lang="ru-RU" dirty="0" err="1" smtClean="0"/>
              <a:t>мибибайт</a:t>
            </a:r>
            <a:r>
              <a:rPr lang="ru-RU" dirty="0" smtClean="0"/>
              <a:t>, </a:t>
            </a:r>
            <a:r>
              <a:rPr lang="en-US" dirty="0" err="1" smtClean="0"/>
              <a:t>MiB</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1024 </a:t>
            </a:r>
            <a:r>
              <a:rPr lang="en-US" dirty="0" err="1" smtClean="0"/>
              <a:t>MiB</a:t>
            </a:r>
            <a:r>
              <a:rPr lang="ru-RU" dirty="0" smtClean="0"/>
              <a:t> = 1 </a:t>
            </a:r>
            <a:r>
              <a:rPr lang="ru-RU" dirty="0" err="1" smtClean="0"/>
              <a:t>гибибайт</a:t>
            </a:r>
            <a:r>
              <a:rPr lang="ru-RU" dirty="0" smtClean="0"/>
              <a:t>, </a:t>
            </a:r>
            <a:r>
              <a:rPr lang="en-US" dirty="0" err="1" smtClean="0"/>
              <a:t>GiB</a:t>
            </a:r>
            <a:endParaRPr lang="en-US" dirty="0" smtClean="0"/>
          </a:p>
          <a:p>
            <a:endParaRPr lang="ru-RU" dirty="0" smtClean="0"/>
          </a:p>
          <a:p>
            <a:r>
              <a:rPr lang="ru-RU" baseline="0" dirty="0" smtClean="0"/>
              <a:t>Разница между 1</a:t>
            </a:r>
            <a:r>
              <a:rPr lang="en-US" baseline="0" dirty="0" smtClean="0"/>
              <a:t>KiB </a:t>
            </a:r>
            <a:r>
              <a:rPr lang="ru-RU" baseline="0" dirty="0" smtClean="0"/>
              <a:t>и </a:t>
            </a:r>
            <a:r>
              <a:rPr lang="en-US" baseline="0" dirty="0" smtClean="0"/>
              <a:t>1KB = 1024/1000 = 2.4%</a:t>
            </a:r>
          </a:p>
          <a:p>
            <a:r>
              <a:rPr lang="ru-RU" baseline="0" dirty="0" smtClean="0"/>
              <a:t>между 1</a:t>
            </a:r>
            <a:r>
              <a:rPr lang="en-US" baseline="0" dirty="0" err="1" smtClean="0"/>
              <a:t>MiB</a:t>
            </a:r>
            <a:r>
              <a:rPr lang="en-US" baseline="0" dirty="0" smtClean="0"/>
              <a:t> </a:t>
            </a:r>
            <a:r>
              <a:rPr lang="ru-RU" baseline="0" dirty="0" smtClean="0"/>
              <a:t>и </a:t>
            </a:r>
            <a:r>
              <a:rPr lang="en-US" baseline="0" dirty="0" smtClean="0"/>
              <a:t>1MB = (1024/1000) ^ 2 = 4.9%</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между 1</a:t>
            </a:r>
            <a:r>
              <a:rPr lang="en-US" baseline="0" dirty="0" err="1" smtClean="0"/>
              <a:t>TiB</a:t>
            </a:r>
            <a:r>
              <a:rPr lang="en-US" baseline="0" dirty="0" smtClean="0"/>
              <a:t> </a:t>
            </a:r>
            <a:r>
              <a:rPr lang="ru-RU" baseline="0" dirty="0" smtClean="0"/>
              <a:t>и </a:t>
            </a:r>
            <a:r>
              <a:rPr lang="en-US" baseline="0" dirty="0" smtClean="0"/>
              <a:t>1TB = (1024/1000) ^ 4 = 10%</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403946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Когда говорят</a:t>
            </a:r>
            <a:r>
              <a:rPr lang="ru-RU" baseline="0" dirty="0" smtClean="0"/>
              <a:t> про программирование в широком смысле слова, подразумевают достаточно широкий круг вещей:</a:t>
            </a:r>
          </a:p>
          <a:p>
            <a:pPr marL="228600" indent="-228600">
              <a:buAutoNum type="arabicParenR"/>
            </a:pPr>
            <a:r>
              <a:rPr lang="ru-RU" b="1" u="sng" baseline="0" dirty="0" smtClean="0"/>
              <a:t>Синтаксис ЯП (языка программирования)</a:t>
            </a:r>
            <a:r>
              <a:rPr lang="ru-RU" baseline="0" dirty="0" smtClean="0"/>
              <a:t> – это то как записать программу в форме, понятной компьютеру: как оформлять циклы, ветвления, функции. У каждого языка программирования синтаксис свой, постоянно появляются новые языки программирования. На каких то запись программы будет короче, на каких то длиннее. Но если говорят про программирование студенты, то чаще всего подразумевается только синтаксис конкретного ЯП.</a:t>
            </a:r>
            <a:r>
              <a:rPr lang="en-US" baseline="0" dirty="0" smtClean="0"/>
              <a:t> </a:t>
            </a:r>
            <a:r>
              <a:rPr lang="ru-RU" baseline="0" dirty="0" smtClean="0"/>
              <a:t>Но программирование гораздо шире.</a:t>
            </a:r>
            <a:br>
              <a:rPr lang="ru-RU" baseline="0" dirty="0" smtClean="0"/>
            </a:br>
            <a:r>
              <a:rPr lang="ru-RU" baseline="0" dirty="0" smtClean="0"/>
              <a:t>Если вы видели книжку "Выучить </a:t>
            </a:r>
            <a:r>
              <a:rPr lang="en-US" baseline="0" dirty="0" smtClean="0"/>
              <a:t>C++</a:t>
            </a:r>
            <a:r>
              <a:rPr lang="ru-RU" baseline="0" dirty="0" smtClean="0"/>
              <a:t> за 21 день" или курсы с похожим названием и сроком, то там учат только синтаксису.</a:t>
            </a:r>
          </a:p>
          <a:p>
            <a:pPr marL="228600" indent="-228600">
              <a:buAutoNum type="arabicParenR"/>
            </a:pPr>
            <a:r>
              <a:rPr lang="ru-RU" b="1" u="sng" baseline="0" dirty="0" smtClean="0"/>
              <a:t>Структуры данных</a:t>
            </a:r>
            <a:r>
              <a:rPr lang="ru-RU" b="0" u="none" baseline="0" dirty="0" smtClean="0"/>
              <a:t> и </a:t>
            </a:r>
            <a:r>
              <a:rPr lang="ru-RU" b="1" u="sng" baseline="0" dirty="0" smtClean="0"/>
              <a:t>алгоритмы</a:t>
            </a:r>
            <a:r>
              <a:rPr lang="ru-RU" baseline="0" dirty="0" smtClean="0"/>
              <a:t> -</a:t>
            </a:r>
            <a:r>
              <a:rPr lang="ru-RU" b="0" u="none" baseline="0" dirty="0" smtClean="0"/>
              <a:t> две неразрывно связанных вещи: как представить в программе информацию о множестве объектов и как быстро найти в куче такой информации нужную. Это то, на чём сфокусировано олимпиадное программирование. Это самая стабильная и неизменная часть программирования. Алгоритмы придуманные 50 лет назад до сих пор котируются: про них даже задают вопросы на собеседованиях.</a:t>
            </a:r>
            <a:br>
              <a:rPr lang="ru-RU" b="0" u="none" baseline="0" dirty="0" smtClean="0"/>
            </a:br>
            <a:r>
              <a:rPr lang="ru-RU" b="0" u="none" baseline="0" dirty="0" smtClean="0"/>
              <a:t>Часто основные алгоритмы не используются явно, а вызываются реализации этих алгоритмов из библиотек. Однако знание алгоритмов позволяет использовать их в разы эффективнее. Кроме того опыт реализации стандартных алгоритмов позволяет отточить искусство программирования.</a:t>
            </a:r>
          </a:p>
          <a:p>
            <a:pPr marL="228600" indent="-228600">
              <a:buAutoNum type="arabicParenR"/>
            </a:pPr>
            <a:r>
              <a:rPr lang="ru-RU" b="1" u="sng" baseline="0" dirty="0" smtClean="0"/>
              <a:t>Принципы работы компьютера</a:t>
            </a:r>
            <a:r>
              <a:rPr lang="ru-RU" b="0" u="none" baseline="0" dirty="0" smtClean="0"/>
              <a:t> – чтобы писать надёжные и быстрые программы нужно представлять на каком оборудовании они будут выполняться. В настоящее время существует множество языков программирования позволяющих писать универсальные программы пригодные для выполнения в разных аппаратных средах (персональный компьютер, смартфон, умная кофеварка), однако выполняться они будут с разной эффективностью/скоростью. Чтобы писать по настоящему быстрые программы нужно учитывать специфику конкретной аппаратной системы (железа).</a:t>
            </a:r>
          </a:p>
          <a:p>
            <a:pPr marL="228600" indent="-228600">
              <a:buAutoNum type="arabicParenR"/>
            </a:pPr>
            <a:r>
              <a:rPr lang="ru-RU" b="1" u="sng" baseline="0" dirty="0" smtClean="0"/>
              <a:t>Прикладные библиотеки</a:t>
            </a:r>
            <a:r>
              <a:rPr lang="ru-RU" b="0" u="none" baseline="0" dirty="0" smtClean="0"/>
              <a:t> – это сторонние исполняемые файлы, которые можно подключать к своей программе и которые содержат полезные функции. Вызвал одну такую – она создала тебе окошко. Вызвал другую – отобразила на окошке график функции. Упрощают труд программиста, но эти знания устаревают даже быстрее чем знания о синтаксисе ЯП. </a:t>
            </a:r>
          </a:p>
          <a:p>
            <a:pPr marL="228600" indent="-228600">
              <a:buAutoNum type="arabicParenR"/>
            </a:pPr>
            <a:r>
              <a:rPr lang="ru-RU" b="1" u="sng" dirty="0" smtClean="0"/>
              <a:t>Искусство программирования </a:t>
            </a:r>
            <a:r>
              <a:rPr lang="ru-RU" b="0" u="none" dirty="0" smtClean="0"/>
              <a:t>– практика программирования, знание о том как удобнее решать задачи того или иного вида. Это множество никак не связанных и не систематизируемых приёмов, которые позволяют писать программы проще</a:t>
            </a:r>
            <a:r>
              <a:rPr lang="ru-RU" b="0" u="none" baseline="0" dirty="0" smtClean="0"/>
              <a:t> и с меньшим числом ошибок.</a:t>
            </a:r>
            <a:br>
              <a:rPr lang="ru-RU" b="0" u="none" baseline="0" dirty="0" smtClean="0"/>
            </a:br>
            <a:r>
              <a:rPr lang="ru-RU" b="0" u="none" baseline="0" dirty="0" smtClean="0"/>
              <a:t>Да, программирование это искусство. Если два разных программиста будут решать одну и ту же задачу, они обязательно решат её по разному. Если программисты хорошие, то решения будут с близкой эффективностью, но всё равно разные.</a:t>
            </a:r>
            <a:br>
              <a:rPr lang="ru-RU" b="0" u="none" baseline="0" dirty="0" smtClean="0"/>
            </a:br>
            <a:r>
              <a:rPr lang="ru-RU" b="0" u="none" baseline="0" dirty="0" smtClean="0"/>
              <a:t>Такому можно научиться только </a:t>
            </a:r>
            <a:r>
              <a:rPr lang="ru-RU" b="0" u="none" dirty="0" smtClean="0"/>
              <a:t>во время собственноручной разработки программ. Именно</a:t>
            </a:r>
            <a:r>
              <a:rPr lang="ru-RU" b="0" u="none" baseline="0" dirty="0" smtClean="0"/>
              <a:t> поэтому наш курс включает в себя решение множества задач на лабораторных работах.</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smtClean="0"/>
              <a:t>Утилиты для работы в группе</a:t>
            </a:r>
            <a:r>
              <a:rPr lang="ru-RU" b="0" u="none" baseline="0" dirty="0" smtClean="0"/>
              <a:t> – современные программы часто являются слишком большими и сложными для разработки одним человеком. "Один в поле не воин". Поэтому программы и утилиты упрощающие взаимодействия между разработчиками проекта являются неотъемлемой частью знаний необходимых любому программисту. </a:t>
            </a:r>
            <a:br>
              <a:rPr lang="ru-RU" b="0" u="none" baseline="0" dirty="0" smtClean="0"/>
            </a:br>
            <a:r>
              <a:rPr lang="ru-RU" b="0" u="none" baseline="0" dirty="0" smtClean="0"/>
              <a:t>Это:</a:t>
            </a:r>
            <a:br>
              <a:rPr lang="ru-RU" b="0" u="none" baseline="0" dirty="0" smtClean="0"/>
            </a:br>
            <a:r>
              <a:rPr lang="ru-RU" b="0" u="none" baseline="0" dirty="0" smtClean="0"/>
              <a:t>- системы баг-трекинга (протоколирования и контроля исправления ошибок в программе), </a:t>
            </a:r>
            <a:br>
              <a:rPr lang="ru-RU" b="0" u="none" baseline="0" dirty="0" smtClean="0"/>
            </a:br>
            <a:r>
              <a:rPr lang="ru-RU" b="0" u="none" baseline="0" dirty="0" smtClean="0"/>
              <a:t>- системы управления версиями исходных файлов (</a:t>
            </a:r>
            <a:r>
              <a:rPr lang="en-US" b="0" u="none" baseline="0" dirty="0" smtClean="0"/>
              <a:t>GIT, SVN </a:t>
            </a:r>
            <a:r>
              <a:rPr lang="ru-RU" b="0" u="none" baseline="0" dirty="0" smtClean="0"/>
              <a:t>и т.д.)</a:t>
            </a:r>
            <a:br>
              <a:rPr lang="ru-RU" b="0" u="none" baseline="0" dirty="0" smtClean="0"/>
            </a:br>
            <a:r>
              <a:rPr lang="ru-RU" b="1" u="sng" baseline="0" dirty="0" smtClean="0"/>
              <a:t>Архитектура ПО (или дизайн ПО)</a:t>
            </a:r>
            <a:r>
              <a:rPr lang="ru-RU" b="0" u="none" baseline="0" dirty="0" smtClean="0"/>
              <a:t> – когда программа становится такой большой и сложной, что для её разработки приходится привлекать группы разработчиков, возникает необходимость что бы хотя бы один человек был способен видеть программу целиком, чтобы увидеть (и возможно исправить) неочевидные связи между отдельными частями системы. Такого человека называют архитектором программы. Чаще всего это самый опытный из разработчиков,  элита среди программистов, потому как ошибки при разработке архитектуры позднее сложнее всего в исправлении и наоборот – грамотно внедрённые решения позволяют сэкономить много человеко-часов.</a:t>
            </a:r>
            <a:endParaRPr lang="ru-RU" b="1" u="sng" dirty="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dirty="0"/>
          </a:p>
        </p:txBody>
      </p:sp>
    </p:spTree>
    <p:extLst>
      <p:ext uri="{BB962C8B-B14F-4D97-AF65-F5344CB8AC3E}">
        <p14:creationId xmlns:p14="http://schemas.microsoft.com/office/powerpoint/2010/main" val="51470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Данные и инструкции программы</a:t>
            </a:r>
            <a:r>
              <a:rPr lang="ru-RU" baseline="0" dirty="0" smtClean="0"/>
              <a:t> находятся в одной и той же памяти.</a:t>
            </a:r>
            <a:endParaRPr lang="ru-RU" dirty="0" smtClean="0"/>
          </a:p>
          <a:p>
            <a:r>
              <a:rPr lang="ru-RU" dirty="0" smtClean="0"/>
              <a:t>Указатель</a:t>
            </a:r>
            <a:r>
              <a:rPr lang="ru-RU" baseline="0" dirty="0" smtClean="0"/>
              <a:t> команд </a:t>
            </a:r>
            <a:r>
              <a:rPr lang="en-US" baseline="0" dirty="0" smtClean="0"/>
              <a:t>(</a:t>
            </a:r>
            <a:r>
              <a:rPr lang="ru-RU" baseline="0" dirty="0" smtClean="0"/>
              <a:t>регистр </a:t>
            </a:r>
            <a:r>
              <a:rPr lang="en-US" baseline="0" dirty="0" smtClean="0"/>
              <a:t>IP</a:t>
            </a:r>
            <a:r>
              <a:rPr lang="ru-RU" baseline="0" dirty="0" smtClean="0"/>
              <a:t> – </a:t>
            </a:r>
            <a:r>
              <a:rPr lang="en-US" baseline="0" dirty="0" smtClean="0"/>
              <a:t>instruction pointer) – </a:t>
            </a:r>
            <a:r>
              <a:rPr lang="ru-RU" baseline="0" dirty="0" smtClean="0"/>
              <a:t>один из регистров</a:t>
            </a:r>
            <a:endParaRPr lang="ru-RU" dirty="0" smtClean="0"/>
          </a:p>
          <a:p>
            <a:r>
              <a:rPr lang="ru-RU" dirty="0" smtClean="0"/>
              <a:t>Регистр </a:t>
            </a:r>
            <a:r>
              <a:rPr lang="en-US" dirty="0" smtClean="0"/>
              <a:t>IP </a:t>
            </a:r>
            <a:r>
              <a:rPr lang="ru-RU" dirty="0" smtClean="0"/>
              <a:t>инициализируется при запуске компьютера нулём.</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3896585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Чарльз</a:t>
            </a:r>
            <a:r>
              <a:rPr lang="ru-RU" baseline="0" dirty="0" smtClean="0"/>
              <a:t> </a:t>
            </a:r>
            <a:r>
              <a:rPr lang="ru-RU" dirty="0" smtClean="0"/>
              <a:t>Бэббидж</a:t>
            </a:r>
            <a:r>
              <a:rPr lang="ru-RU" baseline="0" dirty="0" smtClean="0"/>
              <a:t> разработал модель разностной машины в </a:t>
            </a:r>
            <a:r>
              <a:rPr lang="ru-RU" dirty="0" smtClean="0"/>
              <a:t>1822г – она выполняла аппроксимацию функций многочленами и вычисление с большой точностью.</a:t>
            </a:r>
          </a:p>
          <a:p>
            <a:r>
              <a:rPr lang="ru-RU" dirty="0" smtClean="0"/>
              <a:t>Но так и не построил до конца: технологии  не позволяли изготовить детали этой машины с приемлемой точностью – слишком много брака было, слишком быстро шестерёнки стирались(машина полностью механическая).</a:t>
            </a:r>
          </a:p>
          <a:p>
            <a:r>
              <a:rPr lang="ru-RU" dirty="0" smtClean="0"/>
              <a:t>Аналитическая</a:t>
            </a:r>
            <a:r>
              <a:rPr lang="ru-RU" baseline="0" dirty="0" smtClean="0"/>
              <a:t> машина 2 (только проект) 1847-1849 – была уже универсальной и также управлялась программой, но не была реализована</a:t>
            </a:r>
          </a:p>
          <a:p>
            <a:r>
              <a:rPr lang="ru-RU" baseline="0" dirty="0" smtClean="0"/>
              <a:t>(Казус: она была спроектирована по гарвардской схеме – управлялась перфокартами, перфокарты команд и данных были отдельно)</a:t>
            </a:r>
          </a:p>
          <a:p>
            <a:r>
              <a:rPr lang="ru-RU" baseline="0" dirty="0" smtClean="0"/>
              <a:t>Не так давно её реализовали в Англии, просто чтобы посмотреть, и она действительно работала.</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64246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25</a:t>
            </a:fld>
            <a:endParaRPr lang="ru-RU"/>
          </a:p>
        </p:txBody>
      </p:sp>
    </p:spTree>
    <p:extLst>
      <p:ext uri="{BB962C8B-B14F-4D97-AF65-F5344CB8AC3E}">
        <p14:creationId xmlns:p14="http://schemas.microsoft.com/office/powerpoint/2010/main" val="2481586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26</a:t>
            </a:fld>
            <a:endParaRPr lang="ru-RU"/>
          </a:p>
        </p:txBody>
      </p:sp>
    </p:spTree>
    <p:extLst>
      <p:ext uri="{BB962C8B-B14F-4D97-AF65-F5344CB8AC3E}">
        <p14:creationId xmlns:p14="http://schemas.microsoft.com/office/powerpoint/2010/main" val="87403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рисунке программа в виде машинных кодов команд во</a:t>
            </a:r>
            <a:r>
              <a:rPr lang="ru-RU" baseline="0" dirty="0" smtClean="0"/>
              <a:t> встроенном </a:t>
            </a:r>
            <a:r>
              <a:rPr lang="ru-RU" dirty="0" err="1" smtClean="0"/>
              <a:t>просмотрщике</a:t>
            </a:r>
            <a:r>
              <a:rPr lang="ru-RU" dirty="0" smtClean="0"/>
              <a:t> файлового менеджера </a:t>
            </a:r>
            <a:r>
              <a:rPr lang="en-US" dirty="0" smtClean="0"/>
              <a:t>FAR</a:t>
            </a:r>
            <a:r>
              <a:rPr lang="ru-RU" dirty="0" smtClean="0"/>
              <a:t>.</a:t>
            </a:r>
          </a:p>
          <a:p>
            <a:r>
              <a:rPr lang="ru-RU" dirty="0" smtClean="0"/>
              <a:t>Слева столбец адресов – смещение адреса</a:t>
            </a:r>
            <a:r>
              <a:rPr lang="ru-RU" baseline="0" dirty="0" smtClean="0"/>
              <a:t> байта от начала файла в шестнадцатеричном формате</a:t>
            </a:r>
            <a:r>
              <a:rPr lang="ru-RU" dirty="0" smtClean="0"/>
              <a:t>.</a:t>
            </a:r>
          </a:p>
          <a:p>
            <a:r>
              <a:rPr lang="ru-RU" dirty="0" smtClean="0"/>
              <a:t>В середине</a:t>
            </a:r>
            <a:r>
              <a:rPr lang="ru-RU" baseline="0" dirty="0" smtClean="0"/>
              <a:t> поле – машинные команды в ш</a:t>
            </a:r>
            <a:r>
              <a:rPr lang="ru-RU" dirty="0" smtClean="0"/>
              <a:t>естнадцатеричном представлении.</a:t>
            </a:r>
          </a:p>
          <a:p>
            <a:r>
              <a:rPr lang="ru-RU" dirty="0" smtClean="0"/>
              <a:t>Справа представление той же информации в виде текста.</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27</a:t>
            </a:fld>
            <a:endParaRPr lang="ru-RU"/>
          </a:p>
        </p:txBody>
      </p:sp>
    </p:spTree>
    <p:extLst>
      <p:ext uri="{BB962C8B-B14F-4D97-AF65-F5344CB8AC3E}">
        <p14:creationId xmlns:p14="http://schemas.microsoft.com/office/powerpoint/2010/main" val="146888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Программа на ассемблере:</a:t>
            </a:r>
            <a:r>
              <a:rPr lang="ru-RU" baseline="0" dirty="0" smtClean="0"/>
              <a:t> на рисунке интерфейс программы дизассемблера </a:t>
            </a:r>
            <a:r>
              <a:rPr lang="en-US" baseline="0" dirty="0" smtClean="0"/>
              <a:t>HIEW</a:t>
            </a:r>
            <a:endParaRPr lang="ru-RU" dirty="0" smtClean="0"/>
          </a:p>
          <a:p>
            <a:r>
              <a:rPr lang="ru-RU" dirty="0" smtClean="0"/>
              <a:t>Слева</a:t>
            </a:r>
            <a:r>
              <a:rPr lang="ru-RU" baseline="0" dirty="0" smtClean="0"/>
              <a:t> с</a:t>
            </a:r>
            <a:r>
              <a:rPr lang="ru-RU" dirty="0" smtClean="0"/>
              <a:t>толбец адреса байта в файле.</a:t>
            </a:r>
          </a:p>
          <a:p>
            <a:r>
              <a:rPr lang="ru-RU" dirty="0" smtClean="0"/>
              <a:t>Правее шестнадцатеричное представление</a:t>
            </a:r>
            <a:r>
              <a:rPr lang="ru-RU" baseline="0" dirty="0" smtClean="0"/>
              <a:t> (видно, что инструкции могут занимать разное количество байт: 1, 2, 3, 5, 6…)</a:t>
            </a:r>
            <a:endParaRPr lang="ru-RU" dirty="0" smtClean="0"/>
          </a:p>
          <a:p>
            <a:r>
              <a:rPr lang="ru-RU" dirty="0" smtClean="0"/>
              <a:t>Правее столбец с текстовым представлением каждой инструкции в формате удобном для восприятия человеком</a:t>
            </a:r>
            <a:r>
              <a:rPr lang="ru-RU" baseline="0" dirty="0" smtClean="0"/>
              <a:t> </a:t>
            </a:r>
            <a:r>
              <a:rPr lang="ru-RU" dirty="0" smtClean="0"/>
              <a:t>– каждая</a:t>
            </a:r>
            <a:r>
              <a:rPr lang="ru-RU" baseline="0" dirty="0" smtClean="0"/>
              <a:t> строка это одна инструкция.</a:t>
            </a:r>
          </a:p>
          <a:p>
            <a:r>
              <a:rPr lang="ru-RU" baseline="0" dirty="0" smtClean="0"/>
              <a:t>Самая правая колонка – данные – исходные данные над которыми выполняется инструкция и место назначения, куда положить результат в виде имён регистров процессора.</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28</a:t>
            </a:fld>
            <a:endParaRPr lang="ru-RU"/>
          </a:p>
        </p:txBody>
      </p:sp>
    </p:spTree>
    <p:extLst>
      <p:ext uri="{BB962C8B-B14F-4D97-AF65-F5344CB8AC3E}">
        <p14:creationId xmlns:p14="http://schemas.microsoft.com/office/powerpoint/2010/main" val="1423016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Интерпретатор языка программирования – программа для выполнения других программ.</a:t>
            </a:r>
            <a:br>
              <a:rPr lang="ru-RU" dirty="0" smtClean="0"/>
            </a:br>
            <a:r>
              <a:rPr lang="ru-RU" dirty="0" smtClean="0"/>
              <a:t>Интерпретатор считывает вашу</a:t>
            </a:r>
            <a:r>
              <a:rPr lang="ru-RU" baseline="0" dirty="0" smtClean="0"/>
              <a:t> программу в текстовом виде построчно. Каждую строку анализирует и выполняет те действия которые в ней описаны: записать данные в переменную, выполнить вычисление и т.д.</a:t>
            </a:r>
          </a:p>
          <a:p>
            <a:r>
              <a:rPr lang="ru-RU" baseline="0" dirty="0" smtClean="0"/>
              <a:t>Плюс такого подхода заключается в том, что текстовое представление программы можно менять "на лету" (во время выполнения) и программа сразу будет работать по изменённому варианту.</a:t>
            </a:r>
          </a:p>
          <a:p>
            <a:r>
              <a:rPr lang="ru-RU" baseline="0" dirty="0" smtClean="0"/>
              <a:t>Минус этого подхода в том, что каждая строка перед выполнением должна быть проанализирована, а это занимает время. Поэтому программы написанные для интерпретаторов могут работать раз в 100 медленнее чем при классической компиляции.</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29</a:t>
            </a:fld>
            <a:endParaRPr lang="ru-RU"/>
          </a:p>
        </p:txBody>
      </p:sp>
    </p:spTree>
    <p:extLst>
      <p:ext uri="{BB962C8B-B14F-4D97-AF65-F5344CB8AC3E}">
        <p14:creationId xmlns:p14="http://schemas.microsoft.com/office/powerpoint/2010/main" val="908995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Это уже не ассемблер, это компилятор более высокоуровневые</a:t>
            </a:r>
            <a:r>
              <a:rPr lang="ru-RU" baseline="0" dirty="0" smtClean="0"/>
              <a:t> </a:t>
            </a:r>
            <a:r>
              <a:rPr lang="ru-RU" dirty="0" smtClean="0"/>
              <a:t>языка программирования.</a:t>
            </a:r>
          </a:p>
          <a:p>
            <a:r>
              <a:rPr lang="ru-RU" dirty="0" smtClean="0"/>
              <a:t>Отличие в</a:t>
            </a:r>
            <a:r>
              <a:rPr lang="ru-RU" baseline="0" dirty="0" smtClean="0"/>
              <a:t> том что каждая строка программы превращается не в одну а в десяток, а то и более машинных команд.</a:t>
            </a:r>
          </a:p>
          <a:p>
            <a:r>
              <a:rPr lang="ru-RU" dirty="0" smtClean="0"/>
              <a:t>Высокоуровневые</a:t>
            </a:r>
            <a:r>
              <a:rPr lang="ru-RU" baseline="0" dirty="0" smtClean="0"/>
              <a:t> языки позволяют разрабатывать большие программы.</a:t>
            </a:r>
          </a:p>
          <a:p>
            <a:r>
              <a:rPr lang="ru-RU" baseline="0" dirty="0" smtClean="0"/>
              <a:t>(ассемблерная программа остаётся контролируема программистом при размере до 2000 строк, для языков высокого уровня уже несколько миллионов строк).</a:t>
            </a:r>
          </a:p>
          <a:p>
            <a:r>
              <a:rPr lang="ru-RU" baseline="0" dirty="0" smtClean="0"/>
              <a:t>Исходные коды программ для высокоуровневых языков обычно разбиваются на отдельные файлы,</a:t>
            </a:r>
          </a:p>
          <a:p>
            <a:r>
              <a:rPr lang="ru-RU" baseline="0" dirty="0" smtClean="0"/>
              <a:t>поэтому добавляется этап сборки – после компиляции каждого отдельного файла их надо собрать воедино в один исполняемый файл.</a:t>
            </a:r>
          </a:p>
          <a:p>
            <a:r>
              <a:rPr lang="ru-RU" baseline="0" dirty="0" smtClean="0"/>
              <a:t>Компиляция кода происходит только один раз, затем её можно будет запускать на выполнение многократно.</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30</a:t>
            </a:fld>
            <a:endParaRPr lang="ru-RU"/>
          </a:p>
        </p:txBody>
      </p:sp>
    </p:spTree>
    <p:extLst>
      <p:ext uri="{BB962C8B-B14F-4D97-AF65-F5344CB8AC3E}">
        <p14:creationId xmlns:p14="http://schemas.microsoft.com/office/powerpoint/2010/main" val="4072982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Исходный текст программы и результаты компиляции хранятся</a:t>
            </a:r>
            <a:r>
              <a:rPr lang="ru-RU" baseline="0" dirty="0" smtClean="0"/>
              <a:t> на диске в файлах указанных форматов (для языка </a:t>
            </a:r>
            <a:r>
              <a:rPr lang="en-US" baseline="0" dirty="0" smtClean="0"/>
              <a:t>C++ </a:t>
            </a:r>
            <a:r>
              <a:rPr lang="ru-RU" baseline="0" dirty="0" smtClean="0"/>
              <a:t>на ОС </a:t>
            </a:r>
            <a:r>
              <a:rPr lang="en-US" baseline="0" dirty="0" smtClean="0"/>
              <a:t>Windows)</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31</a:t>
            </a:fld>
            <a:endParaRPr lang="ru-RU"/>
          </a:p>
        </p:txBody>
      </p:sp>
    </p:spTree>
    <p:extLst>
      <p:ext uri="{BB962C8B-B14F-4D97-AF65-F5344CB8AC3E}">
        <p14:creationId xmlns:p14="http://schemas.microsoft.com/office/powerpoint/2010/main" val="365397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Вертикальные</a:t>
            </a:r>
            <a:r>
              <a:rPr lang="ru-RU" baseline="0" dirty="0" smtClean="0"/>
              <a:t> с</a:t>
            </a:r>
            <a:r>
              <a:rPr lang="ru-RU" dirty="0" smtClean="0"/>
              <a:t>трелки не означают передачу информации </a:t>
            </a:r>
            <a:r>
              <a:rPr lang="en-US" dirty="0" smtClean="0"/>
              <a:t>– </a:t>
            </a:r>
            <a:r>
              <a:rPr lang="ru-RU" dirty="0" smtClean="0"/>
              <a:t>все</a:t>
            </a:r>
            <a:r>
              <a:rPr lang="ru-RU" baseline="0" dirty="0" smtClean="0"/>
              <a:t> связи идут через </a:t>
            </a:r>
            <a:r>
              <a:rPr lang="en-US" baseline="0" dirty="0" smtClean="0"/>
              <a:t>HDD</a:t>
            </a:r>
            <a:r>
              <a:rPr lang="ru-RU" baseline="0" dirty="0" smtClean="0"/>
              <a:t>.</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32</a:t>
            </a:fld>
            <a:endParaRPr lang="ru-RU"/>
          </a:p>
        </p:txBody>
      </p:sp>
    </p:spTree>
    <p:extLst>
      <p:ext uri="{BB962C8B-B14F-4D97-AF65-F5344CB8AC3E}">
        <p14:creationId xmlns:p14="http://schemas.microsoft.com/office/powerpoint/2010/main" val="185618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u="none" baseline="0" dirty="0" smtClean="0"/>
              <a:t>В течении нашего курса программирования мы будем изучать:</a:t>
            </a:r>
          </a:p>
          <a:p>
            <a:pPr marL="228600" indent="-228600">
              <a:buAutoNum type="arabicParenR"/>
            </a:pPr>
            <a:r>
              <a:rPr lang="ru-RU" b="1" u="sng" baseline="0" dirty="0" smtClean="0"/>
              <a:t>Синтаксис ЯП (языка программирования)</a:t>
            </a:r>
            <a:r>
              <a:rPr lang="ru-RU" baseline="0" dirty="0" smtClean="0"/>
              <a:t> – изучаем в течении первых двух месяцев в основном его, далее по немного в течении всего года.</a:t>
            </a:r>
          </a:p>
          <a:p>
            <a:pPr marL="228600" indent="-228600">
              <a:buAutoNum type="arabicParenR"/>
            </a:pPr>
            <a:r>
              <a:rPr lang="ru-RU" b="1" u="sng" baseline="0" dirty="0" smtClean="0"/>
              <a:t>Структуры данных</a:t>
            </a:r>
            <a:r>
              <a:rPr lang="ru-RU" b="0" u="none" baseline="0" dirty="0" smtClean="0"/>
              <a:t> и </a:t>
            </a:r>
            <a:r>
              <a:rPr lang="ru-RU" b="1" u="sng" baseline="0" dirty="0" smtClean="0"/>
              <a:t>алгоритмы</a:t>
            </a:r>
            <a:r>
              <a:rPr lang="ru-RU" baseline="0" dirty="0" smtClean="0"/>
              <a:t> – структурам данных и алгоритмам их обработки полностью посвящена 7 лабораторная, кроме того задачи на другие распространённые алгоритмы будут встречаться в течении всего года.</a:t>
            </a:r>
            <a:endParaRPr lang="ru-RU" b="0" u="none" baseline="0" dirty="0" smtClean="0"/>
          </a:p>
          <a:p>
            <a:pPr marL="228600" indent="-228600">
              <a:buAutoNum type="arabicParenR"/>
            </a:pPr>
            <a:r>
              <a:rPr lang="ru-RU" b="1" u="sng" baseline="0" dirty="0" smtClean="0"/>
              <a:t>Принципы работы компьютера</a:t>
            </a:r>
            <a:r>
              <a:rPr lang="ru-RU" b="0" u="none" baseline="0" dirty="0" smtClean="0"/>
              <a:t> – поверхностно но проходим на первых лекциях курса.</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smtClean="0"/>
              <a:t>Прикладные библиотеки</a:t>
            </a:r>
            <a:r>
              <a:rPr lang="ru-RU" b="0" u="none" baseline="0" dirty="0" smtClean="0"/>
              <a:t> – проходить их в рамках нашего курса мы не будем. Эти знания слишком быстро устаревают. Кроме того всегда можно узнать как вызывать конкретную функцию с помощью поисковика.</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0" u="none" baseline="0" dirty="0" smtClean="0"/>
              <a:t> </a:t>
            </a:r>
            <a:r>
              <a:rPr lang="ru-RU" b="1" u="sng" dirty="0" smtClean="0"/>
              <a:t>Искусство программирования </a:t>
            </a:r>
            <a:r>
              <a:rPr lang="ru-RU" b="0" u="none" dirty="0" smtClean="0"/>
              <a:t>– рекомендую</a:t>
            </a:r>
            <a:r>
              <a:rPr lang="ru-RU" b="0" u="none" baseline="0" dirty="0" smtClean="0"/>
              <a:t> книгу </a:t>
            </a:r>
            <a:r>
              <a:rPr lang="ru-RU" b="0" u="none" baseline="0" dirty="0" err="1" smtClean="0"/>
              <a:t>МакКоннела</a:t>
            </a:r>
            <a:r>
              <a:rPr lang="ru-RU" b="0" u="none" baseline="0" dirty="0" smtClean="0"/>
              <a:t> "Совершенных код". Некоторые из приёмов из этой книги будут встречаться в рамках нашего курса. Ещё эта часть хорошо развивается после многолетнего профессионального стажа. Чуть быстрее при просмотре чужого кода (участие в </a:t>
            </a:r>
            <a:r>
              <a:rPr lang="en-US" b="0" u="none" baseline="0" dirty="0" smtClean="0"/>
              <a:t>open source </a:t>
            </a:r>
            <a:r>
              <a:rPr lang="ru-RU" b="0" u="none" baseline="0" dirty="0" smtClean="0"/>
              <a:t>проектах или </a:t>
            </a:r>
            <a:r>
              <a:rPr lang="en-US" b="0" u="none" baseline="0" dirty="0" smtClean="0"/>
              <a:t>code review </a:t>
            </a:r>
            <a:r>
              <a:rPr lang="ru-RU" b="0" u="none" baseline="0" dirty="0" smtClean="0"/>
              <a:t>устраиваемые работодателем).</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smtClean="0"/>
              <a:t>Групповая работа</a:t>
            </a:r>
            <a:r>
              <a:rPr lang="ru-RU" b="0" u="none" baseline="0" dirty="0" smtClean="0"/>
              <a:t> – не проходим. Для работы в группе необходимо уже обладать некоторыми знаниями программирования. Так что это возможно только на втором курсе.</a:t>
            </a:r>
          </a:p>
          <a:p>
            <a:pPr marL="228600" indent="-228600">
              <a:buAutoNum type="arabicParenR"/>
            </a:pPr>
            <a:r>
              <a:rPr lang="ru-RU" b="1" u="sng" baseline="0" dirty="0" smtClean="0"/>
              <a:t>Архитектура ПО (или дизайн ПО)</a:t>
            </a:r>
            <a:r>
              <a:rPr lang="ru-RU" b="0" u="none" baseline="0" dirty="0" smtClean="0"/>
              <a:t> – это достаточно сложная тема и только на последней лекции курса мы подойдём к пониманию того зачем она нужна. К сожалению мы только обзорно посмотрим дизайн одного приложения. Более подробно эту тему можно будет изучить позднее, на старших курсах будет курс по выбору, правда, не у всех специальностей.</a:t>
            </a:r>
            <a:endParaRPr lang="ru-RU" b="1" u="sng" dirty="0"/>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dirty="0"/>
          </a:p>
        </p:txBody>
      </p:sp>
    </p:spTree>
    <p:extLst>
      <p:ext uri="{BB962C8B-B14F-4D97-AF65-F5344CB8AC3E}">
        <p14:creationId xmlns:p14="http://schemas.microsoft.com/office/powerpoint/2010/main" val="20279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Синтаксические</a:t>
            </a:r>
            <a:r>
              <a:rPr lang="ru-RU" baseline="0" dirty="0" smtClean="0"/>
              <a:t> ошибки выдаются во время компиляции (чаще всего опечатки).</a:t>
            </a:r>
          </a:p>
          <a:p>
            <a:r>
              <a:rPr lang="ru-RU" b="1" baseline="0" dirty="0" smtClean="0"/>
              <a:t>Семантические</a:t>
            </a:r>
            <a:r>
              <a:rPr lang="ru-RU" baseline="0" dirty="0" smtClean="0"/>
              <a:t> – смысловые: отсутствует объявленная функция, ошибки логики работы.</a:t>
            </a:r>
          </a:p>
          <a:p>
            <a:endParaRPr lang="ru-RU" baseline="0" dirty="0" smtClean="0"/>
          </a:p>
          <a:p>
            <a:r>
              <a:rPr lang="ru-RU" b="1" baseline="0" dirty="0" smtClean="0"/>
              <a:t>Тестирование</a:t>
            </a:r>
            <a:r>
              <a:rPr lang="ru-RU" baseline="0" dirty="0" smtClean="0"/>
              <a:t> программы  – проверка, что программа при работе не вызывает ошибок.</a:t>
            </a:r>
          </a:p>
          <a:p>
            <a:r>
              <a:rPr lang="ru-RU" b="1" baseline="0" dirty="0" smtClean="0"/>
              <a:t>Верификация</a:t>
            </a:r>
            <a:r>
              <a:rPr lang="ru-RU" baseline="0" dirty="0" smtClean="0"/>
              <a:t> программы – проверка на соответствие техническому заданию (ТЗ).</a:t>
            </a:r>
          </a:p>
          <a:p>
            <a:r>
              <a:rPr lang="ru-RU" b="1" baseline="0" dirty="0" smtClean="0"/>
              <a:t>Эксплуатация</a:t>
            </a:r>
            <a:r>
              <a:rPr lang="ru-RU" baseline="0" dirty="0" smtClean="0"/>
              <a:t> – использование программы заказчиком.</a:t>
            </a:r>
          </a:p>
          <a:p>
            <a:r>
              <a:rPr lang="ru-RU" baseline="0" dirty="0" smtClean="0"/>
              <a:t>Тестирование иногда совмещают с эксплуатацией:</a:t>
            </a:r>
          </a:p>
          <a:p>
            <a:r>
              <a:rPr lang="ru-RU" baseline="0" dirty="0" smtClean="0"/>
              <a:t>заказчик сообщает об обнаруженных ошибках и несоответствии ТЗ во время эксплуатации программы, а фирма-разработчик обязана такие ошибки исправлять уже после поставки программы.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33</a:t>
            </a:fld>
            <a:endParaRPr lang="ru-RU"/>
          </a:p>
        </p:txBody>
      </p:sp>
    </p:spTree>
    <p:extLst>
      <p:ext uri="{BB962C8B-B14F-4D97-AF65-F5344CB8AC3E}">
        <p14:creationId xmlns:p14="http://schemas.microsoft.com/office/powerpoint/2010/main" val="1773626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Расшифровка значения этапов на следующем слайде.</a:t>
            </a:r>
            <a:endParaRPr lang="en-US"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1834311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35</a:t>
            </a:fld>
            <a:endParaRPr lang="ru-RU"/>
          </a:p>
        </p:txBody>
      </p:sp>
    </p:spTree>
    <p:extLst>
      <p:ext uri="{BB962C8B-B14F-4D97-AF65-F5344CB8AC3E}">
        <p14:creationId xmlns:p14="http://schemas.microsoft.com/office/powerpoint/2010/main" val="279398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36</a:t>
            </a:fld>
            <a:endParaRPr lang="ru-RU"/>
          </a:p>
        </p:txBody>
      </p:sp>
    </p:spTree>
    <p:extLst>
      <p:ext uri="{BB962C8B-B14F-4D97-AF65-F5344CB8AC3E}">
        <p14:creationId xmlns:p14="http://schemas.microsoft.com/office/powerpoint/2010/main" val="176259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Благодаря</a:t>
            </a:r>
            <a:r>
              <a:rPr lang="ru-RU" baseline="0" dirty="0" smtClean="0"/>
              <a:t> возможности быстро и часто рассылать обновления ПО каскадная модель выродилась в наше время в спиральную.</a:t>
            </a:r>
            <a:endParaRPr lang="ru-RU" dirty="0" smtClean="0"/>
          </a:p>
          <a:p>
            <a:r>
              <a:rPr lang="ru-RU" dirty="0" smtClean="0"/>
              <a:t>Логичным продолжением которой являются </a:t>
            </a:r>
            <a:r>
              <a:rPr lang="ru-RU" dirty="0" err="1" smtClean="0"/>
              <a:t>микроэтапы</a:t>
            </a:r>
            <a:r>
              <a:rPr lang="ru-RU" dirty="0" smtClean="0"/>
              <a:t> в разработке </a:t>
            </a:r>
            <a:r>
              <a:rPr lang="en-US" dirty="0" smtClean="0"/>
              <a:t>Firefox </a:t>
            </a:r>
            <a:r>
              <a:rPr lang="ru-RU" dirty="0" smtClean="0"/>
              <a:t>и </a:t>
            </a:r>
            <a:r>
              <a:rPr lang="en-US" dirty="0" smtClean="0"/>
              <a:t>Goggle</a:t>
            </a:r>
            <a:r>
              <a:rPr lang="en-US" baseline="0" dirty="0" smtClean="0"/>
              <a:t> Chrome</a:t>
            </a:r>
            <a:r>
              <a:rPr lang="en-US" baseline="0" dirty="0" smtClean="0"/>
              <a:t>.</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37</a:t>
            </a:fld>
            <a:endParaRPr lang="ru-RU"/>
          </a:p>
        </p:txBody>
      </p:sp>
    </p:spTree>
    <p:extLst>
      <p:ext uri="{BB962C8B-B14F-4D97-AF65-F5344CB8AC3E}">
        <p14:creationId xmlns:p14="http://schemas.microsoft.com/office/powerpoint/2010/main" val="22049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 книги доступны в интернете и в </a:t>
            </a:r>
            <a:r>
              <a:rPr lang="ru-RU" dirty="0" err="1" smtClean="0"/>
              <a:t>медиатеке</a:t>
            </a:r>
            <a:r>
              <a:rPr lang="ru-RU" dirty="0" smtClean="0"/>
              <a:t> (аудитория 124), большинство в формате </a:t>
            </a:r>
            <a:r>
              <a:rPr lang="en-US" dirty="0" err="1" smtClean="0"/>
              <a:t>djvu</a:t>
            </a:r>
            <a:r>
              <a:rPr lang="ru-RU" dirty="0" smtClean="0"/>
              <a:t>.</a:t>
            </a:r>
          </a:p>
          <a:p>
            <a:r>
              <a:rPr lang="ru-RU" dirty="0" smtClean="0"/>
              <a:t>В любом случае, самая первая книжка которую надо прочитать – методичка, материала</a:t>
            </a:r>
            <a:r>
              <a:rPr lang="ru-RU" baseline="0" dirty="0" smtClean="0"/>
              <a:t> там достаточно для выполнения работ, и её объём меньше чем </a:t>
            </a:r>
            <a:r>
              <a:rPr lang="ru-RU" baseline="0" dirty="0" smtClean="0"/>
              <a:t>у книг.</a:t>
            </a:r>
            <a:endParaRPr lang="ru-RU" baseline="0" dirty="0" smtClean="0"/>
          </a:p>
          <a:p>
            <a:r>
              <a:rPr lang="ru-RU" baseline="0" dirty="0" smtClean="0"/>
              <a:t>На этом слайде </a:t>
            </a:r>
            <a:r>
              <a:rPr lang="ru-RU" baseline="0" dirty="0" smtClean="0"/>
              <a:t>приведена базовая </a:t>
            </a:r>
            <a:r>
              <a:rPr lang="ru-RU" baseline="0" dirty="0" smtClean="0"/>
              <a:t>литература (из разряда "синтаксис языка").</a:t>
            </a:r>
            <a:endParaRPr lang="ru-RU" dirty="0" smtClean="0"/>
          </a:p>
          <a:p>
            <a:r>
              <a:rPr lang="ru-RU" b="1" dirty="0" err="1" smtClean="0"/>
              <a:t>Лафоре</a:t>
            </a:r>
            <a:r>
              <a:rPr lang="ru-RU" dirty="0" smtClean="0"/>
              <a:t> – подробная и простая книжка со структурой максимально приближенной к структуре</a:t>
            </a:r>
            <a:r>
              <a:rPr lang="ru-RU" baseline="0" dirty="0" smtClean="0"/>
              <a:t> нашего курса</a:t>
            </a:r>
          </a:p>
          <a:p>
            <a:r>
              <a:rPr lang="ru-RU" b="1" baseline="0" dirty="0" err="1" smtClean="0"/>
              <a:t>Прата</a:t>
            </a:r>
            <a:r>
              <a:rPr lang="ru-RU" baseline="0" dirty="0" smtClean="0"/>
              <a:t> – у него другая немного логика в объяснении того же самого – может кому будет понятнее</a:t>
            </a:r>
          </a:p>
          <a:p>
            <a:r>
              <a:rPr lang="ru-RU" b="1" baseline="0" dirty="0" err="1" smtClean="0"/>
              <a:t>Побегайло</a:t>
            </a:r>
            <a:r>
              <a:rPr lang="ru-RU" baseline="0" dirty="0" smtClean="0"/>
              <a:t> – автор - доцент </a:t>
            </a:r>
            <a:r>
              <a:rPr lang="ru-RU" sz="1200" kern="1200" dirty="0" smtClean="0">
                <a:solidFill>
                  <a:schemeClr val="tx1"/>
                </a:solidFill>
                <a:effectLst/>
                <a:latin typeface="+mn-lt"/>
                <a:ea typeface="+mn-ea"/>
                <a:cs typeface="+mn-cs"/>
              </a:rPr>
              <a:t>кафедры технологий программирования ФПМИ БГУ</a:t>
            </a:r>
          </a:p>
          <a:p>
            <a:r>
              <a:rPr lang="ru-RU" sz="1200" b="1" kern="1200" dirty="0" err="1" smtClean="0">
                <a:solidFill>
                  <a:schemeClr val="tx1"/>
                </a:solidFill>
                <a:effectLst/>
                <a:latin typeface="+mn-lt"/>
                <a:ea typeface="+mn-ea"/>
                <a:cs typeface="+mn-cs"/>
              </a:rPr>
              <a:t>Шилдт</a:t>
            </a:r>
            <a:r>
              <a:rPr lang="ru-RU" sz="1200" kern="1200" baseline="0" dirty="0" smtClean="0">
                <a:solidFill>
                  <a:schemeClr val="tx1"/>
                </a:solidFill>
                <a:effectLst/>
                <a:latin typeface="+mn-lt"/>
                <a:ea typeface="+mn-ea"/>
                <a:cs typeface="+mn-cs"/>
              </a:rPr>
              <a:t> – хорошо расписано, </a:t>
            </a:r>
            <a:r>
              <a:rPr lang="ru-RU" baseline="0" dirty="0" smtClean="0"/>
              <a:t>автор </a:t>
            </a:r>
            <a:r>
              <a:rPr lang="ru-RU" sz="1200" kern="1200" dirty="0" smtClean="0">
                <a:solidFill>
                  <a:schemeClr val="tx1"/>
                </a:solidFill>
                <a:effectLst/>
                <a:latin typeface="+mn-lt"/>
                <a:ea typeface="+mn-ea"/>
                <a:cs typeface="+mn-cs"/>
              </a:rPr>
              <a:t>входил в комиссию, которая принимала стандарты С89 и С++98, так что он знает всю</a:t>
            </a:r>
            <a:r>
              <a:rPr lang="ru-RU" sz="1200" kern="1200" baseline="0" dirty="0" smtClean="0">
                <a:solidFill>
                  <a:schemeClr val="tx1"/>
                </a:solidFill>
                <a:effectLst/>
                <a:latin typeface="+mn-lt"/>
                <a:ea typeface="+mn-ea"/>
                <a:cs typeface="+mn-cs"/>
              </a:rPr>
              <a:t> внутреннюю кухню.</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87206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smtClean="0">
                <a:solidFill>
                  <a:schemeClr val="tx1"/>
                </a:solidFill>
                <a:effectLst/>
                <a:latin typeface="+mn-lt"/>
                <a:ea typeface="+mn-ea"/>
                <a:cs typeface="+mn-cs"/>
              </a:rPr>
              <a:t>На этом слайде собрана более сложная литература – если кратко,</a:t>
            </a:r>
            <a:r>
              <a:rPr lang="ru-RU" sz="1200" b="0" kern="1200" baseline="0" dirty="0" smtClean="0">
                <a:solidFill>
                  <a:schemeClr val="tx1"/>
                </a:solidFill>
                <a:effectLst/>
                <a:latin typeface="+mn-lt"/>
                <a:ea typeface="+mn-ea"/>
                <a:cs typeface="+mn-cs"/>
              </a:rPr>
              <a:t> то это </a:t>
            </a:r>
            <a:r>
              <a:rPr lang="ru-RU" sz="1200" b="0" kern="1200" dirty="0" smtClean="0">
                <a:solidFill>
                  <a:schemeClr val="tx1"/>
                </a:solidFill>
                <a:effectLst/>
                <a:latin typeface="+mn-lt"/>
                <a:ea typeface="+mn-ea"/>
                <a:cs typeface="+mn-cs"/>
              </a:rPr>
              <a:t>"структуры и алгоритмы" и "искусство программирования".</a:t>
            </a:r>
          </a:p>
          <a:p>
            <a:r>
              <a:rPr lang="ru-RU" sz="1200" b="1" kern="1200" dirty="0" smtClean="0">
                <a:solidFill>
                  <a:schemeClr val="tx1"/>
                </a:solidFill>
                <a:effectLst/>
                <a:latin typeface="+mn-lt"/>
                <a:ea typeface="+mn-ea"/>
                <a:cs typeface="+mn-cs"/>
              </a:rPr>
              <a:t>1) Пахомов </a:t>
            </a:r>
            <a:r>
              <a:rPr lang="ru-RU" sz="1200" kern="1200" dirty="0" smtClean="0">
                <a:solidFill>
                  <a:schemeClr val="tx1"/>
                </a:solidFill>
                <a:effectLst/>
                <a:latin typeface="+mn-lt"/>
                <a:ea typeface="+mn-ea"/>
                <a:cs typeface="+mn-cs"/>
              </a:rPr>
              <a:t>– основа изложена кратко, основы там занимают</a:t>
            </a:r>
            <a:r>
              <a:rPr lang="ru-RU" sz="1200" kern="1200" baseline="0" dirty="0" smtClean="0">
                <a:solidFill>
                  <a:schemeClr val="tx1"/>
                </a:solidFill>
                <a:effectLst/>
                <a:latin typeface="+mn-lt"/>
                <a:ea typeface="+mn-ea"/>
                <a:cs typeface="+mn-cs"/>
              </a:rPr>
              <a:t> страниц 200</a:t>
            </a:r>
            <a:r>
              <a:rPr lang="ru-RU" sz="1200" kern="1200" dirty="0" smtClean="0">
                <a:solidFill>
                  <a:schemeClr val="tx1"/>
                </a:solidFill>
                <a:effectLst/>
                <a:latin typeface="+mn-lt"/>
                <a:ea typeface="+mn-ea"/>
                <a:cs typeface="+mn-cs"/>
              </a:rPr>
              <a:t>, з</a:t>
            </a:r>
            <a:r>
              <a:rPr lang="ru-RU" sz="1200" kern="1200" baseline="0" dirty="0" smtClean="0">
                <a:solidFill>
                  <a:schemeClr val="tx1"/>
                </a:solidFill>
                <a:effectLst/>
                <a:latin typeface="+mn-lt"/>
                <a:ea typeface="+mn-ea"/>
                <a:cs typeface="+mn-cs"/>
              </a:rPr>
              <a:t>а счёт этого в неё поместилось и визуальное программирование.</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Дальше идут книги с более глубоким изложением материала:</a:t>
            </a:r>
          </a:p>
          <a:p>
            <a:r>
              <a:rPr lang="ru-RU" altLang="ru-RU" sz="1200" b="1" dirty="0" smtClean="0"/>
              <a:t>2) </a:t>
            </a:r>
            <a:r>
              <a:rPr lang="ru-RU" altLang="ru-RU" sz="1200" b="1" dirty="0" err="1" smtClean="0"/>
              <a:t>Каррано</a:t>
            </a:r>
            <a:r>
              <a:rPr lang="ru-RU" altLang="ru-RU" sz="1200" b="1" dirty="0" smtClean="0"/>
              <a:t> Ф., </a:t>
            </a:r>
            <a:r>
              <a:rPr lang="ru-RU" altLang="ru-RU" sz="1200" b="1" dirty="0" err="1" smtClean="0"/>
              <a:t>Причард</a:t>
            </a:r>
            <a:r>
              <a:rPr lang="ru-RU" altLang="ru-RU" sz="1200" b="1" dirty="0" smtClean="0"/>
              <a:t> Д </a:t>
            </a:r>
            <a:r>
              <a:rPr lang="ru-RU" altLang="ru-RU" sz="1200" dirty="0" smtClean="0"/>
              <a:t>– "синтаксис языка</a:t>
            </a:r>
            <a:r>
              <a:rPr lang="ru-RU" altLang="ru-RU" sz="1200" baseline="0" dirty="0" smtClean="0"/>
              <a:t> </a:t>
            </a:r>
            <a:r>
              <a:rPr lang="ru-RU" altLang="ru-RU" sz="1200" dirty="0" smtClean="0"/>
              <a:t>С++", но чуть больше и глубже</a:t>
            </a:r>
            <a:r>
              <a:rPr lang="ru-RU" altLang="ru-RU" sz="1200" baseline="0" dirty="0" smtClean="0"/>
              <a:t>, рассчитано на человека уже хоть немного знакомого с программированием. Однозначно вариант Б.</a:t>
            </a:r>
          </a:p>
          <a:p>
            <a:r>
              <a:rPr lang="ru-RU" altLang="ru-RU" sz="1200" b="1" dirty="0" smtClean="0"/>
              <a:t>3) </a:t>
            </a:r>
            <a:r>
              <a:rPr lang="ru-RU" altLang="ru-RU" sz="1200" b="1" dirty="0" err="1" smtClean="0"/>
              <a:t>Ахо</a:t>
            </a:r>
            <a:r>
              <a:rPr lang="ru-RU" altLang="ru-RU" sz="1200" b="1" dirty="0" smtClean="0"/>
              <a:t> А., </a:t>
            </a:r>
            <a:r>
              <a:rPr lang="ru-RU" altLang="ru-RU" sz="1200" b="1" dirty="0" err="1" smtClean="0"/>
              <a:t>Хопкрофт</a:t>
            </a:r>
            <a:r>
              <a:rPr lang="ru-RU" altLang="ru-RU" sz="1200" b="1" dirty="0" smtClean="0"/>
              <a:t> Д., Ульман </a:t>
            </a:r>
            <a:r>
              <a:rPr lang="ru-RU" altLang="ru-RU" sz="1200" dirty="0" smtClean="0"/>
              <a:t>– алгоритмы:</a:t>
            </a:r>
            <a:r>
              <a:rPr lang="ru-RU" altLang="ru-RU" sz="1200" baseline="0" dirty="0" smtClean="0"/>
              <a:t> динамические структуры данных, графы, сортировки, длинная арифметика</a:t>
            </a:r>
            <a:r>
              <a:rPr lang="ru-RU" altLang="ru-RU" sz="1200" dirty="0" smtClean="0"/>
              <a:t>. Написано</a:t>
            </a:r>
            <a:r>
              <a:rPr lang="ru-RU" altLang="ru-RU" sz="1200" baseline="0" dirty="0" smtClean="0"/>
              <a:t> хорошо, не потеряло актуальность с 2000 года, но </a:t>
            </a:r>
            <a:r>
              <a:rPr lang="ru-RU" altLang="ru-RU" sz="1200" dirty="0" smtClean="0"/>
              <a:t>автор предпочитает Паскаль.</a:t>
            </a:r>
          </a:p>
          <a:p>
            <a:r>
              <a:rPr lang="ru-RU" altLang="ru-RU" sz="1200" b="1" dirty="0" smtClean="0"/>
              <a:t>4) </a:t>
            </a:r>
            <a:r>
              <a:rPr lang="ru-RU" altLang="ru-RU" sz="1200" dirty="0" err="1" smtClean="0"/>
              <a:t>Седжвик</a:t>
            </a:r>
            <a:r>
              <a:rPr lang="ru-RU" altLang="ru-RU" sz="1200" dirty="0" smtClean="0"/>
              <a:t> Р. </a:t>
            </a:r>
            <a:r>
              <a:rPr lang="ru-RU" altLang="ru-RU" sz="1200" b="1" dirty="0" smtClean="0"/>
              <a:t>Алгоритмы на С++</a:t>
            </a:r>
            <a:r>
              <a:rPr lang="ru-RU" altLang="ru-RU" sz="1200" dirty="0" smtClean="0"/>
              <a:t>. – хорошая</a:t>
            </a:r>
            <a:r>
              <a:rPr lang="ru-RU" altLang="ru-RU" sz="1200" baseline="0" dirty="0" smtClean="0"/>
              <a:t> книга по алгоритмам. Это книга про то, как немного изменив логику работы программы снизить время загрузки программы с десяти минут до меньше секунды (случай из жизни). Тут подробное изложение задач 7 лабораторной: динамические структуры данных.</a:t>
            </a:r>
          </a:p>
          <a:p>
            <a:r>
              <a:rPr lang="ru-RU" altLang="ru-RU" sz="1200" b="1" dirty="0" smtClean="0"/>
              <a:t>5) </a:t>
            </a:r>
            <a:r>
              <a:rPr lang="ru-RU" altLang="ru-RU" sz="1200" dirty="0" err="1" smtClean="0"/>
              <a:t>Макконнелл</a:t>
            </a:r>
            <a:r>
              <a:rPr lang="ru-RU" altLang="ru-RU" sz="1200" dirty="0" smtClean="0"/>
              <a:t> С. </a:t>
            </a:r>
            <a:r>
              <a:rPr lang="ru-RU" altLang="ru-RU" sz="1200" b="1" dirty="0" smtClean="0"/>
              <a:t>Совершенный код</a:t>
            </a:r>
            <a:r>
              <a:rPr lang="ru-RU" altLang="ru-RU" sz="1200" b="0" dirty="0" smtClean="0"/>
              <a:t> – очень хорошая книжка, рекомендуется</a:t>
            </a:r>
            <a:r>
              <a:rPr lang="ru-RU" altLang="ru-RU" sz="1200" b="0" baseline="0" dirty="0" smtClean="0"/>
              <a:t> всем, но предполагает уже обладание опытом написания программ, так что со второго семестра. Приведено множество методов по написанию понятного кода, из-за чего количество ошибок автоматически существенно сокращается. Позволяет писать огромные программные комплексы и не потонуть в их сложности. Применяемые приёмы так же позволяют разрабатывать простые </a:t>
            </a:r>
            <a:r>
              <a:rPr lang="ru-RU" altLang="ru-RU" sz="1200" b="0" baseline="0" dirty="0" smtClean="0"/>
              <a:t>программки </a:t>
            </a:r>
            <a:r>
              <a:rPr lang="ru-RU" altLang="ru-RU" sz="1200" b="0" baseline="0" dirty="0" smtClean="0"/>
              <a:t>значительное быстрее.</a:t>
            </a:r>
          </a:p>
          <a:p>
            <a:r>
              <a:rPr lang="ru-RU" sz="1200" b="1" kern="1200" dirty="0" smtClean="0">
                <a:solidFill>
                  <a:schemeClr val="tx1"/>
                </a:solidFill>
                <a:effectLst/>
                <a:latin typeface="+mn-lt"/>
                <a:ea typeface="+mn-ea"/>
                <a:cs typeface="+mn-cs"/>
              </a:rPr>
              <a:t>6) Буч </a:t>
            </a:r>
            <a:r>
              <a:rPr lang="ru-RU" sz="1200" kern="1200" dirty="0" smtClean="0">
                <a:solidFill>
                  <a:schemeClr val="tx1"/>
                </a:solidFill>
                <a:effectLst/>
                <a:latin typeface="+mn-lt"/>
                <a:ea typeface="+mn-ea"/>
                <a:cs typeface="+mn-cs"/>
              </a:rPr>
              <a:t>– книга про объектно</a:t>
            </a:r>
            <a:r>
              <a:rPr lang="ru-RU" sz="1200" kern="1200" baseline="0" dirty="0" smtClean="0">
                <a:solidFill>
                  <a:schemeClr val="tx1"/>
                </a:solidFill>
                <a:effectLst/>
                <a:latin typeface="+mn-lt"/>
                <a:ea typeface="+mn-ea"/>
                <a:cs typeface="+mn-cs"/>
              </a:rPr>
              <a:t>-ориентированное программирование. В ней нет примеров кода, только объяснение, как нужно мыслить в рамках объектно-ориентированного подхода, чтобы получался лучший код.</a:t>
            </a:r>
          </a:p>
          <a:p>
            <a:r>
              <a:rPr lang="ru-RU" sz="1200" kern="1200" baseline="0" dirty="0" smtClean="0">
                <a:solidFill>
                  <a:schemeClr val="tx1"/>
                </a:solidFill>
                <a:effectLst/>
                <a:latin typeface="+mn-lt"/>
                <a:ea typeface="+mn-ea"/>
                <a:cs typeface="+mn-cs"/>
              </a:rPr>
              <a:t>     Книга очень хорошая и нужная, прочтение повышает уровень зарплаты раза в полтора.</a:t>
            </a:r>
          </a:p>
          <a:p>
            <a:r>
              <a:rPr lang="ru-RU" altLang="ru-RU" sz="1200" b="1" baseline="0" dirty="0" smtClean="0"/>
              <a:t>Чем отличается ремесленник от мастера: </a:t>
            </a:r>
            <a:r>
              <a:rPr lang="ru-RU" altLang="ru-RU" sz="1200" b="0" baseline="0" dirty="0" smtClean="0"/>
              <a:t>ремесленник знает как, а мастер знает зачем?</a:t>
            </a:r>
          </a:p>
          <a:p>
            <a:r>
              <a:rPr lang="ru-RU" altLang="ru-RU" sz="1200" b="0" baseline="0" dirty="0" smtClean="0"/>
              <a:t>Основная литература описывает только "как", дополнительная "зачем" и как сделать ещё лучше.</a:t>
            </a:r>
            <a:endParaRPr lang="en-US" altLang="ru-RU" sz="1200" b="0"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54721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dirty="0"/>
          </a:p>
        </p:txBody>
      </p:sp>
    </p:spTree>
    <p:extLst>
      <p:ext uri="{BB962C8B-B14F-4D97-AF65-F5344CB8AC3E}">
        <p14:creationId xmlns:p14="http://schemas.microsoft.com/office/powerpoint/2010/main" val="158638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Summit</a:t>
            </a:r>
            <a:r>
              <a:rPr lang="en-US" baseline="0" dirty="0" smtClean="0"/>
              <a:t> – </a:t>
            </a:r>
            <a:r>
              <a:rPr lang="ru-RU" baseline="0" dirty="0" smtClean="0"/>
              <a:t>первое место в </a:t>
            </a:r>
            <a:r>
              <a:rPr lang="en-US" baseline="0" dirty="0" smtClean="0"/>
              <a:t>TOP-500</a:t>
            </a:r>
            <a:r>
              <a:rPr lang="ru-RU" baseline="0" dirty="0" smtClean="0"/>
              <a:t> </a:t>
            </a:r>
            <a:r>
              <a:rPr lang="ru-RU" baseline="0" dirty="0" smtClean="0"/>
              <a:t>суперкомпьютеров</a:t>
            </a:r>
            <a:r>
              <a:rPr lang="en-US" baseline="0" dirty="0" smtClean="0"/>
              <a:t> </a:t>
            </a:r>
            <a:r>
              <a:rPr lang="en-US" baseline="0" dirty="0" smtClean="0"/>
              <a:t>(</a:t>
            </a:r>
            <a:r>
              <a:rPr lang="ru-RU" baseline="0" dirty="0" smtClean="0"/>
              <a:t>по состоянию на июнь</a:t>
            </a:r>
            <a:r>
              <a:rPr lang="en-US" baseline="0" dirty="0" smtClean="0"/>
              <a:t> 2019).</a:t>
            </a:r>
          </a:p>
          <a:p>
            <a:r>
              <a:rPr lang="ru-RU" baseline="0" dirty="0" smtClean="0"/>
              <a:t>Введён в эксплуатацию в и</a:t>
            </a:r>
            <a:r>
              <a:rPr lang="ru-RU" dirty="0" smtClean="0"/>
              <a:t>юне</a:t>
            </a:r>
            <a:r>
              <a:rPr lang="ru-RU" baseline="0" dirty="0" smtClean="0"/>
              <a:t> 2018г</a:t>
            </a:r>
          </a:p>
          <a:p>
            <a:r>
              <a:rPr lang="ru-RU" dirty="0" smtClean="0"/>
              <a:t>200,8 P</a:t>
            </a:r>
            <a:r>
              <a:rPr lang="en-US" dirty="0" smtClean="0"/>
              <a:t>FLOPS</a:t>
            </a:r>
            <a:r>
              <a:rPr lang="ru-RU" dirty="0" smtClean="0"/>
              <a:t> при 10 МВт энергопотребления (новые суперкомпьютеры</a:t>
            </a:r>
            <a:r>
              <a:rPr lang="ru-RU" baseline="0" dirty="0" smtClean="0"/>
              <a:t> пошли с лучшей </a:t>
            </a:r>
            <a:r>
              <a:rPr lang="ru-RU" dirty="0" err="1" smtClean="0"/>
              <a:t>энергоэффективностью</a:t>
            </a:r>
            <a:r>
              <a:rPr lang="ru-RU" dirty="0" smtClean="0"/>
              <a:t>: для сравнения</a:t>
            </a:r>
            <a:r>
              <a:rPr lang="ru-RU" baseline="0" dirty="0" smtClean="0"/>
              <a:t> </a:t>
            </a:r>
            <a:r>
              <a:rPr lang="ru-RU" dirty="0" smtClean="0"/>
              <a:t>на 5 месте компьютер с энергопотреблением</a:t>
            </a:r>
            <a:r>
              <a:rPr lang="ru-RU" baseline="0" dirty="0" smtClean="0"/>
              <a:t> 18 МВт и производительностью 100 </a:t>
            </a:r>
            <a:r>
              <a:rPr lang="ru-RU" dirty="0" smtClean="0"/>
              <a:t>P</a:t>
            </a:r>
            <a:r>
              <a:rPr lang="en-US" dirty="0" smtClean="0"/>
              <a:t>FLOPS</a:t>
            </a:r>
            <a:r>
              <a:rPr lang="ru-RU" baseline="0" dirty="0" smtClean="0"/>
              <a:t>)</a:t>
            </a:r>
            <a:r>
              <a:rPr lang="ru-RU"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о</a:t>
            </a:r>
            <a:r>
              <a:rPr lang="ru-RU" dirty="0" smtClean="0"/>
              <a:t>бщее количество вычислительных ядер — 2 414 </a:t>
            </a:r>
            <a:r>
              <a:rPr lang="ru-RU" dirty="0" smtClean="0"/>
              <a:t>592.</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r>
              <a:rPr lang="ru-RU" dirty="0" smtClean="0"/>
              <a:t>Белорусский </a:t>
            </a:r>
            <a:r>
              <a:rPr lang="ru-RU" dirty="0" smtClean="0"/>
              <a:t>суперкомпьютер СКИФ-К-1000 </a:t>
            </a:r>
            <a:r>
              <a:rPr lang="ru-RU" dirty="0" smtClean="0"/>
              <a:t>– на 98 месте (был в декабре 2004) – 2.5 </a:t>
            </a:r>
            <a:r>
              <a:rPr lang="en-US" dirty="0" smtClean="0"/>
              <a:t>PFLOPS</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dirty="0"/>
          </a:p>
        </p:txBody>
      </p:sp>
    </p:spTree>
    <p:extLst>
      <p:ext uri="{BB962C8B-B14F-4D97-AF65-F5344CB8AC3E}">
        <p14:creationId xmlns:p14="http://schemas.microsoft.com/office/powerpoint/2010/main" val="1812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 </a:t>
            </a:r>
            <a:r>
              <a:rPr lang="ru-RU" dirty="0" err="1" smtClean="0"/>
              <a:t>биткойн</a:t>
            </a:r>
            <a:r>
              <a:rPr lang="ru-RU" dirty="0" smtClean="0"/>
              <a:t> ферма это тоже по сути компьютер</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314566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Сейчас принято делить архитектуры процессоров на Фон Неймановскую и Гарвардскую.</a:t>
            </a:r>
          </a:p>
          <a:p>
            <a:r>
              <a:rPr lang="ru-RU" dirty="0" smtClean="0"/>
              <a:t>Немного про Фон Неймана чтобы знать о чём речь.</a:t>
            </a:r>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108475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smtClean="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smtClean="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4"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5"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1895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4256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032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4"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5"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3283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3"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34422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4" name="Footer Placeholder 4"/>
          <p:cNvSpPr>
            <a:spLocks noGrp="1"/>
          </p:cNvSpPr>
          <p:nvPr>
            <p:ph type="ftr" sz="quarter" idx="11"/>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5" name="Slide Number Placeholder 5"/>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88534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5571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93353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dirty="0" smtClean="0"/>
              <a:t>Образец заголовка</a:t>
            </a:r>
            <a:endParaRPr lang="ru-RU" dirty="0"/>
          </a:p>
        </p:txBody>
      </p:sp>
      <p:sp>
        <p:nvSpPr>
          <p:cNvPr id="3" name="Текст 2"/>
          <p:cNvSpPr>
            <a:spLocks noGrp="1"/>
          </p:cNvSpPr>
          <p:nvPr>
            <p:ph type="body" sz="half" idx="1"/>
          </p:nvPr>
        </p:nvSpPr>
        <p:spPr>
          <a:xfrm>
            <a:off x="609600" y="1600200"/>
            <a:ext cx="3886200" cy="4419600"/>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Содержимое 3"/>
          <p:cNvSpPr>
            <a:spLocks noGrp="1"/>
          </p:cNvSpPr>
          <p:nvPr>
            <p:ph sz="half" idx="2"/>
          </p:nvPr>
        </p:nvSpPr>
        <p:spPr>
          <a:xfrm>
            <a:off x="4648200" y="1600200"/>
            <a:ext cx="3886200" cy="44196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9"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0437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принципы работы компьютера</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4" r:id="rId4"/>
    <p:sldLayoutId id="2147483665" r:id="rId5"/>
    <p:sldLayoutId id="2147483666" r:id="rId6"/>
    <p:sldLayoutId id="2147483667" r:id="rId7"/>
    <p:sldLayoutId id="2147483668" r:id="rId8"/>
    <p:sldLayoutId id="2147483675" r:id="rId9"/>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b="0" kern="1200" spc="-50" baseline="0">
          <a:solidFill>
            <a:schemeClr val="tx1">
              <a:lumMod val="75000"/>
              <a:lumOff val="25000"/>
            </a:schemeClr>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784459" y="0"/>
            <a:ext cx="7543800" cy="1012807"/>
          </a:xfrm>
        </p:spPr>
        <p:txBody>
          <a:bodyPr/>
          <a:lstStyle/>
          <a:p>
            <a:r>
              <a:rPr lang="ru-RU" dirty="0" smtClean="0"/>
              <a:t>Общая информация</a:t>
            </a:r>
            <a:endParaRPr lang="ru-RU" dirty="0"/>
          </a:p>
        </p:txBody>
      </p:sp>
      <p:sp>
        <p:nvSpPr>
          <p:cNvPr id="9" name="Объект 8"/>
          <p:cNvSpPr>
            <a:spLocks noGrp="1"/>
          </p:cNvSpPr>
          <p:nvPr>
            <p:ph idx="1"/>
          </p:nvPr>
        </p:nvSpPr>
        <p:spPr>
          <a:xfrm>
            <a:off x="548641" y="1212784"/>
            <a:ext cx="8296976" cy="4088420"/>
          </a:xfrm>
        </p:spPr>
        <p:txBody>
          <a:bodyPr>
            <a:noAutofit/>
          </a:bodyPr>
          <a:lstStyle/>
          <a:p>
            <a:pPr marL="268288" indent="-268288">
              <a:buFont typeface="Wingdings" panose="05000000000000000000" pitchFamily="2" charset="2"/>
              <a:buAutoNum type="arabicPeriod"/>
              <a:tabLst>
                <a:tab pos="1520825" algn="l"/>
              </a:tabLst>
            </a:pPr>
            <a:r>
              <a:rPr lang="ru-RU" altLang="ru-RU" sz="2400" dirty="0" smtClean="0"/>
              <a:t> Лектор – Левкович Николай Васильевич,</a:t>
            </a:r>
            <a:br>
              <a:rPr lang="ru-RU" altLang="ru-RU" sz="2400" dirty="0" smtClean="0"/>
            </a:br>
            <a:r>
              <a:rPr lang="ru-RU" altLang="ru-RU" sz="2400" dirty="0" smtClean="0"/>
              <a:t>		         старший преподаватель</a:t>
            </a:r>
          </a:p>
          <a:p>
            <a:pPr marL="268288" indent="-268288">
              <a:buFont typeface="Wingdings" panose="05000000000000000000" pitchFamily="2" charset="2"/>
              <a:buAutoNum type="arabicPeriod"/>
            </a:pPr>
            <a:r>
              <a:rPr lang="ru-RU" altLang="ru-RU" sz="2400" dirty="0" smtClean="0"/>
              <a:t>Объем курса: 58 часов лекций</a:t>
            </a:r>
            <a:br>
              <a:rPr lang="ru-RU" altLang="ru-RU" sz="2400" dirty="0" smtClean="0"/>
            </a:br>
            <a:r>
              <a:rPr lang="ru-RU" altLang="ru-RU" sz="2400" dirty="0" smtClean="0"/>
              <a:t>                           64 + 108 часов лабораторный практикум</a:t>
            </a:r>
          </a:p>
          <a:p>
            <a:pPr marL="268288" indent="-268288">
              <a:buFont typeface="Wingdings" panose="05000000000000000000" pitchFamily="2" charset="2"/>
              <a:buAutoNum type="arabicPeriod"/>
              <a:tabLst>
                <a:tab pos="2954338" algn="l"/>
              </a:tabLst>
            </a:pPr>
            <a:r>
              <a:rPr lang="ru-RU" altLang="ru-RU" sz="2400" dirty="0" smtClean="0"/>
              <a:t> Формы отчетности: 	1-й семестр – зачёт,</a:t>
            </a:r>
            <a:br>
              <a:rPr lang="ru-RU" altLang="ru-RU" sz="2400" dirty="0" smtClean="0"/>
            </a:br>
            <a:r>
              <a:rPr lang="ru-RU" altLang="ru-RU" sz="2400" dirty="0" smtClean="0"/>
              <a:t>	2-й семестр – экзамен</a:t>
            </a:r>
          </a:p>
          <a:p>
            <a:pPr marL="268288" indent="-268288">
              <a:buFont typeface="Wingdings" panose="05000000000000000000" pitchFamily="2" charset="2"/>
              <a:buAutoNum type="arabicPeriod"/>
              <a:tabLst>
                <a:tab pos="4032250" algn="l"/>
              </a:tabLst>
            </a:pPr>
            <a:r>
              <a:rPr lang="ru-RU" altLang="ru-RU" sz="2400" dirty="0" smtClean="0"/>
              <a:t> Весовые коэффициенты для формирования итоговой экзаменационной оценки:	0,6 – экзамен,</a:t>
            </a:r>
            <a:br>
              <a:rPr lang="ru-RU" altLang="ru-RU" sz="2400" dirty="0" smtClean="0"/>
            </a:br>
            <a:r>
              <a:rPr lang="ru-RU" altLang="ru-RU" sz="2400" dirty="0" smtClean="0"/>
              <a:t>	0,4 – лабораторный практикум.</a:t>
            </a:r>
          </a:p>
          <a:p>
            <a:pPr marL="268288" indent="-268288">
              <a:buFont typeface="Wingdings" panose="05000000000000000000" pitchFamily="2" charset="2"/>
              <a:buAutoNum type="arabicPeriod"/>
              <a:tabLst>
                <a:tab pos="4216400" algn="l"/>
              </a:tabLst>
            </a:pPr>
            <a:r>
              <a:rPr lang="ru-RU" altLang="ru-RU" sz="2400" dirty="0" smtClean="0"/>
              <a:t> Условие допуска к экзамену – выполнение программы 	лабораторного практикума.</a:t>
            </a:r>
          </a:p>
          <a:p>
            <a:pPr marL="268288" indent="-268288">
              <a:buFont typeface="Wingdings" panose="05000000000000000000" pitchFamily="2" charset="2"/>
              <a:buAutoNum type="arabicPeriod"/>
            </a:pPr>
            <a:r>
              <a:rPr lang="ru-RU" altLang="ru-RU" sz="2400" dirty="0" smtClean="0"/>
              <a:t> </a:t>
            </a:r>
            <a:r>
              <a:rPr lang="en-US" altLang="ru-RU" sz="2400" dirty="0" smtClean="0"/>
              <a:t>email</a:t>
            </a:r>
            <a:r>
              <a:rPr lang="ru-RU" altLang="ru-RU" sz="2400" dirty="0"/>
              <a:t>:</a:t>
            </a:r>
            <a:r>
              <a:rPr lang="en-US" altLang="ru-RU" sz="2400" dirty="0"/>
              <a:t> leukovich@gmail.com</a:t>
            </a:r>
            <a:endParaRPr lang="ru-RU" altLang="ru-RU" sz="2400" dirty="0"/>
          </a:p>
          <a:p>
            <a:endParaRPr lang="ru-RU" sz="24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Общая информация</a:t>
            </a:r>
            <a:endParaRPr lang="ru-RU" dirty="0" smtClean="0"/>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208253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6"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10</a:t>
            </a:fld>
            <a:endParaRPr lang="ru-RU"/>
          </a:p>
        </p:txBody>
      </p:sp>
      <p:pic>
        <p:nvPicPr>
          <p:cNvPr id="11" name="Рисунок 7" descr="коммутаторы.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1750" y="2749550"/>
            <a:ext cx="45720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1020763" y="5457825"/>
            <a:ext cx="208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Смартфон</a:t>
            </a:r>
          </a:p>
        </p:txBody>
      </p:sp>
      <p:sp>
        <p:nvSpPr>
          <p:cNvPr id="13" name="TextBox 10"/>
          <p:cNvSpPr txBox="1">
            <a:spLocks noChangeArrowheads="1"/>
          </p:cNvSpPr>
          <p:nvPr/>
        </p:nvSpPr>
        <p:spPr bwMode="auto">
          <a:xfrm>
            <a:off x="4027488" y="5408613"/>
            <a:ext cx="3375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Сетевые коммутаторы</a:t>
            </a:r>
          </a:p>
        </p:txBody>
      </p:sp>
      <p:pic>
        <p:nvPicPr>
          <p:cNvPr id="15" name="Picture 4" descr="Картинки по запросу iphone 6"/>
          <p:cNvPicPr>
            <a:picLocks noChangeAspect="1" noChangeArrowheads="1"/>
          </p:cNvPicPr>
          <p:nvPr/>
        </p:nvPicPr>
        <p:blipFill>
          <a:blip r:embed="rId3">
            <a:extLst>
              <a:ext uri="{28A0092B-C50C-407E-A947-70E740481C1C}">
                <a14:useLocalDpi xmlns:a14="http://schemas.microsoft.com/office/drawing/2010/main" val="0"/>
              </a:ext>
            </a:extLst>
          </a:blip>
          <a:srcRect l="13429"/>
          <a:stretch>
            <a:fillRect/>
          </a:stretch>
        </p:blipFill>
        <p:spPr bwMode="auto">
          <a:xfrm>
            <a:off x="760413" y="3254375"/>
            <a:ext cx="2862262"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smtClean="0">
                <a:latin typeface="+mn-lt"/>
              </a:rPr>
              <a:t>Аппаратные и программные средства компьютеров</a:t>
            </a:r>
            <a:endParaRPr lang="en-US" altLang="ru-RU" sz="3100" dirty="0" smtClean="0">
              <a:latin typeface="+mn-lt"/>
            </a:endParaRPr>
          </a:p>
          <a:p>
            <a:pPr>
              <a:lnSpc>
                <a:spcPct val="100000"/>
              </a:lnSpc>
              <a:spcBef>
                <a:spcPts val="1200"/>
              </a:spcBef>
            </a:pPr>
            <a:r>
              <a:rPr lang="ru-RU" altLang="ru-RU" sz="2200" b="1" dirty="0" smtClean="0">
                <a:solidFill>
                  <a:schemeClr val="bg2">
                    <a:lumMod val="50000"/>
                  </a:schemeClr>
                </a:solidFill>
                <a:latin typeface="+mn-lt"/>
              </a:rPr>
              <a:t>КОМПЬЮТЕР</a:t>
            </a:r>
            <a:r>
              <a:rPr lang="ru-RU" altLang="ru-RU" sz="2200" dirty="0" smtClean="0">
                <a:solidFill>
                  <a:schemeClr val="bg2"/>
                </a:solidFill>
                <a:latin typeface="+mn-lt"/>
              </a:rPr>
              <a:t> </a:t>
            </a:r>
            <a:r>
              <a:rPr lang="ru-RU" altLang="ru-RU" sz="2200" dirty="0" smtClean="0">
                <a:latin typeface="+mn-lt"/>
              </a:rPr>
              <a:t>(англ. </a:t>
            </a:r>
            <a:r>
              <a:rPr lang="ru-RU" altLang="ru-RU" sz="2200" dirty="0" err="1" smtClean="0">
                <a:latin typeface="+mn-lt"/>
              </a:rPr>
              <a:t>computer</a:t>
            </a:r>
            <a:r>
              <a:rPr lang="ru-RU" altLang="ru-RU" sz="2200" dirty="0" smtClean="0">
                <a:latin typeface="+mn-lt"/>
              </a:rPr>
              <a:t>, от лат. </a:t>
            </a:r>
            <a:r>
              <a:rPr lang="ru-RU" altLang="ru-RU" sz="2200" dirty="0" err="1" smtClean="0">
                <a:latin typeface="+mn-lt"/>
              </a:rPr>
              <a:t>computo</a:t>
            </a:r>
            <a:r>
              <a:rPr lang="ru-RU" altLang="ru-RU" sz="2200" dirty="0" smtClean="0">
                <a:latin typeface="+mn-lt"/>
              </a:rPr>
              <a:t> — считаю) - </a:t>
            </a:r>
            <a:r>
              <a:rPr lang="ru-RU" altLang="ru-RU" sz="2200" dirty="0" smtClean="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spTree>
    <p:extLst>
      <p:ext uri="{BB962C8B-B14F-4D97-AF65-F5344CB8AC3E}">
        <p14:creationId xmlns:p14="http://schemas.microsoft.com/office/powerpoint/2010/main" val="299493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11</a:t>
            </a:fld>
            <a:endParaRPr lang="ru-RU"/>
          </a:p>
        </p:txBody>
      </p:sp>
      <p:pic>
        <p:nvPicPr>
          <p:cNvPr id="10" name="Рисунок 9" descr="DS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98608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2"/>
          <p:cNvSpPr txBox="1">
            <a:spLocks noChangeArrowheads="1"/>
          </p:cNvSpPr>
          <p:nvPr/>
        </p:nvSpPr>
        <p:spPr bwMode="auto">
          <a:xfrm>
            <a:off x="4659313" y="5262563"/>
            <a:ext cx="331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Микроконтроллер</a:t>
            </a:r>
          </a:p>
        </p:txBody>
      </p:sp>
      <p:sp>
        <p:nvSpPr>
          <p:cNvPr id="17" name="TextBox 10"/>
          <p:cNvSpPr txBox="1">
            <a:spLocks noChangeArrowheads="1"/>
          </p:cNvSpPr>
          <p:nvPr/>
        </p:nvSpPr>
        <p:spPr bwMode="auto">
          <a:xfrm>
            <a:off x="709613" y="4979988"/>
            <a:ext cx="32781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Цифровой сигнальный процессор на отладочной плате</a:t>
            </a:r>
          </a:p>
        </p:txBody>
      </p:sp>
      <p:pic>
        <p:nvPicPr>
          <p:cNvPr id="18" name="Рисунок 13" descr="Микроконтроллер.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3290888"/>
            <a:ext cx="2262188"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smtClean="0">
                <a:latin typeface="+mn-lt"/>
              </a:rPr>
              <a:t>Аппаратные и программные средства компьютеров</a:t>
            </a:r>
            <a:endParaRPr lang="en-US" altLang="ru-RU" sz="3100" dirty="0" smtClean="0">
              <a:latin typeface="+mn-lt"/>
            </a:endParaRPr>
          </a:p>
          <a:p>
            <a:pPr>
              <a:lnSpc>
                <a:spcPct val="100000"/>
              </a:lnSpc>
              <a:spcBef>
                <a:spcPts val="1200"/>
              </a:spcBef>
            </a:pPr>
            <a:r>
              <a:rPr lang="ru-RU" altLang="ru-RU" sz="2200" b="1" dirty="0" smtClean="0">
                <a:solidFill>
                  <a:schemeClr val="bg2">
                    <a:lumMod val="50000"/>
                  </a:schemeClr>
                </a:solidFill>
                <a:latin typeface="+mn-lt"/>
              </a:rPr>
              <a:t>КОМПЬЮТЕР</a:t>
            </a:r>
            <a:r>
              <a:rPr lang="ru-RU" altLang="ru-RU" sz="2200" dirty="0" smtClean="0">
                <a:solidFill>
                  <a:schemeClr val="bg2"/>
                </a:solidFill>
                <a:latin typeface="+mn-lt"/>
              </a:rPr>
              <a:t> </a:t>
            </a:r>
            <a:r>
              <a:rPr lang="ru-RU" altLang="ru-RU" sz="2200" dirty="0" smtClean="0">
                <a:latin typeface="+mn-lt"/>
              </a:rPr>
              <a:t>(англ. </a:t>
            </a:r>
            <a:r>
              <a:rPr lang="ru-RU" altLang="ru-RU" sz="2200" dirty="0" err="1" smtClean="0">
                <a:latin typeface="+mn-lt"/>
              </a:rPr>
              <a:t>computer</a:t>
            </a:r>
            <a:r>
              <a:rPr lang="ru-RU" altLang="ru-RU" sz="2200" dirty="0" smtClean="0">
                <a:latin typeface="+mn-lt"/>
              </a:rPr>
              <a:t>, от лат. </a:t>
            </a:r>
            <a:r>
              <a:rPr lang="ru-RU" altLang="ru-RU" sz="2200" dirty="0" err="1" smtClean="0">
                <a:latin typeface="+mn-lt"/>
              </a:rPr>
              <a:t>computo</a:t>
            </a:r>
            <a:r>
              <a:rPr lang="ru-RU" altLang="ru-RU" sz="2200" dirty="0" smtClean="0">
                <a:latin typeface="+mn-lt"/>
              </a:rPr>
              <a:t> — считаю) - </a:t>
            </a:r>
            <a:r>
              <a:rPr lang="ru-RU" altLang="ru-RU" sz="2200" dirty="0" smtClean="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spTree>
    <p:extLst>
      <p:ext uri="{BB962C8B-B14F-4D97-AF65-F5344CB8AC3E}">
        <p14:creationId xmlns:p14="http://schemas.microsoft.com/office/powerpoint/2010/main" val="3075118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7" name="Номер слайда 6"/>
          <p:cNvSpPr>
            <a:spLocks noGrp="1"/>
          </p:cNvSpPr>
          <p:nvPr>
            <p:ph type="sldNum" sz="quarter" idx="4"/>
          </p:nvPr>
        </p:nvSpPr>
        <p:spPr/>
        <p:txBody>
          <a:bodyPr/>
          <a:lstStyle/>
          <a:p>
            <a:fld id="{4FAB73BC-B049-4115-A692-8D63A059BFB8}" type="slidenum">
              <a:rPr lang="en-US" smtClean="0"/>
              <a:pPr/>
              <a:t>12</a:t>
            </a:fld>
            <a:endParaRPr lang="en-US" dirty="0"/>
          </a:p>
        </p:txBody>
      </p:sp>
      <p:sp>
        <p:nvSpPr>
          <p:cNvPr id="2" name="Заголовок 1"/>
          <p:cNvSpPr>
            <a:spLocks noGrp="1"/>
          </p:cNvSpPr>
          <p:nvPr>
            <p:ph type="title" idx="4294967295"/>
          </p:nvPr>
        </p:nvSpPr>
        <p:spPr>
          <a:xfrm>
            <a:off x="1600200" y="393700"/>
            <a:ext cx="7543800" cy="596900"/>
          </a:xfrm>
        </p:spPr>
        <p:txBody>
          <a:bodyPr anchor="ctr">
            <a:normAutofit fontScale="90000"/>
          </a:bodyPr>
          <a:lstStyle/>
          <a:p>
            <a:r>
              <a:rPr lang="ru-RU" dirty="0" smtClean="0"/>
              <a:t>Архитектура процессора</a:t>
            </a:r>
            <a:endParaRPr lang="ru-RU" dirty="0"/>
          </a:p>
        </p:txBody>
      </p:sp>
      <p:pic>
        <p:nvPicPr>
          <p:cNvPr id="8" name="Рисунок 53" descr="Von_Neumann_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449388"/>
            <a:ext cx="258762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5"/>
          <p:cNvSpPr txBox="1">
            <a:spLocks noChangeArrowheads="1"/>
          </p:cNvSpPr>
          <p:nvPr/>
        </p:nvSpPr>
        <p:spPr bwMode="auto">
          <a:xfrm>
            <a:off x="3249613" y="1468438"/>
            <a:ext cx="53006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b="1" dirty="0"/>
              <a:t>Джон Фон Нейман</a:t>
            </a:r>
          </a:p>
          <a:p>
            <a:pPr eaLnBrk="1" hangingPunct="1"/>
            <a:endParaRPr lang="ru-RU" altLang="ru-RU" sz="100" dirty="0"/>
          </a:p>
          <a:p>
            <a:pPr eaLnBrk="1" hangingPunct="1">
              <a:spcBef>
                <a:spcPts val="600"/>
              </a:spcBef>
            </a:pPr>
            <a:r>
              <a:rPr lang="ru-RU" altLang="ru-RU" dirty="0"/>
              <a:t>Родился 3 ноября 1903 г. в Венгрии в богатой еврейской семье. </a:t>
            </a:r>
          </a:p>
          <a:p>
            <a:pPr eaLnBrk="1" hangingPunct="1">
              <a:spcBef>
                <a:spcPts val="600"/>
              </a:spcBef>
            </a:pPr>
            <a:r>
              <a:rPr lang="ru-RU" altLang="ru-RU" dirty="0"/>
              <a:t>Первая научная работа – 1921 г.</a:t>
            </a:r>
          </a:p>
          <a:p>
            <a:pPr eaLnBrk="1" hangingPunct="1">
              <a:spcBef>
                <a:spcPts val="600"/>
              </a:spcBef>
            </a:pPr>
            <a:r>
              <a:rPr lang="ru-RU" altLang="ru-RU" dirty="0"/>
              <a:t>Диплом инженера-химика и одновременная защита диссертации – 1925 г.</a:t>
            </a:r>
          </a:p>
          <a:p>
            <a:pPr eaLnBrk="1" hangingPunct="1">
              <a:spcBef>
                <a:spcPts val="600"/>
              </a:spcBef>
            </a:pPr>
            <a:r>
              <a:rPr lang="ru-RU" altLang="ru-RU" dirty="0"/>
              <a:t>Статья «К теории стратегических игр» –  доказательство теоремы о минимаксе – 1928 г.</a:t>
            </a:r>
          </a:p>
        </p:txBody>
      </p:sp>
      <p:sp>
        <p:nvSpPr>
          <p:cNvPr id="10" name="TextBox 56"/>
          <p:cNvSpPr txBox="1">
            <a:spLocks noChangeArrowheads="1"/>
          </p:cNvSpPr>
          <p:nvPr/>
        </p:nvSpPr>
        <p:spPr bwMode="auto">
          <a:xfrm>
            <a:off x="534988" y="3997325"/>
            <a:ext cx="79771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600"/>
              </a:spcBef>
            </a:pPr>
            <a:r>
              <a:rPr lang="ru-RU" altLang="ru-RU" dirty="0"/>
              <a:t>Книга «Математические основы квантовой механики» – 1932 г.</a:t>
            </a:r>
          </a:p>
          <a:p>
            <a:pPr eaLnBrk="1" hangingPunct="1">
              <a:spcBef>
                <a:spcPts val="600"/>
              </a:spcBef>
            </a:pPr>
            <a:r>
              <a:rPr lang="ru-RU" altLang="ru-RU" dirty="0"/>
              <a:t>Разработка методов оптимального бомбометания – 1939 – 1943 гг.</a:t>
            </a:r>
          </a:p>
          <a:p>
            <a:pPr eaLnBrk="1" hangingPunct="1">
              <a:spcBef>
                <a:spcPts val="600"/>
              </a:spcBef>
            </a:pPr>
            <a:r>
              <a:rPr lang="ru-RU" altLang="ru-RU" dirty="0"/>
              <a:t>Математическая модель атомной бомбы</a:t>
            </a:r>
          </a:p>
          <a:p>
            <a:pPr eaLnBrk="1" hangingPunct="1">
              <a:spcBef>
                <a:spcPts val="600"/>
              </a:spcBef>
            </a:pPr>
            <a:r>
              <a:rPr lang="ru-RU" altLang="ru-RU" dirty="0"/>
              <a:t>Метод Монте-Карло (совместно с </a:t>
            </a:r>
            <a:r>
              <a:rPr lang="ru-RU" altLang="ru-RU" dirty="0" err="1"/>
              <a:t>С.Уламом</a:t>
            </a:r>
            <a:r>
              <a:rPr lang="ru-RU" altLang="ru-RU" dirty="0"/>
              <a:t>)</a:t>
            </a:r>
          </a:p>
          <a:p>
            <a:pPr eaLnBrk="1" hangingPunct="1">
              <a:spcBef>
                <a:spcPts val="600"/>
              </a:spcBef>
            </a:pPr>
            <a:r>
              <a:rPr lang="ru-RU" altLang="ru-RU" dirty="0"/>
              <a:t>Современная архитектура компьютера – 1945 год</a:t>
            </a:r>
          </a:p>
          <a:p>
            <a:pPr eaLnBrk="1" hangingPunct="1">
              <a:spcBef>
                <a:spcPts val="600"/>
              </a:spcBef>
            </a:pPr>
            <a:r>
              <a:rPr lang="ru-RU" altLang="ru-RU" dirty="0"/>
              <a:t>Умер в 1957 г. </a:t>
            </a:r>
          </a:p>
        </p:txBody>
      </p:sp>
    </p:spTree>
    <p:extLst>
      <p:ext uri="{BB962C8B-B14F-4D97-AF65-F5344CB8AC3E}">
        <p14:creationId xmlns:p14="http://schemas.microsoft.com/office/powerpoint/2010/main" val="372511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1"/>
          </p:nvPr>
        </p:nvSpPr>
        <p:spPr>
          <a:xfrm>
            <a:off x="327259" y="1260910"/>
            <a:ext cx="8653111" cy="4803006"/>
          </a:xfrm>
        </p:spPr>
        <p:txBody>
          <a:bodyPr>
            <a:noAutofit/>
          </a:bodyPr>
          <a:lstStyle/>
          <a:p>
            <a:pPr marL="0" indent="0"/>
            <a:r>
              <a:rPr lang="ru-RU" sz="2400" dirty="0" smtClean="0"/>
              <a:t>Основные принципы (из доклада о машине </a:t>
            </a:r>
            <a:r>
              <a:rPr lang="en-US" sz="2400" dirty="0" smtClean="0"/>
              <a:t>EDVAC </a:t>
            </a:r>
            <a:r>
              <a:rPr lang="ru-RU" sz="2400" dirty="0" smtClean="0"/>
              <a:t>– 1945г):</a:t>
            </a:r>
          </a:p>
          <a:p>
            <a:pPr marL="355600" indent="-355600">
              <a:buFont typeface="+mj-lt"/>
              <a:buAutoNum type="arabicPeriod"/>
            </a:pPr>
            <a:r>
              <a:rPr lang="ru-RU" sz="2400" b="1" u="sng" dirty="0" smtClean="0"/>
              <a:t>Принцип двоичного кодирования </a:t>
            </a:r>
            <a:r>
              <a:rPr lang="ru-RU" sz="2400" dirty="0" smtClean="0"/>
              <a:t>– вся информация кодируется в двоичном виде</a:t>
            </a:r>
          </a:p>
          <a:p>
            <a:pPr marL="355600" indent="-355600">
              <a:buFont typeface="+mj-lt"/>
              <a:buAutoNum type="arabicPeriod"/>
            </a:pPr>
            <a:r>
              <a:rPr lang="ru-RU" sz="2400" b="1" u="sng" dirty="0" smtClean="0"/>
              <a:t>Принцип </a:t>
            </a:r>
            <a:r>
              <a:rPr lang="ru-RU" sz="2400" b="1" u="sng" dirty="0"/>
              <a:t>программного управления </a:t>
            </a:r>
            <a:r>
              <a:rPr lang="ru-RU" sz="2400" dirty="0" smtClean="0"/>
              <a:t>– программа состоит из набора команд, которые выполняются процессором автоматически друг за другом в определённой последовательности</a:t>
            </a:r>
          </a:p>
          <a:p>
            <a:pPr marL="355600" indent="-355600">
              <a:buFont typeface="+mj-lt"/>
              <a:buAutoNum type="arabicPeriod"/>
            </a:pPr>
            <a:r>
              <a:rPr lang="ru-RU" sz="2400" b="1" u="sng" dirty="0" smtClean="0"/>
              <a:t>Принцип </a:t>
            </a:r>
            <a:r>
              <a:rPr lang="ru-RU" sz="2400" b="1" u="sng" dirty="0"/>
              <a:t>однородности памяти </a:t>
            </a:r>
            <a:r>
              <a:rPr lang="ru-RU" sz="2400" dirty="0" smtClean="0"/>
              <a:t>– программы и данные хранятся в одной и той же памяти</a:t>
            </a:r>
          </a:p>
          <a:p>
            <a:pPr marL="355600" indent="-355600">
              <a:buFont typeface="+mj-lt"/>
              <a:buAutoNum type="arabicPeriod"/>
            </a:pPr>
            <a:r>
              <a:rPr lang="ru-RU" sz="2400" b="1" u="sng" dirty="0" smtClean="0"/>
              <a:t>Принцип </a:t>
            </a:r>
            <a:r>
              <a:rPr lang="ru-RU" sz="2400" b="1" u="sng" dirty="0"/>
              <a:t>адресности </a:t>
            </a:r>
            <a:r>
              <a:rPr lang="ru-RU" sz="2400" dirty="0" smtClean="0"/>
              <a:t>– память состоит из пронумерованных ячеек, процессору в любой момент времени доступна любая ячейка</a:t>
            </a:r>
            <a:endParaRPr lang="ru-RU" sz="2400" dirty="0"/>
          </a:p>
        </p:txBody>
      </p:sp>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13</a:t>
            </a:fld>
            <a:endParaRPr lang="en-US" dirty="0"/>
          </a:p>
        </p:txBody>
      </p:sp>
      <p:sp>
        <p:nvSpPr>
          <p:cNvPr id="10" name="Заголовок 1"/>
          <p:cNvSpPr txBox="1">
            <a:spLocks/>
          </p:cNvSpPr>
          <p:nvPr/>
        </p:nvSpPr>
        <p:spPr>
          <a:xfrm>
            <a:off x="822961" y="188640"/>
            <a:ext cx="7543800" cy="1080120"/>
          </a:xfrm>
          <a:prstGeom prst="rect">
            <a:avLst/>
          </a:prstGeom>
        </p:spPr>
        <p:txBody>
          <a:bodyPr anchor="ct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Архитектура Фон Неймана</a:t>
            </a:r>
            <a:br>
              <a:rPr lang="ru-RU" dirty="0" smtClean="0"/>
            </a:br>
            <a:r>
              <a:rPr lang="ru-RU" dirty="0" smtClean="0"/>
              <a:t>				(принстонская)</a:t>
            </a:r>
            <a:endParaRPr lang="ru-RU" dirty="0"/>
          </a:p>
        </p:txBody>
      </p:sp>
      <p:sp>
        <p:nvSpPr>
          <p:cNvPr id="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Tree>
    <p:extLst>
      <p:ext uri="{BB962C8B-B14F-4D97-AF65-F5344CB8AC3E}">
        <p14:creationId xmlns:p14="http://schemas.microsoft.com/office/powerpoint/2010/main" val="81376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14</a:t>
            </a:fld>
            <a:endParaRPr lang="en-US" dirty="0"/>
          </a:p>
        </p:txBody>
      </p:sp>
      <p:grpSp>
        <p:nvGrpSpPr>
          <p:cNvPr id="13" name="Группа 12"/>
          <p:cNvGrpSpPr/>
          <p:nvPr/>
        </p:nvGrpSpPr>
        <p:grpSpPr>
          <a:xfrm>
            <a:off x="971600" y="2886833"/>
            <a:ext cx="7200800" cy="461665"/>
            <a:chOff x="971600" y="2886833"/>
            <a:chExt cx="7200800" cy="461665"/>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7536" y="2886833"/>
              <a:ext cx="4907626" cy="461665"/>
            </a:xfrm>
            <a:prstGeom prst="rect">
              <a:avLst/>
            </a:prstGeom>
            <a:noFill/>
          </p:spPr>
          <p:txBody>
            <a:bodyPr wrap="none" rtlCol="0">
              <a:spAutoFit/>
            </a:bodyPr>
            <a:lstStyle/>
            <a:p>
              <a:r>
                <a:rPr lang="ru-RU" sz="2400" dirty="0" smtClean="0"/>
                <a:t>шины адреса, данных и управления</a:t>
              </a:r>
              <a:endParaRPr lang="ru-RU" sz="2400" dirty="0"/>
            </a:p>
          </p:txBody>
        </p:sp>
      </p:grpSp>
      <p:sp>
        <p:nvSpPr>
          <p:cNvPr id="23" name="Прямоугольник 22"/>
          <p:cNvSpPr/>
          <p:nvPr/>
        </p:nvSpPr>
        <p:spPr>
          <a:xfrm>
            <a:off x="2411760" y="4235112"/>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4" name="TextBox 23"/>
          <p:cNvSpPr txBox="1"/>
          <p:nvPr/>
        </p:nvSpPr>
        <p:spPr>
          <a:xfrm>
            <a:off x="3779912" y="4941168"/>
            <a:ext cx="1568314" cy="461665"/>
          </a:xfrm>
          <a:prstGeom prst="rect">
            <a:avLst/>
          </a:prstGeom>
          <a:noFill/>
        </p:spPr>
        <p:txBody>
          <a:bodyPr wrap="none" rtlCol="0">
            <a:spAutoFit/>
          </a:bodyPr>
          <a:lstStyle/>
          <a:p>
            <a:r>
              <a:rPr lang="ru-RU" sz="2400" dirty="0" smtClean="0"/>
              <a:t>процессор</a:t>
            </a:r>
            <a:endParaRPr lang="ru-RU" sz="2400" dirty="0"/>
          </a:p>
        </p:txBody>
      </p:sp>
      <p:sp>
        <p:nvSpPr>
          <p:cNvPr id="36" name="Прямоугольник 35"/>
          <p:cNvSpPr/>
          <p:nvPr/>
        </p:nvSpPr>
        <p:spPr>
          <a:xfrm>
            <a:off x="104360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a:t>
            </a:r>
            <a:endParaRPr lang="ru-RU" sz="2400" dirty="0">
              <a:solidFill>
                <a:schemeClr val="tx1"/>
              </a:solidFill>
            </a:endParaRPr>
          </a:p>
        </p:txBody>
      </p:sp>
      <p:sp>
        <p:nvSpPr>
          <p:cNvPr id="38" name="Прямоугольник 37"/>
          <p:cNvSpPr/>
          <p:nvPr/>
        </p:nvSpPr>
        <p:spPr>
          <a:xfrm>
            <a:off x="3707904"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39" name="Двойная стрелка вверх/вниз 38"/>
          <p:cNvSpPr/>
          <p:nvPr/>
        </p:nvSpPr>
        <p:spPr>
          <a:xfrm>
            <a:off x="4499992"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Архитектура Фон Неймана</a:t>
            </a:r>
            <a:endParaRPr lang="ru-RU" dirty="0"/>
          </a:p>
        </p:txBody>
      </p:sp>
      <p:sp>
        <p:nvSpPr>
          <p:cNvPr id="28" name="Прямоугольник 27"/>
          <p:cNvSpPr/>
          <p:nvPr/>
        </p:nvSpPr>
        <p:spPr>
          <a:xfrm>
            <a:off x="6300192"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44" name="Двойная стрелка вверх/вниз 43"/>
          <p:cNvSpPr/>
          <p:nvPr/>
        </p:nvSpPr>
        <p:spPr>
          <a:xfrm>
            <a:off x="1835696"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7092280"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войная стрелка вверх/вниз 45"/>
          <p:cNvSpPr/>
          <p:nvPr/>
        </p:nvSpPr>
        <p:spPr>
          <a:xfrm>
            <a:off x="4427984" y="3284984"/>
            <a:ext cx="288032" cy="936104"/>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Tree>
    <p:extLst>
      <p:ext uri="{BB962C8B-B14F-4D97-AF65-F5344CB8AC3E}">
        <p14:creationId xmlns:p14="http://schemas.microsoft.com/office/powerpoint/2010/main" val="38876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28" grpId="0" animBg="1"/>
      <p:bldP spid="44" grpId="0" animBg="1"/>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1"/>
          </p:nvPr>
        </p:nvSpPr>
        <p:spPr>
          <a:xfrm>
            <a:off x="755576" y="1556793"/>
            <a:ext cx="7543801" cy="2304256"/>
          </a:xfrm>
        </p:spPr>
        <p:txBody>
          <a:bodyPr>
            <a:normAutofit/>
          </a:bodyPr>
          <a:lstStyle/>
          <a:p>
            <a:r>
              <a:rPr lang="ru-RU" sz="2400" dirty="0" smtClean="0"/>
              <a:t>Основные отличия:</a:t>
            </a:r>
          </a:p>
          <a:p>
            <a:pPr marL="457200" indent="-457200">
              <a:buFont typeface="+mj-lt"/>
              <a:buAutoNum type="arabicPeriod"/>
            </a:pPr>
            <a:r>
              <a:rPr lang="ru-RU" sz="2400" dirty="0"/>
              <a:t>Х</a:t>
            </a:r>
            <a:r>
              <a:rPr lang="ru-RU" sz="2400" dirty="0" smtClean="0"/>
              <a:t>ранилище </a:t>
            </a:r>
            <a:r>
              <a:rPr lang="ru-RU" sz="2400" dirty="0"/>
              <a:t>инструкций и хранилище данных представляют собой разные физические </a:t>
            </a:r>
            <a:r>
              <a:rPr lang="ru-RU" sz="2400" dirty="0" smtClean="0"/>
              <a:t>устройства</a:t>
            </a:r>
          </a:p>
          <a:p>
            <a:pPr marL="457200" indent="-457200">
              <a:buFont typeface="+mj-lt"/>
              <a:buAutoNum type="arabicPeriod"/>
            </a:pPr>
            <a:r>
              <a:rPr lang="ru-RU" sz="2400" dirty="0" smtClean="0"/>
              <a:t>Канал </a:t>
            </a:r>
            <a:r>
              <a:rPr lang="ru-RU" sz="2400" dirty="0"/>
              <a:t>инструкций и канал данных так же физически </a:t>
            </a:r>
            <a:r>
              <a:rPr lang="ru-RU" sz="2400" dirty="0" smtClean="0"/>
              <a:t>разделены</a:t>
            </a:r>
            <a:endParaRPr lang="ru-RU" sz="2400" dirty="0"/>
          </a:p>
        </p:txBody>
      </p:sp>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15</a:t>
            </a:fld>
            <a:endParaRPr lang="en-US" dirty="0"/>
          </a:p>
        </p:txBody>
      </p:sp>
      <p:sp>
        <p:nvSpPr>
          <p:cNvPr id="10" name="Заголовок 1"/>
          <p:cNvSpPr txBox="1">
            <a:spLocks/>
          </p:cNvSpPr>
          <p:nvPr/>
        </p:nvSpPr>
        <p:spPr>
          <a:xfrm>
            <a:off x="822961" y="394286"/>
            <a:ext cx="7543800" cy="595898"/>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Гарвардская архитектура</a:t>
            </a:r>
            <a:endParaRPr lang="ru-RU" dirty="0"/>
          </a:p>
        </p:txBody>
      </p:sp>
      <p:sp>
        <p:nvSpPr>
          <p:cNvPr id="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Tree>
    <p:extLst>
      <p:ext uri="{BB962C8B-B14F-4D97-AF65-F5344CB8AC3E}">
        <p14:creationId xmlns:p14="http://schemas.microsoft.com/office/powerpoint/2010/main" val="3527723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87624" y="2924944"/>
            <a:ext cx="3219151" cy="461665"/>
          </a:xfrm>
          <a:prstGeom prst="rect">
            <a:avLst/>
          </a:prstGeom>
          <a:noFill/>
        </p:spPr>
        <p:txBody>
          <a:bodyPr wrap="none" rtlCol="0">
            <a:spAutoFit/>
          </a:bodyPr>
          <a:lstStyle/>
          <a:p>
            <a:r>
              <a:rPr lang="ru-RU" sz="2400" dirty="0" smtClean="0"/>
              <a:t>шины адреса и данных</a:t>
            </a:r>
            <a:endParaRPr lang="ru-RU" sz="2400" dirty="0"/>
          </a:p>
        </p:txBody>
      </p: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16</a:t>
            </a:fld>
            <a:endParaRPr lang="en-US" dirty="0"/>
          </a:p>
        </p:txBody>
      </p:sp>
      <p:grpSp>
        <p:nvGrpSpPr>
          <p:cNvPr id="2" name="Группа 1"/>
          <p:cNvGrpSpPr/>
          <p:nvPr/>
        </p:nvGrpSpPr>
        <p:grpSpPr>
          <a:xfrm>
            <a:off x="899592" y="2996952"/>
            <a:ext cx="3744416" cy="432048"/>
            <a:chOff x="971600" y="2996952"/>
            <a:chExt cx="7200800" cy="288032"/>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2411760" y="4235112"/>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4" name="TextBox 23"/>
          <p:cNvSpPr txBox="1"/>
          <p:nvPr/>
        </p:nvSpPr>
        <p:spPr>
          <a:xfrm>
            <a:off x="3851920" y="4941168"/>
            <a:ext cx="1568314" cy="461665"/>
          </a:xfrm>
          <a:prstGeom prst="rect">
            <a:avLst/>
          </a:prstGeom>
          <a:noFill/>
        </p:spPr>
        <p:txBody>
          <a:bodyPr wrap="none" rtlCol="0">
            <a:spAutoFit/>
          </a:bodyPr>
          <a:lstStyle/>
          <a:p>
            <a:r>
              <a:rPr lang="ru-RU" sz="2400" dirty="0" smtClean="0"/>
              <a:t>процессор</a:t>
            </a:r>
            <a:endParaRPr lang="ru-RU" sz="2400" dirty="0"/>
          </a:p>
        </p:txBody>
      </p:sp>
      <p:sp>
        <p:nvSpPr>
          <p:cNvPr id="36" name="Прямоугольник 35"/>
          <p:cNvSpPr/>
          <p:nvPr/>
        </p:nvSpPr>
        <p:spPr>
          <a:xfrm>
            <a:off x="755576"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 данных</a:t>
            </a:r>
            <a:endParaRPr lang="ru-RU" sz="2400" dirty="0">
              <a:solidFill>
                <a:schemeClr val="tx1"/>
              </a:solidFill>
            </a:endParaRPr>
          </a:p>
        </p:txBody>
      </p:sp>
      <p:sp>
        <p:nvSpPr>
          <p:cNvPr id="38" name="Прямоугольник 37"/>
          <p:cNvSpPr/>
          <p:nvPr/>
        </p:nvSpPr>
        <p:spPr>
          <a:xfrm>
            <a:off x="284380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39" name="Двойная стрелка вверх/вниз 38"/>
          <p:cNvSpPr/>
          <p:nvPr/>
        </p:nvSpPr>
        <p:spPr>
          <a:xfrm>
            <a:off x="3635896"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Гарвардская архитектура</a:t>
            </a:r>
          </a:p>
        </p:txBody>
      </p:sp>
      <p:sp>
        <p:nvSpPr>
          <p:cNvPr id="28" name="Прямоугольник 27"/>
          <p:cNvSpPr/>
          <p:nvPr/>
        </p:nvSpPr>
        <p:spPr>
          <a:xfrm>
            <a:off x="608416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 программ</a:t>
            </a:r>
            <a:endParaRPr lang="ru-RU" sz="2400" dirty="0">
              <a:solidFill>
                <a:schemeClr val="tx1"/>
              </a:solidFill>
            </a:endParaRPr>
          </a:p>
        </p:txBody>
      </p:sp>
      <p:sp>
        <p:nvSpPr>
          <p:cNvPr id="44" name="Двойная стрелка вверх/вниз 43"/>
          <p:cNvSpPr/>
          <p:nvPr/>
        </p:nvSpPr>
        <p:spPr>
          <a:xfrm>
            <a:off x="1547664"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6876256"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войная стрелка вверх/вниз 45"/>
          <p:cNvSpPr/>
          <p:nvPr/>
        </p:nvSpPr>
        <p:spPr>
          <a:xfrm>
            <a:off x="6012160" y="3429000"/>
            <a:ext cx="288032" cy="792088"/>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9" name="TextBox 28"/>
          <p:cNvSpPr txBox="1"/>
          <p:nvPr/>
        </p:nvSpPr>
        <p:spPr>
          <a:xfrm>
            <a:off x="5148064" y="2924944"/>
            <a:ext cx="3753913" cy="461665"/>
          </a:xfrm>
          <a:prstGeom prst="rect">
            <a:avLst/>
          </a:prstGeom>
          <a:noFill/>
        </p:spPr>
        <p:txBody>
          <a:bodyPr wrap="none" rtlCol="0">
            <a:spAutoFit/>
          </a:bodyPr>
          <a:lstStyle/>
          <a:p>
            <a:r>
              <a:rPr lang="ru-RU" sz="2400" dirty="0" smtClean="0"/>
              <a:t>шины адреса и инструкций</a:t>
            </a:r>
            <a:endParaRPr lang="ru-RU" sz="2400" dirty="0"/>
          </a:p>
        </p:txBody>
      </p:sp>
      <p:grpSp>
        <p:nvGrpSpPr>
          <p:cNvPr id="30" name="Группа 29"/>
          <p:cNvGrpSpPr/>
          <p:nvPr/>
        </p:nvGrpSpPr>
        <p:grpSpPr>
          <a:xfrm>
            <a:off x="5148064" y="2996952"/>
            <a:ext cx="3744416" cy="432048"/>
            <a:chOff x="971600" y="2996952"/>
            <a:chExt cx="7200800" cy="288032"/>
          </a:xfrm>
        </p:grpSpPr>
        <p:cxnSp>
          <p:nvCxnSpPr>
            <p:cNvPr id="31" name="Прямая со стрелкой 30"/>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3" name="Двойная стрелка вверх/вниз 32"/>
          <p:cNvSpPr/>
          <p:nvPr/>
        </p:nvSpPr>
        <p:spPr>
          <a:xfrm>
            <a:off x="3203848" y="3429000"/>
            <a:ext cx="288032" cy="792088"/>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44597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17</a:t>
            </a:fld>
            <a:endParaRPr lang="en-US" dirty="0"/>
          </a:p>
        </p:txBody>
      </p:sp>
      <p:pic>
        <p:nvPicPr>
          <p:cNvPr id="3" name="Объект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78" y="332656"/>
            <a:ext cx="8761487" cy="5832647"/>
          </a:xfrm>
        </p:spPr>
      </p:pic>
      <p:sp>
        <p:nvSpPr>
          <p:cNvPr id="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Tree>
    <p:extLst>
      <p:ext uri="{BB962C8B-B14F-4D97-AF65-F5344CB8AC3E}">
        <p14:creationId xmlns:p14="http://schemas.microsoft.com/office/powerpoint/2010/main" val="929787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8" name="Номер слайда 7"/>
          <p:cNvSpPr>
            <a:spLocks noGrp="1"/>
          </p:cNvSpPr>
          <p:nvPr>
            <p:ph type="sldNum" sz="quarter" idx="4"/>
          </p:nvPr>
        </p:nvSpPr>
        <p:spPr/>
        <p:txBody>
          <a:bodyPr/>
          <a:lstStyle/>
          <a:p>
            <a:pPr>
              <a:defRPr/>
            </a:pPr>
            <a:fld id="{53B6C1DE-0AA3-4AF7-9F0E-A423E43E1EE4}" type="slidenum">
              <a:rPr lang="ru-RU" smtClean="0"/>
              <a:pPr>
                <a:defRPr/>
              </a:pPr>
              <a:t>18</a:t>
            </a:fld>
            <a:endParaRPr lang="ru-RU"/>
          </a:p>
        </p:txBody>
      </p:sp>
      <p:sp>
        <p:nvSpPr>
          <p:cNvPr id="21507" name="Rectangle 3"/>
          <p:cNvSpPr>
            <a:spLocks noGrp="1" noChangeArrowheads="1"/>
          </p:cNvSpPr>
          <p:nvPr>
            <p:ph type="body" sz="half" idx="4294967295"/>
          </p:nvPr>
        </p:nvSpPr>
        <p:spPr>
          <a:xfrm>
            <a:off x="1295636" y="836712"/>
            <a:ext cx="7056784" cy="4794374"/>
          </a:xfrm>
        </p:spPr>
        <p:txBody>
          <a:bodyPr>
            <a:noAutofit/>
          </a:bodyPr>
          <a:lstStyle/>
          <a:p>
            <a:pPr marL="457200" indent="-457200" eaLnBrk="1" hangingPunct="1">
              <a:lnSpc>
                <a:spcPct val="100000"/>
              </a:lnSpc>
              <a:spcBef>
                <a:spcPts val="0"/>
              </a:spcBef>
              <a:spcAft>
                <a:spcPts val="0"/>
              </a:spcAft>
              <a:buFont typeface="Wingdings" pitchFamily="2" charset="2"/>
              <a:buAutoNum type="arabicPeriod"/>
            </a:pPr>
            <a:r>
              <a:rPr lang="ru-RU" sz="2200" b="1" dirty="0" smtClean="0"/>
              <a:t>Память центрального процессора (ЦП)</a:t>
            </a:r>
          </a:p>
          <a:p>
            <a:pPr marL="876300" lvl="1" indent="-419100">
              <a:lnSpc>
                <a:spcPct val="100000"/>
              </a:lnSpc>
              <a:spcBef>
                <a:spcPts val="0"/>
              </a:spcBef>
              <a:spcAft>
                <a:spcPts val="0"/>
              </a:spcAft>
            </a:pPr>
            <a:r>
              <a:rPr lang="ru-RU" sz="2200" dirty="0" smtClean="0"/>
              <a:t>Регистры АЛУ ЦП</a:t>
            </a:r>
          </a:p>
          <a:p>
            <a:pPr marL="876300" lvl="1" indent="-419100">
              <a:lnSpc>
                <a:spcPct val="100000"/>
              </a:lnSpc>
              <a:spcBef>
                <a:spcPts val="0"/>
              </a:spcBef>
              <a:spcAft>
                <a:spcPts val="0"/>
              </a:spcAft>
            </a:pPr>
            <a:r>
              <a:rPr lang="ru-RU" sz="2200" dirty="0" smtClean="0"/>
              <a:t>Внутренняя кэш-память ЦП</a:t>
            </a:r>
            <a:r>
              <a:rPr lang="en-US" sz="2200" dirty="0"/>
              <a:t> </a:t>
            </a:r>
            <a:r>
              <a:rPr lang="en-US" sz="2200" dirty="0" smtClean="0"/>
              <a:t>(</a:t>
            </a:r>
            <a:r>
              <a:rPr lang="ru-RU" sz="2200" dirty="0" smtClean="0"/>
              <a:t>3 уровня)</a:t>
            </a:r>
          </a:p>
          <a:p>
            <a:pPr marL="457200" indent="-457200" eaLnBrk="1" hangingPunct="1">
              <a:lnSpc>
                <a:spcPct val="100000"/>
              </a:lnSpc>
              <a:spcBef>
                <a:spcPts val="0"/>
              </a:spcBef>
              <a:spcAft>
                <a:spcPts val="0"/>
              </a:spcAft>
              <a:buFont typeface="Wingdings" pitchFamily="2" charset="2"/>
              <a:buAutoNum type="arabicPeriod"/>
            </a:pPr>
            <a:r>
              <a:rPr lang="ru-RU" sz="2200" b="1" dirty="0" smtClean="0"/>
              <a:t>Оперативная память</a:t>
            </a:r>
          </a:p>
          <a:p>
            <a:pPr marL="876300" lvl="1" indent="-419100">
              <a:lnSpc>
                <a:spcPct val="100000"/>
              </a:lnSpc>
              <a:spcBef>
                <a:spcPts val="0"/>
              </a:spcBef>
              <a:spcAft>
                <a:spcPts val="0"/>
              </a:spcAft>
            </a:pPr>
            <a:r>
              <a:rPr lang="ru-RU" sz="2200" dirty="0" smtClean="0"/>
              <a:t>Внешняя кэш-память на основе микросхем SRAM</a:t>
            </a:r>
            <a:br>
              <a:rPr lang="ru-RU" sz="2200" dirty="0" smtClean="0"/>
            </a:br>
            <a:r>
              <a:rPr lang="ru-RU" sz="2200" dirty="0" smtClean="0"/>
              <a:t>(</a:t>
            </a:r>
            <a:r>
              <a:rPr lang="ru-RU" sz="2200" dirty="0" err="1" smtClean="0"/>
              <a:t>Static</a:t>
            </a:r>
            <a:r>
              <a:rPr lang="ru-RU" sz="2200" dirty="0" smtClean="0"/>
              <a:t> </a:t>
            </a:r>
            <a:r>
              <a:rPr lang="ru-RU" sz="2200" dirty="0" err="1" smtClean="0"/>
              <a:t>Random</a:t>
            </a:r>
            <a:r>
              <a:rPr lang="ru-RU" sz="2200" dirty="0" smtClean="0"/>
              <a:t> </a:t>
            </a:r>
            <a:r>
              <a:rPr lang="ru-RU" sz="2200" dirty="0" err="1" smtClean="0"/>
              <a:t>Access</a:t>
            </a:r>
            <a:r>
              <a:rPr lang="ru-RU" sz="2200" dirty="0" smtClean="0"/>
              <a:t> </a:t>
            </a:r>
            <a:r>
              <a:rPr lang="ru-RU" sz="2200" dirty="0" err="1" smtClean="0"/>
              <a:t>Memory</a:t>
            </a:r>
            <a:r>
              <a:rPr lang="ru-RU" sz="2200" dirty="0" smtClean="0"/>
              <a:t>)</a:t>
            </a:r>
          </a:p>
          <a:p>
            <a:pPr marL="876300" lvl="1" indent="-419100">
              <a:lnSpc>
                <a:spcPct val="100000"/>
              </a:lnSpc>
              <a:spcBef>
                <a:spcPts val="0"/>
              </a:spcBef>
              <a:spcAft>
                <a:spcPts val="0"/>
              </a:spcAft>
            </a:pPr>
            <a:r>
              <a:rPr lang="ru-RU" sz="2200" dirty="0" smtClean="0"/>
              <a:t>Память с произвольным доступом</a:t>
            </a:r>
            <a:br>
              <a:rPr lang="ru-RU" sz="2200" dirty="0" smtClean="0"/>
            </a:br>
            <a:r>
              <a:rPr lang="ru-RU" sz="2200" dirty="0" smtClean="0"/>
              <a:t>(оперативное запоминающее устройство - ОЗУ)</a:t>
            </a:r>
            <a:br>
              <a:rPr lang="ru-RU" sz="2200" dirty="0" smtClean="0"/>
            </a:br>
            <a:r>
              <a:rPr lang="ru-RU" sz="2200" dirty="0" smtClean="0"/>
              <a:t>DRAM (</a:t>
            </a:r>
            <a:r>
              <a:rPr lang="ru-RU" sz="2200" dirty="0" err="1" smtClean="0"/>
              <a:t>Dynamic</a:t>
            </a:r>
            <a:r>
              <a:rPr lang="ru-RU" sz="2200" dirty="0" smtClean="0"/>
              <a:t> </a:t>
            </a:r>
            <a:r>
              <a:rPr lang="ru-RU" sz="2200" dirty="0" err="1" smtClean="0"/>
              <a:t>Random</a:t>
            </a:r>
            <a:r>
              <a:rPr lang="ru-RU" sz="2200" dirty="0" smtClean="0"/>
              <a:t> </a:t>
            </a:r>
            <a:r>
              <a:rPr lang="ru-RU" sz="2200" dirty="0" err="1" smtClean="0"/>
              <a:t>Access</a:t>
            </a:r>
            <a:r>
              <a:rPr lang="ru-RU" sz="2200" dirty="0" smtClean="0"/>
              <a:t> </a:t>
            </a:r>
            <a:r>
              <a:rPr lang="ru-RU" sz="2200" dirty="0" err="1" smtClean="0"/>
              <a:t>Memory</a:t>
            </a:r>
            <a:r>
              <a:rPr lang="ru-RU" sz="2200" dirty="0" smtClean="0"/>
              <a:t>)</a:t>
            </a:r>
          </a:p>
          <a:p>
            <a:pPr marL="457200" indent="-457200" eaLnBrk="1" hangingPunct="1">
              <a:lnSpc>
                <a:spcPct val="100000"/>
              </a:lnSpc>
              <a:spcBef>
                <a:spcPts val="0"/>
              </a:spcBef>
              <a:spcAft>
                <a:spcPts val="0"/>
              </a:spcAft>
              <a:buFont typeface="Wingdings" pitchFamily="2" charset="2"/>
              <a:buAutoNum type="arabicPeriod"/>
            </a:pPr>
            <a:r>
              <a:rPr lang="ru-RU" sz="2200" b="1" dirty="0" smtClean="0"/>
              <a:t>Внешняя память</a:t>
            </a:r>
          </a:p>
          <a:p>
            <a:pPr marL="876300" lvl="1" indent="-419100">
              <a:lnSpc>
                <a:spcPct val="100000"/>
              </a:lnSpc>
              <a:spcBef>
                <a:spcPts val="0"/>
              </a:spcBef>
              <a:spcAft>
                <a:spcPts val="0"/>
              </a:spcAft>
            </a:pPr>
            <a:r>
              <a:rPr lang="ru-RU" sz="2200" dirty="0" smtClean="0"/>
              <a:t>Устройства оперативного хранения информации</a:t>
            </a:r>
            <a:r>
              <a:rPr lang="en-US" sz="2200" dirty="0" smtClean="0"/>
              <a:t/>
            </a:r>
            <a:br>
              <a:rPr lang="en-US" sz="2200" dirty="0" smtClean="0"/>
            </a:br>
            <a:r>
              <a:rPr lang="ru-RU" sz="2200" dirty="0" smtClean="0"/>
              <a:t>(</a:t>
            </a:r>
            <a:r>
              <a:rPr lang="en-US" sz="2200" dirty="0" smtClean="0"/>
              <a:t>SSD, HDD</a:t>
            </a:r>
            <a:r>
              <a:rPr lang="ru-RU" sz="2200" dirty="0" smtClean="0"/>
              <a:t> и др.)</a:t>
            </a:r>
          </a:p>
          <a:p>
            <a:pPr marL="876300" lvl="1" indent="-419100">
              <a:lnSpc>
                <a:spcPct val="100000"/>
              </a:lnSpc>
              <a:spcBef>
                <a:spcPts val="0"/>
              </a:spcBef>
              <a:spcAft>
                <a:spcPts val="0"/>
              </a:spcAft>
            </a:pPr>
            <a:r>
              <a:rPr lang="ru-RU" sz="2200" dirty="0" smtClean="0"/>
              <a:t>Устройства резервного хранения информации</a:t>
            </a:r>
            <a:br>
              <a:rPr lang="ru-RU" sz="2200" dirty="0" smtClean="0"/>
            </a:br>
            <a:r>
              <a:rPr lang="ru-RU" sz="2200" dirty="0" smtClean="0"/>
              <a:t>(магнитные ленты, магнитооптические диски и др.)</a:t>
            </a:r>
            <a:endParaRPr lang="en-US" sz="2200" dirty="0" smtClean="0"/>
          </a:p>
          <a:p>
            <a:pPr marL="457200" lvl="0" indent="-457200">
              <a:lnSpc>
                <a:spcPct val="100000"/>
              </a:lnSpc>
              <a:spcBef>
                <a:spcPts val="0"/>
              </a:spcBef>
              <a:spcAft>
                <a:spcPts val="0"/>
              </a:spcAft>
              <a:buClr>
                <a:srgbClr val="1CADE4"/>
              </a:buClr>
              <a:buFont typeface="Wingdings" pitchFamily="2" charset="2"/>
              <a:buAutoNum type="arabicPeriod"/>
            </a:pPr>
            <a:r>
              <a:rPr lang="ru-RU" sz="2200" b="1" dirty="0" smtClean="0">
                <a:solidFill>
                  <a:prstClr val="black">
                    <a:lumMod val="75000"/>
                    <a:lumOff val="25000"/>
                  </a:prstClr>
                </a:solidFill>
              </a:rPr>
              <a:t>Сетевые хранилища</a:t>
            </a:r>
            <a:endParaRPr lang="ru-RU" sz="2200" dirty="0"/>
          </a:p>
          <a:p>
            <a:pPr marL="876300" lvl="1" indent="-419100">
              <a:lnSpc>
                <a:spcPct val="100000"/>
              </a:lnSpc>
              <a:spcBef>
                <a:spcPts val="0"/>
              </a:spcBef>
              <a:spcAft>
                <a:spcPts val="0"/>
              </a:spcAft>
            </a:pPr>
            <a:r>
              <a:rPr lang="en-US" sz="2200" dirty="0" smtClean="0"/>
              <a:t>OneDrive, </a:t>
            </a:r>
            <a:r>
              <a:rPr lang="en-US" sz="2200" dirty="0" err="1" smtClean="0"/>
              <a:t>Yandex</a:t>
            </a:r>
            <a:r>
              <a:rPr lang="en-US" sz="2200" dirty="0" smtClean="0"/>
              <a:t> Disk, </a:t>
            </a:r>
            <a:r>
              <a:rPr lang="en-US" sz="2200" dirty="0" err="1" smtClean="0"/>
              <a:t>DropBox</a:t>
            </a:r>
            <a:endParaRPr lang="en-US" sz="2200" dirty="0"/>
          </a:p>
        </p:txBody>
      </p:sp>
      <p:sp>
        <p:nvSpPr>
          <p:cNvPr id="21508" name="Rectangle 4"/>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endParaRPr lang="ru-RU"/>
          </a:p>
        </p:txBody>
      </p:sp>
      <p:sp>
        <p:nvSpPr>
          <p:cNvPr id="21509" name="Rectangle 5"/>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pPr indent="457200"/>
            <a:endParaRPr lang="ru-RU"/>
          </a:p>
        </p:txBody>
      </p:sp>
      <p:sp>
        <p:nvSpPr>
          <p:cNvPr id="7" name="Заголовок 1"/>
          <p:cNvSpPr txBox="1">
            <a:spLocks/>
          </p:cNvSpPr>
          <p:nvPr/>
        </p:nvSpPr>
        <p:spPr>
          <a:xfrm>
            <a:off x="251520" y="260648"/>
            <a:ext cx="8640960" cy="729536"/>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spc="0" dirty="0" smtClean="0">
                <a:solidFill>
                  <a:schemeClr val="tx1">
                    <a:lumMod val="65000"/>
                    <a:lumOff val="35000"/>
                  </a:schemeClr>
                </a:solidFill>
              </a:rPr>
              <a:t>Уровни памяти компьютера</a:t>
            </a:r>
            <a:endParaRPr lang="ru-RU" sz="3600" spc="0" dirty="0">
              <a:solidFill>
                <a:schemeClr val="tx1">
                  <a:lumMod val="65000"/>
                  <a:lumOff val="35000"/>
                </a:schemeClr>
              </a:solidFill>
            </a:endParaRPr>
          </a:p>
        </p:txBody>
      </p:sp>
      <p:cxnSp>
        <p:nvCxnSpPr>
          <p:cNvPr id="3" name="Прямая со стрелкой 2"/>
          <p:cNvCxnSpPr/>
          <p:nvPr/>
        </p:nvCxnSpPr>
        <p:spPr>
          <a:xfrm>
            <a:off x="8676456" y="656692"/>
            <a:ext cx="0" cy="5467880"/>
          </a:xfrm>
          <a:prstGeom prst="straightConnector1">
            <a:avLst/>
          </a:prstGeom>
          <a:ln w="25400">
            <a:tailEnd type="arrow"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568444" y="-14672"/>
            <a:ext cx="677108" cy="5256584"/>
          </a:xfrm>
          <a:prstGeom prst="rect">
            <a:avLst/>
          </a:prstGeom>
          <a:noFill/>
        </p:spPr>
        <p:txBody>
          <a:bodyPr vert="vert270" wrap="square" rtlCol="0">
            <a:spAutoFit/>
          </a:bodyPr>
          <a:lstStyle/>
          <a:p>
            <a:r>
              <a:rPr lang="ru-RU" sz="3200" dirty="0" smtClean="0"/>
              <a:t>больше объём</a:t>
            </a:r>
            <a:endParaRPr lang="ru-RU" sz="3200" dirty="0"/>
          </a:p>
        </p:txBody>
      </p:sp>
      <p:cxnSp>
        <p:nvCxnSpPr>
          <p:cNvPr id="12" name="Прямая со стрелкой 11"/>
          <p:cNvCxnSpPr/>
          <p:nvPr/>
        </p:nvCxnSpPr>
        <p:spPr>
          <a:xfrm flipV="1">
            <a:off x="1007604" y="800708"/>
            <a:ext cx="0" cy="5467880"/>
          </a:xfrm>
          <a:prstGeom prst="straightConnector1">
            <a:avLst/>
          </a:prstGeom>
          <a:ln w="25400">
            <a:tailEnd type="arrow" w="med"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5536" y="368660"/>
            <a:ext cx="677108" cy="4068452"/>
          </a:xfrm>
          <a:prstGeom prst="rect">
            <a:avLst/>
          </a:prstGeom>
          <a:noFill/>
        </p:spPr>
        <p:txBody>
          <a:bodyPr vert="vert270" wrap="square" rtlCol="0">
            <a:spAutoFit/>
          </a:bodyPr>
          <a:lstStyle/>
          <a:p>
            <a:r>
              <a:rPr lang="ru-RU" sz="3200" dirty="0" smtClean="0"/>
              <a:t>выше скорость</a:t>
            </a:r>
            <a:endParaRPr lang="ru-RU" sz="3200" dirty="0"/>
          </a:p>
        </p:txBody>
      </p:sp>
    </p:spTree>
    <p:extLst>
      <p:ext uri="{BB962C8B-B14F-4D97-AF65-F5344CB8AC3E}">
        <p14:creationId xmlns:p14="http://schemas.microsoft.com/office/powerpoint/2010/main" val="19344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19</a:t>
            </a:fld>
            <a:endParaRPr lang="en-US" dirty="0"/>
          </a:p>
        </p:txBody>
      </p:sp>
      <p:grpSp>
        <p:nvGrpSpPr>
          <p:cNvPr id="13" name="Группа 12"/>
          <p:cNvGrpSpPr/>
          <p:nvPr/>
        </p:nvGrpSpPr>
        <p:grpSpPr>
          <a:xfrm>
            <a:off x="971600" y="2886833"/>
            <a:ext cx="7200800" cy="461665"/>
            <a:chOff x="971600" y="2886833"/>
            <a:chExt cx="7200800" cy="461665"/>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7536" y="2886833"/>
              <a:ext cx="4748929" cy="461665"/>
            </a:xfrm>
            <a:prstGeom prst="rect">
              <a:avLst/>
            </a:prstGeom>
            <a:noFill/>
          </p:spPr>
          <p:txBody>
            <a:bodyPr wrap="none" rtlCol="0">
              <a:spAutoFit/>
            </a:bodyPr>
            <a:lstStyle/>
            <a:p>
              <a:r>
                <a:rPr lang="ru-RU" sz="2400" dirty="0" smtClean="0"/>
                <a:t>шины адреса, данных, управления</a:t>
              </a:r>
              <a:endParaRPr lang="ru-RU" sz="2400" dirty="0"/>
            </a:p>
          </p:txBody>
        </p:sp>
      </p:grpSp>
      <p:sp>
        <p:nvSpPr>
          <p:cNvPr id="36" name="Прямоугольник 35"/>
          <p:cNvSpPr/>
          <p:nvPr/>
        </p:nvSpPr>
        <p:spPr>
          <a:xfrm>
            <a:off x="104360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a:t>
            </a:r>
            <a:endParaRPr lang="ru-RU" sz="2400" dirty="0">
              <a:solidFill>
                <a:schemeClr val="tx1"/>
              </a:solidFill>
            </a:endParaRPr>
          </a:p>
        </p:txBody>
      </p:sp>
      <p:sp>
        <p:nvSpPr>
          <p:cNvPr id="38" name="Прямоугольник 37"/>
          <p:cNvSpPr/>
          <p:nvPr/>
        </p:nvSpPr>
        <p:spPr>
          <a:xfrm>
            <a:off x="3707904"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39" name="Двойная стрелка вверх/вниз 38"/>
          <p:cNvSpPr/>
          <p:nvPr/>
        </p:nvSpPr>
        <p:spPr>
          <a:xfrm>
            <a:off x="4427984"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Уровни памяти компьютера</a:t>
            </a:r>
            <a:endParaRPr lang="ru-RU" dirty="0"/>
          </a:p>
        </p:txBody>
      </p:sp>
      <p:sp>
        <p:nvSpPr>
          <p:cNvPr id="28" name="Прямоугольник 27"/>
          <p:cNvSpPr/>
          <p:nvPr/>
        </p:nvSpPr>
        <p:spPr>
          <a:xfrm>
            <a:off x="6300192"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44" name="Двойная стрелка вверх/вниз 43"/>
          <p:cNvSpPr/>
          <p:nvPr/>
        </p:nvSpPr>
        <p:spPr>
          <a:xfrm>
            <a:off x="1763688"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7092280"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30" name="Двойная стрелка вверх/вниз 29"/>
          <p:cNvSpPr/>
          <p:nvPr/>
        </p:nvSpPr>
        <p:spPr>
          <a:xfrm>
            <a:off x="4427984" y="3284984"/>
            <a:ext cx="288032" cy="936104"/>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2411760" y="4235112"/>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32" name="TextBox 31"/>
          <p:cNvSpPr txBox="1"/>
          <p:nvPr/>
        </p:nvSpPr>
        <p:spPr>
          <a:xfrm>
            <a:off x="3851920" y="4941168"/>
            <a:ext cx="1568314" cy="461665"/>
          </a:xfrm>
          <a:prstGeom prst="rect">
            <a:avLst/>
          </a:prstGeom>
          <a:noFill/>
        </p:spPr>
        <p:txBody>
          <a:bodyPr wrap="none" rtlCol="0">
            <a:spAutoFit/>
          </a:bodyPr>
          <a:lstStyle/>
          <a:p>
            <a:r>
              <a:rPr lang="ru-RU" sz="2400" dirty="0" smtClean="0"/>
              <a:t>процессор</a:t>
            </a:r>
            <a:endParaRPr lang="ru-RU" sz="2400" dirty="0"/>
          </a:p>
        </p:txBody>
      </p:sp>
    </p:spTree>
    <p:extLst>
      <p:ext uri="{BB962C8B-B14F-4D97-AF65-F5344CB8AC3E}">
        <p14:creationId xmlns:p14="http://schemas.microsoft.com/office/powerpoint/2010/main" val="142248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ижний колонтитул 4"/>
          <p:cNvSpPr>
            <a:spLocks noGrp="1"/>
          </p:cNvSpPr>
          <p:nvPr>
            <p:ph type="ftr" sz="quarter" idx="3"/>
          </p:nvPr>
        </p:nvSpPr>
        <p:spPr/>
        <p:txBody>
          <a:bodyPr/>
          <a:lstStyle/>
          <a:p>
            <a:r>
              <a:rPr lang="ru-RU" smtClean="0"/>
              <a:t>принципы работы компьютера</a:t>
            </a:r>
            <a:endParaRPr lang="ru-RU" dirty="0" smtClean="0"/>
          </a:p>
        </p:txBody>
      </p:sp>
      <p:sp>
        <p:nvSpPr>
          <p:cNvPr id="6" name="Номер слайда 5"/>
          <p:cNvSpPr>
            <a:spLocks noGrp="1"/>
          </p:cNvSpPr>
          <p:nvPr>
            <p:ph type="sldNum" sz="quarter" idx="4"/>
          </p:nvPr>
        </p:nvSpPr>
        <p:spPr/>
        <p:txBody>
          <a:bodyPr/>
          <a:lstStyle/>
          <a:p>
            <a:fld id="{4FAB73BC-B049-4115-A692-8D63A059BFB8}" type="slidenum">
              <a:rPr lang="en-US" smtClean="0"/>
              <a:pPr/>
              <a:t>2</a:t>
            </a:fld>
            <a:endParaRPr lang="en-US" dirty="0"/>
          </a:p>
        </p:txBody>
      </p:sp>
      <p:cxnSp>
        <p:nvCxnSpPr>
          <p:cNvPr id="43" name="Прямая со стрелкой 42"/>
          <p:cNvCxnSpPr>
            <a:endCxn id="44" idx="7"/>
          </p:cNvCxnSpPr>
          <p:nvPr/>
        </p:nvCxnSpPr>
        <p:spPr>
          <a:xfrm flipH="1">
            <a:off x="2397044" y="3537012"/>
            <a:ext cx="914816" cy="93445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44" name="Овал 43"/>
          <p:cNvSpPr/>
          <p:nvPr/>
        </p:nvSpPr>
        <p:spPr>
          <a:xfrm>
            <a:off x="0" y="4329100"/>
            <a:ext cx="2808312" cy="9721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lnSpc>
                <a:spcPct val="70000"/>
              </a:lnSpc>
            </a:pPr>
            <a:r>
              <a:rPr lang="ru-RU" sz="3200" dirty="0">
                <a:solidFill>
                  <a:schemeClr val="tx1"/>
                </a:solidFill>
              </a:rPr>
              <a:t>синтаксис ЯП</a:t>
            </a:r>
          </a:p>
        </p:txBody>
      </p:sp>
      <p:sp>
        <p:nvSpPr>
          <p:cNvPr id="45" name="Овал 44"/>
          <p:cNvSpPr/>
          <p:nvPr/>
        </p:nvSpPr>
        <p:spPr>
          <a:xfrm>
            <a:off x="2051720" y="5193196"/>
            <a:ext cx="4500500" cy="111612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Алгоритмы и структуры данных</a:t>
            </a:r>
            <a:endParaRPr lang="ru-RU" sz="3200" dirty="0">
              <a:solidFill>
                <a:schemeClr val="tx1"/>
              </a:solidFill>
            </a:endParaRPr>
          </a:p>
        </p:txBody>
      </p:sp>
      <p:sp>
        <p:nvSpPr>
          <p:cNvPr id="46" name="Овал 45"/>
          <p:cNvSpPr/>
          <p:nvPr/>
        </p:nvSpPr>
        <p:spPr>
          <a:xfrm>
            <a:off x="6016724" y="4149080"/>
            <a:ext cx="3132348" cy="136815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Принципы работы компьютера</a:t>
            </a:r>
          </a:p>
        </p:txBody>
      </p:sp>
      <p:sp>
        <p:nvSpPr>
          <p:cNvPr id="47" name="Овал 46"/>
          <p:cNvSpPr/>
          <p:nvPr/>
        </p:nvSpPr>
        <p:spPr>
          <a:xfrm>
            <a:off x="0" y="1304764"/>
            <a:ext cx="3167844"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Прикладные </a:t>
            </a:r>
            <a:r>
              <a:rPr lang="ru-RU" sz="3200" dirty="0">
                <a:solidFill>
                  <a:schemeClr val="tx1"/>
                </a:solidFill>
              </a:rPr>
              <a:t>библиотеки</a:t>
            </a:r>
          </a:p>
        </p:txBody>
      </p:sp>
      <p:sp>
        <p:nvSpPr>
          <p:cNvPr id="48" name="Овал 47"/>
          <p:cNvSpPr/>
          <p:nvPr/>
        </p:nvSpPr>
        <p:spPr>
          <a:xfrm>
            <a:off x="647564" y="152636"/>
            <a:ext cx="4824536"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Искусство </a:t>
            </a:r>
            <a:r>
              <a:rPr lang="ru-RU" sz="3200" dirty="0">
                <a:solidFill>
                  <a:schemeClr val="tx1"/>
                </a:solidFill>
              </a:rPr>
              <a:t>программирования</a:t>
            </a:r>
          </a:p>
        </p:txBody>
      </p:sp>
      <p:sp>
        <p:nvSpPr>
          <p:cNvPr id="49" name="Овал 48"/>
          <p:cNvSpPr/>
          <p:nvPr/>
        </p:nvSpPr>
        <p:spPr>
          <a:xfrm>
            <a:off x="6012160" y="1484784"/>
            <a:ext cx="3025585" cy="115212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smtClean="0">
                <a:solidFill>
                  <a:schemeClr val="tx1"/>
                </a:solidFill>
              </a:rPr>
              <a:t>Архитектура </a:t>
            </a:r>
            <a:r>
              <a:rPr lang="ru-RU" sz="3200" dirty="0">
                <a:solidFill>
                  <a:schemeClr val="tx1"/>
                </a:solidFill>
              </a:rPr>
              <a:t>ПО</a:t>
            </a:r>
          </a:p>
        </p:txBody>
      </p:sp>
      <p:sp>
        <p:nvSpPr>
          <p:cNvPr id="50" name="Овал 49"/>
          <p:cNvSpPr/>
          <p:nvPr/>
        </p:nvSpPr>
        <p:spPr>
          <a:xfrm>
            <a:off x="5616116" y="116632"/>
            <a:ext cx="3420380" cy="129614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smtClean="0">
                <a:solidFill>
                  <a:schemeClr val="tx1"/>
                </a:solidFill>
              </a:rPr>
              <a:t>Утилиты для </a:t>
            </a:r>
            <a:r>
              <a:rPr lang="ru-RU" sz="3200" dirty="0">
                <a:solidFill>
                  <a:schemeClr val="tx1"/>
                </a:solidFill>
              </a:rPr>
              <a:t>работы </a:t>
            </a:r>
            <a:r>
              <a:rPr lang="ru-RU" sz="3200" dirty="0" smtClean="0">
                <a:solidFill>
                  <a:schemeClr val="tx1"/>
                </a:solidFill>
              </a:rPr>
              <a:t>в группе</a:t>
            </a:r>
            <a:endParaRPr lang="ru-RU" sz="3200" dirty="0">
              <a:solidFill>
                <a:schemeClr val="tx1"/>
              </a:solidFill>
            </a:endParaRPr>
          </a:p>
        </p:txBody>
      </p:sp>
      <p:cxnSp>
        <p:nvCxnSpPr>
          <p:cNvPr id="51" name="Прямая со стрелкой 50"/>
          <p:cNvCxnSpPr/>
          <p:nvPr/>
        </p:nvCxnSpPr>
        <p:spPr>
          <a:xfrm flipH="1">
            <a:off x="4463988" y="3537012"/>
            <a:ext cx="36004" cy="1692188"/>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endCxn id="46" idx="1"/>
          </p:cNvCxnSpPr>
          <p:nvPr/>
        </p:nvCxnSpPr>
        <p:spPr>
          <a:xfrm>
            <a:off x="6002424" y="3681028"/>
            <a:ext cx="473022" cy="668413"/>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endCxn id="47" idx="5"/>
          </p:cNvCxnSpPr>
          <p:nvPr/>
        </p:nvCxnSpPr>
        <p:spPr>
          <a:xfrm flipH="1" flipV="1">
            <a:off x="2703924" y="2165241"/>
            <a:ext cx="823960" cy="867715"/>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5688124" y="2456892"/>
            <a:ext cx="770403" cy="54006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a:endCxn id="50" idx="3"/>
          </p:cNvCxnSpPr>
          <p:nvPr/>
        </p:nvCxnSpPr>
        <p:spPr>
          <a:xfrm flipV="1">
            <a:off x="5040052" y="1222960"/>
            <a:ext cx="1076967" cy="187071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p:nvPr/>
        </p:nvCxnSpPr>
        <p:spPr>
          <a:xfrm flipH="1" flipV="1">
            <a:off x="3347864" y="1196752"/>
            <a:ext cx="936104" cy="1800202"/>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57" name="Скругленный прямоугольник 56"/>
          <p:cNvSpPr/>
          <p:nvPr/>
        </p:nvSpPr>
        <p:spPr>
          <a:xfrm>
            <a:off x="2159732" y="2996952"/>
            <a:ext cx="4824536" cy="792088"/>
          </a:xfrm>
          <a:prstGeom prst="roundRect">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ru-RU" sz="4000" dirty="0">
                <a:solidFill>
                  <a:schemeClr val="tx1"/>
                </a:solidFill>
              </a:rPr>
              <a:t>Программирование</a:t>
            </a:r>
            <a:endParaRPr lang="ru-RU" dirty="0">
              <a:solidFill>
                <a:schemeClr val="tx1"/>
              </a:solidFill>
            </a:endParaRPr>
          </a:p>
        </p:txBody>
      </p:sp>
    </p:spTree>
    <p:extLst>
      <p:ext uri="{BB962C8B-B14F-4D97-AF65-F5344CB8AC3E}">
        <p14:creationId xmlns:p14="http://schemas.microsoft.com/office/powerpoint/2010/main" val="270569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20</a:t>
            </a:fld>
            <a:endParaRPr lang="en-US" dirty="0"/>
          </a:p>
        </p:txBody>
      </p:sp>
      <p:grpSp>
        <p:nvGrpSpPr>
          <p:cNvPr id="13" name="Группа 12"/>
          <p:cNvGrpSpPr/>
          <p:nvPr/>
        </p:nvGrpSpPr>
        <p:grpSpPr>
          <a:xfrm>
            <a:off x="971600" y="2886833"/>
            <a:ext cx="7200800" cy="461665"/>
            <a:chOff x="971600" y="2886833"/>
            <a:chExt cx="7200800" cy="461665"/>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7536" y="2886833"/>
              <a:ext cx="4748929" cy="461665"/>
            </a:xfrm>
            <a:prstGeom prst="rect">
              <a:avLst/>
            </a:prstGeom>
            <a:noFill/>
          </p:spPr>
          <p:txBody>
            <a:bodyPr wrap="none" rtlCol="0">
              <a:spAutoFit/>
            </a:bodyPr>
            <a:lstStyle/>
            <a:p>
              <a:r>
                <a:rPr lang="ru-RU" sz="2400" dirty="0" smtClean="0"/>
                <a:t>шины адреса, данных, управления</a:t>
              </a:r>
              <a:endParaRPr lang="ru-RU" sz="2400" dirty="0"/>
            </a:p>
          </p:txBody>
        </p:sp>
      </p:grpSp>
      <p:sp>
        <p:nvSpPr>
          <p:cNvPr id="25" name="TextBox 24"/>
          <p:cNvSpPr txBox="1"/>
          <p:nvPr/>
        </p:nvSpPr>
        <p:spPr>
          <a:xfrm>
            <a:off x="3347864" y="5445224"/>
            <a:ext cx="1399808" cy="461665"/>
          </a:xfrm>
          <a:prstGeom prst="rect">
            <a:avLst/>
          </a:prstGeom>
          <a:noFill/>
          <a:ln w="22225">
            <a:solidFill>
              <a:schemeClr val="accent1"/>
            </a:solidFill>
          </a:ln>
        </p:spPr>
        <p:txBody>
          <a:bodyPr wrap="square" rtlCol="0">
            <a:spAutoFit/>
          </a:bodyPr>
          <a:lstStyle/>
          <a:p>
            <a:r>
              <a:rPr lang="ru-RU" sz="2400" dirty="0" smtClean="0"/>
              <a:t>регистры</a:t>
            </a:r>
            <a:endParaRPr lang="ru-RU" sz="2400" dirty="0"/>
          </a:p>
        </p:txBody>
      </p:sp>
      <p:sp>
        <p:nvSpPr>
          <p:cNvPr id="26" name="TextBox 25"/>
          <p:cNvSpPr txBox="1"/>
          <p:nvPr/>
        </p:nvSpPr>
        <p:spPr>
          <a:xfrm>
            <a:off x="3316208" y="4700496"/>
            <a:ext cx="3272015" cy="461665"/>
          </a:xfrm>
          <a:prstGeom prst="rect">
            <a:avLst/>
          </a:prstGeom>
          <a:noFill/>
          <a:ln w="22225">
            <a:solidFill>
              <a:schemeClr val="accent1"/>
            </a:solidFill>
          </a:ln>
        </p:spPr>
        <p:txBody>
          <a:bodyPr wrap="square" rtlCol="0">
            <a:spAutoFit/>
          </a:bodyPr>
          <a:lstStyle/>
          <a:p>
            <a:r>
              <a:rPr lang="ru-RU" sz="2400" dirty="0"/>
              <a:t>у</a:t>
            </a:r>
            <a:r>
              <a:rPr lang="ru-RU" sz="2400" dirty="0" smtClean="0"/>
              <a:t>стройство управления</a:t>
            </a:r>
            <a:endParaRPr lang="ru-RU" sz="2400" dirty="0"/>
          </a:p>
        </p:txBody>
      </p:sp>
      <p:sp>
        <p:nvSpPr>
          <p:cNvPr id="27" name="TextBox 26"/>
          <p:cNvSpPr txBox="1"/>
          <p:nvPr/>
        </p:nvSpPr>
        <p:spPr>
          <a:xfrm>
            <a:off x="5292080" y="5445225"/>
            <a:ext cx="720080" cy="461665"/>
          </a:xfrm>
          <a:prstGeom prst="rect">
            <a:avLst/>
          </a:prstGeom>
          <a:noFill/>
          <a:ln w="22225">
            <a:solidFill>
              <a:schemeClr val="accent1"/>
            </a:solidFill>
          </a:ln>
        </p:spPr>
        <p:txBody>
          <a:bodyPr wrap="square" rtlCol="0">
            <a:spAutoFit/>
          </a:bodyPr>
          <a:lstStyle/>
          <a:p>
            <a:pPr algn="ctr"/>
            <a:r>
              <a:rPr lang="ru-RU" sz="2400" dirty="0" smtClean="0"/>
              <a:t>АЛУ</a:t>
            </a:r>
            <a:endParaRPr lang="ru-RU" sz="2400" dirty="0"/>
          </a:p>
        </p:txBody>
      </p:sp>
      <p:sp>
        <p:nvSpPr>
          <p:cNvPr id="36" name="Прямоугольник 35"/>
          <p:cNvSpPr/>
          <p:nvPr/>
        </p:nvSpPr>
        <p:spPr>
          <a:xfrm>
            <a:off x="104360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a:t>
            </a:r>
            <a:endParaRPr lang="ru-RU" sz="2400" dirty="0">
              <a:solidFill>
                <a:schemeClr val="tx1"/>
              </a:solidFill>
            </a:endParaRPr>
          </a:p>
        </p:txBody>
      </p:sp>
      <p:sp>
        <p:nvSpPr>
          <p:cNvPr id="38" name="Прямоугольник 37"/>
          <p:cNvSpPr/>
          <p:nvPr/>
        </p:nvSpPr>
        <p:spPr>
          <a:xfrm>
            <a:off x="3707904"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39" name="Двойная стрелка вверх/вниз 38"/>
          <p:cNvSpPr/>
          <p:nvPr/>
        </p:nvSpPr>
        <p:spPr>
          <a:xfrm>
            <a:off x="4427984"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Уровни памяти компьютера</a:t>
            </a:r>
            <a:endParaRPr lang="ru-RU" dirty="0"/>
          </a:p>
        </p:txBody>
      </p:sp>
      <p:sp>
        <p:nvSpPr>
          <p:cNvPr id="28" name="Прямоугольник 27"/>
          <p:cNvSpPr/>
          <p:nvPr/>
        </p:nvSpPr>
        <p:spPr>
          <a:xfrm>
            <a:off x="6300192"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44" name="Двойная стрелка вверх/вниз 43"/>
          <p:cNvSpPr/>
          <p:nvPr/>
        </p:nvSpPr>
        <p:spPr>
          <a:xfrm>
            <a:off x="1763688"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7092280"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Двойная стрелка вверх/вниз 46"/>
          <p:cNvSpPr/>
          <p:nvPr/>
        </p:nvSpPr>
        <p:spPr>
          <a:xfrm>
            <a:off x="3923928" y="5157193"/>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Двойная стрелка вверх/вниз 47"/>
          <p:cNvSpPr/>
          <p:nvPr/>
        </p:nvSpPr>
        <p:spPr>
          <a:xfrm>
            <a:off x="5580112" y="5157192"/>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30" name="Двойная стрелка вверх/вниз 29"/>
          <p:cNvSpPr/>
          <p:nvPr/>
        </p:nvSpPr>
        <p:spPr>
          <a:xfrm>
            <a:off x="4427984" y="3284984"/>
            <a:ext cx="288032" cy="136815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2411760" y="4235112"/>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32" name="TextBox 31"/>
          <p:cNvSpPr txBox="1"/>
          <p:nvPr/>
        </p:nvSpPr>
        <p:spPr>
          <a:xfrm>
            <a:off x="2483768" y="4183890"/>
            <a:ext cx="1568314" cy="461665"/>
          </a:xfrm>
          <a:prstGeom prst="rect">
            <a:avLst/>
          </a:prstGeom>
          <a:noFill/>
        </p:spPr>
        <p:txBody>
          <a:bodyPr wrap="none" rtlCol="0">
            <a:spAutoFit/>
          </a:bodyPr>
          <a:lstStyle/>
          <a:p>
            <a:r>
              <a:rPr lang="ru-RU" sz="2400" dirty="0" smtClean="0"/>
              <a:t>процессор</a:t>
            </a:r>
            <a:endParaRPr lang="ru-RU" sz="2400" dirty="0"/>
          </a:p>
        </p:txBody>
      </p:sp>
    </p:spTree>
    <p:extLst>
      <p:ext uri="{BB962C8B-B14F-4D97-AF65-F5344CB8AC3E}">
        <p14:creationId xmlns:p14="http://schemas.microsoft.com/office/powerpoint/2010/main" val="409384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21</a:t>
            </a:fld>
            <a:endParaRPr lang="en-US" dirty="0"/>
          </a:p>
        </p:txBody>
      </p:sp>
      <p:grpSp>
        <p:nvGrpSpPr>
          <p:cNvPr id="13" name="Группа 12"/>
          <p:cNvGrpSpPr/>
          <p:nvPr/>
        </p:nvGrpSpPr>
        <p:grpSpPr>
          <a:xfrm>
            <a:off x="971600" y="2886833"/>
            <a:ext cx="7200800" cy="461665"/>
            <a:chOff x="971600" y="2886833"/>
            <a:chExt cx="7200800" cy="461665"/>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7536" y="2886833"/>
              <a:ext cx="4748929" cy="461665"/>
            </a:xfrm>
            <a:prstGeom prst="rect">
              <a:avLst/>
            </a:prstGeom>
            <a:noFill/>
          </p:spPr>
          <p:txBody>
            <a:bodyPr wrap="none" rtlCol="0">
              <a:spAutoFit/>
            </a:bodyPr>
            <a:lstStyle/>
            <a:p>
              <a:r>
                <a:rPr lang="ru-RU" sz="2400" dirty="0" smtClean="0"/>
                <a:t>шины адреса, данных, управления</a:t>
              </a:r>
              <a:endParaRPr lang="ru-RU" sz="2400" dirty="0"/>
            </a:p>
          </p:txBody>
        </p:sp>
      </p:grpSp>
      <p:sp>
        <p:nvSpPr>
          <p:cNvPr id="23" name="Прямоугольник 22"/>
          <p:cNvSpPr/>
          <p:nvPr/>
        </p:nvSpPr>
        <p:spPr>
          <a:xfrm>
            <a:off x="2411760" y="3645024"/>
            <a:ext cx="4320480" cy="244827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4" name="TextBox 23"/>
          <p:cNvSpPr txBox="1"/>
          <p:nvPr/>
        </p:nvSpPr>
        <p:spPr>
          <a:xfrm>
            <a:off x="2483768" y="3645024"/>
            <a:ext cx="1568314" cy="461665"/>
          </a:xfrm>
          <a:prstGeom prst="rect">
            <a:avLst/>
          </a:prstGeom>
          <a:noFill/>
        </p:spPr>
        <p:txBody>
          <a:bodyPr wrap="none" rtlCol="0">
            <a:spAutoFit/>
          </a:bodyPr>
          <a:lstStyle/>
          <a:p>
            <a:r>
              <a:rPr lang="ru-RU" sz="2400" dirty="0" smtClean="0"/>
              <a:t>процессор</a:t>
            </a:r>
            <a:endParaRPr lang="ru-RU" sz="2400" dirty="0"/>
          </a:p>
        </p:txBody>
      </p:sp>
      <p:sp>
        <p:nvSpPr>
          <p:cNvPr id="25" name="TextBox 24"/>
          <p:cNvSpPr txBox="1"/>
          <p:nvPr/>
        </p:nvSpPr>
        <p:spPr>
          <a:xfrm>
            <a:off x="3347864" y="5445224"/>
            <a:ext cx="1399808" cy="461665"/>
          </a:xfrm>
          <a:prstGeom prst="rect">
            <a:avLst/>
          </a:prstGeom>
          <a:noFill/>
          <a:ln w="22225">
            <a:solidFill>
              <a:schemeClr val="accent1"/>
            </a:solidFill>
          </a:ln>
        </p:spPr>
        <p:txBody>
          <a:bodyPr wrap="square" rtlCol="0">
            <a:spAutoFit/>
          </a:bodyPr>
          <a:lstStyle/>
          <a:p>
            <a:r>
              <a:rPr lang="ru-RU" sz="2400" dirty="0" smtClean="0"/>
              <a:t>регистры</a:t>
            </a:r>
            <a:endParaRPr lang="ru-RU" sz="2400" dirty="0"/>
          </a:p>
        </p:txBody>
      </p:sp>
      <p:sp>
        <p:nvSpPr>
          <p:cNvPr id="26" name="TextBox 25"/>
          <p:cNvSpPr txBox="1"/>
          <p:nvPr/>
        </p:nvSpPr>
        <p:spPr>
          <a:xfrm>
            <a:off x="3316208" y="4700496"/>
            <a:ext cx="3272015" cy="461665"/>
          </a:xfrm>
          <a:prstGeom prst="rect">
            <a:avLst/>
          </a:prstGeom>
          <a:noFill/>
          <a:ln w="22225">
            <a:solidFill>
              <a:schemeClr val="accent1"/>
            </a:solidFill>
          </a:ln>
        </p:spPr>
        <p:txBody>
          <a:bodyPr wrap="square" rtlCol="0">
            <a:spAutoFit/>
          </a:bodyPr>
          <a:lstStyle/>
          <a:p>
            <a:r>
              <a:rPr lang="ru-RU" sz="2400" dirty="0"/>
              <a:t>у</a:t>
            </a:r>
            <a:r>
              <a:rPr lang="ru-RU" sz="2400" dirty="0" smtClean="0"/>
              <a:t>стройство управления</a:t>
            </a:r>
            <a:endParaRPr lang="ru-RU" sz="2400" dirty="0"/>
          </a:p>
        </p:txBody>
      </p:sp>
      <p:sp>
        <p:nvSpPr>
          <p:cNvPr id="27" name="TextBox 26"/>
          <p:cNvSpPr txBox="1"/>
          <p:nvPr/>
        </p:nvSpPr>
        <p:spPr>
          <a:xfrm>
            <a:off x="5292080" y="5445225"/>
            <a:ext cx="720080" cy="461665"/>
          </a:xfrm>
          <a:prstGeom prst="rect">
            <a:avLst/>
          </a:prstGeom>
          <a:noFill/>
          <a:ln w="22225">
            <a:solidFill>
              <a:schemeClr val="accent1"/>
            </a:solidFill>
          </a:ln>
        </p:spPr>
        <p:txBody>
          <a:bodyPr wrap="square" rtlCol="0">
            <a:spAutoFit/>
          </a:bodyPr>
          <a:lstStyle/>
          <a:p>
            <a:pPr algn="ctr"/>
            <a:r>
              <a:rPr lang="ru-RU" sz="2400" dirty="0" smtClean="0"/>
              <a:t>АЛУ</a:t>
            </a:r>
            <a:endParaRPr lang="ru-RU" sz="2400" dirty="0"/>
          </a:p>
        </p:txBody>
      </p:sp>
      <p:sp>
        <p:nvSpPr>
          <p:cNvPr id="36" name="Прямоугольник 35"/>
          <p:cNvSpPr/>
          <p:nvPr/>
        </p:nvSpPr>
        <p:spPr>
          <a:xfrm>
            <a:off x="1043608"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память</a:t>
            </a:r>
            <a:endParaRPr lang="ru-RU" sz="2400" dirty="0">
              <a:solidFill>
                <a:schemeClr val="tx1"/>
              </a:solidFill>
            </a:endParaRPr>
          </a:p>
        </p:txBody>
      </p:sp>
      <p:sp>
        <p:nvSpPr>
          <p:cNvPr id="38" name="Прямоугольник 37"/>
          <p:cNvSpPr/>
          <p:nvPr/>
        </p:nvSpPr>
        <p:spPr>
          <a:xfrm>
            <a:off x="3707904"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39" name="Двойная стрелка вверх/вниз 38"/>
          <p:cNvSpPr/>
          <p:nvPr/>
        </p:nvSpPr>
        <p:spPr>
          <a:xfrm>
            <a:off x="4427984"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Заголовок 1"/>
          <p:cNvSpPr txBox="1">
            <a:spLocks/>
          </p:cNvSpPr>
          <p:nvPr/>
        </p:nvSpPr>
        <p:spPr>
          <a:xfrm>
            <a:off x="251520" y="394286"/>
            <a:ext cx="8640960" cy="595898"/>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dirty="0"/>
              <a:t>Магистрально-модульный </a:t>
            </a:r>
            <a:r>
              <a:rPr lang="ru-RU" sz="3600" dirty="0" smtClean="0"/>
              <a:t>принцип</a:t>
            </a:r>
            <a:br>
              <a:rPr lang="ru-RU" sz="3600" dirty="0" smtClean="0"/>
            </a:br>
            <a:r>
              <a:rPr lang="ru-RU" sz="3600" dirty="0" smtClean="0"/>
              <a:t>						построения </a:t>
            </a:r>
            <a:r>
              <a:rPr lang="ru-RU" sz="3600" dirty="0"/>
              <a:t>ПК</a:t>
            </a:r>
          </a:p>
        </p:txBody>
      </p:sp>
      <p:sp>
        <p:nvSpPr>
          <p:cNvPr id="28" name="Прямоугольник 27"/>
          <p:cNvSpPr/>
          <p:nvPr/>
        </p:nvSpPr>
        <p:spPr>
          <a:xfrm>
            <a:off x="6300192" y="1484784"/>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другие устройства</a:t>
            </a:r>
            <a:endParaRPr lang="ru-RU" sz="2400" dirty="0">
              <a:solidFill>
                <a:schemeClr val="tx1"/>
              </a:solidFill>
            </a:endParaRPr>
          </a:p>
        </p:txBody>
      </p:sp>
      <p:sp>
        <p:nvSpPr>
          <p:cNvPr id="44" name="Двойная стрелка вверх/вниз 43"/>
          <p:cNvSpPr/>
          <p:nvPr/>
        </p:nvSpPr>
        <p:spPr>
          <a:xfrm>
            <a:off x="1763688"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7092280" y="227687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войная стрелка вверх/вниз 45"/>
          <p:cNvSpPr/>
          <p:nvPr/>
        </p:nvSpPr>
        <p:spPr>
          <a:xfrm>
            <a:off x="5364088" y="4365104"/>
            <a:ext cx="216024"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Двойная стрелка вверх/вниз 46"/>
          <p:cNvSpPr/>
          <p:nvPr/>
        </p:nvSpPr>
        <p:spPr>
          <a:xfrm>
            <a:off x="3923928" y="5157193"/>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Двойная стрелка вверх/вниз 47"/>
          <p:cNvSpPr/>
          <p:nvPr/>
        </p:nvSpPr>
        <p:spPr>
          <a:xfrm>
            <a:off x="5580112" y="5157192"/>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9" name="TextBox 28"/>
          <p:cNvSpPr txBox="1"/>
          <p:nvPr/>
        </p:nvSpPr>
        <p:spPr>
          <a:xfrm>
            <a:off x="4355976" y="3861048"/>
            <a:ext cx="2016224" cy="461665"/>
          </a:xfrm>
          <a:prstGeom prst="rect">
            <a:avLst/>
          </a:prstGeom>
          <a:noFill/>
          <a:ln w="22225">
            <a:solidFill>
              <a:schemeClr val="accent2"/>
            </a:solidFill>
          </a:ln>
        </p:spPr>
        <p:txBody>
          <a:bodyPr wrap="square" rtlCol="0">
            <a:spAutoFit/>
          </a:bodyPr>
          <a:lstStyle/>
          <a:p>
            <a:pPr algn="ctr"/>
            <a:r>
              <a:rPr lang="ru-RU" sz="2400"/>
              <a:t>кэш-память</a:t>
            </a:r>
            <a:endParaRPr lang="ru-RU" sz="2400" dirty="0"/>
          </a:p>
        </p:txBody>
      </p:sp>
      <p:sp>
        <p:nvSpPr>
          <p:cNvPr id="30" name="Двойная стрелка вверх/вниз 29"/>
          <p:cNvSpPr/>
          <p:nvPr/>
        </p:nvSpPr>
        <p:spPr>
          <a:xfrm>
            <a:off x="5364088" y="3284984"/>
            <a:ext cx="216024" cy="576064"/>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0195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22</a:t>
            </a:fld>
            <a:endParaRPr lang="en-US" dirty="0"/>
          </a:p>
        </p:txBody>
      </p:sp>
      <p:sp>
        <p:nvSpPr>
          <p:cNvPr id="6" name="Заголовок 1"/>
          <p:cNvSpPr txBox="1">
            <a:spLocks/>
          </p:cNvSpPr>
          <p:nvPr/>
        </p:nvSpPr>
        <p:spPr>
          <a:xfrm>
            <a:off x="1115616" y="404664"/>
            <a:ext cx="7272808" cy="595898"/>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ru-RU" sz="3600" b="1" dirty="0" smtClean="0">
                <a:solidFill>
                  <a:schemeClr val="tx1">
                    <a:lumMod val="50000"/>
                    <a:lumOff val="50000"/>
                  </a:schemeClr>
                </a:solidFill>
                <a:latin typeface="+mn-lt"/>
              </a:rPr>
              <a:t>Принципы двоичного кодирования</a:t>
            </a:r>
            <a:br>
              <a:rPr lang="ru-RU" sz="3600" b="1" dirty="0" smtClean="0">
                <a:solidFill>
                  <a:schemeClr val="tx1">
                    <a:lumMod val="50000"/>
                    <a:lumOff val="50000"/>
                  </a:schemeClr>
                </a:solidFill>
                <a:latin typeface="+mn-lt"/>
              </a:rPr>
            </a:br>
            <a:r>
              <a:rPr lang="ru-RU" sz="3600" b="1" dirty="0" smtClean="0">
                <a:solidFill>
                  <a:schemeClr val="tx1">
                    <a:lumMod val="50000"/>
                    <a:lumOff val="50000"/>
                  </a:schemeClr>
                </a:solidFill>
                <a:latin typeface="+mn-lt"/>
              </a:rPr>
              <a:t>и адресности</a:t>
            </a:r>
            <a:endParaRPr lang="ru-RU" sz="3600" b="1" dirty="0">
              <a:latin typeface="+mn-lt"/>
            </a:endParaRPr>
          </a:p>
        </p:txBody>
      </p:sp>
      <p:sp>
        <p:nvSpPr>
          <p:cNvPr id="7" name="Rectangle 3"/>
          <p:cNvSpPr txBox="1">
            <a:spLocks noChangeArrowheads="1"/>
          </p:cNvSpPr>
          <p:nvPr/>
        </p:nvSpPr>
        <p:spPr>
          <a:xfrm>
            <a:off x="107504" y="1268760"/>
            <a:ext cx="8928992" cy="201577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0850" indent="-269875">
              <a:spcBef>
                <a:spcPts val="600"/>
              </a:spcBef>
              <a:spcAft>
                <a:spcPts val="0"/>
              </a:spcAft>
              <a:buFont typeface="Calibri" panose="020F0502020204030204" pitchFamily="34" charset="0"/>
              <a:buChar char="●"/>
            </a:pPr>
            <a:r>
              <a:rPr lang="ru-RU" altLang="ru-RU" sz="2200" dirty="0" smtClean="0"/>
              <a:t>Обрабатываемые данные и программа обязательно должны быть размещены в оперативной памяти.</a:t>
            </a:r>
          </a:p>
          <a:p>
            <a:pPr marL="450850" indent="-269875">
              <a:spcBef>
                <a:spcPts val="600"/>
              </a:spcBef>
              <a:spcAft>
                <a:spcPts val="0"/>
              </a:spcAft>
              <a:buFont typeface="Calibri" panose="020F0502020204030204" pitchFamily="34" charset="0"/>
              <a:buChar char="●"/>
            </a:pPr>
            <a:r>
              <a:rPr lang="ru-RU" altLang="ru-RU" sz="2200" dirty="0" smtClean="0"/>
              <a:t>Каждый элемент оперативной памяти(бит) может находиться в состоянии 0 или 1. Биты объединяются в байты.</a:t>
            </a:r>
          </a:p>
          <a:p>
            <a:pPr marL="450850" indent="-269875">
              <a:spcBef>
                <a:spcPts val="600"/>
              </a:spcBef>
              <a:spcAft>
                <a:spcPts val="0"/>
              </a:spcAft>
              <a:buFont typeface="Calibri" panose="020F0502020204030204" pitchFamily="34" charset="0"/>
              <a:buChar char="●"/>
            </a:pPr>
            <a:r>
              <a:rPr lang="ru-RU" sz="2200" dirty="0" smtClean="0"/>
              <a:t>Память </a:t>
            </a:r>
            <a:r>
              <a:rPr lang="ru-RU" sz="2200" dirty="0"/>
              <a:t>состоит из пронумерованных ячеек, процессору в любой момент времени доступна любая </a:t>
            </a:r>
            <a:r>
              <a:rPr lang="ru-RU" sz="2200" dirty="0" smtClean="0"/>
              <a:t>ячейка по её номеру.</a:t>
            </a:r>
            <a:endParaRPr lang="ru-RU" sz="2200" dirty="0"/>
          </a:p>
        </p:txBody>
      </p:sp>
      <p:graphicFrame>
        <p:nvGraphicFramePr>
          <p:cNvPr id="8" name="Group 542"/>
          <p:cNvGraphicFramePr>
            <a:graphicFrameLocks noGrp="1"/>
          </p:cNvGraphicFramePr>
          <p:nvPr>
            <p:ph sz="half" idx="4294967295"/>
            <p:extLst>
              <p:ext uri="{D42A27DB-BD31-4B8C-83A1-F6EECF244321}">
                <p14:modId xmlns:p14="http://schemas.microsoft.com/office/powerpoint/2010/main" val="1905628568"/>
              </p:ext>
            </p:extLst>
          </p:nvPr>
        </p:nvGraphicFramePr>
        <p:xfrm>
          <a:off x="684213" y="3860800"/>
          <a:ext cx="7775575" cy="1743714"/>
        </p:xfrm>
        <a:graphic>
          <a:graphicData uri="http://schemas.openxmlformats.org/drawingml/2006/table">
            <a:tbl>
              <a:tblPr/>
              <a:tblGrid>
                <a:gridCol w="230187">
                  <a:extLst>
                    <a:ext uri="{9D8B030D-6E8A-4147-A177-3AD203B41FA5}">
                      <a16:colId xmlns="" xmlns:a16="http://schemas.microsoft.com/office/drawing/2014/main" val="20000"/>
                    </a:ext>
                  </a:extLst>
                </a:gridCol>
                <a:gridCol w="233363">
                  <a:extLst>
                    <a:ext uri="{9D8B030D-6E8A-4147-A177-3AD203B41FA5}">
                      <a16:colId xmlns="" xmlns:a16="http://schemas.microsoft.com/office/drawing/2014/main" val="20001"/>
                    </a:ext>
                  </a:extLst>
                </a:gridCol>
                <a:gridCol w="230187">
                  <a:extLst>
                    <a:ext uri="{9D8B030D-6E8A-4147-A177-3AD203B41FA5}">
                      <a16:colId xmlns="" xmlns:a16="http://schemas.microsoft.com/office/drawing/2014/main" val="20002"/>
                    </a:ext>
                  </a:extLst>
                </a:gridCol>
                <a:gridCol w="231775">
                  <a:extLst>
                    <a:ext uri="{9D8B030D-6E8A-4147-A177-3AD203B41FA5}">
                      <a16:colId xmlns="" xmlns:a16="http://schemas.microsoft.com/office/drawing/2014/main" val="20003"/>
                    </a:ext>
                  </a:extLst>
                </a:gridCol>
                <a:gridCol w="193675">
                  <a:extLst>
                    <a:ext uri="{9D8B030D-6E8A-4147-A177-3AD203B41FA5}">
                      <a16:colId xmlns="" xmlns:a16="http://schemas.microsoft.com/office/drawing/2014/main" val="20004"/>
                    </a:ext>
                  </a:extLst>
                </a:gridCol>
                <a:gridCol w="196850">
                  <a:extLst>
                    <a:ext uri="{9D8B030D-6E8A-4147-A177-3AD203B41FA5}">
                      <a16:colId xmlns="" xmlns:a16="http://schemas.microsoft.com/office/drawing/2014/main" val="20005"/>
                    </a:ext>
                  </a:extLst>
                </a:gridCol>
                <a:gridCol w="225425">
                  <a:extLst>
                    <a:ext uri="{9D8B030D-6E8A-4147-A177-3AD203B41FA5}">
                      <a16:colId xmlns="" xmlns:a16="http://schemas.microsoft.com/office/drawing/2014/main" val="20006"/>
                    </a:ext>
                  </a:extLst>
                </a:gridCol>
                <a:gridCol w="207963">
                  <a:extLst>
                    <a:ext uri="{9D8B030D-6E8A-4147-A177-3AD203B41FA5}">
                      <a16:colId xmlns="" xmlns:a16="http://schemas.microsoft.com/office/drawing/2014/main" val="20007"/>
                    </a:ext>
                  </a:extLst>
                </a:gridCol>
                <a:gridCol w="1751012">
                  <a:extLst>
                    <a:ext uri="{9D8B030D-6E8A-4147-A177-3AD203B41FA5}">
                      <a16:colId xmlns="" xmlns:a16="http://schemas.microsoft.com/office/drawing/2014/main" val="20008"/>
                    </a:ext>
                  </a:extLst>
                </a:gridCol>
                <a:gridCol w="1749425">
                  <a:extLst>
                    <a:ext uri="{9D8B030D-6E8A-4147-A177-3AD203B41FA5}">
                      <a16:colId xmlns="" xmlns:a16="http://schemas.microsoft.com/office/drawing/2014/main" val="20009"/>
                    </a:ext>
                  </a:extLst>
                </a:gridCol>
                <a:gridCol w="654149">
                  <a:extLst>
                    <a:ext uri="{9D8B030D-6E8A-4147-A177-3AD203B41FA5}">
                      <a16:colId xmlns="" xmlns:a16="http://schemas.microsoft.com/office/drawing/2014/main" val="20010"/>
                    </a:ext>
                  </a:extLst>
                </a:gridCol>
                <a:gridCol w="1871564">
                  <a:extLst>
                    <a:ext uri="{9D8B030D-6E8A-4147-A177-3AD203B41FA5}">
                      <a16:colId xmlns="" xmlns:a16="http://schemas.microsoft.com/office/drawing/2014/main" val="20011"/>
                    </a:ext>
                  </a:extLst>
                </a:gridCol>
              </a:tblGrid>
              <a:tr h="459158">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dirty="0" smtClean="0">
                          <a:ln>
                            <a:noFill/>
                          </a:ln>
                          <a:solidFill>
                            <a:schemeClr val="tx1"/>
                          </a:solidFill>
                          <a:effectLst/>
                          <a:latin typeface="Arial" charset="0"/>
                        </a:rPr>
                        <a:t>1</a:t>
                      </a:r>
                    </a:p>
                  </a:txBody>
                  <a:tcPr marL="0" marR="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dirty="0" smtClean="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smtClean="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dirty="0" smtClean="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ru-RU" sz="2400" b="1" i="0" u="none" strike="noStrike" cap="none" normalizeH="0" baseline="0" smtClean="0">
                          <a:ln>
                            <a:noFill/>
                          </a:ln>
                          <a:solidFill>
                            <a:schemeClr val="tx1"/>
                          </a:solidFill>
                          <a:effectLst/>
                          <a:latin typeface="Arial" charset="0"/>
                        </a:rPr>
                        <a:t>…</a:t>
                      </a: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smtClean="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20092">
                <a:tc gridSpan="8">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ru-RU" sz="2800" b="0" i="0" u="none" strike="noStrike" cap="none" normalizeH="0" baseline="0" dirty="0" smtClean="0">
                          <a:ln>
                            <a:noFill/>
                          </a:ln>
                          <a:solidFill>
                            <a:schemeClr val="tx1"/>
                          </a:solidFill>
                          <a:effectLst/>
                          <a:latin typeface="Arial" charset="0"/>
                        </a:rPr>
                        <a:t>байт</a:t>
                      </a: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dirty="0" smtClean="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smtClean="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smtClean="0">
                        <a:ln>
                          <a:noFill/>
                        </a:ln>
                        <a:solidFill>
                          <a:schemeClr val="tx1"/>
                        </a:solidFill>
                        <a:effectLst/>
                        <a:latin typeface="Arial" charset="0"/>
                      </a:endParaRPr>
                    </a:p>
                  </a:txBody>
                  <a:tcPr marL="0" marR="0" marT="46779" marB="46779"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smtClean="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63825">
                <a:tc gridSpan="8">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0</a:t>
                      </a:r>
                      <a:r>
                        <a:rPr lang="en-US" altLang="ru-RU" sz="2000" dirty="0" smtClean="0"/>
                        <a:t>	</a:t>
                      </a:r>
                      <a:r>
                        <a:rPr kumimoji="0" lang="en-US" altLang="ru-RU" sz="2000" b="1" i="0" u="none" strike="noStrike" kern="1200" cap="none" normalizeH="0" baseline="0" dirty="0" err="1" smtClean="0">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smtClean="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0000</a:t>
                      </a:r>
                      <a:r>
                        <a:rPr lang="en-US" altLang="ru-RU" sz="2000" dirty="0" smtClean="0"/>
                        <a:t>	</a:t>
                      </a:r>
                      <a:r>
                        <a:rPr kumimoji="0" lang="en-US" altLang="ru-RU" sz="2000" b="1" i="0" u="none" strike="noStrike" cap="none" normalizeH="0" baseline="0" dirty="0" smtClean="0">
                          <a:ln>
                            <a:noFill/>
                          </a:ln>
                          <a:solidFill>
                            <a:schemeClr val="tx1">
                              <a:lumMod val="50000"/>
                              <a:lumOff val="50000"/>
                            </a:schemeClr>
                          </a:solidFill>
                          <a:effectLst/>
                          <a:latin typeface="Arial" charset="0"/>
                        </a:rPr>
                        <a:t>h</a:t>
                      </a:r>
                      <a:r>
                        <a:rPr kumimoji="0" lang="en-US" sz="2000" b="1" i="0" u="none" strike="noStrike" cap="none" normalizeH="0" baseline="0" dirty="0" smtClean="0">
                          <a:ln>
                            <a:noFill/>
                          </a:ln>
                          <a:solidFill>
                            <a:schemeClr val="tx1">
                              <a:lumMod val="50000"/>
                              <a:lumOff val="50000"/>
                            </a:schemeClr>
                          </a:solidFill>
                          <a:effectLst/>
                          <a:latin typeface="Arial" charset="0"/>
                        </a:rPr>
                        <a:t>ex</a:t>
                      </a:r>
                      <a:endParaRPr kumimoji="0" lang="ru-RU" sz="2000" b="1" i="0" u="none" strike="noStrike" cap="none" normalizeH="0" baseline="0" dirty="0" smtClean="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a:t>
                      </a:r>
                      <a:r>
                        <a:rPr kumimoji="0" lang="en-US" sz="2000" b="1" i="0" u="none" strike="noStrike" cap="none" normalizeH="0" baseline="0" dirty="0" smtClean="0">
                          <a:ln>
                            <a:noFill/>
                          </a:ln>
                          <a:solidFill>
                            <a:schemeClr val="tx1">
                              <a:lumMod val="50000"/>
                              <a:lumOff val="50000"/>
                            </a:schemeClr>
                          </a:solidFill>
                          <a:effectLst/>
                          <a:latin typeface="Arial" charset="0"/>
                        </a:rPr>
                        <a:t>1</a:t>
                      </a:r>
                      <a:r>
                        <a:rPr lang="en-US" altLang="ru-RU" sz="2000" dirty="0" smtClean="0"/>
                        <a:t>	</a:t>
                      </a:r>
                      <a:r>
                        <a:rPr kumimoji="0" lang="en-US" altLang="ru-RU" sz="2000" b="1" i="0" u="none" strike="noStrike" kern="1200" cap="none" normalizeH="0" baseline="0" dirty="0" err="1" smtClean="0">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smtClean="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000</a:t>
                      </a:r>
                      <a:r>
                        <a:rPr kumimoji="0" lang="en-US" sz="2000" b="1" i="0" u="none" strike="noStrike" cap="none" normalizeH="0" baseline="0" dirty="0" smtClean="0">
                          <a:ln>
                            <a:noFill/>
                          </a:ln>
                          <a:solidFill>
                            <a:schemeClr val="tx1">
                              <a:lumMod val="50000"/>
                              <a:lumOff val="50000"/>
                            </a:schemeClr>
                          </a:solidFill>
                          <a:effectLst/>
                          <a:latin typeface="Arial" charset="0"/>
                        </a:rPr>
                        <a:t>1</a:t>
                      </a:r>
                      <a:r>
                        <a:rPr lang="en-US" altLang="ru-RU" sz="2000" dirty="0" smtClean="0"/>
                        <a:t>	</a:t>
                      </a:r>
                      <a:r>
                        <a:rPr kumimoji="0" lang="en-US" altLang="ru-RU" sz="2000" b="1" i="0" u="none" strike="noStrike" cap="none" normalizeH="0" baseline="0" dirty="0" smtClean="0">
                          <a:ln>
                            <a:noFill/>
                          </a:ln>
                          <a:solidFill>
                            <a:schemeClr val="tx1">
                              <a:lumMod val="50000"/>
                              <a:lumOff val="50000"/>
                            </a:schemeClr>
                          </a:solidFill>
                          <a:effectLst/>
                          <a:latin typeface="Arial" charset="0"/>
                        </a:rPr>
                        <a:t>h</a:t>
                      </a:r>
                      <a:r>
                        <a:rPr kumimoji="0" lang="en-US" sz="2000" b="1" i="0" u="none" strike="noStrike" cap="none" normalizeH="0" baseline="0" dirty="0" smtClean="0">
                          <a:ln>
                            <a:noFill/>
                          </a:ln>
                          <a:solidFill>
                            <a:schemeClr val="tx1">
                              <a:lumMod val="50000"/>
                              <a:lumOff val="50000"/>
                            </a:schemeClr>
                          </a:solidFill>
                          <a:effectLst/>
                          <a:latin typeface="Arial" charset="0"/>
                        </a:rPr>
                        <a:t>ex</a:t>
                      </a:r>
                      <a:endParaRPr kumimoji="0" lang="ru-RU" sz="2000" b="1" i="0" u="none" strike="noStrike" cap="none" normalizeH="0" baseline="0" dirty="0" smtClean="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a:t>
                      </a:r>
                      <a:r>
                        <a:rPr kumimoji="0" lang="en-US" sz="2000" b="1" i="0" u="none" strike="noStrike" cap="none" normalizeH="0" baseline="0" dirty="0" smtClean="0">
                          <a:ln>
                            <a:noFill/>
                          </a:ln>
                          <a:solidFill>
                            <a:schemeClr val="tx1">
                              <a:lumMod val="50000"/>
                              <a:lumOff val="50000"/>
                            </a:schemeClr>
                          </a:solidFill>
                          <a:effectLst/>
                          <a:latin typeface="Arial" charset="0"/>
                        </a:rPr>
                        <a:t>2</a:t>
                      </a:r>
                      <a:r>
                        <a:rPr lang="en-US" altLang="ru-RU" sz="2000" dirty="0" smtClean="0"/>
                        <a:t>	</a:t>
                      </a:r>
                      <a:r>
                        <a:rPr kumimoji="0" lang="en-US" altLang="ru-RU" sz="2000" b="1" i="0" u="none" strike="noStrike" kern="1200" cap="none" normalizeH="0" baseline="0" dirty="0" err="1" smtClean="0">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smtClean="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smtClean="0">
                          <a:ln>
                            <a:noFill/>
                          </a:ln>
                          <a:solidFill>
                            <a:schemeClr val="tx1">
                              <a:lumMod val="50000"/>
                              <a:lumOff val="50000"/>
                            </a:schemeClr>
                          </a:solidFill>
                          <a:effectLst/>
                          <a:latin typeface="Arial" charset="0"/>
                        </a:rPr>
                        <a:t> 000</a:t>
                      </a:r>
                      <a:r>
                        <a:rPr kumimoji="0" lang="en-US" sz="2000" b="1" i="0" u="none" strike="noStrike" cap="none" normalizeH="0" baseline="0" dirty="0" smtClean="0">
                          <a:ln>
                            <a:noFill/>
                          </a:ln>
                          <a:solidFill>
                            <a:schemeClr val="tx1">
                              <a:lumMod val="50000"/>
                              <a:lumOff val="50000"/>
                            </a:schemeClr>
                          </a:solidFill>
                          <a:effectLst/>
                          <a:latin typeface="Arial" charset="0"/>
                        </a:rPr>
                        <a:t>2</a:t>
                      </a:r>
                      <a:r>
                        <a:rPr lang="en-US" altLang="ru-RU" sz="2000" dirty="0" smtClean="0"/>
                        <a:t>	</a:t>
                      </a:r>
                      <a:r>
                        <a:rPr kumimoji="0" lang="en-US" altLang="ru-RU" sz="2000" b="1" i="0" u="none" strike="noStrike" cap="none" normalizeH="0" baseline="0" dirty="0" smtClean="0">
                          <a:ln>
                            <a:noFill/>
                          </a:ln>
                          <a:solidFill>
                            <a:schemeClr val="tx1">
                              <a:lumMod val="50000"/>
                              <a:lumOff val="50000"/>
                            </a:schemeClr>
                          </a:solidFill>
                          <a:effectLst/>
                          <a:latin typeface="Arial" charset="0"/>
                        </a:rPr>
                        <a:t>h</a:t>
                      </a:r>
                      <a:r>
                        <a:rPr kumimoji="0" lang="en-US" sz="2000" b="1" i="0" u="none" strike="noStrike" cap="none" normalizeH="0" baseline="0" dirty="0" smtClean="0">
                          <a:ln>
                            <a:noFill/>
                          </a:ln>
                          <a:solidFill>
                            <a:schemeClr val="tx1">
                              <a:lumMod val="50000"/>
                              <a:lumOff val="50000"/>
                            </a:schemeClr>
                          </a:solidFill>
                          <a:effectLst/>
                          <a:latin typeface="Arial" charset="0"/>
                        </a:rPr>
                        <a:t>ex</a:t>
                      </a:r>
                      <a:endParaRPr kumimoji="0" lang="ru-RU" sz="2000" b="1" i="0" u="none" strike="noStrike" cap="none" normalizeH="0" baseline="0" dirty="0" smtClean="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smtClean="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1158875" algn="l"/>
                        </a:tabLst>
                      </a:pPr>
                      <a:r>
                        <a:rPr kumimoji="0" lang="ru-RU" sz="2000" b="1" i="0" u="none" strike="noStrike" cap="none" normalizeH="0" baseline="0" dirty="0" smtClean="0">
                          <a:ln>
                            <a:noFill/>
                          </a:ln>
                          <a:solidFill>
                            <a:schemeClr val="tx1">
                              <a:lumMod val="50000"/>
                              <a:lumOff val="50000"/>
                            </a:schemeClr>
                          </a:solidFill>
                          <a:effectLst/>
                          <a:latin typeface="Arial" charset="0"/>
                        </a:rPr>
                        <a:t> </a:t>
                      </a:r>
                      <a:r>
                        <a:rPr kumimoji="0" lang="en-US" sz="2000" b="1" i="0" u="none" strike="noStrike" cap="none" normalizeH="0" baseline="0" dirty="0" smtClean="0">
                          <a:ln>
                            <a:noFill/>
                          </a:ln>
                          <a:solidFill>
                            <a:schemeClr val="tx1">
                              <a:lumMod val="50000"/>
                              <a:lumOff val="50000"/>
                            </a:schemeClr>
                          </a:solidFill>
                          <a:effectLst/>
                          <a:latin typeface="Arial" charset="0"/>
                        </a:rPr>
                        <a:t>1</a:t>
                      </a:r>
                      <a:r>
                        <a:rPr kumimoji="0" lang="ru-RU" sz="2000" b="1" i="0" u="none" strike="noStrike" cap="none" normalizeH="0" baseline="0" dirty="0" smtClean="0">
                          <a:ln>
                            <a:noFill/>
                          </a:ln>
                          <a:solidFill>
                            <a:schemeClr val="tx1">
                              <a:lumMod val="50000"/>
                              <a:lumOff val="50000"/>
                            </a:schemeClr>
                          </a:solidFill>
                          <a:effectLst/>
                          <a:latin typeface="Arial" charset="0"/>
                        </a:rPr>
                        <a:t>0</a:t>
                      </a:r>
                      <a:r>
                        <a:rPr kumimoji="0" lang="en-US" sz="2000" b="1" i="0" u="none" strike="noStrike" cap="none" normalizeH="0" baseline="0" dirty="0" smtClean="0">
                          <a:ln>
                            <a:noFill/>
                          </a:ln>
                          <a:solidFill>
                            <a:schemeClr val="tx1">
                              <a:lumMod val="50000"/>
                              <a:lumOff val="50000"/>
                            </a:schemeClr>
                          </a:solidFill>
                          <a:effectLst/>
                          <a:latin typeface="Arial" charset="0"/>
                        </a:rPr>
                        <a:t>48575</a:t>
                      </a:r>
                      <a:r>
                        <a:rPr lang="en-US" altLang="ru-RU" sz="2000" dirty="0" smtClean="0"/>
                        <a:t>	</a:t>
                      </a:r>
                      <a:r>
                        <a:rPr kumimoji="0" lang="en-US" altLang="ru-RU" sz="2000" b="1" i="0" u="none" strike="noStrike" kern="1200" cap="none" normalizeH="0" baseline="0" dirty="0" err="1" smtClean="0">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smtClean="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1158875" algn="l"/>
                        </a:tabLst>
                      </a:pPr>
                      <a:r>
                        <a:rPr kumimoji="0" lang="ru-RU" sz="2000" b="1" i="0" u="none" strike="noStrike" cap="none" normalizeH="0" baseline="0" dirty="0" smtClean="0">
                          <a:ln>
                            <a:noFill/>
                          </a:ln>
                          <a:solidFill>
                            <a:schemeClr val="tx1">
                              <a:lumMod val="50000"/>
                              <a:lumOff val="50000"/>
                            </a:schemeClr>
                          </a:solidFill>
                          <a:effectLst/>
                          <a:latin typeface="Arial" charset="0"/>
                        </a:rPr>
                        <a:t> </a:t>
                      </a:r>
                      <a:r>
                        <a:rPr kumimoji="0" lang="en-US" sz="2000" b="1" i="0" u="none" strike="noStrike" cap="none" normalizeH="0" baseline="0" dirty="0" smtClean="0">
                          <a:ln>
                            <a:noFill/>
                          </a:ln>
                          <a:solidFill>
                            <a:schemeClr val="tx1">
                              <a:lumMod val="50000"/>
                              <a:lumOff val="50000"/>
                            </a:schemeClr>
                          </a:solidFill>
                          <a:effectLst/>
                          <a:latin typeface="Arial" charset="0"/>
                        </a:rPr>
                        <a:t>FFFFF</a:t>
                      </a:r>
                      <a:r>
                        <a:rPr lang="en-US" altLang="ru-RU" sz="2000" dirty="0" smtClean="0"/>
                        <a:t>	</a:t>
                      </a:r>
                      <a:r>
                        <a:rPr kumimoji="0" lang="en-US" altLang="ru-RU" sz="2000" b="1" i="0" u="none" strike="noStrike" cap="none" normalizeH="0" baseline="0" dirty="0" smtClean="0">
                          <a:ln>
                            <a:noFill/>
                          </a:ln>
                          <a:solidFill>
                            <a:schemeClr val="tx1">
                              <a:lumMod val="50000"/>
                              <a:lumOff val="50000"/>
                            </a:schemeClr>
                          </a:solidFill>
                          <a:effectLst/>
                          <a:latin typeface="Arial" charset="0"/>
                        </a:rPr>
                        <a:t>h</a:t>
                      </a:r>
                      <a:r>
                        <a:rPr kumimoji="0" lang="en-US" sz="2000" b="1" i="0" u="none" strike="noStrike" cap="none" normalizeH="0" baseline="0" dirty="0" smtClean="0">
                          <a:ln>
                            <a:noFill/>
                          </a:ln>
                          <a:solidFill>
                            <a:schemeClr val="tx1">
                              <a:lumMod val="50000"/>
                              <a:lumOff val="50000"/>
                            </a:schemeClr>
                          </a:solidFill>
                          <a:effectLst/>
                          <a:latin typeface="Arial" charset="0"/>
                        </a:rPr>
                        <a:t>ex</a:t>
                      </a:r>
                      <a:endParaRPr kumimoji="0" lang="ru-RU" sz="2000" b="1" i="0" u="none" strike="noStrike" cap="none" normalizeH="0" baseline="0" dirty="0" smtClean="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9" name="AutoShape 536"/>
          <p:cNvSpPr>
            <a:spLocks noChangeArrowheads="1"/>
          </p:cNvSpPr>
          <p:nvPr/>
        </p:nvSpPr>
        <p:spPr bwMode="auto">
          <a:xfrm>
            <a:off x="827088" y="3357563"/>
            <a:ext cx="1223962" cy="285750"/>
          </a:xfrm>
          <a:prstGeom prst="wedgeRoundRectCallout">
            <a:avLst>
              <a:gd name="adj1" fmla="val -50000"/>
              <a:gd name="adj2" fmla="val 125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a:p>
        </p:txBody>
      </p:sp>
      <p:sp>
        <p:nvSpPr>
          <p:cNvPr id="10" name="Text Box 537"/>
          <p:cNvSpPr txBox="1">
            <a:spLocks noChangeArrowheads="1"/>
          </p:cNvSpPr>
          <p:nvPr/>
        </p:nvSpPr>
        <p:spPr bwMode="auto">
          <a:xfrm>
            <a:off x="1042988" y="328453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бит</a:t>
            </a:r>
          </a:p>
        </p:txBody>
      </p:sp>
      <p:sp>
        <p:nvSpPr>
          <p:cNvPr id="11" name="Line 538"/>
          <p:cNvSpPr>
            <a:spLocks noChangeShapeType="1"/>
          </p:cNvSpPr>
          <p:nvPr/>
        </p:nvSpPr>
        <p:spPr bwMode="auto">
          <a:xfrm>
            <a:off x="720725" y="4337050"/>
            <a:ext cx="3603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 name="Line 539"/>
          <p:cNvSpPr>
            <a:spLocks noChangeShapeType="1"/>
          </p:cNvSpPr>
          <p:nvPr/>
        </p:nvSpPr>
        <p:spPr bwMode="auto">
          <a:xfrm flipV="1">
            <a:off x="1982788" y="4337050"/>
            <a:ext cx="4318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4"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5"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16" name="Rectangle 540"/>
          <p:cNvSpPr>
            <a:spLocks noChangeArrowheads="1"/>
          </p:cNvSpPr>
          <p:nvPr/>
        </p:nvSpPr>
        <p:spPr bwMode="auto">
          <a:xfrm>
            <a:off x="971550" y="5732741"/>
            <a:ext cx="7537641"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b="1" dirty="0"/>
              <a:t>8 бит = 1 байт;  1024 байта = </a:t>
            </a:r>
            <a:r>
              <a:rPr lang="ru-RU" altLang="ru-RU" b="1" dirty="0" smtClean="0"/>
              <a:t>1</a:t>
            </a:r>
            <a:r>
              <a:rPr lang="en-US" altLang="ru-RU" b="1" dirty="0" smtClean="0"/>
              <a:t> </a:t>
            </a:r>
            <a:r>
              <a:rPr lang="ru-RU" altLang="ru-RU" b="1" dirty="0" smtClean="0"/>
              <a:t>К</a:t>
            </a:r>
            <a:r>
              <a:rPr lang="en-US" altLang="ru-RU" b="1" dirty="0" err="1" smtClean="0"/>
              <a:t>iB</a:t>
            </a:r>
            <a:r>
              <a:rPr lang="ru-RU" altLang="ru-RU" b="1" dirty="0" smtClean="0"/>
              <a:t>;   1024К=1</a:t>
            </a:r>
            <a:r>
              <a:rPr lang="en-US" altLang="ru-RU" b="1" dirty="0" smtClean="0"/>
              <a:t> </a:t>
            </a:r>
            <a:r>
              <a:rPr lang="ru-RU" altLang="ru-RU" b="1" dirty="0" smtClean="0"/>
              <a:t>М</a:t>
            </a:r>
            <a:r>
              <a:rPr lang="en-US" altLang="ru-RU" b="1" dirty="0" err="1" smtClean="0"/>
              <a:t>iB</a:t>
            </a:r>
            <a:r>
              <a:rPr lang="ru-RU" altLang="ru-RU" b="1" dirty="0" smtClean="0"/>
              <a:t>;  </a:t>
            </a:r>
            <a:r>
              <a:rPr lang="ru-RU" altLang="ru-RU" b="1" dirty="0"/>
              <a:t>1024 </a:t>
            </a:r>
            <a:r>
              <a:rPr lang="en-US" altLang="ru-RU" b="1" dirty="0"/>
              <a:t>M</a:t>
            </a:r>
            <a:r>
              <a:rPr lang="ru-RU" altLang="ru-RU" b="1" dirty="0"/>
              <a:t> = 1 </a:t>
            </a:r>
            <a:r>
              <a:rPr lang="en-US" altLang="ru-RU" b="1" dirty="0" err="1" smtClean="0"/>
              <a:t>G</a:t>
            </a:r>
            <a:r>
              <a:rPr lang="en-US" altLang="ru-RU" b="1" dirty="0" err="1"/>
              <a:t>i</a:t>
            </a:r>
            <a:r>
              <a:rPr lang="en-US" altLang="ru-RU" b="1" dirty="0" err="1" smtClean="0"/>
              <a:t>B</a:t>
            </a:r>
            <a:endParaRPr lang="en-US" altLang="ru-RU" b="1" dirty="0"/>
          </a:p>
        </p:txBody>
      </p:sp>
    </p:spTree>
    <p:extLst>
      <p:ext uri="{BB962C8B-B14F-4D97-AF65-F5344CB8AC3E}">
        <p14:creationId xmlns:p14="http://schemas.microsoft.com/office/powerpoint/2010/main" val="34353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23</a:t>
            </a:fld>
            <a:endParaRPr lang="en-US" dirty="0"/>
          </a:p>
        </p:txBody>
      </p:sp>
      <p:sp>
        <p:nvSpPr>
          <p:cNvPr id="6" name="Заголовок 1"/>
          <p:cNvSpPr txBox="1">
            <a:spLocks/>
          </p:cNvSpPr>
          <p:nvPr/>
        </p:nvSpPr>
        <p:spPr>
          <a:xfrm>
            <a:off x="251520" y="188640"/>
            <a:ext cx="8640960" cy="115212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ru-RU" sz="3600" b="1" dirty="0" smtClean="0">
                <a:solidFill>
                  <a:schemeClr val="tx1">
                    <a:lumMod val="50000"/>
                    <a:lumOff val="50000"/>
                  </a:schemeClr>
                </a:solidFill>
              </a:rPr>
              <a:t>Принципы </a:t>
            </a:r>
            <a:r>
              <a:rPr lang="ru-RU" sz="3600" b="1" dirty="0">
                <a:solidFill>
                  <a:schemeClr val="tx1">
                    <a:lumMod val="50000"/>
                    <a:lumOff val="50000"/>
                  </a:schemeClr>
                </a:solidFill>
              </a:rPr>
              <a:t>программного </a:t>
            </a:r>
            <a:r>
              <a:rPr lang="ru-RU" sz="3600" b="1" dirty="0" smtClean="0">
                <a:solidFill>
                  <a:schemeClr val="tx1">
                    <a:lumMod val="50000"/>
                    <a:lumOff val="50000"/>
                  </a:schemeClr>
                </a:solidFill>
              </a:rPr>
              <a:t>управления</a:t>
            </a:r>
            <a:br>
              <a:rPr lang="ru-RU" sz="3600" b="1" dirty="0" smtClean="0">
                <a:solidFill>
                  <a:schemeClr val="tx1">
                    <a:lumMod val="50000"/>
                    <a:lumOff val="50000"/>
                  </a:schemeClr>
                </a:solidFill>
              </a:rPr>
            </a:br>
            <a:r>
              <a:rPr lang="ru-RU" sz="3600" b="1" dirty="0" smtClean="0">
                <a:solidFill>
                  <a:schemeClr val="tx1">
                    <a:lumMod val="50000"/>
                    <a:lumOff val="50000"/>
                  </a:schemeClr>
                </a:solidFill>
              </a:rPr>
              <a:t>и однородности</a:t>
            </a:r>
            <a:endParaRPr lang="ru-RU" sz="3600" dirty="0"/>
          </a:p>
        </p:txBody>
      </p:sp>
      <p:sp>
        <p:nvSpPr>
          <p:cNvPr id="14" name="Text Box 35"/>
          <p:cNvSpPr txBox="1">
            <a:spLocks noChangeArrowheads="1"/>
          </p:cNvSpPr>
          <p:nvPr/>
        </p:nvSpPr>
        <p:spPr bwMode="auto">
          <a:xfrm>
            <a:off x="1258888" y="3644900"/>
            <a:ext cx="1873250" cy="1492250"/>
          </a:xfrm>
          <a:prstGeom prst="rect">
            <a:avLst/>
          </a:prstGeom>
          <a:solidFill>
            <a:schemeClr val="accent1"/>
          </a:solidFill>
          <a:ln w="25400">
            <a:solidFill>
              <a:schemeClr val="bg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dirty="0"/>
              <a:t>Центральный процессор</a:t>
            </a:r>
          </a:p>
          <a:p>
            <a:pPr eaLnBrk="1" hangingPunct="1">
              <a:spcBef>
                <a:spcPct val="50000"/>
              </a:spcBef>
            </a:pPr>
            <a:endParaRPr lang="ru-RU" altLang="ru-RU" b="1" dirty="0"/>
          </a:p>
          <a:p>
            <a:pPr eaLnBrk="1" hangingPunct="1">
              <a:spcBef>
                <a:spcPct val="50000"/>
              </a:spcBef>
            </a:pPr>
            <a:endParaRPr lang="ru-RU" altLang="ru-RU" dirty="0"/>
          </a:p>
        </p:txBody>
      </p:sp>
      <p:cxnSp>
        <p:nvCxnSpPr>
          <p:cNvPr id="15" name="AutoShape 37"/>
          <p:cNvCxnSpPr>
            <a:cxnSpLocks noChangeShapeType="1"/>
            <a:stCxn id="38" idx="3"/>
          </p:cNvCxnSpPr>
          <p:nvPr/>
        </p:nvCxnSpPr>
        <p:spPr bwMode="auto">
          <a:xfrm>
            <a:off x="2843213" y="4688791"/>
            <a:ext cx="1296739" cy="1188481"/>
          </a:xfrm>
          <a:prstGeom prst="bentConnector3">
            <a:avLst>
              <a:gd name="adj1" fmla="val 50000"/>
            </a:avLst>
          </a:prstGeom>
          <a:noFill/>
          <a:ln w="508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16" name="Rectangle 3"/>
          <p:cNvSpPr txBox="1">
            <a:spLocks noChangeArrowheads="1"/>
          </p:cNvSpPr>
          <p:nvPr/>
        </p:nvSpPr>
        <p:spPr>
          <a:xfrm>
            <a:off x="395536" y="1124744"/>
            <a:ext cx="8280400" cy="15113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b="1" dirty="0" smtClean="0"/>
              <a:t>Исполнимый код</a:t>
            </a:r>
            <a:endParaRPr lang="be-BY" altLang="ru-RU" sz="2400" dirty="0" smtClean="0"/>
          </a:p>
          <a:p>
            <a:pPr marL="876300" lvl="1" indent="-419100"/>
            <a:r>
              <a:rPr lang="ru-RU" altLang="ru-RU" sz="2000" dirty="0" smtClean="0"/>
              <a:t>Исполняемая ЭВМ программа представляет собой расположенную в оперативной памяти последовательность машинных кодов - двоичных цифр, интерпретируемых устройством управления ЭВМ  </a:t>
            </a:r>
          </a:p>
        </p:txBody>
      </p:sp>
      <p:sp>
        <p:nvSpPr>
          <p:cNvPr id="17" name="Text Box 10"/>
          <p:cNvSpPr txBox="1">
            <a:spLocks noChangeArrowheads="1"/>
          </p:cNvSpPr>
          <p:nvPr/>
        </p:nvSpPr>
        <p:spPr bwMode="auto">
          <a:xfrm>
            <a:off x="4284663" y="3500438"/>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ветвление</a:t>
            </a:r>
          </a:p>
        </p:txBody>
      </p:sp>
      <p:sp>
        <p:nvSpPr>
          <p:cNvPr id="18" name="Text Box 11"/>
          <p:cNvSpPr txBox="1">
            <a:spLocks noChangeArrowheads="1"/>
          </p:cNvSpPr>
          <p:nvPr/>
        </p:nvSpPr>
        <p:spPr bwMode="auto">
          <a:xfrm>
            <a:off x="4284663" y="3860800"/>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проверка условия</a:t>
            </a:r>
          </a:p>
        </p:txBody>
      </p:sp>
      <p:sp>
        <p:nvSpPr>
          <p:cNvPr id="19" name="Text Box 12"/>
          <p:cNvSpPr txBox="1">
            <a:spLocks noChangeArrowheads="1"/>
          </p:cNvSpPr>
          <p:nvPr/>
        </p:nvSpPr>
        <p:spPr bwMode="auto">
          <a:xfrm>
            <a:off x="4284663" y="42211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0" name="Text Box 13"/>
          <p:cNvSpPr txBox="1">
            <a:spLocks noChangeArrowheads="1"/>
          </p:cNvSpPr>
          <p:nvPr/>
        </p:nvSpPr>
        <p:spPr bwMode="auto">
          <a:xfrm>
            <a:off x="4284663" y="4581525"/>
            <a:ext cx="2447925" cy="385763"/>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данные</a:t>
            </a:r>
          </a:p>
        </p:txBody>
      </p:sp>
      <p:sp>
        <p:nvSpPr>
          <p:cNvPr id="21" name="Text Box 14"/>
          <p:cNvSpPr txBox="1">
            <a:spLocks noChangeArrowheads="1"/>
          </p:cNvSpPr>
          <p:nvPr/>
        </p:nvSpPr>
        <p:spPr bwMode="auto">
          <a:xfrm>
            <a:off x="4284663" y="4941888"/>
            <a:ext cx="2447925" cy="385762"/>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данные</a:t>
            </a:r>
          </a:p>
        </p:txBody>
      </p:sp>
      <p:sp>
        <p:nvSpPr>
          <p:cNvPr id="22" name="Text Box 15"/>
          <p:cNvSpPr txBox="1">
            <a:spLocks noChangeArrowheads="1"/>
          </p:cNvSpPr>
          <p:nvPr/>
        </p:nvSpPr>
        <p:spPr bwMode="auto">
          <a:xfrm>
            <a:off x="4284663" y="53006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переход</a:t>
            </a:r>
          </a:p>
        </p:txBody>
      </p:sp>
      <p:sp>
        <p:nvSpPr>
          <p:cNvPr id="23" name="Text Box 16"/>
          <p:cNvSpPr txBox="1">
            <a:spLocks noChangeArrowheads="1"/>
          </p:cNvSpPr>
          <p:nvPr/>
        </p:nvSpPr>
        <p:spPr bwMode="auto">
          <a:xfrm>
            <a:off x="4284663" y="5661025"/>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4" name="Text Box 17"/>
          <p:cNvSpPr txBox="1">
            <a:spLocks noChangeArrowheads="1"/>
          </p:cNvSpPr>
          <p:nvPr/>
        </p:nvSpPr>
        <p:spPr bwMode="auto">
          <a:xfrm>
            <a:off x="4284663" y="31416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5" name="Text Box 18"/>
          <p:cNvSpPr txBox="1">
            <a:spLocks noChangeArrowheads="1"/>
          </p:cNvSpPr>
          <p:nvPr/>
        </p:nvSpPr>
        <p:spPr bwMode="auto">
          <a:xfrm>
            <a:off x="4284663" y="2781300"/>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cxnSp>
        <p:nvCxnSpPr>
          <p:cNvPr id="26" name="AutoShape 21"/>
          <p:cNvCxnSpPr>
            <a:cxnSpLocks noChangeShapeType="1"/>
            <a:stCxn id="22" idx="1"/>
            <a:endCxn id="19" idx="1"/>
          </p:cNvCxnSpPr>
          <p:nvPr/>
        </p:nvCxnSpPr>
        <p:spPr bwMode="auto">
          <a:xfrm rot="10800000" flipH="1">
            <a:off x="4275138" y="4414838"/>
            <a:ext cx="1587" cy="1079500"/>
          </a:xfrm>
          <a:prstGeom prst="curvedConnector3">
            <a:avLst>
              <a:gd name="adj1" fmla="val -204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2"/>
          <p:cNvCxnSpPr>
            <a:cxnSpLocks noChangeShapeType="1"/>
          </p:cNvCxnSpPr>
          <p:nvPr/>
        </p:nvCxnSpPr>
        <p:spPr bwMode="auto">
          <a:xfrm rot="10800000" flipH="1">
            <a:off x="4284663" y="4005263"/>
            <a:ext cx="1587" cy="360362"/>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23"/>
          <p:cNvCxnSpPr>
            <a:cxnSpLocks noChangeShapeType="1"/>
            <a:stCxn id="23" idx="1"/>
          </p:cNvCxnSpPr>
          <p:nvPr/>
        </p:nvCxnSpPr>
        <p:spPr bwMode="auto">
          <a:xfrm rot="10800000" flipH="1">
            <a:off x="4275138" y="5589588"/>
            <a:ext cx="11112" cy="265112"/>
          </a:xfrm>
          <a:prstGeom prst="curvedConnector4">
            <a:avLst>
              <a:gd name="adj1" fmla="val -1499973"/>
              <a:gd name="adj2" fmla="val 997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24"/>
          <p:cNvCxnSpPr>
            <a:cxnSpLocks noChangeShapeType="1"/>
          </p:cNvCxnSpPr>
          <p:nvPr/>
        </p:nvCxnSpPr>
        <p:spPr bwMode="auto">
          <a:xfrm rot="10800000" flipH="1">
            <a:off x="4284663" y="3356900"/>
            <a:ext cx="1587" cy="288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27"/>
          <p:cNvCxnSpPr>
            <a:cxnSpLocks noChangeShapeType="1"/>
            <a:stCxn id="17" idx="1"/>
            <a:endCxn id="25" idx="1"/>
          </p:cNvCxnSpPr>
          <p:nvPr/>
        </p:nvCxnSpPr>
        <p:spPr bwMode="auto">
          <a:xfrm rot="10800000">
            <a:off x="4284663" y="2974183"/>
            <a:ext cx="12700" cy="719137"/>
          </a:xfrm>
          <a:prstGeom prst="curvedConnector3">
            <a:avLst>
              <a:gd name="adj1" fmla="val 3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Line 28"/>
          <p:cNvSpPr>
            <a:spLocks noChangeShapeType="1"/>
          </p:cNvSpPr>
          <p:nvPr/>
        </p:nvSpPr>
        <p:spPr bwMode="auto">
          <a:xfrm>
            <a:off x="3132138" y="594995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 name="Line 29"/>
          <p:cNvSpPr>
            <a:spLocks noChangeShapeType="1"/>
          </p:cNvSpPr>
          <p:nvPr/>
        </p:nvSpPr>
        <p:spPr bwMode="auto">
          <a:xfrm flipV="1">
            <a:off x="7092950" y="2997200"/>
            <a:ext cx="0" cy="280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3" name="Line 30"/>
          <p:cNvSpPr>
            <a:spLocks noChangeShapeType="1"/>
          </p:cNvSpPr>
          <p:nvPr/>
        </p:nvSpPr>
        <p:spPr bwMode="auto">
          <a:xfrm>
            <a:off x="3132138" y="292417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4" name="Text Box 31"/>
          <p:cNvSpPr txBox="1">
            <a:spLocks noChangeArrowheads="1"/>
          </p:cNvSpPr>
          <p:nvPr/>
        </p:nvSpPr>
        <p:spPr bwMode="auto">
          <a:xfrm>
            <a:off x="7308850" y="2852738"/>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Верхние адреса</a:t>
            </a:r>
          </a:p>
        </p:txBody>
      </p:sp>
      <p:sp>
        <p:nvSpPr>
          <p:cNvPr id="35" name="Text Box 32"/>
          <p:cNvSpPr txBox="1">
            <a:spLocks noChangeArrowheads="1"/>
          </p:cNvSpPr>
          <p:nvPr/>
        </p:nvSpPr>
        <p:spPr bwMode="auto">
          <a:xfrm>
            <a:off x="7235825" y="5157788"/>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Нижние адреса</a:t>
            </a:r>
          </a:p>
        </p:txBody>
      </p:sp>
      <p:sp>
        <p:nvSpPr>
          <p:cNvPr id="36" name="Text Box 33"/>
          <p:cNvSpPr txBox="1">
            <a:spLocks noChangeArrowheads="1"/>
          </p:cNvSpPr>
          <p:nvPr/>
        </p:nvSpPr>
        <p:spPr bwMode="auto">
          <a:xfrm>
            <a:off x="1907704" y="5517232"/>
            <a:ext cx="21608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sz="2400" dirty="0">
                <a:solidFill>
                  <a:schemeClr val="tx1">
                    <a:lumMod val="75000"/>
                    <a:lumOff val="25000"/>
                  </a:schemeClr>
                </a:solidFill>
                <a:latin typeface="+mn-lt"/>
              </a:rPr>
              <a:t>Начало программы</a:t>
            </a:r>
          </a:p>
        </p:txBody>
      </p:sp>
      <p:sp>
        <p:nvSpPr>
          <p:cNvPr id="37" name="Text Box 34"/>
          <p:cNvSpPr txBox="1">
            <a:spLocks noChangeArrowheads="1"/>
          </p:cNvSpPr>
          <p:nvPr/>
        </p:nvSpPr>
        <p:spPr bwMode="auto">
          <a:xfrm>
            <a:off x="1907704" y="2636912"/>
            <a:ext cx="19449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sz="2400" dirty="0">
                <a:solidFill>
                  <a:schemeClr val="tx1">
                    <a:lumMod val="75000"/>
                    <a:lumOff val="25000"/>
                  </a:schemeClr>
                </a:solidFill>
                <a:latin typeface="+mn-lt"/>
              </a:rPr>
              <a:t>Конец </a:t>
            </a:r>
            <a:br>
              <a:rPr lang="ru-RU" altLang="ru-RU" sz="2400" dirty="0">
                <a:solidFill>
                  <a:schemeClr val="tx1">
                    <a:lumMod val="75000"/>
                    <a:lumOff val="25000"/>
                  </a:schemeClr>
                </a:solidFill>
                <a:latin typeface="+mn-lt"/>
              </a:rPr>
            </a:br>
            <a:r>
              <a:rPr lang="ru-RU" altLang="ru-RU" sz="2400" dirty="0">
                <a:solidFill>
                  <a:schemeClr val="tx1">
                    <a:lumMod val="75000"/>
                    <a:lumOff val="25000"/>
                  </a:schemeClr>
                </a:solidFill>
                <a:latin typeface="+mn-lt"/>
              </a:rPr>
              <a:t>программы</a:t>
            </a:r>
          </a:p>
        </p:txBody>
      </p:sp>
      <p:sp>
        <p:nvSpPr>
          <p:cNvPr id="38" name="Text Box 36"/>
          <p:cNvSpPr txBox="1">
            <a:spLocks noChangeArrowheads="1"/>
          </p:cNvSpPr>
          <p:nvPr/>
        </p:nvSpPr>
        <p:spPr bwMode="auto">
          <a:xfrm>
            <a:off x="1403350" y="4365625"/>
            <a:ext cx="1439863" cy="646331"/>
          </a:xfrm>
          <a:prstGeom prst="rect">
            <a:avLst/>
          </a:prstGeom>
          <a:solidFill>
            <a:schemeClr val="bg1"/>
          </a:solidFill>
          <a:ln w="317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dirty="0">
                <a:solidFill>
                  <a:schemeClr val="tx1">
                    <a:lumMod val="50000"/>
                    <a:lumOff val="50000"/>
                  </a:schemeClr>
                </a:solidFill>
              </a:rPr>
              <a:t>Указатель команд</a:t>
            </a:r>
          </a:p>
        </p:txBody>
      </p:sp>
      <p:cxnSp>
        <p:nvCxnSpPr>
          <p:cNvPr id="39" name="AutoShape 22"/>
          <p:cNvCxnSpPr>
            <a:cxnSpLocks noChangeShapeType="1"/>
          </p:cNvCxnSpPr>
          <p:nvPr/>
        </p:nvCxnSpPr>
        <p:spPr bwMode="auto">
          <a:xfrm rot="10800000" flipH="1">
            <a:off x="4291013" y="3750088"/>
            <a:ext cx="1587" cy="252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22"/>
          <p:cNvCxnSpPr>
            <a:cxnSpLocks noChangeShapeType="1"/>
          </p:cNvCxnSpPr>
          <p:nvPr/>
        </p:nvCxnSpPr>
        <p:spPr bwMode="auto">
          <a:xfrm rot="10800000" flipH="1">
            <a:off x="4279106" y="3059526"/>
            <a:ext cx="1587" cy="252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2"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43" name="Text Box 32"/>
          <p:cNvSpPr txBox="1">
            <a:spLocks noChangeArrowheads="1"/>
          </p:cNvSpPr>
          <p:nvPr/>
        </p:nvSpPr>
        <p:spPr bwMode="auto">
          <a:xfrm>
            <a:off x="6804248" y="5805264"/>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smtClean="0"/>
              <a:t>0</a:t>
            </a:r>
            <a:endParaRPr lang="ru-RU" altLang="ru-RU" dirty="0"/>
          </a:p>
        </p:txBody>
      </p:sp>
      <p:sp>
        <p:nvSpPr>
          <p:cNvPr id="44" name="Text Box 32"/>
          <p:cNvSpPr txBox="1">
            <a:spLocks noChangeArrowheads="1"/>
          </p:cNvSpPr>
          <p:nvPr/>
        </p:nvSpPr>
        <p:spPr bwMode="auto">
          <a:xfrm>
            <a:off x="6804248" y="2636912"/>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smtClean="0"/>
              <a:t>8</a:t>
            </a:r>
            <a:endParaRPr lang="ru-RU" altLang="ru-RU" dirty="0"/>
          </a:p>
        </p:txBody>
      </p:sp>
    </p:spTree>
    <p:extLst>
      <p:ext uri="{BB962C8B-B14F-4D97-AF65-F5344CB8AC3E}">
        <p14:creationId xmlns:p14="http://schemas.microsoft.com/office/powerpoint/2010/main" val="34556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p:bldP spid="35" grpId="0"/>
      <p:bldP spid="36" grpId="0"/>
      <p:bldP spid="37" grpId="0"/>
      <p:bldP spid="38" grpId="0" animBg="1"/>
      <p:bldP spid="43" grpId="0"/>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5" name="Номер слайда 4"/>
          <p:cNvSpPr>
            <a:spLocks noGrp="1"/>
          </p:cNvSpPr>
          <p:nvPr>
            <p:ph type="sldNum" sz="quarter" idx="4"/>
          </p:nvPr>
        </p:nvSpPr>
        <p:spPr/>
        <p:txBody>
          <a:bodyPr/>
          <a:lstStyle/>
          <a:p>
            <a:fld id="{4FAB73BC-B049-4115-A692-8D63A059BFB8}" type="slidenum">
              <a:rPr lang="en-US" smtClean="0"/>
              <a:pPr/>
              <a:t>24</a:t>
            </a:fld>
            <a:endParaRPr lang="en-US" dirty="0"/>
          </a:p>
        </p:txBody>
      </p:sp>
      <p:sp>
        <p:nvSpPr>
          <p:cNvPr id="6" name="Rectangle 3"/>
          <p:cNvSpPr txBox="1">
            <a:spLocks noChangeArrowheads="1"/>
          </p:cNvSpPr>
          <p:nvPr/>
        </p:nvSpPr>
        <p:spPr>
          <a:xfrm>
            <a:off x="395536" y="1052736"/>
            <a:ext cx="7848600" cy="21034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200" b="1" dirty="0" smtClean="0">
                <a:solidFill>
                  <a:schemeClr val="tx1">
                    <a:lumMod val="50000"/>
                    <a:lumOff val="50000"/>
                  </a:schemeClr>
                </a:solidFill>
              </a:rPr>
              <a:t>ПРОГРАММА </a:t>
            </a:r>
            <a:r>
              <a:rPr lang="ru-RU" altLang="ru-RU" sz="2200" b="1" dirty="0" smtClean="0"/>
              <a:t>- </a:t>
            </a:r>
            <a:r>
              <a:rPr lang="ru-RU" altLang="ru-RU" sz="2200" dirty="0" smtClean="0"/>
              <a:t>описание действий, которые должен выполнить компьютер, автоматически переводимое на язык машинных команд  этого компьютера. </a:t>
            </a:r>
          </a:p>
          <a:p>
            <a:r>
              <a:rPr lang="ru-RU" altLang="ru-RU" sz="2200" dirty="0" smtClean="0"/>
              <a:t>Процесс разработки программ для решения определенных задач называют </a:t>
            </a:r>
            <a:r>
              <a:rPr lang="ru-RU" altLang="ru-RU" sz="2200" b="1" dirty="0" smtClean="0">
                <a:solidFill>
                  <a:schemeClr val="tx1">
                    <a:lumMod val="50000"/>
                    <a:lumOff val="50000"/>
                  </a:schemeClr>
                </a:solidFill>
              </a:rPr>
              <a:t>ПРОГРАММИРОВАНИЕМ</a:t>
            </a:r>
            <a:r>
              <a:rPr lang="ru-RU" altLang="ru-RU" sz="2200" b="1" dirty="0" smtClean="0">
                <a:solidFill>
                  <a:schemeClr val="bg2"/>
                </a:solidFill>
              </a:rPr>
              <a:t>.</a:t>
            </a:r>
            <a:endParaRPr lang="ru-RU" altLang="ru-RU" sz="2200" b="1" dirty="0" smtClean="0"/>
          </a:p>
          <a:p>
            <a:r>
              <a:rPr lang="ru-RU" altLang="ru-RU" sz="2200" dirty="0" smtClean="0"/>
              <a:t>Группы программ, работающих как единое целое, составляют </a:t>
            </a:r>
            <a:r>
              <a:rPr lang="ru-RU" altLang="ru-RU" sz="2200" b="1" dirty="0" smtClean="0">
                <a:solidFill>
                  <a:schemeClr val="tx1">
                    <a:lumMod val="50000"/>
                    <a:lumOff val="50000"/>
                  </a:schemeClr>
                </a:solidFill>
              </a:rPr>
              <a:t>программное</a:t>
            </a:r>
            <a:r>
              <a:rPr lang="ru-RU" altLang="ru-RU" sz="2200" b="1" dirty="0" smtClean="0">
                <a:solidFill>
                  <a:schemeClr val="bg2"/>
                </a:solidFill>
              </a:rPr>
              <a:t> </a:t>
            </a:r>
            <a:r>
              <a:rPr lang="ru-RU" altLang="ru-RU" sz="2200" b="1" dirty="0" smtClean="0">
                <a:solidFill>
                  <a:schemeClr val="tx1">
                    <a:lumMod val="50000"/>
                    <a:lumOff val="50000"/>
                  </a:schemeClr>
                </a:solidFill>
              </a:rPr>
              <a:t>обеспечение (ПО) </a:t>
            </a:r>
            <a:r>
              <a:rPr lang="ru-RU" altLang="ru-RU" sz="2200" dirty="0" smtClean="0"/>
              <a:t>компьютера.</a:t>
            </a:r>
          </a:p>
          <a:p>
            <a:pPr>
              <a:buFont typeface="Wingdings" panose="05000000000000000000" pitchFamily="2" charset="2"/>
              <a:buNone/>
            </a:pPr>
            <a:endParaRPr lang="ru-RU" altLang="ru-RU" sz="2200" b="1" dirty="0" smtClean="0">
              <a:solidFill>
                <a:schemeClr val="bg2"/>
              </a:solidFill>
            </a:endParaRPr>
          </a:p>
        </p:txBody>
      </p:sp>
      <p:pic>
        <p:nvPicPr>
          <p:cNvPr id="7" name="Picture 2" descr="http://works.tarefer.ru/32/100099/pics/image0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17032"/>
            <a:ext cx="21351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http://www.tristan.ru/compaq/server/images/cage_blade_server_hp_8bl460c_4bl480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573016"/>
            <a:ext cx="31924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p:nvSpPr>
        <p:spPr bwMode="auto">
          <a:xfrm>
            <a:off x="179512" y="5733256"/>
            <a:ext cx="47705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200" dirty="0">
                <a:latin typeface="+mn-lt"/>
              </a:rPr>
              <a:t>Аналитическая машина </a:t>
            </a:r>
            <a:r>
              <a:rPr lang="ru-RU" altLang="ru-RU" sz="2200" dirty="0" err="1">
                <a:latin typeface="+mn-lt"/>
              </a:rPr>
              <a:t>Ч.Бэббиджа</a:t>
            </a:r>
            <a:endParaRPr lang="ru-RU" altLang="ru-RU" sz="2200" dirty="0">
              <a:latin typeface="+mn-lt"/>
            </a:endParaRPr>
          </a:p>
        </p:txBody>
      </p:sp>
      <p:sp>
        <p:nvSpPr>
          <p:cNvPr id="10" name="TextBox 8"/>
          <p:cNvSpPr txBox="1">
            <a:spLocks noChangeArrowheads="1"/>
          </p:cNvSpPr>
          <p:nvPr/>
        </p:nvSpPr>
        <p:spPr bwMode="auto">
          <a:xfrm>
            <a:off x="5148064" y="5733256"/>
            <a:ext cx="360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200" dirty="0">
                <a:latin typeface="+mn-lt"/>
              </a:rPr>
              <a:t>Современный </a:t>
            </a:r>
            <a:r>
              <a:rPr lang="ru-RU" altLang="ru-RU" sz="2200" dirty="0" err="1">
                <a:latin typeface="+mn-lt"/>
              </a:rPr>
              <a:t>блэйд</a:t>
            </a:r>
            <a:r>
              <a:rPr lang="ru-RU" altLang="ru-RU" sz="2200" dirty="0">
                <a:latin typeface="+mn-lt"/>
              </a:rPr>
              <a:t>-сервер</a:t>
            </a:r>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1369404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5" name="Номер слайда 4"/>
          <p:cNvSpPr>
            <a:spLocks noGrp="1"/>
          </p:cNvSpPr>
          <p:nvPr>
            <p:ph type="sldNum" sz="quarter" idx="4"/>
          </p:nvPr>
        </p:nvSpPr>
        <p:spPr/>
        <p:txBody>
          <a:bodyPr/>
          <a:lstStyle/>
          <a:p>
            <a:fld id="{4FAB73BC-B049-4115-A692-8D63A059BFB8}" type="slidenum">
              <a:rPr lang="en-US" smtClean="0"/>
              <a:pPr/>
              <a:t>25</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
        <p:nvSpPr>
          <p:cNvPr id="2" name="TextBox 1"/>
          <p:cNvSpPr txBox="1"/>
          <p:nvPr/>
        </p:nvSpPr>
        <p:spPr>
          <a:xfrm>
            <a:off x="3131840" y="1016732"/>
            <a:ext cx="2880320" cy="830997"/>
          </a:xfrm>
          <a:prstGeom prst="rect">
            <a:avLst/>
          </a:prstGeom>
          <a:noFill/>
          <a:ln w="34925">
            <a:solidFill>
              <a:schemeClr val="accent1"/>
            </a:solidFill>
          </a:ln>
        </p:spPr>
        <p:txBody>
          <a:bodyPr wrap="square" rtlCol="0">
            <a:spAutoFit/>
          </a:bodyPr>
          <a:lstStyle/>
          <a:p>
            <a:pPr algn="ctr"/>
            <a:r>
              <a:rPr lang="ru-RU" sz="2400" dirty="0" smtClean="0"/>
              <a:t>Программное обеспечение</a:t>
            </a:r>
            <a:endParaRPr lang="ru-RU" sz="2400" dirty="0"/>
          </a:p>
        </p:txBody>
      </p:sp>
      <p:sp>
        <p:nvSpPr>
          <p:cNvPr id="14" name="TextBox 13"/>
          <p:cNvSpPr txBox="1"/>
          <p:nvPr/>
        </p:nvSpPr>
        <p:spPr>
          <a:xfrm>
            <a:off x="251520" y="2276872"/>
            <a:ext cx="2880320" cy="461665"/>
          </a:xfrm>
          <a:prstGeom prst="rect">
            <a:avLst/>
          </a:prstGeom>
          <a:noFill/>
          <a:ln w="25400">
            <a:solidFill>
              <a:schemeClr val="accent1"/>
            </a:solidFill>
          </a:ln>
        </p:spPr>
        <p:txBody>
          <a:bodyPr wrap="square" rtlCol="0">
            <a:spAutoFit/>
          </a:bodyPr>
          <a:lstStyle/>
          <a:p>
            <a:pPr algn="ctr"/>
            <a:r>
              <a:rPr lang="ru-RU" sz="2400" dirty="0" smtClean="0"/>
              <a:t>системное</a:t>
            </a:r>
            <a:endParaRPr lang="ru-RU" sz="2400" dirty="0"/>
          </a:p>
        </p:txBody>
      </p:sp>
      <p:sp>
        <p:nvSpPr>
          <p:cNvPr id="15" name="TextBox 14"/>
          <p:cNvSpPr txBox="1"/>
          <p:nvPr/>
        </p:nvSpPr>
        <p:spPr>
          <a:xfrm>
            <a:off x="3311860" y="2276872"/>
            <a:ext cx="2700300" cy="461665"/>
          </a:xfrm>
          <a:prstGeom prst="rect">
            <a:avLst/>
          </a:prstGeom>
          <a:noFill/>
          <a:ln w="25400">
            <a:solidFill>
              <a:schemeClr val="accent1"/>
            </a:solidFill>
          </a:ln>
        </p:spPr>
        <p:txBody>
          <a:bodyPr wrap="square" rtlCol="0">
            <a:spAutoFit/>
          </a:bodyPr>
          <a:lstStyle/>
          <a:p>
            <a:pPr algn="ctr"/>
            <a:r>
              <a:rPr lang="ru-RU" sz="2400" dirty="0" smtClean="0"/>
              <a:t>инструментальное</a:t>
            </a:r>
            <a:endParaRPr lang="ru-RU" sz="2400" dirty="0"/>
          </a:p>
        </p:txBody>
      </p:sp>
      <p:sp>
        <p:nvSpPr>
          <p:cNvPr id="16" name="TextBox 15"/>
          <p:cNvSpPr txBox="1"/>
          <p:nvPr/>
        </p:nvSpPr>
        <p:spPr>
          <a:xfrm>
            <a:off x="6660232" y="2276872"/>
            <a:ext cx="2232248" cy="461665"/>
          </a:xfrm>
          <a:prstGeom prst="rect">
            <a:avLst/>
          </a:prstGeom>
          <a:noFill/>
          <a:ln w="25400">
            <a:solidFill>
              <a:schemeClr val="accent1"/>
            </a:solidFill>
          </a:ln>
        </p:spPr>
        <p:txBody>
          <a:bodyPr wrap="square" rtlCol="0">
            <a:spAutoFit/>
          </a:bodyPr>
          <a:lstStyle/>
          <a:p>
            <a:pPr algn="ctr"/>
            <a:r>
              <a:rPr lang="ru-RU" sz="2400" dirty="0" smtClean="0"/>
              <a:t>прикладное</a:t>
            </a:r>
            <a:endParaRPr lang="ru-RU" sz="2400" dirty="0"/>
          </a:p>
        </p:txBody>
      </p:sp>
      <p:sp>
        <p:nvSpPr>
          <p:cNvPr id="17" name="TextBox 16"/>
          <p:cNvSpPr txBox="1"/>
          <p:nvPr/>
        </p:nvSpPr>
        <p:spPr>
          <a:xfrm>
            <a:off x="251520" y="2888940"/>
            <a:ext cx="2880320" cy="3348372"/>
          </a:xfrm>
          <a:prstGeom prst="rect">
            <a:avLst/>
          </a:prstGeom>
          <a:noFill/>
          <a:ln w="25400">
            <a:solidFill>
              <a:schemeClr val="accent1"/>
            </a:solidFill>
          </a:ln>
        </p:spPr>
        <p:txBody>
          <a:bodyPr wrap="square" rtlCol="0">
            <a:noAutofit/>
          </a:bodyPr>
          <a:lstStyle/>
          <a:p>
            <a:pPr algn="ctr"/>
            <a:r>
              <a:rPr lang="ru-RU" sz="2400" dirty="0" smtClean="0"/>
              <a:t>Набор программ обеспечивающих выполнение других программ и их взаимодействие с аппаратным обеспечением.</a:t>
            </a:r>
            <a:br>
              <a:rPr lang="ru-RU" sz="2400" dirty="0" smtClean="0"/>
            </a:br>
            <a:endParaRPr lang="ru-RU" sz="2400" dirty="0"/>
          </a:p>
        </p:txBody>
      </p:sp>
      <p:sp>
        <p:nvSpPr>
          <p:cNvPr id="18" name="TextBox 17"/>
          <p:cNvSpPr txBox="1"/>
          <p:nvPr/>
        </p:nvSpPr>
        <p:spPr>
          <a:xfrm>
            <a:off x="6660232" y="2888940"/>
            <a:ext cx="2232248" cy="1569660"/>
          </a:xfrm>
          <a:prstGeom prst="rect">
            <a:avLst/>
          </a:prstGeom>
          <a:noFill/>
          <a:ln w="25400">
            <a:solidFill>
              <a:schemeClr val="accent1"/>
            </a:solidFill>
          </a:ln>
        </p:spPr>
        <p:txBody>
          <a:bodyPr wrap="square" rtlCol="0">
            <a:spAutoFit/>
          </a:bodyPr>
          <a:lstStyle/>
          <a:p>
            <a:pPr algn="ctr"/>
            <a:r>
              <a:rPr lang="ru-RU" sz="2400" dirty="0" smtClean="0"/>
              <a:t>Все другие программы по усмотрению пользователя</a:t>
            </a:r>
            <a:endParaRPr lang="ru-RU" sz="2400" dirty="0"/>
          </a:p>
        </p:txBody>
      </p:sp>
      <p:sp>
        <p:nvSpPr>
          <p:cNvPr id="19" name="TextBox 18"/>
          <p:cNvSpPr txBox="1"/>
          <p:nvPr/>
        </p:nvSpPr>
        <p:spPr>
          <a:xfrm>
            <a:off x="3311860" y="2888940"/>
            <a:ext cx="2700300" cy="1200329"/>
          </a:xfrm>
          <a:prstGeom prst="rect">
            <a:avLst/>
          </a:prstGeom>
          <a:noFill/>
          <a:ln w="25400">
            <a:solidFill>
              <a:schemeClr val="accent1"/>
            </a:solidFill>
          </a:ln>
        </p:spPr>
        <p:txBody>
          <a:bodyPr wrap="square" rtlCol="0">
            <a:spAutoFit/>
          </a:bodyPr>
          <a:lstStyle/>
          <a:p>
            <a:pPr algn="ctr"/>
            <a:r>
              <a:rPr lang="ru-RU" sz="2400" dirty="0" smtClean="0"/>
              <a:t>Программы для разработки новых программ</a:t>
            </a:r>
            <a:endParaRPr lang="ru-RU" sz="2400" dirty="0"/>
          </a:p>
        </p:txBody>
      </p:sp>
      <p:cxnSp>
        <p:nvCxnSpPr>
          <p:cNvPr id="4" name="Прямая со стрелкой 3"/>
          <p:cNvCxnSpPr/>
          <p:nvPr/>
        </p:nvCxnSpPr>
        <p:spPr>
          <a:xfrm flipH="1">
            <a:off x="1943708" y="1844824"/>
            <a:ext cx="1548172" cy="360040"/>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4535996" y="1844824"/>
            <a:ext cx="0" cy="360040"/>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5616116" y="1844824"/>
            <a:ext cx="2124236" cy="324036"/>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1520" y="5445224"/>
            <a:ext cx="2880320" cy="830997"/>
          </a:xfrm>
          <a:prstGeom prst="rect">
            <a:avLst/>
          </a:prstGeom>
          <a:noFill/>
        </p:spPr>
        <p:txBody>
          <a:bodyPr wrap="square" rtlCol="0">
            <a:spAutoFit/>
          </a:bodyPr>
          <a:lstStyle/>
          <a:p>
            <a:pPr algn="ctr"/>
            <a:r>
              <a:rPr lang="ru-RU" sz="2400" dirty="0">
                <a:solidFill>
                  <a:prstClr val="black"/>
                </a:solidFill>
              </a:rPr>
              <a:t>(Операционная система)</a:t>
            </a:r>
            <a:endParaRPr lang="ru-RU" dirty="0"/>
          </a:p>
        </p:txBody>
      </p:sp>
    </p:spTree>
    <p:extLst>
      <p:ext uri="{BB962C8B-B14F-4D97-AF65-F5344CB8AC3E}">
        <p14:creationId xmlns:p14="http://schemas.microsoft.com/office/powerpoint/2010/main" val="261617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5" name="Номер слайда 4"/>
          <p:cNvSpPr>
            <a:spLocks noGrp="1"/>
          </p:cNvSpPr>
          <p:nvPr>
            <p:ph type="sldNum" sz="quarter" idx="4"/>
          </p:nvPr>
        </p:nvSpPr>
        <p:spPr/>
        <p:txBody>
          <a:bodyPr/>
          <a:lstStyle/>
          <a:p>
            <a:fld id="{4FAB73BC-B049-4115-A692-8D63A059BFB8}" type="slidenum">
              <a:rPr lang="en-US" smtClean="0"/>
              <a:pPr/>
              <a:t>26</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
        <p:nvSpPr>
          <p:cNvPr id="12" name="Rectangle 3"/>
          <p:cNvSpPr txBox="1">
            <a:spLocks noChangeArrowheads="1"/>
          </p:cNvSpPr>
          <p:nvPr/>
        </p:nvSpPr>
        <p:spPr>
          <a:xfrm>
            <a:off x="323528" y="1083266"/>
            <a:ext cx="8532947"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800" dirty="0" smtClean="0"/>
              <a:t>Выполняемая программа хранится в памяти компьютера в виде машинных команд – последовательности нулей и единиц. </a:t>
            </a:r>
          </a:p>
          <a:p>
            <a:pPr marL="457200" indent="-457200"/>
            <a:r>
              <a:rPr lang="ru-RU" altLang="ru-RU" sz="2800" dirty="0" smtClean="0"/>
              <a:t>Как получить программу в виде машинных команд? </a:t>
            </a:r>
            <a:r>
              <a:rPr lang="ru-RU" altLang="ru-RU" sz="2400" dirty="0" smtClean="0"/>
              <a:t/>
            </a:r>
            <a:br>
              <a:rPr lang="ru-RU" altLang="ru-RU" sz="2400" dirty="0" smtClean="0"/>
            </a:br>
            <a:endParaRPr lang="ru-RU" altLang="ru-RU" sz="200" dirty="0" smtClean="0"/>
          </a:p>
          <a:p>
            <a:pPr marL="857250" lvl="1" indent="-457200"/>
            <a:r>
              <a:rPr lang="ru-RU" altLang="ru-RU" sz="2800" dirty="0" smtClean="0"/>
              <a:t>Непосредственно записать эти команды</a:t>
            </a:r>
          </a:p>
          <a:p>
            <a:pPr marL="857250" lvl="1" indent="-457200"/>
            <a:r>
              <a:rPr lang="ru-RU" altLang="ru-RU" sz="2800" dirty="0" smtClean="0"/>
              <a:t>Написать программу на Ассемблере</a:t>
            </a:r>
          </a:p>
          <a:p>
            <a:pPr marL="857250" lvl="1" indent="-457200"/>
            <a:r>
              <a:rPr lang="ru-RU" altLang="ru-RU" sz="2800" dirty="0" smtClean="0"/>
              <a:t>Использовать интерпретатор языка программирования</a:t>
            </a:r>
          </a:p>
          <a:p>
            <a:pPr marL="857250" lvl="1" indent="-457200"/>
            <a:r>
              <a:rPr lang="ru-RU" altLang="ru-RU" sz="2800" dirty="0" smtClean="0"/>
              <a:t>Воспользоваться компилятором языка программирования</a:t>
            </a:r>
          </a:p>
        </p:txBody>
      </p:sp>
    </p:spTree>
    <p:extLst>
      <p:ext uri="{BB962C8B-B14F-4D97-AF65-F5344CB8AC3E}">
        <p14:creationId xmlns:p14="http://schemas.microsoft.com/office/powerpoint/2010/main" val="333458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6" name="Нижний колонтитул 2"/>
          <p:cNvSpPr>
            <a:spLocks noGrp="1"/>
          </p:cNvSpPr>
          <p:nvPr>
            <p:ph type="ftr" sz="quarter" idx="3"/>
          </p:nvPr>
        </p:nvSpPr>
        <p:spPr/>
        <p:txBody>
          <a:bodyPr/>
          <a:lstStyle/>
          <a:p>
            <a:r>
              <a:rPr lang="ru-RU" dirty="0" smtClean="0"/>
              <a:t>принципы работы компьютера</a:t>
            </a:r>
          </a:p>
        </p:txBody>
      </p:sp>
      <p:sp>
        <p:nvSpPr>
          <p:cNvPr id="5" name="Номер слайда 4"/>
          <p:cNvSpPr>
            <a:spLocks noGrp="1"/>
          </p:cNvSpPr>
          <p:nvPr>
            <p:ph type="sldNum" sz="quarter" idx="4"/>
          </p:nvPr>
        </p:nvSpPr>
        <p:spPr/>
        <p:txBody>
          <a:bodyPr/>
          <a:lstStyle/>
          <a:p>
            <a:fld id="{4FAB73BC-B049-4115-A692-8D63A059BFB8}" type="slidenum">
              <a:rPr lang="en-US" smtClean="0"/>
              <a:pPr/>
              <a:t>27</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smtClean="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smtClean="0">
                <a:solidFill>
                  <a:schemeClr val="bg1">
                    <a:lumMod val="65000"/>
                  </a:schemeClr>
                </a:solidFill>
              </a:rPr>
              <a:t>Как получить программу в виде машинных команд? </a:t>
            </a:r>
            <a:br>
              <a:rPr lang="ru-RU" altLang="ru-RU" sz="2400" dirty="0" smtClean="0">
                <a:solidFill>
                  <a:schemeClr val="bg1">
                    <a:lumMod val="65000"/>
                  </a:schemeClr>
                </a:solidFill>
              </a:rPr>
            </a:br>
            <a:endParaRPr lang="ru-RU" altLang="ru-RU" sz="200" dirty="0" smtClean="0">
              <a:solidFill>
                <a:schemeClr val="bg1">
                  <a:lumMod val="65000"/>
                </a:schemeClr>
              </a:solidFill>
            </a:endParaRPr>
          </a:p>
          <a:p>
            <a:pPr marL="857250" lvl="1" indent="-457200"/>
            <a:r>
              <a:rPr lang="ru-RU" altLang="ru-RU" sz="2800" b="1" dirty="0" smtClean="0"/>
              <a:t>Непосредственно записать эти команды</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7" y="3145652"/>
            <a:ext cx="5794744" cy="2857899"/>
          </a:xfrm>
          <a:prstGeom prst="rect">
            <a:avLst/>
          </a:prstGeom>
        </p:spPr>
      </p:pic>
      <p:sp>
        <p:nvSpPr>
          <p:cNvPr id="8" name="TextBox 8"/>
          <p:cNvSpPr txBox="1">
            <a:spLocks noChangeArrowheads="1"/>
          </p:cNvSpPr>
          <p:nvPr/>
        </p:nvSpPr>
        <p:spPr bwMode="auto">
          <a:xfrm>
            <a:off x="6210559" y="3364969"/>
            <a:ext cx="2655887"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9" name="TextBox 9"/>
          <p:cNvSpPr txBox="1">
            <a:spLocks noChangeArrowheads="1"/>
          </p:cNvSpPr>
          <p:nvPr/>
        </p:nvSpPr>
        <p:spPr bwMode="auto">
          <a:xfrm>
            <a:off x="6231196" y="4046006"/>
            <a:ext cx="2654300" cy="92233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  В ОПЕРАТИВНУЮ ПАМЯТЬ</a:t>
            </a:r>
          </a:p>
        </p:txBody>
      </p:sp>
      <p:sp>
        <p:nvSpPr>
          <p:cNvPr id="10" name="TextBox 10"/>
          <p:cNvSpPr txBox="1">
            <a:spLocks noChangeArrowheads="1"/>
          </p:cNvSpPr>
          <p:nvPr/>
        </p:nvSpPr>
        <p:spPr bwMode="auto">
          <a:xfrm>
            <a:off x="6240721" y="5290606"/>
            <a:ext cx="2655888"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3" name="Стрелка вниз 12"/>
          <p:cNvSpPr/>
          <p:nvPr/>
        </p:nvSpPr>
        <p:spPr>
          <a:xfrm>
            <a:off x="7310696" y="3792006"/>
            <a:ext cx="320675" cy="19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4" name="Стрелка вниз 13"/>
          <p:cNvSpPr/>
          <p:nvPr/>
        </p:nvSpPr>
        <p:spPr>
          <a:xfrm>
            <a:off x="7307521" y="5035019"/>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Tree>
    <p:extLst>
      <p:ext uri="{BB962C8B-B14F-4D97-AF65-F5344CB8AC3E}">
        <p14:creationId xmlns:p14="http://schemas.microsoft.com/office/powerpoint/2010/main" val="335131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28</a:t>
            </a:fld>
            <a:endParaRPr lang="en-US"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smtClean="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smtClean="0">
                <a:solidFill>
                  <a:schemeClr val="bg1">
                    <a:lumMod val="65000"/>
                  </a:schemeClr>
                </a:solidFill>
              </a:rPr>
              <a:t>Как получить программу в виде машинных команд? </a:t>
            </a:r>
            <a:br>
              <a:rPr lang="ru-RU" altLang="ru-RU" sz="2400" dirty="0" smtClean="0">
                <a:solidFill>
                  <a:schemeClr val="bg1">
                    <a:lumMod val="65000"/>
                  </a:schemeClr>
                </a:solidFill>
              </a:rPr>
            </a:br>
            <a:endParaRPr lang="ru-RU" altLang="ru-RU" sz="200" dirty="0" smtClean="0">
              <a:solidFill>
                <a:schemeClr val="bg1">
                  <a:lumMod val="65000"/>
                </a:schemeClr>
              </a:solidFill>
            </a:endParaRPr>
          </a:p>
          <a:p>
            <a:pPr marL="857250" lvl="1" indent="-457200"/>
            <a:r>
              <a:rPr lang="ru-RU" altLang="ru-RU" sz="2800" b="1" dirty="0"/>
              <a:t>Написать программу на Ассемблере</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07" y="3145652"/>
            <a:ext cx="5742424" cy="2857899"/>
          </a:xfrm>
          <a:prstGeom prst="rect">
            <a:avLst/>
          </a:prstGeom>
        </p:spPr>
      </p:pic>
      <p:sp>
        <p:nvSpPr>
          <p:cNvPr id="15" name="TextBox 8"/>
          <p:cNvSpPr txBox="1">
            <a:spLocks noChangeArrowheads="1"/>
          </p:cNvSpPr>
          <p:nvPr/>
        </p:nvSpPr>
        <p:spPr bwMode="auto">
          <a:xfrm>
            <a:off x="6162017" y="3842035"/>
            <a:ext cx="2655888"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АССЕМБЛИРОВАНИЕ</a:t>
            </a:r>
          </a:p>
        </p:txBody>
      </p:sp>
      <p:sp>
        <p:nvSpPr>
          <p:cNvPr id="16" name="TextBox 9"/>
          <p:cNvSpPr txBox="1">
            <a:spLocks noChangeArrowheads="1"/>
          </p:cNvSpPr>
          <p:nvPr/>
        </p:nvSpPr>
        <p:spPr bwMode="auto">
          <a:xfrm>
            <a:off x="6182655" y="4523072"/>
            <a:ext cx="2654300" cy="923925"/>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  В ОПЕРАТИВНУЮ ПАМЯТЬ</a:t>
            </a:r>
          </a:p>
        </p:txBody>
      </p:sp>
      <p:sp>
        <p:nvSpPr>
          <p:cNvPr id="17" name="TextBox 10"/>
          <p:cNvSpPr txBox="1">
            <a:spLocks noChangeArrowheads="1"/>
          </p:cNvSpPr>
          <p:nvPr/>
        </p:nvSpPr>
        <p:spPr bwMode="auto">
          <a:xfrm>
            <a:off x="6192180" y="5769260"/>
            <a:ext cx="2655887"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8" name="Стрелка вниз 17"/>
          <p:cNvSpPr/>
          <p:nvPr/>
        </p:nvSpPr>
        <p:spPr>
          <a:xfrm>
            <a:off x="7262155" y="4270660"/>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9" name="Стрелка вниз 18"/>
          <p:cNvSpPr/>
          <p:nvPr/>
        </p:nvSpPr>
        <p:spPr>
          <a:xfrm>
            <a:off x="7258980" y="5512085"/>
            <a:ext cx="320675"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0" name="TextBox 13"/>
          <p:cNvSpPr txBox="1">
            <a:spLocks noChangeArrowheads="1"/>
          </p:cNvSpPr>
          <p:nvPr/>
        </p:nvSpPr>
        <p:spPr bwMode="auto">
          <a:xfrm>
            <a:off x="6162017" y="3151472"/>
            <a:ext cx="2655888"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1" name="Стрелка вниз 20"/>
          <p:cNvSpPr/>
          <p:nvPr/>
        </p:nvSpPr>
        <p:spPr>
          <a:xfrm>
            <a:off x="7252630" y="3580097"/>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2"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3"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4"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38999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29</a:t>
            </a:fld>
            <a:endParaRPr lang="en-US" dirty="0"/>
          </a:p>
        </p:txBody>
      </p:sp>
      <p:sp>
        <p:nvSpPr>
          <p:cNvPr id="12" name="Rectangle 3"/>
          <p:cNvSpPr txBox="1">
            <a:spLocks noChangeArrowheads="1"/>
          </p:cNvSpPr>
          <p:nvPr/>
        </p:nvSpPr>
        <p:spPr>
          <a:xfrm>
            <a:off x="251521" y="908720"/>
            <a:ext cx="8640960" cy="25202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smtClean="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smtClean="0">
                <a:solidFill>
                  <a:schemeClr val="bg1">
                    <a:lumMod val="65000"/>
                  </a:schemeClr>
                </a:solidFill>
              </a:rPr>
              <a:t>Как получить программу в виде машинных команд? </a:t>
            </a:r>
            <a:br>
              <a:rPr lang="ru-RU" altLang="ru-RU" sz="2400" dirty="0" smtClean="0">
                <a:solidFill>
                  <a:schemeClr val="bg1">
                    <a:lumMod val="65000"/>
                  </a:schemeClr>
                </a:solidFill>
              </a:rPr>
            </a:br>
            <a:endParaRPr lang="ru-RU" altLang="ru-RU" sz="200" dirty="0" smtClean="0">
              <a:solidFill>
                <a:schemeClr val="bg1">
                  <a:lumMod val="65000"/>
                </a:schemeClr>
              </a:solidFill>
            </a:endParaRPr>
          </a:p>
          <a:p>
            <a:pPr marL="857250" lvl="1" indent="-457200"/>
            <a:r>
              <a:rPr lang="ru-RU" altLang="ru-RU" sz="2800" b="1" dirty="0"/>
              <a:t>Использовать интерпретатор языка программирования</a:t>
            </a:r>
          </a:p>
        </p:txBody>
      </p:sp>
      <p:pic>
        <p:nvPicPr>
          <p:cNvPr id="15" name="Рисунок 6" descr="PHP_Designer_2008_v_6_0_1_2.png"/>
          <p:cNvPicPr>
            <a:picLocks noChangeAspect="1"/>
          </p:cNvPicPr>
          <p:nvPr/>
        </p:nvPicPr>
        <p:blipFill>
          <a:blip r:embed="rId3">
            <a:extLst>
              <a:ext uri="{28A0092B-C50C-407E-A947-70E740481C1C}">
                <a14:useLocalDpi xmlns:a14="http://schemas.microsoft.com/office/drawing/2010/main" val="0"/>
              </a:ext>
            </a:extLst>
          </a:blip>
          <a:srcRect b="21790"/>
          <a:stretch>
            <a:fillRect/>
          </a:stretch>
        </p:blipFill>
        <p:spPr bwMode="auto">
          <a:xfrm>
            <a:off x="287524" y="3501008"/>
            <a:ext cx="5012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8"/>
          <p:cNvSpPr txBox="1">
            <a:spLocks noChangeArrowheads="1"/>
          </p:cNvSpPr>
          <p:nvPr/>
        </p:nvSpPr>
        <p:spPr bwMode="auto">
          <a:xfrm>
            <a:off x="5508104" y="4113076"/>
            <a:ext cx="2664296" cy="646113"/>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ВЫБОРКА ИНСТРУКЦИИ</a:t>
            </a:r>
          </a:p>
        </p:txBody>
      </p:sp>
      <p:sp>
        <p:nvSpPr>
          <p:cNvPr id="17" name="TextBox 10"/>
          <p:cNvSpPr txBox="1">
            <a:spLocks noChangeArrowheads="1"/>
          </p:cNvSpPr>
          <p:nvPr/>
        </p:nvSpPr>
        <p:spPr bwMode="auto">
          <a:xfrm>
            <a:off x="5508104" y="5816464"/>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8" name="Стрелка вниз 17"/>
          <p:cNvSpPr/>
          <p:nvPr/>
        </p:nvSpPr>
        <p:spPr>
          <a:xfrm>
            <a:off x="6598717" y="4833801"/>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9" name="Стрелка вниз 18"/>
          <p:cNvSpPr/>
          <p:nvPr/>
        </p:nvSpPr>
        <p:spPr>
          <a:xfrm>
            <a:off x="6627292" y="5549764"/>
            <a:ext cx="320675"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0" name="TextBox 13"/>
          <p:cNvSpPr txBox="1">
            <a:spLocks noChangeArrowheads="1"/>
          </p:cNvSpPr>
          <p:nvPr/>
        </p:nvSpPr>
        <p:spPr bwMode="auto">
          <a:xfrm>
            <a:off x="5508104" y="3392996"/>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1" name="Стрелка вниз 20"/>
          <p:cNvSpPr/>
          <p:nvPr/>
        </p:nvSpPr>
        <p:spPr>
          <a:xfrm>
            <a:off x="6598717" y="3841614"/>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2" name="TextBox 15"/>
          <p:cNvSpPr txBox="1">
            <a:spLocks noChangeArrowheads="1"/>
          </p:cNvSpPr>
          <p:nvPr/>
        </p:nvSpPr>
        <p:spPr bwMode="auto">
          <a:xfrm>
            <a:off x="5504928" y="5092564"/>
            <a:ext cx="2667471"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ИНТЕРПРЕТАЦИЯ</a:t>
            </a:r>
          </a:p>
        </p:txBody>
      </p:sp>
      <p:sp>
        <p:nvSpPr>
          <p:cNvPr id="23" name="Выгнутая вправо стрелка 22"/>
          <p:cNvSpPr/>
          <p:nvPr/>
        </p:nvSpPr>
        <p:spPr>
          <a:xfrm flipV="1">
            <a:off x="8222729" y="4317864"/>
            <a:ext cx="749300" cy="17414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solidFill>
                <a:schemeClr val="tx1"/>
              </a:solidFill>
            </a:endParaRPr>
          </a:p>
        </p:txBody>
      </p:sp>
      <p:sp>
        <p:nvSpPr>
          <p:cNvPr id="24"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5"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6"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1299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Прямая со стрелкой 10"/>
          <p:cNvCxnSpPr>
            <a:endCxn id="12" idx="7"/>
          </p:cNvCxnSpPr>
          <p:nvPr/>
        </p:nvCxnSpPr>
        <p:spPr>
          <a:xfrm flipH="1">
            <a:off x="2397044" y="3537012"/>
            <a:ext cx="914816" cy="93445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ижний колонтитул 4"/>
          <p:cNvSpPr>
            <a:spLocks noGrp="1"/>
          </p:cNvSpPr>
          <p:nvPr>
            <p:ph type="ftr" sz="quarter" idx="3"/>
          </p:nvPr>
        </p:nvSpPr>
        <p:spPr/>
        <p:txBody>
          <a:bodyPr/>
          <a:lstStyle/>
          <a:p>
            <a:r>
              <a:rPr lang="ru-RU" smtClean="0"/>
              <a:t>принципы работы компьютера</a:t>
            </a:r>
            <a:endParaRPr lang="ru-RU" dirty="0" smtClean="0"/>
          </a:p>
        </p:txBody>
      </p:sp>
      <p:sp>
        <p:nvSpPr>
          <p:cNvPr id="6" name="Номер слайда 5"/>
          <p:cNvSpPr>
            <a:spLocks noGrp="1"/>
          </p:cNvSpPr>
          <p:nvPr>
            <p:ph type="sldNum" sz="quarter" idx="4"/>
          </p:nvPr>
        </p:nvSpPr>
        <p:spPr/>
        <p:txBody>
          <a:bodyPr/>
          <a:lstStyle/>
          <a:p>
            <a:fld id="{4FAB73BC-B049-4115-A692-8D63A059BFB8}" type="slidenum">
              <a:rPr lang="en-US" smtClean="0"/>
              <a:pPr/>
              <a:t>3</a:t>
            </a:fld>
            <a:endParaRPr lang="en-US" dirty="0"/>
          </a:p>
        </p:txBody>
      </p:sp>
      <p:sp>
        <p:nvSpPr>
          <p:cNvPr id="12" name="Овал 11"/>
          <p:cNvSpPr/>
          <p:nvPr/>
        </p:nvSpPr>
        <p:spPr>
          <a:xfrm>
            <a:off x="0" y="4329100"/>
            <a:ext cx="2808312" cy="9721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lnSpc>
                <a:spcPct val="70000"/>
              </a:lnSpc>
            </a:pPr>
            <a:r>
              <a:rPr lang="ru-RU" sz="3200" dirty="0">
                <a:solidFill>
                  <a:schemeClr val="tx1"/>
                </a:solidFill>
              </a:rPr>
              <a:t>синтаксис ЯП</a:t>
            </a:r>
          </a:p>
        </p:txBody>
      </p:sp>
      <p:sp>
        <p:nvSpPr>
          <p:cNvPr id="14" name="Овал 13"/>
          <p:cNvSpPr/>
          <p:nvPr/>
        </p:nvSpPr>
        <p:spPr>
          <a:xfrm>
            <a:off x="2051720" y="5193196"/>
            <a:ext cx="4500500" cy="111612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Алгоритмы и структуры данных</a:t>
            </a:r>
            <a:endParaRPr lang="ru-RU" sz="3200" dirty="0">
              <a:solidFill>
                <a:schemeClr val="tx1"/>
              </a:solidFill>
            </a:endParaRPr>
          </a:p>
        </p:txBody>
      </p:sp>
      <p:sp>
        <p:nvSpPr>
          <p:cNvPr id="15" name="Овал 14"/>
          <p:cNvSpPr/>
          <p:nvPr/>
        </p:nvSpPr>
        <p:spPr>
          <a:xfrm>
            <a:off x="6016724" y="4149080"/>
            <a:ext cx="3132348" cy="136815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Принципы работы компьютера</a:t>
            </a:r>
          </a:p>
        </p:txBody>
      </p:sp>
      <p:sp>
        <p:nvSpPr>
          <p:cNvPr id="16" name="Овал 15"/>
          <p:cNvSpPr/>
          <p:nvPr/>
        </p:nvSpPr>
        <p:spPr>
          <a:xfrm>
            <a:off x="0" y="1304764"/>
            <a:ext cx="3167844"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Прикладные </a:t>
            </a:r>
            <a:r>
              <a:rPr lang="ru-RU" sz="3200" dirty="0">
                <a:solidFill>
                  <a:schemeClr val="tx1"/>
                </a:solidFill>
              </a:rPr>
              <a:t>библиотеки</a:t>
            </a:r>
          </a:p>
        </p:txBody>
      </p:sp>
      <p:sp>
        <p:nvSpPr>
          <p:cNvPr id="17" name="Овал 16"/>
          <p:cNvSpPr/>
          <p:nvPr/>
        </p:nvSpPr>
        <p:spPr>
          <a:xfrm>
            <a:off x="647564" y="152636"/>
            <a:ext cx="4824536"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smtClean="0">
                <a:solidFill>
                  <a:schemeClr val="tx1"/>
                </a:solidFill>
              </a:rPr>
              <a:t>Искусство </a:t>
            </a:r>
            <a:r>
              <a:rPr lang="ru-RU" sz="3200" dirty="0">
                <a:solidFill>
                  <a:schemeClr val="tx1"/>
                </a:solidFill>
              </a:rPr>
              <a:t>программирования</a:t>
            </a:r>
          </a:p>
        </p:txBody>
      </p:sp>
      <p:sp>
        <p:nvSpPr>
          <p:cNvPr id="18" name="Овал 17"/>
          <p:cNvSpPr/>
          <p:nvPr/>
        </p:nvSpPr>
        <p:spPr>
          <a:xfrm>
            <a:off x="6012160" y="1484784"/>
            <a:ext cx="3025585" cy="115212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smtClean="0">
                <a:solidFill>
                  <a:schemeClr val="tx1"/>
                </a:solidFill>
              </a:rPr>
              <a:t>Архитектура </a:t>
            </a:r>
            <a:r>
              <a:rPr lang="ru-RU" sz="3200" dirty="0">
                <a:solidFill>
                  <a:schemeClr val="tx1"/>
                </a:solidFill>
              </a:rPr>
              <a:t>ПО</a:t>
            </a:r>
          </a:p>
        </p:txBody>
      </p:sp>
      <p:sp>
        <p:nvSpPr>
          <p:cNvPr id="19" name="Овал 18"/>
          <p:cNvSpPr/>
          <p:nvPr/>
        </p:nvSpPr>
        <p:spPr>
          <a:xfrm>
            <a:off x="5616116" y="116632"/>
            <a:ext cx="3420380" cy="129614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smtClean="0">
                <a:solidFill>
                  <a:schemeClr val="tx1"/>
                </a:solidFill>
              </a:rPr>
              <a:t>Утилиты для </a:t>
            </a:r>
            <a:r>
              <a:rPr lang="ru-RU" sz="3200" dirty="0">
                <a:solidFill>
                  <a:schemeClr val="tx1"/>
                </a:solidFill>
              </a:rPr>
              <a:t>работы </a:t>
            </a:r>
            <a:r>
              <a:rPr lang="ru-RU" sz="3200" dirty="0" smtClean="0">
                <a:solidFill>
                  <a:schemeClr val="tx1"/>
                </a:solidFill>
              </a:rPr>
              <a:t>в группе</a:t>
            </a:r>
            <a:endParaRPr lang="ru-RU" sz="3200" dirty="0">
              <a:solidFill>
                <a:schemeClr val="tx1"/>
              </a:solidFill>
            </a:endParaRPr>
          </a:p>
        </p:txBody>
      </p:sp>
      <p:cxnSp>
        <p:nvCxnSpPr>
          <p:cNvPr id="22" name="Прямая со стрелкой 21"/>
          <p:cNvCxnSpPr/>
          <p:nvPr/>
        </p:nvCxnSpPr>
        <p:spPr>
          <a:xfrm flipH="1">
            <a:off x="4463988" y="3537012"/>
            <a:ext cx="36004" cy="1692188"/>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endCxn id="15" idx="1"/>
          </p:cNvCxnSpPr>
          <p:nvPr/>
        </p:nvCxnSpPr>
        <p:spPr>
          <a:xfrm>
            <a:off x="6002424" y="3681028"/>
            <a:ext cx="473022" cy="668413"/>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6" idx="5"/>
          </p:cNvCxnSpPr>
          <p:nvPr/>
        </p:nvCxnSpPr>
        <p:spPr>
          <a:xfrm flipH="1" flipV="1">
            <a:off x="2703924" y="2165241"/>
            <a:ext cx="823960" cy="867715"/>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flipV="1">
            <a:off x="5688124" y="2456892"/>
            <a:ext cx="770403" cy="54006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endCxn id="19" idx="3"/>
          </p:cNvCxnSpPr>
          <p:nvPr/>
        </p:nvCxnSpPr>
        <p:spPr>
          <a:xfrm flipV="1">
            <a:off x="5040052" y="1222960"/>
            <a:ext cx="1076967" cy="187071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flipH="1" flipV="1">
            <a:off x="3347864" y="1196752"/>
            <a:ext cx="936104" cy="1800202"/>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8" name="Скругленный прямоугольник 7"/>
          <p:cNvSpPr/>
          <p:nvPr/>
        </p:nvSpPr>
        <p:spPr>
          <a:xfrm>
            <a:off x="2159732" y="2996952"/>
            <a:ext cx="4824536" cy="792088"/>
          </a:xfrm>
          <a:prstGeom prst="roundRect">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ru-RU" sz="4000" dirty="0">
                <a:solidFill>
                  <a:schemeClr val="tx1"/>
                </a:solidFill>
              </a:rPr>
              <a:t>Программирование</a:t>
            </a:r>
            <a:endParaRPr lang="ru-RU" dirty="0">
              <a:solidFill>
                <a:schemeClr val="tx1"/>
              </a:solidFill>
            </a:endParaRPr>
          </a:p>
        </p:txBody>
      </p:sp>
      <p:cxnSp>
        <p:nvCxnSpPr>
          <p:cNvPr id="21" name="Прямая соединительная линия 20"/>
          <p:cNvCxnSpPr/>
          <p:nvPr/>
        </p:nvCxnSpPr>
        <p:spPr>
          <a:xfrm>
            <a:off x="539552" y="1124744"/>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a:off x="539552" y="1124744"/>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6408204" y="116632"/>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6408204" y="116632"/>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30</a:t>
            </a:fld>
            <a:endParaRPr lang="en-US"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smtClean="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smtClean="0">
                <a:solidFill>
                  <a:schemeClr val="bg1">
                    <a:lumMod val="65000"/>
                  </a:schemeClr>
                </a:solidFill>
              </a:rPr>
              <a:t>Как получить программу в виде машинных команд? </a:t>
            </a:r>
            <a:br>
              <a:rPr lang="ru-RU" altLang="ru-RU" sz="2400" dirty="0" smtClean="0">
                <a:solidFill>
                  <a:schemeClr val="bg1">
                    <a:lumMod val="65000"/>
                  </a:schemeClr>
                </a:solidFill>
              </a:rPr>
            </a:br>
            <a:endParaRPr lang="ru-RU" altLang="ru-RU" sz="200" dirty="0" smtClean="0">
              <a:solidFill>
                <a:schemeClr val="bg1">
                  <a:lumMod val="65000"/>
                </a:schemeClr>
              </a:solidFill>
            </a:endParaRPr>
          </a:p>
          <a:p>
            <a:pPr marL="857250" lvl="1" indent="-457200"/>
            <a:r>
              <a:rPr lang="ru-RU" altLang="ru-RU" sz="2800" b="1" dirty="0"/>
              <a:t>Воспользоваться </a:t>
            </a:r>
            <a:r>
              <a:rPr lang="ru-RU" altLang="ru-RU" sz="2800" b="1" dirty="0" smtClean="0"/>
              <a:t>компилятором</a:t>
            </a:r>
            <a:br>
              <a:rPr lang="ru-RU" altLang="ru-RU" sz="2800" b="1" dirty="0" smtClean="0"/>
            </a:br>
            <a:r>
              <a:rPr lang="ru-RU" altLang="ru-RU" sz="2800" b="1" dirty="0" smtClean="0"/>
              <a:t>языка </a:t>
            </a:r>
            <a:r>
              <a:rPr lang="ru-RU" altLang="ru-RU" sz="2800" b="1" dirty="0"/>
              <a:t>программирования</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r="32253" b="43555"/>
          <a:stretch>
            <a:fillRect/>
          </a:stretch>
        </p:blipFill>
        <p:spPr bwMode="auto">
          <a:xfrm>
            <a:off x="359532" y="3501008"/>
            <a:ext cx="5011020" cy="26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8"/>
          <p:cNvSpPr txBox="1">
            <a:spLocks noChangeArrowheads="1"/>
          </p:cNvSpPr>
          <p:nvPr/>
        </p:nvSpPr>
        <p:spPr bwMode="auto">
          <a:xfrm>
            <a:off x="6228185" y="4364162"/>
            <a:ext cx="2664295"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КОМПИЛЯЦИЯ</a:t>
            </a:r>
          </a:p>
        </p:txBody>
      </p:sp>
      <p:sp>
        <p:nvSpPr>
          <p:cNvPr id="17" name="TextBox 9"/>
          <p:cNvSpPr txBox="1">
            <a:spLocks noChangeArrowheads="1"/>
          </p:cNvSpPr>
          <p:nvPr/>
        </p:nvSpPr>
        <p:spPr bwMode="auto">
          <a:xfrm>
            <a:off x="6228184" y="5085184"/>
            <a:ext cx="2664296"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a:t>
            </a:r>
          </a:p>
        </p:txBody>
      </p:sp>
      <p:sp>
        <p:nvSpPr>
          <p:cNvPr id="18" name="TextBox 10"/>
          <p:cNvSpPr txBox="1">
            <a:spLocks noChangeArrowheads="1"/>
          </p:cNvSpPr>
          <p:nvPr/>
        </p:nvSpPr>
        <p:spPr bwMode="auto">
          <a:xfrm>
            <a:off x="6228184" y="5769260"/>
            <a:ext cx="2655887"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20" name="Стрелка вниз 19"/>
          <p:cNvSpPr/>
          <p:nvPr/>
        </p:nvSpPr>
        <p:spPr>
          <a:xfrm>
            <a:off x="7423050" y="5513412"/>
            <a:ext cx="322263"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1" name="TextBox 13"/>
          <p:cNvSpPr txBox="1">
            <a:spLocks noChangeArrowheads="1"/>
          </p:cNvSpPr>
          <p:nvPr/>
        </p:nvSpPr>
        <p:spPr bwMode="auto">
          <a:xfrm>
            <a:off x="6228184" y="3609020"/>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2" name="Стрелка вниз 21"/>
          <p:cNvSpPr/>
          <p:nvPr/>
        </p:nvSpPr>
        <p:spPr>
          <a:xfrm>
            <a:off x="7416316" y="4077072"/>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4" name="Стрелка вниз 23"/>
          <p:cNvSpPr/>
          <p:nvPr/>
        </p:nvSpPr>
        <p:spPr>
          <a:xfrm>
            <a:off x="7407175" y="4797449"/>
            <a:ext cx="320675" cy="19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5"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6"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7"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32741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31</a:t>
            </a:fld>
            <a:endParaRPr lang="en-US" dirty="0"/>
          </a:p>
        </p:txBody>
      </p:sp>
      <p:sp>
        <p:nvSpPr>
          <p:cNvPr id="7" name="Rectangle 33"/>
          <p:cNvSpPr>
            <a:spLocks noChangeArrowheads="1"/>
          </p:cNvSpPr>
          <p:nvPr/>
        </p:nvSpPr>
        <p:spPr bwMode="auto">
          <a:xfrm>
            <a:off x="323528" y="2456892"/>
            <a:ext cx="856895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defRPr>
            </a:lvl1pPr>
            <a:lvl2pPr marL="876300" indent="-4191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Char char="l"/>
            </a:pPr>
            <a:r>
              <a:rPr lang="ru-RU" altLang="ru-RU" sz="2400" b="1" dirty="0">
                <a:latin typeface="+mn-lt"/>
              </a:rPr>
              <a:t>Объектный </a:t>
            </a:r>
            <a:r>
              <a:rPr lang="ru-RU" altLang="ru-RU" sz="2400" b="1" dirty="0" smtClean="0">
                <a:latin typeface="+mn-lt"/>
              </a:rPr>
              <a:t>код</a:t>
            </a:r>
            <a:r>
              <a:rPr lang="en-US" altLang="ru-RU" sz="2400" b="1" dirty="0" smtClean="0">
                <a:latin typeface="+mn-lt"/>
              </a:rPr>
              <a:t>  </a:t>
            </a:r>
            <a:r>
              <a:rPr lang="en-US" altLang="ru-RU" sz="2400" dirty="0" smtClean="0">
                <a:latin typeface="+mn-lt"/>
              </a:rPr>
              <a:t>( *.</a:t>
            </a:r>
            <a:r>
              <a:rPr lang="en-US" altLang="ru-RU" sz="2400" dirty="0" err="1" smtClean="0">
                <a:latin typeface="+mn-lt"/>
              </a:rPr>
              <a:t>obj</a:t>
            </a:r>
            <a:r>
              <a:rPr lang="en-US" altLang="ru-RU" sz="2400" dirty="0" smtClean="0">
                <a:latin typeface="+mn-lt"/>
              </a:rPr>
              <a:t> )</a:t>
            </a:r>
            <a:endParaRPr lang="be-BY" altLang="ru-RU" sz="2400" dirty="0">
              <a:latin typeface="+mn-lt"/>
            </a:endParaRPr>
          </a:p>
          <a:p>
            <a:pPr marL="457200" lvl="1" indent="0" eaLnBrk="1" hangingPunct="1">
              <a:lnSpc>
                <a:spcPct val="90000"/>
              </a:lnSpc>
              <a:spcBef>
                <a:spcPct val="20000"/>
              </a:spcBef>
              <a:buClr>
                <a:schemeClr val="accent1"/>
              </a:buClr>
              <a:buSzPct val="70000"/>
            </a:pPr>
            <a:r>
              <a:rPr lang="ru-RU" altLang="ru-RU" sz="2400" dirty="0">
                <a:latin typeface="+mn-lt"/>
              </a:rPr>
              <a:t>Объектный код – результат компиляции исходного текста программного модуля.  Объектный код также представляет собой последовательность машинных команд, которая, однако, не может быть непосредственно выполнена ЭВМ. </a:t>
            </a:r>
          </a:p>
        </p:txBody>
      </p:sp>
      <p:sp>
        <p:nvSpPr>
          <p:cNvPr id="8" name="Rectangle 34"/>
          <p:cNvSpPr>
            <a:spLocks noChangeArrowheads="1"/>
          </p:cNvSpPr>
          <p:nvPr/>
        </p:nvSpPr>
        <p:spPr bwMode="auto">
          <a:xfrm>
            <a:off x="359532" y="1160748"/>
            <a:ext cx="846094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defRPr>
            </a:lvl1pPr>
            <a:lvl2pPr marL="876300" indent="-4191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Char char="l"/>
            </a:pPr>
            <a:r>
              <a:rPr lang="ru-RU" altLang="ru-RU" sz="2400" b="1" dirty="0">
                <a:latin typeface="+mn-lt"/>
              </a:rPr>
              <a:t>Исходный </a:t>
            </a:r>
            <a:r>
              <a:rPr lang="ru-RU" altLang="ru-RU" sz="2400" b="1" dirty="0" smtClean="0">
                <a:latin typeface="+mn-lt"/>
              </a:rPr>
              <a:t>текст </a:t>
            </a:r>
            <a:r>
              <a:rPr lang="en-US" altLang="ru-RU" sz="2400" dirty="0">
                <a:latin typeface="+mn-lt"/>
              </a:rPr>
              <a:t>(</a:t>
            </a:r>
            <a:r>
              <a:rPr lang="ru-RU" altLang="ru-RU" sz="2400" dirty="0" smtClean="0">
                <a:latin typeface="+mn-lt"/>
              </a:rPr>
              <a:t> *</a:t>
            </a:r>
            <a:r>
              <a:rPr lang="en-US" altLang="ru-RU" sz="2400" dirty="0" smtClean="0">
                <a:latin typeface="+mn-lt"/>
              </a:rPr>
              <a:t>.</a:t>
            </a:r>
            <a:r>
              <a:rPr lang="en-US" altLang="ru-RU" sz="2400" dirty="0" err="1" smtClean="0">
                <a:latin typeface="+mn-lt"/>
              </a:rPr>
              <a:t>asm</a:t>
            </a:r>
            <a:r>
              <a:rPr lang="en-US" altLang="ru-RU" sz="2400" dirty="0" smtClean="0">
                <a:latin typeface="+mn-lt"/>
              </a:rPr>
              <a:t>, *.h, *.</a:t>
            </a:r>
            <a:r>
              <a:rPr lang="en-US" altLang="ru-RU" sz="2400" dirty="0" err="1" smtClean="0">
                <a:latin typeface="+mn-lt"/>
              </a:rPr>
              <a:t>cpp</a:t>
            </a:r>
            <a:r>
              <a:rPr lang="en-US" altLang="ru-RU" sz="2400" dirty="0" smtClean="0">
                <a:latin typeface="+mn-lt"/>
              </a:rPr>
              <a:t> )</a:t>
            </a:r>
            <a:endParaRPr lang="be-BY" altLang="ru-RU" sz="2400" dirty="0">
              <a:latin typeface="+mn-lt"/>
            </a:endParaRPr>
          </a:p>
          <a:p>
            <a:pPr marL="457200" lvl="1" indent="0" eaLnBrk="1" hangingPunct="1">
              <a:lnSpc>
                <a:spcPct val="90000"/>
              </a:lnSpc>
              <a:spcBef>
                <a:spcPct val="20000"/>
              </a:spcBef>
              <a:buClr>
                <a:schemeClr val="accent1"/>
              </a:buClr>
              <a:buSzPct val="70000"/>
            </a:pPr>
            <a:r>
              <a:rPr lang="ru-RU" altLang="ru-RU" sz="2400" dirty="0">
                <a:latin typeface="+mn-lt"/>
              </a:rPr>
              <a:t>Исходный текст (программа на языке программирования или Ассемблере) – последовательность </a:t>
            </a:r>
            <a:r>
              <a:rPr lang="en-US" altLang="ru-RU" sz="2400" dirty="0">
                <a:latin typeface="+mn-lt"/>
              </a:rPr>
              <a:t>ASCII</a:t>
            </a:r>
            <a:r>
              <a:rPr lang="ru-RU" altLang="ru-RU" sz="2400" dirty="0">
                <a:latin typeface="+mn-lt"/>
              </a:rPr>
              <a:t> – символов. </a:t>
            </a:r>
          </a:p>
        </p:txBody>
      </p:sp>
      <p:sp>
        <p:nvSpPr>
          <p:cNvPr id="9"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smtClean="0">
                <a:solidFill>
                  <a:schemeClr val="tx1">
                    <a:lumMod val="50000"/>
                    <a:lumOff val="50000"/>
                  </a:schemeClr>
                </a:solidFill>
              </a:rPr>
              <a:t>Предмет программирования </a:t>
            </a:r>
            <a:endParaRPr lang="ru-RU" sz="4000" dirty="0"/>
          </a:p>
        </p:txBody>
      </p:sp>
      <p:sp>
        <p:nvSpPr>
          <p:cNvPr id="11" name="Rectangle 5"/>
          <p:cNvSpPr txBox="1">
            <a:spLocks noChangeArrowheads="1"/>
          </p:cNvSpPr>
          <p:nvPr/>
        </p:nvSpPr>
        <p:spPr bwMode="auto">
          <a:xfrm>
            <a:off x="323528" y="4437112"/>
            <a:ext cx="8568952" cy="15113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pPr marL="457200" marR="0" lvl="0" indent="-4572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tabLst/>
              <a:defRPr/>
            </a:pPr>
            <a:r>
              <a:rPr kumimoji="0" lang="ru-RU" altLang="ru-RU" sz="2400" b="1" i="0" u="none" strike="noStrike" kern="0" cap="none" spc="0" normalizeH="0" baseline="0" noProof="0" dirty="0" smtClean="0">
                <a:ln>
                  <a:noFill/>
                </a:ln>
                <a:solidFill>
                  <a:srgbClr val="000000"/>
                </a:solidFill>
                <a:effectLst/>
                <a:uLnTx/>
                <a:uFillTx/>
              </a:rPr>
              <a:t>Исполнимый код</a:t>
            </a:r>
            <a:r>
              <a:rPr kumimoji="0" lang="en-US" altLang="ru-RU" sz="2400" b="1" i="0" u="none" strike="noStrike" kern="0" cap="none" spc="0" normalizeH="0" baseline="0" noProof="0" dirty="0" smtClean="0">
                <a:ln>
                  <a:noFill/>
                </a:ln>
                <a:solidFill>
                  <a:srgbClr val="000000"/>
                </a:solidFill>
                <a:effectLst/>
                <a:uLnTx/>
                <a:uFillTx/>
              </a:rPr>
              <a:t> </a:t>
            </a:r>
            <a:r>
              <a:rPr lang="en-US" altLang="ru-RU" sz="2400" kern="0" dirty="0" smtClean="0">
                <a:solidFill>
                  <a:srgbClr val="000000"/>
                </a:solidFill>
              </a:rPr>
              <a:t>(</a:t>
            </a:r>
            <a:r>
              <a:rPr kumimoji="0" lang="en-US" altLang="ru-RU" sz="2400" i="0" u="none" strike="noStrike" kern="0" cap="none" spc="0" normalizeH="0" baseline="0" noProof="0" dirty="0" smtClean="0">
                <a:ln>
                  <a:noFill/>
                </a:ln>
                <a:solidFill>
                  <a:srgbClr val="000000"/>
                </a:solidFill>
                <a:effectLst/>
                <a:uLnTx/>
                <a:uFillTx/>
              </a:rPr>
              <a:t>*.exe, *.</a:t>
            </a:r>
            <a:r>
              <a:rPr kumimoji="0" lang="en-US" altLang="ru-RU" sz="2400" i="0" u="none" strike="noStrike" kern="0" cap="none" spc="0" normalizeH="0" baseline="0" noProof="0" dirty="0" err="1" smtClean="0">
                <a:ln>
                  <a:noFill/>
                </a:ln>
                <a:solidFill>
                  <a:srgbClr val="000000"/>
                </a:solidFill>
                <a:effectLst/>
                <a:uLnTx/>
                <a:uFillTx/>
              </a:rPr>
              <a:t>dll</a:t>
            </a:r>
            <a:r>
              <a:rPr kumimoji="0" lang="en-US" altLang="ru-RU" sz="2400" i="0" u="none" strike="noStrike" kern="0" cap="none" spc="0" normalizeH="0" baseline="0" noProof="0" dirty="0" smtClean="0">
                <a:ln>
                  <a:noFill/>
                </a:ln>
                <a:solidFill>
                  <a:srgbClr val="000000"/>
                </a:solidFill>
                <a:effectLst/>
                <a:uLnTx/>
                <a:uFillTx/>
              </a:rPr>
              <a:t> )</a:t>
            </a:r>
            <a:endParaRPr kumimoji="0" lang="be-BY" altLang="ru-RU" sz="2400" i="0" u="none" strike="noStrike" kern="0" cap="none" spc="0" normalizeH="0" baseline="0" noProof="0" dirty="0" smtClean="0">
              <a:ln>
                <a:noFill/>
              </a:ln>
              <a:solidFill>
                <a:srgbClr val="000000"/>
              </a:solidFill>
              <a:effectLst/>
              <a:uLnTx/>
              <a:uFillTx/>
            </a:endParaRPr>
          </a:p>
          <a:p>
            <a:pPr marL="446088" marR="0" lvl="1" indent="0" algn="l" defTabSz="914400" rtl="0" eaLnBrk="1" fontAlgn="base" latinLnBrk="0" hangingPunct="1">
              <a:lnSpc>
                <a:spcPct val="90000"/>
              </a:lnSpc>
              <a:spcBef>
                <a:spcPct val="20000"/>
              </a:spcBef>
              <a:spcAft>
                <a:spcPct val="0"/>
              </a:spcAft>
              <a:buClr>
                <a:srgbClr val="99CCFF"/>
              </a:buClr>
              <a:buSzPct val="70000"/>
              <a:buNone/>
              <a:tabLst/>
              <a:defRPr/>
            </a:pPr>
            <a:r>
              <a:rPr kumimoji="0" lang="ru-RU" altLang="ru-RU" sz="2400" b="0" i="0" u="none" strike="noStrike" kern="0" cap="none" spc="0" normalizeH="0" baseline="0" noProof="0" dirty="0" smtClean="0">
                <a:ln>
                  <a:noFill/>
                </a:ln>
                <a:solidFill>
                  <a:srgbClr val="000000"/>
                </a:solidFill>
                <a:effectLst/>
                <a:uLnTx/>
                <a:uFillTx/>
              </a:rPr>
              <a:t>Исполнимая программа во время исполнения хранится в оперативной памяти. Иначе она хранится во внешней памяти в виде файла, содержащего последовательность машинных команд. </a:t>
            </a:r>
          </a:p>
        </p:txBody>
      </p:sp>
      <p:sp>
        <p:nvSpPr>
          <p:cNvPr id="10"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Tree>
    <p:extLst>
      <p:ext uri="{BB962C8B-B14F-4D97-AF65-F5344CB8AC3E}">
        <p14:creationId xmlns:p14="http://schemas.microsoft.com/office/powerpoint/2010/main" val="3000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32</a:t>
            </a:fld>
            <a:endParaRPr lang="en-US" dirty="0"/>
          </a:p>
        </p:txBody>
      </p:sp>
      <p:sp>
        <p:nvSpPr>
          <p:cNvPr id="9"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a:t>
            </a:r>
            <a:r>
              <a:rPr lang="ru-RU" sz="4000" b="1" dirty="0" smtClean="0">
                <a:solidFill>
                  <a:schemeClr val="tx1">
                    <a:lumMod val="50000"/>
                    <a:lumOff val="50000"/>
                  </a:schemeClr>
                </a:solidFill>
              </a:rPr>
              <a:t>редмет программирования </a:t>
            </a:r>
            <a:endParaRPr lang="ru-RU" sz="4000" dirty="0"/>
          </a:p>
        </p:txBody>
      </p:sp>
      <p:sp>
        <p:nvSpPr>
          <p:cNvPr id="62"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63"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12" name="Блок-схема: процесс 11"/>
          <p:cNvSpPr/>
          <p:nvPr/>
        </p:nvSpPr>
        <p:spPr bwMode="auto">
          <a:xfrm>
            <a:off x="4869593" y="1088741"/>
            <a:ext cx="1814195" cy="577980"/>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Текстовый редактор</a:t>
            </a:r>
          </a:p>
        </p:txBody>
      </p:sp>
      <p:cxnSp>
        <p:nvCxnSpPr>
          <p:cNvPr id="13" name="Прямая со стрелкой 12"/>
          <p:cNvCxnSpPr>
            <a:stCxn id="12" idx="3"/>
          </p:cNvCxnSpPr>
          <p:nvPr/>
        </p:nvCxnSpPr>
        <p:spPr bwMode="auto">
          <a:xfrm>
            <a:off x="6683788" y="1377731"/>
            <a:ext cx="546444" cy="914456"/>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1" name="Группа 70"/>
          <p:cNvGrpSpPr/>
          <p:nvPr/>
        </p:nvGrpSpPr>
        <p:grpSpPr>
          <a:xfrm>
            <a:off x="251520" y="1204344"/>
            <a:ext cx="4618073" cy="802012"/>
            <a:chOff x="251520" y="1204344"/>
            <a:chExt cx="4618073" cy="802012"/>
          </a:xfrm>
        </p:grpSpPr>
        <p:grpSp>
          <p:nvGrpSpPr>
            <p:cNvPr id="14" name="Группа 17"/>
            <p:cNvGrpSpPr>
              <a:grpSpLocks/>
            </p:cNvGrpSpPr>
            <p:nvPr/>
          </p:nvGrpSpPr>
          <p:grpSpPr bwMode="auto">
            <a:xfrm>
              <a:off x="251520" y="1204344"/>
              <a:ext cx="3901816" cy="802012"/>
              <a:chOff x="5092309" y="1755579"/>
              <a:chExt cx="1352046" cy="712118"/>
            </a:xfrm>
          </p:grpSpPr>
          <p:sp>
            <p:nvSpPr>
              <p:cNvPr id="60" name="Блок-схема: карточка 59"/>
              <p:cNvSpPr/>
              <p:nvPr/>
            </p:nvSpPr>
            <p:spPr>
              <a:xfrm flipH="1">
                <a:off x="5092310" y="1755579"/>
                <a:ext cx="1352045" cy="712118"/>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61" name="Блок-схема: процесс 60"/>
              <p:cNvSpPr/>
              <p:nvPr/>
            </p:nvSpPr>
            <p:spPr>
              <a:xfrm>
                <a:off x="5092309" y="1755579"/>
                <a:ext cx="1352045" cy="71211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b="1" dirty="0">
                    <a:solidFill>
                      <a:srgbClr val="C00000"/>
                    </a:solidFill>
                  </a:rPr>
                  <a:t>Исходный текст </a:t>
                </a:r>
                <a:br>
                  <a:rPr lang="ru-RU" b="1" dirty="0">
                    <a:solidFill>
                      <a:srgbClr val="C00000"/>
                    </a:solidFill>
                  </a:rPr>
                </a:br>
                <a:r>
                  <a:rPr lang="ru-RU" dirty="0">
                    <a:solidFill>
                      <a:schemeClr val="accent6">
                        <a:lumMod val="50000"/>
                      </a:schemeClr>
                    </a:solidFill>
                  </a:rPr>
                  <a:t>программы создается текстовым редактором и записывается на диске</a:t>
                </a:r>
              </a:p>
            </p:txBody>
          </p:sp>
        </p:grpSp>
        <p:cxnSp>
          <p:nvCxnSpPr>
            <p:cNvPr id="15" name="Прямая соединительная линия 14"/>
            <p:cNvCxnSpPr>
              <a:stCxn id="12" idx="1"/>
              <a:endCxn id="61" idx="3"/>
            </p:cNvCxnSpPr>
            <p:nvPr/>
          </p:nvCxnSpPr>
          <p:spPr bwMode="auto">
            <a:xfrm flipH="1">
              <a:off x="4153333" y="1377731"/>
              <a:ext cx="716260" cy="227619"/>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Блок-схема: процесс 15"/>
          <p:cNvSpPr/>
          <p:nvPr/>
        </p:nvSpPr>
        <p:spPr bwMode="auto">
          <a:xfrm>
            <a:off x="4869593" y="1912199"/>
            <a:ext cx="1814195" cy="507773"/>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Препроцессор</a:t>
            </a:r>
          </a:p>
        </p:txBody>
      </p:sp>
      <p:cxnSp>
        <p:nvCxnSpPr>
          <p:cNvPr id="17" name="Прямая со стрелкой 16"/>
          <p:cNvCxnSpPr>
            <a:stCxn id="16" idx="3"/>
          </p:cNvCxnSpPr>
          <p:nvPr/>
        </p:nvCxnSpPr>
        <p:spPr bwMode="auto">
          <a:xfrm>
            <a:off x="6683788" y="2166086"/>
            <a:ext cx="514498" cy="364856"/>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2" name="Группа 71"/>
          <p:cNvGrpSpPr/>
          <p:nvPr/>
        </p:nvGrpSpPr>
        <p:grpSpPr>
          <a:xfrm>
            <a:off x="251520" y="2066884"/>
            <a:ext cx="4618072" cy="506092"/>
            <a:chOff x="251520" y="2066884"/>
            <a:chExt cx="4618072" cy="506092"/>
          </a:xfrm>
        </p:grpSpPr>
        <p:grpSp>
          <p:nvGrpSpPr>
            <p:cNvPr id="18" name="Группа 17"/>
            <p:cNvGrpSpPr>
              <a:grpSpLocks/>
            </p:cNvGrpSpPr>
            <p:nvPr/>
          </p:nvGrpSpPr>
          <p:grpSpPr bwMode="auto">
            <a:xfrm>
              <a:off x="251520" y="2066884"/>
              <a:ext cx="3916947" cy="506092"/>
              <a:chOff x="5092958" y="1757399"/>
              <a:chExt cx="1351314" cy="709427"/>
            </a:xfrm>
          </p:grpSpPr>
          <p:sp>
            <p:nvSpPr>
              <p:cNvPr id="58" name="Блок-схема: карточка 57"/>
              <p:cNvSpPr/>
              <p:nvPr/>
            </p:nvSpPr>
            <p:spPr>
              <a:xfrm flipH="1">
                <a:off x="5092959" y="1757399"/>
                <a:ext cx="1351313" cy="709426"/>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9" name="Блок-схема: процесс 58"/>
              <p:cNvSpPr/>
              <p:nvPr/>
            </p:nvSpPr>
            <p:spPr>
              <a:xfrm>
                <a:off x="5092958" y="1757399"/>
                <a:ext cx="1351314" cy="7094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Препроцессор преобразовывает </a:t>
                </a:r>
                <a:r>
                  <a:rPr lang="ru-RU" b="1" dirty="0">
                    <a:solidFill>
                      <a:schemeClr val="accent6">
                        <a:lumMod val="50000"/>
                      </a:schemeClr>
                    </a:solidFill>
                  </a:rPr>
                  <a:t>исходный текст</a:t>
                </a:r>
              </a:p>
            </p:txBody>
          </p:sp>
        </p:grpSp>
        <p:cxnSp>
          <p:nvCxnSpPr>
            <p:cNvPr id="19" name="Прямая соединительная линия 18"/>
            <p:cNvCxnSpPr>
              <a:stCxn id="16" idx="1"/>
              <a:endCxn id="59" idx="3"/>
            </p:cNvCxnSpPr>
            <p:nvPr/>
          </p:nvCxnSpPr>
          <p:spPr bwMode="auto">
            <a:xfrm flipH="1">
              <a:off x="4168464" y="2166086"/>
              <a:ext cx="701128" cy="153844"/>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Прямая со стрелкой 19"/>
          <p:cNvCxnSpPr>
            <a:stCxn id="12" idx="2"/>
            <a:endCxn id="16" idx="0"/>
          </p:cNvCxnSpPr>
          <p:nvPr/>
        </p:nvCxnSpPr>
        <p:spPr bwMode="auto">
          <a:xfrm>
            <a:off x="5776691" y="1666721"/>
            <a:ext cx="0" cy="245478"/>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Блок-схема: процесс 20"/>
          <p:cNvSpPr/>
          <p:nvPr/>
        </p:nvSpPr>
        <p:spPr bwMode="auto">
          <a:xfrm>
            <a:off x="4878000" y="2673859"/>
            <a:ext cx="1812513" cy="506091"/>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Компилятор</a:t>
            </a:r>
          </a:p>
        </p:txBody>
      </p:sp>
      <p:sp>
        <p:nvSpPr>
          <p:cNvPr id="22" name="Блок-схема: магнитный диск 21"/>
          <p:cNvSpPr/>
          <p:nvPr/>
        </p:nvSpPr>
        <p:spPr bwMode="auto">
          <a:xfrm>
            <a:off x="7226868" y="1890342"/>
            <a:ext cx="1321554" cy="20226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400" dirty="0"/>
              <a:t>Диск</a:t>
            </a:r>
            <a:r>
              <a:rPr lang="ru-RU" dirty="0"/>
              <a:t> </a:t>
            </a:r>
          </a:p>
        </p:txBody>
      </p:sp>
      <p:cxnSp>
        <p:nvCxnSpPr>
          <p:cNvPr id="23" name="Прямая со стрелкой 22"/>
          <p:cNvCxnSpPr>
            <a:stCxn id="21" idx="3"/>
            <a:endCxn id="22" idx="2"/>
          </p:cNvCxnSpPr>
          <p:nvPr/>
        </p:nvCxnSpPr>
        <p:spPr bwMode="auto">
          <a:xfrm flipV="1">
            <a:off x="6690513" y="2900843"/>
            <a:ext cx="536355" cy="26902"/>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3" name="Группа 72"/>
          <p:cNvGrpSpPr/>
          <p:nvPr/>
        </p:nvGrpSpPr>
        <p:grpSpPr>
          <a:xfrm>
            <a:off x="251519" y="2658726"/>
            <a:ext cx="4626482" cy="590254"/>
            <a:chOff x="251519" y="2658726"/>
            <a:chExt cx="4626482" cy="590254"/>
          </a:xfrm>
        </p:grpSpPr>
        <p:grpSp>
          <p:nvGrpSpPr>
            <p:cNvPr id="24" name="Группа 17"/>
            <p:cNvGrpSpPr>
              <a:grpSpLocks/>
            </p:cNvGrpSpPr>
            <p:nvPr/>
          </p:nvGrpSpPr>
          <p:grpSpPr bwMode="auto">
            <a:xfrm>
              <a:off x="251519" y="2658726"/>
              <a:ext cx="3932073" cy="590254"/>
              <a:chOff x="4743174" y="1756953"/>
              <a:chExt cx="1700975" cy="557228"/>
            </a:xfrm>
          </p:grpSpPr>
          <p:sp>
            <p:nvSpPr>
              <p:cNvPr id="56" name="Блок-схема: карточка 55"/>
              <p:cNvSpPr/>
              <p:nvPr/>
            </p:nvSpPr>
            <p:spPr>
              <a:xfrm flipH="1">
                <a:off x="4743174" y="1756953"/>
                <a:ext cx="1700975" cy="557228"/>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7" name="Блок-схема: процесс 56"/>
              <p:cNvSpPr/>
              <p:nvPr/>
            </p:nvSpPr>
            <p:spPr>
              <a:xfrm>
                <a:off x="4743174" y="1756953"/>
                <a:ext cx="1700974" cy="55722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Компилятор создает </a:t>
                </a:r>
                <a:r>
                  <a:rPr lang="ru-RU" b="1" dirty="0" smtClean="0">
                    <a:solidFill>
                      <a:srgbClr val="C00000"/>
                    </a:solidFill>
                  </a:rPr>
                  <a:t>объектный </a:t>
                </a:r>
                <a:r>
                  <a:rPr lang="ru-RU" b="1" dirty="0">
                    <a:solidFill>
                      <a:srgbClr val="C00000"/>
                    </a:solidFill>
                  </a:rPr>
                  <a:t>код </a:t>
                </a:r>
                <a:br>
                  <a:rPr lang="ru-RU" b="1" dirty="0">
                    <a:solidFill>
                      <a:srgbClr val="C00000"/>
                    </a:solidFill>
                  </a:rPr>
                </a:br>
                <a:r>
                  <a:rPr lang="ru-RU" dirty="0">
                    <a:solidFill>
                      <a:schemeClr val="accent6">
                        <a:lumMod val="50000"/>
                      </a:schemeClr>
                    </a:solidFill>
                  </a:rPr>
                  <a:t>и сохраняет его на диске</a:t>
                </a:r>
                <a:endParaRPr lang="ru-RU" b="1" dirty="0">
                  <a:solidFill>
                    <a:schemeClr val="accent6">
                      <a:lumMod val="50000"/>
                    </a:schemeClr>
                  </a:solidFill>
                </a:endParaRPr>
              </a:p>
            </p:txBody>
          </p:sp>
        </p:grpSp>
        <p:cxnSp>
          <p:nvCxnSpPr>
            <p:cNvPr id="25" name="Прямая соединительная линия 24"/>
            <p:cNvCxnSpPr>
              <a:stCxn id="21" idx="1"/>
              <a:endCxn id="57" idx="3"/>
            </p:cNvCxnSpPr>
            <p:nvPr/>
          </p:nvCxnSpPr>
          <p:spPr bwMode="auto">
            <a:xfrm flipH="1">
              <a:off x="4183590" y="2926905"/>
              <a:ext cx="694411" cy="26948"/>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6" name="Прямая со стрелкой 25"/>
          <p:cNvCxnSpPr>
            <a:stCxn id="16" idx="2"/>
            <a:endCxn id="21" idx="0"/>
          </p:cNvCxnSpPr>
          <p:nvPr/>
        </p:nvCxnSpPr>
        <p:spPr bwMode="auto">
          <a:xfrm rot="16200000" flipH="1">
            <a:off x="5653109" y="2542713"/>
            <a:ext cx="253886" cy="8406"/>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7" name="Блок-схема: процесс 26"/>
          <p:cNvSpPr/>
          <p:nvPr/>
        </p:nvSpPr>
        <p:spPr bwMode="auto">
          <a:xfrm>
            <a:off x="4884725" y="3388439"/>
            <a:ext cx="1814194" cy="507773"/>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Компоновщик</a:t>
            </a:r>
          </a:p>
        </p:txBody>
      </p:sp>
      <p:cxnSp>
        <p:nvCxnSpPr>
          <p:cNvPr id="28" name="Прямая со стрелкой 27"/>
          <p:cNvCxnSpPr>
            <a:stCxn id="27" idx="3"/>
          </p:cNvCxnSpPr>
          <p:nvPr/>
        </p:nvCxnSpPr>
        <p:spPr bwMode="auto">
          <a:xfrm flipV="1">
            <a:off x="6698920" y="3245524"/>
            <a:ext cx="531312" cy="396803"/>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4" name="Группа 73"/>
          <p:cNvGrpSpPr/>
          <p:nvPr/>
        </p:nvGrpSpPr>
        <p:grpSpPr>
          <a:xfrm>
            <a:off x="251519" y="3320987"/>
            <a:ext cx="4633206" cy="1152129"/>
            <a:chOff x="251519" y="3320987"/>
            <a:chExt cx="4633206" cy="1152129"/>
          </a:xfrm>
        </p:grpSpPr>
        <p:grpSp>
          <p:nvGrpSpPr>
            <p:cNvPr id="29" name="Группа 17"/>
            <p:cNvGrpSpPr>
              <a:grpSpLocks/>
            </p:cNvGrpSpPr>
            <p:nvPr/>
          </p:nvGrpSpPr>
          <p:grpSpPr bwMode="auto">
            <a:xfrm>
              <a:off x="251519" y="3320987"/>
              <a:ext cx="3924434" cy="1152129"/>
              <a:chOff x="5105339" y="1646858"/>
              <a:chExt cx="1336251" cy="903292"/>
            </a:xfrm>
          </p:grpSpPr>
          <p:sp>
            <p:nvSpPr>
              <p:cNvPr id="55" name="Блок-схема: процесс 54"/>
              <p:cNvSpPr/>
              <p:nvPr/>
            </p:nvSpPr>
            <p:spPr>
              <a:xfrm>
                <a:off x="5105339" y="1646859"/>
                <a:ext cx="1336251" cy="90329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Компоновщик </a:t>
                </a:r>
                <a:r>
                  <a:rPr lang="ru-RU" dirty="0" smtClean="0">
                    <a:solidFill>
                      <a:schemeClr val="accent6">
                        <a:lumMod val="50000"/>
                      </a:schemeClr>
                    </a:solidFill>
                  </a:rPr>
                  <a:t>связывает</a:t>
                </a:r>
                <a:br>
                  <a:rPr lang="ru-RU" dirty="0" smtClean="0">
                    <a:solidFill>
                      <a:schemeClr val="accent6">
                        <a:lumMod val="50000"/>
                      </a:schemeClr>
                    </a:solidFill>
                  </a:rPr>
                </a:br>
                <a:r>
                  <a:rPr lang="ru-RU" dirty="0" smtClean="0">
                    <a:solidFill>
                      <a:schemeClr val="accent6">
                        <a:lumMod val="50000"/>
                      </a:schemeClr>
                    </a:solidFill>
                  </a:rPr>
                  <a:t>объектный код с </a:t>
                </a:r>
                <a:r>
                  <a:rPr lang="ru-RU" dirty="0">
                    <a:solidFill>
                      <a:schemeClr val="accent6">
                        <a:lumMod val="50000"/>
                      </a:schemeClr>
                    </a:solidFill>
                  </a:rPr>
                  <a:t>библиотеками, </a:t>
                </a:r>
                <a:r>
                  <a:rPr lang="ru-RU" dirty="0" smtClean="0">
                    <a:solidFill>
                      <a:schemeClr val="accent6">
                        <a:lumMod val="50000"/>
                      </a:schemeClr>
                    </a:solidFill>
                  </a:rPr>
                  <a:t>создает </a:t>
                </a:r>
                <a:r>
                  <a:rPr lang="ru-RU" b="1" dirty="0" smtClean="0">
                    <a:solidFill>
                      <a:srgbClr val="C00000"/>
                    </a:solidFill>
                  </a:rPr>
                  <a:t>исполняемый </a:t>
                </a:r>
                <a:r>
                  <a:rPr lang="ru-RU" b="1" dirty="0">
                    <a:solidFill>
                      <a:srgbClr val="C00000"/>
                    </a:solidFill>
                  </a:rPr>
                  <a:t>файл </a:t>
                </a:r>
                <a:r>
                  <a:rPr lang="ru-RU" dirty="0" smtClean="0">
                    <a:solidFill>
                      <a:schemeClr val="accent6">
                        <a:lumMod val="50000"/>
                      </a:schemeClr>
                    </a:solidFill>
                  </a:rPr>
                  <a:t>и сохраняет </a:t>
                </a:r>
                <a:r>
                  <a:rPr lang="ru-RU" dirty="0">
                    <a:solidFill>
                      <a:schemeClr val="accent6">
                        <a:lumMod val="50000"/>
                      </a:schemeClr>
                    </a:solidFill>
                  </a:rPr>
                  <a:t>его на диске</a:t>
                </a:r>
                <a:endParaRPr lang="ru-RU" b="1" dirty="0">
                  <a:solidFill>
                    <a:schemeClr val="accent6">
                      <a:lumMod val="50000"/>
                    </a:schemeClr>
                  </a:solidFill>
                </a:endParaRPr>
              </a:p>
            </p:txBody>
          </p:sp>
          <p:sp>
            <p:nvSpPr>
              <p:cNvPr id="54" name="Блок-схема: карточка 53"/>
              <p:cNvSpPr/>
              <p:nvPr/>
            </p:nvSpPr>
            <p:spPr>
              <a:xfrm flipH="1">
                <a:off x="5105339" y="1646858"/>
                <a:ext cx="1336251" cy="903292"/>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grpSp>
        <p:cxnSp>
          <p:nvCxnSpPr>
            <p:cNvPr id="30" name="Прямая соединительная линия 29"/>
            <p:cNvCxnSpPr>
              <a:stCxn id="27" idx="1"/>
              <a:endCxn id="55" idx="3"/>
            </p:cNvCxnSpPr>
            <p:nvPr/>
          </p:nvCxnSpPr>
          <p:spPr bwMode="auto">
            <a:xfrm flipH="1">
              <a:off x="4175953" y="3642327"/>
              <a:ext cx="708772" cy="254726"/>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1" name="Прямая со стрелкой 30"/>
          <p:cNvCxnSpPr>
            <a:stCxn id="21" idx="2"/>
            <a:endCxn id="27" idx="0"/>
          </p:cNvCxnSpPr>
          <p:nvPr/>
        </p:nvCxnSpPr>
        <p:spPr bwMode="auto">
          <a:xfrm rot="16200000" flipH="1">
            <a:off x="5683374" y="3280832"/>
            <a:ext cx="208489" cy="6725"/>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Блок-схема: процесс 31"/>
          <p:cNvSpPr/>
          <p:nvPr/>
        </p:nvSpPr>
        <p:spPr bwMode="auto">
          <a:xfrm>
            <a:off x="4893132" y="4150099"/>
            <a:ext cx="1812513" cy="506091"/>
          </a:xfrm>
          <a:prstGeom prst="flowChartProcess">
            <a:avLst/>
          </a:prstGeom>
          <a:solidFill>
            <a:srgbClr val="00B0F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bg1"/>
                </a:solidFill>
              </a:rPr>
              <a:t>Загрузчик</a:t>
            </a:r>
          </a:p>
        </p:txBody>
      </p:sp>
      <p:cxnSp>
        <p:nvCxnSpPr>
          <p:cNvPr id="33" name="Прямая со стрелкой 32"/>
          <p:cNvCxnSpPr>
            <a:stCxn id="32" idx="3"/>
          </p:cNvCxnSpPr>
          <p:nvPr/>
        </p:nvCxnSpPr>
        <p:spPr bwMode="auto">
          <a:xfrm flipV="1">
            <a:off x="6705645" y="3595248"/>
            <a:ext cx="524587" cy="807056"/>
          </a:xfrm>
          <a:prstGeom prst="straightConnector1">
            <a:avLst/>
          </a:prstGeom>
          <a:ln w="28575">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5" name="Группа 74"/>
          <p:cNvGrpSpPr/>
          <p:nvPr/>
        </p:nvGrpSpPr>
        <p:grpSpPr>
          <a:xfrm>
            <a:off x="251521" y="4403145"/>
            <a:ext cx="4641611" cy="920452"/>
            <a:chOff x="251521" y="4403145"/>
            <a:chExt cx="4641611" cy="920452"/>
          </a:xfrm>
        </p:grpSpPr>
        <p:grpSp>
          <p:nvGrpSpPr>
            <p:cNvPr id="34" name="Группа 17"/>
            <p:cNvGrpSpPr>
              <a:grpSpLocks/>
            </p:cNvGrpSpPr>
            <p:nvPr/>
          </p:nvGrpSpPr>
          <p:grpSpPr bwMode="auto">
            <a:xfrm>
              <a:off x="251521" y="4545124"/>
              <a:ext cx="3925348" cy="778473"/>
              <a:chOff x="4741801" y="1865134"/>
              <a:chExt cx="1702763" cy="711666"/>
            </a:xfrm>
          </p:grpSpPr>
          <p:sp>
            <p:nvSpPr>
              <p:cNvPr id="52" name="Блок-схема: карточка 51"/>
              <p:cNvSpPr/>
              <p:nvPr/>
            </p:nvSpPr>
            <p:spPr>
              <a:xfrm flipH="1">
                <a:off x="4741801" y="1865135"/>
                <a:ext cx="1702763" cy="711665"/>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3" name="Блок-схема: процесс 52"/>
              <p:cNvSpPr/>
              <p:nvPr/>
            </p:nvSpPr>
            <p:spPr>
              <a:xfrm>
                <a:off x="4741801" y="1865134"/>
                <a:ext cx="1702763" cy="71166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Загрузчик </a:t>
                </a:r>
                <a:r>
                  <a:rPr lang="ru-RU" dirty="0" smtClean="0">
                    <a:solidFill>
                      <a:schemeClr val="accent6">
                        <a:lumMod val="50000"/>
                      </a:schemeClr>
                    </a:solidFill>
                  </a:rPr>
                  <a:t>размещает</a:t>
                </a:r>
                <a:br>
                  <a:rPr lang="ru-RU" dirty="0" smtClean="0">
                    <a:solidFill>
                      <a:schemeClr val="accent6">
                        <a:lumMod val="50000"/>
                      </a:schemeClr>
                    </a:solidFill>
                  </a:rPr>
                </a:br>
                <a:r>
                  <a:rPr lang="ru-RU" b="1" dirty="0" smtClean="0">
                    <a:solidFill>
                      <a:schemeClr val="accent6">
                        <a:lumMod val="50000"/>
                      </a:schemeClr>
                    </a:solidFill>
                  </a:rPr>
                  <a:t>исполняемый </a:t>
                </a:r>
                <a:r>
                  <a:rPr lang="ru-RU" b="1" dirty="0">
                    <a:solidFill>
                      <a:schemeClr val="accent6">
                        <a:lumMod val="50000"/>
                      </a:schemeClr>
                    </a:solidFill>
                  </a:rPr>
                  <a:t>файл </a:t>
                </a:r>
                <a:br>
                  <a:rPr lang="ru-RU" b="1" dirty="0">
                    <a:solidFill>
                      <a:schemeClr val="accent6">
                        <a:lumMod val="50000"/>
                      </a:schemeClr>
                    </a:solidFill>
                  </a:rPr>
                </a:br>
                <a:r>
                  <a:rPr lang="ru-RU" dirty="0">
                    <a:solidFill>
                      <a:schemeClr val="accent6">
                        <a:lumMod val="50000"/>
                      </a:schemeClr>
                    </a:solidFill>
                  </a:rPr>
                  <a:t>в оперативной памяти</a:t>
                </a:r>
                <a:endParaRPr lang="ru-RU" b="1" dirty="0">
                  <a:solidFill>
                    <a:schemeClr val="accent6">
                      <a:lumMod val="50000"/>
                    </a:schemeClr>
                  </a:solidFill>
                </a:endParaRPr>
              </a:p>
            </p:txBody>
          </p:sp>
        </p:grpSp>
        <p:cxnSp>
          <p:nvCxnSpPr>
            <p:cNvPr id="35" name="Прямая соединительная линия 34"/>
            <p:cNvCxnSpPr>
              <a:stCxn id="32" idx="1"/>
              <a:endCxn id="53" idx="3"/>
            </p:cNvCxnSpPr>
            <p:nvPr/>
          </p:nvCxnSpPr>
          <p:spPr bwMode="auto">
            <a:xfrm flipH="1">
              <a:off x="4176869" y="4403145"/>
              <a:ext cx="716263" cy="531214"/>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6" name="Прямая со стрелкой 35"/>
          <p:cNvCxnSpPr>
            <a:stCxn id="27" idx="2"/>
            <a:endCxn id="32" idx="0"/>
          </p:cNvCxnSpPr>
          <p:nvPr/>
        </p:nvCxnSpPr>
        <p:spPr bwMode="auto">
          <a:xfrm rot="16200000" flipH="1">
            <a:off x="5668241" y="4018952"/>
            <a:ext cx="253886" cy="8407"/>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7" name="Группа 115"/>
          <p:cNvGrpSpPr>
            <a:grpSpLocks/>
          </p:cNvGrpSpPr>
          <p:nvPr/>
        </p:nvGrpSpPr>
        <p:grpSpPr bwMode="auto">
          <a:xfrm>
            <a:off x="7023420" y="4535062"/>
            <a:ext cx="1572081" cy="1450705"/>
            <a:chOff x="6805419" y="4305531"/>
            <a:chExt cx="1484381" cy="1369535"/>
          </a:xfrm>
        </p:grpSpPr>
        <p:sp>
          <p:nvSpPr>
            <p:cNvPr id="46" name="Прямоугольник 45"/>
            <p:cNvSpPr/>
            <p:nvPr/>
          </p:nvSpPr>
          <p:spPr>
            <a:xfrm>
              <a:off x="6805423" y="4305597"/>
              <a:ext cx="1484377" cy="22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Оперативная</a:t>
              </a:r>
              <a:endParaRPr lang="ru-RU" sz="1600" dirty="0"/>
            </a:p>
          </p:txBody>
        </p:sp>
        <p:sp>
          <p:nvSpPr>
            <p:cNvPr id="47" name="Прямоугольник 46"/>
            <p:cNvSpPr/>
            <p:nvPr/>
          </p:nvSpPr>
          <p:spPr>
            <a:xfrm>
              <a:off x="6805423" y="4524643"/>
              <a:ext cx="1484377" cy="21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память </a:t>
              </a:r>
            </a:p>
          </p:txBody>
        </p:sp>
        <p:sp>
          <p:nvSpPr>
            <p:cNvPr id="48" name="Прямоугольник 47"/>
            <p:cNvSpPr/>
            <p:nvPr/>
          </p:nvSpPr>
          <p:spPr>
            <a:xfrm>
              <a:off x="6805423" y="4740515"/>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49" name="Прямоугольник 48"/>
            <p:cNvSpPr/>
            <p:nvPr/>
          </p:nvSpPr>
          <p:spPr>
            <a:xfrm>
              <a:off x="6805423" y="4930990"/>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0" name="Прямоугольник 49"/>
            <p:cNvSpPr/>
            <p:nvPr/>
          </p:nvSpPr>
          <p:spPr>
            <a:xfrm>
              <a:off x="6805423" y="5121465"/>
              <a:ext cx="1484377" cy="35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800" b="1" dirty="0"/>
                <a:t>… </a:t>
              </a:r>
            </a:p>
          </p:txBody>
        </p:sp>
        <p:sp>
          <p:nvSpPr>
            <p:cNvPr id="51" name="Прямоугольник 50"/>
            <p:cNvSpPr/>
            <p:nvPr/>
          </p:nvSpPr>
          <p:spPr>
            <a:xfrm>
              <a:off x="6805423" y="5481780"/>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grpSp>
      <p:cxnSp>
        <p:nvCxnSpPr>
          <p:cNvPr id="38" name="Прямая со стрелкой 37"/>
          <p:cNvCxnSpPr>
            <a:stCxn id="46" idx="1"/>
            <a:endCxn id="32" idx="3"/>
          </p:cNvCxnSpPr>
          <p:nvPr/>
        </p:nvCxnSpPr>
        <p:spPr bwMode="auto">
          <a:xfrm rot="10800000">
            <a:off x="6705645" y="4402304"/>
            <a:ext cx="317779" cy="250523"/>
          </a:xfrm>
          <a:prstGeom prst="straightConnector1">
            <a:avLst/>
          </a:prstGeom>
          <a:ln w="28575">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Блок-схема: процесс 38"/>
          <p:cNvSpPr/>
          <p:nvPr/>
        </p:nvSpPr>
        <p:spPr bwMode="auto">
          <a:xfrm>
            <a:off x="4893132" y="4886537"/>
            <a:ext cx="1812513" cy="507773"/>
          </a:xfrm>
          <a:prstGeom prst="flowChartProcess">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bg1"/>
                </a:solidFill>
              </a:rPr>
              <a:t>ЦПУ</a:t>
            </a:r>
          </a:p>
        </p:txBody>
      </p:sp>
      <p:cxnSp>
        <p:nvCxnSpPr>
          <p:cNvPr id="40" name="Прямая со стрелкой 39"/>
          <p:cNvCxnSpPr>
            <a:stCxn id="47" idx="1"/>
            <a:endCxn id="39" idx="3"/>
          </p:cNvCxnSpPr>
          <p:nvPr/>
        </p:nvCxnSpPr>
        <p:spPr bwMode="auto">
          <a:xfrm rot="10800000" flipV="1">
            <a:off x="6705645" y="4881493"/>
            <a:ext cx="317779" cy="258931"/>
          </a:xfrm>
          <a:prstGeom prst="straightConnector1">
            <a:avLst/>
          </a:prstGeom>
          <a:ln w="28575">
            <a:solidFill>
              <a:schemeClr val="accent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2"/>
            <a:endCxn id="39" idx="0"/>
          </p:cNvCxnSpPr>
          <p:nvPr/>
        </p:nvCxnSpPr>
        <p:spPr bwMode="auto">
          <a:xfrm rot="5400000">
            <a:off x="5685056" y="4772204"/>
            <a:ext cx="230346" cy="1681"/>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76" name="Группа 75"/>
          <p:cNvGrpSpPr/>
          <p:nvPr/>
        </p:nvGrpSpPr>
        <p:grpSpPr>
          <a:xfrm>
            <a:off x="251521" y="5140424"/>
            <a:ext cx="4641611" cy="939885"/>
            <a:chOff x="251521" y="5140424"/>
            <a:chExt cx="4641611" cy="939885"/>
          </a:xfrm>
        </p:grpSpPr>
        <p:grpSp>
          <p:nvGrpSpPr>
            <p:cNvPr id="42" name="Группа 17"/>
            <p:cNvGrpSpPr>
              <a:grpSpLocks/>
            </p:cNvGrpSpPr>
            <p:nvPr/>
          </p:nvGrpSpPr>
          <p:grpSpPr bwMode="auto">
            <a:xfrm>
              <a:off x="251521" y="5409220"/>
              <a:ext cx="3925348" cy="671089"/>
              <a:chOff x="4741801" y="1853934"/>
              <a:chExt cx="1702763" cy="613497"/>
            </a:xfrm>
          </p:grpSpPr>
          <p:sp>
            <p:nvSpPr>
              <p:cNvPr id="44" name="Блок-схема: карточка 43"/>
              <p:cNvSpPr/>
              <p:nvPr/>
            </p:nvSpPr>
            <p:spPr>
              <a:xfrm flipH="1">
                <a:off x="4741801" y="1853934"/>
                <a:ext cx="1702763" cy="613496"/>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45" name="Блок-схема: процесс 44"/>
              <p:cNvSpPr/>
              <p:nvPr/>
            </p:nvSpPr>
            <p:spPr>
              <a:xfrm>
                <a:off x="4741801" y="1853935"/>
                <a:ext cx="1702763" cy="6134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Центральный процессор выбирает каждую инструкцию и выполняет ее</a:t>
                </a:r>
                <a:endParaRPr lang="ru-RU" b="1" dirty="0">
                  <a:solidFill>
                    <a:schemeClr val="accent6">
                      <a:lumMod val="50000"/>
                    </a:schemeClr>
                  </a:solidFill>
                </a:endParaRPr>
              </a:p>
            </p:txBody>
          </p:sp>
        </p:grpSp>
        <p:cxnSp>
          <p:nvCxnSpPr>
            <p:cNvPr id="43" name="Прямая соединительная линия 42"/>
            <p:cNvCxnSpPr>
              <a:stCxn id="39" idx="1"/>
              <a:endCxn id="45" idx="3"/>
            </p:cNvCxnSpPr>
            <p:nvPr/>
          </p:nvCxnSpPr>
          <p:spPr bwMode="auto">
            <a:xfrm flipH="1">
              <a:off x="4176869" y="5140424"/>
              <a:ext cx="716263" cy="604341"/>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12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43"/>
          <p:cNvSpPr>
            <a:spLocks noChangeShapeType="1"/>
          </p:cNvSpPr>
          <p:nvPr/>
        </p:nvSpPr>
        <p:spPr bwMode="auto">
          <a:xfrm flipV="1">
            <a:off x="5364088" y="5589240"/>
            <a:ext cx="1368152" cy="48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31" name="Line 39"/>
          <p:cNvSpPr>
            <a:spLocks noChangeShapeType="1"/>
          </p:cNvSpPr>
          <p:nvPr/>
        </p:nvSpPr>
        <p:spPr bwMode="auto">
          <a:xfrm>
            <a:off x="5328084" y="2780928"/>
            <a:ext cx="0" cy="540060"/>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17" name="Line 44"/>
          <p:cNvSpPr>
            <a:spLocks noChangeShapeType="1"/>
          </p:cNvSpPr>
          <p:nvPr/>
        </p:nvSpPr>
        <p:spPr bwMode="auto">
          <a:xfrm>
            <a:off x="3779912" y="3140968"/>
            <a:ext cx="0" cy="1044116"/>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3" name="Line 50"/>
          <p:cNvSpPr>
            <a:spLocks noChangeShapeType="1"/>
          </p:cNvSpPr>
          <p:nvPr/>
        </p:nvSpPr>
        <p:spPr bwMode="auto">
          <a:xfrm>
            <a:off x="467544" y="2780928"/>
            <a:ext cx="620713" cy="1587"/>
          </a:xfrm>
          <a:prstGeom prst="line">
            <a:avLst/>
          </a:prstGeom>
          <a:noFill/>
          <a:ln w="50800" cap="rnd">
            <a:solidFill>
              <a:srgbClr val="FF0000"/>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30" name="Line 39"/>
          <p:cNvSpPr>
            <a:spLocks noChangeShapeType="1"/>
          </p:cNvSpPr>
          <p:nvPr/>
        </p:nvSpPr>
        <p:spPr bwMode="auto">
          <a:xfrm>
            <a:off x="2699792" y="2096852"/>
            <a:ext cx="1116124"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32" name="Line 39"/>
          <p:cNvSpPr>
            <a:spLocks noChangeShapeType="1"/>
          </p:cNvSpPr>
          <p:nvPr/>
        </p:nvSpPr>
        <p:spPr bwMode="auto">
          <a:xfrm flipV="1">
            <a:off x="4752020" y="2780928"/>
            <a:ext cx="576064"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34" name="Line 39"/>
          <p:cNvSpPr>
            <a:spLocks noChangeShapeType="1"/>
          </p:cNvSpPr>
          <p:nvPr/>
        </p:nvSpPr>
        <p:spPr bwMode="auto">
          <a:xfrm>
            <a:off x="6228184" y="3717032"/>
            <a:ext cx="1548172"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12" name="Line 39"/>
          <p:cNvSpPr>
            <a:spLocks noChangeShapeType="1"/>
          </p:cNvSpPr>
          <p:nvPr/>
        </p:nvSpPr>
        <p:spPr bwMode="auto">
          <a:xfrm>
            <a:off x="3815916" y="2096852"/>
            <a:ext cx="0" cy="324036"/>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8" name="Line 35"/>
          <p:cNvSpPr>
            <a:spLocks noChangeShapeType="1"/>
          </p:cNvSpPr>
          <p:nvPr/>
        </p:nvSpPr>
        <p:spPr bwMode="auto">
          <a:xfrm>
            <a:off x="395536" y="2096852"/>
            <a:ext cx="684076" cy="0"/>
          </a:xfrm>
          <a:prstGeom prst="line">
            <a:avLst/>
          </a:prstGeom>
          <a:noFill/>
          <a:ln w="50800">
            <a:solidFill>
              <a:schemeClr val="accent2"/>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33</a:t>
            </a:fld>
            <a:endParaRPr lang="en-US" dirty="0"/>
          </a:p>
        </p:txBody>
      </p:sp>
      <p:sp>
        <p:nvSpPr>
          <p:cNvPr id="6" name="Rectangle 5"/>
          <p:cNvSpPr txBox="1">
            <a:spLocks noChangeArrowheads="1"/>
          </p:cNvSpPr>
          <p:nvPr/>
        </p:nvSpPr>
        <p:spPr>
          <a:xfrm>
            <a:off x="323528" y="980728"/>
            <a:ext cx="8280400" cy="4318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b="1" dirty="0" smtClean="0">
                <a:solidFill>
                  <a:schemeClr val="bg1">
                    <a:lumMod val="50000"/>
                  </a:schemeClr>
                </a:solidFill>
              </a:rPr>
              <a:t>Исправление ошибок в процессе реализации программы</a:t>
            </a:r>
            <a:endParaRPr lang="be-BY" altLang="ru-RU" sz="2400" dirty="0" smtClean="0">
              <a:solidFill>
                <a:schemeClr val="bg1">
                  <a:lumMod val="50000"/>
                </a:schemeClr>
              </a:solidFill>
            </a:endParaRPr>
          </a:p>
          <a:p>
            <a:pPr marL="876300" lvl="1" indent="-419100"/>
            <a:endParaRPr lang="ru-RU" altLang="ru-RU" sz="2000" dirty="0" smtClean="0">
              <a:solidFill>
                <a:schemeClr val="bg1">
                  <a:lumMod val="50000"/>
                </a:schemeClr>
              </a:solidFill>
            </a:endParaRPr>
          </a:p>
        </p:txBody>
      </p:sp>
      <p:sp>
        <p:nvSpPr>
          <p:cNvPr id="7" name="Rectangle 34"/>
          <p:cNvSpPr>
            <a:spLocks noChangeArrowheads="1"/>
          </p:cNvSpPr>
          <p:nvPr/>
        </p:nvSpPr>
        <p:spPr bwMode="auto">
          <a:xfrm>
            <a:off x="1079612" y="1808820"/>
            <a:ext cx="1611312" cy="1274763"/>
          </a:xfrm>
          <a:prstGeom prst="rect">
            <a:avLst/>
          </a:prstGeom>
          <a:noFill/>
          <a:ln w="34925">
            <a:solidFill>
              <a:srgbClr val="0000FF"/>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400" dirty="0">
                <a:latin typeface="+mn-lt"/>
              </a:rPr>
              <a:t> </a:t>
            </a:r>
            <a:r>
              <a:rPr lang="ru-RU" altLang="ru-RU" sz="2400" dirty="0" smtClean="0">
                <a:latin typeface="+mn-lt"/>
              </a:rPr>
              <a:t>создание</a:t>
            </a:r>
            <a:r>
              <a:rPr lang="ru-RU" altLang="ru-RU" sz="2400" dirty="0">
                <a:latin typeface="+mn-lt"/>
              </a:rPr>
              <a:t/>
            </a:r>
            <a:br>
              <a:rPr lang="ru-RU" altLang="ru-RU" sz="2400" dirty="0">
                <a:latin typeface="+mn-lt"/>
              </a:rPr>
            </a:br>
            <a:r>
              <a:rPr lang="ru-RU" altLang="ru-RU" sz="2400" dirty="0">
                <a:latin typeface="+mn-lt"/>
              </a:rPr>
              <a:t> исходного</a:t>
            </a:r>
            <a:br>
              <a:rPr lang="ru-RU" altLang="ru-RU" sz="2400" dirty="0">
                <a:latin typeface="+mn-lt"/>
              </a:rPr>
            </a:br>
            <a:r>
              <a:rPr lang="ru-RU" altLang="ru-RU" sz="2400" dirty="0">
                <a:latin typeface="+mn-lt"/>
              </a:rPr>
              <a:t> текста</a:t>
            </a:r>
            <a:endParaRPr lang="ru-RU" altLang="ru-RU" sz="2000" dirty="0">
              <a:latin typeface="+mn-lt"/>
            </a:endParaRPr>
          </a:p>
        </p:txBody>
      </p:sp>
      <p:sp>
        <p:nvSpPr>
          <p:cNvPr id="9" name="Rectangle 36"/>
          <p:cNvSpPr>
            <a:spLocks noChangeArrowheads="1"/>
          </p:cNvSpPr>
          <p:nvPr/>
        </p:nvSpPr>
        <p:spPr bwMode="auto">
          <a:xfrm>
            <a:off x="2915816" y="2420888"/>
            <a:ext cx="1800200" cy="684076"/>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2400" dirty="0" smtClean="0">
                <a:latin typeface="+mn-lt"/>
              </a:rPr>
              <a:t>компиляция</a:t>
            </a:r>
            <a:endParaRPr lang="ru-RU" altLang="ru-RU" sz="2400" dirty="0">
              <a:latin typeface="+mn-lt"/>
            </a:endParaRPr>
          </a:p>
        </p:txBody>
      </p:sp>
      <p:sp>
        <p:nvSpPr>
          <p:cNvPr id="10" name="Rectangle 37"/>
          <p:cNvSpPr>
            <a:spLocks noChangeArrowheads="1"/>
          </p:cNvSpPr>
          <p:nvPr/>
        </p:nvSpPr>
        <p:spPr bwMode="auto">
          <a:xfrm>
            <a:off x="4427984" y="3320988"/>
            <a:ext cx="1764196" cy="684076"/>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400" dirty="0" smtClean="0">
                <a:latin typeface="+mn-lt"/>
              </a:rPr>
              <a:t> компоновка</a:t>
            </a:r>
            <a:endParaRPr lang="ru-RU" altLang="ru-RU" sz="2000" dirty="0">
              <a:latin typeface="+mn-lt"/>
            </a:endParaRPr>
          </a:p>
        </p:txBody>
      </p:sp>
      <p:sp>
        <p:nvSpPr>
          <p:cNvPr id="11" name="Rectangle 38"/>
          <p:cNvSpPr>
            <a:spLocks noChangeArrowheads="1"/>
          </p:cNvSpPr>
          <p:nvPr/>
        </p:nvSpPr>
        <p:spPr bwMode="auto">
          <a:xfrm>
            <a:off x="6732240" y="4149080"/>
            <a:ext cx="2160240" cy="2016223"/>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400" dirty="0" smtClean="0">
                <a:latin typeface="+mn-lt"/>
              </a:rPr>
              <a:t>тестирование,</a:t>
            </a:r>
          </a:p>
          <a:p>
            <a:pPr algn="ctr"/>
            <a:r>
              <a:rPr lang="ru-RU" altLang="ru-RU" sz="2400" dirty="0">
                <a:latin typeface="+mn-lt"/>
              </a:rPr>
              <a:t>в</a:t>
            </a:r>
            <a:r>
              <a:rPr lang="ru-RU" altLang="ru-RU" sz="2400" dirty="0" smtClean="0">
                <a:latin typeface="+mn-lt"/>
              </a:rPr>
              <a:t>ерификация,</a:t>
            </a:r>
          </a:p>
          <a:p>
            <a:pPr algn="ctr"/>
            <a:r>
              <a:rPr lang="ru-RU" altLang="ru-RU" sz="2400" dirty="0" smtClean="0">
                <a:latin typeface="+mn-lt"/>
              </a:rPr>
              <a:t>отладка,</a:t>
            </a:r>
          </a:p>
          <a:p>
            <a:pPr algn="ctr"/>
            <a:r>
              <a:rPr lang="ru-RU" altLang="ru-RU" sz="2400" dirty="0" smtClean="0">
                <a:latin typeface="+mn-lt"/>
              </a:rPr>
              <a:t>эксплуатация</a:t>
            </a:r>
            <a:endParaRPr lang="ru-RU" altLang="ru-RU" sz="2400" dirty="0">
              <a:latin typeface="+mn-lt"/>
            </a:endParaRPr>
          </a:p>
        </p:txBody>
      </p:sp>
      <p:sp>
        <p:nvSpPr>
          <p:cNvPr id="15" name="Line 42"/>
          <p:cNvSpPr>
            <a:spLocks noChangeShapeType="1"/>
          </p:cNvSpPr>
          <p:nvPr/>
        </p:nvSpPr>
        <p:spPr bwMode="auto">
          <a:xfrm flipH="1">
            <a:off x="5328082" y="4041068"/>
            <a:ext cx="1" cy="1548172"/>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18" name="Line 45"/>
          <p:cNvSpPr>
            <a:spLocks noChangeShapeType="1"/>
          </p:cNvSpPr>
          <p:nvPr/>
        </p:nvSpPr>
        <p:spPr bwMode="auto">
          <a:xfrm>
            <a:off x="3023828" y="4185084"/>
            <a:ext cx="756084" cy="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19" name="AutoShape 46"/>
          <p:cNvSpPr>
            <a:spLocks noChangeArrowheads="1"/>
          </p:cNvSpPr>
          <p:nvPr/>
        </p:nvSpPr>
        <p:spPr bwMode="auto">
          <a:xfrm>
            <a:off x="899592" y="3681028"/>
            <a:ext cx="2106060" cy="1079500"/>
          </a:xfrm>
          <a:prstGeom prst="roundRect">
            <a:avLst>
              <a:gd name="adj" fmla="val 16667"/>
            </a:avLst>
          </a:prstGeom>
          <a:noFill/>
          <a:ln w="38100">
            <a:solidFill>
              <a:srgbClr val="FF0000"/>
            </a:solidFill>
            <a:round/>
            <a:headEnd/>
            <a:tailEnd/>
          </a:ln>
        </p:spPr>
        <p:txBody>
          <a:bodyPr lIns="12700" tIns="12700" rIns="12700" bIns="127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1900" b="1" dirty="0">
                <a:latin typeface="+mn-lt"/>
              </a:rPr>
              <a:t>и</a:t>
            </a:r>
            <a:r>
              <a:rPr lang="ru-RU" altLang="ru-RU" sz="1900" b="1" dirty="0" smtClean="0">
                <a:latin typeface="+mn-lt"/>
              </a:rPr>
              <a:t>справление</a:t>
            </a:r>
            <a:r>
              <a:rPr lang="en-US" altLang="ru-RU" sz="1900" b="1" dirty="0" smtClean="0">
                <a:latin typeface="+mn-lt"/>
              </a:rPr>
              <a:t> </a:t>
            </a:r>
            <a:r>
              <a:rPr lang="ru-RU" altLang="ru-RU" sz="1900" b="1" dirty="0">
                <a:latin typeface="+mn-lt"/>
              </a:rPr>
              <a:t>синтаксических</a:t>
            </a:r>
            <a:br>
              <a:rPr lang="ru-RU" altLang="ru-RU" sz="1900" b="1" dirty="0">
                <a:latin typeface="+mn-lt"/>
              </a:rPr>
            </a:br>
            <a:r>
              <a:rPr lang="ru-RU" altLang="ru-RU" sz="1900" b="1" dirty="0">
                <a:latin typeface="+mn-lt"/>
              </a:rPr>
              <a:t>ошибок</a:t>
            </a:r>
            <a:endParaRPr lang="ru-RU" altLang="ru-RU" dirty="0">
              <a:latin typeface="+mn-lt"/>
            </a:endParaRPr>
          </a:p>
        </p:txBody>
      </p:sp>
      <p:sp>
        <p:nvSpPr>
          <p:cNvPr id="20" name="AutoShape 47"/>
          <p:cNvSpPr>
            <a:spLocks noChangeArrowheads="1"/>
          </p:cNvSpPr>
          <p:nvPr/>
        </p:nvSpPr>
        <p:spPr bwMode="auto">
          <a:xfrm>
            <a:off x="2267744" y="5085184"/>
            <a:ext cx="2109787" cy="1043083"/>
          </a:xfrm>
          <a:prstGeom prst="roundRect">
            <a:avLst>
              <a:gd name="adj" fmla="val 16667"/>
            </a:avLst>
          </a:prstGeom>
          <a:noFill/>
          <a:ln w="38100">
            <a:solidFill>
              <a:srgbClr val="FF0000"/>
            </a:solidFill>
            <a:round/>
            <a:headEnd/>
            <a:tailEnd/>
          </a:ln>
        </p:spPr>
        <p:txBody>
          <a:bodyPr lIns="12700" tIns="12700" rIns="12700" bIns="127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1900" b="1" dirty="0">
                <a:latin typeface="+mn-lt"/>
              </a:rPr>
              <a:t>и</a:t>
            </a:r>
            <a:r>
              <a:rPr lang="ru-RU" altLang="ru-RU" sz="1900" b="1" dirty="0" smtClean="0">
                <a:latin typeface="+mn-lt"/>
              </a:rPr>
              <a:t>справление</a:t>
            </a:r>
            <a:r>
              <a:rPr lang="ru-RU" altLang="ru-RU" sz="1900" b="1" dirty="0">
                <a:latin typeface="+mn-lt"/>
              </a:rPr>
              <a:t/>
            </a:r>
            <a:br>
              <a:rPr lang="ru-RU" altLang="ru-RU" sz="1900" b="1" dirty="0">
                <a:latin typeface="+mn-lt"/>
              </a:rPr>
            </a:br>
            <a:r>
              <a:rPr lang="ru-RU" altLang="ru-RU" sz="1900" b="1" dirty="0" smtClean="0">
                <a:latin typeface="+mn-lt"/>
              </a:rPr>
              <a:t>семантических</a:t>
            </a:r>
            <a:r>
              <a:rPr lang="ru-RU" altLang="ru-RU" sz="1900" b="1" dirty="0">
                <a:latin typeface="+mn-lt"/>
              </a:rPr>
              <a:t/>
            </a:r>
            <a:br>
              <a:rPr lang="ru-RU" altLang="ru-RU" sz="1900" b="1" dirty="0">
                <a:latin typeface="+mn-lt"/>
              </a:rPr>
            </a:br>
            <a:r>
              <a:rPr lang="ru-RU" altLang="ru-RU" sz="1900" b="1" dirty="0" smtClean="0">
                <a:latin typeface="+mn-lt"/>
              </a:rPr>
              <a:t>ошибок</a:t>
            </a:r>
            <a:endParaRPr lang="ru-RU" altLang="ru-RU" dirty="0">
              <a:latin typeface="+mn-lt"/>
            </a:endParaRPr>
          </a:p>
        </p:txBody>
      </p:sp>
      <p:sp>
        <p:nvSpPr>
          <p:cNvPr id="21" name="Line 48"/>
          <p:cNvSpPr>
            <a:spLocks noChangeShapeType="1"/>
          </p:cNvSpPr>
          <p:nvPr/>
        </p:nvSpPr>
        <p:spPr bwMode="auto">
          <a:xfrm flipH="1">
            <a:off x="467544" y="4257092"/>
            <a:ext cx="427670" cy="0"/>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2" name="Line 49"/>
          <p:cNvSpPr>
            <a:spLocks noChangeShapeType="1"/>
          </p:cNvSpPr>
          <p:nvPr/>
        </p:nvSpPr>
        <p:spPr bwMode="auto">
          <a:xfrm flipV="1">
            <a:off x="467544" y="2780928"/>
            <a:ext cx="0" cy="1476164"/>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4" name="Line 51"/>
          <p:cNvSpPr>
            <a:spLocks noChangeShapeType="1"/>
          </p:cNvSpPr>
          <p:nvPr/>
        </p:nvSpPr>
        <p:spPr bwMode="auto">
          <a:xfrm>
            <a:off x="467545" y="5589240"/>
            <a:ext cx="1764196" cy="1"/>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5" name="Line 52"/>
          <p:cNvSpPr>
            <a:spLocks noChangeShapeType="1"/>
          </p:cNvSpPr>
          <p:nvPr/>
        </p:nvSpPr>
        <p:spPr bwMode="auto">
          <a:xfrm flipV="1">
            <a:off x="467544" y="4257091"/>
            <a:ext cx="0" cy="1332148"/>
          </a:xfrm>
          <a:prstGeom prst="line">
            <a:avLst/>
          </a:prstGeom>
          <a:noFill/>
          <a:ln w="50800" cap="rnd">
            <a:solidFill>
              <a:srgbClr val="FF0000"/>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26"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a:t>
            </a:r>
            <a:r>
              <a:rPr lang="ru-RU" sz="3600" b="1" dirty="0" smtClean="0">
                <a:solidFill>
                  <a:schemeClr val="tx1">
                    <a:lumMod val="50000"/>
                    <a:lumOff val="50000"/>
                  </a:schemeClr>
                </a:solidFill>
              </a:rPr>
              <a:t>программного </a:t>
            </a:r>
            <a:r>
              <a:rPr lang="ru-RU" sz="3600" b="1" dirty="0">
                <a:solidFill>
                  <a:schemeClr val="tx1">
                    <a:lumMod val="50000"/>
                    <a:lumOff val="50000"/>
                  </a:schemeClr>
                </a:solidFill>
              </a:rPr>
              <a:t>обеспечения</a:t>
            </a:r>
          </a:p>
        </p:txBody>
      </p:sp>
      <p:sp>
        <p:nvSpPr>
          <p:cNvPr id="2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9"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33" name="Line 39"/>
          <p:cNvSpPr>
            <a:spLocks noChangeShapeType="1"/>
          </p:cNvSpPr>
          <p:nvPr/>
        </p:nvSpPr>
        <p:spPr bwMode="auto">
          <a:xfrm>
            <a:off x="7776356" y="3717032"/>
            <a:ext cx="0" cy="432048"/>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35" name="Line 43"/>
          <p:cNvSpPr>
            <a:spLocks noChangeShapeType="1"/>
          </p:cNvSpPr>
          <p:nvPr/>
        </p:nvSpPr>
        <p:spPr bwMode="auto">
          <a:xfrm flipV="1">
            <a:off x="4391980" y="5589240"/>
            <a:ext cx="936104" cy="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55640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1" grpId="0" animBg="1"/>
      <p:bldP spid="17" grpId="0" animBg="1"/>
      <p:bldP spid="23" grpId="0" animBg="1"/>
      <p:bldP spid="30" grpId="0" animBg="1"/>
      <p:bldP spid="32" grpId="0" animBg="1"/>
      <p:bldP spid="34" grpId="0" animBg="1"/>
      <p:bldP spid="12" grpId="0" animBg="1"/>
      <p:bldP spid="8" grpId="0" animBg="1"/>
      <p:bldP spid="15" grpId="0" animBg="1"/>
      <p:bldP spid="18" grpId="0" animBg="1"/>
      <p:bldP spid="19" grpId="0" animBg="1"/>
      <p:bldP spid="20" grpId="0" animBg="1"/>
      <p:bldP spid="21" grpId="0" animBg="1"/>
      <p:bldP spid="22" grpId="0" animBg="1"/>
      <p:bldP spid="24" grpId="0" animBg="1"/>
      <p:bldP spid="25" grpId="0" animBg="1"/>
      <p:bldP spid="33"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Блок-схема: процесс 8"/>
          <p:cNvSpPr/>
          <p:nvPr/>
        </p:nvSpPr>
        <p:spPr bwMode="auto">
          <a:xfrm>
            <a:off x="4103948" y="3392996"/>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Разработка проекта</a:t>
            </a:r>
          </a:p>
        </p:txBody>
      </p: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34</a:t>
            </a:fld>
            <a:endParaRPr lang="en-US" dirty="0"/>
          </a:p>
        </p:txBody>
      </p:sp>
      <p:sp>
        <p:nvSpPr>
          <p:cNvPr id="6" name="Rectangle 3"/>
          <p:cNvSpPr txBox="1">
            <a:spLocks noChangeArrowheads="1"/>
          </p:cNvSpPr>
          <p:nvPr/>
        </p:nvSpPr>
        <p:spPr>
          <a:xfrm>
            <a:off x="647564" y="944724"/>
            <a:ext cx="8107363" cy="12033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dirty="0" smtClean="0"/>
              <a:t>Процесс создания и использования  программного обеспечения, представленный в виде последовательности этапов и выполняемых на этих этапах процессов называется </a:t>
            </a:r>
            <a:r>
              <a:rPr lang="ru-RU" altLang="ru-RU" sz="2400" b="1" dirty="0" smtClean="0">
                <a:solidFill>
                  <a:schemeClr val="tx1"/>
                </a:solidFill>
              </a:rPr>
              <a:t>жизненным циклом программного обеспечения. </a:t>
            </a:r>
          </a:p>
        </p:txBody>
      </p:sp>
      <p:sp>
        <p:nvSpPr>
          <p:cNvPr id="8" name="Блок-схема: процесс 7"/>
          <p:cNvSpPr/>
          <p:nvPr/>
        </p:nvSpPr>
        <p:spPr bwMode="auto">
          <a:xfrm>
            <a:off x="3311860" y="2600908"/>
            <a:ext cx="1942434"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Формирование требований</a:t>
            </a:r>
          </a:p>
        </p:txBody>
      </p:sp>
      <p:sp>
        <p:nvSpPr>
          <p:cNvPr id="10" name="Блок-схема: процесс 9"/>
          <p:cNvSpPr/>
          <p:nvPr/>
        </p:nvSpPr>
        <p:spPr bwMode="auto">
          <a:xfrm>
            <a:off x="4896036" y="4149080"/>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Реализация</a:t>
            </a:r>
          </a:p>
        </p:txBody>
      </p:sp>
      <p:sp>
        <p:nvSpPr>
          <p:cNvPr id="11" name="Блок-схема: процесс 10"/>
          <p:cNvSpPr/>
          <p:nvPr/>
        </p:nvSpPr>
        <p:spPr bwMode="auto">
          <a:xfrm>
            <a:off x="5688124" y="4869160"/>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Устранение ошибок</a:t>
            </a:r>
          </a:p>
        </p:txBody>
      </p:sp>
      <p:sp>
        <p:nvSpPr>
          <p:cNvPr id="12" name="Блок-схема: процесс 11"/>
          <p:cNvSpPr/>
          <p:nvPr/>
        </p:nvSpPr>
        <p:spPr bwMode="auto">
          <a:xfrm>
            <a:off x="6408204" y="5589240"/>
            <a:ext cx="2016224"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Эксплуатация и сопровождение</a:t>
            </a:r>
          </a:p>
        </p:txBody>
      </p:sp>
      <p:cxnSp>
        <p:nvCxnSpPr>
          <p:cNvPr id="13" name="Shape 41"/>
          <p:cNvCxnSpPr/>
          <p:nvPr/>
        </p:nvCxnSpPr>
        <p:spPr bwMode="auto">
          <a:xfrm>
            <a:off x="5292080" y="2924944"/>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hape 41"/>
          <p:cNvCxnSpPr/>
          <p:nvPr/>
        </p:nvCxnSpPr>
        <p:spPr bwMode="auto">
          <a:xfrm>
            <a:off x="6876256" y="4401108"/>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41"/>
          <p:cNvCxnSpPr/>
          <p:nvPr/>
        </p:nvCxnSpPr>
        <p:spPr bwMode="auto">
          <a:xfrm>
            <a:off x="6084168" y="3681028"/>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41"/>
          <p:cNvCxnSpPr/>
          <p:nvPr/>
        </p:nvCxnSpPr>
        <p:spPr bwMode="auto">
          <a:xfrm>
            <a:off x="7668344" y="5157192"/>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3"/>
          <p:cNvSpPr txBox="1">
            <a:spLocks noChangeArrowheads="1"/>
          </p:cNvSpPr>
          <p:nvPr/>
        </p:nvSpPr>
        <p:spPr bwMode="auto">
          <a:xfrm>
            <a:off x="0" y="3681028"/>
            <a:ext cx="6048164" cy="2736304"/>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80000"/>
              <a:buFont typeface="Wingdings" pitchFamily="2" charset="2"/>
              <a:buChar char="l"/>
              <a:defRPr/>
            </a:pPr>
            <a:r>
              <a:rPr lang="ru-RU" sz="2400" b="1" kern="0" dirty="0">
                <a:latin typeface="+mn-lt"/>
              </a:rPr>
              <a:t>КАСКАДНАЯ </a:t>
            </a:r>
            <a:r>
              <a:rPr lang="ru-RU" sz="2400" b="1" kern="0" dirty="0" smtClean="0">
                <a:latin typeface="+mn-lt"/>
              </a:rPr>
              <a:t>МОДЕЛЬ</a:t>
            </a:r>
            <a:r>
              <a:rPr lang="en-US" sz="2400" b="1" kern="0" dirty="0" smtClean="0">
                <a:latin typeface="+mn-lt"/>
              </a:rPr>
              <a:t/>
            </a:r>
            <a:br>
              <a:rPr lang="en-US" sz="2400" b="1" kern="0" dirty="0" smtClean="0">
                <a:latin typeface="+mn-lt"/>
              </a:rPr>
            </a:br>
            <a:r>
              <a:rPr lang="ru-RU" sz="2400" b="1" kern="0" dirty="0" smtClean="0">
                <a:latin typeface="+mn-lt"/>
              </a:rPr>
              <a:t>ЖИЗНЕННОГО ЦИКЛА</a:t>
            </a:r>
          </a:p>
          <a:p>
            <a:pPr marL="361950" eaLnBrk="1" hangingPunct="1">
              <a:lnSpc>
                <a:spcPct val="90000"/>
              </a:lnSpc>
              <a:spcBef>
                <a:spcPct val="20000"/>
              </a:spcBef>
              <a:buClr>
                <a:schemeClr val="accent1"/>
              </a:buClr>
              <a:buSzPct val="80000"/>
              <a:defRPr/>
            </a:pPr>
            <a:r>
              <a:rPr lang="x-none" sz="2200" kern="0" dirty="0" smtClean="0">
                <a:latin typeface="+mn-lt"/>
              </a:rPr>
              <a:t>("</a:t>
            </a:r>
            <a:r>
              <a:rPr lang="x-none" sz="2200" kern="0" dirty="0">
                <a:latin typeface="+mn-lt"/>
              </a:rPr>
              <a:t>модель водопада</a:t>
            </a:r>
            <a:r>
              <a:rPr lang="x-none" sz="2200" kern="0" dirty="0" smtClean="0">
                <a:latin typeface="+mn-lt"/>
              </a:rPr>
              <a:t>")</a:t>
            </a:r>
            <a:r>
              <a:rPr lang="en-US" sz="2200" kern="0" dirty="0" smtClean="0">
                <a:latin typeface="+mn-lt"/>
              </a:rPr>
              <a:t/>
            </a:r>
            <a:br>
              <a:rPr lang="en-US" sz="2200" kern="0" dirty="0" smtClean="0">
                <a:latin typeface="+mn-lt"/>
              </a:rPr>
            </a:br>
            <a:r>
              <a:rPr lang="x-none" sz="2200" kern="0" dirty="0" smtClean="0">
                <a:latin typeface="+mn-lt"/>
              </a:rPr>
              <a:t>предусматривает </a:t>
            </a:r>
            <a:r>
              <a:rPr lang="x-none" sz="2200" kern="0" dirty="0">
                <a:latin typeface="+mn-lt"/>
              </a:rPr>
              <a:t>последовательное выполнение всех этапов </a:t>
            </a:r>
            <a:r>
              <a:rPr lang="x-none" sz="2200" kern="0" dirty="0" smtClean="0">
                <a:latin typeface="+mn-lt"/>
              </a:rPr>
              <a:t>проекта</a:t>
            </a:r>
            <a:r>
              <a:rPr lang="en-US" sz="2200" kern="0" dirty="0" smtClean="0">
                <a:latin typeface="+mn-lt"/>
              </a:rPr>
              <a:t/>
            </a:r>
            <a:br>
              <a:rPr lang="en-US" sz="2200" kern="0" dirty="0" smtClean="0">
                <a:latin typeface="+mn-lt"/>
              </a:rPr>
            </a:br>
            <a:r>
              <a:rPr lang="x-none" sz="2200" kern="0" dirty="0" smtClean="0">
                <a:latin typeface="+mn-lt"/>
              </a:rPr>
              <a:t>в </a:t>
            </a:r>
            <a:r>
              <a:rPr lang="x-none" sz="2200" kern="0" dirty="0">
                <a:latin typeface="+mn-lt"/>
              </a:rPr>
              <a:t>строго фиксированном порядке. Переход на следующий этап означает полное завершение работ на предыдущем </a:t>
            </a:r>
            <a:r>
              <a:rPr lang="x-none" sz="2200" kern="0" dirty="0" smtClean="0">
                <a:latin typeface="+mn-lt"/>
              </a:rPr>
              <a:t>этапе</a:t>
            </a:r>
            <a:r>
              <a:rPr lang="en-US" sz="2200" kern="0" dirty="0"/>
              <a:t>.</a:t>
            </a:r>
            <a:endParaRPr lang="ru-RU" sz="2200" kern="0" dirty="0">
              <a:latin typeface="+mn-lt"/>
            </a:endParaRPr>
          </a:p>
        </p:txBody>
      </p:sp>
      <p:sp>
        <p:nvSpPr>
          <p:cNvPr id="1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2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a:t>
            </a:r>
            <a:r>
              <a:rPr lang="ru-RU" sz="3600" b="1" dirty="0" smtClean="0">
                <a:solidFill>
                  <a:schemeClr val="tx1">
                    <a:lumMod val="50000"/>
                    <a:lumOff val="50000"/>
                  </a:schemeClr>
                </a:solidFill>
              </a:rPr>
              <a:t>программного </a:t>
            </a:r>
            <a:r>
              <a:rPr lang="ru-RU" sz="3600" b="1" dirty="0">
                <a:solidFill>
                  <a:schemeClr val="tx1">
                    <a:lumMod val="50000"/>
                    <a:lumOff val="50000"/>
                  </a:schemeClr>
                </a:solidFill>
              </a:rPr>
              <a:t>обеспечения</a:t>
            </a:r>
          </a:p>
        </p:txBody>
      </p:sp>
    </p:spTree>
    <p:extLst>
      <p:ext uri="{BB962C8B-B14F-4D97-AF65-F5344CB8AC3E}">
        <p14:creationId xmlns:p14="http://schemas.microsoft.com/office/powerpoint/2010/main" val="20356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35</a:t>
            </a:fld>
            <a:endParaRPr lang="en-US" dirty="0"/>
          </a:p>
        </p:txBody>
      </p:sp>
      <p:sp>
        <p:nvSpPr>
          <p:cNvPr id="7"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9"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a:t>
            </a:r>
            <a:r>
              <a:rPr lang="ru-RU" sz="3600" b="1" dirty="0" smtClean="0">
                <a:solidFill>
                  <a:schemeClr val="tx1">
                    <a:lumMod val="50000"/>
                    <a:lumOff val="50000"/>
                  </a:schemeClr>
                </a:solidFill>
              </a:rPr>
              <a:t>программного </a:t>
            </a:r>
            <a:r>
              <a:rPr lang="ru-RU" sz="3600" b="1" dirty="0">
                <a:solidFill>
                  <a:schemeClr val="tx1">
                    <a:lumMod val="50000"/>
                    <a:lumOff val="50000"/>
                  </a:schemeClr>
                </a:solidFill>
              </a:rPr>
              <a:t>обеспечения</a:t>
            </a:r>
          </a:p>
        </p:txBody>
      </p:sp>
      <p:sp>
        <p:nvSpPr>
          <p:cNvPr id="10" name="Прямоугольник 9"/>
          <p:cNvSpPr/>
          <p:nvPr/>
        </p:nvSpPr>
        <p:spPr>
          <a:xfrm>
            <a:off x="251520" y="872716"/>
            <a:ext cx="8640960" cy="5287601"/>
          </a:xfrm>
          <a:prstGeom prst="rect">
            <a:avLst/>
          </a:prstGeom>
        </p:spPr>
        <p:txBody>
          <a:bodyPr wrap="square">
            <a:spAutoFit/>
          </a:bodyPr>
          <a:lstStyle/>
          <a:p>
            <a:pPr>
              <a:lnSpc>
                <a:spcPct val="90000"/>
              </a:lnSpc>
              <a:spcBef>
                <a:spcPct val="20000"/>
              </a:spcBef>
              <a:spcAft>
                <a:spcPts val="1200"/>
              </a:spcAft>
              <a:buClr>
                <a:schemeClr val="hlink"/>
              </a:buClr>
              <a:buSzPct val="80000"/>
            </a:pPr>
            <a:r>
              <a:rPr lang="en-US" altLang="ru-RU" sz="2000" b="1" dirty="0" smtClean="0"/>
              <a:t>	</a:t>
            </a:r>
            <a:r>
              <a:rPr lang="ru-RU" altLang="ru-RU" sz="2000" b="1" dirty="0" smtClean="0"/>
              <a:t>Основные </a:t>
            </a:r>
            <a:r>
              <a:rPr lang="ru-RU" altLang="ru-RU" sz="2000" b="1" dirty="0"/>
              <a:t>этапы жизненного </a:t>
            </a:r>
            <a:r>
              <a:rPr lang="ru-RU" altLang="ru-RU" sz="2000" b="1" dirty="0" smtClean="0"/>
              <a:t>цикла ПО:</a:t>
            </a:r>
            <a:endParaRPr lang="be-BY" altLang="ru-RU" sz="2000" dirty="0"/>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Формирование требований </a:t>
            </a:r>
            <a:r>
              <a:rPr lang="ru-RU" altLang="ru-RU" dirty="0"/>
              <a:t>– процесс сбора требований к системе, их систематизации, документирования, анализа, выявления противоречий и неполноты, разрешения конфликтов</a:t>
            </a:r>
            <a:r>
              <a:rPr lang="ru-RU" altLang="ru-RU" dirty="0" smtClean="0"/>
              <a:t>. Требования к программе называют техническим заданием (ТЗ).</a:t>
            </a:r>
            <a:endParaRPr lang="ru-RU" altLang="ru-RU" dirty="0"/>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Разработка проекта - </a:t>
            </a:r>
            <a:r>
              <a:rPr lang="ru-RU" altLang="ru-RU" dirty="0"/>
              <a:t>деятельность по созданию проекта, то есть </a:t>
            </a:r>
            <a:r>
              <a:rPr lang="ru-RU" altLang="ru-RU" dirty="0" smtClean="0"/>
              <a:t>воспроизводимой </a:t>
            </a:r>
            <a:r>
              <a:rPr lang="ru-RU" altLang="ru-RU" dirty="0"/>
              <a:t>модели программного обеспечения.</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Реализация - </a:t>
            </a:r>
            <a:r>
              <a:rPr lang="ru-RU" altLang="ru-RU" dirty="0"/>
              <a:t>этап жизненного цикла программного обеспечения, объединяющий последовательные фазы создания программы в виде исходного кода, объектного кода и исполнимого кода. Результатом реализации является программа, которая может быть исполнена на компьютере. </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Устранение ошибок - </a:t>
            </a:r>
            <a:r>
              <a:rPr lang="ru-RU" altLang="ru-RU" dirty="0"/>
              <a:t>процесс устранения причин того, что программное обеспечение не работает, либо результат его работы не соответствует </a:t>
            </a:r>
            <a:r>
              <a:rPr lang="ru-RU" altLang="ru-RU" dirty="0" smtClean="0"/>
              <a:t>ТЗ. </a:t>
            </a:r>
            <a:r>
              <a:rPr lang="ru-RU" altLang="ru-RU" b="1" dirty="0" smtClean="0"/>
              <a:t>Эксплуатация</a:t>
            </a:r>
            <a:r>
              <a:rPr lang="ru-RU" altLang="ru-RU" dirty="0" smtClean="0"/>
              <a:t> </a:t>
            </a:r>
            <a:r>
              <a:rPr lang="ru-RU" altLang="ru-RU" dirty="0"/>
              <a:t>– деятельность по использованию программного обеспечения для решения практических задач.</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Сопровождение</a:t>
            </a:r>
            <a:r>
              <a:rPr lang="ru-RU" altLang="ru-RU" dirty="0"/>
              <a:t> -  модификация программного обеспечения с целью устранения ошибок, реализации </a:t>
            </a:r>
            <a:r>
              <a:rPr lang="ru-RU" altLang="ru-RU" dirty="0" smtClean="0"/>
              <a:t>потребностей </a:t>
            </a:r>
            <a:r>
              <a:rPr lang="ru-RU" altLang="ru-RU" dirty="0"/>
              <a:t>заказчика в </a:t>
            </a:r>
            <a:r>
              <a:rPr lang="ru-RU" altLang="ru-RU" dirty="0" smtClean="0"/>
              <a:t>улучшении </a:t>
            </a:r>
            <a:r>
              <a:rPr lang="ru-RU" altLang="ru-RU" dirty="0"/>
              <a:t>тех или иных характеристик, а также его адаптации к использованию в модифицированном окружении.</a:t>
            </a:r>
            <a:endParaRPr lang="ru-RU" altLang="ru-RU" b="1" dirty="0"/>
          </a:p>
        </p:txBody>
      </p:sp>
    </p:spTree>
    <p:extLst>
      <p:ext uri="{BB962C8B-B14F-4D97-AF65-F5344CB8AC3E}">
        <p14:creationId xmlns:p14="http://schemas.microsoft.com/office/powerpoint/2010/main" val="1740499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36</a:t>
            </a:fld>
            <a:endParaRPr lang="en-US" dirty="0"/>
          </a:p>
        </p:txBody>
      </p:sp>
      <p:sp>
        <p:nvSpPr>
          <p:cNvPr id="6" name="Rectangle 3"/>
          <p:cNvSpPr txBox="1">
            <a:spLocks noChangeArrowheads="1"/>
          </p:cNvSpPr>
          <p:nvPr/>
        </p:nvSpPr>
        <p:spPr>
          <a:xfrm>
            <a:off x="251521" y="1040736"/>
            <a:ext cx="8640960" cy="10382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b="1" dirty="0" smtClean="0">
                <a:solidFill>
                  <a:schemeClr val="tx1">
                    <a:lumMod val="65000"/>
                    <a:lumOff val="35000"/>
                  </a:schemeClr>
                </a:solidFill>
              </a:rPr>
              <a:t>КАСКАДНАЯ МОДЕЛЬ ЖИЗНЕННОГО ЦИКЛА </a:t>
            </a:r>
            <a:r>
              <a:rPr lang="ru-RU" altLang="ru-RU" sz="2400" dirty="0" smtClean="0"/>
              <a:t>была распространена в 70-х - 80-х годах ХХ века. На практике этапы каскадной модели реализуются итерационно, с циклами обратной связи между этапами.</a:t>
            </a:r>
          </a:p>
          <a:p>
            <a:endParaRPr lang="ru-RU" altLang="ru-RU" sz="2400" dirty="0" smtClean="0"/>
          </a:p>
        </p:txBody>
      </p:sp>
      <p:sp>
        <p:nvSpPr>
          <p:cNvPr id="8" name="Блок-схема: процесс 7"/>
          <p:cNvSpPr/>
          <p:nvPr/>
        </p:nvSpPr>
        <p:spPr bwMode="auto">
          <a:xfrm>
            <a:off x="899592" y="2780928"/>
            <a:ext cx="2397887"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Формирование требований</a:t>
            </a:r>
          </a:p>
        </p:txBody>
      </p:sp>
      <p:sp>
        <p:nvSpPr>
          <p:cNvPr id="9" name="Блок-схема: процесс 8"/>
          <p:cNvSpPr/>
          <p:nvPr/>
        </p:nvSpPr>
        <p:spPr bwMode="auto">
          <a:xfrm>
            <a:off x="2001864" y="3492128"/>
            <a:ext cx="2400110"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Разработка проекта</a:t>
            </a:r>
          </a:p>
        </p:txBody>
      </p:sp>
      <p:sp>
        <p:nvSpPr>
          <p:cNvPr id="10" name="Блок-схема: процесс 9"/>
          <p:cNvSpPr/>
          <p:nvPr/>
        </p:nvSpPr>
        <p:spPr bwMode="auto">
          <a:xfrm>
            <a:off x="3099692" y="4211266"/>
            <a:ext cx="2400110" cy="477837"/>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Реализация</a:t>
            </a:r>
          </a:p>
        </p:txBody>
      </p:sp>
      <p:sp>
        <p:nvSpPr>
          <p:cNvPr id="11" name="Блок-схема: процесс 10"/>
          <p:cNvSpPr/>
          <p:nvPr/>
        </p:nvSpPr>
        <p:spPr bwMode="auto">
          <a:xfrm>
            <a:off x="4201966" y="4924053"/>
            <a:ext cx="2400110" cy="477838"/>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Устранение ошибок</a:t>
            </a:r>
          </a:p>
        </p:txBody>
      </p:sp>
      <p:sp>
        <p:nvSpPr>
          <p:cNvPr id="12" name="Блок-схема: процесс 11"/>
          <p:cNvSpPr/>
          <p:nvPr/>
        </p:nvSpPr>
        <p:spPr bwMode="auto">
          <a:xfrm>
            <a:off x="5304238" y="5638428"/>
            <a:ext cx="2397887"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Эксплуатация и сопровождение</a:t>
            </a:r>
          </a:p>
        </p:txBody>
      </p:sp>
      <p:cxnSp>
        <p:nvCxnSpPr>
          <p:cNvPr id="13" name="Shape 23"/>
          <p:cNvCxnSpPr>
            <a:stCxn id="12" idx="1"/>
          </p:cNvCxnSpPr>
          <p:nvPr/>
        </p:nvCxnSpPr>
        <p:spPr bwMode="auto">
          <a:xfrm rot="10800000">
            <a:off x="4644207" y="5403478"/>
            <a:ext cx="660030"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12" idx="1"/>
          </p:cNvCxnSpPr>
          <p:nvPr/>
        </p:nvCxnSpPr>
        <p:spPr bwMode="auto">
          <a:xfrm rot="10800000">
            <a:off x="3339704" y="4703391"/>
            <a:ext cx="1964535" cy="1174750"/>
          </a:xfrm>
          <a:prstGeom prst="curvedConnector3">
            <a:avLst>
              <a:gd name="adj1" fmla="val 100185"/>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16"/>
          <p:cNvCxnSpPr>
            <a:stCxn id="12" idx="1"/>
          </p:cNvCxnSpPr>
          <p:nvPr/>
        </p:nvCxnSpPr>
        <p:spPr bwMode="auto">
          <a:xfrm rot="10800000">
            <a:off x="986261" y="3269878"/>
            <a:ext cx="4317977" cy="2608263"/>
          </a:xfrm>
          <a:prstGeom prst="curvedConnector3">
            <a:avLst>
              <a:gd name="adj1" fmla="val 10037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26"/>
          <p:cNvCxnSpPr>
            <a:stCxn id="11" idx="1"/>
          </p:cNvCxnSpPr>
          <p:nvPr/>
        </p:nvCxnSpPr>
        <p:spPr bwMode="auto">
          <a:xfrm rot="10800000">
            <a:off x="3624162" y="4689103"/>
            <a:ext cx="577804"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28"/>
          <p:cNvCxnSpPr>
            <a:stCxn id="12" idx="1"/>
          </p:cNvCxnSpPr>
          <p:nvPr/>
        </p:nvCxnSpPr>
        <p:spPr bwMode="auto">
          <a:xfrm rot="10800000">
            <a:off x="2150759" y="3969966"/>
            <a:ext cx="3153478" cy="1908175"/>
          </a:xfrm>
          <a:prstGeom prst="curvedConnector3">
            <a:avLst>
              <a:gd name="adj1" fmla="val 10059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hape 36"/>
          <p:cNvCxnSpPr>
            <a:stCxn id="11" idx="1"/>
          </p:cNvCxnSpPr>
          <p:nvPr/>
        </p:nvCxnSpPr>
        <p:spPr bwMode="auto">
          <a:xfrm rot="10800000">
            <a:off x="2324101" y="3974728"/>
            <a:ext cx="1877864" cy="1189038"/>
          </a:xfrm>
          <a:prstGeom prst="curvedConnector3">
            <a:avLst>
              <a:gd name="adj1" fmla="val 9918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41"/>
          <p:cNvCxnSpPr/>
          <p:nvPr/>
        </p:nvCxnSpPr>
        <p:spPr bwMode="auto">
          <a:xfrm>
            <a:off x="3299702" y="3066678"/>
            <a:ext cx="1104495"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hape 41"/>
          <p:cNvCxnSpPr/>
          <p:nvPr/>
        </p:nvCxnSpPr>
        <p:spPr bwMode="auto">
          <a:xfrm>
            <a:off x="5502024" y="4495428"/>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hape 41"/>
          <p:cNvCxnSpPr/>
          <p:nvPr/>
        </p:nvCxnSpPr>
        <p:spPr bwMode="auto">
          <a:xfrm>
            <a:off x="4401974" y="3781053"/>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41"/>
          <p:cNvCxnSpPr/>
          <p:nvPr/>
        </p:nvCxnSpPr>
        <p:spPr bwMode="auto">
          <a:xfrm>
            <a:off x="6602076" y="5209803"/>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36"/>
          <p:cNvCxnSpPr>
            <a:stCxn id="11" idx="1"/>
          </p:cNvCxnSpPr>
          <p:nvPr/>
        </p:nvCxnSpPr>
        <p:spPr bwMode="auto">
          <a:xfrm rot="10800000">
            <a:off x="1159603" y="3273053"/>
            <a:ext cx="3042363" cy="1890713"/>
          </a:xfrm>
          <a:prstGeom prst="curvedConnector3">
            <a:avLst>
              <a:gd name="adj1" fmla="val 9991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hape 21"/>
          <p:cNvCxnSpPr>
            <a:stCxn id="10" idx="1"/>
          </p:cNvCxnSpPr>
          <p:nvPr/>
        </p:nvCxnSpPr>
        <p:spPr bwMode="auto">
          <a:xfrm rot="10800000">
            <a:off x="2546334" y="3974728"/>
            <a:ext cx="553360"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1"/>
          <p:cNvCxnSpPr>
            <a:stCxn id="10" idx="1"/>
          </p:cNvCxnSpPr>
          <p:nvPr/>
        </p:nvCxnSpPr>
        <p:spPr bwMode="auto">
          <a:xfrm rot="10800000">
            <a:off x="1326278" y="3266703"/>
            <a:ext cx="1773414" cy="1182688"/>
          </a:xfrm>
          <a:prstGeom prst="curvedConnector3">
            <a:avLst>
              <a:gd name="adj1" fmla="val 99857"/>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1"/>
          <p:cNvCxnSpPr>
            <a:stCxn id="9" idx="1"/>
          </p:cNvCxnSpPr>
          <p:nvPr/>
        </p:nvCxnSpPr>
        <p:spPr bwMode="auto">
          <a:xfrm rot="10800000">
            <a:off x="1519619" y="3265116"/>
            <a:ext cx="482245" cy="466725"/>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9"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3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a:t>
            </a:r>
            <a:r>
              <a:rPr lang="ru-RU" sz="3600" b="1" dirty="0" smtClean="0">
                <a:solidFill>
                  <a:schemeClr val="tx1">
                    <a:lumMod val="50000"/>
                    <a:lumOff val="50000"/>
                  </a:schemeClr>
                </a:solidFill>
              </a:rPr>
              <a:t>программного </a:t>
            </a:r>
            <a:r>
              <a:rPr lang="ru-RU" sz="3600" b="1" dirty="0">
                <a:solidFill>
                  <a:schemeClr val="tx1">
                    <a:lumMod val="50000"/>
                    <a:lumOff val="50000"/>
                  </a:schemeClr>
                </a:solidFill>
              </a:rPr>
              <a:t>обеспечения</a:t>
            </a:r>
          </a:p>
        </p:txBody>
      </p:sp>
    </p:spTree>
    <p:extLst>
      <p:ext uri="{BB962C8B-B14F-4D97-AF65-F5344CB8AC3E}">
        <p14:creationId xmlns:p14="http://schemas.microsoft.com/office/powerpoint/2010/main" val="241098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Прямая со стрелкой 36"/>
          <p:cNvCxnSpPr/>
          <p:nvPr/>
        </p:nvCxnSpPr>
        <p:spPr bwMode="auto">
          <a:xfrm rot="5400000" flipH="1" flipV="1">
            <a:off x="4184737" y="4608351"/>
            <a:ext cx="200025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bwMode="auto">
          <a:xfrm>
            <a:off x="2483768" y="5589240"/>
            <a:ext cx="2628292"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bwMode="auto">
          <a:xfrm>
            <a:off x="2483768" y="3140968"/>
            <a:ext cx="1" cy="2448272"/>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bwMode="auto">
          <a:xfrm flipH="1">
            <a:off x="2519772" y="3140968"/>
            <a:ext cx="20522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bwMode="auto">
          <a:xfrm flipH="1" flipV="1">
            <a:off x="4572000" y="3176972"/>
            <a:ext cx="2" cy="187221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bwMode="auto">
          <a:xfrm>
            <a:off x="2951820" y="3573016"/>
            <a:ext cx="0" cy="144016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bwMode="auto">
          <a:xfrm flipV="1">
            <a:off x="4211960" y="3609020"/>
            <a:ext cx="0" cy="645666"/>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37</a:t>
            </a:fld>
            <a:endParaRPr lang="en-US" dirty="0"/>
          </a:p>
        </p:txBody>
      </p:sp>
      <p:sp>
        <p:nvSpPr>
          <p:cNvPr id="28" name="Rectangle 3"/>
          <p:cNvSpPr txBox="1">
            <a:spLocks noChangeArrowheads="1"/>
          </p:cNvSpPr>
          <p:nvPr/>
        </p:nvSpPr>
        <p:spPr>
          <a:xfrm>
            <a:off x="323528" y="908720"/>
            <a:ext cx="8640960" cy="212423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b="1" dirty="0" smtClean="0">
                <a:solidFill>
                  <a:schemeClr val="tx1">
                    <a:lumMod val="65000"/>
                    <a:lumOff val="35000"/>
                  </a:schemeClr>
                </a:solidFill>
              </a:rPr>
              <a:t>СПИРАЛЬНАЯ МОДЕЛЬ ЖИЗНЕННОГО ЦИКЛА </a:t>
            </a:r>
            <a:r>
              <a:rPr lang="ru-RU" altLang="ru-RU" sz="2200" dirty="0" smtClean="0"/>
              <a:t>предусматривает спиралеобразное совершенствование системы путем последовательного создания прототипов (новых версий) этой системы. На каждом витке спирали при создании очередной версии продукта, уточняются требования проекта и планируются работы этого витка.</a:t>
            </a:r>
          </a:p>
        </p:txBody>
      </p:sp>
      <p:cxnSp>
        <p:nvCxnSpPr>
          <p:cNvPr id="30" name="Прямая соединительная линия 29"/>
          <p:cNvCxnSpPr/>
          <p:nvPr/>
        </p:nvCxnSpPr>
        <p:spPr bwMode="auto">
          <a:xfrm>
            <a:off x="3481042" y="4245112"/>
            <a:ext cx="2714625" cy="1587"/>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auto">
          <a:xfrm rot="5400000" flipH="1" flipV="1">
            <a:off x="1873698" y="2994954"/>
            <a:ext cx="3286125" cy="27860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auto">
          <a:xfrm rot="10800000">
            <a:off x="2123729" y="2816362"/>
            <a:ext cx="3357563" cy="307181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bwMode="auto">
          <a:xfrm flipH="1">
            <a:off x="2987826" y="3573016"/>
            <a:ext cx="1224134"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50"/>
          <p:cNvSpPr txBox="1">
            <a:spLocks noChangeArrowheads="1"/>
          </p:cNvSpPr>
          <p:nvPr/>
        </p:nvSpPr>
        <p:spPr bwMode="auto">
          <a:xfrm>
            <a:off x="4247964" y="4293096"/>
            <a:ext cx="612068" cy="400110"/>
          </a:xfrm>
          <a:prstGeom prst="rect">
            <a:avLst/>
          </a:prstGeom>
          <a:solidFill>
            <a:schemeClr val="bg1"/>
          </a:solidFill>
          <a:ln w="19050">
            <a:solidFill>
              <a:schemeClr val="accent2"/>
            </a:solidFill>
            <a:miter lim="800000"/>
            <a:headEnd/>
            <a:tailEnd/>
          </a:ln>
          <a:extLst/>
        </p:spPr>
        <p:txBody>
          <a:bodyPr wrap="square" lIns="72000" rIns="72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000" b="1" dirty="0" smtClean="0">
                <a:latin typeface="+mn-lt"/>
              </a:rPr>
              <a:t>v1.0</a:t>
            </a:r>
            <a:endParaRPr lang="ru-RU" altLang="ru-RU" sz="2000" b="1" dirty="0">
              <a:latin typeface="+mn-lt"/>
            </a:endParaRPr>
          </a:p>
        </p:txBody>
      </p:sp>
      <p:sp>
        <p:nvSpPr>
          <p:cNvPr id="43" name="TextBox 51"/>
          <p:cNvSpPr txBox="1">
            <a:spLocks noChangeArrowheads="1"/>
          </p:cNvSpPr>
          <p:nvPr/>
        </p:nvSpPr>
        <p:spPr bwMode="auto">
          <a:xfrm>
            <a:off x="4860032" y="4725144"/>
            <a:ext cx="612068" cy="400110"/>
          </a:xfrm>
          <a:prstGeom prst="rect">
            <a:avLst/>
          </a:prstGeom>
          <a:solidFill>
            <a:schemeClr val="bg1"/>
          </a:solidFill>
          <a:ln w="19050">
            <a:solidFill>
              <a:schemeClr val="accent2"/>
            </a:solidFill>
            <a:miter lim="800000"/>
            <a:headEnd/>
            <a:tailEnd/>
          </a:ln>
          <a:extLst/>
        </p:spPr>
        <p:txBody>
          <a:bodyPr wrap="square" lIns="72000" rIns="72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000" b="1" dirty="0" smtClean="0">
                <a:latin typeface="+mn-lt"/>
              </a:rPr>
              <a:t>v2.0</a:t>
            </a:r>
            <a:endParaRPr lang="ru-RU" altLang="ru-RU" sz="2000" b="1" dirty="0">
              <a:latin typeface="+mn-lt"/>
            </a:endParaRPr>
          </a:p>
        </p:txBody>
      </p:sp>
      <p:sp>
        <p:nvSpPr>
          <p:cNvPr id="44" name="TextBox 52"/>
          <p:cNvSpPr txBox="1">
            <a:spLocks noChangeArrowheads="1"/>
          </p:cNvSpPr>
          <p:nvPr/>
        </p:nvSpPr>
        <p:spPr bwMode="auto">
          <a:xfrm>
            <a:off x="4788024" y="3032956"/>
            <a:ext cx="2232248" cy="707886"/>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Формирование требований</a:t>
            </a:r>
          </a:p>
        </p:txBody>
      </p:sp>
      <p:sp>
        <p:nvSpPr>
          <p:cNvPr id="45" name="TextBox 53"/>
          <p:cNvSpPr txBox="1">
            <a:spLocks noChangeArrowheads="1"/>
          </p:cNvSpPr>
          <p:nvPr/>
        </p:nvSpPr>
        <p:spPr bwMode="auto">
          <a:xfrm>
            <a:off x="2375756" y="2564904"/>
            <a:ext cx="2520280"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Разработка проекта</a:t>
            </a:r>
          </a:p>
        </p:txBody>
      </p:sp>
      <p:sp>
        <p:nvSpPr>
          <p:cNvPr id="46" name="TextBox 54"/>
          <p:cNvSpPr txBox="1">
            <a:spLocks noChangeArrowheads="1"/>
          </p:cNvSpPr>
          <p:nvPr/>
        </p:nvSpPr>
        <p:spPr bwMode="auto">
          <a:xfrm rot="16200000">
            <a:off x="1288798" y="4011903"/>
            <a:ext cx="1781941"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Реализация</a:t>
            </a:r>
          </a:p>
        </p:txBody>
      </p:sp>
      <p:sp>
        <p:nvSpPr>
          <p:cNvPr id="47" name="TextBox 55"/>
          <p:cNvSpPr txBox="1">
            <a:spLocks noChangeArrowheads="1"/>
          </p:cNvSpPr>
          <p:nvPr/>
        </p:nvSpPr>
        <p:spPr bwMode="auto">
          <a:xfrm>
            <a:off x="2735796" y="5733256"/>
            <a:ext cx="2420254"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Устранение ошибок</a:t>
            </a:r>
          </a:p>
        </p:txBody>
      </p:sp>
      <p:sp>
        <p:nvSpPr>
          <p:cNvPr id="48" name="TextBox 56"/>
          <p:cNvSpPr txBox="1">
            <a:spLocks noChangeArrowheads="1"/>
          </p:cNvSpPr>
          <p:nvPr/>
        </p:nvSpPr>
        <p:spPr bwMode="auto">
          <a:xfrm rot="16200000">
            <a:off x="6800182" y="3577082"/>
            <a:ext cx="800219" cy="3312367"/>
          </a:xfrm>
          <a:prstGeom prst="rect">
            <a:avLst/>
          </a:prstGeom>
          <a:noFill/>
          <a:ln>
            <a:noFill/>
          </a:ln>
          <a:extLst/>
        </p:spPr>
        <p:txBody>
          <a:bodyPr vert="vert"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Ввод в действие прототипов (версий) системы</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0" name="Нижний колонтитул 2"/>
          <p:cNvSpPr>
            <a:spLocks noGrp="1"/>
          </p:cNvSpPr>
          <p:nvPr>
            <p:ph type="ftr" sz="quarter" idx="3"/>
          </p:nvPr>
        </p:nvSpPr>
        <p:spPr>
          <a:xfrm>
            <a:off x="2764640" y="6459786"/>
            <a:ext cx="3764498" cy="365125"/>
          </a:xfrm>
        </p:spPr>
        <p:txBody>
          <a:bodyPr/>
          <a:lstStyle/>
          <a:p>
            <a:r>
              <a:rPr lang="ru-RU" smtClean="0"/>
              <a:t>принципы работы компьютера</a:t>
            </a:r>
            <a:endParaRPr lang="ru-RU" dirty="0" smtClean="0"/>
          </a:p>
        </p:txBody>
      </p:sp>
      <p:sp>
        <p:nvSpPr>
          <p:cNvPr id="5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a:t>
            </a:r>
            <a:r>
              <a:rPr lang="ru-RU" sz="3600" b="1" dirty="0" smtClean="0">
                <a:solidFill>
                  <a:schemeClr val="tx1">
                    <a:lumMod val="50000"/>
                    <a:lumOff val="50000"/>
                  </a:schemeClr>
                </a:solidFill>
              </a:rPr>
              <a:t>программного </a:t>
            </a:r>
            <a:r>
              <a:rPr lang="ru-RU" sz="3600" b="1" dirty="0">
                <a:solidFill>
                  <a:schemeClr val="tx1">
                    <a:lumMod val="50000"/>
                    <a:lumOff val="50000"/>
                  </a:schemeClr>
                </a:solidFill>
              </a:rPr>
              <a:t>обеспечения</a:t>
            </a:r>
          </a:p>
        </p:txBody>
      </p:sp>
      <p:cxnSp>
        <p:nvCxnSpPr>
          <p:cNvPr id="36" name="Прямая со стрелкой 35"/>
          <p:cNvCxnSpPr/>
          <p:nvPr/>
        </p:nvCxnSpPr>
        <p:spPr bwMode="auto">
          <a:xfrm>
            <a:off x="2951820" y="5049180"/>
            <a:ext cx="1584176"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7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p:bldP spid="46" grpId="0"/>
      <p:bldP spid="47"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15516" y="1340768"/>
            <a:ext cx="8640959" cy="4310880"/>
          </a:xfrm>
        </p:spPr>
        <p:txBody>
          <a:bodyPr>
            <a:noAutofit/>
          </a:bodyPr>
          <a:lstStyle/>
          <a:p>
            <a:pPr marL="514350" lvl="0" indent="-514350">
              <a:buFont typeface="+mj-lt"/>
              <a:buAutoNum type="arabicPeriod"/>
            </a:pPr>
            <a:r>
              <a:rPr lang="ru-RU" sz="2800" dirty="0" smtClean="0"/>
              <a:t>Аппаратные </a:t>
            </a:r>
            <a:r>
              <a:rPr lang="ru-RU" sz="2800" dirty="0"/>
              <a:t>и программные средства компьютеров. Гарвардская и принстонская архитектуры. </a:t>
            </a:r>
          </a:p>
          <a:p>
            <a:pPr marL="514350" lvl="0" indent="-514350">
              <a:buFont typeface="+mj-lt"/>
              <a:buAutoNum type="arabicPeriod"/>
            </a:pPr>
            <a:r>
              <a:rPr lang="ru-RU" sz="2800" dirty="0" smtClean="0"/>
              <a:t>Понятие </a:t>
            </a:r>
            <a:r>
              <a:rPr lang="ru-RU" sz="2800" dirty="0"/>
              <a:t>о программном обеспечении. Предмет программирования. Системное, прикладное и инструментальное программное обеспечение (ПО</a:t>
            </a:r>
            <a:r>
              <a:rPr lang="ru-RU" sz="2800" dirty="0" smtClean="0"/>
              <a:t>).</a:t>
            </a:r>
            <a:br>
              <a:rPr lang="ru-RU" sz="2800" dirty="0" smtClean="0"/>
            </a:br>
            <a:r>
              <a:rPr lang="ru-RU" sz="2800" dirty="0" smtClean="0"/>
              <a:t>Основные </a:t>
            </a:r>
            <a:r>
              <a:rPr lang="ru-RU" sz="2800" dirty="0"/>
              <a:t>технологические этапы разработки программ.</a:t>
            </a:r>
          </a:p>
          <a:p>
            <a:pPr marL="514350" lvl="0" indent="-514350">
              <a:buFont typeface="+mj-lt"/>
              <a:buAutoNum type="arabicPeriod"/>
            </a:pPr>
            <a:r>
              <a:rPr lang="ru-RU" sz="2800" dirty="0" smtClean="0"/>
              <a:t>Организация </a:t>
            </a:r>
            <a:r>
              <a:rPr lang="ru-RU" sz="2800" dirty="0"/>
              <a:t>памяти </a:t>
            </a:r>
            <a:r>
              <a:rPr lang="ru-RU" sz="2800" dirty="0" smtClean="0"/>
              <a:t>компьютера.</a:t>
            </a:r>
            <a:r>
              <a:rPr lang="en-US" sz="2800" dirty="0" smtClean="0"/>
              <a:t/>
            </a:r>
            <a:br>
              <a:rPr lang="en-US" sz="2800" dirty="0" smtClean="0"/>
            </a:br>
            <a:r>
              <a:rPr lang="ru-RU" sz="2800" dirty="0" smtClean="0"/>
              <a:t>Оперативная </a:t>
            </a:r>
            <a:r>
              <a:rPr lang="ru-RU" sz="2800" dirty="0"/>
              <a:t>память: уровни, </a:t>
            </a:r>
            <a:r>
              <a:rPr lang="ru-RU" sz="2800" dirty="0" smtClean="0"/>
              <a:t>адресация.</a:t>
            </a:r>
            <a:r>
              <a:rPr lang="en-US" sz="2800" dirty="0" smtClean="0"/>
              <a:t/>
            </a:r>
            <a:br>
              <a:rPr lang="en-US" sz="2800" dirty="0" smtClean="0"/>
            </a:br>
            <a:r>
              <a:rPr lang="ru-RU" sz="2800" dirty="0" smtClean="0"/>
              <a:t>Внешняя </a:t>
            </a:r>
            <a:r>
              <a:rPr lang="ru-RU" sz="2800" dirty="0"/>
              <a:t>память: файлы, прямой и последовательный доступ к данным.</a:t>
            </a:r>
          </a:p>
          <a:p>
            <a:endParaRPr lang="ru-RU" sz="2800" dirty="0"/>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 name="Нижний колонтитул 3"/>
          <p:cNvSpPr>
            <a:spLocks noGrp="1"/>
          </p:cNvSpPr>
          <p:nvPr>
            <p:ph type="ftr" sz="quarter" idx="3"/>
          </p:nvPr>
        </p:nvSpPr>
        <p:spPr/>
        <p:txBody>
          <a:bodyPr/>
          <a:lstStyle/>
          <a:p>
            <a:r>
              <a:rPr lang="ru-RU" smtClean="0"/>
              <a:t>принципы работы компьютера</a:t>
            </a:r>
            <a:endParaRPr lang="ru-RU" dirty="0" smtClean="0"/>
          </a:p>
        </p:txBody>
      </p:sp>
      <p:sp>
        <p:nvSpPr>
          <p:cNvPr id="5" name="Номер слайда 4"/>
          <p:cNvSpPr>
            <a:spLocks noGrp="1"/>
          </p:cNvSpPr>
          <p:nvPr>
            <p:ph type="sldNum" sz="quarter" idx="4"/>
          </p:nvPr>
        </p:nvSpPr>
        <p:spPr/>
        <p:txBody>
          <a:bodyPr/>
          <a:lstStyle/>
          <a:p>
            <a:fld id="{4FAB73BC-B049-4115-A692-8D63A059BFB8}" type="slidenum">
              <a:rPr lang="en-US" smtClean="0"/>
              <a:pPr/>
              <a:t>38</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Tree>
    <p:extLst>
      <p:ext uri="{BB962C8B-B14F-4D97-AF65-F5344CB8AC3E}">
        <p14:creationId xmlns:p14="http://schemas.microsoft.com/office/powerpoint/2010/main" val="202575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4"/>
            <a:ext cx="7543800" cy="1352415"/>
          </a:xfrm>
        </p:spPr>
        <p:txBody>
          <a:bodyPr>
            <a:normAutofit/>
          </a:bodyPr>
          <a:lstStyle/>
          <a:p>
            <a:r>
              <a:rPr lang="ru-RU" altLang="ru-RU" dirty="0" smtClean="0"/>
              <a:t>Литература</a:t>
            </a:r>
            <a:br>
              <a:rPr lang="ru-RU" altLang="ru-RU" dirty="0" smtClean="0"/>
            </a:br>
            <a:r>
              <a:rPr lang="ru-RU" altLang="ru-RU" sz="4000" i="1" dirty="0">
                <a:solidFill>
                  <a:schemeClr val="bg1">
                    <a:lumMod val="65000"/>
                  </a:schemeClr>
                </a:solidFill>
              </a:rPr>
              <a:t>Основная</a:t>
            </a:r>
            <a:endParaRPr lang="ru-RU" sz="4000" i="1" dirty="0">
              <a:solidFill>
                <a:schemeClr val="bg1">
                  <a:lumMod val="65000"/>
                </a:schemeClr>
              </a:solidFill>
            </a:endParaRPr>
          </a:p>
        </p:txBody>
      </p:sp>
      <p:sp>
        <p:nvSpPr>
          <p:cNvPr id="3" name="Объект 2"/>
          <p:cNvSpPr>
            <a:spLocks noGrp="1"/>
          </p:cNvSpPr>
          <p:nvPr>
            <p:ph idx="1"/>
          </p:nvPr>
        </p:nvSpPr>
        <p:spPr>
          <a:xfrm>
            <a:off x="508958" y="1915064"/>
            <a:ext cx="8005314" cy="3954030"/>
          </a:xfrm>
        </p:spPr>
        <p:txBody>
          <a:bodyPr/>
          <a:lstStyle/>
          <a:p>
            <a:pPr marL="457200" indent="-457200">
              <a:buFont typeface="+mj-lt"/>
              <a:buAutoNum type="arabicPeriod"/>
            </a:pPr>
            <a:r>
              <a:rPr lang="ru-RU" altLang="ru-RU" sz="2400" i="1" dirty="0" err="1"/>
              <a:t>Лафоре</a:t>
            </a:r>
            <a:r>
              <a:rPr lang="ru-RU" altLang="ru-RU" sz="2400" i="1" dirty="0"/>
              <a:t> Р</a:t>
            </a:r>
            <a:r>
              <a:rPr lang="ru-RU" altLang="ru-RU" sz="2400" b="1" i="1" dirty="0"/>
              <a:t>. </a:t>
            </a:r>
            <a:r>
              <a:rPr lang="ru-RU" altLang="ru-RU" sz="2400" b="1" dirty="0"/>
              <a:t>Объектно-ориентированное программирование в С</a:t>
            </a:r>
            <a:r>
              <a:rPr lang="ru-RU" altLang="ru-RU" sz="2400" b="1" dirty="0" smtClean="0"/>
              <a:t>++</a:t>
            </a:r>
            <a:r>
              <a:rPr lang="ru-RU" altLang="ru-RU" sz="2400" dirty="0" smtClean="0"/>
              <a:t>.</a:t>
            </a:r>
            <a:br>
              <a:rPr lang="ru-RU" altLang="ru-RU" sz="2400" dirty="0" smtClean="0"/>
            </a:br>
            <a:r>
              <a:rPr lang="ru-RU" altLang="ru-RU" sz="2400" dirty="0" smtClean="0"/>
              <a:t>СПб</a:t>
            </a:r>
            <a:r>
              <a:rPr lang="ru-RU" altLang="ru-RU" sz="2400" dirty="0"/>
              <a:t>, Питер, 2014, 928 с.</a:t>
            </a:r>
            <a:endParaRPr lang="en-US" altLang="ru-RU" sz="2400" dirty="0"/>
          </a:p>
          <a:p>
            <a:pPr marL="457200" indent="-457200">
              <a:buFont typeface="+mj-lt"/>
              <a:buAutoNum type="arabicPeriod"/>
            </a:pPr>
            <a:r>
              <a:rPr lang="be-BY" altLang="ru-RU" sz="2400" i="1" dirty="0"/>
              <a:t>Прата С. </a:t>
            </a:r>
            <a:r>
              <a:rPr lang="be-BY" altLang="ru-RU" sz="2400" b="1" dirty="0"/>
              <a:t>Язык программ</a:t>
            </a:r>
            <a:r>
              <a:rPr lang="ru-RU" altLang="ru-RU" sz="2400" b="1" dirty="0" err="1"/>
              <a:t>рования</a:t>
            </a:r>
            <a:r>
              <a:rPr lang="be-BY" altLang="ru-RU" sz="2400" b="1" dirty="0"/>
              <a:t> С++. Лекции и </a:t>
            </a:r>
            <a:r>
              <a:rPr lang="be-BY" altLang="ru-RU" sz="2400" b="1" dirty="0" smtClean="0"/>
              <a:t>упражнения.</a:t>
            </a:r>
            <a:r>
              <a:rPr lang="be-BY" altLang="ru-RU" sz="2400" dirty="0"/>
              <a:t> </a:t>
            </a:r>
            <a:r>
              <a:rPr lang="be-BY" altLang="ru-RU" sz="2400" dirty="0" smtClean="0"/>
              <a:t>5-е издание.</a:t>
            </a:r>
            <a:br>
              <a:rPr lang="be-BY" altLang="ru-RU" sz="2400" dirty="0" smtClean="0"/>
            </a:br>
            <a:r>
              <a:rPr lang="ru-RU" altLang="ru-RU" sz="2400" dirty="0" smtClean="0"/>
              <a:t>М</a:t>
            </a:r>
            <a:r>
              <a:rPr lang="ru-RU" altLang="ru-RU" sz="2400" dirty="0"/>
              <a:t>., 2016, 1184 с.</a:t>
            </a:r>
          </a:p>
          <a:p>
            <a:pPr marL="457200" indent="-457200">
              <a:buFont typeface="+mj-lt"/>
              <a:buAutoNum type="arabicPeriod"/>
            </a:pPr>
            <a:r>
              <a:rPr lang="ru-RU" altLang="ru-RU" sz="2400" i="1" dirty="0" err="1"/>
              <a:t>Побегайло</a:t>
            </a:r>
            <a:r>
              <a:rPr lang="ru-RU" altLang="ru-RU" sz="2400" i="1" dirty="0"/>
              <a:t> А.П. </a:t>
            </a:r>
            <a:r>
              <a:rPr lang="ru-RU" altLang="ru-RU" sz="2400" b="1" dirty="0"/>
              <a:t>С/С++ для </a:t>
            </a:r>
            <a:r>
              <a:rPr lang="ru-RU" altLang="ru-RU" sz="2400" b="1" dirty="0" smtClean="0"/>
              <a:t>студента.</a:t>
            </a:r>
            <a:br>
              <a:rPr lang="ru-RU" altLang="ru-RU" sz="2400" b="1" dirty="0" smtClean="0"/>
            </a:br>
            <a:r>
              <a:rPr lang="ru-RU" altLang="ru-RU" sz="2400" dirty="0" smtClean="0"/>
              <a:t>СПб</a:t>
            </a:r>
            <a:r>
              <a:rPr lang="ru-RU" altLang="ru-RU" sz="2400" dirty="0"/>
              <a:t>, БХВ-Петербург,  2006, 526 с.</a:t>
            </a:r>
          </a:p>
          <a:p>
            <a:pPr marL="457200" indent="-457200">
              <a:buFont typeface="+mj-lt"/>
              <a:buAutoNum type="arabicPeriod"/>
            </a:pPr>
            <a:r>
              <a:rPr lang="ru-RU" altLang="ru-RU" sz="2400" i="1" dirty="0" err="1"/>
              <a:t>Шилдт</a:t>
            </a:r>
            <a:r>
              <a:rPr lang="ru-RU" altLang="ru-RU" sz="2400" i="1" dirty="0"/>
              <a:t> Г.</a:t>
            </a:r>
            <a:r>
              <a:rPr lang="ru-RU" altLang="ru-RU" sz="2400" dirty="0"/>
              <a:t> </a:t>
            </a:r>
            <a:r>
              <a:rPr lang="ru-RU" altLang="ru-RU" sz="2400" b="1" dirty="0"/>
              <a:t>С++ Базовый курс. </a:t>
            </a:r>
            <a:r>
              <a:rPr lang="ru-RU" altLang="ru-RU" sz="2400" dirty="0"/>
              <a:t>3-е </a:t>
            </a:r>
            <a:r>
              <a:rPr lang="ru-RU" altLang="ru-RU" sz="2400" dirty="0" smtClean="0"/>
              <a:t>издание.</a:t>
            </a:r>
            <a:br>
              <a:rPr lang="ru-RU" altLang="ru-RU" sz="2400" dirty="0" smtClean="0"/>
            </a:br>
            <a:r>
              <a:rPr lang="ru-RU" altLang="ru-RU" sz="2400" dirty="0" smtClean="0"/>
              <a:t>М</a:t>
            </a:r>
            <a:r>
              <a:rPr lang="ru-RU" altLang="ru-RU" sz="2400" dirty="0"/>
              <a:t>. Вильямс, 201</a:t>
            </a:r>
            <a:r>
              <a:rPr lang="en-US" altLang="ru-RU" sz="2400" dirty="0"/>
              <a:t>0</a:t>
            </a:r>
            <a:r>
              <a:rPr lang="ru-RU" altLang="ru-RU" sz="2400" dirty="0"/>
              <a:t>, 624 с.</a:t>
            </a:r>
          </a:p>
          <a:p>
            <a:endParaRPr lang="ru-RU"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altLang="ru-RU" dirty="0"/>
              <a:t>Литература</a:t>
            </a:r>
            <a:endParaRPr lang="ru-RU" dirty="0" smtClean="0"/>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78870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4"/>
            <a:ext cx="7543800" cy="1352415"/>
          </a:xfrm>
        </p:spPr>
        <p:txBody>
          <a:bodyPr>
            <a:normAutofit/>
          </a:bodyPr>
          <a:lstStyle/>
          <a:p>
            <a:r>
              <a:rPr lang="ru-RU" altLang="ru-RU" smtClean="0"/>
              <a:t>Литература</a:t>
            </a:r>
            <a:br>
              <a:rPr lang="ru-RU" altLang="ru-RU" smtClean="0"/>
            </a:br>
            <a:r>
              <a:rPr lang="ru-RU" altLang="ru-RU" sz="4000" i="1" smtClean="0">
                <a:solidFill>
                  <a:schemeClr val="bg1">
                    <a:lumMod val="65000"/>
                  </a:schemeClr>
                </a:solidFill>
              </a:rPr>
              <a:t>Дополнительная</a:t>
            </a:r>
            <a:endParaRPr lang="ru-RU" sz="4000" i="1" dirty="0">
              <a:solidFill>
                <a:schemeClr val="bg1">
                  <a:lumMod val="65000"/>
                </a:schemeClr>
              </a:solidFill>
            </a:endParaRPr>
          </a:p>
        </p:txBody>
      </p:sp>
      <p:sp>
        <p:nvSpPr>
          <p:cNvPr id="3" name="Объект 2"/>
          <p:cNvSpPr>
            <a:spLocks noGrp="1"/>
          </p:cNvSpPr>
          <p:nvPr>
            <p:ph idx="1"/>
          </p:nvPr>
        </p:nvSpPr>
        <p:spPr>
          <a:xfrm>
            <a:off x="508958" y="1915064"/>
            <a:ext cx="8005314" cy="3954030"/>
          </a:xfrm>
        </p:spPr>
        <p:txBody>
          <a:bodyPr>
            <a:normAutofit fontScale="92500" lnSpcReduction="10000"/>
          </a:bodyPr>
          <a:lstStyle/>
          <a:p>
            <a:pPr marL="381000" indent="-381000">
              <a:buFont typeface="Wingdings" panose="05000000000000000000" pitchFamily="2" charset="2"/>
              <a:buAutoNum type="arabicPeriod"/>
            </a:pPr>
            <a:r>
              <a:rPr lang="ru-RU" altLang="ru-RU" sz="2400" dirty="0" smtClean="0"/>
              <a:t>Пахомов Б.И. </a:t>
            </a:r>
            <a:r>
              <a:rPr lang="ru-RU" altLang="ru-RU" sz="2400" b="1" dirty="0" smtClean="0"/>
              <a:t>C/C++ и MS </a:t>
            </a:r>
            <a:r>
              <a:rPr lang="ru-RU" altLang="ru-RU" sz="2400" b="1" dirty="0" err="1" smtClean="0"/>
              <a:t>Visual</a:t>
            </a:r>
            <a:r>
              <a:rPr lang="ru-RU" altLang="ru-RU" sz="2400" b="1" dirty="0" smtClean="0"/>
              <a:t> C++ 2012 для начинающих</a:t>
            </a:r>
            <a:r>
              <a:rPr lang="en-US" altLang="ru-RU" sz="2400" b="1" dirty="0" smtClean="0"/>
              <a:t>. – </a:t>
            </a:r>
            <a:r>
              <a:rPr lang="ru-RU" altLang="ru-RU" sz="2400" dirty="0" smtClean="0"/>
              <a:t>Санкт-Петербург, Санкт-Петербург-БХВ, 201</a:t>
            </a:r>
            <a:r>
              <a:rPr lang="en-US" altLang="ru-RU" sz="2400" dirty="0" smtClean="0"/>
              <a:t>3</a:t>
            </a:r>
            <a:endParaRPr lang="en-US" altLang="ru-RU" sz="2400" b="1" dirty="0" smtClean="0"/>
          </a:p>
          <a:p>
            <a:pPr marL="381000" indent="-381000">
              <a:buFont typeface="Wingdings" panose="05000000000000000000" pitchFamily="2" charset="2"/>
              <a:buAutoNum type="arabicPeriod"/>
            </a:pPr>
            <a:r>
              <a:rPr lang="ru-RU" altLang="ru-RU" sz="2400" dirty="0" err="1" smtClean="0"/>
              <a:t>Каррано</a:t>
            </a:r>
            <a:r>
              <a:rPr lang="ru-RU" altLang="ru-RU" sz="2400" dirty="0" smtClean="0"/>
              <a:t> Ф., </a:t>
            </a:r>
            <a:r>
              <a:rPr lang="ru-RU" altLang="ru-RU" sz="2400" dirty="0" err="1" smtClean="0"/>
              <a:t>Причард</a:t>
            </a:r>
            <a:r>
              <a:rPr lang="ru-RU" altLang="ru-RU" sz="2400" dirty="0" smtClean="0"/>
              <a:t> Д. </a:t>
            </a:r>
            <a:r>
              <a:rPr lang="ru-RU" altLang="ru-RU" sz="2400" b="1" dirty="0" smtClean="0"/>
              <a:t>Абстракция данных и решение задач на С++.</a:t>
            </a:r>
            <a:r>
              <a:rPr lang="ru-RU" altLang="ru-RU" sz="2400" dirty="0" smtClean="0"/>
              <a:t> </a:t>
            </a:r>
            <a:r>
              <a:rPr lang="ru-RU" altLang="ru-RU" sz="2400" b="1" dirty="0" smtClean="0"/>
              <a:t>Стены и зеркала</a:t>
            </a:r>
            <a:r>
              <a:rPr lang="ru-RU" altLang="ru-RU" sz="2400" dirty="0" smtClean="0"/>
              <a:t>. 3-е издание. М., Вильямс, 2003, 848 с.</a:t>
            </a:r>
          </a:p>
          <a:p>
            <a:pPr marL="381000" indent="-381000">
              <a:buFont typeface="Wingdings" panose="05000000000000000000" pitchFamily="2" charset="2"/>
              <a:buAutoNum type="arabicPeriod"/>
            </a:pPr>
            <a:r>
              <a:rPr lang="ru-RU" altLang="ru-RU" sz="2400" dirty="0" err="1" smtClean="0"/>
              <a:t>Ахо</a:t>
            </a:r>
            <a:r>
              <a:rPr lang="ru-RU" altLang="ru-RU" sz="2400" dirty="0" smtClean="0"/>
              <a:t> А., </a:t>
            </a:r>
            <a:r>
              <a:rPr lang="ru-RU" altLang="ru-RU" sz="2400" dirty="0" err="1" smtClean="0"/>
              <a:t>Хопкрофт</a:t>
            </a:r>
            <a:r>
              <a:rPr lang="ru-RU" altLang="ru-RU" sz="2400" dirty="0" smtClean="0"/>
              <a:t> Д., Ульман Д. </a:t>
            </a:r>
            <a:r>
              <a:rPr lang="ru-RU" altLang="ru-RU" sz="2400" b="1" dirty="0" smtClean="0"/>
              <a:t>Структуры данных и алгоритмы. </a:t>
            </a:r>
            <a:r>
              <a:rPr lang="ru-RU" altLang="ru-RU" sz="2400" dirty="0" smtClean="0"/>
              <a:t>М., Вильямс, 2000, 384 с.</a:t>
            </a:r>
          </a:p>
          <a:p>
            <a:pPr marL="381000" indent="-381000">
              <a:buFont typeface="Wingdings" panose="05000000000000000000" pitchFamily="2" charset="2"/>
              <a:buAutoNum type="arabicPeriod"/>
            </a:pPr>
            <a:r>
              <a:rPr lang="ru-RU" altLang="ru-RU" sz="2400" dirty="0" err="1" smtClean="0"/>
              <a:t>Седжвик</a:t>
            </a:r>
            <a:r>
              <a:rPr lang="ru-RU" altLang="ru-RU" sz="2400" dirty="0" smtClean="0"/>
              <a:t> Р. </a:t>
            </a:r>
            <a:r>
              <a:rPr lang="ru-RU" altLang="ru-RU" sz="2400" b="1" dirty="0" smtClean="0"/>
              <a:t>Алгоритмы на С++</a:t>
            </a:r>
            <a:r>
              <a:rPr lang="ru-RU" altLang="ru-RU" sz="2400" dirty="0" smtClean="0"/>
              <a:t>. М., Вильямс, 2016.</a:t>
            </a:r>
          </a:p>
          <a:p>
            <a:pPr marL="381000" indent="-381000">
              <a:buFont typeface="Wingdings" panose="05000000000000000000" pitchFamily="2" charset="2"/>
              <a:buAutoNum type="arabicPeriod"/>
            </a:pPr>
            <a:r>
              <a:rPr lang="ru-RU" altLang="ru-RU" sz="2400" dirty="0" err="1"/>
              <a:t>Макконнелл</a:t>
            </a:r>
            <a:r>
              <a:rPr lang="ru-RU" altLang="ru-RU" sz="2400" dirty="0"/>
              <a:t> С. </a:t>
            </a:r>
            <a:r>
              <a:rPr lang="ru-RU" altLang="ru-RU" sz="2400" b="1" dirty="0"/>
              <a:t>Совершенный код. Мастер-класс</a:t>
            </a:r>
            <a:r>
              <a:rPr lang="ru-RU" altLang="ru-RU" sz="2400" dirty="0"/>
              <a:t>. СПб, Питер, 2014, 896 с.  </a:t>
            </a:r>
          </a:p>
          <a:p>
            <a:pPr marL="381000" indent="-381000">
              <a:buFont typeface="Wingdings" panose="05000000000000000000" pitchFamily="2" charset="2"/>
              <a:buAutoNum type="arabicPeriod"/>
            </a:pPr>
            <a:r>
              <a:rPr lang="ru-RU" altLang="ru-RU" sz="2400" dirty="0" smtClean="0"/>
              <a:t>Буч </a:t>
            </a:r>
            <a:r>
              <a:rPr lang="ru-RU" altLang="ru-RU" sz="2400" dirty="0"/>
              <a:t>Г. </a:t>
            </a:r>
            <a:r>
              <a:rPr lang="ru-RU" altLang="ru-RU" sz="2400" b="1" dirty="0"/>
              <a:t>Объектно-ориентированный анализ и проектирование с примерами приложений на С++. </a:t>
            </a:r>
            <a:r>
              <a:rPr lang="ru-RU" altLang="ru-RU" sz="2400" dirty="0"/>
              <a:t>– М.: Бином, 2001</a:t>
            </a:r>
            <a:r>
              <a:rPr lang="ru-RU" altLang="ru-RU" sz="2400" dirty="0" smtClean="0"/>
              <a:t>.</a:t>
            </a:r>
            <a:endParaRPr lang="ru-RU" altLang="ru-RU" sz="24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altLang="ru-RU" dirty="0"/>
              <a:t>Литература</a:t>
            </a:r>
            <a:endParaRPr lang="ru-RU" dirty="0" smtClean="0"/>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38523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Слайд напоминание</a:t>
            </a:r>
            <a:endParaRPr lang="ru-RU" dirty="0"/>
          </a:p>
        </p:txBody>
      </p:sp>
      <p:sp>
        <p:nvSpPr>
          <p:cNvPr id="3" name="Объект 2"/>
          <p:cNvSpPr>
            <a:spLocks noGrp="1"/>
          </p:cNvSpPr>
          <p:nvPr>
            <p:ph idx="1"/>
          </p:nvPr>
        </p:nvSpPr>
        <p:spPr>
          <a:xfrm>
            <a:off x="251520" y="1880828"/>
            <a:ext cx="8640960" cy="4023360"/>
          </a:xfrm>
        </p:spPr>
        <p:txBody>
          <a:bodyPr>
            <a:normAutofit/>
          </a:bodyPr>
          <a:lstStyle/>
          <a:p>
            <a:r>
              <a:rPr lang="ru-RU" sz="2200" dirty="0" smtClean="0"/>
              <a:t>Все лекции содержат примечания к каждому слайду, где я указал,</a:t>
            </a:r>
            <a:br>
              <a:rPr lang="ru-RU" sz="2200" dirty="0" smtClean="0"/>
            </a:br>
            <a:r>
              <a:rPr lang="ru-RU" sz="2200" dirty="0" smtClean="0"/>
              <a:t>то что проговариваю на лекции.</a:t>
            </a:r>
          </a:p>
          <a:p>
            <a:r>
              <a:rPr lang="ru-RU" sz="2200" dirty="0" smtClean="0"/>
              <a:t>Закладка "заметки" иногда бывает скрыта по умолчанию.</a:t>
            </a:r>
            <a:br>
              <a:rPr lang="ru-RU" sz="2200" dirty="0" smtClean="0"/>
            </a:br>
            <a:r>
              <a:rPr lang="ru-RU" sz="2200" dirty="0" smtClean="0"/>
              <a:t>В </a:t>
            </a:r>
            <a:r>
              <a:rPr lang="en-US" sz="2200" dirty="0" smtClean="0"/>
              <a:t>PowerPoint </a:t>
            </a:r>
            <a:r>
              <a:rPr lang="ru-RU" sz="2200" dirty="0" smtClean="0"/>
              <a:t>она открывается через панель меню </a:t>
            </a:r>
            <a:r>
              <a:rPr lang="en-US" sz="2200" dirty="0" smtClean="0"/>
              <a:t>"</a:t>
            </a:r>
            <a:r>
              <a:rPr lang="ru-RU" sz="2200" dirty="0" smtClean="0"/>
              <a:t>Вид</a:t>
            </a:r>
            <a:r>
              <a:rPr lang="en-US" sz="2200" dirty="0" smtClean="0"/>
              <a:t>"</a:t>
            </a:r>
            <a:r>
              <a:rPr lang="ru-RU" sz="2200" dirty="0" smtClean="0"/>
              <a:t>\</a:t>
            </a:r>
            <a:r>
              <a:rPr lang="en-US" sz="2200" dirty="0" smtClean="0"/>
              <a:t>"</a:t>
            </a:r>
            <a:r>
              <a:rPr lang="ru-RU" sz="2200" dirty="0" smtClean="0"/>
              <a:t>Заметки</a:t>
            </a:r>
            <a:r>
              <a:rPr lang="en-US" sz="2200" dirty="0" smtClean="0"/>
              <a:t>".</a:t>
            </a:r>
            <a:endParaRPr lang="ru-RU" sz="2200" dirty="0"/>
          </a:p>
          <a:p>
            <a:r>
              <a:rPr lang="ru-RU" sz="2200" dirty="0"/>
              <a:t>Хотя я старался указать в заметках по максимуму всё о чём я говорю на лекциях, но прочтение этого материала лично занимает не менее чем вдвое больше времени чем прослушивание его на </a:t>
            </a:r>
            <a:r>
              <a:rPr lang="ru-RU" sz="2200" dirty="0" smtClean="0"/>
              <a:t>лекции.</a:t>
            </a:r>
            <a:br>
              <a:rPr lang="ru-RU" sz="2200" dirty="0" smtClean="0"/>
            </a:br>
            <a:r>
              <a:rPr lang="ru-RU" sz="2200" dirty="0" smtClean="0"/>
              <a:t>Так что </a:t>
            </a:r>
            <a:r>
              <a:rPr lang="ru-RU" sz="2200" b="1" dirty="0" smtClean="0"/>
              <a:t>посещение лекций </a:t>
            </a:r>
            <a:r>
              <a:rPr lang="ru-RU" sz="2200" dirty="0" smtClean="0"/>
              <a:t>всегда </a:t>
            </a:r>
            <a:r>
              <a:rPr lang="ru-RU" sz="2200" b="1" dirty="0" smtClean="0"/>
              <a:t>предпочтительнее</a:t>
            </a:r>
            <a:r>
              <a:rPr lang="ru-RU" sz="2200" dirty="0" smtClean="0"/>
              <a:t>.</a:t>
            </a:r>
            <a:endParaRPr lang="ru-RU" sz="2200" dirty="0"/>
          </a:p>
          <a:p>
            <a:endParaRPr lang="ru-RU" sz="2200" dirty="0" smtClean="0"/>
          </a:p>
        </p:txBody>
      </p:sp>
      <p:sp>
        <p:nvSpPr>
          <p:cNvPr id="4" name="Дата 3"/>
          <p:cNvSpPr>
            <a:spLocks noGrp="1"/>
          </p:cNvSpPr>
          <p:nvPr>
            <p:ph type="dt" sz="half" idx="2"/>
          </p:nvPr>
        </p:nvSpPr>
        <p:spPr/>
        <p:txBody>
          <a:bodyPr/>
          <a:lstStyle/>
          <a:p>
            <a:pPr>
              <a:tabLst>
                <a:tab pos="1347788" algn="l"/>
              </a:tabLst>
            </a:pPr>
            <a:r>
              <a:rPr lang="ru-RU" smtClean="0"/>
              <a:t>Левкович Н.В.</a:t>
            </a:r>
            <a:r>
              <a:rPr lang="en-US" smtClean="0"/>
              <a:t>	</a:t>
            </a:r>
            <a:r>
              <a:rPr lang="ru-RU" smtClean="0"/>
              <a:t>2019/2020</a:t>
            </a:r>
            <a:endParaRPr lang="ru-RU" dirty="0"/>
          </a:p>
        </p:txBody>
      </p:sp>
      <p:sp>
        <p:nvSpPr>
          <p:cNvPr id="5" name="Нижний колонтитул 4"/>
          <p:cNvSpPr>
            <a:spLocks noGrp="1"/>
          </p:cNvSpPr>
          <p:nvPr>
            <p:ph type="ftr" sz="quarter" idx="3"/>
          </p:nvPr>
        </p:nvSpPr>
        <p:spPr/>
        <p:txBody>
          <a:bodyPr/>
          <a:lstStyle/>
          <a:p>
            <a:r>
              <a:rPr lang="ru-RU" smtClean="0"/>
              <a:t>принципы работы компьютера</a:t>
            </a:r>
            <a:endParaRPr lang="ru-RU" dirty="0" smtClean="0"/>
          </a:p>
        </p:txBody>
      </p:sp>
      <p:sp>
        <p:nvSpPr>
          <p:cNvPr id="6" name="Номер слайда 5"/>
          <p:cNvSpPr>
            <a:spLocks noGrp="1"/>
          </p:cNvSpPr>
          <p:nvPr>
            <p:ph type="sldNum" sz="quarter" idx="4"/>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92985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 name="Номер слайда 3"/>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Прямоугольник 4"/>
          <p:cNvSpPr/>
          <p:nvPr/>
        </p:nvSpPr>
        <p:spPr>
          <a:xfrm>
            <a:off x="683568" y="764704"/>
            <a:ext cx="8748534" cy="5594032"/>
          </a:xfrm>
          <a:prstGeom prst="rect">
            <a:avLst/>
          </a:prstGeom>
          <a:noFill/>
        </p:spPr>
        <p:txBody>
          <a:bodyPr wrap="square">
            <a:spAutoFit/>
          </a:bodyPr>
          <a:lstStyle/>
          <a:p>
            <a:pPr>
              <a:lnSpc>
                <a:spcPct val="107000"/>
              </a:lnSpc>
            </a:pPr>
            <a:r>
              <a:rPr lang="ru-RU" sz="3600" b="1" u="sng" dirty="0">
                <a:solidFill>
                  <a:prstClr val="black">
                    <a:lumMod val="75000"/>
                    <a:lumOff val="25000"/>
                  </a:prstClr>
                </a:solidFill>
                <a:ea typeface="Calibri" panose="020F0502020204030204" pitchFamily="34" charset="0"/>
                <a:cs typeface="Times New Roman" panose="02020603050405020304" pitchFamily="18" charset="0"/>
              </a:rPr>
              <a:t>Раздел 1. Компьютеры и информация</a:t>
            </a:r>
            <a:endParaRPr lang="en-US" sz="3600" b="1" u="sng" dirty="0">
              <a:solidFill>
                <a:prstClr val="black">
                  <a:lumMod val="75000"/>
                  <a:lumOff val="25000"/>
                </a:prstClr>
              </a:solidFill>
              <a:ea typeface="Calibri" panose="020F0502020204030204" pitchFamily="34" charset="0"/>
              <a:cs typeface="Times New Roman" panose="02020603050405020304" pitchFamily="18" charset="0"/>
            </a:endParaRPr>
          </a:p>
          <a:p>
            <a:pPr marL="625475" indent="-444500">
              <a:lnSpc>
                <a:spcPts val="3700"/>
              </a:lnSpc>
              <a:spcBef>
                <a:spcPts val="1200"/>
              </a:spcBef>
              <a:buClr>
                <a:schemeClr val="accent1"/>
              </a:buClr>
              <a:buFont typeface="Wingdings" panose="05000000000000000000" pitchFamily="2" charset="2"/>
              <a:buChar char="Ø"/>
              <a:tabLst>
                <a:tab pos="2155825" algn="l"/>
                <a:tab pos="4484688" algn="l"/>
              </a:tabLst>
            </a:pPr>
            <a:r>
              <a:rPr lang="ru-RU" sz="3600" b="1" i="1" dirty="0">
                <a:solidFill>
                  <a:prstClr val="black">
                    <a:lumMod val="75000"/>
                    <a:lumOff val="25000"/>
                  </a:prstClr>
                </a:solidFill>
                <a:ea typeface="Calibri" panose="020F0502020204030204" pitchFamily="34" charset="0"/>
                <a:cs typeface="Times New Roman" panose="02020603050405020304" pitchFamily="18" charset="0"/>
              </a:rPr>
              <a:t>Тема 1. Принципы </a:t>
            </a:r>
            <a:r>
              <a:rPr lang="ru-RU" sz="3600" b="1" i="1" dirty="0" smtClean="0">
                <a:solidFill>
                  <a:prstClr val="black">
                    <a:lumMod val="75000"/>
                    <a:lumOff val="25000"/>
                  </a:prstClr>
                </a:solidFill>
                <a:ea typeface="Calibri" panose="020F0502020204030204" pitchFamily="34" charset="0"/>
                <a:cs typeface="Times New Roman" panose="02020603050405020304" pitchFamily="18" charset="0"/>
              </a:rPr>
              <a:t>работы 	компьютера</a:t>
            </a:r>
            <a:endParaRPr lang="en-US" sz="3600" b="1" i="1" dirty="0">
              <a:solidFill>
                <a:prstClr val="black">
                  <a:lumMod val="75000"/>
                  <a:lumOff val="25000"/>
                </a:prstClr>
              </a:solidFill>
              <a:ea typeface="Calibri" panose="020F0502020204030204" pitchFamily="34" charset="0"/>
              <a:cs typeface="Times New Roman" panose="02020603050405020304" pitchFamily="18" charset="0"/>
            </a:endParaRPr>
          </a:p>
          <a:p>
            <a:pPr marL="625475">
              <a:lnSpc>
                <a:spcPct val="107000"/>
              </a:lnSpc>
            </a:pPr>
            <a:r>
              <a:rPr lang="ru-RU" dirty="0" smtClean="0">
                <a:solidFill>
                  <a:prstClr val="white">
                    <a:lumMod val="65000"/>
                  </a:prstClr>
                </a:solidFill>
                <a:ea typeface="Calibri" panose="020F0502020204030204" pitchFamily="34" charset="0"/>
                <a:cs typeface="Times New Roman" panose="02020603050405020304" pitchFamily="18" charset="0"/>
              </a:rPr>
              <a:t>Тема </a:t>
            </a:r>
            <a:r>
              <a:rPr lang="ru-RU" dirty="0">
                <a:solidFill>
                  <a:prstClr val="white">
                    <a:lumMod val="65000"/>
                  </a:prstClr>
                </a:solidFill>
                <a:ea typeface="Calibri" panose="020F0502020204030204" pitchFamily="34" charset="0"/>
                <a:cs typeface="Times New Roman" panose="02020603050405020304" pitchFamily="18" charset="0"/>
              </a:rPr>
              <a:t>2. </a:t>
            </a:r>
            <a:r>
              <a:rPr lang="ru-RU" dirty="0" smtClean="0">
                <a:solidFill>
                  <a:prstClr val="white">
                    <a:lumMod val="65000"/>
                  </a:prstClr>
                </a:solidFill>
                <a:ea typeface="Calibri" panose="020F0502020204030204" pitchFamily="34" charset="0"/>
                <a:cs typeface="Times New Roman" panose="02020603050405020304" pitchFamily="18" charset="0"/>
              </a:rPr>
              <a:t>Информация</a:t>
            </a:r>
            <a:endParaRPr lang="en-US" dirty="0" smtClean="0">
              <a:solidFill>
                <a:prstClr val="white">
                  <a:lumMod val="65000"/>
                </a:prstClr>
              </a:solidFill>
              <a:ea typeface="Calibri" panose="020F0502020204030204" pitchFamily="34" charset="0"/>
              <a:cs typeface="Times New Roman" panose="02020603050405020304" pitchFamily="18" charset="0"/>
            </a:endParaRPr>
          </a:p>
          <a:p>
            <a:pPr marL="625475">
              <a:lnSpc>
                <a:spcPct val="107000"/>
              </a:lnSpc>
            </a:pPr>
            <a:r>
              <a:rPr lang="ru-RU" dirty="0" smtClean="0">
                <a:solidFill>
                  <a:prstClr val="white">
                    <a:lumMod val="65000"/>
                  </a:prstClr>
                </a:solidFill>
                <a:ea typeface="Calibri" panose="020F0502020204030204" pitchFamily="34" charset="0"/>
                <a:cs typeface="Times New Roman" panose="02020603050405020304" pitchFamily="18" charset="0"/>
              </a:rPr>
              <a:t>Тема </a:t>
            </a:r>
            <a:r>
              <a:rPr lang="ru-RU" dirty="0">
                <a:solidFill>
                  <a:prstClr val="white">
                    <a:lumMod val="65000"/>
                  </a:prstClr>
                </a:solidFill>
                <a:ea typeface="Calibri" panose="020F0502020204030204" pitchFamily="34" charset="0"/>
                <a:cs typeface="Times New Roman" panose="02020603050405020304" pitchFamily="18" charset="0"/>
              </a:rPr>
              <a:t>3. Представление данных в компьютере</a:t>
            </a:r>
            <a:endParaRPr lang="ru-RU" sz="1400" dirty="0">
              <a:solidFill>
                <a:prstClr val="white">
                  <a:lumMod val="65000"/>
                </a:prstClr>
              </a:solidFill>
              <a:ea typeface="Calibri" panose="020F0502020204030204" pitchFamily="34" charset="0"/>
              <a:cs typeface="Times New Roman" panose="02020603050405020304" pitchFamily="18" charset="0"/>
            </a:endParaRPr>
          </a:p>
          <a:p>
            <a:pPr marL="627063" indent="-263525">
              <a:lnSpc>
                <a:spcPct val="107000"/>
              </a:lnSpc>
              <a:spcBef>
                <a:spcPts val="1200"/>
              </a:spcBef>
            </a:pPr>
            <a:r>
              <a:rPr lang="ru-RU" b="1" dirty="0">
                <a:solidFill>
                  <a:prstClr val="white">
                    <a:lumMod val="65000"/>
                  </a:prstClr>
                </a:solidFill>
              </a:rPr>
              <a:t>Раздел </a:t>
            </a:r>
            <a:r>
              <a:rPr lang="ru-RU" b="1" dirty="0" smtClean="0">
                <a:solidFill>
                  <a:prstClr val="white">
                    <a:lumMod val="65000"/>
                  </a:prstClr>
                </a:solidFill>
              </a:rPr>
              <a:t>2. Основы</a:t>
            </a:r>
            <a:r>
              <a:rPr lang="en-US" b="1" dirty="0" smtClean="0">
                <a:solidFill>
                  <a:prstClr val="white">
                    <a:lumMod val="65000"/>
                  </a:prstClr>
                </a:solidFill>
              </a:rPr>
              <a:t> </a:t>
            </a:r>
            <a:r>
              <a:rPr lang="ru-RU" b="1" dirty="0">
                <a:solidFill>
                  <a:prstClr val="white">
                    <a:lumMod val="65000"/>
                  </a:prstClr>
                </a:solidFill>
              </a:rPr>
              <a:t>программирования</a:t>
            </a:r>
            <a:endParaRPr lang="en-US" b="1" dirty="0">
              <a:solidFill>
                <a:prstClr val="white">
                  <a:lumMod val="65000"/>
                </a:prstClr>
              </a:solidFill>
            </a:endParaRPr>
          </a:p>
          <a:p>
            <a:pPr marL="631825" lvl="1">
              <a:buClr>
                <a:srgbClr val="2683C6"/>
              </a:buClr>
            </a:pPr>
            <a:r>
              <a:rPr lang="ru-RU" dirty="0">
                <a:solidFill>
                  <a:prstClr val="white">
                    <a:lumMod val="65000"/>
                  </a:prstClr>
                </a:solidFill>
                <a:ea typeface="Calibri" panose="020F0502020204030204" pitchFamily="34" charset="0"/>
                <a:cs typeface="Times New Roman" panose="02020603050405020304" pitchFamily="18" charset="0"/>
              </a:rPr>
              <a:t>Тема 4. Языки программирования</a:t>
            </a:r>
            <a:r>
              <a:rPr lang="ru-RU" sz="3600" i="1" dirty="0">
                <a:solidFill>
                  <a:prstClr val="black"/>
                </a:solidFill>
                <a:ea typeface="Calibri" panose="020F0502020204030204" pitchFamily="34" charset="0"/>
                <a:cs typeface="Times New Roman" panose="02020603050405020304" pitchFamily="18" charset="0"/>
              </a:rPr>
              <a:t/>
            </a:r>
            <a:br>
              <a:rPr lang="ru-RU" sz="3600" i="1" dirty="0">
                <a:solidFill>
                  <a:prstClr val="black"/>
                </a:solidFill>
                <a:ea typeface="Calibri" panose="020F0502020204030204" pitchFamily="34" charset="0"/>
                <a:cs typeface="Times New Roman" panose="02020603050405020304" pitchFamily="18" charset="0"/>
              </a:rPr>
            </a:br>
            <a:r>
              <a:rPr lang="ru-RU" dirty="0">
                <a:solidFill>
                  <a:prstClr val="white">
                    <a:lumMod val="65000"/>
                  </a:prstClr>
                </a:solidFill>
                <a:ea typeface="Calibri" panose="020F0502020204030204" pitchFamily="34" charset="0"/>
                <a:cs typeface="Times New Roman" panose="02020603050405020304" pitchFamily="18" charset="0"/>
              </a:rPr>
              <a:t>Тема 5. Базовые элементы языка </a:t>
            </a:r>
            <a:r>
              <a:rPr lang="ru-RU" dirty="0" smtClean="0">
                <a:solidFill>
                  <a:prstClr val="white">
                    <a:lumMod val="65000"/>
                  </a:prstClr>
                </a:solidFill>
                <a:ea typeface="Calibri" panose="020F0502020204030204" pitchFamily="34" charset="0"/>
                <a:cs typeface="Times New Roman" panose="02020603050405020304" pitchFamily="18" charset="0"/>
              </a:rPr>
              <a:t>программирования</a:t>
            </a:r>
            <a:r>
              <a:rPr lang="ru-RU" dirty="0">
                <a:solidFill>
                  <a:prstClr val="white">
                    <a:lumMod val="65000"/>
                  </a:prstClr>
                </a:solidFill>
                <a:ea typeface="Calibri" panose="020F0502020204030204" pitchFamily="34" charset="0"/>
                <a:cs typeface="Times New Roman" panose="02020603050405020304" pitchFamily="18" charset="0"/>
              </a:rPr>
              <a:t/>
            </a:r>
            <a:br>
              <a:rPr lang="ru-RU" dirty="0">
                <a:solidFill>
                  <a:prstClr val="white">
                    <a:lumMod val="65000"/>
                  </a:prstClr>
                </a:solidFill>
                <a:ea typeface="Calibri" panose="020F0502020204030204" pitchFamily="34" charset="0"/>
                <a:cs typeface="Times New Roman" panose="02020603050405020304" pitchFamily="18" charset="0"/>
              </a:rPr>
            </a:br>
            <a:r>
              <a:rPr lang="ru-RU" dirty="0">
                <a:solidFill>
                  <a:prstClr val="white">
                    <a:lumMod val="65000"/>
                  </a:prstClr>
                </a:solidFill>
                <a:ea typeface="Calibri" panose="020F0502020204030204" pitchFamily="34" charset="0"/>
                <a:cs typeface="Times New Roman" panose="02020603050405020304" pitchFamily="18" charset="0"/>
              </a:rPr>
              <a:t>Тема 6. Концепция типа </a:t>
            </a:r>
            <a:r>
              <a:rPr lang="ru-RU" dirty="0" smtClean="0">
                <a:solidFill>
                  <a:prstClr val="white">
                    <a:lumMod val="65000"/>
                  </a:prstClr>
                </a:solidFill>
                <a:ea typeface="Calibri" panose="020F0502020204030204" pitchFamily="34" charset="0"/>
                <a:cs typeface="Times New Roman" panose="02020603050405020304" pitchFamily="18" charset="0"/>
              </a:rPr>
              <a:t>данных</a:t>
            </a:r>
            <a:endParaRPr lang="en-US" dirty="0" smtClean="0">
              <a:solidFill>
                <a:prstClr val="white">
                  <a:lumMod val="65000"/>
                </a:prstClr>
              </a:solidFill>
              <a:ea typeface="Calibri" panose="020F0502020204030204" pitchFamily="34" charset="0"/>
              <a:cs typeface="Times New Roman" panose="02020603050405020304" pitchFamily="18" charset="0"/>
            </a:endParaRPr>
          </a:p>
          <a:p>
            <a:pPr marL="627063" indent="-263525">
              <a:lnSpc>
                <a:spcPct val="107000"/>
              </a:lnSpc>
              <a:spcBef>
                <a:spcPts val="1200"/>
              </a:spcBef>
            </a:pPr>
            <a:r>
              <a:rPr lang="ru-RU" b="1" dirty="0">
                <a:solidFill>
                  <a:prstClr val="white">
                    <a:lumMod val="65000"/>
                  </a:prstClr>
                </a:solidFill>
              </a:rPr>
              <a:t>Раздел 3. Процедурное </a:t>
            </a:r>
            <a:r>
              <a:rPr lang="ru-RU" b="1" dirty="0" smtClean="0">
                <a:solidFill>
                  <a:prstClr val="white">
                    <a:lumMod val="65000"/>
                  </a:prstClr>
                </a:solidFill>
              </a:rPr>
              <a:t>программирование</a:t>
            </a:r>
            <a:endParaRPr lang="en-US" b="1" dirty="0" smtClean="0">
              <a:solidFill>
                <a:prstClr val="white">
                  <a:lumMod val="65000"/>
                </a:prstClr>
              </a:solidFill>
            </a:endParaRPr>
          </a:p>
          <a:p>
            <a:pPr marL="714375" indent="-87313">
              <a:lnSpc>
                <a:spcPct val="107000"/>
              </a:lnSpc>
            </a:pPr>
            <a:r>
              <a:rPr lang="ru-RU" dirty="0" smtClean="0">
                <a:solidFill>
                  <a:prstClr val="white">
                    <a:lumMod val="75000"/>
                  </a:prstClr>
                </a:solidFill>
              </a:rPr>
              <a:t>Тема </a:t>
            </a:r>
            <a:r>
              <a:rPr lang="ru-RU" dirty="0">
                <a:solidFill>
                  <a:prstClr val="white">
                    <a:lumMod val="75000"/>
                  </a:prstClr>
                </a:solidFill>
              </a:rPr>
              <a:t>7. Введение в процедурное и структурное </a:t>
            </a:r>
            <a:r>
              <a:rPr lang="ru-RU" dirty="0" smtClean="0">
                <a:solidFill>
                  <a:prstClr val="white">
                    <a:lumMod val="75000"/>
                  </a:prstClr>
                </a:solidFill>
              </a:rPr>
              <a:t>программирование</a:t>
            </a:r>
            <a:endParaRPr lang="en-US" dirty="0" smtClean="0">
              <a:solidFill>
                <a:prstClr val="white">
                  <a:lumMod val="75000"/>
                </a:prstClr>
              </a:solidFill>
            </a:endParaRPr>
          </a:p>
          <a:p>
            <a:pPr marL="714375" indent="-87313">
              <a:lnSpc>
                <a:spcPct val="107000"/>
              </a:lnSpc>
            </a:pPr>
            <a:r>
              <a:rPr lang="ru-RU" dirty="0" smtClean="0">
                <a:solidFill>
                  <a:prstClr val="white">
                    <a:lumMod val="75000"/>
                  </a:prstClr>
                </a:solidFill>
              </a:rPr>
              <a:t>Тема </a:t>
            </a:r>
            <a:r>
              <a:rPr lang="ru-RU" dirty="0">
                <a:solidFill>
                  <a:prstClr val="white">
                    <a:lumMod val="75000"/>
                  </a:prstClr>
                </a:solidFill>
              </a:rPr>
              <a:t>8. Управляющие </a:t>
            </a:r>
            <a:r>
              <a:rPr lang="ru-RU" dirty="0" smtClean="0">
                <a:solidFill>
                  <a:prstClr val="white">
                    <a:lumMod val="75000"/>
                  </a:prstClr>
                </a:solidFill>
              </a:rPr>
              <a:t>инструкции</a:t>
            </a:r>
            <a:endParaRPr lang="en-US" dirty="0" smtClean="0">
              <a:solidFill>
                <a:prstClr val="white">
                  <a:lumMod val="75000"/>
                </a:prstClr>
              </a:solidFill>
            </a:endParaRPr>
          </a:p>
          <a:p>
            <a:pPr marL="714375" indent="-87313">
              <a:lnSpc>
                <a:spcPct val="107000"/>
              </a:lnSpc>
            </a:pPr>
            <a:r>
              <a:rPr lang="ru-RU" dirty="0" smtClean="0">
                <a:solidFill>
                  <a:prstClr val="white">
                    <a:lumMod val="75000"/>
                  </a:prstClr>
                </a:solidFill>
              </a:rPr>
              <a:t>Тема </a:t>
            </a:r>
            <a:r>
              <a:rPr lang="ru-RU" dirty="0">
                <a:solidFill>
                  <a:prstClr val="white">
                    <a:lumMod val="75000"/>
                  </a:prstClr>
                </a:solidFill>
              </a:rPr>
              <a:t>9. Базовые структуры </a:t>
            </a:r>
            <a:r>
              <a:rPr lang="ru-RU" dirty="0" smtClean="0">
                <a:solidFill>
                  <a:prstClr val="white">
                    <a:lumMod val="75000"/>
                  </a:prstClr>
                </a:solidFill>
              </a:rPr>
              <a:t>данных</a:t>
            </a:r>
            <a:endParaRPr lang="en-US" dirty="0" smtClean="0">
              <a:solidFill>
                <a:prstClr val="white">
                  <a:lumMod val="75000"/>
                </a:prstClr>
              </a:solidFill>
            </a:endParaRPr>
          </a:p>
          <a:p>
            <a:pPr marL="714375" indent="-87313">
              <a:lnSpc>
                <a:spcPct val="107000"/>
              </a:lnSpc>
            </a:pPr>
            <a:r>
              <a:rPr lang="ru-RU" dirty="0" smtClean="0">
                <a:solidFill>
                  <a:prstClr val="white">
                    <a:lumMod val="75000"/>
                  </a:prstClr>
                </a:solidFill>
              </a:rPr>
              <a:t>Тема </a:t>
            </a:r>
            <a:r>
              <a:rPr lang="ru-RU" dirty="0">
                <a:solidFill>
                  <a:prstClr val="white">
                    <a:lumMod val="75000"/>
                  </a:prstClr>
                </a:solidFill>
              </a:rPr>
              <a:t>10. Управление </a:t>
            </a:r>
            <a:r>
              <a:rPr lang="ru-RU" dirty="0" smtClean="0">
                <a:solidFill>
                  <a:prstClr val="white">
                    <a:lumMod val="75000"/>
                  </a:prstClr>
                </a:solidFill>
              </a:rPr>
              <a:t>памятью</a:t>
            </a:r>
          </a:p>
          <a:p>
            <a:pPr marL="628650" indent="-1588">
              <a:lnSpc>
                <a:spcPct val="107000"/>
              </a:lnSpc>
            </a:pPr>
            <a:r>
              <a:rPr lang="ru-RU" dirty="0">
                <a:solidFill>
                  <a:prstClr val="white">
                    <a:lumMod val="75000"/>
                  </a:prstClr>
                </a:solidFill>
              </a:rPr>
              <a:t>Тема 11. Функции </a:t>
            </a:r>
            <a:endParaRPr lang="ru-RU" sz="1400" dirty="0">
              <a:solidFill>
                <a:prstClr val="white">
                  <a:lumMod val="75000"/>
                </a:prstClr>
              </a:solidFill>
              <a:ea typeface="Calibri" panose="020F0502020204030204" pitchFamily="34" charset="0"/>
              <a:cs typeface="Times New Roman" panose="02020603050405020304" pitchFamily="18" charset="0"/>
            </a:endParaRPr>
          </a:p>
        </p:txBody>
      </p:sp>
      <p:sp>
        <p:nvSpPr>
          <p:cNvPr id="6" name="Нижний колонтитул 2"/>
          <p:cNvSpPr>
            <a:spLocks noGrp="1"/>
          </p:cNvSpPr>
          <p:nvPr>
            <p:ph type="ftr" sz="quarter" idx="3"/>
          </p:nvPr>
        </p:nvSpPr>
        <p:spPr>
          <a:xfrm>
            <a:off x="2764640" y="6459786"/>
            <a:ext cx="3764498" cy="365125"/>
          </a:xfrm>
        </p:spPr>
        <p:txBody>
          <a:bodyPr/>
          <a:lstStyle/>
          <a:p>
            <a:r>
              <a:rPr lang="ru-RU" dirty="0" smtClean="0"/>
              <a:t>принципы работы компьютера</a:t>
            </a:r>
          </a:p>
        </p:txBody>
      </p:sp>
    </p:spTree>
    <p:extLst>
      <p:ext uri="{BB962C8B-B14F-4D97-AF65-F5344CB8AC3E}">
        <p14:creationId xmlns:p14="http://schemas.microsoft.com/office/powerpoint/2010/main" val="2490441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3" name="Нижний колонтитул 2"/>
          <p:cNvSpPr>
            <a:spLocks noGrp="1"/>
          </p:cNvSpPr>
          <p:nvPr>
            <p:ph type="ftr" sz="quarter" idx="3"/>
          </p:nvPr>
        </p:nvSpPr>
        <p:spPr/>
        <p:txBody>
          <a:bodyPr/>
          <a:lstStyle/>
          <a:p>
            <a:r>
              <a:rPr lang="ru-RU" dirty="0" smtClean="0"/>
              <a:t>принципы работы компьютера</a:t>
            </a:r>
          </a:p>
        </p:txBody>
      </p:sp>
      <p:sp>
        <p:nvSpPr>
          <p:cNvPr id="4" name="Номер слайда 3"/>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smtClean="0">
                <a:latin typeface="+mn-lt"/>
              </a:rPr>
              <a:t>Аппаратные и программные средства компьютеров</a:t>
            </a:r>
            <a:endParaRPr lang="en-US" altLang="ru-RU" sz="3100" dirty="0" smtClean="0">
              <a:latin typeface="+mn-lt"/>
            </a:endParaRPr>
          </a:p>
          <a:p>
            <a:pPr>
              <a:lnSpc>
                <a:spcPct val="100000"/>
              </a:lnSpc>
              <a:spcBef>
                <a:spcPts val="1200"/>
              </a:spcBef>
            </a:pPr>
            <a:r>
              <a:rPr lang="ru-RU" altLang="ru-RU" sz="2200" b="1" dirty="0" smtClean="0">
                <a:solidFill>
                  <a:schemeClr val="bg2">
                    <a:lumMod val="50000"/>
                  </a:schemeClr>
                </a:solidFill>
                <a:latin typeface="+mn-lt"/>
              </a:rPr>
              <a:t>КОМПЬЮТЕР</a:t>
            </a:r>
            <a:r>
              <a:rPr lang="ru-RU" altLang="ru-RU" sz="2200" dirty="0" smtClean="0">
                <a:solidFill>
                  <a:schemeClr val="bg2"/>
                </a:solidFill>
                <a:latin typeface="+mn-lt"/>
              </a:rPr>
              <a:t> </a:t>
            </a:r>
            <a:r>
              <a:rPr lang="ru-RU" altLang="ru-RU" sz="2200" dirty="0" smtClean="0">
                <a:latin typeface="+mn-lt"/>
              </a:rPr>
              <a:t>(англ. </a:t>
            </a:r>
            <a:r>
              <a:rPr lang="ru-RU" altLang="ru-RU" sz="2200" dirty="0" err="1" smtClean="0">
                <a:latin typeface="+mn-lt"/>
              </a:rPr>
              <a:t>computer</a:t>
            </a:r>
            <a:r>
              <a:rPr lang="ru-RU" altLang="ru-RU" sz="2200" dirty="0" smtClean="0">
                <a:latin typeface="+mn-lt"/>
              </a:rPr>
              <a:t>, от лат. </a:t>
            </a:r>
            <a:r>
              <a:rPr lang="ru-RU" altLang="ru-RU" sz="2200" dirty="0" err="1" smtClean="0">
                <a:latin typeface="+mn-lt"/>
              </a:rPr>
              <a:t>computo</a:t>
            </a:r>
            <a:r>
              <a:rPr lang="ru-RU" altLang="ru-RU" sz="2200" dirty="0" smtClean="0">
                <a:latin typeface="+mn-lt"/>
              </a:rPr>
              <a:t> — считаю) - </a:t>
            </a:r>
            <a:r>
              <a:rPr lang="ru-RU" altLang="ru-RU" sz="2200" dirty="0" smtClean="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pic>
        <p:nvPicPr>
          <p:cNvPr id="6" name="Рисунок 7" descr="IBM 515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32840"/>
            <a:ext cx="3816424" cy="286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p:cNvSpPr txBox="1">
            <a:spLocks noChangeArrowheads="1"/>
          </p:cNvSpPr>
          <p:nvPr/>
        </p:nvSpPr>
        <p:spPr bwMode="auto">
          <a:xfrm>
            <a:off x="923925" y="5632450"/>
            <a:ext cx="30000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200" dirty="0">
                <a:latin typeface="+mn-lt"/>
              </a:rPr>
              <a:t>IBM 5150 (1981 </a:t>
            </a:r>
            <a:r>
              <a:rPr lang="ru-RU" altLang="ru-RU" sz="2200" dirty="0">
                <a:latin typeface="+mn-lt"/>
              </a:rPr>
              <a:t>г.)</a:t>
            </a:r>
          </a:p>
        </p:txBody>
      </p:sp>
      <p:sp>
        <p:nvSpPr>
          <p:cNvPr id="8" name="TextBox 12"/>
          <p:cNvSpPr txBox="1">
            <a:spLocks noChangeArrowheads="1"/>
          </p:cNvSpPr>
          <p:nvPr/>
        </p:nvSpPr>
        <p:spPr bwMode="auto">
          <a:xfrm>
            <a:off x="4572000" y="5634038"/>
            <a:ext cx="43204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dirty="0" smtClean="0">
                <a:latin typeface="+mn-lt"/>
              </a:rPr>
              <a:t>ASUS ROG </a:t>
            </a:r>
            <a:r>
              <a:rPr lang="en-US" sz="2200" dirty="0">
                <a:latin typeface="+mn-lt"/>
              </a:rPr>
              <a:t>Chimera </a:t>
            </a:r>
            <a:r>
              <a:rPr lang="en-US" sz="2200" dirty="0" smtClean="0">
                <a:latin typeface="+mn-lt"/>
              </a:rPr>
              <a:t>G703GI </a:t>
            </a:r>
            <a:r>
              <a:rPr lang="en-US" altLang="ru-RU" sz="2200" dirty="0" smtClean="0">
                <a:latin typeface="+mn-lt"/>
              </a:rPr>
              <a:t>(201</a:t>
            </a:r>
            <a:r>
              <a:rPr lang="ru-RU" altLang="ru-RU" sz="2200" dirty="0" smtClean="0">
                <a:latin typeface="+mn-lt"/>
              </a:rPr>
              <a:t>8</a:t>
            </a:r>
            <a:r>
              <a:rPr lang="en-US" altLang="ru-RU" sz="2200" dirty="0" smtClean="0">
                <a:latin typeface="+mn-lt"/>
              </a:rPr>
              <a:t> </a:t>
            </a:r>
            <a:r>
              <a:rPr lang="ru-RU" altLang="ru-RU" sz="2200" dirty="0">
                <a:latin typeface="+mn-lt"/>
              </a:rPr>
              <a:t>г.)</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0032" y="2708920"/>
            <a:ext cx="4088049" cy="280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491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Дата 1"/>
          <p:cNvSpPr>
            <a:spLocks noGrp="1"/>
          </p:cNvSpPr>
          <p:nvPr>
            <p:ph type="dt" sz="half" idx="2"/>
          </p:nvPr>
        </p:nvSpPr>
        <p:spPr/>
        <p:txBody>
          <a:bodyPr>
            <a:normAutofit/>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Нижний колонтитул 2"/>
          <p:cNvSpPr>
            <a:spLocks noGrp="1"/>
          </p:cNvSpPr>
          <p:nvPr>
            <p:ph type="ftr" sz="quarter" idx="3"/>
          </p:nvPr>
        </p:nvSpPr>
        <p:spPr/>
        <p:txBody>
          <a:bodyPr/>
          <a:lstStyle/>
          <a:p>
            <a:r>
              <a:rPr lang="ru-RU" smtClean="0"/>
              <a:t>принципы работы компьютера</a:t>
            </a:r>
            <a:endParaRPr lang="ru-RU" dirty="0" smtClean="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9</a:t>
            </a:fld>
            <a:endParaRPr lang="ru-RU"/>
          </a:p>
        </p:txBody>
      </p:sp>
      <p:sp>
        <p:nvSpPr>
          <p:cNvPr id="18" name="TextBox 10"/>
          <p:cNvSpPr txBox="1">
            <a:spLocks noChangeArrowheads="1"/>
          </p:cNvSpPr>
          <p:nvPr/>
        </p:nvSpPr>
        <p:spPr bwMode="auto">
          <a:xfrm>
            <a:off x="1547664" y="5805264"/>
            <a:ext cx="6048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1258888" algn="l"/>
              </a:tabLst>
            </a:pPr>
            <a:r>
              <a:rPr lang="en-US" altLang="ru-RU" dirty="0" smtClean="0"/>
              <a:t>Summit </a:t>
            </a:r>
            <a:r>
              <a:rPr lang="en-US" altLang="ru-RU" dirty="0"/>
              <a:t>	Oak Ridge National </a:t>
            </a:r>
            <a:r>
              <a:rPr lang="en-US" altLang="ru-RU" dirty="0" smtClean="0"/>
              <a:t>Laboratory, США</a:t>
            </a:r>
            <a:r>
              <a:rPr lang="en-US" altLang="ru-RU" dirty="0"/>
              <a:t>, </a:t>
            </a:r>
            <a:r>
              <a:rPr lang="en-US" altLang="ru-RU" dirty="0" smtClean="0"/>
              <a:t>(2018)</a:t>
            </a:r>
            <a:endParaRPr lang="en-US" altLang="ru-RU"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47664" y="2636912"/>
            <a:ext cx="6054930" cy="317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smtClean="0">
                <a:latin typeface="+mn-lt"/>
              </a:rPr>
              <a:t>Аппаратные и программные средства компьютеров</a:t>
            </a:r>
            <a:endParaRPr lang="en-US" altLang="ru-RU" sz="3100" dirty="0" smtClean="0">
              <a:latin typeface="+mn-lt"/>
            </a:endParaRPr>
          </a:p>
          <a:p>
            <a:pPr>
              <a:lnSpc>
                <a:spcPct val="100000"/>
              </a:lnSpc>
              <a:spcBef>
                <a:spcPts val="1200"/>
              </a:spcBef>
            </a:pPr>
            <a:r>
              <a:rPr lang="ru-RU" altLang="ru-RU" sz="2200" b="1" dirty="0" smtClean="0">
                <a:solidFill>
                  <a:schemeClr val="bg2">
                    <a:lumMod val="50000"/>
                  </a:schemeClr>
                </a:solidFill>
                <a:latin typeface="+mn-lt"/>
              </a:rPr>
              <a:t>КОМПЬЮТЕР</a:t>
            </a:r>
            <a:r>
              <a:rPr lang="ru-RU" altLang="ru-RU" sz="2200" dirty="0" smtClean="0">
                <a:solidFill>
                  <a:schemeClr val="bg2"/>
                </a:solidFill>
                <a:latin typeface="+mn-lt"/>
              </a:rPr>
              <a:t> </a:t>
            </a:r>
            <a:r>
              <a:rPr lang="ru-RU" altLang="ru-RU" sz="2200" dirty="0" smtClean="0">
                <a:latin typeface="+mn-lt"/>
              </a:rPr>
              <a:t>(англ. </a:t>
            </a:r>
            <a:r>
              <a:rPr lang="ru-RU" altLang="ru-RU" sz="2200" dirty="0" err="1" smtClean="0">
                <a:latin typeface="+mn-lt"/>
              </a:rPr>
              <a:t>computer</a:t>
            </a:r>
            <a:r>
              <a:rPr lang="ru-RU" altLang="ru-RU" sz="2200" dirty="0" smtClean="0">
                <a:latin typeface="+mn-lt"/>
              </a:rPr>
              <a:t>, от лат. </a:t>
            </a:r>
            <a:r>
              <a:rPr lang="ru-RU" altLang="ru-RU" sz="2200" dirty="0" err="1" smtClean="0">
                <a:latin typeface="+mn-lt"/>
              </a:rPr>
              <a:t>computo</a:t>
            </a:r>
            <a:r>
              <a:rPr lang="ru-RU" altLang="ru-RU" sz="2200" dirty="0" smtClean="0">
                <a:latin typeface="+mn-lt"/>
              </a:rPr>
              <a:t> — считаю) - </a:t>
            </a:r>
            <a:r>
              <a:rPr lang="ru-RU" altLang="ru-RU" sz="2200" dirty="0" smtClean="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spTree>
    <p:extLst>
      <p:ext uri="{BB962C8B-B14F-4D97-AF65-F5344CB8AC3E}">
        <p14:creationId xmlns:p14="http://schemas.microsoft.com/office/powerpoint/2010/main" val="331263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11361</TotalTime>
  <Words>4215</Words>
  <Application>Microsoft Office PowerPoint</Application>
  <PresentationFormat>Экран (4:3)</PresentationFormat>
  <Paragraphs>622</Paragraphs>
  <Slides>38</Slides>
  <Notes>34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Calibri Light</vt:lpstr>
      <vt:lpstr>Times New Roman</vt:lpstr>
      <vt:lpstr>Wingdings</vt:lpstr>
      <vt:lpstr>Ретро</vt:lpstr>
      <vt:lpstr>Общая информация</vt:lpstr>
      <vt:lpstr>Презентация PowerPoint</vt:lpstr>
      <vt:lpstr>Презентация PowerPoint</vt:lpstr>
      <vt:lpstr>Литература Основная</vt:lpstr>
      <vt:lpstr>Литература Дополнительная</vt:lpstr>
      <vt:lpstr>Слайд напоминание</vt:lpstr>
      <vt:lpstr>Презентация PowerPoint</vt:lpstr>
      <vt:lpstr>Презентация PowerPoint</vt:lpstr>
      <vt:lpstr>Презентация PowerPoint</vt:lpstr>
      <vt:lpstr>Презентация PowerPoint</vt:lpstr>
      <vt:lpstr>Презентация PowerPoint</vt:lpstr>
      <vt:lpstr>Архитектура процессора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Раздел 1. Компьютеры и информация</dc:title>
  <dc:creator>.</dc:creator>
  <cp:lastModifiedBy>Windows User</cp:lastModifiedBy>
  <cp:revision>417</cp:revision>
  <dcterms:created xsi:type="dcterms:W3CDTF">2017-05-18T18:58:30Z</dcterms:created>
  <dcterms:modified xsi:type="dcterms:W3CDTF">2019-09-05T11:38:26Z</dcterms:modified>
</cp:coreProperties>
</file>