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409" r:id="rId2"/>
    <p:sldId id="333" r:id="rId3"/>
    <p:sldId id="334" r:id="rId4"/>
    <p:sldId id="335" r:id="rId5"/>
    <p:sldId id="336" r:id="rId6"/>
    <p:sldId id="337" r:id="rId7"/>
    <p:sldId id="338" r:id="rId8"/>
    <p:sldId id="392" r:id="rId9"/>
    <p:sldId id="388" r:id="rId10"/>
    <p:sldId id="390" r:id="rId11"/>
    <p:sldId id="426" r:id="rId12"/>
    <p:sldId id="389" r:id="rId13"/>
    <p:sldId id="391" r:id="rId14"/>
    <p:sldId id="393" r:id="rId15"/>
    <p:sldId id="394" r:id="rId16"/>
    <p:sldId id="395" r:id="rId17"/>
    <p:sldId id="396" r:id="rId18"/>
    <p:sldId id="397" r:id="rId19"/>
    <p:sldId id="414" r:id="rId20"/>
    <p:sldId id="398" r:id="rId21"/>
    <p:sldId id="399" r:id="rId22"/>
    <p:sldId id="400" r:id="rId23"/>
    <p:sldId id="41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 2. Информация" id="{AF58621E-BD60-415D-86D5-F20A2C44DFF4}">
          <p14:sldIdLst>
            <p14:sldId id="409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Тема 2 Представление информации в ЭВМ (аудио, видео)" id="{279F8DB9-BF43-4CF3-A6DE-AD4F7799FC3F}">
          <p14:sldIdLst>
            <p14:sldId id="392"/>
            <p14:sldId id="388"/>
            <p14:sldId id="390"/>
            <p14:sldId id="426"/>
            <p14:sldId id="389"/>
            <p14:sldId id="391"/>
            <p14:sldId id="393"/>
            <p14:sldId id="394"/>
            <p14:sldId id="395"/>
            <p14:sldId id="396"/>
            <p14:sldId id="397"/>
            <p14:sldId id="414"/>
            <p14:sldId id="398"/>
            <p14:sldId id="399"/>
            <p14:sldId id="400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D"/>
    <a:srgbClr val="0000FF"/>
    <a:srgbClr val="1E659A"/>
    <a:srgbClr val="D4F8D4"/>
    <a:srgbClr val="FADADA"/>
    <a:srgbClr val="F7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57797" autoAdjust="0"/>
  </p:normalViewPr>
  <p:slideViewPr>
    <p:cSldViewPr>
      <p:cViewPr varScale="1">
        <p:scale>
          <a:sx n="66" d="100"/>
          <a:sy n="66" d="100"/>
        </p:scale>
        <p:origin x="24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notesViewPr>
    <p:cSldViewPr>
      <p:cViewPr varScale="1">
        <p:scale>
          <a:sx n="90" d="100"/>
          <a:sy n="90" d="100"/>
        </p:scale>
        <p:origin x="244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09.09.2019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09.09.2019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Рекомендации:</a:t>
            </a:r>
            <a:endParaRPr lang="en-US" baseline="0" dirty="0" smtClean="0"/>
          </a:p>
          <a:p>
            <a:r>
              <a:rPr lang="ru-RU" baseline="0" dirty="0" smtClean="0"/>
              <a:t>При прочтении методички до занятия задания </a:t>
            </a:r>
            <a:r>
              <a:rPr lang="ru-RU" baseline="0" dirty="0" smtClean="0"/>
              <a:t>первого семестра можно </a:t>
            </a:r>
            <a:r>
              <a:rPr lang="ru-RU" baseline="0" dirty="0" smtClean="0"/>
              <a:t>успеть сделать прямо на занятии.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</a:t>
            </a:r>
            <a:r>
              <a:rPr lang="ru-RU" baseline="0" dirty="0" smtClean="0"/>
              <a:t> пропускайте лабораторные занятия если не сданы задачи (если сданы – то можно), потом нагнать </a:t>
            </a:r>
            <a:r>
              <a:rPr lang="ru-RU" baseline="0" dirty="0" smtClean="0"/>
              <a:t>сложно </a:t>
            </a:r>
            <a:r>
              <a:rPr lang="ru-RU" baseline="0" dirty="0" smtClean="0"/>
              <a:t>(сложнее всего старостам, уходящим на две недели на курсы для старост).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Иногда военкомат требует лечь в больницу на две недели на обследование – это не уважительная причина, поскольку от военкомата на время обучения есть отсрочка и они не имеют права отрывать вас от учёбы.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«Теория без</a:t>
            </a:r>
            <a:r>
              <a:rPr lang="ru-RU" baseline="0" dirty="0" smtClean="0"/>
              <a:t> практики – бесплодна, п</a:t>
            </a:r>
            <a:r>
              <a:rPr lang="ru-RU" dirty="0" smtClean="0"/>
              <a:t>рактика без теории – слепа» - для</a:t>
            </a:r>
            <a:r>
              <a:rPr lang="ru-RU" baseline="0" dirty="0" smtClean="0"/>
              <a:t> изучения программирования важны как практика так и теория (в общем то для всех остальных предметов это также справедливо).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Представление проблемы неверно выбранной кодировки в массовой культуре.</a:t>
            </a:r>
          </a:p>
          <a:p>
            <a:r>
              <a:rPr lang="ru-RU" baseline="0" dirty="0" smtClean="0"/>
              <a:t>В настоящее время проблема практически решена повсеместным переходом на кодировку текста </a:t>
            </a:r>
            <a:r>
              <a:rPr lang="en-US" baseline="0" dirty="0" smtClean="0"/>
              <a:t>UNICODE.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51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</a:t>
            </a:r>
            <a:r>
              <a:rPr lang="ru-RU" baseline="0" dirty="0" smtClean="0"/>
              <a:t> </a:t>
            </a:r>
            <a:r>
              <a:rPr lang="ru-RU" dirty="0" smtClean="0"/>
              <a:t>137,929</a:t>
            </a:r>
            <a:r>
              <a:rPr lang="en-US" dirty="0" smtClean="0"/>
              <a:t> </a:t>
            </a:r>
            <a:r>
              <a:rPr lang="ru-RU" baseline="0" dirty="0" smtClean="0"/>
              <a:t>символов юникода </a:t>
            </a:r>
            <a:r>
              <a:rPr lang="ru-RU" dirty="0" smtClean="0"/>
              <a:t>87,882 – китайские иероглифы.</a:t>
            </a:r>
            <a:endParaRPr lang="en-US" dirty="0" smtClean="0"/>
          </a:p>
          <a:p>
            <a:r>
              <a:rPr lang="ru-RU" dirty="0" smtClean="0"/>
              <a:t>В версии 10 стандарта добавили даже смайлики,</a:t>
            </a:r>
            <a:r>
              <a:rPr lang="ru-RU" baseline="0" dirty="0" smtClean="0"/>
              <a:t> и продолжают их добавлять с каждой новой версией стандарта.</a:t>
            </a:r>
          </a:p>
          <a:p>
            <a:r>
              <a:rPr lang="ru-RU" baseline="0" dirty="0" smtClean="0"/>
              <a:t>Кстати новый стандарт выходит приблизительно раз в год.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Проблемы </a:t>
            </a:r>
            <a:r>
              <a:rPr lang="ru-RU" dirty="0" err="1" smtClean="0"/>
              <a:t>многобайтовых</a:t>
            </a:r>
            <a:r>
              <a:rPr lang="ru-RU" dirty="0" smtClean="0"/>
              <a:t> форматов:</a:t>
            </a:r>
          </a:p>
          <a:p>
            <a:r>
              <a:rPr lang="ru-RU" dirty="0" smtClean="0"/>
              <a:t>-</a:t>
            </a:r>
            <a:r>
              <a:rPr lang="ru-RU" baseline="0" dirty="0" smtClean="0"/>
              <a:t> </a:t>
            </a:r>
            <a:r>
              <a:rPr lang="ru-RU" dirty="0" smtClean="0"/>
              <a:t>невозможно быстро определить количество символов в файле – надо анализировать весь файл.</a:t>
            </a:r>
          </a:p>
          <a:p>
            <a:r>
              <a:rPr lang="ru-RU" dirty="0" smtClean="0"/>
              <a:t>  В однобайтовых кодировках количество символов равно</a:t>
            </a:r>
            <a:r>
              <a:rPr lang="ru-RU" baseline="0" dirty="0" smtClean="0"/>
              <a:t> размеру файла.</a:t>
            </a:r>
          </a:p>
          <a:p>
            <a:r>
              <a:rPr lang="ru-RU" dirty="0" smtClean="0"/>
              <a:t>- Сравнение</a:t>
            </a:r>
            <a:r>
              <a:rPr lang="ru-RU" baseline="0" dirty="0" smtClean="0"/>
              <a:t> строк на равенство: в разных кодовых таблицах есть похожие символы (русская А и латинская А), а также множество непечатаемых символов (одних пробелов не меньше десятка).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03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9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10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10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4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37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sz="1200" dirty="0" smtClean="0"/>
              <a:t>Частота выборк</a:t>
            </a:r>
            <a:r>
              <a:rPr lang="ru-RU" sz="1200" dirty="0" smtClean="0"/>
              <a:t>и стереосигнала для обеспечения </a:t>
            </a:r>
            <a:r>
              <a:rPr lang="en-US" sz="1200" dirty="0" smtClean="0"/>
              <a:t>CD</a:t>
            </a:r>
            <a:r>
              <a:rPr lang="ru-RU" sz="1200" dirty="0" smtClean="0"/>
              <a:t> –</a:t>
            </a:r>
            <a:r>
              <a:rPr lang="be-BY" sz="1200" dirty="0" smtClean="0"/>
              <a:t> качества звука</a:t>
            </a:r>
            <a:r>
              <a:rPr lang="ru-RU" sz="1200" dirty="0" smtClean="0"/>
              <a:t> – 44,1 КГц (44,1 тыс. выборок в секунду на каждый канал), разрядность – 16 бит (2 байта).</a:t>
            </a:r>
            <a:br>
              <a:rPr lang="ru-RU" sz="1200" dirty="0" smtClean="0"/>
            </a:br>
            <a:r>
              <a:rPr lang="ru-RU" sz="1200" dirty="0" smtClean="0"/>
              <a:t>Объем информации, соответствующей 1 часу звучания – 44100 </a:t>
            </a:r>
            <a:r>
              <a:rPr lang="ru-RU" sz="1200" dirty="0" err="1" smtClean="0"/>
              <a:t>отсч</a:t>
            </a:r>
            <a:r>
              <a:rPr lang="ru-RU" sz="1200" dirty="0" smtClean="0"/>
              <a:t>./сек.</a:t>
            </a:r>
            <a:r>
              <a:rPr lang="en-US" sz="1200" dirty="0" smtClean="0"/>
              <a:t> </a:t>
            </a:r>
            <a:r>
              <a:rPr lang="ru-RU" sz="1200" dirty="0" smtClean="0">
                <a:latin typeface="Calibri" panose="020F0502020204030204" pitchFamily="34" charset="0"/>
              </a:rPr>
              <a:t>·</a:t>
            </a:r>
            <a:r>
              <a:rPr lang="en-US" sz="1200" dirty="0" smtClean="0">
                <a:latin typeface="Calibri" panose="020F0502020204030204" pitchFamily="34" charset="0"/>
              </a:rPr>
              <a:t> </a:t>
            </a:r>
            <a:r>
              <a:rPr lang="ru-RU" sz="1200" dirty="0" smtClean="0"/>
              <a:t>2 канала</a:t>
            </a:r>
            <a:r>
              <a:rPr lang="en-US" sz="1200" dirty="0" smtClean="0"/>
              <a:t> </a:t>
            </a:r>
            <a:r>
              <a:rPr lang="ru-RU" sz="1200" dirty="0" smtClean="0">
                <a:latin typeface="Calibri" panose="020F0502020204030204" pitchFamily="34" charset="0"/>
              </a:rPr>
              <a:t>·</a:t>
            </a:r>
            <a:r>
              <a:rPr lang="en-US" sz="1200" dirty="0" smtClean="0">
                <a:latin typeface="Calibri" panose="020F0502020204030204" pitchFamily="34" charset="0"/>
              </a:rPr>
              <a:t> </a:t>
            </a:r>
            <a:r>
              <a:rPr lang="ru-RU" sz="1200" dirty="0" smtClean="0"/>
              <a:t>2 байта</a:t>
            </a:r>
            <a:r>
              <a:rPr lang="en-US" sz="1200" dirty="0" smtClean="0"/>
              <a:t> </a:t>
            </a:r>
            <a:r>
              <a:rPr lang="ru-RU" sz="1200" dirty="0" smtClean="0">
                <a:latin typeface="Calibri" panose="020F0502020204030204" pitchFamily="34" charset="0"/>
              </a:rPr>
              <a:t>·</a:t>
            </a:r>
            <a:r>
              <a:rPr lang="en-US" sz="1200" dirty="0" smtClean="0">
                <a:latin typeface="Calibri" panose="020F0502020204030204" pitchFamily="34" charset="0"/>
              </a:rPr>
              <a:t> </a:t>
            </a:r>
            <a:r>
              <a:rPr lang="ru-RU" sz="1200" dirty="0" smtClean="0"/>
              <a:t>3600 сек. = 6</a:t>
            </a:r>
            <a:r>
              <a:rPr lang="en-US" sz="1200" dirty="0" smtClean="0"/>
              <a:t>3</a:t>
            </a:r>
            <a:r>
              <a:rPr lang="ru-RU" sz="1200" dirty="0" smtClean="0"/>
              <a:t>5 М</a:t>
            </a:r>
            <a:r>
              <a:rPr lang="en-US" sz="1200" dirty="0" err="1" smtClean="0"/>
              <a:t>iB</a:t>
            </a:r>
            <a:endParaRPr lang="ru-RU" sz="1200" dirty="0" smtClean="0"/>
          </a:p>
          <a:p>
            <a:r>
              <a:rPr lang="ru-RU" sz="1200" dirty="0" smtClean="0"/>
              <a:t>С</a:t>
            </a:r>
            <a:r>
              <a:rPr lang="ru-RU" sz="1200" baseline="0" dirty="0" smtClean="0"/>
              <a:t> </a:t>
            </a:r>
            <a:r>
              <a:rPr lang="en-US" sz="1200" baseline="0" dirty="0" smtClean="0"/>
              <a:t>mp3</a:t>
            </a:r>
            <a:r>
              <a:rPr lang="ru-RU" sz="1200" dirty="0" smtClean="0"/>
              <a:t> сжатием</a:t>
            </a:r>
            <a:r>
              <a:rPr lang="en-US" sz="1200" dirty="0" smtClean="0"/>
              <a:t> – 1 </a:t>
            </a:r>
            <a:r>
              <a:rPr lang="en-US" sz="1200" dirty="0" err="1" smtClean="0"/>
              <a:t>MiB</a:t>
            </a:r>
            <a:r>
              <a:rPr lang="en-US" sz="1200" dirty="0" smtClean="0"/>
              <a:t>/</a:t>
            </a:r>
            <a:r>
              <a:rPr lang="ru-RU" sz="1200" dirty="0" smtClean="0"/>
              <a:t>минуту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0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Цифровой сигнал часто представляют в бытовом понимание в виде сигнала со ступеньками, однако между отдельными </a:t>
            </a:r>
            <a:r>
              <a:rPr lang="ru-RU" dirty="0" err="1" smtClean="0"/>
              <a:t>дискретами</a:t>
            </a:r>
            <a:r>
              <a:rPr lang="ru-RU" dirty="0" smtClean="0"/>
              <a:t>-точками может быть "сглаживающая"</a:t>
            </a:r>
            <a:r>
              <a:rPr lang="ru-RU" baseline="0" dirty="0" smtClean="0"/>
              <a:t> кривая любого порядка.</a:t>
            </a:r>
          </a:p>
          <a:p>
            <a:r>
              <a:rPr lang="ru-RU" baseline="0" dirty="0" smtClean="0"/>
              <a:t>Ступеньки – кривая нулевого порядка, то есть сигнал постоянный.</a:t>
            </a:r>
          </a:p>
          <a:p>
            <a:r>
              <a:rPr lang="ru-RU" baseline="0" dirty="0" smtClean="0"/>
              <a:t>Кривая первого порядка – прямая, тут уже дискретность видно не сразу.</a:t>
            </a:r>
          </a:p>
          <a:p>
            <a:r>
              <a:rPr lang="ru-RU" baseline="0" dirty="0" smtClean="0"/>
              <a:t>На картинке используется сплайн интерполяция – кривая третьего порядка, без выделенных точек и не понятно что сигнал дискретный.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09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Сжатие видео основано на предсказание кадра по предыдущим кадрам и другим частям текущего кадра и сохранении</a:t>
            </a:r>
            <a:r>
              <a:rPr lang="ru-RU" sz="1200" baseline="0" dirty="0" smtClean="0"/>
              <a:t> </a:t>
            </a:r>
            <a:r>
              <a:rPr lang="ru-RU" sz="1200" dirty="0" smtClean="0"/>
              <a:t>только разницы между предсказанным и наблюдаемым (кодек </a:t>
            </a:r>
            <a:r>
              <a:rPr lang="en-US" sz="1200" dirty="0" smtClean="0"/>
              <a:t>H.</a:t>
            </a:r>
            <a:r>
              <a:rPr lang="ru-RU" sz="1200" dirty="0" smtClean="0"/>
              <a:t>265)</a:t>
            </a:r>
          </a:p>
          <a:p>
            <a:endParaRPr lang="ru-RU" dirty="0" smtClean="0"/>
          </a:p>
          <a:p>
            <a:r>
              <a:rPr lang="ru-RU" dirty="0" smtClean="0"/>
              <a:t>Чем сильнее сжатие тем больше потеря</a:t>
            </a:r>
            <a:r>
              <a:rPr lang="ru-RU" baseline="0" dirty="0" smtClean="0"/>
              <a:t> качества картинки.</a:t>
            </a:r>
            <a:endParaRPr lang="ru-RU" dirty="0" smtClean="0"/>
          </a:p>
          <a:p>
            <a:r>
              <a:rPr lang="ru-RU" dirty="0" smtClean="0"/>
              <a:t>Чем сильнее сжатие тем больше ресурсов требуется на сжатие (и на распаковку тоже).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системах видеонаблюдения сжатие доходит до 1 бит на кадр, но это скорее рекламный трюк, поскольку зачастую там картинка неизменна 99%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1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Термин "Информация"</a:t>
            </a:r>
            <a:r>
              <a:rPr lang="ru-RU" baseline="0" dirty="0" smtClean="0"/>
              <a:t> это предельно обобщающее понятие, которое сложно осмысленно определить через что либо другое.</a:t>
            </a:r>
          </a:p>
          <a:p>
            <a:endParaRPr lang="ru-RU" dirty="0" smtClean="0"/>
          </a:p>
          <a:p>
            <a:r>
              <a:rPr lang="ru-RU" dirty="0" smtClean="0"/>
              <a:t>Пример сигнала: изменение уровня</a:t>
            </a:r>
            <a:r>
              <a:rPr lang="ru-RU" baseline="0" dirty="0" smtClean="0"/>
              <a:t> </a:t>
            </a:r>
            <a:r>
              <a:rPr lang="ru-RU" dirty="0" smtClean="0"/>
              <a:t>давления в какой либо точке в зависимости от времени</a:t>
            </a:r>
            <a:r>
              <a:rPr lang="ru-RU" baseline="0" dirty="0" smtClean="0"/>
              <a:t> – звуковой сигнал.</a:t>
            </a:r>
          </a:p>
          <a:p>
            <a:r>
              <a:rPr lang="ru-RU" baseline="0" dirty="0" smtClean="0"/>
              <a:t>Пример знака(символа) – в детстве всем объяснили, что вот такой звук (сигнал/изменение давления от времени) обозначает букву А, а другой – букву Б и </a:t>
            </a:r>
            <a:r>
              <a:rPr lang="ru-RU" baseline="0" dirty="0" smtClean="0"/>
              <a:t>т</a:t>
            </a:r>
            <a:r>
              <a:rPr lang="en-US" baseline="0" dirty="0" smtClean="0"/>
              <a:t>.</a:t>
            </a:r>
            <a:r>
              <a:rPr lang="ru-RU" baseline="0" dirty="0" smtClean="0"/>
              <a:t>д</a:t>
            </a:r>
            <a:r>
              <a:rPr lang="ru-RU" baseline="0" dirty="0" smtClean="0"/>
              <a:t>. Позже всем объяснили, что на письме он отображается таким-то значком – это всё разнообразные знаки.</a:t>
            </a:r>
          </a:p>
          <a:p>
            <a:r>
              <a:rPr lang="ru-RU" baseline="0" dirty="0" smtClean="0"/>
              <a:t>Знаки бывают составными: слово – это составной знак из букв, число – составной знак из цифр.</a:t>
            </a:r>
            <a:endParaRPr lang="ru-RU" dirty="0" smtClean="0"/>
          </a:p>
          <a:p>
            <a:r>
              <a:rPr lang="ru-RU" baseline="0" dirty="0" smtClean="0"/>
              <a:t>Даже немного раньше букв все научились говорить сообщения – наборы знаков.</a:t>
            </a:r>
          </a:p>
          <a:p>
            <a:r>
              <a:rPr lang="ru-RU" baseline="0" dirty="0" smtClean="0"/>
              <a:t>Сообщением часто называют не только набор знаков, но и сигнал через который этот набор передаётся.</a:t>
            </a:r>
          </a:p>
          <a:p>
            <a:r>
              <a:rPr lang="ru-RU" baseline="0" dirty="0" smtClean="0"/>
              <a:t>Примеры сообщений: </a:t>
            </a:r>
            <a:r>
              <a:rPr lang="en-US" baseline="0" dirty="0" smtClean="0"/>
              <a:t>SMS, </a:t>
            </a:r>
            <a:r>
              <a:rPr lang="ru-RU" baseline="0" dirty="0" smtClean="0"/>
              <a:t>сообщение по </a:t>
            </a:r>
            <a:r>
              <a:rPr lang="en-US" baseline="0" dirty="0" smtClean="0"/>
              <a:t>Viber’</a:t>
            </a:r>
            <a:r>
              <a:rPr lang="ru-RU" baseline="0" dirty="0" smtClean="0"/>
              <a:t>у, песня по радио, книга «Война и мир» (и книга целиком и каждая глава в отдельности это тоже сообщения).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117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86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JPEG 200</a:t>
            </a:r>
            <a:r>
              <a:rPr lang="ru-RU" dirty="0" smtClean="0"/>
              <a:t>0</a:t>
            </a:r>
            <a:r>
              <a:rPr lang="ru-RU" baseline="0" dirty="0" smtClean="0"/>
              <a:t> позволяет наряду с обычным сжатием с потерями использовать и сжатие без потерь.</a:t>
            </a:r>
          </a:p>
          <a:p>
            <a:r>
              <a:rPr lang="en-US" baseline="0" dirty="0" smtClean="0"/>
              <a:t>JPEG </a:t>
            </a:r>
            <a:r>
              <a:rPr lang="ru-RU" baseline="0" dirty="0" smtClean="0"/>
              <a:t>2000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разработан уже давно, использует группы пикселей для сжатия выбранные по фрактальному принципу вместо квадратов, что приводит к незаметности границ. Используется редко благодаря возможности патентования алгоритмов в Америке и соответственно обязательным отчислениям с каждой копии программы поддерживающей его.</a:t>
            </a:r>
          </a:p>
          <a:p>
            <a:r>
              <a:rPr lang="en-US" baseline="0" dirty="0" smtClean="0"/>
              <a:t>JPEG XR – </a:t>
            </a:r>
            <a:r>
              <a:rPr lang="ru-RU" baseline="0" dirty="0" smtClean="0"/>
              <a:t>сжимает ещё лучше, но не может быть использован в </a:t>
            </a:r>
            <a:r>
              <a:rPr lang="ru-RU" baseline="0" dirty="0" err="1" smtClean="0"/>
              <a:t>опенсорс</a:t>
            </a:r>
            <a:r>
              <a:rPr lang="ru-RU" baseline="0" dirty="0" smtClean="0"/>
              <a:t>, а это перечёркивает множество областей для его применения.</a:t>
            </a:r>
          </a:p>
          <a:p>
            <a:r>
              <a:rPr lang="en-US" baseline="0" dirty="0" smtClean="0"/>
              <a:t>Mp3 – </a:t>
            </a:r>
            <a:r>
              <a:rPr lang="ru-RU" baseline="0" dirty="0" smtClean="0"/>
              <a:t>это </a:t>
            </a:r>
            <a:r>
              <a:rPr lang="en-US" baseline="0" dirty="0" smtClean="0"/>
              <a:t>MPEG-1 layer 3, </a:t>
            </a:r>
            <a:r>
              <a:rPr lang="ru-RU" baseline="0" dirty="0" smtClean="0"/>
              <a:t>использует удаление деталей звука, которые не слышны обычным человеком на обычном аудиоплеере (однако меломаны на качественной аудиотехнике заявляют, что различают сжатый звук в </a:t>
            </a:r>
            <a:r>
              <a:rPr lang="en-US" baseline="0" dirty="0" smtClean="0"/>
              <a:t>mp3 </a:t>
            </a:r>
            <a:r>
              <a:rPr lang="ru-RU" baseline="0" dirty="0" smtClean="0"/>
              <a:t>звук).</a:t>
            </a:r>
            <a:endParaRPr lang="en-US" baseline="0" dirty="0" smtClean="0"/>
          </a:p>
          <a:p>
            <a:r>
              <a:rPr lang="en-US" baseline="0" dirty="0" smtClean="0"/>
              <a:t>VP8 - </a:t>
            </a:r>
            <a:r>
              <a:rPr lang="ru-RU" baseline="0" dirty="0" smtClean="0"/>
              <a:t>видеокодек с открытыми исходными кодами</a:t>
            </a:r>
            <a:r>
              <a:rPr lang="en-US" baseline="0" dirty="0" smtClean="0"/>
              <a:t> (</a:t>
            </a:r>
            <a:r>
              <a:rPr lang="ru-RU" baseline="0" dirty="0" smtClean="0"/>
              <a:t>фирма-разработчик была куплена </a:t>
            </a:r>
            <a:r>
              <a:rPr lang="en-US" baseline="0" dirty="0" smtClean="0"/>
              <a:t>Goggle </a:t>
            </a:r>
            <a:r>
              <a:rPr lang="ru-RU" baseline="0" dirty="0" smtClean="0"/>
              <a:t>в 2010, а исходный код открыт), на основе этого кодека основаны форматы хранения видео(</a:t>
            </a:r>
            <a:r>
              <a:rPr lang="en-US" baseline="0" dirty="0" err="1" smtClean="0"/>
              <a:t>WebM</a:t>
            </a:r>
            <a:r>
              <a:rPr lang="en-US" baseline="0" dirty="0" smtClean="0"/>
              <a:t>) </a:t>
            </a:r>
            <a:r>
              <a:rPr lang="ru-RU" baseline="0" dirty="0" smtClean="0"/>
              <a:t>и изображений(</a:t>
            </a:r>
            <a:r>
              <a:rPr lang="en-US" baseline="0" dirty="0" err="1" smtClean="0"/>
              <a:t>WebP</a:t>
            </a:r>
            <a:r>
              <a:rPr lang="en-US" baseline="0" dirty="0" smtClean="0"/>
              <a:t>)</a:t>
            </a:r>
            <a:r>
              <a:rPr lang="ru-RU" baseline="0" dirty="0" smtClean="0"/>
              <a:t>. Исходный код открыт дабы не было препятствий для использования этого кодека на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.</a:t>
            </a:r>
            <a:r>
              <a:rPr lang="ru-RU" baseline="0" dirty="0" smtClean="0"/>
              <a:t> Уже есть следующая версия этого кодека </a:t>
            </a:r>
            <a:r>
              <a:rPr lang="en-US" baseline="0" dirty="0" smtClean="0"/>
              <a:t>VP9.</a:t>
            </a:r>
          </a:p>
          <a:p>
            <a:r>
              <a:rPr lang="ru-RU" baseline="0" dirty="0" err="1" smtClean="0"/>
              <a:t>Проприетарные</a:t>
            </a:r>
            <a:r>
              <a:rPr lang="ru-RU" baseline="0" dirty="0" smtClean="0"/>
              <a:t> аналоги</a:t>
            </a:r>
            <a:r>
              <a:rPr lang="en-US" baseline="0" dirty="0" smtClean="0"/>
              <a:t> </a:t>
            </a:r>
            <a:r>
              <a:rPr lang="ru-RU" baseline="0" dirty="0" smtClean="0"/>
              <a:t>(по качеству сжатия</a:t>
            </a:r>
            <a:r>
              <a:rPr lang="en-US" baseline="0" dirty="0" smtClean="0"/>
              <a:t> </a:t>
            </a:r>
            <a:r>
              <a:rPr lang="ru-RU" baseline="0" dirty="0" smtClean="0"/>
              <a:t>и размеру итогового файла):</a:t>
            </a:r>
          </a:p>
          <a:p>
            <a:r>
              <a:rPr lang="en-US" baseline="0" dirty="0" smtClean="0"/>
              <a:t>H.264 H.265</a:t>
            </a:r>
          </a:p>
          <a:p>
            <a:r>
              <a:rPr lang="en-US" baseline="0" dirty="0" err="1" smtClean="0"/>
              <a:t>Matroska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avi</a:t>
            </a:r>
            <a:r>
              <a:rPr lang="en-US" baseline="0" dirty="0" smtClean="0"/>
              <a:t>, mp4</a:t>
            </a:r>
            <a:r>
              <a:rPr lang="ru-RU" baseline="0" dirty="0" smtClean="0"/>
              <a:t>, </a:t>
            </a:r>
            <a:r>
              <a:rPr lang="en-US" baseline="0" dirty="0" err="1" smtClean="0"/>
              <a:t>ogg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контейнеры, внутри файлов с таким расширением видеопоток может быть сжат любым кодеком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8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Рассмотрим,</a:t>
            </a:r>
            <a:r>
              <a:rPr lang="ru-RU" baseline="0" dirty="0" smtClean="0"/>
              <a:t> </a:t>
            </a:r>
            <a:r>
              <a:rPr lang="ru-RU" dirty="0" smtClean="0"/>
              <a:t>как можно сохранить </a:t>
            </a:r>
            <a:r>
              <a:rPr lang="ru-RU" dirty="0" smtClean="0"/>
              <a:t>в</a:t>
            </a:r>
            <a:r>
              <a:rPr lang="ru-RU" baseline="0" dirty="0" smtClean="0"/>
              <a:t> компьютере </a:t>
            </a:r>
            <a:r>
              <a:rPr lang="ru-RU" dirty="0" smtClean="0"/>
              <a:t>обычное</a:t>
            </a:r>
            <a:r>
              <a:rPr lang="ru-RU" baseline="0" dirty="0" smtClean="0"/>
              <a:t> </a:t>
            </a:r>
            <a:r>
              <a:rPr lang="ru-RU" dirty="0" smtClean="0"/>
              <a:t>сообщение в виде предложения сказанного вслух,</a:t>
            </a:r>
            <a:r>
              <a:rPr lang="ru-RU" baseline="0" dirty="0" smtClean="0"/>
              <a:t> </a:t>
            </a:r>
            <a:r>
              <a:rPr lang="ru-RU" baseline="0" dirty="0" smtClean="0"/>
              <a:t>оно представлено через "сигнал" изменения физической величины – давления воздуха. </a:t>
            </a:r>
            <a:r>
              <a:rPr lang="ru-RU" baseline="0" dirty="0" smtClean="0"/>
              <a:t>Изменение физической </a:t>
            </a:r>
            <a:r>
              <a:rPr lang="ru-RU" baseline="0" dirty="0" smtClean="0"/>
              <a:t>величины </a:t>
            </a:r>
            <a:r>
              <a:rPr lang="ru-RU" baseline="0" dirty="0" smtClean="0"/>
              <a:t>является аналоговым </a:t>
            </a:r>
            <a:r>
              <a:rPr lang="ru-RU" baseline="0" dirty="0" smtClean="0"/>
              <a:t>(</a:t>
            </a:r>
            <a:r>
              <a:rPr lang="ru-RU" baseline="0" dirty="0" smtClean="0"/>
              <a:t>непрерывным) сигналом.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2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Бесконечное количество точек аналогового сигнала не удастся представить в компьютере – памяти не хватит, поэтому используется</a:t>
            </a:r>
            <a:r>
              <a:rPr lang="ru-RU" baseline="0" dirty="0" smtClean="0"/>
              <a:t> </a:t>
            </a:r>
            <a:r>
              <a:rPr lang="ru-RU" baseline="0" dirty="0" smtClean="0"/>
              <a:t>дискретизация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b="0" u="none" dirty="0" smtClean="0"/>
              <a:t>Дискретизация</a:t>
            </a:r>
            <a:r>
              <a:rPr lang="ru-RU" dirty="0" smtClean="0"/>
              <a:t> – уменьшаем число точек по времени с бесконечности до </a:t>
            </a:r>
            <a:r>
              <a:rPr lang="ru-RU" dirty="0" smtClean="0"/>
              <a:t>какого</a:t>
            </a:r>
            <a:r>
              <a:rPr lang="ru-RU" baseline="0" dirty="0" smtClean="0"/>
              <a:t> </a:t>
            </a:r>
            <a:r>
              <a:rPr lang="ru-RU" dirty="0" smtClean="0"/>
              <a:t>то </a:t>
            </a:r>
            <a:r>
              <a:rPr lang="ru-RU" dirty="0" smtClean="0"/>
              <a:t>разумного </a:t>
            </a:r>
            <a:r>
              <a:rPr lang="ru-RU" dirty="0" smtClean="0"/>
              <a:t>придела</a:t>
            </a:r>
            <a:r>
              <a:rPr lang="ru-RU" baseline="0" dirty="0" smtClean="0"/>
              <a:t> -</a:t>
            </a:r>
            <a:r>
              <a:rPr lang="ru-RU" dirty="0" smtClean="0"/>
              <a:t> </a:t>
            </a:r>
            <a:r>
              <a:rPr lang="ru-RU" dirty="0" smtClean="0"/>
              <a:t>достаточно большого, чтобы не потерять сообщение</a:t>
            </a:r>
            <a:r>
              <a:rPr lang="ru-RU" baseline="0" dirty="0" smtClean="0"/>
              <a:t> и достаточно малого, чтобы сообщение не занимало слишком много </a:t>
            </a:r>
            <a:r>
              <a:rPr lang="ru-RU" baseline="0" dirty="0" smtClean="0"/>
              <a:t>памяти.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сохранить значение каждой точки при бесконечном количестве возможных значений также</a:t>
            </a:r>
            <a:r>
              <a:rPr lang="ru-RU" baseline="0" dirty="0" smtClean="0"/>
              <a:t> требуется </a:t>
            </a:r>
            <a:r>
              <a:rPr lang="ru-RU" baseline="0" dirty="0" err="1" smtClean="0"/>
              <a:t>бексонечный</a:t>
            </a:r>
            <a:r>
              <a:rPr lang="ru-RU" baseline="0" dirty="0" smtClean="0"/>
              <a:t> объём памяти, поэтому</a:t>
            </a:r>
            <a:br>
              <a:rPr lang="ru-RU" baseline="0" dirty="0" smtClean="0"/>
            </a:br>
            <a:r>
              <a:rPr lang="ru-RU" baseline="0" dirty="0" smtClean="0"/>
              <a:t>у</a:t>
            </a:r>
            <a:r>
              <a:rPr lang="ru-RU" dirty="0" smtClean="0"/>
              <a:t>меньшаем количество возможных</a:t>
            </a:r>
            <a:r>
              <a:rPr lang="ru-RU" baseline="0" dirty="0" smtClean="0"/>
              <a:t> вариантов амплитуды с бесконечного до разумного.</a:t>
            </a:r>
          </a:p>
          <a:p>
            <a:r>
              <a:rPr lang="ru-RU" baseline="0" dirty="0" smtClean="0"/>
              <a:t>Сверху записаны значения амплитуды в выбранные моменты времени – это и есть наше аналоговое сообщение записанное в цифровом виде.</a:t>
            </a:r>
          </a:p>
          <a:p>
            <a:endParaRPr lang="ru-RU" baseline="0" dirty="0" smtClean="0"/>
          </a:p>
          <a:p>
            <a:r>
              <a:rPr lang="ru-RU" dirty="0" smtClean="0"/>
              <a:t>При</a:t>
            </a:r>
            <a:r>
              <a:rPr lang="ru-RU" baseline="0" dirty="0" smtClean="0"/>
              <a:t> передаче аналогового сигнала через физическую среду всегда вносятся искажения (ошибки), обычно достаточно малые, но при передаче на большие расстояния её качество ухудшается: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магнитофон,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видеомагнитофон (если кто застал),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радио при </a:t>
            </a:r>
            <a:r>
              <a:rPr lang="ru-RU" baseline="0" dirty="0" smtClean="0"/>
              <a:t>увеличении расстояния от </a:t>
            </a:r>
            <a:r>
              <a:rPr lang="ru-RU" baseline="0" dirty="0" smtClean="0"/>
              <a:t>радиостанции,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распечатанная фотография с течением времени выцветает,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 передача слухов («испорченный телефон»/«сарафанное радио») </a:t>
            </a:r>
            <a:r>
              <a:rPr lang="ru-RU" baseline="0" dirty="0" smtClean="0"/>
              <a:t>– тут </a:t>
            </a:r>
            <a:r>
              <a:rPr lang="ru-RU" baseline="0" dirty="0" smtClean="0"/>
              <a:t>уже искажается не сигнал как давление воздуха, а сигнал как набор смыслов.</a:t>
            </a:r>
          </a:p>
          <a:p>
            <a:r>
              <a:rPr lang="ru-RU" baseline="0" dirty="0" smtClean="0"/>
              <a:t>Цифровой сигнал за счёт ограничения набора допустимых значений, позволяет исправить небольшие искажения при передаче через физическую среду: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 </a:t>
            </a:r>
            <a:r>
              <a:rPr lang="ru-RU" baseline="0" dirty="0" smtClean="0"/>
              <a:t>слайде значения </a:t>
            </a:r>
            <a:r>
              <a:rPr lang="ru-RU" baseline="0" dirty="0" smtClean="0"/>
              <a:t>амплитуды не могут принимать дробные значения, поэтому если будет принято значение равное 3,2 мы можем точно сказать что это ошибка и, скорее всего, </a:t>
            </a:r>
            <a:r>
              <a:rPr lang="ru-RU" baseline="0" dirty="0" smtClean="0"/>
              <a:t>значение сигнала было равно 3</a:t>
            </a:r>
            <a:r>
              <a:rPr lang="ru-RU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сообщение записанное на бумаге – даже при наличии </a:t>
            </a:r>
            <a:r>
              <a:rPr lang="ru-RU" baseline="0" dirty="0" smtClean="0"/>
              <a:t>описок/ошибок </a:t>
            </a:r>
            <a:r>
              <a:rPr lang="ru-RU" baseline="0" dirty="0" smtClean="0"/>
              <a:t>мы можем исправить </a:t>
            </a:r>
            <a:r>
              <a:rPr lang="ru-RU" baseline="0" dirty="0" smtClean="0"/>
              <a:t>по смыслу и </a:t>
            </a:r>
            <a:r>
              <a:rPr lang="ru-RU" baseline="0" dirty="0" smtClean="0"/>
              <a:t>восстановить изначальное сообщение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сообщение передаваемое устно организованное в стихотворной форме: искажения слов сразу становятся заметны и по рифме можно догадаться об оригинальном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66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Примеры к</a:t>
            </a:r>
            <a:r>
              <a:rPr lang="ru-RU" dirty="0" smtClean="0"/>
              <a:t>одирование</a:t>
            </a:r>
            <a:r>
              <a:rPr lang="ru-RU" baseline="0" dirty="0" smtClean="0"/>
              <a:t> :</a:t>
            </a:r>
          </a:p>
          <a:p>
            <a:r>
              <a:rPr lang="ru-RU" baseline="0" dirty="0" smtClean="0"/>
              <a:t>Пляшущие человечки из Шерлока Холмса,</a:t>
            </a:r>
          </a:p>
          <a:p>
            <a:r>
              <a:rPr lang="ru-RU" baseline="0" dirty="0" smtClean="0"/>
              <a:t>Перевод из десятичной в двоичную или шестнадцатеричную системы счисления,</a:t>
            </a:r>
          </a:p>
          <a:p>
            <a:r>
              <a:rPr lang="ru-RU" baseline="0" dirty="0" smtClean="0"/>
              <a:t>Один из примеров кодирования – шифрация</a:t>
            </a:r>
          </a:p>
          <a:p>
            <a:r>
              <a:rPr lang="ru-RU" baseline="0" dirty="0" smtClean="0"/>
              <a:t>Пример ближе к нашему курсу – кодирование букв русского алфавита с помощью двоичных чисел.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1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С++ можно </a:t>
            </a:r>
            <a:r>
              <a:rPr lang="ru-RU" baseline="0" dirty="0" smtClean="0"/>
              <a:t>упаковать </a:t>
            </a:r>
            <a:r>
              <a:rPr lang="ru-RU" baseline="0" dirty="0" smtClean="0"/>
              <a:t>до 8 логических переменных в </a:t>
            </a:r>
            <a:r>
              <a:rPr lang="ru-RU" baseline="0" dirty="0" smtClean="0"/>
              <a:t>один байт (будет </a:t>
            </a:r>
            <a:r>
              <a:rPr lang="ru-RU" baseline="0" dirty="0" smtClean="0"/>
              <a:t>задача на лабораторной работе по "битовым полям", где показывается как это </a:t>
            </a:r>
            <a:r>
              <a:rPr lang="ru-RU" baseline="0" dirty="0" smtClean="0"/>
              <a:t>сделать). </a:t>
            </a:r>
            <a:r>
              <a:rPr lang="ru-RU" baseline="0" dirty="0" smtClean="0"/>
              <a:t>На персональных компьютерах однако чаще используется тип </a:t>
            </a:r>
            <a:r>
              <a:rPr lang="en-US" baseline="0" dirty="0" smtClean="0"/>
              <a:t>bool – </a:t>
            </a:r>
            <a:r>
              <a:rPr lang="ru-RU" baseline="0" dirty="0" smtClean="0"/>
              <a:t>1 байт и только два возможных значения</a:t>
            </a:r>
            <a:r>
              <a:rPr lang="en-US" baseline="0" dirty="0" smtClean="0"/>
              <a:t> true </a:t>
            </a:r>
            <a:r>
              <a:rPr lang="ru-RU" baseline="0" dirty="0" smtClean="0"/>
              <a:t>и </a:t>
            </a:r>
            <a:r>
              <a:rPr lang="en-US" baseline="0" dirty="0" smtClean="0"/>
              <a:t>false</a:t>
            </a:r>
            <a:r>
              <a:rPr lang="ru-RU" baseline="0" dirty="0" smtClean="0"/>
              <a:t>. Потому что, для доступа к отдельным битам надо использовать дополнительные операции (выделения бит), а это </a:t>
            </a:r>
            <a:r>
              <a:rPr lang="ru-RU" baseline="0" dirty="0" smtClean="0"/>
              <a:t>медленнее, в то время как памяти доступно достаточно много.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При разработке программ на микропроцессорах (</a:t>
            </a:r>
            <a:r>
              <a:rPr lang="en-US" baseline="0" dirty="0" smtClean="0"/>
              <a:t>ARDUINO, PIC </a:t>
            </a:r>
            <a:r>
              <a:rPr lang="ru-RU" baseline="0" dirty="0" smtClean="0"/>
              <a:t>и т.д.), где памяти </a:t>
            </a:r>
            <a:r>
              <a:rPr lang="ru-RU" baseline="0" dirty="0" smtClean="0"/>
              <a:t>для переменных мало </a:t>
            </a:r>
            <a:r>
              <a:rPr lang="ru-RU" baseline="0" dirty="0" smtClean="0"/>
              <a:t>(может быть, например, всего </a:t>
            </a:r>
            <a:r>
              <a:rPr lang="ru-RU" baseline="0" dirty="0" smtClean="0"/>
              <a:t>256 байт) </a:t>
            </a:r>
            <a:r>
              <a:rPr lang="ru-RU" baseline="0" dirty="0" smtClean="0"/>
              <a:t>используется только способ с отдельными битами. Кроме того на таких процессорах есть отдельные машинные команды для работы с отдельными битами, поэтому потери быстродействия </a:t>
            </a:r>
            <a:r>
              <a:rPr lang="ru-RU" baseline="0" dirty="0" err="1" smtClean="0"/>
              <a:t>отсутсвуют</a:t>
            </a:r>
            <a:r>
              <a:rPr lang="ru-RU" baseline="0" dirty="0" smtClean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0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en-US" baseline="0" dirty="0" smtClean="0"/>
              <a:t> – </a:t>
            </a:r>
            <a:r>
              <a:rPr lang="ru-RU" baseline="0" dirty="0" smtClean="0"/>
              <a:t>нижняя половина таблицы </a:t>
            </a:r>
            <a:r>
              <a:rPr lang="en-US" baseline="0" dirty="0" smtClean="0"/>
              <a:t>ANSI (</a:t>
            </a:r>
            <a:r>
              <a:rPr lang="ru-RU" baseline="0" dirty="0" smtClean="0"/>
              <a:t>коды 0 – 127)</a:t>
            </a:r>
          </a:p>
          <a:p>
            <a:r>
              <a:rPr lang="ru-RU" baseline="0" dirty="0" smtClean="0"/>
              <a:t>Верхняя половина таблицы в зависимости от установленной локализации кодирует разные алфавиты отличные от латинского.</a:t>
            </a:r>
          </a:p>
          <a:p>
            <a:r>
              <a:rPr lang="ru-RU" baseline="0" dirty="0" smtClean="0"/>
              <a:t>Для русского например существует даже не одна локализация:</a:t>
            </a:r>
          </a:p>
          <a:p>
            <a:r>
              <a:rPr lang="en-US" baseline="0" dirty="0" smtClean="0"/>
              <a:t>cp866 – </a:t>
            </a:r>
            <a:r>
              <a:rPr lang="ru-RU" baseline="0" dirty="0" smtClean="0"/>
              <a:t>русская кодировка используемая в консоли </a:t>
            </a:r>
            <a:r>
              <a:rPr lang="en-US" baseline="0" dirty="0" smtClean="0"/>
              <a:t>Windows</a:t>
            </a:r>
          </a:p>
          <a:p>
            <a:r>
              <a:rPr lang="en-US" baseline="0" dirty="0" err="1" smtClean="0"/>
              <a:t>cp</a:t>
            </a:r>
            <a:r>
              <a:rPr lang="ru-RU" baseline="0" dirty="0" smtClean="0"/>
              <a:t>1251</a:t>
            </a:r>
            <a:r>
              <a:rPr lang="en-US" baseline="0" dirty="0" smtClean="0"/>
              <a:t> – </a:t>
            </a:r>
            <a:r>
              <a:rPr lang="ru-RU" baseline="0" dirty="0" smtClean="0"/>
              <a:t>русская кодировка используемая в графическом интерфейсе </a:t>
            </a:r>
            <a:r>
              <a:rPr lang="en-US" baseline="0" dirty="0" smtClean="0"/>
              <a:t>Windows XP, </a:t>
            </a:r>
            <a:r>
              <a:rPr lang="ru-RU" baseline="0" dirty="0" smtClean="0"/>
              <a:t>в более новых версиях ОС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используется по умолчанию для старых программ.</a:t>
            </a:r>
          </a:p>
          <a:p>
            <a:r>
              <a:rPr lang="en-US" baseline="0" dirty="0" smtClean="0"/>
              <a:t>cp1252 – </a:t>
            </a:r>
            <a:r>
              <a:rPr lang="ru-RU" baseline="0" dirty="0" smtClean="0"/>
              <a:t>кодировка для европейских языков (в основном латиница с добавлением разных "умляутов").</a:t>
            </a:r>
          </a:p>
          <a:p>
            <a:r>
              <a:rPr lang="ru-RU" baseline="0" dirty="0" smtClean="0"/>
              <a:t>Один и тот же код в разных кодировках означает разные буквы (прочитать русскоязычный текст на компьютере в Германии с европейской кодировкой может оказаться невозможным).</a:t>
            </a:r>
          </a:p>
          <a:p>
            <a:r>
              <a:rPr lang="ru-RU" baseline="0" dirty="0" smtClean="0"/>
              <a:t>Минус таких однобайтовых кодировок – невозможность создать текст содержащий символы </a:t>
            </a:r>
            <a:r>
              <a:rPr lang="ru-RU" b="1" baseline="0" dirty="0" smtClean="0"/>
              <a:t>разных языков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5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первых двух строках кодовой</a:t>
            </a:r>
            <a:r>
              <a:rPr lang="ru-RU" baseline="0" dirty="0" smtClean="0"/>
              <a:t> </a:t>
            </a:r>
            <a:r>
              <a:rPr lang="ru-RU" dirty="0" smtClean="0"/>
              <a:t>таблицы </a:t>
            </a:r>
            <a:r>
              <a:rPr lang="en-US" dirty="0" smtClean="0"/>
              <a:t>ANSI</a:t>
            </a:r>
            <a:r>
              <a:rPr lang="ru-RU" dirty="0" smtClean="0"/>
              <a:t> – 32 служебных символа:</a:t>
            </a:r>
          </a:p>
          <a:p>
            <a:r>
              <a:rPr lang="ru-RU" dirty="0" smtClean="0"/>
              <a:t>там есть конец строки, код</a:t>
            </a:r>
            <a:r>
              <a:rPr lang="ru-RU" baseline="0" dirty="0" smtClean="0"/>
              <a:t> символа соответствующего кнопкам </a:t>
            </a:r>
            <a:r>
              <a:rPr lang="en-US" baseline="0" dirty="0" smtClean="0"/>
              <a:t>Backspace</a:t>
            </a:r>
            <a:r>
              <a:rPr lang="ru-RU" baseline="0" dirty="0" smtClean="0"/>
              <a:t>, </a:t>
            </a:r>
            <a:r>
              <a:rPr lang="en-US" baseline="0" dirty="0" smtClean="0"/>
              <a:t>Escape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Далее идут символы цифр </a:t>
            </a:r>
            <a:r>
              <a:rPr lang="en-US" baseline="0" dirty="0" smtClean="0"/>
              <a:t>'0' – '9', </a:t>
            </a:r>
            <a:r>
              <a:rPr lang="ru-RU" baseline="0" dirty="0" smtClean="0"/>
              <a:t>знаки и буквы латинского алфавита.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58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принципы работы компьютера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764704"/>
            <a:ext cx="8748534" cy="594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 u="sng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sz="3600" b="1" u="sng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компьютера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444500">
              <a:lnSpc>
                <a:spcPts val="37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2155825" algn="l"/>
                <a:tab pos="4484688" algn="l"/>
              </a:tabLst>
            </a:pPr>
            <a:r>
              <a:rPr lang="ru-RU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Информация</a:t>
            </a:r>
            <a:endParaRPr lang="en-US" sz="3600" b="1" i="1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Представление данных в компьютере</a:t>
            </a:r>
            <a:endParaRPr lang="ru-RU" sz="1400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</a:t>
            </a:r>
            <a:r>
              <a:rPr lang="ru-RU" b="1" dirty="0" smtClean="0">
                <a:solidFill>
                  <a:prstClr val="white">
                    <a:lumMod val="65000"/>
                  </a:prstClr>
                </a:solidFill>
              </a:rPr>
              <a:t>2. Основы</a:t>
            </a:r>
            <a:r>
              <a:rPr lang="en-US" b="1" dirty="0" smtClean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программирования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631825" lvl="1">
              <a:buClr>
                <a:srgbClr val="2683C6"/>
              </a:buClr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  <a:r>
              <a:rPr lang="ru-RU" sz="3600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3. Процедурное </a:t>
            </a:r>
            <a:r>
              <a:rPr lang="ru-RU" b="1" dirty="0" smtClean="0">
                <a:solidFill>
                  <a:prstClr val="white">
                    <a:lumMod val="65000"/>
                  </a:prstClr>
                </a:solidFill>
              </a:rPr>
              <a:t>программирование</a:t>
            </a:r>
            <a:endParaRPr lang="en-US" b="1" dirty="0" smtClean="0">
              <a:solidFill>
                <a:prstClr val="white">
                  <a:lumMod val="6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7. Введение в процедурное и структурное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программирование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8. Управляющие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инструкции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9. Базовые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10. Управление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Функции</a:t>
            </a:r>
          </a:p>
          <a:p>
            <a:pPr marL="360363" lvl="0">
              <a:lnSpc>
                <a:spcPct val="107000"/>
              </a:lnSpc>
            </a:pP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8650" lvl="0" indent="-1588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Тема 13. Введение в объектно-ориентированное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программирование</a:t>
            </a:r>
          </a:p>
          <a:p>
            <a:pPr marL="628650" indent="-1588">
              <a:lnSpc>
                <a:spcPct val="107000"/>
              </a:lnSpc>
            </a:pPr>
            <a:endParaRPr lang="ru-RU" sz="1400" dirty="0">
              <a:solidFill>
                <a:prstClr val="white">
                  <a:lumMod val="7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710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" y="1318161"/>
            <a:ext cx="7345202" cy="4699537"/>
          </a:xfrm>
          <a:prstGeom prst="rect">
            <a:avLst/>
          </a:prstGeom>
        </p:spPr>
      </p:pic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0061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268760"/>
            <a:ext cx="6087035" cy="50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5012" y="1508167"/>
            <a:ext cx="83814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2000" dirty="0" smtClean="0"/>
              <a:t>UNICODE</a:t>
            </a:r>
            <a:r>
              <a:rPr lang="ru-RU" sz="2000" dirty="0"/>
              <a:t> </a:t>
            </a:r>
            <a:r>
              <a:rPr lang="ru-RU" sz="2000" dirty="0" smtClean="0"/>
              <a:t>– </a:t>
            </a:r>
            <a:r>
              <a:rPr lang="ru-RU" sz="2000" dirty="0" err="1" smtClean="0"/>
              <a:t>многобайтовый</a:t>
            </a:r>
            <a:r>
              <a:rPr lang="ru-RU" sz="2000" dirty="0" smtClean="0"/>
              <a:t> стандарт </a:t>
            </a:r>
            <a:r>
              <a:rPr lang="ru-RU" sz="2000" dirty="0"/>
              <a:t>кодирования символов, позволяющий представить знаки почти всех письменных </a:t>
            </a:r>
            <a:r>
              <a:rPr lang="ru-RU" sz="2000" dirty="0" smtClean="0"/>
              <a:t>языков.</a:t>
            </a:r>
          </a:p>
          <a:p>
            <a:pPr marL="177800">
              <a:lnSpc>
                <a:spcPct val="150000"/>
              </a:lnSpc>
            </a:pPr>
            <a:r>
              <a:rPr lang="ru-RU" sz="2000" dirty="0" smtClean="0"/>
              <a:t>В настоящей версии </a:t>
            </a:r>
            <a:r>
              <a:rPr lang="en-US" sz="2000" dirty="0" smtClean="0"/>
              <a:t>(v12.</a:t>
            </a:r>
            <a:r>
              <a:rPr lang="ru-RU" sz="2000" dirty="0" smtClean="0"/>
              <a:t>1.0</a:t>
            </a:r>
            <a:r>
              <a:rPr lang="en-US" sz="2000" dirty="0" smtClean="0"/>
              <a:t> </a:t>
            </a:r>
            <a:r>
              <a:rPr lang="ru-RU" sz="2000" dirty="0" smtClean="0"/>
              <a:t>от </a:t>
            </a:r>
            <a:r>
              <a:rPr lang="en-US" sz="2000" dirty="0" smtClean="0"/>
              <a:t>7.05.2019)</a:t>
            </a:r>
            <a:r>
              <a:rPr lang="ru-RU" sz="2000" dirty="0" smtClean="0"/>
              <a:t> – </a:t>
            </a:r>
            <a:r>
              <a:rPr lang="ru-RU" sz="2000" b="1" dirty="0" smtClean="0"/>
              <a:t>13</a:t>
            </a:r>
            <a:r>
              <a:rPr lang="en-US" sz="2000" b="1" dirty="0" smtClean="0"/>
              <a:t>7</a:t>
            </a:r>
            <a:r>
              <a:rPr lang="ru-RU" sz="2000" b="1" dirty="0" smtClean="0"/>
              <a:t> </a:t>
            </a:r>
            <a:r>
              <a:rPr lang="en-US" sz="2000" b="1" dirty="0" smtClean="0"/>
              <a:t>929</a:t>
            </a:r>
            <a:r>
              <a:rPr lang="ru-RU" sz="2000" dirty="0" smtClean="0"/>
              <a:t> различных символов.</a:t>
            </a:r>
          </a:p>
          <a:p>
            <a:pPr marL="177800">
              <a:lnSpc>
                <a:spcPct val="150000"/>
              </a:lnSpc>
            </a:pPr>
            <a:r>
              <a:rPr lang="ru-RU" sz="2000" dirty="0" smtClean="0"/>
              <a:t>Максимальное количество поддерживаемых символов </a:t>
            </a:r>
            <a:r>
              <a:rPr lang="ru-RU" sz="2000" b="1" dirty="0" smtClean="0"/>
              <a:t>1</a:t>
            </a:r>
            <a:r>
              <a:rPr lang="ru-RU" sz="2000" b="1" dirty="0"/>
              <a:t> </a:t>
            </a:r>
            <a:r>
              <a:rPr lang="ru-RU" sz="2000" b="1" dirty="0" smtClean="0"/>
              <a:t>11</a:t>
            </a:r>
            <a:r>
              <a:rPr lang="en-US" sz="2000" b="1" dirty="0" smtClean="0"/>
              <a:t>4</a:t>
            </a:r>
            <a:r>
              <a:rPr lang="ru-RU" sz="2000" b="1" dirty="0"/>
              <a:t> </a:t>
            </a:r>
            <a:r>
              <a:rPr lang="en-US" sz="2000" b="1" dirty="0" smtClean="0"/>
              <a:t>112</a:t>
            </a:r>
            <a:r>
              <a:rPr lang="ru-RU" sz="2000" b="1" dirty="0" smtClean="0"/>
              <a:t> </a:t>
            </a:r>
          </a:p>
          <a:p>
            <a:pPr marL="177800">
              <a:lnSpc>
                <a:spcPct val="150000"/>
              </a:lnSpc>
            </a:pPr>
            <a:r>
              <a:rPr lang="ru-RU" sz="2000" dirty="0" smtClean="0"/>
              <a:t>Символ может занимать 1, 2 или 4 байта.</a:t>
            </a:r>
          </a:p>
          <a:p>
            <a:pPr marL="177800">
              <a:lnSpc>
                <a:spcPct val="150000"/>
              </a:lnSpc>
            </a:pPr>
            <a:r>
              <a:rPr lang="ru-RU" sz="2000" dirty="0" smtClean="0"/>
              <a:t>Есть разные способы хранения текста в кодировке </a:t>
            </a:r>
            <a:r>
              <a:rPr lang="en-US" sz="2000" dirty="0" smtClean="0"/>
              <a:t>UNICODE</a:t>
            </a:r>
            <a:r>
              <a:rPr lang="ru-RU" sz="2000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UCS-2, UTF-8, UTF-16</a:t>
            </a:r>
            <a:endParaRPr lang="ru-RU" sz="2000" dirty="0" smtClean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pPr lvl="0" defTabSz="457200">
              <a:spcBef>
                <a:spcPts val="0"/>
              </a:spcBef>
            </a:pPr>
            <a:r>
              <a:rPr lang="ru-RU" sz="28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Многобайтовые кодировки текста: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UNICODE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9135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" y="1318161"/>
            <a:ext cx="7345202" cy="4699536"/>
          </a:xfrm>
          <a:prstGeom prst="rect">
            <a:avLst/>
          </a:prstGeom>
        </p:spPr>
      </p:pic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Кодировка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UNICODE</a:t>
            </a:r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– русский алфавит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7022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503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ru-RU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10" name="Group 5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67993"/>
              </p:ext>
            </p:extLst>
          </p:nvPr>
        </p:nvGraphicFramePr>
        <p:xfrm>
          <a:off x="660651" y="1594634"/>
          <a:ext cx="5623560" cy="42672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81742" y="1624053"/>
            <a:ext cx="276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Изображение разбивается на отдельные элементы – пиксели, каждый пиксель кодируется одним битом – закрашен (1) или нет (0)</a:t>
            </a:r>
            <a:endParaRPr lang="ru-RU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Побитовые изображения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4702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5192"/>
          <p:cNvSpPr txBox="1">
            <a:spLocks noChangeArrowheads="1"/>
          </p:cNvSpPr>
          <p:nvPr/>
        </p:nvSpPr>
        <p:spPr bwMode="auto">
          <a:xfrm>
            <a:off x="251520" y="1268760"/>
            <a:ext cx="856895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Для кодирования пикселя </a:t>
            </a:r>
            <a:r>
              <a:rPr lang="ru-RU" b="1" dirty="0" smtClean="0"/>
              <a:t>черно-белого</a:t>
            </a:r>
            <a:r>
              <a:rPr lang="ru-RU" dirty="0" smtClean="0"/>
              <a:t> изображения без оттенков достаточно одного бита, кодирующего цвет (0-белый, 1 - черный).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Для кодирования </a:t>
            </a:r>
            <a:r>
              <a:rPr lang="ru-RU" b="1" dirty="0" smtClean="0"/>
              <a:t>черно-белого</a:t>
            </a:r>
            <a:r>
              <a:rPr lang="ru-RU" dirty="0" smtClean="0"/>
              <a:t> изображения </a:t>
            </a:r>
            <a:r>
              <a:rPr lang="ru-RU" b="1" dirty="0" smtClean="0"/>
              <a:t>с градациями серого</a:t>
            </a:r>
            <a:r>
              <a:rPr lang="ru-RU" dirty="0" smtClean="0"/>
              <a:t>, каждую градацию (яркость пикселя) необходимо представить двоичным числом. Разные форматы предоставляют разное количество бит на пиксель.</a:t>
            </a:r>
            <a:br>
              <a:rPr lang="ru-RU" dirty="0" smtClean="0"/>
            </a:br>
            <a:r>
              <a:rPr lang="ru-RU" dirty="0" smtClean="0"/>
              <a:t>Чем больше разрядность этого числа, тем большее число градаций яркости можно закодировать.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Для кодирования цветных изображений они представляются в виде комбинации трех или четырех монохромных, которые смешиваются на экране или на принтере.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Чаще всего для представления на мониторах используется разбиение на 3 изображения: красное, зеленое, синее (RGB), а для представления на принтерах - на 4 цвета: голубой, пурпурный, желтый, черный (</a:t>
            </a:r>
            <a:r>
              <a:rPr lang="ru-RU" dirty="0" err="1" smtClean="0"/>
              <a:t>CMYk</a:t>
            </a:r>
            <a:r>
              <a:rPr lang="ru-RU" dirty="0" smtClean="0"/>
              <a:t>).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Самый распространённый способ кодирования цвета — 24-разрядный (True </a:t>
            </a:r>
            <a:r>
              <a:rPr lang="ru-RU" dirty="0" err="1" smtClean="0"/>
              <a:t>Color</a:t>
            </a:r>
            <a:r>
              <a:rPr lang="ru-RU" dirty="0" smtClean="0"/>
              <a:t>).</a:t>
            </a:r>
            <a:br>
              <a:rPr lang="ru-RU" dirty="0" smtClean="0"/>
            </a:br>
            <a:r>
              <a:rPr lang="ru-RU" dirty="0" smtClean="0"/>
              <a:t>На кодирование каждой цветовой составляющей RGВ отводится</a:t>
            </a:r>
            <a:br>
              <a:rPr lang="ru-RU" dirty="0" smtClean="0"/>
            </a:br>
            <a:r>
              <a:rPr lang="ru-RU" dirty="0" smtClean="0"/>
              <a:t>по 8 бит. Яркость каждой составляющей выражается числом от 0 до 255, и любой цвет из 2</a:t>
            </a:r>
            <a:r>
              <a:rPr lang="ru-RU" baseline="30000" dirty="0" smtClean="0"/>
              <a:t>24</a:t>
            </a:r>
            <a:r>
              <a:rPr lang="ru-RU" dirty="0" smtClean="0"/>
              <a:t> = 16,5 миллионов компьютер может воспроизвести по трем кодам. 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Побитовые изображения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7098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13567" y="1615858"/>
            <a:ext cx="5642758" cy="3973730"/>
            <a:chOff x="6390" y="3266"/>
            <a:chExt cx="4970" cy="3695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390" y="6961"/>
              <a:ext cx="4970" cy="0"/>
            </a:xfrm>
            <a:prstGeom prst="line">
              <a:avLst/>
            </a:prstGeom>
            <a:noFill/>
            <a:ln w="1936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242" y="4828"/>
              <a:ext cx="0" cy="1939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6958" y="4686"/>
              <a:ext cx="3124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798" y="4828"/>
              <a:ext cx="0" cy="192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6958" y="3266"/>
              <a:ext cx="1562" cy="1278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520" y="3266"/>
              <a:ext cx="1562" cy="1278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8236" y="3834"/>
              <a:ext cx="568" cy="568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952" y="4970"/>
              <a:ext cx="0" cy="142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088" y="4970"/>
              <a:ext cx="0" cy="142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094" y="5112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094" y="6106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094" y="5538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8520" y="5654"/>
              <a:ext cx="0" cy="327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5" name="Text Box 837"/>
          <p:cNvSpPr txBox="1">
            <a:spLocks noChangeArrowheads="1"/>
          </p:cNvSpPr>
          <p:nvPr/>
        </p:nvSpPr>
        <p:spPr bwMode="auto">
          <a:xfrm>
            <a:off x="5511437" y="1318162"/>
            <a:ext cx="33319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Используются готовые графические </a:t>
            </a:r>
            <a:r>
              <a:rPr lang="ru-RU" sz="2400" dirty="0" smtClean="0"/>
              <a:t>примитивы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ru-RU" sz="2400" dirty="0" smtClean="0"/>
              <a:t>линии</a:t>
            </a:r>
            <a:r>
              <a:rPr lang="ru-RU" sz="2400" dirty="0"/>
              <a:t>, </a:t>
            </a:r>
            <a:r>
              <a:rPr lang="ru-RU" sz="2400" dirty="0" smtClean="0"/>
              <a:t>овалы, прямоугольники,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/>
              <a:t>др.). Они описываются в координатной форме с указанием цвета их элементов. </a:t>
            </a:r>
          </a:p>
        </p:txBody>
      </p:sp>
      <p:sp>
        <p:nvSpPr>
          <p:cNvPr id="26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Векторная графика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1505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59532" y="1376772"/>
            <a:ext cx="8280400" cy="47348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ряд стандартизованных форматов растровых (</a:t>
            </a:r>
            <a:r>
              <a:rPr lang="en-US" sz="2400" dirty="0" smtClean="0"/>
              <a:t>Microsoft Windows DIB</a:t>
            </a:r>
            <a:r>
              <a:rPr lang="ru-RU" sz="2400" dirty="0" smtClean="0"/>
              <a:t> – </a:t>
            </a:r>
            <a:r>
              <a:rPr lang="en-US" sz="2400" dirty="0" smtClean="0"/>
              <a:t>DIB</a:t>
            </a:r>
            <a:r>
              <a:rPr lang="ru-RU" sz="2400" dirty="0" smtClean="0"/>
              <a:t>, </a:t>
            </a:r>
            <a:r>
              <a:rPr lang="en-US" sz="2400" dirty="0" smtClean="0"/>
              <a:t>BMP</a:t>
            </a:r>
            <a:r>
              <a:rPr lang="ru-RU" sz="2400" dirty="0" smtClean="0"/>
              <a:t>, </a:t>
            </a:r>
            <a:r>
              <a:rPr lang="en-US" sz="2400" dirty="0" smtClean="0"/>
              <a:t>RLE</a:t>
            </a:r>
            <a:r>
              <a:rPr lang="ru-RU" sz="2400" dirty="0" smtClean="0"/>
              <a:t>; </a:t>
            </a:r>
            <a:r>
              <a:rPr lang="en-US" sz="2400" dirty="0" err="1" smtClean="0"/>
              <a:t>Compuserve</a:t>
            </a:r>
            <a:r>
              <a:rPr lang="en-US" sz="2400" dirty="0" smtClean="0"/>
              <a:t> GIF</a:t>
            </a:r>
            <a:r>
              <a:rPr lang="ru-RU" sz="2400" dirty="0" smtClean="0"/>
              <a:t> – </a:t>
            </a:r>
            <a:r>
              <a:rPr lang="en-US" sz="2400" dirty="0" smtClean="0"/>
              <a:t>GIF</a:t>
            </a:r>
            <a:r>
              <a:rPr lang="ru-RU" sz="2400" dirty="0" smtClean="0"/>
              <a:t>, </a:t>
            </a:r>
            <a:r>
              <a:rPr lang="en-US" sz="2400" dirty="0" smtClean="0"/>
              <a:t>TIFF</a:t>
            </a:r>
            <a:r>
              <a:rPr lang="ru-RU" sz="2400" dirty="0" smtClean="0"/>
              <a:t> – </a:t>
            </a:r>
            <a:r>
              <a:rPr lang="en-US" sz="2400" dirty="0" smtClean="0"/>
              <a:t>TIF</a:t>
            </a:r>
            <a:r>
              <a:rPr lang="ru-RU" sz="2400" dirty="0"/>
              <a:t> </a:t>
            </a:r>
            <a:r>
              <a:rPr lang="ru-RU" sz="2400" dirty="0" smtClean="0"/>
              <a:t>и др.) и векторных (</a:t>
            </a:r>
            <a:r>
              <a:rPr lang="en-US" sz="2400" dirty="0" err="1" smtClean="0"/>
              <a:t>AutoDesk</a:t>
            </a:r>
            <a:r>
              <a:rPr lang="ru-RU" sz="2400" dirty="0" smtClean="0"/>
              <a:t> – </a:t>
            </a:r>
            <a:r>
              <a:rPr lang="en-US" sz="2400" dirty="0" smtClean="0"/>
              <a:t>DXF</a:t>
            </a:r>
            <a:r>
              <a:rPr lang="ru-RU" sz="2400" dirty="0" smtClean="0"/>
              <a:t>, </a:t>
            </a:r>
            <a:r>
              <a:rPr lang="en-US" sz="2400" dirty="0" smtClean="0"/>
              <a:t>Corel</a:t>
            </a:r>
            <a:r>
              <a:rPr lang="ru-RU" sz="2400" dirty="0" smtClean="0"/>
              <a:t> – </a:t>
            </a:r>
            <a:r>
              <a:rPr lang="en-US" sz="2400" dirty="0" smtClean="0"/>
              <a:t>CDR</a:t>
            </a:r>
            <a:r>
              <a:rPr lang="ru-RU" sz="2400" dirty="0" smtClean="0"/>
              <a:t>, </a:t>
            </a:r>
            <a:r>
              <a:rPr lang="en-US" sz="2400" dirty="0"/>
              <a:t>Windows Metafile</a:t>
            </a:r>
            <a:r>
              <a:rPr lang="ru-RU" sz="2400" dirty="0"/>
              <a:t> – </a:t>
            </a:r>
            <a:r>
              <a:rPr lang="en-US" sz="2400" dirty="0"/>
              <a:t>WMF </a:t>
            </a:r>
            <a:r>
              <a:rPr lang="ru-RU" sz="2400" dirty="0" smtClean="0"/>
              <a:t>и др.) изображений.</a:t>
            </a:r>
          </a:p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Преобразование векторных изображений в побитовые тривиально</a:t>
            </a:r>
          </a:p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Обратное преобразование – </a:t>
            </a:r>
            <a:r>
              <a:rPr lang="ru-RU" sz="2400" dirty="0" err="1" smtClean="0"/>
              <a:t>автотрассировка</a:t>
            </a:r>
            <a:r>
              <a:rPr lang="ru-RU" sz="2400" dirty="0" smtClean="0"/>
              <a:t> -  с различной эффективностью выполняется рядом инструментальных систем и специализированных программ</a:t>
            </a:r>
            <a:endParaRPr lang="ru-RU" sz="2400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Векторная графика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822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232756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b="1" dirty="0" smtClean="0"/>
              <a:t>Непосредственная дискретизация (оцифровка) звукового сигнала </a:t>
            </a:r>
            <a:r>
              <a:rPr lang="ru-RU" dirty="0" smtClean="0"/>
              <a:t>(</a:t>
            </a:r>
            <a:r>
              <a:rPr lang="en-US" dirty="0" err="1" smtClean="0"/>
              <a:t>voc</a:t>
            </a:r>
            <a:r>
              <a:rPr lang="ru-RU" dirty="0" smtClean="0"/>
              <a:t>, </a:t>
            </a:r>
            <a:r>
              <a:rPr lang="en-US" dirty="0" smtClean="0"/>
              <a:t>wave</a:t>
            </a:r>
            <a:r>
              <a:rPr lang="ru-RU" dirty="0" smtClean="0"/>
              <a:t> – </a:t>
            </a:r>
            <a:r>
              <a:rPr lang="be-BY" dirty="0" smtClean="0"/>
              <a:t>форматы).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 rot="16200000">
            <a:off x="6661187" y="3752081"/>
            <a:ext cx="3672408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/>
              <a:t>P </a:t>
            </a:r>
            <a:r>
              <a:rPr lang="ru-RU" sz="2400" dirty="0" smtClean="0"/>
              <a:t>(звуковое давление), у.е.</a:t>
            </a:r>
            <a:endParaRPr lang="ru-RU" sz="2400" dirty="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624228" y="5841268"/>
            <a:ext cx="1764196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/>
              <a:t>t</a:t>
            </a:r>
            <a:r>
              <a:rPr lang="ru-RU" sz="2400" dirty="0"/>
              <a:t> </a:t>
            </a:r>
            <a:r>
              <a:rPr lang="ru-RU" sz="2400" dirty="0" smtClean="0"/>
              <a:t>(время), с</a:t>
            </a:r>
            <a:endParaRPr lang="ru-RU" sz="2400" dirty="0"/>
          </a:p>
        </p:txBody>
      </p:sp>
      <p:sp>
        <p:nvSpPr>
          <p:cNvPr id="5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Звук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2836"/>
            <a:ext cx="7163800" cy="3924848"/>
          </a:xfrm>
          <a:prstGeom prst="rect">
            <a:avLst/>
          </a:prstGeom>
        </p:spPr>
      </p:pic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019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232756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b="1" dirty="0" smtClean="0"/>
              <a:t>Непосредственная дискретизация (оцифровка) звукового сигнала </a:t>
            </a:r>
            <a:r>
              <a:rPr lang="ru-RU" dirty="0" smtClean="0"/>
              <a:t>(</a:t>
            </a:r>
            <a:r>
              <a:rPr lang="en-US" dirty="0" err="1" smtClean="0"/>
              <a:t>voc</a:t>
            </a:r>
            <a:r>
              <a:rPr lang="ru-RU" dirty="0" smtClean="0"/>
              <a:t>, </a:t>
            </a:r>
            <a:r>
              <a:rPr lang="en-US" dirty="0" smtClean="0"/>
              <a:t>wave</a:t>
            </a:r>
            <a:r>
              <a:rPr lang="ru-RU" dirty="0" smtClean="0"/>
              <a:t> – </a:t>
            </a:r>
            <a:r>
              <a:rPr lang="be-BY" dirty="0" smtClean="0"/>
              <a:t>форматы).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 rot="16200000">
            <a:off x="6661187" y="3752081"/>
            <a:ext cx="3672408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/>
              <a:t>P </a:t>
            </a:r>
            <a:r>
              <a:rPr lang="ru-RU" sz="2400" dirty="0" smtClean="0"/>
              <a:t>(звуковое давление), у.е.</a:t>
            </a:r>
            <a:endParaRPr lang="ru-RU" sz="2400" dirty="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624228" y="5841268"/>
            <a:ext cx="1764196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/>
              <a:t>t</a:t>
            </a:r>
            <a:r>
              <a:rPr lang="ru-RU" sz="2400" dirty="0"/>
              <a:t> </a:t>
            </a:r>
            <a:r>
              <a:rPr lang="ru-RU" sz="2400" dirty="0" smtClean="0"/>
              <a:t>(время), с</a:t>
            </a:r>
            <a:endParaRPr lang="ru-RU" sz="2400" dirty="0"/>
          </a:p>
        </p:txBody>
      </p:sp>
      <p:sp>
        <p:nvSpPr>
          <p:cNvPr id="5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Звук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2836"/>
            <a:ext cx="7163800" cy="3924848"/>
          </a:xfrm>
          <a:prstGeom prst="rect">
            <a:avLst/>
          </a:prstGeom>
        </p:spPr>
      </p:pic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3746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7524" y="944724"/>
            <a:ext cx="8604956" cy="53285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 smtClean="0">
                <a:solidFill>
                  <a:schemeClr val="accent2"/>
                </a:solidFill>
              </a:rPr>
              <a:t>ИНФОРМАЦИЯ</a:t>
            </a:r>
            <a:r>
              <a:rPr lang="ru-RU" altLang="ru-RU" sz="2400" dirty="0" smtClean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– </a:t>
            </a:r>
            <a:r>
              <a:rPr lang="ru-RU" sz="2400" dirty="0" smtClean="0"/>
              <a:t>(</a:t>
            </a:r>
            <a:r>
              <a:rPr lang="ru-RU" sz="2400" dirty="0"/>
              <a:t>от лат. </a:t>
            </a:r>
            <a:r>
              <a:rPr lang="ru-RU" sz="2400" dirty="0" err="1"/>
              <a:t>informatio</a:t>
            </a:r>
            <a:r>
              <a:rPr lang="ru-RU" sz="2400" dirty="0"/>
              <a:t>, разъяснение, изложение, осведомленность) — сведения о чем-либо, независимо от формы их представления. </a:t>
            </a:r>
          </a:p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 smtClean="0">
                <a:solidFill>
                  <a:schemeClr val="accent2"/>
                </a:solidFill>
              </a:rPr>
              <a:t>СИГНАЛОМ</a:t>
            </a:r>
            <a:r>
              <a:rPr lang="ru-RU" altLang="ru-RU" sz="2400" dirty="0" smtClean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называется изменение некоторой физической величины во времени. Сигнал является материальным носителем информации, используемым для передачи сообщений.</a:t>
            </a:r>
          </a:p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2"/>
                </a:solidFill>
              </a:rPr>
              <a:t>ЗНАК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(символ) представляет собой </a:t>
            </a:r>
            <a:r>
              <a:rPr lang="ru-RU" sz="2400" dirty="0" smtClean="0"/>
              <a:t>соглашение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(явное </a:t>
            </a:r>
            <a:r>
              <a:rPr lang="ru-RU" sz="2400" dirty="0"/>
              <a:t>или неявное)  о приписывании чему-либо (значащему) какого-либо определённого смысла.</a:t>
            </a:r>
          </a:p>
          <a:p>
            <a:pPr marL="2238375" indent="-1790700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 smtClean="0">
                <a:solidFill>
                  <a:schemeClr val="accent2"/>
                </a:solidFill>
              </a:rPr>
              <a:t>СООБЩЕНИЕ</a:t>
            </a:r>
            <a:r>
              <a:rPr lang="ru-RU" altLang="ru-RU" sz="2400" dirty="0" smtClean="0">
                <a:solidFill>
                  <a:schemeClr val="accent2"/>
                </a:solidFill>
              </a:rPr>
              <a:t> </a:t>
            </a:r>
            <a:r>
              <a:rPr lang="ru-RU" altLang="ru-RU" sz="2400" dirty="0" smtClean="0"/>
              <a:t>– форма представления информации, имеющая признаки начала и конца, предназначенная для передачи через среду связи.</a:t>
            </a:r>
          </a:p>
          <a:p>
            <a:pPr marL="2238375" indent="-2238375">
              <a:spcBef>
                <a:spcPts val="600"/>
              </a:spcBef>
              <a:spcAft>
                <a:spcPts val="0"/>
              </a:spcAft>
            </a:pPr>
            <a:r>
              <a:rPr lang="ru-RU" altLang="ru-RU" sz="2400" dirty="0"/>
              <a:t>– </a:t>
            </a:r>
            <a:r>
              <a:rPr lang="ru-RU" altLang="ru-RU" sz="2400" dirty="0" smtClean="0"/>
              <a:t>также совокупность первичных сигналов или знаков, содержащих информацию.</a:t>
            </a:r>
            <a:endParaRPr lang="en-US" altLang="ru-RU" sz="2400" dirty="0" smtClean="0"/>
          </a:p>
          <a:p>
            <a:pPr marL="2238375" indent="-2238375">
              <a:spcBef>
                <a:spcPts val="600"/>
              </a:spcBef>
              <a:spcAft>
                <a:spcPts val="0"/>
              </a:spcAft>
            </a:pPr>
            <a:endParaRPr lang="ru-RU" altLang="ru-RU" sz="2400" dirty="0" smtClean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8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dirty="0" smtClean="0"/>
              <a:t>Непосредственная дискретизация (оцифровка) побитовых изображений, сменяющихся со скоростью 30 кадров в секунду + цифровой звук. </a:t>
            </a:r>
            <a:endParaRPr lang="be-BY" sz="2400" b="1" dirty="0" smtClean="0"/>
          </a:p>
          <a:p>
            <a:pPr marL="876300" lvl="1" indent="-419100"/>
            <a:r>
              <a:rPr lang="be-BY" sz="2200" dirty="0" smtClean="0"/>
              <a:t>При разрешении </a:t>
            </a:r>
            <a:r>
              <a:rPr lang="ru-RU" sz="2400" dirty="0"/>
              <a:t>1920×1080</a:t>
            </a:r>
            <a:r>
              <a:rPr lang="be-BY" sz="2200" dirty="0" smtClean="0"/>
              <a:t> и глубине цвета 24 бита для хранения одного кадра требуется </a:t>
            </a:r>
            <a:r>
              <a:rPr lang="en-US" sz="2200" dirty="0" smtClean="0"/>
              <a:t>5,9 </a:t>
            </a:r>
            <a:r>
              <a:rPr lang="en-US" sz="2200" dirty="0" err="1" smtClean="0"/>
              <a:t>MiB</a:t>
            </a:r>
            <a:r>
              <a:rPr lang="be-BY" sz="2200" dirty="0" smtClean="0"/>
              <a:t>. </a:t>
            </a:r>
          </a:p>
          <a:p>
            <a:pPr marL="876300" lvl="1" indent="-419100"/>
            <a:r>
              <a:rPr lang="be-BY" sz="2200" dirty="0" smtClean="0"/>
              <a:t>Одна секунда – </a:t>
            </a:r>
            <a:r>
              <a:rPr lang="en-US" sz="2200" dirty="0" smtClean="0"/>
              <a:t>178 </a:t>
            </a:r>
            <a:r>
              <a:rPr lang="be-BY" sz="2200" dirty="0" smtClean="0"/>
              <a:t>М</a:t>
            </a:r>
            <a:r>
              <a:rPr lang="en-US" sz="2200" dirty="0" err="1" smtClean="0"/>
              <a:t>iB</a:t>
            </a:r>
            <a:r>
              <a:rPr lang="be-BY" sz="2200" dirty="0" smtClean="0"/>
              <a:t>, что требует сжатия данных. </a:t>
            </a:r>
            <a:br>
              <a:rPr lang="be-BY" sz="2200" dirty="0" smtClean="0"/>
            </a:br>
            <a:endParaRPr lang="be-BY" sz="2200" dirty="0" smtClean="0"/>
          </a:p>
          <a:p>
            <a:pPr marL="457200" indent="-457200"/>
            <a:r>
              <a:rPr lang="ru-RU" sz="2400" b="1" dirty="0" smtClean="0"/>
              <a:t>Алгоритмы сжатия видео </a:t>
            </a:r>
            <a:r>
              <a:rPr lang="ru-RU" sz="2400" dirty="0" smtClean="0"/>
              <a:t>используют</a:t>
            </a:r>
            <a:r>
              <a:rPr lang="en-US" sz="2400" dirty="0"/>
              <a:t>:</a:t>
            </a:r>
            <a:endParaRPr lang="be-BY" sz="2400" dirty="0" smtClean="0"/>
          </a:p>
          <a:p>
            <a:pPr marL="876300" lvl="1" indent="-419100"/>
            <a:r>
              <a:rPr lang="be-BY" sz="2200" dirty="0" smtClean="0"/>
              <a:t>Покадровое сжатие</a:t>
            </a:r>
            <a:endParaRPr lang="en-US" sz="2200" dirty="0" smtClean="0"/>
          </a:p>
          <a:p>
            <a:pPr marL="876300" lvl="1" indent="-419100"/>
            <a:r>
              <a:rPr lang="ru-RU" sz="2200" dirty="0" smtClean="0"/>
              <a:t>Сохранение только изменившихся частей кадра</a:t>
            </a:r>
            <a:endParaRPr lang="be-BY" sz="2200" dirty="0" smtClean="0"/>
          </a:p>
          <a:p>
            <a:pPr marL="876300" lvl="1" indent="-419100"/>
            <a:r>
              <a:rPr lang="ru-RU" sz="2200" dirty="0" smtClean="0"/>
              <a:t>Сохранение быстро меняющихся частей кадра с меньшим разрешением</a:t>
            </a:r>
          </a:p>
          <a:p>
            <a:pPr marL="876300" lvl="1" indent="-419100"/>
            <a:r>
              <a:rPr lang="ru-RU" sz="2200" dirty="0" smtClean="0"/>
              <a:t>Сохранение вектора движения</a:t>
            </a:r>
            <a:endParaRPr lang="ru-RU" sz="22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Видео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023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Сжатие (архивирование) </a:t>
            </a:r>
            <a:r>
              <a:rPr lang="ru-RU" sz="2400" dirty="0">
                <a:solidFill>
                  <a:schemeClr val="tx1"/>
                </a:solidFill>
              </a:rPr>
              <a:t>без потери информации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76300" lvl="1" indent="-419100">
              <a:lnSpc>
                <a:spcPct val="100000"/>
              </a:lnSpc>
            </a:pPr>
            <a:r>
              <a:rPr lang="ru-RU" sz="2400" dirty="0"/>
              <a:t>алгоритм </a:t>
            </a:r>
            <a:r>
              <a:rPr lang="ru-RU" sz="2400" b="1" dirty="0"/>
              <a:t>Хаффмана</a:t>
            </a:r>
            <a:r>
              <a:rPr lang="ru-RU" sz="2400" dirty="0"/>
              <a:t> (замена символов кодовыми последовательностями различной длины)</a:t>
            </a:r>
          </a:p>
          <a:p>
            <a:pPr marL="876300" lvl="1" indent="-419100">
              <a:lnSpc>
                <a:spcPct val="100000"/>
              </a:lnSpc>
            </a:pPr>
            <a:r>
              <a:rPr lang="ru-RU" sz="2400" dirty="0"/>
              <a:t>алгоритм Лемпеля – Зива – Уэлча </a:t>
            </a:r>
            <a:r>
              <a:rPr lang="en-US" sz="2400" b="1" dirty="0"/>
              <a:t>LZW</a:t>
            </a:r>
            <a:r>
              <a:rPr lang="ru-RU" sz="2400" dirty="0"/>
              <a:t> (кодирование часто встречающихся символьных последовательностей на основе составляемого для каждого файла словаря). Используется в архиваторах </a:t>
            </a:r>
            <a:r>
              <a:rPr lang="en-US" sz="2400" dirty="0"/>
              <a:t>ZIP, RAR, 7z.</a:t>
            </a:r>
            <a:endParaRPr lang="be-BY" sz="2400" dirty="0"/>
          </a:p>
          <a:p>
            <a:pPr marL="876300" lvl="1" indent="-419100">
              <a:lnSpc>
                <a:spcPct val="100000"/>
              </a:lnSpc>
            </a:pPr>
            <a:r>
              <a:rPr lang="be-BY" sz="2400" dirty="0" smtClean="0"/>
              <a:t>Алгоритм</a:t>
            </a:r>
            <a:r>
              <a:rPr lang="ru-RU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RLE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/>
              <a:t>– </a:t>
            </a:r>
            <a:r>
              <a:rPr lang="en-US" sz="2400" dirty="0"/>
              <a:t>Run Length Encoding </a:t>
            </a:r>
            <a:r>
              <a:rPr lang="be-BY" sz="2400" dirty="0"/>
              <a:t>(</a:t>
            </a:r>
            <a:r>
              <a:rPr lang="be-BY" sz="2400" dirty="0" smtClean="0"/>
              <a:t>представление</a:t>
            </a:r>
            <a:r>
              <a:rPr lang="ru-RU" sz="2400" dirty="0" smtClean="0"/>
              <a:t> </a:t>
            </a:r>
            <a:r>
              <a:rPr lang="ru-RU" sz="2400" dirty="0"/>
              <a:t>последовательности одинаковых байтов в виде двух величин: длины последовательности и содержимого повторяющегося байта).</a:t>
            </a:r>
            <a:r>
              <a:rPr lang="be-BY" sz="2400" dirty="0"/>
              <a:t> </a:t>
            </a:r>
            <a:r>
              <a:rPr lang="ru-RU" sz="2400" dirty="0"/>
              <a:t>И</a:t>
            </a:r>
            <a:r>
              <a:rPr lang="ru-RU" sz="2400" dirty="0" smtClean="0"/>
              <a:t>спользуется </a:t>
            </a:r>
            <a:r>
              <a:rPr lang="ru-RU" sz="2400" dirty="0"/>
              <a:t>в </a:t>
            </a:r>
            <a:r>
              <a:rPr lang="en-US" sz="2400" dirty="0" smtClean="0"/>
              <a:t>BMP </a:t>
            </a:r>
            <a:r>
              <a:rPr lang="be-BY" sz="2400" dirty="0" smtClean="0"/>
              <a:t>файлах</a:t>
            </a:r>
            <a:r>
              <a:rPr lang="ru-RU" sz="2400" dirty="0" smtClean="0"/>
              <a:t>.</a:t>
            </a:r>
            <a:endParaRPr lang="ru-RU" sz="2400" b="1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Сжатие данных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8979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ru-RU" sz="2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288" y="1318161"/>
            <a:ext cx="8432800" cy="49191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Сжатие с потерей информации:</a:t>
            </a:r>
            <a:endParaRPr lang="be-BY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76300" lvl="1" indent="-419100"/>
            <a:r>
              <a:rPr lang="be-BY" sz="2100" dirty="0" smtClean="0"/>
              <a:t>Метод </a:t>
            </a:r>
            <a:r>
              <a:rPr lang="en-US" sz="2100" dirty="0" smtClean="0"/>
              <a:t>JPEG</a:t>
            </a:r>
            <a:r>
              <a:rPr lang="ru-RU" sz="2100" dirty="0" smtClean="0"/>
              <a:t> – </a:t>
            </a:r>
            <a:r>
              <a:rPr lang="en-US" sz="2100" dirty="0" smtClean="0"/>
              <a:t>Joint Photographic Experts Group </a:t>
            </a:r>
            <a:r>
              <a:rPr lang="be-BY" sz="2100" dirty="0" smtClean="0"/>
              <a:t>(</a:t>
            </a:r>
            <a:r>
              <a:rPr lang="en-US" sz="2100" dirty="0" smtClean="0"/>
              <a:t>JPEG2000, JPEG XR) </a:t>
            </a:r>
            <a:r>
              <a:rPr lang="ru-RU" sz="2100" dirty="0" smtClean="0"/>
              <a:t>основан на описании блоков 8*8 пикселов неподвижного изображения с переводом цвета в частотную область с использованием ДПФ, дальнейшим квантованием и кодированием по методу Хаффмана</a:t>
            </a:r>
          </a:p>
          <a:p>
            <a:pPr marL="876300" lvl="1" indent="-419100"/>
            <a:r>
              <a:rPr lang="ru-RU" sz="2100" dirty="0" smtClean="0"/>
              <a:t>Метод </a:t>
            </a:r>
            <a:r>
              <a:rPr lang="en-US" sz="2100" dirty="0" smtClean="0"/>
              <a:t>MPEG</a:t>
            </a:r>
            <a:r>
              <a:rPr lang="ru-RU" sz="2100" dirty="0" smtClean="0"/>
              <a:t> – </a:t>
            </a:r>
            <a:r>
              <a:rPr lang="en-US" sz="2100" dirty="0" smtClean="0"/>
              <a:t>Motion Picture Experts Group</a:t>
            </a:r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ru-RU" sz="2100" dirty="0" smtClean="0"/>
              <a:t>сжатие видео и звука с использованием принципов </a:t>
            </a:r>
            <a:r>
              <a:rPr lang="en-US" sz="2100" dirty="0" smtClean="0"/>
              <a:t>JPEG</a:t>
            </a:r>
            <a:r>
              <a:rPr lang="ru-RU" sz="2100" dirty="0" smtClean="0"/>
              <a:t> + использование ссылок на части изображения, оставшиеся неизменными от предыдущего кадра</a:t>
            </a:r>
          </a:p>
          <a:p>
            <a:pPr marL="876300" lvl="1" indent="-419100"/>
            <a:r>
              <a:rPr lang="ru-RU" sz="2100" dirty="0"/>
              <a:t>VP8 - видеокодек с открытыми исходными кодами (фирма-разработчик была куплена </a:t>
            </a:r>
            <a:r>
              <a:rPr lang="ru-RU" sz="2100" dirty="0" err="1" smtClean="0"/>
              <a:t>Go</a:t>
            </a:r>
            <a:r>
              <a:rPr lang="en-US" sz="2100" dirty="0" smtClean="0"/>
              <a:t>o</a:t>
            </a:r>
            <a:r>
              <a:rPr lang="ru-RU" sz="2100" dirty="0" err="1" smtClean="0"/>
              <a:t>gle</a:t>
            </a:r>
            <a:r>
              <a:rPr lang="ru-RU" sz="2100" dirty="0" smtClean="0"/>
              <a:t> </a:t>
            </a:r>
            <a:r>
              <a:rPr lang="ru-RU" sz="2100" dirty="0"/>
              <a:t>в 2010, а исходный код открыт), на основе этого кодека основаны форматы хранения </a:t>
            </a:r>
            <a:r>
              <a:rPr lang="ru-RU" sz="2100" dirty="0" smtClean="0"/>
              <a:t>видео (</a:t>
            </a:r>
            <a:r>
              <a:rPr lang="ru-RU" sz="2100" dirty="0" err="1"/>
              <a:t>WebM</a:t>
            </a:r>
            <a:r>
              <a:rPr lang="ru-RU" sz="2100" dirty="0"/>
              <a:t>) и </a:t>
            </a:r>
            <a:r>
              <a:rPr lang="ru-RU" sz="2100" dirty="0" smtClean="0"/>
              <a:t>изображений (</a:t>
            </a:r>
            <a:r>
              <a:rPr lang="ru-RU" sz="2100" dirty="0" err="1"/>
              <a:t>WebP</a:t>
            </a:r>
            <a:r>
              <a:rPr lang="ru-RU" sz="2100" dirty="0" smtClean="0"/>
              <a:t>).</a:t>
            </a:r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Сжатие данных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112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5516" y="1340768"/>
            <a:ext cx="8640959" cy="431088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sz="2800" dirty="0" smtClean="0"/>
              <a:t>Информация </a:t>
            </a:r>
            <a:r>
              <a:rPr lang="ru-RU" sz="2800" dirty="0"/>
              <a:t>и ее представление в ЭВМ. Информационное сообщение. Дискретные и аналоговые информационные сообщения. Дискретизация и кодирование. </a:t>
            </a:r>
            <a:r>
              <a:rPr lang="ru-RU" sz="2800" dirty="0" smtClean="0"/>
              <a:t>Алфавит.</a:t>
            </a:r>
            <a:br>
              <a:rPr lang="ru-RU" sz="2800" dirty="0" smtClean="0"/>
            </a:br>
            <a:r>
              <a:rPr lang="ru-RU" sz="2800" dirty="0" smtClean="0"/>
              <a:t>Двоичный </a:t>
            </a:r>
            <a:r>
              <a:rPr lang="ru-RU" sz="2800" dirty="0"/>
              <a:t>алфавит ЭВМ. 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sz="2800" dirty="0" smtClean="0"/>
              <a:t>Представление </a:t>
            </a:r>
            <a:r>
              <a:rPr lang="ru-RU" sz="2800" dirty="0"/>
              <a:t>в ЭВМ символьной информации. </a:t>
            </a:r>
            <a:r>
              <a:rPr lang="be-BY" sz="2800" dirty="0"/>
              <a:t>Однобайтовые, двухбайтовые </a:t>
            </a:r>
            <a:r>
              <a:rPr lang="ru-RU" sz="2800" dirty="0"/>
              <a:t>и </a:t>
            </a:r>
            <a:r>
              <a:rPr lang="be-BY" sz="2800" dirty="0"/>
              <a:t>многобайтовые коды </a:t>
            </a:r>
            <a:r>
              <a:rPr lang="en-US" sz="2800" dirty="0"/>
              <a:t>(ASCII, UNICODE, UTF-8, UTF-16)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be-BY" sz="2800" dirty="0"/>
              <a:t>Логические </a:t>
            </a:r>
            <a:r>
              <a:rPr lang="ru-RU" sz="2800" dirty="0"/>
              <a:t>данные и их представление в ЭВМ.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932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3548" y="1052736"/>
            <a:ext cx="7923212" cy="24765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/>
            <a:r>
              <a:rPr lang="ru-RU" altLang="ru-RU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Сигналы бывают:</a:t>
            </a:r>
          </a:p>
          <a:p>
            <a:pPr marL="82550" indent="-82550"/>
            <a:r>
              <a:rPr lang="ru-RU" altLang="ru-RU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Непрерывный (аналоговый) </a:t>
            </a:r>
            <a:r>
              <a:rPr lang="ru-RU" altLang="ru-RU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сигнал </a:t>
            </a:r>
            <a:r>
              <a:rPr lang="ru-RU" altLang="ru-RU" sz="2200" dirty="0" smtClean="0"/>
              <a:t>- функция </a:t>
            </a:r>
            <a:r>
              <a:rPr lang="ru-RU" altLang="ru-RU" sz="2200" i="1" dirty="0" smtClean="0"/>
              <a:t>x(t) </a:t>
            </a:r>
            <a:r>
              <a:rPr lang="ru-RU" altLang="ru-RU" sz="2200" dirty="0" smtClean="0"/>
              <a:t>может принимать любые вещественные значения в диапазоне изменения аргумента </a:t>
            </a:r>
            <a:r>
              <a:rPr lang="ru-RU" altLang="ru-RU" sz="2200" i="1" dirty="0" smtClean="0"/>
              <a:t>t</a:t>
            </a:r>
            <a:r>
              <a:rPr lang="ru-RU" altLang="ru-RU" sz="2200" dirty="0" smtClean="0"/>
              <a:t>, </a:t>
            </a:r>
            <a:endParaRPr lang="ru-RU" altLang="ru-RU" sz="2200" i="1" dirty="0" smtClean="0"/>
          </a:p>
          <a:p>
            <a:pPr marL="82550" indent="-82550"/>
            <a:r>
              <a:rPr lang="ru-RU" altLang="ru-RU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Цифровой (дискретный) сигнал </a:t>
            </a:r>
            <a:r>
              <a:rPr lang="ru-RU" altLang="ru-RU" sz="2200" dirty="0" smtClean="0"/>
              <a:t>- функция </a:t>
            </a:r>
            <a:r>
              <a:rPr lang="ru-RU" altLang="ru-RU" sz="2200" i="1" dirty="0" smtClean="0"/>
              <a:t>x(t) </a:t>
            </a:r>
            <a:r>
              <a:rPr lang="ru-RU" altLang="ru-RU" sz="2200" dirty="0" smtClean="0"/>
              <a:t>может принимать набор фиксированных дискретных значений в заданные моменты времени</a:t>
            </a:r>
            <a:r>
              <a:rPr lang="ru-RU" altLang="ru-RU" dirty="0" smtClean="0"/>
              <a:t>. </a:t>
            </a:r>
          </a:p>
        </p:txBody>
      </p:sp>
      <p:sp>
        <p:nvSpPr>
          <p:cNvPr id="16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547663" y="3501008"/>
            <a:ext cx="6963073" cy="2664296"/>
            <a:chOff x="1547663" y="3501008"/>
            <a:chExt cx="6963073" cy="266429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979712" y="4869160"/>
              <a:ext cx="59023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47663" y="4653136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0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96336" y="4365104"/>
              <a:ext cx="91440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600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 </a:t>
              </a:r>
              <a:r>
                <a:rPr lang="ru-RU" altLang="ru-RU" sz="2400" b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t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1979710" y="3717032"/>
              <a:ext cx="1" cy="2448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547664" y="3501008"/>
              <a:ext cx="43204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600" b="1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x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Полилиния 20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81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555776" y="3789040"/>
            <a:ext cx="4608512" cy="2304256"/>
            <a:chOff x="2555776" y="3789040"/>
            <a:chExt cx="4608512" cy="2304256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716428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658822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601216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543609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860032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28396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70790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313184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55577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Полилиния 38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1979712" y="4869160"/>
            <a:ext cx="590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1979710" y="3717032"/>
            <a:ext cx="1" cy="24482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Текст 42"/>
          <p:cNvSpPr txBox="1">
            <a:spLocks/>
          </p:cNvSpPr>
          <p:nvPr/>
        </p:nvSpPr>
        <p:spPr>
          <a:xfrm>
            <a:off x="611560" y="908720"/>
            <a:ext cx="8138864" cy="23042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-11113"/>
            <a:r>
              <a:rPr lang="ru-RU" altLang="ru-RU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Дискретизация по времени </a:t>
            </a:r>
            <a:r>
              <a:rPr lang="ru-RU" altLang="ru-RU" sz="2200" b="1" dirty="0" smtClean="0">
                <a:solidFill>
                  <a:schemeClr val="bg2"/>
                </a:solidFill>
              </a:rPr>
              <a:t>– </a:t>
            </a:r>
            <a:r>
              <a:rPr lang="ru-RU" altLang="ru-RU" sz="2200" dirty="0" smtClean="0"/>
              <a:t>процесс представления аналогового сигнала, дискретным сигналом,</a:t>
            </a:r>
            <a:br>
              <a:rPr lang="ru-RU" altLang="ru-RU" sz="2200" dirty="0" smtClean="0"/>
            </a:br>
            <a:r>
              <a:rPr lang="ru-RU" altLang="ru-RU" sz="2200" dirty="0" smtClean="0"/>
              <a:t>непрерывные (по амплитуде) значения которого берутся в дискретные моменты времени, называемые отсчётами.</a:t>
            </a:r>
            <a:br>
              <a:rPr lang="ru-RU" altLang="ru-RU" sz="2200" dirty="0" smtClean="0"/>
            </a:br>
            <a:r>
              <a:rPr lang="ru-RU" altLang="ru-RU" sz="2200" dirty="0" smtClean="0"/>
              <a:t>Обычно такие отсчеты берутся через равные интервалы времени. Возможность точного восстановления аналогового сигнала после его дискретизации зависит от того, достаточно ли часто выбираются отсчёты.</a:t>
            </a:r>
          </a:p>
        </p:txBody>
      </p:sp>
      <p:sp>
        <p:nvSpPr>
          <p:cNvPr id="35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36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547663" y="4653136"/>
            <a:ext cx="4320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7596336" y="4365104"/>
            <a:ext cx="914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t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1547664" y="3501008"/>
            <a:ext cx="43204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600" b="1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x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943708" y="3969060"/>
            <a:ext cx="5256584" cy="1548172"/>
            <a:chOff x="1943708" y="3969060"/>
            <a:chExt cx="5256584" cy="1548172"/>
          </a:xfrm>
          <a:solidFill>
            <a:schemeClr val="accent2"/>
          </a:solidFill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2519772" y="39690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1943708" y="4833156"/>
              <a:ext cx="76160" cy="72420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3095836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3671900" y="5445224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4247964" y="4545124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24028" y="4977172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5400092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5976156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6552220" y="48691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7128284" y="48691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8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0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979712" y="3969060"/>
            <a:ext cx="5616624" cy="1836204"/>
            <a:chOff x="1979712" y="3969060"/>
            <a:chExt cx="5616624" cy="1836204"/>
          </a:xfrm>
        </p:grpSpPr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1979712" y="432910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1979712" y="468914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1979712" y="450912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1979712" y="414908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1979712" y="396906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79712" y="558924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1979712" y="540922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979712" y="522920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1979712" y="504918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1979712" y="576926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4" name="Полилиния 93"/>
          <p:cNvSpPr/>
          <p:nvPr/>
        </p:nvSpPr>
        <p:spPr>
          <a:xfrm>
            <a:off x="1973580" y="3948135"/>
            <a:ext cx="5684520" cy="1477321"/>
          </a:xfrm>
          <a:custGeom>
            <a:avLst/>
            <a:gdLst>
              <a:gd name="connsiteX0" fmla="*/ 0 w 5684520"/>
              <a:gd name="connsiteY0" fmla="*/ 928665 h 1477321"/>
              <a:gd name="connsiteX1" fmla="*/ 586740 w 5684520"/>
              <a:gd name="connsiteY1" fmla="*/ 6645 h 1477321"/>
              <a:gd name="connsiteX2" fmla="*/ 1173480 w 5684520"/>
              <a:gd name="connsiteY2" fmla="*/ 562905 h 1477321"/>
              <a:gd name="connsiteX3" fmla="*/ 1744980 w 5684520"/>
              <a:gd name="connsiteY3" fmla="*/ 1477305 h 1477321"/>
              <a:gd name="connsiteX4" fmla="*/ 2324100 w 5684520"/>
              <a:gd name="connsiteY4" fmla="*/ 540045 h 1477321"/>
              <a:gd name="connsiteX5" fmla="*/ 2880360 w 5684520"/>
              <a:gd name="connsiteY5" fmla="*/ 1126785 h 1477321"/>
              <a:gd name="connsiteX6" fmla="*/ 3459480 w 5684520"/>
              <a:gd name="connsiteY6" fmla="*/ 776265 h 1477321"/>
              <a:gd name="connsiteX7" fmla="*/ 4046220 w 5684520"/>
              <a:gd name="connsiteY7" fmla="*/ 776265 h 1477321"/>
              <a:gd name="connsiteX8" fmla="*/ 4594860 w 5684520"/>
              <a:gd name="connsiteY8" fmla="*/ 921045 h 1477321"/>
              <a:gd name="connsiteX9" fmla="*/ 5181600 w 5684520"/>
              <a:gd name="connsiteY9" fmla="*/ 913425 h 1477321"/>
              <a:gd name="connsiteX10" fmla="*/ 5684520 w 5684520"/>
              <a:gd name="connsiteY10" fmla="*/ 905805 h 147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4520" h="1477321">
                <a:moveTo>
                  <a:pt x="0" y="928665"/>
                </a:moveTo>
                <a:cubicBezTo>
                  <a:pt x="195580" y="498135"/>
                  <a:pt x="391160" y="67605"/>
                  <a:pt x="586740" y="6645"/>
                </a:cubicBezTo>
                <a:cubicBezTo>
                  <a:pt x="782320" y="-54315"/>
                  <a:pt x="980440" y="317795"/>
                  <a:pt x="1173480" y="562905"/>
                </a:cubicBezTo>
                <a:cubicBezTo>
                  <a:pt x="1366520" y="808015"/>
                  <a:pt x="1553210" y="1481115"/>
                  <a:pt x="1744980" y="1477305"/>
                </a:cubicBezTo>
                <a:cubicBezTo>
                  <a:pt x="1936750" y="1473495"/>
                  <a:pt x="2134870" y="598465"/>
                  <a:pt x="2324100" y="540045"/>
                </a:cubicBezTo>
                <a:cubicBezTo>
                  <a:pt x="2513330" y="481625"/>
                  <a:pt x="2691130" y="1087415"/>
                  <a:pt x="2880360" y="1126785"/>
                </a:cubicBezTo>
                <a:cubicBezTo>
                  <a:pt x="3069590" y="1166155"/>
                  <a:pt x="3265170" y="834685"/>
                  <a:pt x="3459480" y="776265"/>
                </a:cubicBezTo>
                <a:cubicBezTo>
                  <a:pt x="3653790" y="717845"/>
                  <a:pt x="3856990" y="752135"/>
                  <a:pt x="4046220" y="776265"/>
                </a:cubicBezTo>
                <a:cubicBezTo>
                  <a:pt x="4235450" y="800395"/>
                  <a:pt x="4405630" y="898185"/>
                  <a:pt x="4594860" y="921045"/>
                </a:cubicBezTo>
                <a:cubicBezTo>
                  <a:pt x="4784090" y="943905"/>
                  <a:pt x="5181600" y="913425"/>
                  <a:pt x="5181600" y="913425"/>
                </a:cubicBezTo>
                <a:cubicBezTo>
                  <a:pt x="5363210" y="910885"/>
                  <a:pt x="5605780" y="974385"/>
                  <a:pt x="5684520" y="905805"/>
                </a:cubicBezTo>
              </a:path>
            </a:pathLst>
          </a:custGeom>
          <a:noFill/>
          <a:ln w="412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2555776" y="3789040"/>
            <a:ext cx="4608512" cy="2304256"/>
            <a:chOff x="2555776" y="3789040"/>
            <a:chExt cx="4608512" cy="2304256"/>
          </a:xfrm>
        </p:grpSpPr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716428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658822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601216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543609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4860032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428396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70790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313184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255577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Текст 42"/>
          <p:cNvSpPr txBox="1">
            <a:spLocks/>
          </p:cNvSpPr>
          <p:nvPr/>
        </p:nvSpPr>
        <p:spPr>
          <a:xfrm>
            <a:off x="609600" y="1182110"/>
            <a:ext cx="8282880" cy="17650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Квантование по амплитуде </a:t>
            </a:r>
            <a:r>
              <a:rPr lang="ru-RU" altLang="ru-RU" sz="2200" b="1" dirty="0" smtClean="0"/>
              <a:t>– </a:t>
            </a:r>
            <a:r>
              <a:rPr lang="ru-RU" altLang="ru-RU" sz="2200" dirty="0" smtClean="0"/>
              <a:t>разбиение диапазона значений некоторого сигнала на конечное число интервалов.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 smtClean="0"/>
              <a:t>Каждому интервалу присваивается код – номер интервала.</a:t>
            </a:r>
            <a:br>
              <a:rPr lang="ru-RU" altLang="ru-RU" sz="2200" dirty="0" smtClean="0"/>
            </a:br>
            <a:r>
              <a:rPr lang="ru-RU" altLang="ru-RU" sz="2200" dirty="0" smtClean="0"/>
              <a:t>Каждое значение сигнала представляется кодом того интервала,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 smtClean="0"/>
              <a:t>в который попадает это значение.</a:t>
            </a:r>
          </a:p>
          <a:p>
            <a:pPr marL="0" indent="0"/>
            <a:endParaRPr lang="ru-RU" altLang="ru-RU" sz="2200" b="1" dirty="0" smtClean="0">
              <a:solidFill>
                <a:schemeClr val="bg2"/>
              </a:solidFill>
            </a:endParaRPr>
          </a:p>
        </p:txBody>
      </p:sp>
      <p:sp>
        <p:nvSpPr>
          <p:cNvPr id="4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>
            <a:off x="1979712" y="4869160"/>
            <a:ext cx="590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Полилиния 66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1979710" y="3717032"/>
            <a:ext cx="1" cy="24482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547663" y="4653136"/>
            <a:ext cx="4320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1547664" y="3501008"/>
            <a:ext cx="43204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600" b="1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x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943708" y="3933056"/>
            <a:ext cx="5256584" cy="1512168"/>
            <a:chOff x="1943708" y="3933056"/>
            <a:chExt cx="5256584" cy="1512168"/>
          </a:xfrm>
          <a:solidFill>
            <a:schemeClr val="accent2"/>
          </a:solidFill>
        </p:grpSpPr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519772" y="39330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1943708" y="4833156"/>
              <a:ext cx="76160" cy="72420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3095836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71900" y="53732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4247964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4824028" y="501317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5400092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8" name="Oval 13"/>
            <p:cNvSpPr>
              <a:spLocks noChangeArrowheads="1"/>
            </p:cNvSpPr>
            <p:nvPr/>
          </p:nvSpPr>
          <p:spPr bwMode="auto">
            <a:xfrm>
              <a:off x="5976156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6552220" y="48331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7128284" y="48331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55676" y="3861048"/>
            <a:ext cx="432049" cy="2160240"/>
            <a:chOff x="1655676" y="3861048"/>
            <a:chExt cx="432049" cy="2160240"/>
          </a:xfrm>
        </p:grpSpPr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1655676" y="458112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1655676" y="4365104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55676" y="404106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1655676" y="386104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655676" y="494116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-1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1655676" y="512118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-2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1655676" y="530120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-3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1655676" y="548122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-4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655676" y="566124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-5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655676" y="4185084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2996952"/>
            <a:ext cx="795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7675">
              <a:tabLst>
                <a:tab pos="808038" algn="l"/>
                <a:tab pos="1435100" algn="l"/>
                <a:tab pos="1978025" algn="l"/>
                <a:tab pos="2509838" algn="l"/>
                <a:tab pos="3136900" algn="l"/>
                <a:tab pos="3678238" algn="l"/>
                <a:tab pos="4306888" algn="l"/>
                <a:tab pos="4848225" algn="l"/>
                <a:tab pos="5475288" algn="l"/>
                <a:tab pos="6007100" algn="l"/>
              </a:tabLst>
            </a:pPr>
            <a:r>
              <a:rPr lang="en-US" sz="2800" dirty="0" smtClean="0"/>
              <a:t>	0	5	2	-3	2	-1	1	1	0	0</a:t>
            </a:r>
            <a:endParaRPr lang="ru-RU" sz="2800" dirty="0"/>
          </a:p>
        </p:txBody>
      </p:sp>
      <p:sp>
        <p:nvSpPr>
          <p:cNvPr id="95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19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1540" y="1412875"/>
            <a:ext cx="8532948" cy="44640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dirty="0" smtClean="0"/>
              <a:t>Цифровые сообщения формируются в результате последовательной выдачи источником информации последовательности знаков.</a:t>
            </a:r>
            <a:endParaRPr lang="en-US" altLang="ru-RU" sz="24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ЗНАК </a:t>
            </a:r>
            <a:r>
              <a:rPr lang="ru-RU" altLang="ru-RU" sz="2400" dirty="0" smtClean="0"/>
              <a:t>– элемент некоторого конечного множества (набора) отличимых друг от друга объектов – символов. Набор знаков, в котором определен их линейный порядок называют </a:t>
            </a:r>
            <a:r>
              <a:rPr lang="ru-RU" altLang="ru-RU" sz="24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алфавитом</a:t>
            </a:r>
            <a:r>
              <a:rPr lang="ru-RU" altLang="ru-RU" sz="2400" dirty="0" smtClean="0"/>
              <a:t>. </a:t>
            </a:r>
            <a:endParaRPr lang="en-US" altLang="ru-RU" sz="24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dirty="0" smtClean="0"/>
              <a:t>Алфавит компьютера состоит из двух символов, обычно обозначаемых  0 и 1.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Единица количества информации - бит </a:t>
            </a:r>
            <a:r>
              <a:rPr lang="ru-RU" altLang="ru-RU" sz="2400" b="1" dirty="0" smtClean="0"/>
              <a:t>- </a:t>
            </a:r>
            <a:r>
              <a:rPr lang="ru-RU" altLang="ru-RU" sz="2400" dirty="0" smtClean="0"/>
              <a:t>информация, которую может нести сообщение, состоящее из одного двоичного знака</a:t>
            </a:r>
            <a:r>
              <a:rPr lang="ru-RU" altLang="ru-RU" sz="2400" b="1" dirty="0" smtClean="0"/>
              <a:t>.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2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508" y="1412875"/>
            <a:ext cx="8640960" cy="44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altLang="ru-RU" sz="2400" dirty="0" smtClean="0"/>
              <a:t>Для представления информации в ЭВМ ее необходимо:</a:t>
            </a:r>
          </a:p>
          <a:p>
            <a:pPr marL="876300" lvl="1" indent="-419100">
              <a:buSzPct val="95000"/>
              <a:buFont typeface="Wingdings" panose="05000000000000000000" pitchFamily="2" charset="2"/>
              <a:buAutoNum type="arabicPeriod"/>
            </a:pPr>
            <a:r>
              <a:rPr lang="ru-RU" altLang="ru-RU" sz="2400" dirty="0" smtClean="0"/>
              <a:t>Перевести в форму цифрового сообщения -  произвести дискретизацию и квантование. В результате эта информация может быть закодирована знаками какого либо алфавита (русские буквы, десятичные цифры, знаки азбуки Морзе и т.д.)</a:t>
            </a:r>
          </a:p>
          <a:p>
            <a:pPr marL="876300" lvl="1" indent="-419100">
              <a:buSzPct val="95000"/>
              <a:buFont typeface="Wingdings" panose="05000000000000000000" pitchFamily="2" charset="2"/>
              <a:buAutoNum type="arabicPeriod"/>
            </a:pPr>
            <a:r>
              <a:rPr lang="ru-RU" altLang="ru-RU" sz="2400" dirty="0" smtClean="0"/>
              <a:t>Представить знаки исходного алфавита в виде последовательности знаков алфавита компьютера – выполнить кодирование. </a:t>
            </a:r>
            <a:br>
              <a:rPr lang="ru-RU" altLang="ru-RU" sz="2400" dirty="0" smtClean="0"/>
            </a:br>
            <a:endParaRPr lang="ru-RU" altLang="ru-RU" sz="2400" dirty="0" smtClean="0"/>
          </a:p>
          <a:p>
            <a:pPr marL="457200" indent="-457200"/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Кодирование </a:t>
            </a:r>
            <a:r>
              <a:rPr lang="ru-RU" altLang="ru-RU" sz="2400" b="1" dirty="0" smtClean="0"/>
              <a:t>- </a:t>
            </a:r>
            <a:r>
              <a:rPr lang="ru-RU" altLang="ru-RU" sz="2400" dirty="0" smtClean="0"/>
              <a:t>представление символов одного алфавита символами другого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4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95" y="1900053"/>
            <a:ext cx="840773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Логические переменные могут принимать два </a:t>
            </a:r>
            <a:r>
              <a:rPr lang="ru-RU" sz="2400" dirty="0" smtClean="0"/>
              <a:t>значения: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2400" dirty="0">
                <a:solidFill>
                  <a:srgbClr val="0000FF"/>
                </a:solidFill>
              </a:rPr>
              <a:t/>
            </a:r>
            <a:br>
              <a:rPr lang="ru-RU" sz="2400" dirty="0">
                <a:solidFill>
                  <a:srgbClr val="0000FF"/>
                </a:solidFill>
              </a:rPr>
            </a:br>
            <a:endParaRPr lang="ru-RU" sz="24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Обычно для хранения таких данных выделяется 1 </a:t>
            </a:r>
            <a:r>
              <a:rPr lang="ru-RU" sz="2400" dirty="0" smtClean="0"/>
              <a:t>байт 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Значению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400" dirty="0" smtClean="0"/>
              <a:t> </a:t>
            </a:r>
            <a:r>
              <a:rPr lang="ru-RU" sz="2400" dirty="0" smtClean="0"/>
              <a:t>соответствует </a:t>
            </a:r>
            <a:r>
              <a:rPr lang="ru-RU" sz="2400" dirty="0"/>
              <a:t>двоичное число </a:t>
            </a:r>
            <a:r>
              <a:rPr lang="ru-RU" sz="2400" dirty="0" smtClean="0"/>
              <a:t>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Значению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smtClean="0"/>
              <a:t>соответствует </a:t>
            </a:r>
            <a:r>
              <a:rPr lang="ru-RU" sz="2400" dirty="0"/>
              <a:t>любое число, отличное от </a:t>
            </a:r>
            <a:r>
              <a:rPr lang="ru-RU" sz="2400" dirty="0" smtClean="0"/>
              <a:t>0</a:t>
            </a:r>
            <a:endParaRPr lang="ru-RU" sz="2400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Логические переменные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0153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9532" y="123275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dirty="0"/>
              <a:t>ANSI (American National Standard Institute)</a:t>
            </a:r>
            <a:endParaRPr lang="ru-RU" sz="2200" b="1" dirty="0" smtClean="0"/>
          </a:p>
          <a:p>
            <a:r>
              <a:rPr lang="ru-RU" sz="2200" b="1" dirty="0" smtClean="0"/>
              <a:t>1 </a:t>
            </a:r>
            <a:r>
              <a:rPr lang="ru-RU" sz="2200" b="1" dirty="0"/>
              <a:t>байт - 1 </a:t>
            </a:r>
            <a:r>
              <a:rPr lang="ru-RU" sz="2200" b="1" dirty="0" smtClean="0"/>
              <a:t>символ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200" b="1" dirty="0"/>
              <a:t>Всего 2</a:t>
            </a:r>
            <a:r>
              <a:rPr lang="ru-RU" sz="2200" b="1" baseline="30000" dirty="0"/>
              <a:t>8</a:t>
            </a:r>
            <a:r>
              <a:rPr lang="ru-RU" sz="2200" b="1" dirty="0"/>
              <a:t> = 256 различных </a:t>
            </a:r>
            <a:r>
              <a:rPr lang="ru-RU" sz="2200" b="1" dirty="0" smtClean="0"/>
              <a:t>символов</a:t>
            </a:r>
          </a:p>
          <a:p>
            <a:endParaRPr lang="ru-RU" sz="2200" b="1" dirty="0" smtClean="0"/>
          </a:p>
          <a:p>
            <a:r>
              <a:rPr lang="ru-RU" sz="2200" dirty="0" smtClean="0"/>
              <a:t>коды </a:t>
            </a:r>
            <a:r>
              <a:rPr lang="ru-RU" sz="2200" dirty="0"/>
              <a:t>0 – </a:t>
            </a:r>
            <a:r>
              <a:rPr lang="ru-RU" sz="2200" dirty="0" smtClean="0"/>
              <a:t>127 – </a:t>
            </a:r>
            <a:r>
              <a:rPr lang="en-US" sz="2200" dirty="0" smtClean="0"/>
              <a:t>ASCII - </a:t>
            </a:r>
            <a:r>
              <a:rPr lang="ru-RU" sz="2200" dirty="0" smtClean="0"/>
              <a:t>общие символы: служебные, цифры, латинские буквы</a:t>
            </a:r>
            <a:endParaRPr lang="ru-RU" sz="2200" b="1" dirty="0"/>
          </a:p>
          <a:p>
            <a:pPr marL="457200" indent="-457200"/>
            <a:r>
              <a:rPr lang="ru-RU" sz="2200" dirty="0" smtClean="0"/>
              <a:t>коды 128</a:t>
            </a:r>
            <a:r>
              <a:rPr lang="ru-RU" sz="2200" dirty="0"/>
              <a:t> – </a:t>
            </a:r>
            <a:r>
              <a:rPr lang="ru-RU" sz="2200" dirty="0" smtClean="0"/>
              <a:t>255 - зависят </a:t>
            </a:r>
            <a:r>
              <a:rPr lang="ru-RU" sz="2200" dirty="0"/>
              <a:t>от национального </a:t>
            </a:r>
            <a:r>
              <a:rPr lang="ru-RU" sz="2200" dirty="0" smtClean="0"/>
              <a:t>алфавита</a:t>
            </a:r>
          </a:p>
          <a:p>
            <a:r>
              <a:rPr lang="ru-RU" sz="2200" dirty="0" smtClean="0"/>
              <a:t>в </a:t>
            </a:r>
            <a:r>
              <a:rPr lang="ru-RU" sz="2200" dirty="0"/>
              <a:t>русской версии </a:t>
            </a:r>
            <a:r>
              <a:rPr lang="en-US" sz="2200" dirty="0" smtClean="0"/>
              <a:t>(cp1251) </a:t>
            </a:r>
            <a:r>
              <a:rPr lang="ru-RU" sz="2200" dirty="0" smtClean="0"/>
              <a:t>для </a:t>
            </a:r>
            <a:r>
              <a:rPr lang="ru-RU" sz="2200" dirty="0"/>
              <a:t>кодировки используются последние 64 кода: «А»…«Я» - 192…223; «а»…«я» - 224-255 и «Ё», «ё» – 168, </a:t>
            </a:r>
            <a:r>
              <a:rPr lang="ru-RU" sz="2200" dirty="0" smtClean="0"/>
              <a:t>184</a:t>
            </a:r>
            <a:endParaRPr 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5556" y="4617132"/>
            <a:ext cx="7803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/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'</a:t>
            </a:r>
            <a:r>
              <a:rPr lang="en-US" sz="2400" dirty="0" smtClean="0">
                <a:solidFill>
                  <a:srgbClr val="A31515"/>
                </a:solidFill>
              </a:rPr>
              <a:t>0'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>
                <a:solidFill>
                  <a:srgbClr val="A31515"/>
                </a:solidFill>
              </a:rPr>
              <a:t>'1</a:t>
            </a:r>
            <a:r>
              <a:rPr lang="en-US" sz="2400" dirty="0" smtClean="0">
                <a:solidFill>
                  <a:srgbClr val="A31515"/>
                </a:solidFill>
              </a:rPr>
              <a:t>'</a:t>
            </a:r>
            <a:r>
              <a:rPr lang="en-US" sz="2400" dirty="0" smtClean="0">
                <a:solidFill>
                  <a:prstClr val="black"/>
                </a:solidFill>
              </a:rPr>
              <a:t>;	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0x31</a:t>
            </a:r>
            <a:r>
              <a:rPr lang="en-US" sz="2400" dirty="0" smtClean="0">
                <a:solidFill>
                  <a:prstClr val="black"/>
                </a:solidFill>
              </a:rPr>
              <a:t>;	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49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'3'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0x33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51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>
                <a:solidFill>
                  <a:srgbClr val="A31515"/>
                </a:solidFill>
              </a:rPr>
              <a:t>'</a:t>
            </a:r>
            <a:r>
              <a:rPr lang="en-US" sz="2400" dirty="0" smtClean="0">
                <a:solidFill>
                  <a:srgbClr val="A31515"/>
                </a:solidFill>
              </a:rPr>
              <a:t>Z'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0x5A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10001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smtClean="0">
                <a:solidFill>
                  <a:srgbClr val="A31515"/>
                </a:solidFill>
              </a:rPr>
              <a:t>90</a:t>
            </a:r>
            <a:r>
              <a:rPr lang="en-US" sz="2400" dirty="0" smtClean="0">
                <a:solidFill>
                  <a:prstClr val="black"/>
                </a:solidFill>
              </a:rPr>
              <a:t>; </a:t>
            </a:r>
            <a:endParaRPr lang="ru-RU" sz="2400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</a:t>
            </a:r>
            <a:r>
              <a:rPr lang="ru-RU" altLang="ru-RU" sz="36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ЭВМ</a:t>
            </a:r>
          </a:p>
          <a:p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 smtClean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2385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12878</TotalTime>
  <Words>2316</Words>
  <Application>Microsoft Office PowerPoint</Application>
  <PresentationFormat>Экран (4:3)</PresentationFormat>
  <Paragraphs>308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Компьютеры и информация</dc:title>
  <dc:creator>.</dc:creator>
  <cp:lastModifiedBy>Windows User</cp:lastModifiedBy>
  <cp:revision>432</cp:revision>
  <dcterms:created xsi:type="dcterms:W3CDTF">2017-05-18T18:58:30Z</dcterms:created>
  <dcterms:modified xsi:type="dcterms:W3CDTF">2019-09-10T09:02:46Z</dcterms:modified>
</cp:coreProperties>
</file>