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554" r:id="rId2"/>
    <p:sldId id="654" r:id="rId3"/>
    <p:sldId id="656" r:id="rId4"/>
    <p:sldId id="657" r:id="rId5"/>
    <p:sldId id="658" r:id="rId6"/>
    <p:sldId id="659" r:id="rId7"/>
    <p:sldId id="585" r:id="rId8"/>
    <p:sldId id="586" r:id="rId9"/>
    <p:sldId id="587" r:id="rId10"/>
    <p:sldId id="591" r:id="rId11"/>
    <p:sldId id="590" r:id="rId12"/>
    <p:sldId id="660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661" r:id="rId21"/>
    <p:sldId id="599" r:id="rId22"/>
    <p:sldId id="672" r:id="rId23"/>
    <p:sldId id="673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8" r:id="rId32"/>
    <p:sldId id="663" r:id="rId33"/>
    <p:sldId id="664" r:id="rId34"/>
    <p:sldId id="623" r:id="rId35"/>
    <p:sldId id="624" r:id="rId36"/>
    <p:sldId id="627" r:id="rId37"/>
    <p:sldId id="628" r:id="rId38"/>
    <p:sldId id="674" r:id="rId39"/>
    <p:sldId id="62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3. Концепция типа данных" id="{BC0535D7-CD4D-477A-9891-9B6D0614AB6A}">
          <p14:sldIdLst>
            <p14:sldId id="554"/>
            <p14:sldId id="654"/>
            <p14:sldId id="656"/>
            <p14:sldId id="657"/>
            <p14:sldId id="658"/>
            <p14:sldId id="659"/>
            <p14:sldId id="585"/>
            <p14:sldId id="586"/>
            <p14:sldId id="587"/>
            <p14:sldId id="591"/>
            <p14:sldId id="590"/>
            <p14:sldId id="660"/>
            <p14:sldId id="592"/>
            <p14:sldId id="593"/>
            <p14:sldId id="594"/>
            <p14:sldId id="595"/>
            <p14:sldId id="596"/>
            <p14:sldId id="597"/>
            <p14:sldId id="598"/>
            <p14:sldId id="661"/>
            <p14:sldId id="599"/>
            <p14:sldId id="672"/>
            <p14:sldId id="673"/>
            <p14:sldId id="600"/>
            <p14:sldId id="601"/>
            <p14:sldId id="602"/>
            <p14:sldId id="603"/>
            <p14:sldId id="604"/>
            <p14:sldId id="605"/>
            <p14:sldId id="606"/>
            <p14:sldId id="608"/>
            <p14:sldId id="663"/>
            <p14:sldId id="664"/>
          </p14:sldIdLst>
        </p14:section>
        <p14:section name="Стандартные потоки ввода-вывода" id="{348AA75F-F3F8-4E31-81E8-20C13E5DF3A0}">
          <p14:sldIdLst>
            <p14:sldId id="623"/>
            <p14:sldId id="624"/>
            <p14:sldId id="627"/>
            <p14:sldId id="628"/>
            <p14:sldId id="674"/>
            <p14:sldId id="6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80"/>
    <a:srgbClr val="008000"/>
    <a:srgbClr val="680000"/>
    <a:srgbClr val="216F85"/>
    <a:srgbClr val="E8D9F3"/>
    <a:srgbClr val="FF8585"/>
    <a:srgbClr val="EFE5F7"/>
    <a:srgbClr val="FBFEFF"/>
    <a:srgbClr val="CB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 autoAdjust="0"/>
    <p:restoredTop sz="84457" autoAdjust="0"/>
  </p:normalViewPr>
  <p:slideViewPr>
    <p:cSldViewPr>
      <p:cViewPr varScale="1">
        <p:scale>
          <a:sx n="76" d="100"/>
          <a:sy n="76" d="100"/>
        </p:scale>
        <p:origin x="118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842" y="7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 часто в исходных текстах программы встречается</a:t>
            </a:r>
            <a:r>
              <a:rPr lang="ru-RU" baseline="0" dirty="0" smtClean="0"/>
              <a:t> операция:</a:t>
            </a:r>
          </a:p>
          <a:p>
            <a:r>
              <a:rPr lang="en-US" baseline="0" dirty="0" smtClean="0"/>
              <a:t>x = x + 1;</a:t>
            </a:r>
          </a:p>
          <a:p>
            <a:r>
              <a:rPr lang="ru-RU" baseline="0" dirty="0" smtClean="0"/>
              <a:t>поэтому специально для неё придумали эквивалентную но краткую запись:</a:t>
            </a:r>
          </a:p>
          <a:p>
            <a:r>
              <a:rPr lang="en-US" baseline="0" dirty="0" smtClean="0"/>
              <a:t>x++</a:t>
            </a:r>
            <a:endParaRPr lang="ru-RU" baseline="0" dirty="0" smtClean="0"/>
          </a:p>
          <a:p>
            <a:r>
              <a:rPr lang="ru-RU" baseline="0" dirty="0" smtClean="0"/>
              <a:t>Эта операция называется операцией инкремента.</a:t>
            </a:r>
          </a:p>
          <a:p>
            <a:r>
              <a:rPr lang="ru-RU" baseline="0" dirty="0" err="1" smtClean="0"/>
              <a:t>Обратнае</a:t>
            </a:r>
            <a:r>
              <a:rPr lang="ru-RU" baseline="0" dirty="0" smtClean="0"/>
              <a:t> операция декремента:</a:t>
            </a:r>
          </a:p>
          <a:p>
            <a:r>
              <a:rPr lang="en-US" baseline="0" dirty="0" smtClean="0"/>
              <a:t>x--</a:t>
            </a:r>
          </a:p>
          <a:p>
            <a:r>
              <a:rPr lang="ru-RU" baseline="0" dirty="0" err="1" smtClean="0"/>
              <a:t>эвивалентна</a:t>
            </a:r>
            <a:r>
              <a:rPr lang="ru-RU" baseline="0" dirty="0" smtClean="0"/>
              <a:t> операции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x = x – 1;</a:t>
            </a:r>
            <a:endParaRPr lang="ru-RU" baseline="0" dirty="0" smtClean="0"/>
          </a:p>
          <a:p>
            <a:r>
              <a:rPr lang="ru-RU" dirty="0" smtClean="0"/>
              <a:t>операторы ++ -- самые высокоприоритетные</a:t>
            </a:r>
          </a:p>
          <a:p>
            <a:r>
              <a:rPr lang="ru-RU" dirty="0" smtClean="0"/>
              <a:t>операторы </a:t>
            </a:r>
            <a:r>
              <a:rPr lang="en-US" dirty="0" smtClean="0"/>
              <a:t>&lt;&lt;</a:t>
            </a:r>
            <a:r>
              <a:rPr lang="en-US" baseline="0" dirty="0" smtClean="0"/>
              <a:t> &gt;&gt; </a:t>
            </a:r>
            <a:r>
              <a:rPr lang="ru-RU" baseline="0" dirty="0" smtClean="0"/>
              <a:t>имеют низкий приоритет,</a:t>
            </a:r>
          </a:p>
          <a:p>
            <a:r>
              <a:rPr lang="ru-RU" baseline="0" dirty="0" smtClean="0"/>
              <a:t>они выше по приоритету только операций сравнения(всех), тернарного оператора и операций присвоения</a:t>
            </a:r>
            <a:r>
              <a:rPr lang="en-US" baseline="0" dirty="0" smtClean="0"/>
              <a:t>. </a:t>
            </a:r>
            <a:r>
              <a:rPr lang="ru-RU" baseline="0" dirty="0" smtClean="0"/>
              <a:t>Поэтому в команде вывода на экран значения переменной с инкрементом (в примере на слайде) не потребовалось использовать скобок.</a:t>
            </a:r>
          </a:p>
          <a:p>
            <a:r>
              <a:rPr lang="ru-RU" baseline="0" dirty="0" smtClean="0"/>
              <a:t>Если вам не важно префиксная форма или постфиксная, то лучше использовать префиксную форму:</a:t>
            </a:r>
          </a:p>
          <a:p>
            <a:r>
              <a:rPr lang="ru-RU" baseline="0" dirty="0" smtClean="0"/>
              <a:t>для встроенных типов нет разницы, а вот для пользовательских типов постфиксная форма использует дополнительную память (для хранения и нового значения и старого).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Поэтому лучше уже сейчас привыкать использовать чаще префиксную форму.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6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арифметических операциях</a:t>
            </a:r>
            <a:r>
              <a:rPr lang="ru-RU" baseline="0" dirty="0" smtClean="0"/>
              <a:t> погрешности имеют тенденцию нарастать, поэтому</a:t>
            </a:r>
            <a:r>
              <a:rPr lang="ru-RU" baseline="0" dirty="0"/>
              <a:t> </a:t>
            </a:r>
            <a:r>
              <a:rPr lang="ru-RU" baseline="0" dirty="0" smtClean="0"/>
              <a:t>имеет смысл в качестве порога брать не погрешность одной операции, а чуть больше.</a:t>
            </a:r>
          </a:p>
          <a:p>
            <a:r>
              <a:rPr lang="ru-RU" baseline="0" dirty="0" smtClean="0"/>
              <a:t>Если операций немного, как в примере выше, то достаточно взять на порядок большую величину. Если операций тысячи, то и порог берётся больше (хотя и не в тысячу раз, поскольку погрешности будут возникать не каждый раз и часто в разные стороны).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06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Логические</a:t>
            </a:r>
            <a:r>
              <a:rPr lang="ru-RU" baseline="0" smtClean="0"/>
              <a:t> операции - к</a:t>
            </a:r>
            <a:r>
              <a:rPr lang="ru-RU" smtClean="0"/>
              <a:t>оторые принимают булевский тип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9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Почему операторы И и ИЛИ</a:t>
            </a:r>
            <a:r>
              <a:rPr lang="ru-RU" b="1" baseline="0" dirty="0" smtClean="0"/>
              <a:t> имеют приоритет ниже </a:t>
            </a:r>
            <a:r>
              <a:rPr lang="ru-RU" baseline="0" dirty="0" smtClean="0"/>
              <a:t>чем == и ниже чем операции сравнения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(</a:t>
            </a:r>
            <a:r>
              <a:rPr lang="en-US" baseline="0" dirty="0" smtClean="0"/>
              <a:t>&lt;</a:t>
            </a:r>
            <a:r>
              <a:rPr lang="ru-RU" baseline="0" dirty="0" smtClean="0"/>
              <a:t>, </a:t>
            </a:r>
            <a:r>
              <a:rPr lang="en-US" baseline="0" dirty="0" smtClean="0"/>
              <a:t>&gt;, &lt;=, &gt;= )?</a:t>
            </a:r>
          </a:p>
          <a:p>
            <a:r>
              <a:rPr lang="ru-RU" baseline="0" dirty="0" smtClean="0"/>
              <a:t>Ответ: потому что в операторе ветвления чаще всего объединяется несколько условий (результат операции сравнения) через логические операторы (и</a:t>
            </a:r>
            <a:r>
              <a:rPr lang="en-US" baseline="0" dirty="0" smtClean="0"/>
              <a:t>/</a:t>
            </a:r>
            <a:r>
              <a:rPr lang="ru-RU" baseline="0" dirty="0" smtClean="0"/>
              <a:t>или), указанный порядок приоритета позволяет не использовать скобок в таких случаях</a:t>
            </a:r>
            <a:r>
              <a:rPr lang="en-US" baseline="0" dirty="0" smtClean="0"/>
              <a:t>. </a:t>
            </a:r>
            <a:r>
              <a:rPr lang="ru-RU" baseline="0" dirty="0" smtClean="0"/>
              <a:t>Сравните:</a:t>
            </a:r>
            <a:endParaRPr lang="en-US" baseline="0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((x &gt;= 1) &amp;&amp; (x &lt;= 8) &amp;&amp;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(y &gt;= 1) &amp;&amp; (y &lt;= 8))</a:t>
            </a: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В этом примере внутренние скобки необязательны,</a:t>
            </a:r>
            <a:r>
              <a:rPr lang="ru-RU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так как они не изменяют приоритета операций: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(x &gt;= 1 &amp;&amp; x &lt;= 8 &amp;&amp;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y &gt;= 1 &amp;&amp; y &lt;= 8)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XOR </a:t>
            </a:r>
            <a:r>
              <a:rPr lang="ru-RU" dirty="0" smtClean="0"/>
              <a:t>существует только </a:t>
            </a:r>
            <a:r>
              <a:rPr lang="ru-RU" baseline="0" dirty="0" smtClean="0"/>
              <a:t>битовая, аналогичной логической операции нет.</a:t>
            </a:r>
          </a:p>
          <a:p>
            <a:r>
              <a:rPr lang="ru-RU" baseline="0" dirty="0" smtClean="0"/>
              <a:t>Но если применять её к результатам операций сравнения (</a:t>
            </a:r>
            <a:r>
              <a:rPr lang="en-US" baseline="0" dirty="0" smtClean="0"/>
              <a:t>true/false) </a:t>
            </a:r>
            <a:r>
              <a:rPr lang="ru-RU" baseline="0" dirty="0" smtClean="0"/>
              <a:t>в которых только один значащий бит, то она будет работать с ними как логическая.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 как выводить значение переменной в формате </a:t>
            </a:r>
            <a:r>
              <a:rPr lang="en-US" baseline="0" dirty="0" smtClean="0"/>
              <a:t>HEX, </a:t>
            </a:r>
            <a:r>
              <a:rPr lang="ru-RU" baseline="0" dirty="0" smtClean="0"/>
              <a:t>подробнее об этом в конце пары.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3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01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63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406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Приоритет операции сдвига выше</a:t>
            </a:r>
            <a:r>
              <a:rPr lang="ru-RU" baseline="0" dirty="0" smtClean="0"/>
              <a:t> </a:t>
            </a:r>
            <a:r>
              <a:rPr lang="ru-RU" dirty="0" smtClean="0"/>
              <a:t>приоритета операций </a:t>
            </a:r>
            <a:r>
              <a:rPr lang="en-US" dirty="0" smtClean="0"/>
              <a:t>|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&amp;, </a:t>
            </a:r>
            <a:r>
              <a:rPr lang="ru-RU" baseline="0" dirty="0" smtClean="0"/>
              <a:t>чтобы их можно было использовать для установки и сброса бит без дополнительных скобок</a:t>
            </a:r>
            <a:r>
              <a:rPr lang="en-US" baseline="0" dirty="0" smtClean="0"/>
              <a:t>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63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</a:t>
            </a:r>
            <a:r>
              <a:rPr lang="ru-RU" baseline="0" dirty="0" smtClean="0"/>
              <a:t> операцией </a:t>
            </a:r>
            <a:r>
              <a:rPr lang="en-US" baseline="0" dirty="0" smtClean="0"/>
              <a:t>~</a:t>
            </a:r>
            <a:r>
              <a:rPr lang="ru-RU" baseline="0" dirty="0" smtClean="0"/>
              <a:t> приоритет не помогает – она унарная и по определению имеет приоритет выше всех бинарных операций, поэтому мы вынуждены использовать дополнительные скобки.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понимания</a:t>
            </a:r>
            <a:r>
              <a:rPr lang="ru-RU" baseline="0" dirty="0" smtClean="0"/>
              <a:t> битовых операций можно вместо переменной типа </a:t>
            </a:r>
            <a:r>
              <a:rPr lang="en-US" baseline="0" dirty="0" smtClean="0"/>
              <a:t>char </a:t>
            </a:r>
            <a:r>
              <a:rPr lang="ru-RU" baseline="0" dirty="0" smtClean="0"/>
              <a:t>представлять группу из 8 переменных типа </a:t>
            </a:r>
            <a:r>
              <a:rPr lang="en-US" baseline="0" dirty="0" smtClean="0"/>
              <a:t>bool</a:t>
            </a:r>
            <a:r>
              <a:rPr lang="ru-RU" baseline="0" dirty="0" smtClean="0"/>
              <a:t>, все побитовые операции производятся параллельно со всей группой.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Любое изменение значения переменной называется </a:t>
            </a:r>
            <a:r>
              <a:rPr lang="ru-RU" b="1" u="sng" dirty="0" smtClean="0"/>
              <a:t>побочным эффектом</a:t>
            </a:r>
            <a:r>
              <a:rPr lang="en-US" b="0" u="none" dirty="0" smtClean="0"/>
              <a:t>.</a:t>
            </a:r>
            <a:endParaRPr lang="ru-RU" b="0" u="none" dirty="0" smtClean="0"/>
          </a:p>
          <a:p>
            <a:r>
              <a:rPr lang="ru-RU" b="0" u="none" dirty="0" smtClean="0"/>
              <a:t>Пока у нас не было возможности в одной строке создать более</a:t>
            </a:r>
            <a:r>
              <a:rPr lang="ru-RU" b="0" u="none" baseline="0" dirty="0" smtClean="0"/>
              <a:t> одного побочного эффекта, не было и необходимости в таком термине.</a:t>
            </a:r>
          </a:p>
          <a:p>
            <a:r>
              <a:rPr lang="ru-RU" b="0" u="none" baseline="0" dirty="0" smtClean="0"/>
              <a:t>Теперь же операторы </a:t>
            </a:r>
            <a:r>
              <a:rPr lang="en-US" b="0" u="none" baseline="0" dirty="0" smtClean="0"/>
              <a:t>++, --, </a:t>
            </a:r>
            <a:r>
              <a:rPr lang="ru-RU" b="0" u="none" baseline="0" dirty="0" smtClean="0"/>
              <a:t>а также множественное присваивание позволяют создать неоднозначность за счёт изменения в одной строке одной и той же переменной несколько раз.</a:t>
            </a:r>
            <a:endParaRPr lang="ru-RU" b="0" u="none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883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8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55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81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Таблица включает операции с указателями (</a:t>
            </a:r>
            <a:r>
              <a:rPr lang="ru-RU" dirty="0" err="1" smtClean="0"/>
              <a:t>указатель_на</a:t>
            </a:r>
            <a:r>
              <a:rPr lang="ru-RU" dirty="0" smtClean="0"/>
              <a:t> _структуру, </a:t>
            </a:r>
            <a:r>
              <a:rPr lang="ru-RU" dirty="0" err="1" smtClean="0"/>
              <a:t>идентификатор_члена</a:t>
            </a:r>
            <a:r>
              <a:rPr lang="ru-RU" dirty="0" smtClean="0"/>
              <a:t>, </a:t>
            </a:r>
            <a:r>
              <a:rPr lang="ru-RU" dirty="0" err="1" smtClean="0"/>
              <a:t>идентификатор_структуры</a:t>
            </a:r>
            <a:r>
              <a:rPr lang="ru-RU" dirty="0" smtClean="0"/>
              <a:t>, взятие указателя, разыменование</a:t>
            </a:r>
            <a:r>
              <a:rPr lang="ru-RU" baseline="0" dirty="0" smtClean="0"/>
              <a:t> указателя</a:t>
            </a:r>
            <a:r>
              <a:rPr lang="ru-RU" dirty="0" smtClean="0"/>
              <a:t>), которые будут рассмотрены в третьей лабораторной на практике.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28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54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 на внимательность: что за тип </a:t>
            </a:r>
            <a:r>
              <a:rPr lang="en-US" dirty="0" smtClean="0"/>
              <a:t>long double, </a:t>
            </a:r>
            <a:r>
              <a:rPr lang="ru-RU" dirty="0" smtClean="0"/>
              <a:t>сколько</a:t>
            </a:r>
            <a:r>
              <a:rPr lang="ru-RU" baseline="0" dirty="0" smtClean="0"/>
              <a:t> бит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90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static_cast </a:t>
            </a:r>
            <a:r>
              <a:rPr lang="ru-RU" dirty="0" smtClean="0"/>
              <a:t>используется когда надо преобразовать</a:t>
            </a:r>
            <a:r>
              <a:rPr lang="ru-RU" baseline="0" dirty="0" smtClean="0"/>
              <a:t> значение переменной к значению другого типа, чаще всего при этом изменяется битовое представление числа в памяти. Исключение – преобразование </a:t>
            </a:r>
            <a:r>
              <a:rPr lang="en-US" baseline="0" dirty="0" smtClean="0"/>
              <a:t>signed </a:t>
            </a:r>
            <a:r>
              <a:rPr lang="ru-RU" baseline="0" dirty="0" smtClean="0"/>
              <a:t>типа к аналогичному </a:t>
            </a:r>
            <a:r>
              <a:rPr lang="en-US" baseline="0" dirty="0" smtClean="0"/>
              <a:t>unsigned </a:t>
            </a:r>
            <a:r>
              <a:rPr lang="ru-RU" baseline="0" dirty="0" smtClean="0"/>
              <a:t>типу.</a:t>
            </a:r>
          </a:p>
          <a:p>
            <a:r>
              <a:rPr lang="ru-RU" baseline="0" dirty="0" smtClean="0"/>
              <a:t>Другие операторы преобразования типа будут рассмотрены в соответствующих разделах, пока перечислю без объяснений:</a:t>
            </a:r>
            <a:endParaRPr lang="en-US" baseline="0" dirty="0" smtClean="0"/>
          </a:p>
          <a:p>
            <a:r>
              <a:rPr lang="en-US" baseline="0" dirty="0" smtClean="0"/>
              <a:t>reinterpret_cast&lt;</a:t>
            </a:r>
            <a:r>
              <a:rPr lang="ru-RU" dirty="0" smtClean="0"/>
              <a:t>Требуемый тип</a:t>
            </a:r>
            <a:r>
              <a:rPr lang="en-US" baseline="0" dirty="0" smtClean="0"/>
              <a:t>&gt;</a:t>
            </a:r>
            <a:r>
              <a:rPr lang="ru-RU" baseline="0" dirty="0" smtClean="0"/>
              <a:t> - в теме про указатели</a:t>
            </a:r>
          </a:p>
          <a:p>
            <a:r>
              <a:rPr lang="en-US" dirty="0" err="1" smtClean="0"/>
              <a:t>dynamic_cast</a:t>
            </a:r>
            <a:r>
              <a:rPr lang="en-US" dirty="0" smtClean="0"/>
              <a:t>&lt;</a:t>
            </a:r>
            <a:r>
              <a:rPr lang="ru-RU" dirty="0" smtClean="0"/>
              <a:t>Требуемый тип</a:t>
            </a:r>
            <a:r>
              <a:rPr lang="en-US" dirty="0" smtClean="0"/>
              <a:t>&gt;</a:t>
            </a:r>
            <a:r>
              <a:rPr lang="ru-RU" dirty="0" smtClean="0"/>
              <a:t> - в теме про классы, подраздел про наследование</a:t>
            </a:r>
            <a:endParaRPr lang="en-US" dirty="0" smtClean="0"/>
          </a:p>
          <a:p>
            <a:r>
              <a:rPr lang="en-US" dirty="0" err="1" smtClean="0"/>
              <a:t>const_cast</a:t>
            </a:r>
            <a:r>
              <a:rPr lang="en-US" dirty="0" smtClean="0"/>
              <a:t>&lt;</a:t>
            </a:r>
            <a:r>
              <a:rPr lang="ru-RU" dirty="0" smtClean="0"/>
              <a:t>Требуемый тип</a:t>
            </a:r>
            <a:r>
              <a:rPr lang="en-US" dirty="0" smtClean="0"/>
              <a:t>&gt;</a:t>
            </a:r>
            <a:r>
              <a:rPr lang="ru-RU" dirty="0" smtClean="0"/>
              <a:t> - редко</a:t>
            </a:r>
            <a:r>
              <a:rPr lang="ru-RU" baseline="0" dirty="0" smtClean="0"/>
              <a:t> используемый, поэтому </a:t>
            </a:r>
            <a:r>
              <a:rPr lang="ru-RU" dirty="0" smtClean="0"/>
              <a:t>отдельно в</a:t>
            </a:r>
            <a:r>
              <a:rPr lang="ru-RU" baseline="0" dirty="0" smtClean="0"/>
              <a:t> нашем курсе не рассматривается, позволяет добавлять/удалять у типа модификаторы (например </a:t>
            </a:r>
            <a:r>
              <a:rPr lang="en-US" baseline="0" dirty="0" smtClean="0"/>
              <a:t>const, volatile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70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примере показывается</a:t>
            </a:r>
            <a:r>
              <a:rPr lang="ru-RU" baseline="0" dirty="0" smtClean="0"/>
              <a:t> ошибка, возникшая из-за неучтённого диапазона возможных значений переменной: после умножения на 10 значение не помещается в переменной типа </a:t>
            </a:r>
            <a:r>
              <a:rPr lang="en-US" baseline="0" dirty="0" smtClean="0"/>
              <a:t>int</a:t>
            </a:r>
            <a:r>
              <a:rPr lang="ru-RU" baseline="0" dirty="0" smtClean="0"/>
              <a:t>, старшие значащие биты результата теряются, поэтому после деления на 10 не получается исходное число.</a:t>
            </a:r>
          </a:p>
          <a:p>
            <a:r>
              <a:rPr lang="ru-RU" baseline="0" dirty="0" err="1" smtClean="0"/>
              <a:t>Лафоре</a:t>
            </a:r>
            <a:r>
              <a:rPr lang="ru-RU" baseline="0" dirty="0" smtClean="0"/>
              <a:t> предлагает использовать для хранения промежуточного результата тип с большим количеством разрядов (</a:t>
            </a:r>
            <a:r>
              <a:rPr lang="en-US" baseline="0" dirty="0" smtClean="0"/>
              <a:t>double </a:t>
            </a:r>
            <a:r>
              <a:rPr lang="ru-RU" baseline="0" dirty="0" smtClean="0"/>
              <a:t>позволяет хранить 15 десятичных разрядов числа, против </a:t>
            </a:r>
            <a:r>
              <a:rPr lang="en-US" baseline="0" dirty="0" smtClean="0"/>
              <a:t>9 </a:t>
            </a:r>
            <a:r>
              <a:rPr lang="ru-RU" baseline="0" dirty="0" smtClean="0"/>
              <a:t>у типа </a:t>
            </a:r>
            <a:r>
              <a:rPr lang="en-US" baseline="0" dirty="0" smtClean="0"/>
              <a:t>int)</a:t>
            </a:r>
            <a:r>
              <a:rPr lang="ru-RU" baseline="0" dirty="0" smtClean="0"/>
              <a:t>. Для этого один из операндов преобразуется с помощью </a:t>
            </a:r>
            <a:r>
              <a:rPr lang="en-US" baseline="0" dirty="0" smtClean="0"/>
              <a:t>static_cast </a:t>
            </a:r>
            <a:r>
              <a:rPr lang="ru-RU" baseline="0" dirty="0" smtClean="0"/>
              <a:t>к типу </a:t>
            </a:r>
            <a:r>
              <a:rPr lang="en-US" baseline="0" dirty="0" smtClean="0"/>
              <a:t>double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тогда результат операции также будет типа </a:t>
            </a:r>
            <a:r>
              <a:rPr lang="en-US" baseline="0" dirty="0" smtClean="0"/>
              <a:t>double, </a:t>
            </a:r>
            <a:r>
              <a:rPr lang="ru-RU" baseline="0" dirty="0" smtClean="0"/>
              <a:t>дальнейшая запись результата деления на 10 неявно преобразуется к типу переменной назначения </a:t>
            </a:r>
            <a:r>
              <a:rPr lang="en-US" baseline="0" dirty="0" smtClean="0"/>
              <a:t>int(</a:t>
            </a:r>
            <a:r>
              <a:rPr lang="ru-RU" baseline="0" dirty="0" smtClean="0"/>
              <a:t>при этом компилятор выдаст тут предупреждение о потере значащих бит при таком преобразовании).</a:t>
            </a:r>
          </a:p>
          <a:p>
            <a:r>
              <a:rPr lang="ru-RU" baseline="0" dirty="0" smtClean="0"/>
              <a:t>Примечание: такого же результата можно было добиться если преобразовать к типу </a:t>
            </a:r>
            <a:r>
              <a:rPr lang="en-US" baseline="0" dirty="0" smtClean="0"/>
              <a:t>double</a:t>
            </a:r>
            <a:r>
              <a:rPr lang="ru-RU" baseline="0" dirty="0" smtClean="0"/>
              <a:t> операнд литерал 10.0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80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пример с предыдущего слайда, но для хранения промежуточного результата используется переменная формата </a:t>
            </a:r>
            <a:r>
              <a:rPr lang="en-US" baseline="0" dirty="0" smtClean="0"/>
              <a:t>float.</a:t>
            </a:r>
          </a:p>
          <a:p>
            <a:r>
              <a:rPr lang="ru-RU" dirty="0" smtClean="0"/>
              <a:t>Формат</a:t>
            </a:r>
            <a:r>
              <a:rPr lang="ru-RU" baseline="0" dirty="0" smtClean="0"/>
              <a:t> </a:t>
            </a:r>
            <a:r>
              <a:rPr lang="en-US" baseline="0" dirty="0" smtClean="0"/>
              <a:t>float </a:t>
            </a:r>
            <a:r>
              <a:rPr lang="ru-RU" baseline="0" dirty="0" smtClean="0"/>
              <a:t>позволяет хранить лишь 7 значащих цифр числа, поэтому последние разряды должны быть искажены.</a:t>
            </a:r>
          </a:p>
          <a:p>
            <a:r>
              <a:rPr lang="ru-RU" baseline="0" dirty="0" smtClean="0"/>
              <a:t>Однако в первом примере этого не происходит. Почему?</a:t>
            </a:r>
          </a:p>
          <a:p>
            <a:r>
              <a:rPr lang="ru-RU" baseline="0" dirty="0" smtClean="0"/>
              <a:t>Ответ</a:t>
            </a:r>
            <a:r>
              <a:rPr lang="en-US" baseline="0" dirty="0" smtClean="0"/>
              <a:t>:</a:t>
            </a:r>
            <a:r>
              <a:rPr lang="ru-RU" baseline="0" dirty="0" smtClean="0"/>
              <a:t> потому что промежуточные вычисления в формате с плавающей запятой всегда выполняются в формате </a:t>
            </a:r>
            <a:r>
              <a:rPr lang="en-US" baseline="0" dirty="0" smtClean="0"/>
              <a:t>double (</a:t>
            </a:r>
            <a:r>
              <a:rPr lang="ru-RU" baseline="0" dirty="0" smtClean="0"/>
              <a:t>на современных процессорах персональных компьютеров, на процессорах другого типа может быть иначе).</a:t>
            </a:r>
          </a:p>
          <a:p>
            <a:r>
              <a:rPr lang="ru-RU" baseline="0" dirty="0" smtClean="0"/>
              <a:t>Во втором примере промежуточный результат принудительно сохраняется в переменной типа </a:t>
            </a:r>
            <a:r>
              <a:rPr lang="en-US" baseline="0" dirty="0" smtClean="0"/>
              <a:t>float </a:t>
            </a:r>
            <a:r>
              <a:rPr lang="ru-RU" baseline="0" dirty="0" smtClean="0"/>
              <a:t>и в этот момент последние разряды искажаются.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47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Потоки - </a:t>
            </a:r>
            <a:r>
              <a:rPr lang="ru-RU" sz="1200" dirty="0" smtClean="0"/>
              <a:t>абстрактное понятие, введённое для</a:t>
            </a:r>
            <a:r>
              <a:rPr lang="ru-RU" sz="1200" baseline="0" dirty="0" smtClean="0"/>
              <a:t> </a:t>
            </a:r>
            <a:r>
              <a:rPr lang="ru-RU" sz="1200" dirty="0" smtClean="0"/>
              <a:t>отражения перемещения данных от приемника к источнику.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Что-то</a:t>
            </a:r>
            <a:r>
              <a:rPr lang="ru-RU" sz="1200" baseline="0" dirty="0" smtClean="0"/>
              <a:t> вроде </a:t>
            </a:r>
            <a:r>
              <a:rPr lang="ru-RU" sz="1200" dirty="0" smtClean="0"/>
              <a:t>«трубы в бассейне» куда можно отправить данные (если</a:t>
            </a:r>
            <a:r>
              <a:rPr lang="ru-RU" sz="1200" baseline="0" dirty="0" smtClean="0"/>
              <a:t> труба выходная), или из которой можно получить данные (если труба вводная), и при этом программа не знает, что находится на другом конце трубы.</a:t>
            </a:r>
            <a:endParaRPr lang="en-US" sz="1200" dirty="0" smtClean="0"/>
          </a:p>
          <a:p>
            <a:r>
              <a:rPr lang="en-US" sz="1200" dirty="0" smtClean="0"/>
              <a:t>cout – </a:t>
            </a:r>
            <a:r>
              <a:rPr lang="ru-RU" sz="1200" dirty="0" smtClean="0"/>
              <a:t>стандартный поток для вывода информации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</a:t>
            </a:r>
            <a:r>
              <a:rPr lang="en-US" sz="1200" dirty="0" smtClean="0"/>
              <a:t>in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sz="1200" dirty="0" smtClean="0"/>
              <a:t>стандартный поток для ввода информации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Обычно</a:t>
            </a:r>
            <a:r>
              <a:rPr lang="ru-RU" sz="1200" baseline="0" dirty="0" smtClean="0"/>
              <a:t> </a:t>
            </a:r>
            <a:r>
              <a:rPr lang="en-US" sz="1200" baseline="0" dirty="0" smtClean="0"/>
              <a:t>cout </a:t>
            </a:r>
            <a:r>
              <a:rPr lang="ru-RU" sz="1200" baseline="0" dirty="0" smtClean="0"/>
              <a:t>выводит на экран, </a:t>
            </a:r>
            <a:r>
              <a:rPr lang="en-US" sz="1200" baseline="0" dirty="0" smtClean="0"/>
              <a:t>cin </a:t>
            </a:r>
            <a:r>
              <a:rPr lang="ru-RU" sz="1200" baseline="0" dirty="0" smtClean="0"/>
              <a:t>– читает с клавиатуры. Но операционная система позволяет переопределить потоки как в программе, так и  при запуске уже скомпилированного исполняемого файла так, чтобы поток </a:t>
            </a:r>
            <a:r>
              <a:rPr lang="en-US" sz="1200" baseline="0" dirty="0" smtClean="0"/>
              <a:t>cin </a:t>
            </a:r>
            <a:r>
              <a:rPr lang="ru-RU" sz="1200" baseline="0" dirty="0" smtClean="0"/>
              <a:t>читал из файла, а </a:t>
            </a:r>
            <a:r>
              <a:rPr lang="en-US" sz="1200" baseline="0" dirty="0" smtClean="0"/>
              <a:t>cout </a:t>
            </a:r>
            <a:r>
              <a:rPr lang="ru-RU" sz="1200" baseline="0" dirty="0" smtClean="0"/>
              <a:t>записывал в файл. Такая операция называется перенаправление потоков.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/>
              <a:t>Более того поток вывода можно перенаправить, например, на принтер. Сейчас этой возможностью не пользуются, поскольку такой способ не позволяет задать форматирование текста (шрифт, размер, цвет).</a:t>
            </a:r>
            <a:endParaRPr lang="en-US" sz="1200" dirty="0" smtClean="0"/>
          </a:p>
          <a:p>
            <a:endParaRPr lang="ru-RU" sz="1200" dirty="0" smtClean="0"/>
          </a:p>
          <a:p>
            <a:r>
              <a:rPr lang="en-US" sz="1200" dirty="0" smtClean="0"/>
              <a:t>&lt;&lt;</a:t>
            </a:r>
            <a:r>
              <a:rPr lang="ru-RU" sz="1200" baseline="0" dirty="0" smtClean="0"/>
              <a:t> - операция вставки в поток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&gt;&gt;</a:t>
            </a:r>
            <a:r>
              <a:rPr lang="ru-RU" sz="1200" baseline="0" dirty="0" smtClean="0"/>
              <a:t> - операция чтения из потока</a:t>
            </a:r>
          </a:p>
          <a:p>
            <a:endParaRPr lang="ru-RU" sz="1200" baseline="0" dirty="0" smtClean="0"/>
          </a:p>
          <a:p>
            <a:r>
              <a:rPr lang="ru-RU" sz="1200" baseline="0" dirty="0" smtClean="0"/>
              <a:t>Почему </a:t>
            </a:r>
            <a:r>
              <a:rPr lang="en-US" sz="1200" baseline="0" dirty="0" smtClean="0"/>
              <a:t>cin </a:t>
            </a:r>
            <a:r>
              <a:rPr lang="ru-RU" sz="1200" baseline="0" dirty="0" smtClean="0"/>
              <a:t>и </a:t>
            </a:r>
            <a:r>
              <a:rPr lang="en-US" sz="1200" baseline="0" dirty="0" smtClean="0"/>
              <a:t>cout – </a:t>
            </a:r>
            <a:r>
              <a:rPr lang="ru-RU" sz="1200" baseline="0" dirty="0" smtClean="0"/>
              <a:t>разные объекты, а не один?</a:t>
            </a:r>
          </a:p>
          <a:p>
            <a:r>
              <a:rPr lang="ru-RU" sz="1200" baseline="0" dirty="0" smtClean="0"/>
              <a:t>Ответ: потому что они работают с разными устройствами: вывод на экран и чтение из клавиатуры.</a:t>
            </a:r>
          </a:p>
          <a:p>
            <a:r>
              <a:rPr lang="ru-RU" sz="1200" baseline="0" dirty="0" smtClean="0"/>
              <a:t>Хотя внутри стандартной библиотеки С++ они всё равно взаимодействуют: все читаемое с клавиатуры по умолчанию печатается на экран.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39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Префиксная форма записи в данном случае повела себя просто как </a:t>
            </a:r>
            <a:r>
              <a:rPr lang="en-US" dirty="0" smtClean="0"/>
              <a:t>(x + 1),</a:t>
            </a:r>
          </a:p>
          <a:p>
            <a:r>
              <a:rPr lang="ru-RU" dirty="0" smtClean="0"/>
              <a:t>поскольку</a:t>
            </a:r>
            <a:r>
              <a:rPr lang="ru-RU" baseline="0" dirty="0" smtClean="0"/>
              <a:t> записанное значение (3) было сразу же переписано новым значением (12)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630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26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Операторы </a:t>
            </a:r>
            <a:r>
              <a:rPr lang="en-US" sz="1200" dirty="0" smtClean="0"/>
              <a:t>&lt;&lt; </a:t>
            </a:r>
            <a:r>
              <a:rPr lang="ru-RU" sz="1200" dirty="0" smtClean="0"/>
              <a:t>и </a:t>
            </a:r>
            <a:r>
              <a:rPr lang="en-US" sz="1200" dirty="0" smtClean="0"/>
              <a:t>&gt;&gt;</a:t>
            </a:r>
            <a:r>
              <a:rPr lang="ru-RU" sz="1200" dirty="0" smtClean="0"/>
              <a:t>,</a:t>
            </a:r>
            <a:r>
              <a:rPr lang="en-US" sz="1200" dirty="0" smtClean="0"/>
              <a:t> </a:t>
            </a:r>
            <a:r>
              <a:rPr lang="ru-RU" sz="1200" dirty="0" smtClean="0"/>
              <a:t>как и оператор присвоения =, поддерживают каскадирование.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ru-RU" sz="1200" dirty="0" smtClean="0"/>
              <a:t>Только при каскадировании последовательные операторы = выполняются справа на лево,</a:t>
            </a:r>
            <a:r>
              <a:rPr lang="ru-RU" sz="1200" baseline="0" dirty="0" smtClean="0"/>
              <a:t> а операторы ввода </a:t>
            </a:r>
            <a:r>
              <a:rPr lang="en-US" sz="1200" baseline="0" dirty="0" smtClean="0"/>
              <a:t>&gt;&gt; </a:t>
            </a:r>
            <a:r>
              <a:rPr lang="ru-RU" sz="1200" baseline="0" dirty="0" smtClean="0"/>
              <a:t>и вывода </a:t>
            </a:r>
            <a:r>
              <a:rPr lang="en-US" sz="1200" baseline="0" dirty="0" smtClean="0"/>
              <a:t>&lt;&lt;</a:t>
            </a:r>
            <a:r>
              <a:rPr lang="ru-RU" sz="1200" baseline="0" dirty="0" smtClean="0"/>
              <a:t>выполняются слева на право.</a:t>
            </a:r>
            <a:endParaRPr lang="ru-RU" sz="1200" dirty="0" smtClean="0"/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309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Вопрос:</a:t>
            </a:r>
            <a:r>
              <a:rPr lang="ru-RU" sz="1200" baseline="0" dirty="0" smtClean="0"/>
              <a:t> будет ли выводить на экран текст </a:t>
            </a:r>
            <a:r>
              <a:rPr lang="en-US" sz="1200" baseline="0" dirty="0" smtClean="0"/>
              <a:t>"</a:t>
            </a:r>
            <a:r>
              <a:rPr lang="ru-RU" sz="1200" baseline="0" dirty="0" smtClean="0"/>
              <a:t>Проверка</a:t>
            </a:r>
            <a:r>
              <a:rPr lang="en-US" sz="1200" baseline="0" dirty="0" smtClean="0"/>
              <a:t>"</a:t>
            </a:r>
            <a:r>
              <a:rPr lang="ru-RU" sz="1200" baseline="0" dirty="0" smtClean="0"/>
              <a:t> следующий код:</a:t>
            </a:r>
          </a:p>
          <a:p>
            <a:r>
              <a:rPr lang="en-US" sz="1200" baseline="0" dirty="0" smtClean="0"/>
              <a:t>"</a:t>
            </a:r>
            <a:r>
              <a:rPr lang="ru-RU" sz="1200" baseline="0" dirty="0" smtClean="0"/>
              <a:t>Проверка</a:t>
            </a:r>
            <a:r>
              <a:rPr lang="en-US" sz="1200" baseline="0" dirty="0" smtClean="0"/>
              <a:t>" &gt;&gt; cout</a:t>
            </a:r>
            <a:endParaRPr lang="ru-RU" sz="1200" dirty="0" smtClean="0"/>
          </a:p>
          <a:p>
            <a:endParaRPr lang="ru-RU" dirty="0" smtClean="0"/>
          </a:p>
          <a:p>
            <a:r>
              <a:rPr lang="ru-RU" dirty="0" smtClean="0"/>
              <a:t>Ответ: не будет, поскольку при</a:t>
            </a:r>
            <a:r>
              <a:rPr lang="ru-RU" baseline="0" dirty="0" smtClean="0"/>
              <a:t> такой записи невозможно каскадирование.</a:t>
            </a:r>
          </a:p>
          <a:p>
            <a:r>
              <a:rPr lang="ru-RU" baseline="0" dirty="0" smtClean="0"/>
              <a:t>Поэтому оператор </a:t>
            </a:r>
            <a:r>
              <a:rPr lang="en-US" baseline="0" dirty="0" smtClean="0"/>
              <a:t>&gt;&gt; </a:t>
            </a:r>
            <a:r>
              <a:rPr lang="ru-RU" baseline="0" dirty="0" smtClean="0"/>
              <a:t>вообще не поддерживается потоком вывода </a:t>
            </a:r>
            <a:r>
              <a:rPr lang="en-US" baseline="0" dirty="0" smtClean="0"/>
              <a:t>cout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29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02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На этом слайде приведен пример форматированного вывода на экран переменных разных типов.</a:t>
            </a:r>
          </a:p>
          <a:p>
            <a:r>
              <a:rPr lang="ru-RU" sz="1200" dirty="0" smtClean="0"/>
              <a:t>Обратить внимание:</a:t>
            </a:r>
          </a:p>
          <a:p>
            <a:r>
              <a:rPr lang="ru-RU" sz="1200" dirty="0" smtClean="0"/>
              <a:t>1)</a:t>
            </a:r>
            <a:r>
              <a:rPr lang="ru-RU" sz="1200" baseline="0" dirty="0" smtClean="0"/>
              <a:t> </a:t>
            </a:r>
            <a:r>
              <a:rPr lang="ru-RU" sz="1200" dirty="0" smtClean="0"/>
              <a:t>при делении -125 </a:t>
            </a:r>
            <a:r>
              <a:rPr lang="en-US" sz="1200" dirty="0" smtClean="0"/>
              <a:t>/</a:t>
            </a:r>
            <a:r>
              <a:rPr lang="en-US" sz="1200" baseline="0" dirty="0" smtClean="0"/>
              <a:t> 2 </a:t>
            </a:r>
            <a:r>
              <a:rPr lang="ru-RU" sz="1200" baseline="0" dirty="0" smtClean="0"/>
              <a:t>результат получается целочисленным, поскольку оба операнда целочисленные.</a:t>
            </a:r>
            <a:endParaRPr lang="en-US" sz="1200" dirty="0" smtClean="0"/>
          </a:p>
          <a:p>
            <a:r>
              <a:rPr lang="ru-RU" sz="1200" dirty="0" smtClean="0"/>
              <a:t>2) приоритет операций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деления </a:t>
            </a:r>
            <a:r>
              <a:rPr lang="en-US" sz="1200" dirty="0" smtClean="0"/>
              <a:t>/</a:t>
            </a:r>
            <a:r>
              <a:rPr lang="ru-RU" sz="1200" baseline="0" dirty="0" smtClean="0"/>
              <a:t>, умножения * и операции логического отрицания ! выше чем операции вывода в поток </a:t>
            </a:r>
            <a:r>
              <a:rPr lang="en-US" sz="1200" baseline="0" dirty="0" smtClean="0"/>
              <a:t>&lt;&lt;</a:t>
            </a:r>
            <a:r>
              <a:rPr lang="ru-RU" sz="1200" baseline="0" dirty="0" smtClean="0"/>
              <a:t>, поэтому скобки тут не требуются</a:t>
            </a:r>
          </a:p>
          <a:p>
            <a:r>
              <a:rPr lang="ru-RU" sz="1200" baseline="0" dirty="0" smtClean="0"/>
              <a:t>3) При выводе переменной типа </a:t>
            </a:r>
            <a:r>
              <a:rPr lang="en-US" sz="1200" baseline="0" dirty="0" smtClean="0"/>
              <a:t>char</a:t>
            </a:r>
            <a:r>
              <a:rPr lang="ru-RU" sz="1200" baseline="0" dirty="0" smtClean="0"/>
              <a:t> выводится символ соответствующий коду хранящемуся в этой переменной, однако переменные типа </a:t>
            </a:r>
            <a:r>
              <a:rPr lang="en-US" sz="1200" baseline="0" dirty="0" smtClean="0"/>
              <a:t>char </a:t>
            </a:r>
            <a:r>
              <a:rPr lang="ru-RU" sz="1200" baseline="0" dirty="0" smtClean="0"/>
              <a:t>могут использоваться не только для хранения символов, но и просто 8 битовых знаковых чисел. Для вывода числа, а не символа, надо просто преобразовать тип числовому не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однобайтовому, например, </a:t>
            </a:r>
            <a:r>
              <a:rPr lang="en-US" sz="1200" baseline="0" dirty="0" smtClean="0"/>
              <a:t>int. </a:t>
            </a:r>
            <a:r>
              <a:rPr lang="ru-RU" sz="1200" baseline="0" dirty="0" smtClean="0"/>
              <a:t>Для этого используется оператор </a:t>
            </a:r>
            <a:r>
              <a:rPr lang="en-US" sz="1200" baseline="0" dirty="0" smtClean="0"/>
              <a:t>cout &lt;&lt; static_cast&lt;int&gt;(c);</a:t>
            </a:r>
          </a:p>
          <a:p>
            <a:r>
              <a:rPr lang="ru-RU" sz="1200" baseline="0" dirty="0" smtClean="0"/>
              <a:t>или преобразование в стиле языка </a:t>
            </a:r>
            <a:r>
              <a:rPr lang="en-US" sz="1200" baseline="0" dirty="0" smtClean="0"/>
              <a:t>C:</a:t>
            </a:r>
          </a:p>
          <a:p>
            <a:r>
              <a:rPr lang="en-US" sz="1200" baseline="0" dirty="0" smtClean="0"/>
              <a:t>cout &lt;&lt; </a:t>
            </a:r>
            <a:r>
              <a:rPr lang="ru-RU" sz="1200" baseline="0" dirty="0" smtClean="0"/>
              <a:t>(</a:t>
            </a:r>
            <a:r>
              <a:rPr lang="en-US" sz="1200" baseline="0" dirty="0" smtClean="0"/>
              <a:t>int)c;</a:t>
            </a:r>
            <a:endParaRPr lang="ru-RU" sz="1200" baseline="0" dirty="0" smtClean="0"/>
          </a:p>
          <a:p>
            <a:r>
              <a:rPr lang="ru-RU" sz="1200" baseline="0" dirty="0" smtClean="0"/>
              <a:t>4) в последней строчке выводится на экран значение переменной – указателя. В таких переменных фактически хранится адрес в памяти какой то другой переменной. Поэтому при выводе её на экран выводится именно адрес в памяти, чтобы он отличался от обычных чисел (да и потому что так удобнее анализировать некоторые ошибки) адрес выводится в шестнадцатеричном формате. Указатели будут рассмотрены позднее в третьей лабораторной работе.</a:t>
            </a: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x++</a:t>
            </a:r>
            <a:r>
              <a:rPr lang="en-US" baseline="0" dirty="0" smtClean="0"/>
              <a:t> </a:t>
            </a:r>
            <a:r>
              <a:rPr lang="ru-RU" baseline="0" dirty="0" smtClean="0"/>
              <a:t>постфиксная операция, а значит инкремент фактически произойдёт только после выполнения остальных инструкций в этой строке, но это не точно. Такое использование постфиксного инкремента, когда в одной строке фактически дважды присваивается, является </a:t>
            </a:r>
            <a:r>
              <a:rPr lang="en-US" baseline="0" dirty="0" smtClean="0"/>
              <a:t>"</a:t>
            </a:r>
            <a:r>
              <a:rPr lang="ru-RU" baseline="0" dirty="0" smtClean="0"/>
              <a:t>неопределённым</a:t>
            </a:r>
            <a:r>
              <a:rPr lang="en-US" baseline="0" dirty="0" smtClean="0"/>
              <a:t>", </a:t>
            </a:r>
            <a:r>
              <a:rPr lang="ru-RU" baseline="0" dirty="0" smtClean="0"/>
              <a:t>на разных компиляторах результат может отличаться</a:t>
            </a:r>
            <a:r>
              <a:rPr lang="en-US" baseline="0" dirty="0" smtClean="0"/>
              <a:t>.</a:t>
            </a:r>
            <a:r>
              <a:rPr lang="ru-RU" baseline="0" dirty="0" smtClean="0"/>
              <a:t> А искать такого рода ошибки после обновления </a:t>
            </a:r>
            <a:r>
              <a:rPr lang="en-US" baseline="0" dirty="0" smtClean="0"/>
              <a:t>IDE </a:t>
            </a:r>
            <a:r>
              <a:rPr lang="ru-RU" baseline="0" dirty="0" smtClean="0"/>
              <a:t>(и компилятора вместе с ней) очень тяжело. Исходно это поведение было неопределённым, далее в двух последовательных стандартах его дважды пытались уточнить и описать. В итоге лучше просто не использовать таких инструкций в своих программах.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А именно: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несколько изменений одной и той же переменной в одной и той же строке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использование в одной и той же строке модификации значения переменной с помощью операторов инкремента/декремента и чтение значения этой переменной.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76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3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5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9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выполнении арифметических операций в формате с плавающей запятой,</a:t>
            </a:r>
            <a:r>
              <a:rPr lang="ru-RU" baseline="0" dirty="0" smtClean="0"/>
              <a:t> каждая операция может приводить к арифметической ошибке, порядка младшего значащего бита. Последовательность таких операций приводит к тому, что ошибки накапливаются.</a:t>
            </a:r>
          </a:p>
          <a:p>
            <a:r>
              <a:rPr lang="ru-RU" baseline="0" dirty="0" smtClean="0"/>
              <a:t>Поэтому после последовательности арифметических операций чаще всего точный результат получаться не будет. А значит всегда будет некоторая (пусть и небольшая) "погрешность". Сильнее всего этот эффект наблюдается при попытках сравнения на точное равенство результата последовательности арифметических операций с каким либо требуемым результатом.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6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DBL_EPSILON </a:t>
            </a:r>
            <a:r>
              <a:rPr lang="ru-RU" dirty="0" smtClean="0"/>
              <a:t>и </a:t>
            </a:r>
            <a:r>
              <a:rPr lang="en-US" dirty="0" smtClean="0"/>
              <a:t>FLT_EPSILON</a:t>
            </a:r>
            <a:r>
              <a:rPr lang="en-US" baseline="0" dirty="0" smtClean="0"/>
              <a:t> – </a:t>
            </a:r>
            <a:r>
              <a:rPr lang="ru-RU" baseline="0" dirty="0" smtClean="0"/>
              <a:t>вес младшего значащего бита если в переменной хранится 1.0, соответственно </a:t>
            </a:r>
            <a:r>
              <a:rPr lang="en-US" dirty="0" smtClean="0"/>
              <a:t>DBL_EPSILON</a:t>
            </a:r>
            <a:r>
              <a:rPr lang="ru-RU" dirty="0" smtClean="0"/>
              <a:t> </a:t>
            </a:r>
            <a:r>
              <a:rPr lang="ru-RU" baseline="0" dirty="0" smtClean="0"/>
              <a:t>для формата </a:t>
            </a:r>
            <a:r>
              <a:rPr lang="en-US" baseline="0" dirty="0" smtClean="0"/>
              <a:t>double</a:t>
            </a:r>
            <a:r>
              <a:rPr lang="ru-RU" baseline="0" dirty="0" smtClean="0"/>
              <a:t>, </a:t>
            </a:r>
            <a:r>
              <a:rPr lang="en-US" dirty="0" smtClean="0"/>
              <a:t>FLT_EPSILON</a:t>
            </a:r>
            <a:r>
              <a:rPr lang="ru-RU" dirty="0" smtClean="0"/>
              <a:t> – для </a:t>
            </a:r>
            <a:r>
              <a:rPr lang="en-US" baseline="0" dirty="0" smtClean="0"/>
              <a:t>float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Если требуется определить вес младшего значащего бита для любого другого числа не равного 1.0, то достаточно умножить это число на </a:t>
            </a:r>
            <a:r>
              <a:rPr lang="en-US" baseline="0" dirty="0" smtClean="0"/>
              <a:t>DBL_EPSILON</a:t>
            </a:r>
            <a:r>
              <a:rPr lang="ru-RU" baseline="0" dirty="0" smtClean="0"/>
              <a:t>. Получится число чуть больше младшего бита но точно менее чем в два раза, так что его уже можно использовать как порог при сравнении двух чисел в</a:t>
            </a:r>
            <a:r>
              <a:rPr lang="en-US" baseline="0" dirty="0" smtClean="0"/>
              <a:t> </a:t>
            </a:r>
            <a:r>
              <a:rPr lang="ru-RU" baseline="0" dirty="0" smtClean="0"/>
              <a:t>формате с плавающей запятой(см следующий слайд)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/>
          <p:cNvCxnSpPr>
            <a:stCxn id="17" idx="1"/>
          </p:cNvCxnSpPr>
          <p:nvPr/>
        </p:nvCxnSpPr>
        <p:spPr>
          <a:xfrm flipH="1">
            <a:off x="4608004" y="3086962"/>
            <a:ext cx="216024" cy="666074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инкремента и декремента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1" y="1196752"/>
            <a:ext cx="81593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</a:pP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Инкрементация ++ и декрементация -- </a:t>
            </a:r>
            <a:b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увеличение и уменьшение значения аргумента на 1</a:t>
            </a:r>
            <a:r>
              <a:rPr lang="ru-RU" sz="2000" dirty="0">
                <a:solidFill>
                  <a:schemeClr val="bg2"/>
                </a:solidFill>
              </a:rPr>
              <a:t/>
            </a:r>
            <a:br>
              <a:rPr lang="ru-RU" sz="2000" dirty="0">
                <a:solidFill>
                  <a:schemeClr val="bg2"/>
                </a:solidFill>
              </a:rPr>
            </a:br>
            <a:endParaRPr lang="ru-RU" sz="2000" dirty="0">
              <a:solidFill>
                <a:schemeClr val="bg2"/>
              </a:solidFill>
            </a:endParaRPr>
          </a:p>
          <a:p>
            <a:pPr>
              <a:tabLst>
                <a:tab pos="3138488" algn="l"/>
                <a:tab pos="5376863" algn="l"/>
              </a:tabLst>
            </a:pPr>
            <a:r>
              <a:rPr lang="ru-RU" sz="2000" b="1" dirty="0"/>
              <a:t> Префиксная форма      	</a:t>
            </a:r>
            <a:r>
              <a:rPr lang="ru-RU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Аргумент	</a:t>
            </a:r>
            <a:r>
              <a:rPr lang="ru-RU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138488" algn="l"/>
                <a:tab pos="5376863" algn="l"/>
              </a:tabLst>
            </a:pPr>
            <a:r>
              <a:rPr lang="ru-RU" sz="2000" b="1" dirty="0"/>
              <a:t> Постфиксная форма    	</a:t>
            </a:r>
            <a:r>
              <a:rPr lang="ru-RU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ru-RU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	</a:t>
            </a:r>
            <a:r>
              <a:rPr lang="ru-RU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ru-RU" sz="20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5556" y="2852936"/>
            <a:ext cx="82202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--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96036" y="3537012"/>
            <a:ext cx="2376264" cy="27723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3</a:t>
            </a:r>
          </a:p>
          <a:p>
            <a:pPr lvl="0"/>
            <a:endParaRPr lang="ru-RU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7</a:t>
            </a: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</a:t>
            </a:r>
            <a:endParaRPr lang="ru-RU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cxnSp>
        <p:nvCxnSpPr>
          <p:cNvPr id="16" name="Прямая со стрелкой 15"/>
          <p:cNvCxnSpPr>
            <a:stCxn id="17" idx="1"/>
          </p:cNvCxnSpPr>
          <p:nvPr/>
        </p:nvCxnSpPr>
        <p:spPr>
          <a:xfrm flipH="1">
            <a:off x="2267744" y="3086962"/>
            <a:ext cx="2556284" cy="30603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824028" y="2780928"/>
            <a:ext cx="4032448" cy="61206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Для компилятора эти две строки идентичны, но вторая компактнее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051720" y="3753036"/>
            <a:ext cx="2556284" cy="306034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3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вещественных чисел на точное равенство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1540" y="1628800"/>
            <a:ext cx="60486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1.5;</a:t>
            </a:r>
          </a:p>
          <a:p>
            <a:pPr>
              <a:tabLst>
                <a:tab pos="5562600" algn="l"/>
              </a:tabLs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1.5)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>
              <a:tabLst>
                <a:tab pos="5562600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1.4)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fr-FR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1.3)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20072" y="1988840"/>
            <a:ext cx="1692188" cy="3996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  <a:endParaRPr lang="ru-RU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35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вещественных чисел на точное равенство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4784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&lt;float.h&gt;</a:t>
            </a:r>
            <a:endParaRPr lang="en-US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FLT</a:t>
            </a:r>
            <a:r>
              <a:rPr lang="ru-RU" sz="22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_EPSILON</a:t>
            </a:r>
            <a:r>
              <a:rPr lang="en-US" sz="22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/>
              <a:t>— </a:t>
            </a:r>
            <a:r>
              <a:rPr lang="ru-RU" sz="2200" dirty="0"/>
              <a:t>минимальное положительное х, </a:t>
            </a:r>
            <a:r>
              <a:rPr lang="ru-RU" sz="2200" dirty="0" smtClean="0"/>
              <a:t>такое,</a:t>
            </a:r>
            <a:r>
              <a:rPr lang="en-US" sz="2200" dirty="0" smtClean="0"/>
              <a:t> </a:t>
            </a:r>
            <a:r>
              <a:rPr lang="ru-RU" sz="2200" dirty="0" smtClean="0"/>
              <a:t>что</a:t>
            </a:r>
            <a:br>
              <a:rPr lang="ru-RU" sz="2200" dirty="0" smtClean="0"/>
            </a:br>
            <a:r>
              <a:rPr lang="ru-RU" sz="2200" dirty="0" smtClean="0"/>
              <a:t>					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+ x !=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r>
              <a:rPr lang="en-US" sz="22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</a:t>
            </a:r>
            <a:r>
              <a:rPr lang="ru-RU" sz="22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_EPSILON</a:t>
            </a:r>
            <a:r>
              <a:rPr lang="en-US" sz="22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/>
              <a:t>—</a:t>
            </a:r>
            <a:r>
              <a:rPr lang="en-US" sz="2200" dirty="0" smtClean="0"/>
              <a:t> </a:t>
            </a:r>
            <a:r>
              <a:rPr lang="ru-RU" sz="2200" dirty="0" smtClean="0"/>
              <a:t>аналогично, но для типа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71897"/>
              </p:ext>
            </p:extLst>
          </p:nvPr>
        </p:nvGraphicFramePr>
        <p:xfrm>
          <a:off x="377642" y="2960948"/>
          <a:ext cx="8429248" cy="1962912"/>
        </p:xfrm>
        <a:graphic>
          <a:graphicData uri="http://schemas.openxmlformats.org/drawingml/2006/table">
            <a:tbl>
              <a:tblPr/>
              <a:tblGrid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179837"/>
                <a:gridCol w="116840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  <a:gridCol w="262341"/>
              </a:tblGrid>
              <a:tr h="256657">
                <a:tc gridSpan="8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/>
                        </a:rPr>
                        <a:t>Знак</a:t>
                      </a:r>
                      <a:r>
                        <a:rPr lang="en-US" sz="2400" dirty="0" smtClean="0"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effectLst/>
                        </a:rPr>
                        <a:t>S</a:t>
                      </a:r>
                      <a:r>
                        <a:rPr lang="ru-RU" sz="2400" b="1" dirty="0" smtClean="0">
                          <a:effectLst/>
                        </a:rPr>
                        <a:t> </a:t>
                      </a:r>
                      <a:r>
                        <a:rPr lang="en-US" sz="2400" b="0" dirty="0" smtClean="0">
                          <a:effectLst/>
                        </a:rPr>
                        <a:t>:</a:t>
                      </a:r>
                      <a:r>
                        <a:rPr lang="en-US" sz="2400" b="0" baseline="0" dirty="0" smtClean="0">
                          <a:effectLst/>
                        </a:rPr>
                        <a:t> </a:t>
                      </a:r>
                      <a:r>
                        <a:rPr lang="ru-RU" sz="2400" b="0" baseline="0" dirty="0" smtClean="0">
                          <a:effectLst/>
                        </a:rPr>
                        <a:t>1 бит</a:t>
                      </a:r>
                      <a:endParaRPr lang="ru-RU" sz="2400" b="0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 smtClean="0"/>
                        <a:t>   </a:t>
                      </a:r>
                      <a:r>
                        <a:rPr lang="en-US" sz="2400" b="1" dirty="0" smtClean="0"/>
                        <a:t>float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912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Порядок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 :</a:t>
                      </a:r>
                      <a:b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Мантисса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23 бита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9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/>
                        </a:rPr>
                        <a:t>0</a:t>
                      </a:r>
                      <a:endParaRPr lang="ru-RU" sz="2400" b="0" dirty="0"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effectLst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ADA"/>
                    </a:solidFill>
                  </a:tcPr>
                </a:tc>
              </a:tr>
              <a:tr h="256657"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ru-RU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104" y="4977172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= </a:t>
            </a:r>
            <a:r>
              <a:rPr lang="ru-RU" sz="2800" dirty="0" smtClean="0"/>
              <a:t>(-1)</a:t>
            </a:r>
            <a:r>
              <a:rPr lang="en-US" sz="2800" b="1" baseline="30000" dirty="0" smtClean="0"/>
              <a:t>S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(1 + </a:t>
            </a:r>
            <a:r>
              <a:rPr lang="pt-BR" sz="2800" b="1" dirty="0" smtClean="0"/>
              <a:t>M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2</a:t>
            </a:r>
            <a:r>
              <a:rPr lang="pt-BR" sz="2800" baseline="30000" dirty="0" smtClean="0"/>
              <a:t>-23</a:t>
            </a:r>
            <a:r>
              <a:rPr lang="pt-BR" sz="2800" dirty="0" smtClean="0"/>
              <a:t>) </a:t>
            </a:r>
            <a:r>
              <a:rPr lang="pt-BR" sz="2800" dirty="0" smtClean="0">
                <a:latin typeface="Calibri" panose="020F0502020204030204" pitchFamily="34" charset="0"/>
              </a:rPr>
              <a:t>·</a:t>
            </a:r>
            <a:r>
              <a:rPr lang="pt-BR" sz="2800" dirty="0" smtClean="0"/>
              <a:t> 2 </a:t>
            </a:r>
            <a:r>
              <a:rPr lang="pt-BR" sz="2800" b="1" baseline="30000" dirty="0" smtClean="0"/>
              <a:t>P</a:t>
            </a:r>
            <a:r>
              <a:rPr lang="pt-BR" sz="2800" baseline="30000" dirty="0" smtClean="0"/>
              <a:t> – 127 </a:t>
            </a:r>
            <a:r>
              <a:rPr lang="pt-BR" sz="2800" dirty="0" smtClean="0"/>
              <a:t>=</a:t>
            </a:r>
            <a:endParaRPr lang="ru-RU" sz="2800" dirty="0" smtClean="0"/>
          </a:p>
          <a:p>
            <a:pPr algn="ctr"/>
            <a:r>
              <a:rPr lang="pt-BR" sz="2800" dirty="0" smtClean="0"/>
              <a:t>1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(1 + </a:t>
            </a:r>
            <a:r>
              <a:rPr lang="pt-BR" sz="2800" dirty="0" smtClean="0"/>
              <a:t>0000000000000000000000</a:t>
            </a:r>
            <a:r>
              <a:rPr lang="pt-BR" sz="3000" dirty="0" smtClean="0"/>
              <a:t>1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 smtClean="0"/>
              <a:t>-23</a:t>
            </a:r>
            <a:r>
              <a:rPr lang="pt-BR" baseline="30000" dirty="0" smtClean="0"/>
              <a:t>10</a:t>
            </a:r>
            <a:r>
              <a:rPr lang="pt-BR" sz="2800" dirty="0" smtClean="0"/>
              <a:t>) </a:t>
            </a:r>
            <a:r>
              <a:rPr lang="pt-BR" sz="2800" dirty="0">
                <a:latin typeface="Calibri" panose="020F0502020204030204" pitchFamily="34" charset="0"/>
              </a:rPr>
              <a:t>·</a:t>
            </a:r>
            <a:r>
              <a:rPr lang="pt-BR" sz="2800" dirty="0"/>
              <a:t> 2 </a:t>
            </a:r>
            <a:r>
              <a:rPr lang="pt-BR" sz="2800" baseline="30000" dirty="0" smtClean="0"/>
              <a:t>0</a:t>
            </a:r>
            <a:r>
              <a:rPr lang="pt-BR" sz="2800" dirty="0"/>
              <a:t>=</a:t>
            </a:r>
            <a:endParaRPr lang="ru-RU" sz="2800" dirty="0"/>
          </a:p>
          <a:p>
            <a:pPr algn="ctr"/>
            <a:r>
              <a:rPr lang="pt-BR" sz="2800" dirty="0" smtClean="0"/>
              <a:t>1 + </a:t>
            </a:r>
            <a:r>
              <a:rPr lang="en-US" sz="28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FLT</a:t>
            </a:r>
            <a:r>
              <a:rPr lang="ru-RU" sz="2800" i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_EPSILON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996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вещественных чисел на точное равенство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59046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1.5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5562600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- 1.3)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0.1;</a:t>
            </a:r>
          </a:p>
          <a:p>
            <a:pPr>
              <a:tabLst>
                <a:tab pos="5562600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- 1.2)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-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5562600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- 1.1) &lt;= 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562600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- 1.1) &lt;= </a:t>
            </a:r>
            <a:r>
              <a:rPr lang="en-US" sz="22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DBL_EPSILON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* 10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5562600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16216" y="1628800"/>
            <a:ext cx="1692188" cy="43924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endParaRPr lang="ru-RU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64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Логические операции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18515"/>
              </p:ext>
            </p:extLst>
          </p:nvPr>
        </p:nvGraphicFramePr>
        <p:xfrm>
          <a:off x="815773" y="1378974"/>
          <a:ext cx="3657603" cy="215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5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b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 &amp;&amp;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20459"/>
              </p:ext>
            </p:extLst>
          </p:nvPr>
        </p:nvGraphicFramePr>
        <p:xfrm>
          <a:off x="5082976" y="1386364"/>
          <a:ext cx="3236685" cy="215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8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8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88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200" b="1" baseline="0" dirty="0" smtClean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bool </a:t>
                      </a:r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</a:rPr>
                        <a:t> OR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b</a:t>
                      </a:r>
                    </a:p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81917"/>
              </p:ext>
            </p:extLst>
          </p:nvPr>
        </p:nvGraphicFramePr>
        <p:xfrm>
          <a:off x="801263" y="3710729"/>
          <a:ext cx="3686624" cy="1854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9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5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75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200" b="1" baseline="0" dirty="0" smtClean="0">
                          <a:solidFill>
                            <a:srgbClr val="000080"/>
                          </a:solidFill>
                        </a:rPr>
                        <a:t>a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bool </a:t>
                      </a:r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a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 XOR </a:t>
                      </a:r>
                      <a:r>
                        <a:rPr lang="en-US" sz="2200" b="1" dirty="0" smtClean="0">
                          <a:solidFill>
                            <a:srgbClr val="000080"/>
                          </a:solidFill>
                        </a:rPr>
                        <a:t>b</a:t>
                      </a:r>
                      <a:endParaRPr lang="ru-RU" sz="2200" b="1" dirty="0">
                        <a:solidFill>
                          <a:srgbClr val="000080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5625244"/>
            <a:ext cx="6336704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ru-RU" sz="2200" dirty="0" smtClean="0"/>
              <a:t>Логическая операция </a:t>
            </a:r>
            <a:r>
              <a:rPr lang="en-US" sz="2200" dirty="0"/>
              <a:t>X</a:t>
            </a:r>
            <a:r>
              <a:rPr lang="en-US" sz="2200" dirty="0" smtClean="0"/>
              <a:t>OR </a:t>
            </a:r>
            <a:r>
              <a:rPr lang="ru-RU" sz="2200" dirty="0"/>
              <a:t>н</a:t>
            </a:r>
            <a:r>
              <a:rPr lang="ru-RU" sz="2200" dirty="0" smtClean="0"/>
              <a:t>е реализована в С и С++,</a:t>
            </a:r>
            <a:r>
              <a:rPr lang="en-US" sz="2200" dirty="0" smtClean="0"/>
              <a:t> </a:t>
            </a:r>
            <a:r>
              <a:rPr lang="ru-RU" sz="2200" dirty="0" smtClean="0"/>
              <a:t>есть только аналогичная битовая операция </a:t>
            </a:r>
            <a:r>
              <a:rPr lang="en-US" sz="2200" dirty="0" smtClean="0"/>
              <a:t>^</a:t>
            </a:r>
            <a:endParaRPr lang="ru-RU" sz="22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89174"/>
              </p:ext>
            </p:extLst>
          </p:nvPr>
        </p:nvGraphicFramePr>
        <p:xfrm>
          <a:off x="5082976" y="3710729"/>
          <a:ext cx="2157790" cy="141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8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8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05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</a:rPr>
                        <a:t>  a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NOT a</a:t>
                      </a:r>
                    </a:p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ru-RU" sz="220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ru-RU" sz="2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08304" y="5445224"/>
            <a:ext cx="159432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–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–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операций сравнения и логических  операций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20564"/>
              </p:ext>
            </p:extLst>
          </p:nvPr>
        </p:nvGraphicFramePr>
        <p:xfrm>
          <a:off x="2051720" y="1988840"/>
          <a:ext cx="4366662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2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Оператор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Приоритет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792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dirty="0" smtClean="0"/>
                        <a:t>Высший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&gt;=  &lt;   &lt;=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   !=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dirty="0" smtClean="0"/>
                        <a:t>Низший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3761" y="4797152"/>
            <a:ext cx="7921625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000" kern="0" dirty="0" smtClean="0"/>
              <a:t>операции </a:t>
            </a:r>
            <a:r>
              <a:rPr lang="ru-RU" sz="2000" kern="0" dirty="0"/>
              <a:t>сравнения и логические операции имеют приоритет </a:t>
            </a:r>
            <a:r>
              <a:rPr lang="ru-RU" sz="2000" kern="0" dirty="0" smtClean="0"/>
              <a:t>ниже, </a:t>
            </a:r>
            <a:r>
              <a:rPr lang="ru-RU" sz="2000" kern="0" dirty="0"/>
              <a:t>чем арифметические операции</a:t>
            </a:r>
          </a:p>
          <a:p>
            <a:pPr marL="457200" lvl="0" indent="-45720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000" kern="0" dirty="0" smtClean="0"/>
              <a:t>для </a:t>
            </a:r>
            <a:r>
              <a:rPr lang="ru-RU" sz="2000" kern="0" dirty="0"/>
              <a:t>изменения порядка выполнения операций применяют </a:t>
            </a:r>
            <a:r>
              <a:rPr lang="ru-RU" sz="2000" kern="0" dirty="0" smtClean="0"/>
              <a:t>скобки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tabLst>
                <a:tab pos="2593975" algn="l"/>
              </a:tabLst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1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538" y="116632"/>
            <a:ext cx="8159303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Побитовые операции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53663"/>
              </p:ext>
            </p:extLst>
          </p:nvPr>
        </p:nvGraphicFramePr>
        <p:xfrm>
          <a:off x="1547664" y="1088740"/>
          <a:ext cx="594066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6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Операторы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68400" algn="l"/>
                          <a:tab pos="1431925" algn="l"/>
                        </a:tabLst>
                      </a:pPr>
                      <a:r>
                        <a:rPr lang="ru-RU" sz="2200" b="1" dirty="0" smtClean="0"/>
                        <a:t>Действие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 </a:t>
                      </a:r>
                      <a:r>
                        <a:rPr lang="ru-RU" sz="2200" b="1" dirty="0" smtClean="0"/>
                        <a:t>(операнды – целые,</a:t>
                      </a:r>
                      <a:br>
                        <a:rPr lang="ru-RU" sz="2200" b="1" dirty="0" smtClean="0"/>
                      </a:br>
                      <a:r>
                        <a:rPr lang="ru-RU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ru-RU" sz="2200" b="1" dirty="0" smtClean="0"/>
                        <a:t>результат – целый) 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&amp;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aseline="0" smtClean="0"/>
                        <a:t>Побитовое И 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|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Побитовое</a:t>
                      </a:r>
                      <a:r>
                        <a:rPr lang="ru-RU" sz="2200" baseline="0" smtClean="0"/>
                        <a:t> ИЛИ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^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Побитовое</a:t>
                      </a:r>
                      <a:r>
                        <a:rPr lang="ru-RU" sz="2200" baseline="0" smtClean="0"/>
                        <a:t> ИСКЛЮЧАЮЩЕЕ ИЛИ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&gt;&gt;</a:t>
                      </a:r>
                      <a:r>
                        <a:rPr lang="en-US" sz="2200" baseline="0" dirty="0" smtClean="0"/>
                        <a:t> 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Сдвиг</a:t>
                      </a:r>
                      <a:r>
                        <a:rPr lang="ru-RU" sz="2200" baseline="0" smtClean="0"/>
                        <a:t> вправо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&lt;&lt;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Сдвиг</a:t>
                      </a:r>
                      <a:r>
                        <a:rPr lang="ru-RU" sz="2200" baseline="0" smtClean="0"/>
                        <a:t> влево 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1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~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Побитовое</a:t>
                      </a:r>
                      <a:r>
                        <a:rPr lang="ru-RU" sz="2200" baseline="0" dirty="0" smtClean="0"/>
                        <a:t> НЕ</a:t>
                      </a:r>
                      <a:endParaRPr lang="ru-RU" sz="22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57348"/>
              </p:ext>
            </p:extLst>
          </p:nvPr>
        </p:nvGraphicFramePr>
        <p:xfrm>
          <a:off x="4680012" y="4077072"/>
          <a:ext cx="3995220" cy="761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0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07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0 0101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~y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51520" y="4833156"/>
            <a:ext cx="4212468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0x7FA5;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6038" algn="l"/>
              </a:tabLst>
            </a:pPr>
            <a:r>
              <a:rPr lang="fr-FR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856038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~y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6038" algn="l"/>
              </a:tabLs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68680" y="4473117"/>
            <a:ext cx="3207776" cy="360040"/>
          </a:xfrm>
          <a:prstGeom prst="rect">
            <a:avLst/>
          </a:prstGeom>
          <a:noFill/>
        </p:spPr>
        <p:txBody>
          <a:bodyPr wrap="none" tIns="0" bIns="0" anchor="ctr">
            <a:noAutofit/>
          </a:bodyPr>
          <a:lstStyle/>
          <a:p>
            <a:pPr lvl="0" algn="ctr" defTabSz="914400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ru-RU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80012" y="5193196"/>
            <a:ext cx="2376264" cy="11161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7</a:t>
            </a:r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fa5</a:t>
            </a: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805a</a:t>
            </a:r>
          </a:p>
        </p:txBody>
      </p:sp>
    </p:spTree>
    <p:extLst>
      <p:ext uri="{BB962C8B-B14F-4D97-AF65-F5344CB8AC3E}">
        <p14:creationId xmlns:p14="http://schemas.microsoft.com/office/powerpoint/2010/main" val="40184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538" y="116632"/>
            <a:ext cx="8159303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Сброс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бита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1196752"/>
            <a:ext cx="8352928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get_char_from_modem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читаем из порта модема символ,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закодированный 7 битами + старший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служебный бит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read_modem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127;   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сбрасываем старший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бит в 0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06145"/>
              </p:ext>
            </p:extLst>
          </p:nvPr>
        </p:nvGraphicFramePr>
        <p:xfrm>
          <a:off x="431543" y="3933056"/>
          <a:ext cx="8352927" cy="17983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16628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dirty="0" smtClean="0"/>
                        <a:t>    </a:t>
                      </a: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ch</a:t>
                      </a:r>
                      <a:r>
                        <a:rPr lang="ru-RU" sz="2200" b="0" dirty="0" smtClean="0">
                          <a:solidFill>
                            <a:srgbClr val="008000"/>
                          </a:solidFill>
                        </a:rPr>
                        <a:t> содержит символ </a:t>
                      </a: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'A'</a:t>
                      </a:r>
                      <a:r>
                        <a:rPr lang="ru-RU" sz="2200" b="0" dirty="0" smtClean="0">
                          <a:solidFill>
                            <a:srgbClr val="008000"/>
                          </a:solidFill>
                        </a:rPr>
                        <a:t> (код 65)  </a:t>
                      </a: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+</a:t>
                      </a:r>
                      <a:r>
                        <a:rPr lang="ru-RU" sz="2200" b="0" dirty="0" smtClean="0">
                          <a:solidFill>
                            <a:srgbClr val="008000"/>
                          </a:solidFill>
                        </a:rPr>
                        <a:t> лишний бит</a:t>
                      </a:r>
                      <a:endParaRPr lang="ru-RU" sz="2200" b="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245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rgbClr val="008000"/>
                          </a:solidFill>
                        </a:rPr>
                        <a:t>    двоичное представление</a:t>
                      </a:r>
                      <a:r>
                        <a:rPr lang="ru-RU" sz="2200" baseline="0" dirty="0" smtClean="0">
                          <a:solidFill>
                            <a:srgbClr val="008000"/>
                          </a:solidFill>
                        </a:rPr>
                        <a:t> 127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ru-RU" sz="2200" baseline="0" dirty="0" smtClean="0">
                          <a:solidFill>
                            <a:srgbClr val="008000"/>
                          </a:solidFill>
                        </a:rPr>
                        <a:t>побитовый оператор И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    </a:t>
                      </a:r>
                      <a:r>
                        <a:rPr lang="ru-RU" sz="2200" dirty="0" smtClean="0">
                          <a:solidFill>
                            <a:srgbClr val="008000"/>
                          </a:solidFill>
                        </a:rPr>
                        <a:t>символ</a:t>
                      </a:r>
                      <a:r>
                        <a:rPr lang="ru-RU" sz="22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2200" baseline="0" dirty="0" smtClean="0">
                          <a:solidFill>
                            <a:srgbClr val="008000"/>
                          </a:solidFill>
                        </a:rPr>
                        <a:t>'A' </a:t>
                      </a:r>
                      <a:r>
                        <a:rPr lang="ru-RU" sz="2200" baseline="0" dirty="0" smtClean="0">
                          <a:solidFill>
                            <a:srgbClr val="008000"/>
                          </a:solidFill>
                        </a:rPr>
                        <a:t>без бита четности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1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538" y="116632"/>
            <a:ext cx="8159303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Побитовые операции с присваиванием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4797152"/>
            <a:ext cx="4212468" cy="14763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0x00FF;</a:t>
            </a:r>
          </a:p>
          <a:p>
            <a:r>
              <a:rPr lang="fr-FR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 0xAA80;</a:t>
            </a:r>
          </a:p>
          <a:p>
            <a:r>
              <a:rPr lang="fr-FR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75087"/>
              </p:ext>
            </p:extLst>
          </p:nvPr>
        </p:nvGraphicFramePr>
        <p:xfrm>
          <a:off x="395536" y="1268760"/>
          <a:ext cx="8352928" cy="244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26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02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208"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Знак операции</a:t>
                      </a:r>
                      <a:endParaRPr lang="ru-RU" sz="2200" b="1" dirty="0"/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Действие (операнды – целые, результат – целый) </a:t>
                      </a:r>
                      <a:endParaRPr lang="ru-RU" sz="2200" b="1" dirty="0"/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aseline="0" smtClean="0"/>
                        <a:t>Побитовое И  с замещением</a:t>
                      </a:r>
                      <a:endParaRPr lang="ru-RU" sz="220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Побитовое</a:t>
                      </a:r>
                      <a:r>
                        <a:rPr lang="ru-RU" sz="2200" baseline="0" dirty="0" smtClean="0"/>
                        <a:t> ИЛИ м замещением</a:t>
                      </a:r>
                      <a:endParaRPr lang="ru-RU" sz="22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Побитовое</a:t>
                      </a:r>
                      <a:r>
                        <a:rPr lang="ru-RU" sz="2200" baseline="0" dirty="0" smtClean="0"/>
                        <a:t> ИСКЛЮЧАЮЩЕЕ ИЛИ с замещением</a:t>
                      </a:r>
                      <a:endParaRPr lang="ru-RU" sz="22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Сдвиг</a:t>
                      </a:r>
                      <a:r>
                        <a:rPr lang="ru-RU" sz="2200" baseline="0" dirty="0" smtClean="0"/>
                        <a:t> вправо с замещением </a:t>
                      </a:r>
                      <a:endParaRPr lang="ru-RU" sz="22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98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Сдвиг</a:t>
                      </a:r>
                      <a:r>
                        <a:rPr lang="ru-RU" sz="2200" baseline="0" dirty="0" smtClean="0"/>
                        <a:t> влево с замещением </a:t>
                      </a:r>
                      <a:endParaRPr lang="ru-RU" sz="22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41132"/>
              </p:ext>
            </p:extLst>
          </p:nvPr>
        </p:nvGraphicFramePr>
        <p:xfrm>
          <a:off x="4716016" y="3789040"/>
          <a:ext cx="4019894" cy="122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7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0xAA80</a:t>
                      </a:r>
                      <a:endParaRPr lang="ru-RU" sz="2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&amp;</a:t>
                      </a:r>
                      <a:endParaRPr lang="ru-RU" sz="2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716016" y="5121188"/>
            <a:ext cx="2376264" cy="11161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ff</a:t>
            </a: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80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88125" y="4617132"/>
            <a:ext cx="3060340" cy="375253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побитового 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сдвига влево и </a:t>
            </a:r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вправо</a:t>
            </a:r>
          </a:p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(умножение и деление на степени </a:t>
            </a:r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2)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50450"/>
              </p:ext>
            </p:extLst>
          </p:nvPr>
        </p:nvGraphicFramePr>
        <p:xfrm>
          <a:off x="395536" y="1700808"/>
          <a:ext cx="8352929" cy="3322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47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7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</a:t>
                      </a:r>
                      <a:r>
                        <a:rPr lang="en-US" sz="2200" b="1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 b="1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Двоичное</a:t>
                      </a:r>
                      <a:r>
                        <a:rPr lang="ru-RU" sz="2200" b="1" baseline="0" dirty="0" smtClean="0"/>
                        <a:t> представление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Десятичное значение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7 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0 0 0 0 0 1 1 1 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888940"/>
            <a:ext cx="2520280" cy="39604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1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15816" y="2888941"/>
            <a:ext cx="3060340" cy="43204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0 0 0 0 1 1 1 0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76156" y="2888940"/>
            <a:ext cx="1260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14 = 7*2</a:t>
            </a:r>
            <a:r>
              <a:rPr lang="en-US" sz="2200" baseline="30000" dirty="0">
                <a:solidFill>
                  <a:prstClr val="black"/>
                </a:solidFill>
              </a:rPr>
              <a:t>1</a:t>
            </a:r>
            <a:endParaRPr lang="ru-RU" sz="2200" baseline="30000" dirty="0">
              <a:solidFill>
                <a:prstClr val="black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12160" y="3320988"/>
            <a:ext cx="15456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112 = 14*2</a:t>
            </a:r>
            <a:r>
              <a:rPr lang="en-US" sz="2200" baseline="30000" dirty="0">
                <a:solidFill>
                  <a:prstClr val="black"/>
                </a:solidFill>
              </a:rPr>
              <a:t>3</a:t>
            </a:r>
            <a:endParaRPr lang="ru-RU" sz="2200" baseline="30000" dirty="0">
              <a:solidFill>
                <a:prstClr val="black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012161" y="3753036"/>
            <a:ext cx="2736304" cy="430887"/>
          </a:xfrm>
          <a:prstGeom prst="rect">
            <a:avLst/>
          </a:prstGeom>
        </p:spPr>
        <p:txBody>
          <a:bodyPr wrap="square" rIns="72000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192  </a:t>
            </a:r>
            <a:r>
              <a:rPr lang="ru-RU" sz="2200" dirty="0">
                <a:solidFill>
                  <a:prstClr val="black"/>
                </a:solidFill>
              </a:rPr>
              <a:t>(потеря разряда)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012160" y="4149080"/>
            <a:ext cx="15135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96 = 192/2</a:t>
            </a:r>
            <a:r>
              <a:rPr lang="en-US" sz="2200" baseline="30000" dirty="0">
                <a:solidFill>
                  <a:prstClr val="black"/>
                </a:solidFill>
              </a:rPr>
              <a:t>1</a:t>
            </a:r>
            <a:endParaRPr lang="ru-RU" sz="2200" baseline="30000" dirty="0">
              <a:solidFill>
                <a:prstClr val="black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012160" y="4581128"/>
            <a:ext cx="13708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sz="2200" dirty="0">
                <a:solidFill>
                  <a:prstClr val="black"/>
                </a:solidFill>
              </a:rPr>
              <a:t>24 = 96/2</a:t>
            </a:r>
            <a:r>
              <a:rPr lang="en-US" sz="2200" baseline="30000" dirty="0">
                <a:solidFill>
                  <a:prstClr val="black"/>
                </a:solidFill>
              </a:rPr>
              <a:t>2</a:t>
            </a:r>
            <a:endParaRPr lang="ru-RU" sz="2200" baseline="30000" dirty="0">
              <a:solidFill>
                <a:prstClr val="black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15816" y="3320988"/>
            <a:ext cx="3060340" cy="430887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0 1 1 1 0 0 0 0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915816" y="3753036"/>
            <a:ext cx="3060340" cy="394883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1 1 0 0 0 0 0 0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915816" y="4149080"/>
            <a:ext cx="3060340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0 1 1 0 0 0 0 0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915816" y="4581128"/>
            <a:ext cx="3060340" cy="430887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algn="ctr" defTabSz="914400"/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0 0 0 1 1 0 0 0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95536" y="3320988"/>
            <a:ext cx="1273105" cy="394883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&lt;&lt;= 3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95536" y="3753036"/>
            <a:ext cx="2520280" cy="396044"/>
          </a:xfrm>
          <a:prstGeom prst="rect">
            <a:avLst/>
          </a:prstGeom>
        </p:spPr>
        <p:txBody>
          <a:bodyPr wrap="none" tIns="36000" bIns="36000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&lt;&lt;= 2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95536" y="4149080"/>
            <a:ext cx="2063615" cy="430887"/>
          </a:xfrm>
          <a:prstGeom prst="rect">
            <a:avLst/>
          </a:prstGeom>
        </p:spPr>
        <p:txBody>
          <a:bodyPr wrap="none" tIns="36000" bIns="36000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1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95536" y="4581128"/>
            <a:ext cx="1273105" cy="430887"/>
          </a:xfrm>
          <a:prstGeom prst="rect">
            <a:avLst/>
          </a:prstGeom>
        </p:spPr>
        <p:txBody>
          <a:bodyPr wrap="none" tIns="36000" bIns="36000" anchor="ctr">
            <a:noAutofit/>
          </a:bodyPr>
          <a:lstStyle/>
          <a:p>
            <a:pPr lvl="0" defTabSz="914400"/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&gt;&gt;= 2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4" grpId="0"/>
      <p:bldP spid="16" grpId="0"/>
      <p:bldP spid="18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2"/>
            <a:ext cx="6048672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1 &lt;&lt; 7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и сброс бита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16216" y="1556792"/>
            <a:ext cx="2376264" cy="1800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┴</a:t>
            </a:r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193</a:t>
            </a:r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90874"/>
              </p:ext>
            </p:extLst>
          </p:nvPr>
        </p:nvGraphicFramePr>
        <p:xfrm>
          <a:off x="431543" y="3933056"/>
          <a:ext cx="8352927" cy="1706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16628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dirty="0" smtClean="0"/>
                        <a:t>    </a:t>
                      </a: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ch</a:t>
                      </a:r>
                      <a:r>
                        <a:rPr lang="ru-RU" sz="2200" b="0" dirty="0" smtClean="0">
                          <a:solidFill>
                            <a:srgbClr val="008000"/>
                          </a:solidFill>
                        </a:rPr>
                        <a:t> содержит символ </a:t>
                      </a: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'A'</a:t>
                      </a:r>
                      <a:r>
                        <a:rPr lang="ru-RU" sz="2200" b="0" dirty="0" smtClean="0">
                          <a:solidFill>
                            <a:srgbClr val="008000"/>
                          </a:solidFill>
                        </a:rPr>
                        <a:t> (код 65)</a:t>
                      </a:r>
                      <a:endParaRPr lang="ru-RU" sz="2200" b="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245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rgbClr val="008000"/>
                          </a:solidFill>
                        </a:rPr>
                        <a:t>    двоичное представление</a:t>
                      </a:r>
                      <a:r>
                        <a:rPr lang="ru-RU" sz="22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2200" baseline="0" dirty="0" smtClean="0">
                          <a:solidFill>
                            <a:srgbClr val="008000"/>
                          </a:solidFill>
                        </a:rPr>
                        <a:t>1 &lt;&lt; 7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ru-RU" sz="2200" baseline="0" dirty="0" smtClean="0">
                          <a:solidFill>
                            <a:srgbClr val="008000"/>
                          </a:solidFill>
                        </a:rPr>
                        <a:t>побитовый оператор ИЛИ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rgbClr val="008000"/>
                          </a:solidFill>
                        </a:rPr>
                        <a:t>    </a:t>
                      </a:r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'A' | 128 = 65 | 128 = 193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2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++</a:t>
            </a:r>
            <a:r>
              <a:rPr lang="en-US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i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i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59532" y="764704"/>
            <a:ext cx="8303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93975" algn="l"/>
              </a:tabLst>
            </a:pPr>
            <a:r>
              <a:rPr lang="ru-RU" sz="2200" dirty="0"/>
              <a:t>изменяемая переменная может находиться и в правой, и в левой части операции присваивания: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80628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инкремента и декремента</a:t>
            </a:r>
            <a:endParaRPr lang="ru-RU" sz="4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2"/>
            <a:ext cx="6048672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1 &lt;&lt; 7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 ~(1 &lt;&lt; 7);</a:t>
            </a: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 &lt;&lt;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и сброс бита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16216" y="1556792"/>
            <a:ext cx="2376264" cy="1800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┴</a:t>
            </a:r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193  </a:t>
            </a:r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  65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17085"/>
              </p:ext>
            </p:extLst>
          </p:nvPr>
        </p:nvGraphicFramePr>
        <p:xfrm>
          <a:off x="431543" y="3933056"/>
          <a:ext cx="8352927" cy="1706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2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29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16628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dirty="0" smtClean="0"/>
                        <a:t>    </a:t>
                      </a: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ch</a:t>
                      </a:r>
                      <a:r>
                        <a:rPr lang="ru-RU" sz="2200" b="0" dirty="0" smtClean="0">
                          <a:solidFill>
                            <a:srgbClr val="008000"/>
                          </a:solidFill>
                        </a:rPr>
                        <a:t> содержит число 193</a:t>
                      </a:r>
                      <a:endParaRPr lang="ru-RU" sz="2200" b="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245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0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smtClean="0"/>
                        <a:t>1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rgbClr val="008000"/>
                          </a:solidFill>
                        </a:rPr>
                        <a:t>    битовая инверсия от </a:t>
                      </a:r>
                      <a:r>
                        <a:rPr lang="en-US" sz="2200" baseline="0" dirty="0" smtClean="0">
                          <a:solidFill>
                            <a:srgbClr val="008000"/>
                          </a:solidFill>
                        </a:rPr>
                        <a:t>1 &lt;&lt; 7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ru-RU" sz="2200" baseline="0" dirty="0" smtClean="0">
                          <a:solidFill>
                            <a:srgbClr val="008000"/>
                          </a:solidFill>
                        </a:rPr>
                        <a:t>побитовый оператор И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0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1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rgbClr val="008000"/>
                          </a:solidFill>
                        </a:rPr>
                        <a:t>    </a:t>
                      </a:r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193 &amp; 127 = 65 = 'A'</a:t>
                      </a:r>
                      <a:endParaRPr lang="ru-RU" sz="22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43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и сброс бита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1880828"/>
            <a:ext cx="5292588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устанавливаем 3 и 7 биты</a:t>
            </a:r>
            <a:endParaRPr lang="en-US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1 &lt;&lt; 7 | 1 &lt;&lt; 3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сбрасываем 3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7 биты</a:t>
            </a:r>
            <a:endParaRPr lang="ru-RU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 ~(1 &lt;&lt; 7 | 1 &lt;&lt; 3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6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Инверсия сложного выражения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088740"/>
            <a:ext cx="8928992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пусть есть условие проверки, что</a:t>
            </a:r>
          </a:p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введённые пользователем координаты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</a:p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представляют корректную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клетку на шахматной доске </a:t>
            </a:r>
            <a:endParaRPr lang="ru-RU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bValidPos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8 ||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8; 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необходимо получить обратное условие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bInvalidPos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8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&lt;=8);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39652" y="3248980"/>
            <a:ext cx="7596844" cy="8280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Общее правило: заменяем операции </a:t>
            </a:r>
            <a:r>
              <a:rPr lang="en-US" sz="2200" dirty="0" smtClean="0">
                <a:solidFill>
                  <a:schemeClr val="tx1"/>
                </a:solidFill>
              </a:rPr>
              <a:t>&amp;&amp; </a:t>
            </a:r>
            <a:r>
              <a:rPr lang="ru-RU" sz="2200" dirty="0" smtClean="0">
                <a:solidFill>
                  <a:schemeClr val="tx1"/>
                </a:solidFill>
              </a:rPr>
              <a:t>на</a:t>
            </a:r>
            <a:r>
              <a:rPr lang="en-US" sz="2200" dirty="0" smtClean="0">
                <a:solidFill>
                  <a:schemeClr val="tx1"/>
                </a:solidFill>
              </a:rPr>
              <a:t> || </a:t>
            </a:r>
            <a:r>
              <a:rPr lang="ru-RU" sz="2200" dirty="0" smtClean="0">
                <a:solidFill>
                  <a:schemeClr val="tx1"/>
                </a:solidFill>
              </a:rPr>
              <a:t>и наоборот,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дополнительно инвертируем все остальные условия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4185084"/>
            <a:ext cx="8928992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bInvalidPos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||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&gt;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 ||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||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&gt;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Инверсия сложного выражения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088740"/>
            <a:ext cx="8928992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пример посложнее: проверка что точка с координатой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находится внутри одного из интервалов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[1, 2]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[3,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bInRange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4; </a:t>
            </a:r>
          </a:p>
          <a:p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получаем обратное условие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bOutOfRange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1 &amp;&amp;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3 &amp;&amp;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&lt;=4);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4257092"/>
            <a:ext cx="8928992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bOutOfRange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||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&gt;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2) &amp;&amp; 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||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&gt;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19672" y="5013176"/>
            <a:ext cx="7452828" cy="118813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В этом примере пришлось дополнительно ставить скобки, поскольку по правилу порядок выполнения операций не меняется, а приоритет операци</a:t>
            </a:r>
            <a:r>
              <a:rPr lang="ru-RU" sz="2200" dirty="0">
                <a:solidFill>
                  <a:schemeClr val="tx1"/>
                </a:solidFill>
              </a:rPr>
              <a:t>й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|| </a:t>
            </a:r>
            <a:r>
              <a:rPr lang="ru-RU" sz="2200" dirty="0" smtClean="0">
                <a:solidFill>
                  <a:schemeClr val="tx1"/>
                </a:solidFill>
              </a:rPr>
              <a:t>и</a:t>
            </a:r>
            <a:r>
              <a:rPr lang="en-US" sz="2200" dirty="0" smtClean="0">
                <a:solidFill>
                  <a:schemeClr val="tx1"/>
                </a:solidFill>
              </a:rPr>
              <a:t> &amp;&amp; </a:t>
            </a:r>
            <a:r>
              <a:rPr lang="ru-RU" sz="2200" dirty="0" smtClean="0">
                <a:solidFill>
                  <a:schemeClr val="tx1"/>
                </a:solidFill>
              </a:rPr>
              <a:t>различается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439652" y="3248980"/>
            <a:ext cx="7596844" cy="82809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Общее правило: заменяем операции </a:t>
            </a:r>
            <a:r>
              <a:rPr lang="en-US" sz="2200" dirty="0" smtClean="0">
                <a:solidFill>
                  <a:schemeClr val="tx1"/>
                </a:solidFill>
              </a:rPr>
              <a:t>&amp;&amp; </a:t>
            </a:r>
            <a:r>
              <a:rPr lang="ru-RU" sz="2200" dirty="0" smtClean="0">
                <a:solidFill>
                  <a:schemeClr val="tx1"/>
                </a:solidFill>
              </a:rPr>
              <a:t>на</a:t>
            </a:r>
            <a:r>
              <a:rPr lang="en-US" sz="2200" dirty="0" smtClean="0">
                <a:solidFill>
                  <a:schemeClr val="tx1"/>
                </a:solidFill>
              </a:rPr>
              <a:t> || </a:t>
            </a:r>
            <a:r>
              <a:rPr lang="ru-RU" sz="2200" dirty="0" smtClean="0">
                <a:solidFill>
                  <a:schemeClr val="tx1"/>
                </a:solidFill>
              </a:rPr>
              <a:t>и наоборот,</a:t>
            </a:r>
            <a:br>
              <a:rPr lang="ru-RU" sz="2200" dirty="0" smtClean="0">
                <a:solidFill>
                  <a:schemeClr val="tx1"/>
                </a:solidFill>
              </a:rPr>
            </a:br>
            <a:r>
              <a:rPr lang="ru-RU" sz="2200" dirty="0" smtClean="0">
                <a:solidFill>
                  <a:schemeClr val="tx1"/>
                </a:solidFill>
              </a:rPr>
              <a:t>дополнительно инвертируем все остальные условия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3538" y="260648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последовательного </a:t>
            </a:r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вычисления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160748"/>
            <a:ext cx="8676963" cy="45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1938" marR="0" lvl="0" indent="-2619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Операция последовательного вычисления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</a:t>
            </a:r>
            <a:r>
              <a:rPr kumimoji="0" lang="ru-RU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</a:t>
            </a: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(запятая) связывает</a:t>
            </a:r>
            <a:b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в одно целое</a:t>
            </a:r>
            <a:r>
              <a:rPr kumimoji="0" lang="ru-RU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несколько выражений</a:t>
            </a:r>
            <a:endParaRPr lang="en-US" sz="2200" kern="0" dirty="0" smtClean="0">
              <a:latin typeface="+mn-lt"/>
            </a:endParaRPr>
          </a:p>
          <a:p>
            <a:pPr marL="261938" marR="0" lvl="0" indent="-2619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 smtClean="0">
                <a:latin typeface="+mn-lt"/>
              </a:rPr>
              <a:t>Выражения, разделенные запятой, вычисляются с</a:t>
            </a:r>
            <a:r>
              <a:rPr lang="be-BY" sz="2200" kern="0" dirty="0" smtClean="0">
                <a:latin typeface="+mn-lt"/>
              </a:rPr>
              <a:t>лева на</a:t>
            </a:r>
            <a:r>
              <a:rPr lang="ru-RU" sz="2200" kern="0" dirty="0" smtClean="0">
                <a:latin typeface="+mn-lt"/>
              </a:rPr>
              <a:t>право</a:t>
            </a:r>
          </a:p>
          <a:p>
            <a:pPr marL="261938" marR="0" lvl="0" indent="-2619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 smtClean="0">
                <a:latin typeface="+mn-lt"/>
              </a:rPr>
              <a:t>Если операция «запятая» выполняется в правой части оператора присваивания, то она возвращает значение выражения, находящегося справа (вычисленного последним)</a:t>
            </a:r>
          </a:p>
          <a:p>
            <a:pPr marL="261938" marR="0" lvl="0" indent="-2619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 smtClean="0"/>
              <a:t>Например, в результате выполнения:</a:t>
            </a:r>
          </a:p>
          <a:p>
            <a:pPr>
              <a:spcBef>
                <a:spcPts val="600"/>
              </a:spcBef>
              <a:tabLst>
                <a:tab pos="358775" algn="l"/>
                <a:tab pos="4035425" algn="l"/>
              </a:tabLst>
            </a:pPr>
            <a:r>
              <a:rPr lang="en-US" sz="2200" kern="0" dirty="0" smtClean="0">
                <a:solidFill>
                  <a:schemeClr val="accent2">
                    <a:lumMod val="90000"/>
                  </a:schemeClr>
                </a:solidFill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tabLst>
                <a:tab pos="358775" algn="l"/>
                <a:tab pos="4035425" algn="l"/>
              </a:tabLs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tabLst>
                <a:tab pos="358775" algn="l"/>
                <a:tab pos="4035425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float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tabLst>
                <a:tab pos="358775" algn="l"/>
                <a:tab pos="5467350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3,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8775" algn="l"/>
                <a:tab pos="4035425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3.5,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61938" lvl="0" indent="-261938" defTabSz="914400" fontAlgn="base">
              <a:spcBef>
                <a:spcPct val="20000"/>
              </a:spcBef>
              <a:spcAft>
                <a:spcPct val="0"/>
              </a:spcAft>
              <a:buClr>
                <a:srgbClr val="1CADE4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Приоритет операции «запятая» ниже, чем операции присваивания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4797152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4</a:t>
            </a:r>
            <a:endParaRPr lang="ru-RU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60232" y="5121188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5</a:t>
            </a:r>
            <a:endParaRPr lang="ru-RU" sz="220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2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3548" y="-6710"/>
            <a:ext cx="8159303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Другие операции С/С++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6690"/>
              </p:ext>
            </p:extLst>
          </p:nvPr>
        </p:nvGraphicFramePr>
        <p:xfrm>
          <a:off x="251520" y="1088740"/>
          <a:ext cx="8640960" cy="4762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5417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Формат операции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Название 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Выражен1 </a:t>
                      </a:r>
                      <a:r>
                        <a:rPr lang="en-US" sz="20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r>
                        <a:rPr lang="en-US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Выражен2</a:t>
                      </a:r>
                      <a:r>
                        <a:rPr lang="ru-RU" sz="2000" b="1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1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ru-RU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Выражен3</a:t>
                      </a:r>
                      <a:r>
                        <a:rPr lang="en-US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000" i="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 </a:t>
                      </a:r>
                      <a:r>
                        <a:rPr lang="en-US" sz="2000" i="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i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i="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 </a:t>
                      </a:r>
                      <a:r>
                        <a:rPr lang="en-US" sz="2000" i="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</a:t>
                      </a:r>
                      <a:r>
                        <a:rPr lang="en-US" sz="2000" i="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ru-RU" sz="2000" b="0" i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aseline="0" smtClean="0"/>
                        <a:t>Операция выбора </a:t>
                      </a:r>
                      <a:endParaRPr lang="ru-RU" sz="2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ru-RU" sz="2000" i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</a:t>
                      </a:r>
                      <a:r>
                        <a:rPr lang="ru-RU" sz="2000" i="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ru-RU" sz="2000" b="0" i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Взятия адреса </a:t>
                      </a:r>
                      <a:endParaRPr lang="ru-RU" sz="2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ru-RU" sz="2000" i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</a:t>
                      </a:r>
                      <a:endParaRPr lang="ru-RU" sz="2000" b="0" i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Разыменования указателя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en-US" sz="2000" b="0" i="0" spc="-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000" i="0" spc="-1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2000" i="0" spc="-10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 </a:t>
                      </a:r>
                      <a:r>
                        <a:rPr lang="ru-RU" sz="2000" i="0" spc="-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или</a:t>
                      </a:r>
                      <a:endParaRPr lang="en-US" sz="2000" i="0" spc="-1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2000" b="0" i="0" spc="-1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ru-RU" sz="2000" b="1" i="0" spc="-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ru-RU" sz="2000" i="0" spc="-100" baseline="0" dirty="0" smtClean="0">
                          <a:solidFill>
                            <a:srgbClr val="216F8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2000" b="1" i="0" spc="-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2000" b="1" i="0" spc="-1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Вычисление длины операнда (байт)</a:t>
                      </a:r>
                      <a:endParaRPr lang="ru-RU" sz="2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Идентиф_структуры</a:t>
                      </a:r>
                      <a:r>
                        <a:rPr lang="ru-RU" sz="20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ru-RU" sz="2000" i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Идентиф_члена</a:t>
                      </a:r>
                      <a:endParaRPr lang="ru-RU" sz="2000" b="0" i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Доступа к члену структуры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0" spc="-1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Указатель</a:t>
                      </a:r>
                      <a:r>
                        <a:rPr lang="en-US" sz="2000" i="0" spc="-1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ru-RU" sz="2000" i="0" spc="-10" baseline="0" dirty="0" err="1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структ</a:t>
                      </a:r>
                      <a:r>
                        <a:rPr lang="ru-RU" sz="2400" b="1" i="0" spc="-1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400" b="1" i="0" spc="-1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ru-RU" sz="2000" i="0" spc="-1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Идентиф_члена</a:t>
                      </a:r>
                      <a:endParaRPr lang="ru-RU" sz="2000" b="0" i="0" spc="-10" baseline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Ссылки на член структуры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0" spc="-10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</a:t>
                      </a:r>
                      <a:r>
                        <a:rPr lang="en-US" sz="2000" b="1" i="0" spc="-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ru-RU" sz="2000" i="0" spc="-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Индексное</a:t>
                      </a:r>
                      <a:r>
                        <a:rPr lang="en-US" sz="2000" i="0" spc="-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lang="ru-RU" sz="2000" i="0" spc="-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выражение</a:t>
                      </a:r>
                      <a:r>
                        <a:rPr lang="en-US" sz="2000" b="1" i="0" spc="-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endParaRPr lang="ru-RU" sz="2000" b="1" i="0" spc="-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Индексации массива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i="1" spc="-50" baseline="0" dirty="0" smtClean="0">
                          <a:solidFill>
                            <a:srgbClr val="216F8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Пространство_имен</a:t>
                      </a:r>
                      <a:r>
                        <a:rPr lang="ru-RU" sz="2000" b="1" i="0" spc="-5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ru-RU" sz="2000" i="0" spc="-50" baseline="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Идентификатор</a:t>
                      </a:r>
                      <a:endParaRPr lang="ru-RU" sz="2000" b="0" i="0" spc="-50" baseline="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Разрешения области действия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1088">
                <a:tc>
                  <a:txBody>
                    <a:bodyPr/>
                    <a:lstStyle/>
                    <a:p>
                      <a:r>
                        <a:rPr lang="ru-RU" sz="20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ru-RU" sz="2000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Выражение</a:t>
                      </a:r>
                      <a:r>
                        <a:rPr lang="ru-RU" sz="20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ru-RU" sz="20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Повышения приоритета операций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3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188640"/>
            <a:ext cx="86409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 основных операций в С++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26353"/>
              </p:ext>
            </p:extLst>
          </p:nvPr>
        </p:nvGraphicFramePr>
        <p:xfrm>
          <a:off x="251520" y="980728"/>
          <a:ext cx="4248472" cy="5207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468"/>
                <a:gridCol w="2439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3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311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680000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Операция</a:t>
                      </a:r>
                      <a:endParaRPr lang="ru-RU" sz="2200" b="1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spc="-40" baseline="0" dirty="0" smtClean="0"/>
                        <a:t>Приоритет</a:t>
                      </a:r>
                      <a:endParaRPr lang="ru-RU" sz="2200" b="1" spc="-40" baseline="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16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1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 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/>
                        <a:t>Высший</a:t>
                      </a:r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2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-&gt;  [ ]  ( )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3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pc="-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--</a:t>
                      </a:r>
                      <a:r>
                        <a:rPr lang="en-US" sz="2200" spc="-100" dirty="0" smtClean="0"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spc="-100" baseline="0" dirty="0" smtClean="0"/>
                        <a:t>(</a:t>
                      </a:r>
                      <a:r>
                        <a:rPr lang="ru-RU" sz="2200" spc="-100" baseline="0" dirty="0" smtClean="0"/>
                        <a:t>постфиксные)</a:t>
                      </a:r>
                      <a:endParaRPr lang="ru-RU" sz="2200" b="1" i="0" spc="-100" baseline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681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4</a:t>
                      </a:r>
                      <a:endParaRPr lang="ru-RU" sz="2200" b="0" i="0" dirty="0">
                        <a:solidFill>
                          <a:srgbClr val="68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   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~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2200" spc="-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--</a:t>
                      </a:r>
                      <a:r>
                        <a:rPr lang="ru-RU" sz="2200" spc="-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spc="-100" baseline="0" dirty="0" smtClean="0"/>
                        <a:t>(</a:t>
                      </a:r>
                      <a:r>
                        <a:rPr lang="ru-RU" sz="2200" spc="-100" baseline="0" dirty="0" smtClean="0"/>
                        <a:t>префиксные)</a:t>
                      </a:r>
                      <a:r>
                        <a:rPr lang="en-US" sz="2200" spc="-10" baseline="0" dirty="0" smtClean="0"/>
                        <a:t/>
                      </a:r>
                      <a:br>
                        <a:rPr lang="en-US" sz="2200" spc="-10" baseline="0" dirty="0" smtClean="0"/>
                      </a:b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ru-RU" sz="2200" spc="-10" baseline="0" dirty="0" smtClean="0"/>
                        <a:t>(разыменование)</a:t>
                      </a:r>
                      <a:r>
                        <a:rPr lang="en-US" sz="2200" spc="-10" baseline="0" dirty="0" smtClean="0"/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b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2200" spc="-100" baseline="0" dirty="0" smtClean="0"/>
                        <a:t>преобразование типа</a:t>
                      </a:r>
                      <a:endParaRPr lang="ru-RU" sz="2200" b="0" i="0" spc="-100" baseline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5</a:t>
                      </a:r>
                      <a:endParaRPr lang="ru-RU" sz="2200" b="0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 %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sz="2200" spc="-100" dirty="0" smtClean="0"/>
                        <a:t>(</a:t>
                      </a:r>
                      <a:r>
                        <a:rPr lang="ru-RU" sz="2200" spc="-100" baseline="0" dirty="0" smtClean="0"/>
                        <a:t>умножение)</a:t>
                      </a:r>
                      <a:endParaRPr lang="ru-RU" sz="2200" b="0" i="0" spc="-100" baseline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6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     -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7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&gt;&gt; 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8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  &lt;=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&gt;   &gt;=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09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680000"/>
                          </a:solidFill>
                        </a:rPr>
                        <a:t>9</a:t>
                      </a:r>
                      <a:endParaRPr lang="ru-RU" sz="2200" b="1" i="0" dirty="0">
                        <a:solidFill>
                          <a:srgbClr val="68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!=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51204"/>
              </p:ext>
            </p:extLst>
          </p:nvPr>
        </p:nvGraphicFramePr>
        <p:xfrm>
          <a:off x="4644008" y="980728"/>
          <a:ext cx="4248472" cy="5195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469"/>
                <a:gridCol w="2447064"/>
                <a:gridCol w="1341939"/>
              </a:tblGrid>
              <a:tr h="50153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solidFill>
                          <a:srgbClr val="680000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>
                          <a:solidFill>
                            <a:srgbClr val="680000"/>
                          </a:solidFill>
                        </a:rPr>
                        <a:t>Операция</a:t>
                      </a:r>
                      <a:endParaRPr lang="ru-RU" sz="2200" b="1" dirty="0">
                        <a:solidFill>
                          <a:srgbClr val="68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spc="-40" baseline="0" dirty="0" smtClean="0">
                          <a:solidFill>
                            <a:srgbClr val="680000"/>
                          </a:solidFill>
                        </a:rPr>
                        <a:t>Приоритет</a:t>
                      </a:r>
                      <a:endParaRPr lang="ru-RU" sz="2200" b="1" spc="-40" baseline="0" dirty="0">
                        <a:solidFill>
                          <a:srgbClr val="68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b="1" i="0" dirty="0" smtClean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11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12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14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?: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16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    +=   -=     *=    /=   %=  &amp;=    |=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^=     &gt;&gt;=  &lt;&lt;=      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17</a:t>
                      </a:r>
                      <a:endParaRPr lang="ru-RU" sz="2200" b="0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</a:t>
                      </a:r>
                      <a:endParaRPr lang="ru-RU" sz="2200" b="0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18</a:t>
                      </a:r>
                      <a:endParaRPr lang="ru-RU" sz="2200" b="0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, </a:t>
                      </a:r>
                      <a:r>
                        <a:rPr lang="ru-RU" sz="2200" spc="-50" dirty="0" smtClean="0"/>
                        <a:t>(последовательное</a:t>
                      </a:r>
                      <a:r>
                        <a:rPr lang="ru-RU" sz="2200" spc="-50" baseline="0" dirty="0" smtClean="0"/>
                        <a:t> выполнение операций)</a:t>
                      </a:r>
                      <a:endParaRPr lang="ru-RU" sz="2200" b="0" i="0" spc="-5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/>
                        <a:t>Низший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6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3538" y="260648"/>
            <a:ext cx="832693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Неявные  преобразования типов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2593975" algn="l"/>
              </a:tabLst>
            </a:pPr>
            <a:r>
              <a:rPr lang="ru-RU" sz="2200" dirty="0"/>
              <a:t>Если в выражение входят переменные и константы различных типов, они, в конечном итоге, преобразуются к одному, «покрывающему», типу.</a:t>
            </a:r>
          </a:p>
          <a:p>
            <a:pPr>
              <a:spcAft>
                <a:spcPts val="600"/>
              </a:spcAft>
              <a:tabLst>
                <a:tab pos="2593975" algn="l"/>
              </a:tabLst>
            </a:pPr>
            <a:r>
              <a:rPr lang="ru-RU" sz="2200" dirty="0"/>
              <a:t>Компилятор последовательно преобразовывает операнды каждой операции в тип «покрывающего» операнда, с которым совпадает тип результата</a:t>
            </a:r>
            <a:r>
              <a:rPr lang="ru-RU" dirty="0" smtClean="0"/>
              <a:t>.</a:t>
            </a:r>
            <a:endParaRPr lang="ru-RU" sz="600" dirty="0"/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+ i)</a:t>
            </a:r>
            <a:endParaRPr lang="en-US" sz="2200" b="1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699792" y="4329100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7764" y="4473116"/>
            <a:ext cx="50405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int</a:t>
            </a:r>
            <a:endParaRPr lang="ru-RU" sz="2200" dirty="0">
              <a:solidFill>
                <a:srgbClr val="FF0000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15" idx="2"/>
          </p:cNvCxnSpPr>
          <p:nvPr/>
        </p:nvCxnSpPr>
        <p:spPr>
          <a:xfrm>
            <a:off x="2699792" y="4811670"/>
            <a:ext cx="0" cy="165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275856" y="4329100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2699792" y="4977172"/>
            <a:ext cx="576063" cy="79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9912" y="4437112"/>
            <a:ext cx="10081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double</a:t>
            </a:r>
            <a:endParaRPr lang="ru-RU" sz="2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987823" y="497717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799" y="5121188"/>
            <a:ext cx="43542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4139952" y="4293096"/>
            <a:ext cx="864096" cy="1130642"/>
            <a:chOff x="3995935" y="4329100"/>
            <a:chExt cx="864096" cy="113064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>
              <a:off x="4139952" y="4329100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20" idx="2"/>
            </p:cNvCxnSpPr>
            <p:nvPr/>
          </p:nvCxnSpPr>
          <p:spPr>
            <a:xfrm>
              <a:off x="4139951" y="4811670"/>
              <a:ext cx="0" cy="16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4716016" y="432910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4139952" y="4977172"/>
              <a:ext cx="576063" cy="794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4427983" y="4977172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95935" y="5121188"/>
              <a:ext cx="86409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accent6">
                      <a:lumMod val="75000"/>
                    </a:schemeClr>
                  </a:solidFill>
                </a:rPr>
                <a:t>double</a:t>
              </a:r>
              <a:endParaRPr lang="ru-RU" sz="2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5760132" y="4293096"/>
            <a:ext cx="1008113" cy="1130642"/>
            <a:chOff x="5436095" y="4329100"/>
            <a:chExt cx="1008113" cy="1130642"/>
          </a:xfrm>
        </p:grpSpPr>
        <p:cxnSp>
          <p:nvCxnSpPr>
            <p:cNvPr id="24" name="Прямая соединительная линия 23"/>
            <p:cNvCxnSpPr>
              <a:endCxn id="25" idx="0"/>
            </p:cNvCxnSpPr>
            <p:nvPr/>
          </p:nvCxnSpPr>
          <p:spPr>
            <a:xfrm>
              <a:off x="6084168" y="4329100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24128" y="4473116"/>
              <a:ext cx="72008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0000"/>
                  </a:solidFill>
                </a:rPr>
                <a:t>float</a:t>
              </a:r>
              <a:endParaRPr lang="ru-RU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Прямая соединительная линия 25"/>
            <p:cNvCxnSpPr>
              <a:stCxn id="25" idx="2"/>
            </p:cNvCxnSpPr>
            <p:nvPr/>
          </p:nvCxnSpPr>
          <p:spPr>
            <a:xfrm>
              <a:off x="6084168" y="4811670"/>
              <a:ext cx="0" cy="1655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5508104" y="4329100"/>
              <a:ext cx="0" cy="648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5508104" y="4977172"/>
              <a:ext cx="576063" cy="794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5796135" y="4977172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436095" y="5121188"/>
              <a:ext cx="72008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accent6">
                      <a:lumMod val="75000"/>
                    </a:schemeClr>
                  </a:solidFill>
                </a:rPr>
                <a:t>float</a:t>
              </a:r>
              <a:endParaRPr lang="ru-RU" sz="2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5" name="Прямая соединительная линия 34"/>
          <p:cNvCxnSpPr>
            <a:stCxn id="30" idx="2"/>
          </p:cNvCxnSpPr>
          <p:nvPr/>
        </p:nvCxnSpPr>
        <p:spPr>
          <a:xfrm flipH="1">
            <a:off x="2987823" y="5459742"/>
            <a:ext cx="1690" cy="1655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32" idx="2"/>
          </p:cNvCxnSpPr>
          <p:nvPr/>
        </p:nvCxnSpPr>
        <p:spPr>
          <a:xfrm>
            <a:off x="4572000" y="5423738"/>
            <a:ext cx="0" cy="201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34" idx="2"/>
          </p:cNvCxnSpPr>
          <p:nvPr/>
        </p:nvCxnSpPr>
        <p:spPr>
          <a:xfrm>
            <a:off x="6120172" y="5423738"/>
            <a:ext cx="0" cy="345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2987825" y="5625244"/>
            <a:ext cx="158417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707903" y="5625244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3707905" y="5769260"/>
            <a:ext cx="2412267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42" idx="0"/>
          </p:cNvCxnSpPr>
          <p:nvPr/>
        </p:nvCxnSpPr>
        <p:spPr>
          <a:xfrm>
            <a:off x="4788023" y="5769260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55975" y="5913276"/>
            <a:ext cx="86409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double</a:t>
            </a: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7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30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152636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Неявные  преобразования типов: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ru-RU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иерархия </a:t>
            </a: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типов данных</a:t>
            </a:r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96716"/>
              </p:ext>
            </p:extLst>
          </p:nvPr>
        </p:nvGraphicFramePr>
        <p:xfrm>
          <a:off x="1259632" y="1412776"/>
          <a:ext cx="6444716" cy="481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3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0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110"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Тип данных</a:t>
                      </a:r>
                      <a:endParaRPr lang="ru-RU" sz="2200" b="1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старшинство</a:t>
                      </a:r>
                      <a:endParaRPr lang="ru-RU" sz="2200" b="1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11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double</a:t>
                      </a:r>
                      <a:r>
                        <a:rPr lang="ru-RU" sz="2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2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2200" baseline="0" dirty="0" smtClean="0"/>
                        <a:t>(в </a:t>
                      </a:r>
                      <a:r>
                        <a:rPr lang="en-US" sz="2200" baseline="0" dirty="0" smtClean="0"/>
                        <a:t>MS VS </a:t>
                      </a:r>
                      <a:r>
                        <a:rPr lang="ru-RU" sz="2200" baseline="0" dirty="0" smtClean="0"/>
                        <a:t>совпадает с </a:t>
                      </a:r>
                      <a:r>
                        <a:rPr lang="en-US" sz="2200" baseline="0" dirty="0" smtClean="0"/>
                        <a:t>double)</a:t>
                      </a:r>
                      <a:endParaRPr lang="ru-RU" sz="2200" b="0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/>
                        <a:t>Высший</a:t>
                      </a:r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11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long</a:t>
                      </a:r>
                      <a:r>
                        <a:rPr lang="ru-RU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2200" dirty="0" smtClean="0"/>
                        <a:t>(в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MS VS </a:t>
                      </a:r>
                      <a:r>
                        <a:rPr lang="ru-RU" sz="2200" baseline="0" dirty="0" smtClean="0"/>
                        <a:t>совпадает с 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int</a:t>
                      </a:r>
                      <a:r>
                        <a:rPr lang="en-US" sz="2200" baseline="0" dirty="0" smtClean="0"/>
                        <a:t>)</a:t>
                      </a:r>
                      <a:endParaRPr lang="ru-RU" sz="2200" b="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ru-RU" sz="2200" dirty="0" smtClean="0"/>
                        <a:t>(в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MS VS </a:t>
                      </a:r>
                      <a:r>
                        <a:rPr lang="ru-RU" sz="2200" baseline="0" dirty="0" smtClean="0"/>
                        <a:t>совпадает </a:t>
                      </a:r>
                      <a:r>
                        <a:rPr lang="en-US" sz="2200" baseline="0" dirty="0" smtClean="0"/>
                        <a:t>c </a:t>
                      </a:r>
                      <a:r>
                        <a:rPr lang="en-US" sz="2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baseline="0" dirty="0" smtClean="0"/>
                        <a:t>)</a:t>
                      </a:r>
                      <a:endParaRPr lang="ru-RU" sz="2200" b="0" i="0" dirty="0"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0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int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ru-RU" sz="22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b="1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344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ru-RU" sz="2200" b="1" i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/>
                        <a:t>Низший</a:t>
                      </a:r>
                      <a:r>
                        <a:rPr lang="ru-RU" sz="2200" b="1" baseline="0" dirty="0" smtClean="0"/>
                        <a:t> </a:t>
                      </a:r>
                      <a:endParaRPr lang="ru-RU" sz="2200" b="1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Преобразование типов в выражениях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7524" y="1196752"/>
            <a:ext cx="8568952" cy="482443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95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tabLst>
                <a:tab pos="2593975" algn="l"/>
              </a:tabLst>
            </a:pPr>
            <a:r>
              <a:rPr lang="ru-RU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Явные преобразования типов</a:t>
            </a:r>
            <a:endParaRPr lang="en-US" sz="2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sz="2200" dirty="0" smtClean="0"/>
              <a:t>Для явного приведения типов в С++ можно использовать операцию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200" dirty="0" smtClean="0"/>
              <a:t>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ребуемый_тип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95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93975" algn="l"/>
              </a:tabLst>
            </a:pP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Синтаксис из языка С:</a:t>
            </a:r>
            <a:endParaRPr lang="en-US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ребуемый_тип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tabLst>
                <a:tab pos="2593975" algn="l"/>
              </a:tabLst>
            </a:pPr>
            <a:r>
              <a:rPr lang="ru-RU" sz="2200" dirty="0" smtClean="0"/>
              <a:t>или</a:t>
            </a:r>
            <a:r>
              <a:rPr lang="ru-RU" sz="2200" dirty="0" smtClean="0">
                <a:solidFill>
                  <a:schemeClr val="bg2"/>
                </a:solidFill>
              </a:rPr>
              <a:t> </a:t>
            </a:r>
            <a:endParaRPr lang="en-US" sz="22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93975" algn="l"/>
              </a:tabLst>
            </a:pP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sz="2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ребуемый_тип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Аргумент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tabLst>
                <a:tab pos="2593975" algn="l"/>
              </a:tabLst>
            </a:pPr>
            <a:endParaRPr lang="en-US" sz="22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93975" algn="l"/>
              </a:tabLst>
            </a:pPr>
            <a:r>
              <a:rPr lang="ru-RU" sz="2200" dirty="0" smtClean="0"/>
              <a:t>Например:</a:t>
            </a: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charVar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anIntVar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harVar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anIntVar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harVar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anIntVar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5076056" y="1268761"/>
            <a:ext cx="3168352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smtClean="0">
                <a:solidFill>
                  <a:schemeClr val="tx1"/>
                </a:solidFill>
              </a:rPr>
              <a:t>АЛУ</a:t>
            </a:r>
            <a:endParaRPr lang="ru-RU" sz="2200" b="1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2.0 + 1.0 = 3.0</a:t>
            </a:r>
            <a:endParaRPr lang="ru-RU" sz="22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94647"/>
              </p:ext>
            </p:extLst>
          </p:nvPr>
        </p:nvGraphicFramePr>
        <p:xfrm>
          <a:off x="5616116" y="3897052"/>
          <a:ext cx="224681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08204" y="3933056"/>
            <a:ext cx="684076" cy="36004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36000" bIns="36000" rtlCol="0" anchor="ctr">
            <a:noAutofit/>
          </a:bodyPr>
          <a:lstStyle/>
          <a:p>
            <a:pPr algn="ctr" defTabSz="914400"/>
            <a:r>
              <a:rPr lang="en-US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2200" b="1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b="1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Прямая со стрелкой 21"/>
          <p:cNvCxnSpPr>
            <a:endCxn id="20" idx="2"/>
          </p:cNvCxnSpPr>
          <p:nvPr/>
        </p:nvCxnSpPr>
        <p:spPr>
          <a:xfrm flipV="1">
            <a:off x="6660232" y="1849331"/>
            <a:ext cx="0" cy="2047721"/>
          </a:xfrm>
          <a:prstGeom prst="straightConnector1">
            <a:avLst/>
          </a:prstGeom>
          <a:ln w="25400" cap="rnd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6876256" y="1556792"/>
            <a:ext cx="1764196" cy="2304256"/>
            <a:chOff x="5904148" y="1556792"/>
            <a:chExt cx="2736304" cy="2304256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5904148" y="1556792"/>
              <a:ext cx="2736304" cy="1262394"/>
              <a:chOff x="5904148" y="1556792"/>
              <a:chExt cx="2736304" cy="1262394"/>
            </a:xfrm>
          </p:grpSpPr>
          <p:cxnSp>
            <p:nvCxnSpPr>
              <p:cNvPr id="10" name="Прямая со стрелкой 9"/>
              <p:cNvCxnSpPr>
                <a:stCxn id="20" idx="3"/>
              </p:cNvCxnSpPr>
              <p:nvPr/>
            </p:nvCxnSpPr>
            <p:spPr>
              <a:xfrm flipV="1">
                <a:off x="8026180" y="1556792"/>
                <a:ext cx="614272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5904148" y="2816932"/>
                <a:ext cx="2736304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>
                <a:off x="8640452" y="1556792"/>
                <a:ext cx="0" cy="1260140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я со стрелкой 13"/>
            <p:cNvCxnSpPr/>
            <p:nvPr/>
          </p:nvCxnSpPr>
          <p:spPr>
            <a:xfrm>
              <a:off x="5904148" y="2816932"/>
              <a:ext cx="0" cy="1044116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3265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1540" y="4257092"/>
            <a:ext cx="4572508" cy="190821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++</a:t>
            </a:r>
            <a:r>
              <a:rPr lang="en-US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Явные преобразования типов</a:t>
            </a:r>
            <a:endParaRPr lang="ru-RU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68760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cast.cpp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Лафоре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1500000000;                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1 500 000 000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10) / 10;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product  overflow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"intVar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endParaRPr lang="ru-RU" b="1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ru-RU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1500000000;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10) / 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to double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 implicit conversion to 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"intVar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1 500 000 000 </a:t>
            </a:r>
            <a:r>
              <a:rPr lang="en-US" b="1" dirty="0" smtClean="0">
                <a:solidFill>
                  <a:srgbClr val="008000"/>
                </a:solidFill>
                <a:sym typeface="Wingdings" pitchFamily="2" charset="2"/>
              </a:rPr>
              <a:t></a:t>
            </a:r>
            <a:endParaRPr lang="ru-RU" b="1" dirty="0" smtClean="0">
              <a:solidFill>
                <a:srgbClr val="008000"/>
              </a:solidFill>
              <a:sym typeface="Wingdings" pitchFamily="2" charset="2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96136" y="3753036"/>
            <a:ext cx="2375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211509811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35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260648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Явные преобразования типов</a:t>
            </a:r>
            <a:endParaRPr lang="ru-RU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68760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cast.cpp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потеря значащих цифр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1587654321;         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</a:t>
            </a:r>
            <a:r>
              <a:rPr lang="sv-S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587 654 321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10) / 10;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float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"intVar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1587654321;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cast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10) / 10;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"intVar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1 587 654 272 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sv-S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 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877007" y="3753036"/>
            <a:ext cx="3280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1 587 654 321 </a:t>
            </a:r>
            <a:r>
              <a:rPr lang="en-US" sz="2000" b="1" dirty="0">
                <a:solidFill>
                  <a:srgbClr val="008000"/>
                </a:solidFill>
                <a:sym typeface="Wingdings" pitchFamily="2" charset="2"/>
              </a:rPr>
              <a:t>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</a:t>
            </a:r>
            <a:endParaRPr lang="sv-S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108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Выражения, операции и операторы. Приоритет операторов.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5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Типизация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данных. Концепция типа данных. Статическая и динамическая типизация в языках программирования.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5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Базовые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(простые) и структурированные типы данных. Классификация типов данных. Простые стандартные типы данных в С++.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5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Операция присваивания и основные правила преобразования типов. Операция присваивания в правой части выражения. Множественное присваивание.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2377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608512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9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операции. Приоритеты арифметических операций. Префиксная и постфиксная формы операций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инкремента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декремента.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с присваиванием.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9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сравнения и логические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операции.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Побитовые операции.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Операция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последовательного вычисления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9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Приоритеты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операций. Явные и неявные преобразования типов в выражениях. Иерархия типов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данных.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преобразовании типов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42063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87524" y="836712"/>
            <a:ext cx="8604956" cy="46252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с которой упадет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тело, отпущенное с высоты h без начальной скорости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ru-RU" dirty="0" smtClean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&lt;locale.h&gt;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setlocale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i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высоту в метрах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i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i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b="1" i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580112" y="1808820"/>
            <a:ext cx="3000375" cy="1620180"/>
          </a:xfrm>
          <a:prstGeom prst="wedgeRoundRectCallout">
            <a:avLst>
              <a:gd name="adj1" fmla="val -50343"/>
              <a:gd name="adj2" fmla="val 3219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200" b="1" dirty="0">
                <a:solidFill>
                  <a:schemeClr val="tx2"/>
                </a:solidFill>
              </a:rPr>
              <a:t>Объекты для работы с потоками консольного ввода и вывода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Стандартные потоки ввода и вывода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52636"/>
            <a:ext cx="8640960" cy="93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87524" y="1052736"/>
            <a:ext cx="8532948" cy="35385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 smtClean="0"/>
              <a:t>Оператор </a:t>
            </a:r>
            <a:r>
              <a:rPr lang="ru-RU" sz="2200" b="1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высоту в метрах: 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/>
              <a:t>выводит на экран значение строковой константы.</a:t>
            </a:r>
            <a:r>
              <a:rPr lang="en-US" sz="2200" b="1" dirty="0" smtClean="0"/>
              <a:t> </a:t>
            </a:r>
            <a:endParaRPr lang="ru-RU" sz="2200" b="1" dirty="0" smtClean="0"/>
          </a:p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 smtClean="0"/>
              <a:t>Идентификатор</a:t>
            </a:r>
            <a:r>
              <a:rPr lang="ru-RU" sz="2200" b="1" dirty="0" smtClean="0"/>
              <a:t> </a:t>
            </a:r>
            <a:r>
              <a:rPr lang="ru-RU" sz="2200" b="1" i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/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объект С++, предназначенный для работы со стандартным потоком вывода. </a:t>
            </a:r>
          </a:p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 smtClean="0"/>
              <a:t>Поток – абстрактное понятие, отражающее перемещение данных от приемника к источнику.</a:t>
            </a:r>
          </a:p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 smtClean="0"/>
              <a:t>Стандартный поток вывода обычно направлен на экран.</a:t>
            </a:r>
          </a:p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 smtClean="0"/>
              <a:t>Операция </a:t>
            </a:r>
            <a:r>
              <a:rPr lang="en-US" sz="2200" b="1" dirty="0" smtClean="0">
                <a:solidFill>
                  <a:srgbClr val="FF0000"/>
                </a:solidFill>
              </a:rPr>
              <a:t>&lt;&lt; </a:t>
            </a:r>
            <a:r>
              <a:rPr lang="ru-RU" sz="2200" dirty="0" smtClean="0"/>
              <a:t>называется операцией </a:t>
            </a:r>
            <a:r>
              <a:rPr lang="ru-RU" sz="2200" b="1" dirty="0" smtClean="0"/>
              <a:t>вставки</a:t>
            </a:r>
            <a:r>
              <a:rPr lang="ru-RU" sz="2200" dirty="0" smtClean="0"/>
              <a:t>. Она копирует содержание объекта, находящегося в правой части, в объект, содержащийся в левой части. 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1619250" y="4876800"/>
            <a:ext cx="6480175" cy="1277938"/>
            <a:chOff x="1619250" y="4876800"/>
            <a:chExt cx="6480175" cy="1277938"/>
          </a:xfrm>
        </p:grpSpPr>
        <p:sp>
          <p:nvSpPr>
            <p:cNvPr id="12" name="laptop"/>
            <p:cNvSpPr>
              <a:spLocks noEditPoints="1" noChangeArrowheads="1"/>
            </p:cNvSpPr>
            <p:nvPr/>
          </p:nvSpPr>
          <p:spPr bwMode="auto">
            <a:xfrm>
              <a:off x="1619250" y="5169497"/>
              <a:ext cx="1103180" cy="98524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0 h 21600"/>
                <a:gd name="T6" fmla="*/ 2147483647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0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Овал 12"/>
            <p:cNvSpPr/>
            <p:nvPr/>
          </p:nvSpPr>
          <p:spPr bwMode="auto">
            <a:xfrm>
              <a:off x="3395663" y="5301208"/>
              <a:ext cx="1422400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cout</a:t>
              </a:r>
              <a:endPara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 bwMode="auto">
            <a:xfrm>
              <a:off x="5364088" y="5373216"/>
              <a:ext cx="1001713" cy="43204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&lt;&lt;</a:t>
              </a:r>
              <a:endParaRPr lang="ru-RU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/>
            <p:cNvCxnSpPr>
              <a:stCxn id="14" idx="1"/>
              <a:endCxn id="13" idx="6"/>
            </p:cNvCxnSpPr>
            <p:nvPr/>
          </p:nvCxnSpPr>
          <p:spPr bwMode="auto">
            <a:xfrm flipH="1">
              <a:off x="4818063" y="5589240"/>
              <a:ext cx="546025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 bwMode="auto">
            <a:xfrm>
              <a:off x="7092280" y="5229200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sz="2400" dirty="0" smtClean="0">
                  <a:solidFill>
                    <a:schemeClr val="tx1"/>
                  </a:solidFill>
                </a:rPr>
                <a:t>9.8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Прямая со стрелкой 16"/>
            <p:cNvCxnSpPr>
              <a:stCxn id="16" idx="2"/>
              <a:endCxn id="14" idx="3"/>
            </p:cNvCxnSpPr>
            <p:nvPr/>
          </p:nvCxnSpPr>
          <p:spPr bwMode="auto">
            <a:xfrm flipH="1">
              <a:off x="6365801" y="5589240"/>
              <a:ext cx="72647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 bwMode="auto">
            <a:xfrm>
              <a:off x="6662738" y="4876800"/>
              <a:ext cx="1436687" cy="40011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ru-RU" sz="2000" b="1" dirty="0">
                  <a:solidFill>
                    <a:schemeClr val="tx2"/>
                  </a:solidFill>
                </a:rPr>
                <a:t>Значение </a:t>
              </a:r>
            </a:p>
          </p:txBody>
        </p:sp>
        <p:cxnSp>
          <p:nvCxnSpPr>
            <p:cNvPr id="19" name="Прямая со стрелкой 18"/>
            <p:cNvCxnSpPr>
              <a:stCxn id="13" idx="2"/>
            </p:cNvCxnSpPr>
            <p:nvPr/>
          </p:nvCxnSpPr>
          <p:spPr bwMode="auto">
            <a:xfrm flipH="1">
              <a:off x="2195736" y="5589240"/>
              <a:ext cx="119992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2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8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5104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446449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/>
              <a:t>В </a:t>
            </a:r>
            <a:r>
              <a:rPr lang="ru-RU" dirty="0" smtClean="0"/>
              <a:t>операторе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en-US" b="1" i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 </a:t>
            </a:r>
            <a:r>
              <a:rPr lang="ru-RU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 smtClean="0"/>
              <a:t>выводятся </a:t>
            </a:r>
            <a:r>
              <a:rPr lang="ru-RU" dirty="0"/>
              <a:t>несколько объектов с </a:t>
            </a:r>
            <a:r>
              <a:rPr lang="ru-RU" dirty="0" smtClean="0"/>
              <a:t>использованием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каскадирования </a:t>
            </a:r>
            <a:r>
              <a:rPr lang="ru-RU" dirty="0"/>
              <a:t>операции </a:t>
            </a:r>
            <a:r>
              <a:rPr lang="en-US" b="1" dirty="0"/>
              <a:t>&lt;&lt;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 smtClean="0"/>
              <a:t>Аналогичный код без каскадирования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accent2">
                    <a:lumMod val="90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90000"/>
                  </a:schemeClr>
                </a:solidFill>
              </a:rPr>
            </a:b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1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accent2">
                    <a:lumMod val="90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90000"/>
                  </a:schemeClr>
                </a:solidFill>
              </a:rPr>
            </a:b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800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268760"/>
            <a:ext cx="8568953" cy="446449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высоту в метрах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Знак запрета 6"/>
          <p:cNvSpPr/>
          <p:nvPr/>
        </p:nvSpPr>
        <p:spPr>
          <a:xfrm>
            <a:off x="1835696" y="1484784"/>
            <a:ext cx="2952328" cy="2736304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2240" y="1196752"/>
            <a:ext cx="1368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ru-RU" sz="1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89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5104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446449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 smtClean="0"/>
              <a:t>Стандартный </a:t>
            </a:r>
            <a:r>
              <a:rPr lang="ru-RU" dirty="0"/>
              <a:t>поток обеспечивает форматируемый вывод значений различного типа. Поток «знает», как представить на стандартном устройстве целые и  вещественные, числа, символы, строки, значения указателей.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/>
              <a:t>Поэтому нам достаточно записать </a:t>
            </a: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b="1" dirty="0" smtClean="0"/>
              <a:t> </a:t>
            </a:r>
            <a:r>
              <a:rPr lang="ru-RU" dirty="0"/>
              <a:t>для вывода вещественной переменной.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8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1052736"/>
            <a:ext cx="8171145" cy="50045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Демонстрируе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форматируемый вывод в С++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-125 / 2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5.6e12 * 2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456;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!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24.6782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424113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'B'</a:t>
            </a:r>
            <a:endParaRPr lang="ru-RU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424113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форматированного вывода</a:t>
            </a:r>
            <a:endParaRPr lang="ru-RU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56076" y="1412776"/>
            <a:ext cx="2304256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tIns="0" rtlCol="0">
            <a:noAutofit/>
          </a:bodyPr>
          <a:lstStyle/>
          <a:p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-62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1.12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e+013</a:t>
            </a:r>
          </a:p>
          <a:p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endParaRPr lang="en-US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24.6782</a:t>
            </a:r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0013FF50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7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3.0 * 4.0 </a:t>
            </a:r>
            <a:r>
              <a:rPr lang="en-US" sz="2200" b="1" dirty="0">
                <a:solidFill>
                  <a:schemeClr val="tx1"/>
                </a:solidFill>
              </a:rPr>
              <a:t>= </a:t>
            </a:r>
            <a:r>
              <a:rPr lang="en-US" sz="2200" b="1" dirty="0" smtClean="0">
                <a:solidFill>
                  <a:schemeClr val="tx1"/>
                </a:solidFill>
              </a:rPr>
              <a:t>12.0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3265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09872"/>
              </p:ext>
            </p:extLst>
          </p:nvPr>
        </p:nvGraphicFramePr>
        <p:xfrm>
          <a:off x="5616116" y="3897052"/>
          <a:ext cx="224681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.0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1540" y="4257092"/>
            <a:ext cx="4572508" cy="190821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2) &lt;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 * 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6732240" y="1556792"/>
            <a:ext cx="1908212" cy="2340260"/>
            <a:chOff x="5680776" y="1556792"/>
            <a:chExt cx="2959676" cy="2340260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5680776" y="1556792"/>
              <a:ext cx="2959676" cy="1260140"/>
              <a:chOff x="5680776" y="1556792"/>
              <a:chExt cx="2959676" cy="1260140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 flipV="1">
                <a:off x="8026180" y="1556792"/>
                <a:ext cx="614272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>
                <a:off x="5680776" y="2816932"/>
                <a:ext cx="2959676" cy="0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>
                <a:off x="8640452" y="1556792"/>
                <a:ext cx="0" cy="1260140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я со стрелкой 13"/>
            <p:cNvCxnSpPr/>
            <p:nvPr/>
          </p:nvCxnSpPr>
          <p:spPr>
            <a:xfrm>
              <a:off x="5680776" y="2816932"/>
              <a:ext cx="0" cy="108012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3265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47637"/>
              </p:ext>
            </p:extLst>
          </p:nvPr>
        </p:nvGraphicFramePr>
        <p:xfrm>
          <a:off x="5616116" y="3897052"/>
          <a:ext cx="224681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1540" y="4257092"/>
            <a:ext cx="4572508" cy="190821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2) 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 * 4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x =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4;</a:t>
            </a:r>
          </a:p>
          <a:p>
            <a:pPr>
              <a:spcAft>
                <a:spcPts val="120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3.0 * 4.0 </a:t>
            </a:r>
            <a:r>
              <a:rPr lang="en-US" sz="2200" b="1" dirty="0">
                <a:solidFill>
                  <a:schemeClr val="tx1"/>
                </a:solidFill>
              </a:rPr>
              <a:t>= </a:t>
            </a:r>
            <a:r>
              <a:rPr lang="en-US" sz="2200" b="1" dirty="0" smtClean="0">
                <a:solidFill>
                  <a:schemeClr val="tx1"/>
                </a:solidFill>
              </a:rPr>
              <a:t>12.0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8204" y="3933056"/>
            <a:ext cx="684076" cy="36004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 anchor="ctr">
            <a:noAutofit/>
          </a:bodyPr>
          <a:lstStyle/>
          <a:p>
            <a:pPr algn="ctr" defTabSz="914400"/>
            <a:r>
              <a:rPr lang="en-US" sz="2200" b="1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ru-RU" sz="2200" b="1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b="1" dirty="0" smtClean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707904" y="2312876"/>
            <a:ext cx="1584176" cy="16201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12</a:t>
            </a:r>
          </a:p>
          <a:p>
            <a:pPr lvl="0"/>
            <a:endParaRPr lang="ru-RU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860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33265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47637"/>
              </p:ext>
            </p:extLst>
          </p:nvPr>
        </p:nvGraphicFramePr>
        <p:xfrm>
          <a:off x="5616116" y="3897052"/>
          <a:ext cx="2246814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1628800"/>
            <a:ext cx="3060340" cy="227754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4;</a:t>
            </a:r>
          </a:p>
          <a:p>
            <a:pPr>
              <a:spcAft>
                <a:spcPts val="120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r>
              <a:rPr lang="en-US" sz="22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u="sng" dirty="0">
                <a:highlight>
                  <a:srgbClr val="FFFFFF"/>
                </a:highlight>
                <a:latin typeface="Consolas" panose="020B0609020204030204" pitchFamily="49" charset="0"/>
              </a:rPr>
              <a:t>++ 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ru-RU" sz="22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2200" u="sng" dirty="0" smtClean="0"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2312876"/>
            <a:ext cx="1584176" cy="16201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12</a:t>
            </a:r>
          </a:p>
          <a:p>
            <a:pPr lvl="0"/>
            <a:endParaRPr lang="ru-RU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АЛУ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03548" y="4869160"/>
            <a:ext cx="7956884" cy="133214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Поведение, </a:t>
            </a:r>
            <a:r>
              <a:rPr lang="ru-RU" sz="2200" b="1" u="sng" dirty="0" smtClean="0">
                <a:solidFill>
                  <a:schemeClr val="tx1"/>
                </a:solidFill>
              </a:rPr>
              <a:t>неопределённое в стандарте </a:t>
            </a:r>
            <a:r>
              <a:rPr lang="ru-RU" sz="2200" b="1" dirty="0" smtClean="0">
                <a:solidFill>
                  <a:schemeClr val="tx1"/>
                </a:solidFill>
              </a:rPr>
              <a:t>– лучше избегать</a:t>
            </a:r>
            <a:endParaRPr lang="ru-RU" sz="22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28" idx="0"/>
          </p:cNvCxnSpPr>
          <p:nvPr/>
        </p:nvCxnSpPr>
        <p:spPr>
          <a:xfrm flipH="1" flipV="1">
            <a:off x="3275856" y="3392996"/>
            <a:ext cx="1206134" cy="1476164"/>
          </a:xfrm>
          <a:prstGeom prst="straightConnector1">
            <a:avLst/>
          </a:prstGeom>
          <a:ln w="3175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Арифметические операции с присваиванием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4542"/>
              </p:ext>
            </p:extLst>
          </p:nvPr>
        </p:nvGraphicFramePr>
        <p:xfrm>
          <a:off x="611560" y="1556792"/>
          <a:ext cx="8064896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4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28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3390"/>
                <a:gridCol w="1728192"/>
              </a:tblGrid>
              <a:tr h="342392"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Оператор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Действие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Пример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/>
                        <a:t>Эквивалент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сложение</a:t>
                      </a:r>
                      <a:r>
                        <a:rPr lang="ru-RU" sz="2200" baseline="0" smtClean="0"/>
                        <a:t> с замещением</a:t>
                      </a:r>
                      <a:endParaRPr lang="ru-RU" sz="2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smtClean="0"/>
                        <a:t>вычитание</a:t>
                      </a:r>
                      <a:r>
                        <a:rPr lang="ru-RU" sz="2200" baseline="0" smtClean="0"/>
                        <a:t> с замещением</a:t>
                      </a:r>
                      <a:endParaRPr lang="ru-RU" sz="220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умножение</a:t>
                      </a:r>
                      <a:r>
                        <a:rPr lang="ru-RU" sz="2200" baseline="0" dirty="0" smtClean="0"/>
                        <a:t> с замещением</a:t>
                      </a:r>
                      <a:endParaRPr lang="ru-RU" sz="2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smtClean="0"/>
                        <a:t>деление</a:t>
                      </a:r>
                      <a:r>
                        <a:rPr lang="ru-RU" sz="2200" baseline="0" smtClean="0"/>
                        <a:t> с замещением</a:t>
                      </a:r>
                      <a:endParaRPr lang="ru-RU" sz="220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/= 2</a:t>
                      </a:r>
                      <a:endParaRPr lang="ru-RU" sz="2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x / 2</a:t>
                      </a:r>
                      <a:endParaRPr lang="ru-RU" sz="2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51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деление</a:t>
                      </a:r>
                      <a:r>
                        <a:rPr lang="en-US" sz="2200" dirty="0" smtClean="0"/>
                        <a:t> </a:t>
                      </a:r>
                      <a:r>
                        <a:rPr lang="ru-RU" sz="2200" dirty="0" smtClean="0"/>
                        <a:t>по</a:t>
                      </a:r>
                      <a:r>
                        <a:rPr lang="ru-RU" sz="2200" baseline="0" dirty="0" smtClean="0"/>
                        <a:t> модулю с замещением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ru-RU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ru-RU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ru-RU" sz="2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367644" y="4689140"/>
            <a:ext cx="6660740" cy="150810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1.2, </a:t>
            </a:r>
            <a:r>
              <a:rPr lang="en-US" sz="22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4.5, </a:t>
            </a:r>
            <a:r>
              <a:rPr lang="en-US" sz="22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3.0;  </a:t>
            </a:r>
          </a:p>
          <a:p>
            <a:r>
              <a:rPr lang="en-US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эквивалентно</a:t>
            </a:r>
            <a:endParaRPr lang="en-US" sz="22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3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84976" y="699007"/>
            <a:ext cx="33843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сравнения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45"/>
              </p:ext>
            </p:extLst>
          </p:nvPr>
        </p:nvGraphicFramePr>
        <p:xfrm>
          <a:off x="323528" y="1664804"/>
          <a:ext cx="3888432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0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452"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Оператор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Действие</a:t>
                      </a:r>
                      <a:endParaRPr lang="ru-RU" sz="2200" b="1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Больше</a:t>
                      </a:r>
                      <a:r>
                        <a:rPr lang="ru-RU" sz="2200" baseline="0" smtClean="0"/>
                        <a:t> 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  <a:endParaRPr lang="ru-RU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Больше или равно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endParaRPr lang="ru-RU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Меньше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  <a:endParaRPr lang="ru-RU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Меньше или равно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endParaRPr lang="ru-RU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Равно</a:t>
                      </a:r>
                      <a:r>
                        <a:rPr lang="ru-RU" sz="2200" baseline="0" smtClean="0"/>
                        <a:t> 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Не</a:t>
                      </a:r>
                      <a:r>
                        <a:rPr lang="ru-RU" sz="2200" baseline="0" dirty="0" smtClean="0"/>
                        <a:t> равно</a:t>
                      </a:r>
                      <a:endParaRPr lang="ru-RU" sz="22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19572" y="4185084"/>
            <a:ext cx="31683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(операнды – целые</a:t>
            </a:r>
            <a:r>
              <a:rPr lang="ru-RU" sz="2200" dirty="0" smtClean="0"/>
              <a:t>,</a:t>
            </a:r>
            <a:br>
              <a:rPr lang="ru-RU" sz="2200" dirty="0" smtClean="0"/>
            </a:br>
            <a:r>
              <a:rPr lang="ru-RU" sz="2200" dirty="0" smtClean="0"/>
              <a:t> вещественные</a:t>
            </a:r>
            <a:r>
              <a:rPr lang="ru-RU" sz="2200" dirty="0"/>
              <a:t>, булевские, </a:t>
            </a:r>
            <a:br>
              <a:rPr lang="ru-RU" sz="2200" dirty="0"/>
            </a:br>
            <a:r>
              <a:rPr lang="ru-RU" sz="2200" dirty="0" smtClean="0"/>
              <a:t> указательные,</a:t>
            </a:r>
          </a:p>
          <a:p>
            <a:r>
              <a:rPr lang="ru-RU" sz="2200" dirty="0" smtClean="0"/>
              <a:t> результат </a:t>
            </a:r>
            <a:r>
              <a:rPr lang="ru-RU" sz="2200" dirty="0"/>
              <a:t>– булевский)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54744"/>
              </p:ext>
            </p:extLst>
          </p:nvPr>
        </p:nvGraphicFramePr>
        <p:xfrm>
          <a:off x="4968044" y="1664804"/>
          <a:ext cx="3648780" cy="1341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148"/>
                <a:gridCol w="2316632"/>
              </a:tblGrid>
              <a:tr h="332616"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Оператор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Действие</a:t>
                      </a:r>
                      <a:endParaRPr lang="ru-RU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Логическое</a:t>
                      </a:r>
                      <a:r>
                        <a:rPr lang="ru-RU" sz="2200" baseline="0" smtClean="0"/>
                        <a:t> И</a:t>
                      </a:r>
                      <a:endParaRPr lang="ru-RU" sz="22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Логическое</a:t>
                      </a:r>
                      <a:r>
                        <a:rPr lang="ru-RU" sz="2200" baseline="0" dirty="0" smtClean="0"/>
                        <a:t> ИЛИ</a:t>
                      </a:r>
                      <a:endParaRPr lang="ru-RU" sz="22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8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ru-RU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Логическое НЕ</a:t>
                      </a:r>
                      <a:endParaRPr lang="ru-RU" sz="22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345470" y="699007"/>
            <a:ext cx="338437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Логические операции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824028" y="3212976"/>
            <a:ext cx="41044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(операнды – булевские и целые</a:t>
            </a:r>
            <a:r>
              <a:rPr lang="ru-RU" sz="2200" dirty="0" smtClean="0"/>
              <a:t>,</a:t>
            </a:r>
            <a:br>
              <a:rPr lang="ru-RU" sz="2200" dirty="0" smtClean="0"/>
            </a:br>
            <a:r>
              <a:rPr lang="ru-RU" sz="2200" dirty="0" smtClean="0"/>
              <a:t> результат </a:t>
            </a:r>
            <a:r>
              <a:rPr lang="ru-RU" sz="2200" dirty="0"/>
              <a:t>– булевский)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3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332656"/>
            <a:ext cx="808729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Операции сравнения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160748"/>
            <a:ext cx="590465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5;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-3;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>
              <a:spcAft>
                <a:spcPts val="1200"/>
              </a:spcAft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2867025" algn="l"/>
                <a:tab pos="5646738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588224" y="3681028"/>
            <a:ext cx="1692188" cy="25562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50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14349</TotalTime>
  <Words>4506</Words>
  <Application>Microsoft Office PowerPoint</Application>
  <PresentationFormat>Экран (4:3)</PresentationFormat>
  <Paragraphs>1013</Paragraphs>
  <Slides>39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Consolas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2.Основы программирования</dc:title>
  <dc:creator>.</dc:creator>
  <cp:lastModifiedBy>Windows User</cp:lastModifiedBy>
  <cp:revision>594</cp:revision>
  <dcterms:created xsi:type="dcterms:W3CDTF">2017-05-18T18:58:30Z</dcterms:created>
  <dcterms:modified xsi:type="dcterms:W3CDTF">2019-10-07T14:26:37Z</dcterms:modified>
</cp:coreProperties>
</file>