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258" r:id="rId2"/>
    <p:sldId id="278" r:id="rId3"/>
    <p:sldId id="279" r:id="rId4"/>
    <p:sldId id="280" r:id="rId5"/>
    <p:sldId id="282" r:id="rId6"/>
    <p:sldId id="283" r:id="rId7"/>
    <p:sldId id="554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8" r:id="rId22"/>
    <p:sldId id="299" r:id="rId23"/>
    <p:sldId id="555" r:id="rId24"/>
    <p:sldId id="556" r:id="rId25"/>
    <p:sldId id="557" r:id="rId26"/>
    <p:sldId id="558" r:id="rId27"/>
    <p:sldId id="51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 в процедурное и структурное программирование" id="{DF49A6C4-0C20-48BE-94C6-3904DAD6AB02}">
          <p14:sldIdLst>
            <p14:sldId id="258"/>
            <p14:sldId id="278"/>
            <p14:sldId id="279"/>
            <p14:sldId id="280"/>
            <p14:sldId id="282"/>
            <p14:sldId id="283"/>
            <p14:sldId id="554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8"/>
            <p14:sldId id="299"/>
            <p14:sldId id="555"/>
            <p14:sldId id="556"/>
            <p14:sldId id="557"/>
            <p14:sldId id="558"/>
            <p14:sldId id="5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7FC"/>
    <a:srgbClr val="0000FF"/>
    <a:srgbClr val="000080"/>
    <a:srgbClr val="008000"/>
    <a:srgbClr val="487784"/>
    <a:srgbClr val="659BAA"/>
    <a:srgbClr val="880000"/>
    <a:srgbClr val="F3FBFE"/>
    <a:srgbClr val="E7F1FA"/>
    <a:srgbClr val="6F0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0" autoAdjust="0"/>
    <p:restoredTop sz="71256" autoAdjust="0"/>
  </p:normalViewPr>
  <p:slideViewPr>
    <p:cSldViewPr>
      <p:cViewPr varScale="1">
        <p:scale>
          <a:sx n="83" d="100"/>
          <a:sy n="83" d="100"/>
        </p:scale>
        <p:origin x="203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82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25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Более</a:t>
            </a:r>
            <a:r>
              <a:rPr lang="ru-RU" baseline="0" dirty="0" smtClean="0"/>
              <a:t> понятный пример применения этого принципа будет через несколько слайдов.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551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152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022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728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Проиллюстрирую</a:t>
            </a:r>
            <a:r>
              <a:rPr lang="ru-RU" baseline="0" dirty="0" smtClean="0"/>
              <a:t> принципы 4 и 5 структурного программирования с помощью диаграмм деятельности.</a:t>
            </a:r>
          </a:p>
          <a:p>
            <a:r>
              <a:rPr lang="ru-RU" baseline="0" dirty="0" smtClean="0"/>
              <a:t>Диаграмм деятельности – это блок схема изображающая последовательность выполняемых операций.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585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Большая чёрная точка – начало алгоритма</a:t>
            </a:r>
            <a:r>
              <a:rPr lang="ru-RU" baseline="0" dirty="0" smtClean="0"/>
              <a:t> (программы или функции).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Чёрная точка с тонким кольцом вокруг – конец алгоритма (программы или функции).</a:t>
            </a:r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66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 блока условия один вход и два выхода,</a:t>
            </a:r>
            <a:br>
              <a:rPr lang="ru-RU" dirty="0" smtClean="0"/>
            </a:br>
            <a:r>
              <a:rPr lang="ru-RU" dirty="0" smtClean="0"/>
              <a:t>однако</a:t>
            </a:r>
            <a:r>
              <a:rPr lang="ru-RU" baseline="0" dirty="0" smtClean="0"/>
              <a:t> у структуры "ветвление" получается всё равно один выход.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71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068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631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11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этой схеме изображена</a:t>
            </a:r>
            <a:r>
              <a:rPr lang="ru-RU" baseline="0" dirty="0" smtClean="0"/>
              <a:t> взаимосвязь парадигм, которые упоминаются в нашем курсе.</a:t>
            </a:r>
          </a:p>
          <a:p>
            <a:r>
              <a:rPr lang="ru-RU" baseline="0" dirty="0" smtClean="0"/>
              <a:t>Вообще парадигм программирования существует существенно больше (см. </a:t>
            </a:r>
            <a:r>
              <a:rPr lang="ru-RU" baseline="0" dirty="0" err="1" smtClean="0"/>
              <a:t>википедия</a:t>
            </a:r>
            <a:r>
              <a:rPr lang="ru-RU" baseline="0" dirty="0" smtClean="0"/>
              <a:t>), чем указано на слайде.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Структурное программирование было исторически первым (уже в самой первой программе использовался структурный блок "цикл"). Его развитием стало объектно-</a:t>
            </a:r>
            <a:r>
              <a:rPr lang="ru-RU" baseline="0" dirty="0" err="1" smtClean="0"/>
              <a:t>ориентированое</a:t>
            </a:r>
            <a:r>
              <a:rPr lang="ru-RU" baseline="0" dirty="0" smtClean="0"/>
              <a:t> программирование.</a:t>
            </a:r>
          </a:p>
          <a:p>
            <a:r>
              <a:rPr lang="ru-RU" baseline="0" dirty="0" smtClean="0"/>
              <a:t>Далее к нему добавилось обобщённое.</a:t>
            </a:r>
          </a:p>
          <a:p>
            <a:r>
              <a:rPr lang="ru-RU" baseline="0" dirty="0" smtClean="0"/>
              <a:t>Иногда всю эту группу называют структурным программированием. Чтобы не возникало путаницы, лучше использовать для этой группы парадигм термин </a:t>
            </a:r>
            <a:r>
              <a:rPr lang="ru-RU" b="1" u="sng" baseline="0" dirty="0" smtClean="0"/>
              <a:t>процедурное программирование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Важно, что парадигмы в программировании не являются взаимоисключающими (в императивный язык </a:t>
            </a:r>
            <a:r>
              <a:rPr lang="en-US" baseline="0" dirty="0" smtClean="0"/>
              <a:t>C++ </a:t>
            </a:r>
            <a:r>
              <a:rPr lang="ru-RU" baseline="0" dirty="0" smtClean="0"/>
              <a:t>были со временем добавлены элементы декларативного программирования</a:t>
            </a:r>
            <a:r>
              <a:rPr lang="en-US" baseline="0" dirty="0" smtClean="0"/>
              <a:t>; </a:t>
            </a:r>
            <a:r>
              <a:rPr lang="ru-RU" baseline="0" dirty="0" smtClean="0"/>
              <a:t>объектно-ориентированное программирование является развитием структурного, обобщённое является дополнением к объектно-ориентированному).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9344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522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047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589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418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6736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Обратите внимание, на этом этапе детализации алгоритма</a:t>
            </a:r>
            <a:r>
              <a:rPr lang="ru-RU" baseline="0" dirty="0" smtClean="0"/>
              <a:t> мы прописываем и отлаживаем блоки "ввести исходные данные с проверкой корректности" и вывести результат.</a:t>
            </a:r>
            <a:br>
              <a:rPr lang="ru-RU" baseline="0" dirty="0" smtClean="0"/>
            </a:br>
            <a:r>
              <a:rPr lang="ru-RU" baseline="0" dirty="0" smtClean="0"/>
              <a:t>Далее при разработке основного расчёта можно эти блоки не держать в голове, сконцентрировавшись только на блоке расчёта.</a:t>
            </a:r>
          </a:p>
          <a:p>
            <a:r>
              <a:rPr lang="ru-RU" baseline="0" dirty="0" smtClean="0"/>
              <a:t>Если пытаться держать всю программу в голове сразу, то до нового года не успеть порешать все задачки из лабораторного практикума.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435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новичка это может стать сложной задачей, хотя требует только знаний базового синтаксиса.</a:t>
            </a:r>
          </a:p>
          <a:p>
            <a:endParaRPr lang="en-US" dirty="0" smtClean="0"/>
          </a:p>
          <a:p>
            <a:r>
              <a:rPr lang="ru-RU" dirty="0" smtClean="0"/>
              <a:t>Подзадачи по пути усложнения к</a:t>
            </a:r>
            <a:r>
              <a:rPr lang="ru-RU" baseline="0" dirty="0" smtClean="0"/>
              <a:t> исходной задаче:</a:t>
            </a:r>
            <a:endParaRPr lang="ru-RU" dirty="0" smtClean="0"/>
          </a:p>
          <a:p>
            <a:r>
              <a:rPr lang="ru-RU" dirty="0" smtClean="0"/>
              <a:t>Этап 1: выбрать наибольшую</a:t>
            </a:r>
            <a:r>
              <a:rPr lang="ru-RU" baseline="0" dirty="0" smtClean="0"/>
              <a:t> из двух переменных </a:t>
            </a:r>
            <a:r>
              <a:rPr lang="en-US" baseline="0" dirty="0" smtClean="0"/>
              <a:t>A</a:t>
            </a:r>
            <a:r>
              <a:rPr lang="ru-RU" baseline="0" dirty="0" smtClean="0"/>
              <a:t> и </a:t>
            </a:r>
            <a:r>
              <a:rPr lang="en-US" baseline="0" dirty="0" smtClean="0"/>
              <a:t>B</a:t>
            </a:r>
            <a:endParaRPr lang="ru-RU" baseline="0" dirty="0" smtClean="0"/>
          </a:p>
          <a:p>
            <a:r>
              <a:rPr lang="ru-RU" baseline="0" dirty="0" smtClean="0"/>
              <a:t>Этап 2: наибольшее значение среди переменных </a:t>
            </a:r>
            <a:r>
              <a:rPr lang="en-US" baseline="0" dirty="0" smtClean="0"/>
              <a:t>A</a:t>
            </a:r>
            <a:r>
              <a:rPr lang="ru-RU" baseline="0" dirty="0" smtClean="0"/>
              <a:t> и </a:t>
            </a:r>
            <a:r>
              <a:rPr lang="en-US" baseline="0" dirty="0" smtClean="0"/>
              <a:t>B</a:t>
            </a:r>
            <a:r>
              <a:rPr lang="ru-RU" baseline="0" dirty="0" smtClean="0"/>
              <a:t> поместить в переменную </a:t>
            </a:r>
            <a:r>
              <a:rPr lang="en-US" baseline="0" dirty="0" smtClean="0"/>
              <a:t>A</a:t>
            </a:r>
            <a:r>
              <a:rPr lang="ru-RU" baseline="0" dirty="0" smtClean="0"/>
              <a:t>, а наименьшее в переменную </a:t>
            </a:r>
            <a:r>
              <a:rPr lang="en-US" baseline="0" dirty="0" smtClean="0"/>
              <a:t>B.</a:t>
            </a:r>
          </a:p>
          <a:p>
            <a:r>
              <a:rPr lang="ru-RU" baseline="0" dirty="0" smtClean="0"/>
              <a:t>Этап 3: среди 5 переменных </a:t>
            </a:r>
            <a:r>
              <a:rPr lang="en-US" baseline="0" dirty="0" smtClean="0"/>
              <a:t>A, B, C, D, E </a:t>
            </a:r>
            <a:r>
              <a:rPr lang="ru-RU" baseline="0" dirty="0" smtClean="0"/>
              <a:t>найти наибольшее значение и сохранить в переменной </a:t>
            </a:r>
            <a:r>
              <a:rPr lang="en-US" baseline="0" dirty="0" smtClean="0"/>
              <a:t>A, </a:t>
            </a:r>
            <a:r>
              <a:rPr lang="ru-RU" baseline="0" dirty="0" smtClean="0"/>
              <a:t>при этом предыдущее значение не потерять и сохранить в освободившейся переменной.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Этап 4: </a:t>
            </a:r>
            <a:r>
              <a:rPr lang="ru-RU" baseline="0" dirty="0" smtClean="0"/>
              <a:t>среди 5 переменных </a:t>
            </a:r>
            <a:r>
              <a:rPr lang="en-US" baseline="0" dirty="0" smtClean="0"/>
              <a:t>A, B, C, D, E </a:t>
            </a:r>
            <a:r>
              <a:rPr lang="ru-RU" baseline="0" dirty="0" smtClean="0"/>
              <a:t>найти значение третье </a:t>
            </a:r>
            <a:r>
              <a:rPr lang="ru-RU" baseline="0" smtClean="0"/>
              <a:t>по величине.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783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Структурному программированию посвящена</a:t>
            </a:r>
            <a:r>
              <a:rPr lang="ru-RU" baseline="0" dirty="0" smtClean="0"/>
              <a:t> вся следующая лекция поэтому её на слайде нет.</a:t>
            </a:r>
          </a:p>
          <a:p>
            <a:r>
              <a:rPr lang="ru-RU" baseline="0" dirty="0" smtClean="0"/>
              <a:t>Обобщённое программирование – развитие идеи ООП, соответственно с ним познакомимся во втором семестре.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222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err="1" smtClean="0"/>
              <a:t>Никлас</a:t>
            </a:r>
            <a:r>
              <a:rPr lang="ru-RU" sz="1200" dirty="0" smtClean="0"/>
              <a:t> Вирт – создатель языка </a:t>
            </a:r>
            <a:r>
              <a:rPr lang="en-US" sz="1200" dirty="0" smtClean="0"/>
              <a:t>Pascal, </a:t>
            </a:r>
            <a:r>
              <a:rPr lang="ru-RU" sz="1200" dirty="0" smtClean="0"/>
              <a:t>передового языка на момент его создания.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Именно такие цели были сформулированы, к</a:t>
            </a:r>
            <a:r>
              <a:rPr lang="ru-RU" dirty="0" smtClean="0"/>
              <a:t>огда придумывали</a:t>
            </a:r>
            <a:r>
              <a:rPr lang="ru-RU" baseline="0" dirty="0" smtClean="0"/>
              <a:t> структурное программирование.</a:t>
            </a:r>
            <a:endParaRPr lang="ru-RU" dirty="0" smtClean="0"/>
          </a:p>
          <a:p>
            <a:r>
              <a:rPr lang="ru-RU" dirty="0" smtClean="0"/>
              <a:t>Самое забавное в этом слайде, что все те же самые цели формулируются и при введении других парадигм программирования. (До идеала ещё далеко…)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816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978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Принципы указанные на этом слайде хотя и не обязательны для работающей программы, но всё же следование им приводит к более простому и понятному коду, и поэтому часто свойственно опытным разработчикам.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853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Иллюстрация спагетти кода.</a:t>
            </a:r>
          </a:p>
          <a:p>
            <a:r>
              <a:rPr lang="ru-RU" dirty="0" smtClean="0"/>
              <a:t>Представлен код на ассемблере</a:t>
            </a:r>
            <a:r>
              <a:rPr lang="ru-RU" baseline="0" dirty="0" smtClean="0"/>
              <a:t> – языке в котором активно используются инструкции аналогичные </a:t>
            </a:r>
            <a:r>
              <a:rPr lang="en-US" baseline="0" dirty="0" smtClean="0"/>
              <a:t>goto</a:t>
            </a:r>
            <a:r>
              <a:rPr lang="ru-RU" baseline="0" dirty="0" smtClean="0"/>
              <a:t> (на слайде это </a:t>
            </a:r>
            <a:r>
              <a:rPr lang="en-US" baseline="0" dirty="0" err="1" smtClean="0"/>
              <a:t>jmp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jb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jnz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jge</a:t>
            </a:r>
            <a:r>
              <a:rPr lang="en-US" baseline="0" dirty="0" smtClean="0"/>
              <a:t>)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Для каждой такой инструкции было принято на распечатках указывать стрелочкой куда ведёт переход. Большое количество таких стрелочек на "бесконечных" лентах распечаток и вызывало аналогию со спагетти.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Обычный код превращается в спагетти код при использовании оптимизации. Зачастую такой код _может_ демонстрировать существенно лучшую производительность и экономичность использования оперативной памяти, но внесение любых изменений (даже незначительных) сопряжено с большой сложностью. Исправил в одном месте – в нескольких других код сломался.</a:t>
            </a:r>
          </a:p>
          <a:p>
            <a:r>
              <a:rPr lang="ru-RU" baseline="0" dirty="0" smtClean="0"/>
              <a:t>Поэтому использование такого кода не рекомендуется. Особенно если код придётся исправлять и совершенствовать в дальнейшем. То есть в любом случае.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Сейчас этот термин используют применительно к любому сложному и запутанному коду, даже если аналогия спагетти не просматривается.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957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Функция</a:t>
            </a:r>
            <a:r>
              <a:rPr lang="ru-RU" baseline="0" dirty="0" smtClean="0"/>
              <a:t> может быть без выходных точек или иметь несколько выходных, но после выхода из неё выполнение всё равно продолжится за инструкцией её вызова.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07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принципы структурного</a:t>
            </a:r>
            <a:r>
              <a:rPr lang="ru-RU" baseline="0" dirty="0" smtClean="0"/>
              <a:t> программирования </a:t>
            </a:r>
            <a:r>
              <a:rPr lang="ru-RU" dirty="0" smtClean="0"/>
              <a:t>указанные в литературе.</a:t>
            </a:r>
          </a:p>
          <a:p>
            <a:r>
              <a:rPr lang="ru-RU" dirty="0" smtClean="0"/>
              <a:t>Применительно к современному состоянию программирования можно добавить:</a:t>
            </a:r>
          </a:p>
          <a:p>
            <a:r>
              <a:rPr lang="ru-RU" dirty="0" smtClean="0"/>
              <a:t>- комментарии об изменениях вносимых</a:t>
            </a:r>
            <a:r>
              <a:rPr lang="ru-RU" baseline="0" dirty="0" smtClean="0"/>
              <a:t> в код </a:t>
            </a:r>
            <a:r>
              <a:rPr lang="ru-RU" dirty="0" smtClean="0"/>
              <a:t>оставляются в системах версионности вроде </a:t>
            </a:r>
            <a:r>
              <a:rPr lang="en-US" dirty="0" smtClean="0"/>
              <a:t>SVN </a:t>
            </a:r>
            <a:r>
              <a:rPr lang="ru-RU" dirty="0" smtClean="0"/>
              <a:t>или </a:t>
            </a:r>
            <a:r>
              <a:rPr lang="en-US" dirty="0" err="1" smtClean="0"/>
              <a:t>Git</a:t>
            </a:r>
            <a:r>
              <a:rPr lang="ru-RU" dirty="0" smtClean="0"/>
              <a:t>,</a:t>
            </a:r>
            <a:r>
              <a:rPr lang="ru-RU" baseline="0" dirty="0" smtClean="0"/>
              <a:t> а не в самих исходных файлах.</a:t>
            </a:r>
            <a:endParaRPr lang="ru-RU" dirty="0" smtClean="0"/>
          </a:p>
          <a:p>
            <a:r>
              <a:rPr lang="ru-RU" dirty="0" smtClean="0"/>
              <a:t>- </a:t>
            </a:r>
            <a:r>
              <a:rPr lang="ru-RU" baseline="0" dirty="0" smtClean="0"/>
              <a:t>количество комментариев в современных программах существенно сокращается благодаря следованию принципу "</a:t>
            </a:r>
            <a:r>
              <a:rPr lang="ru-RU" baseline="0" dirty="0" err="1" smtClean="0"/>
              <a:t>самоописывающего</a:t>
            </a:r>
            <a:r>
              <a:rPr lang="ru-RU" baseline="0" dirty="0" smtClean="0"/>
              <a:t> кода":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осознанное именование переменных и функций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использование именованных констант вместо "магических чисел"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Все остальные требования на этом слайде являются не просто обязательными в современном программировании, но и само собой разумеющимися.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72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4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53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Дата 2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536" y="116632"/>
            <a:ext cx="8640960" cy="6374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363" indent="-360363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b="1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2. Основы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программирования</a:t>
            </a:r>
            <a:endParaRPr lang="en-US" b="1" dirty="0" smtClean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i="1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4. Языки </a:t>
            </a:r>
            <a:r>
              <a:rPr lang="ru-RU" i="1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</a:t>
            </a: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5. Базовые элементы языка </a:t>
            </a:r>
            <a:r>
              <a:rPr lang="ru-RU" dirty="0" smtClean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</a:t>
            </a: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6. Концепция типа </a:t>
            </a:r>
            <a:r>
              <a:rPr lang="ru-RU" dirty="0" smtClean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данных</a:t>
            </a:r>
            <a:endParaRPr lang="en-US" dirty="0" smtClean="0">
              <a:solidFill>
                <a:prstClr val="white">
                  <a:lumMod val="6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627063">
              <a:lnSpc>
                <a:spcPct val="107000"/>
              </a:lnSpc>
            </a:pPr>
            <a:r>
              <a:rPr lang="ru-RU" sz="3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3. Процедурное </a:t>
            </a:r>
            <a:r>
              <a:rPr lang="ru-RU" sz="3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программирование</a:t>
            </a:r>
            <a:endParaRPr lang="en-US" sz="3400" b="1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2438" indent="-452438">
              <a:spcBef>
                <a:spcPts val="18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tabLst>
                <a:tab pos="1879600" algn="l"/>
              </a:tabLst>
            </a:pPr>
            <a:r>
              <a:rPr lang="ru-RU" sz="3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Тема </a:t>
            </a: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 Введение в процедурное </a:t>
            </a:r>
            <a:r>
              <a:rPr lang="ru-RU" sz="3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</a:t>
            </a:r>
            <a:br>
              <a:rPr lang="ru-RU" sz="3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3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структурное программирование</a:t>
            </a:r>
            <a:endParaRPr lang="en-US" sz="34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8. Управляющие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инструкции</a:t>
            </a:r>
            <a:endParaRPr lang="en-US" dirty="0" smtClean="0">
              <a:solidFill>
                <a:prstClr val="white">
                  <a:lumMod val="75000"/>
                </a:prst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9. Базовые структуры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данных</a:t>
            </a:r>
            <a:endParaRPr lang="en-US" dirty="0" smtClean="0">
              <a:solidFill>
                <a:prstClr val="white">
                  <a:lumMod val="75000"/>
                </a:prst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10. Управление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памятью</a:t>
            </a: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11. Функции </a:t>
            </a:r>
            <a:br>
              <a:rPr lang="ru-RU" dirty="0">
                <a:solidFill>
                  <a:prstClr val="white">
                    <a:lumMod val="75000"/>
                  </a:prstClr>
                </a:solidFill>
              </a:rPr>
            </a:b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12.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Рекурсия</a:t>
            </a:r>
          </a:p>
          <a:p>
            <a:pPr marL="360363">
              <a:lnSpc>
                <a:spcPct val="107000"/>
              </a:lnSpc>
            </a:pPr>
            <a:r>
              <a:rPr lang="ru-RU" b="1" dirty="0">
                <a:solidFill>
                  <a:prstClr val="white">
                    <a:lumMod val="75000"/>
                  </a:prstClr>
                </a:solidFill>
              </a:rPr>
              <a:t>Раздел 4. Объектно-ориентированное программирование</a:t>
            </a: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13. Введение в объектно-ориентированное программирование</a:t>
            </a: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14. Инкапсуляция</a:t>
            </a: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15. Связанные динамические структуры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данных</a:t>
            </a:r>
            <a:endParaRPr lang="en-US" dirty="0" smtClean="0">
              <a:solidFill>
                <a:prstClr val="white">
                  <a:lumMod val="75000"/>
                </a:prstClr>
              </a:solidFill>
            </a:endParaRP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1</a:t>
            </a:r>
            <a:r>
              <a:rPr lang="en-US" dirty="0" smtClean="0">
                <a:solidFill>
                  <a:prstClr val="white">
                    <a:lumMod val="75000"/>
                  </a:prstClr>
                </a:solidFill>
              </a:rPr>
              <a:t>6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. 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Абстрактные типы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данных</a:t>
            </a:r>
            <a:endParaRPr lang="ru-RU" dirty="0">
              <a:solidFill>
                <a:prstClr val="white">
                  <a:lumMod val="75000"/>
                </a:prstClr>
              </a:solidFill>
            </a:endParaRP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1</a:t>
            </a:r>
            <a:r>
              <a:rPr lang="en-US" dirty="0" smtClean="0">
                <a:solidFill>
                  <a:prstClr val="white">
                    <a:lumMod val="75000"/>
                  </a:prstClr>
                </a:solidFill>
              </a:rPr>
              <a:t>7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. 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Шаблоны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классов</a:t>
            </a:r>
            <a:endParaRPr lang="ru-RU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Процедурное программирование</a:t>
            </a:r>
            <a:endParaRPr lang="en-US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4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12968" cy="98215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Принципы структурного программирования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7524" y="1304764"/>
            <a:ext cx="8604448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lnSpc>
                <a:spcPct val="90000"/>
              </a:lnSpc>
              <a:spcBef>
                <a:spcPts val="600"/>
              </a:spcBef>
              <a:buClr>
                <a:schemeClr val="hlink"/>
              </a:buClr>
              <a:buSzPct val="80000"/>
            </a:pPr>
            <a:r>
              <a:rPr lang="ru-RU" sz="2200" b="1" dirty="0"/>
              <a:t>4) </a:t>
            </a:r>
            <a:r>
              <a:rPr lang="ru-RU" sz="2200" b="1" dirty="0" smtClean="0"/>
              <a:t>	Пошаговая </a:t>
            </a:r>
            <a:r>
              <a:rPr lang="ru-RU" sz="2200" b="1" dirty="0"/>
              <a:t>детализация при написании текста программы</a:t>
            </a:r>
          </a:p>
          <a:p>
            <a:pPr marL="360363" lvl="1" indent="-360363" eaLnBrk="0" hangingPunct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На первом шаге описывается общая схема работы в обозримой линейной текстовой форме (т.е. с использованием очень крупных понятий), причем это описание не является полностью формализованным и ориентировано на восприятие его человеком. </a:t>
            </a:r>
          </a:p>
          <a:p>
            <a:pPr marL="360363" lvl="1" indent="-360363" eaLnBrk="0" hangingPunct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На каждом следующем шаге производится уточнение и детализация одного из понятий, использованного (как правило, </a:t>
            </a:r>
            <a:r>
              <a:rPr lang="ru-RU" sz="2200" dirty="0" err="1" smtClean="0"/>
              <a:t>неформализованно</a:t>
            </a:r>
            <a:r>
              <a:rPr lang="ru-RU" sz="2200" dirty="0"/>
              <a:t>) в каком либо описании, разработанном на одном из предыдущих шагов. </a:t>
            </a:r>
          </a:p>
          <a:p>
            <a:pPr marL="360363" lvl="1" indent="-360363" eaLnBrk="0" hangingPunct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В результате такого шага создается описание выбранного уточняемого понятия либо в терминах языка программирования, либо в такой же форме, что и на первом шаге с использованием новых уточняемых понятий. 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Процедурное программирование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9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12968" cy="98215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Принципы структурного программирования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7524" y="1304764"/>
            <a:ext cx="8604448" cy="3413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ru-RU" sz="2200" b="1" dirty="0"/>
              <a:t>4) </a:t>
            </a:r>
            <a:r>
              <a:rPr lang="ru-RU" sz="2200" b="1" dirty="0" smtClean="0"/>
              <a:t>	Пошаговая </a:t>
            </a:r>
            <a:r>
              <a:rPr lang="ru-RU" sz="2200" b="1" dirty="0"/>
              <a:t>детализация при написании текста программы</a:t>
            </a:r>
          </a:p>
          <a:p>
            <a:pPr marL="360363" lvl="1" indent="-360363" eaLnBrk="0" hangingPunct="0">
              <a:spcBef>
                <a:spcPts val="12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Процесс детализации завершается, когда все уточняемые понятия будут выражены в конечном счете на языке </a:t>
            </a:r>
            <a:r>
              <a:rPr lang="ru-RU" sz="2200" dirty="0" smtClean="0"/>
              <a:t>программирования </a:t>
            </a:r>
            <a:endParaRPr lang="ru-RU" sz="2200" dirty="0"/>
          </a:p>
          <a:p>
            <a:pPr marL="360363" lvl="1" indent="-360363" eaLnBrk="0" hangingPunct="0">
              <a:spcBef>
                <a:spcPts val="12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Последним шагом является получение текста программы на языке </a:t>
            </a:r>
            <a:r>
              <a:rPr lang="ru-RU" sz="2200" dirty="0" smtClean="0"/>
              <a:t>программирования</a:t>
            </a:r>
            <a:br>
              <a:rPr lang="ru-RU" sz="2200" dirty="0" smtClean="0"/>
            </a:br>
            <a:r>
              <a:rPr lang="ru-RU" sz="2200" dirty="0" smtClean="0"/>
              <a:t>путем </a:t>
            </a:r>
            <a:r>
              <a:rPr lang="ru-RU" sz="2200" dirty="0"/>
              <a:t>замены всех вхождений уточняемых понятий заданными их описаниями </a:t>
            </a:r>
            <a:r>
              <a:rPr lang="ru-RU" sz="2200" dirty="0" smtClean="0"/>
              <a:t>и</a:t>
            </a:r>
            <a:br>
              <a:rPr lang="ru-RU" sz="2200" dirty="0" smtClean="0"/>
            </a:br>
            <a:r>
              <a:rPr lang="ru-RU" sz="2200" dirty="0" smtClean="0"/>
              <a:t>выражение </a:t>
            </a:r>
            <a:r>
              <a:rPr lang="ru-RU" sz="2200" dirty="0"/>
              <a:t>всех вхождений конструкций структурного программирования средствами этого языка </a:t>
            </a:r>
            <a:r>
              <a:rPr lang="ru-RU" sz="2200" dirty="0" smtClean="0"/>
              <a:t>программирования</a:t>
            </a:r>
            <a:endParaRPr lang="ru-RU" sz="220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Процедурное программирование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8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12968" cy="98215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Принципы структурного программирования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7524" y="1304764"/>
            <a:ext cx="8604448" cy="4665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ru-RU" sz="2200" b="1" dirty="0"/>
              <a:t>5</a:t>
            </a:r>
            <a:r>
              <a:rPr lang="ru-RU" sz="2200" b="1" dirty="0" smtClean="0"/>
              <a:t>)	Разработка </a:t>
            </a:r>
            <a:r>
              <a:rPr lang="ru-RU" sz="2200" b="1" dirty="0"/>
              <a:t>программы методом «сверху вниз»</a:t>
            </a:r>
          </a:p>
          <a:p>
            <a:pPr marL="360363" lvl="1" indent="-360363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На первом этапе разрабатывается основная программа, в которой вместо каждого связного логического фрагмента текста вставляется вызов функции, которая будет выполнять этот фрагмент. </a:t>
            </a:r>
          </a:p>
          <a:p>
            <a:pPr marL="360363" lvl="1" indent="-360363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Вместо настоящих, работающих функций, к программе подключаются специально написанные функции - «заглушки», которые ничего не делают. </a:t>
            </a:r>
          </a:p>
          <a:p>
            <a:pPr marL="360363" lvl="1" indent="-360363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Полученная программа проверяется и отлаживается. </a:t>
            </a:r>
          </a:p>
          <a:p>
            <a:pPr marL="360363" lvl="1" indent="-360363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После того, как программист убедится, что </a:t>
            </a:r>
            <a:r>
              <a:rPr lang="ru-RU" sz="2200" dirty="0" smtClean="0"/>
              <a:t>функции вызываются </a:t>
            </a:r>
            <a:r>
              <a:rPr lang="ru-RU" sz="2200" dirty="0"/>
              <a:t>в правильной последовательности (то есть общая структура программы верна), функции-заглушки последовательно заменяются на реально работающие, причём разработка каждой функции ведётся тем же методом, что и основной программы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Процедурное программирование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0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12968" cy="98215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Принципы структурного программирования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7524" y="1304764"/>
            <a:ext cx="8604448" cy="458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ru-RU" sz="2200" b="1" dirty="0"/>
              <a:t>5</a:t>
            </a:r>
            <a:r>
              <a:rPr lang="ru-RU" sz="2200" b="1" dirty="0" smtClean="0"/>
              <a:t>)	Разработка </a:t>
            </a:r>
            <a:r>
              <a:rPr lang="ru-RU" sz="2200" b="1" dirty="0"/>
              <a:t>программы методом «сверху вниз»</a:t>
            </a:r>
          </a:p>
          <a:p>
            <a:pPr marL="360363" lvl="1" indent="-360363" eaLnBrk="0" hangingPunct="0">
              <a:spcBef>
                <a:spcPts val="12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Разработка заканчивается тогда, когда не останется ни одной функции - «заглушки», которая не была бы удалена. </a:t>
            </a:r>
          </a:p>
          <a:p>
            <a:pPr marL="360363" lvl="1" indent="-360363" eaLnBrk="0" hangingPunct="0">
              <a:spcBef>
                <a:spcPts val="12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Такая последовательность гарантирует, что на каждом этапе разработки программист одновременно имеет дело с обозримым и понятным ему множеством фрагментов, и может быть уверен, что общая структура всех более высоких уровней программы верна. </a:t>
            </a:r>
          </a:p>
          <a:p>
            <a:pPr marL="360363" lvl="1" indent="-360363" eaLnBrk="0" hangingPunct="0">
              <a:spcBef>
                <a:spcPts val="12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При сопровождении и внесении изменений в программу выясняется, в какие именно функции нужно внести изменения, и они вносятся, не затрагивая части программы, непосредственно не связанные с ними. 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Процедурное программирование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9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982156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Базовые управляющие структуры</a:t>
            </a: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431540" y="1196752"/>
            <a:ext cx="8316686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Компоненты конструкций структурного программирования</a:t>
            </a:r>
            <a:b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 диаграммах деятельности</a:t>
            </a:r>
            <a:endParaRPr lang="be-BY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215516" y="3429000"/>
            <a:ext cx="5400600" cy="2403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Действие</a:t>
            </a:r>
          </a:p>
          <a:p>
            <a:pPr marL="261938" lvl="1" indent="-261938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b="1" dirty="0" smtClean="0"/>
              <a:t>простая инструкция </a:t>
            </a:r>
            <a:r>
              <a:rPr lang="ru-RU" dirty="0" smtClean="0"/>
              <a:t>языка программирования (инструкция присвоения, ввода, вывода,</a:t>
            </a:r>
            <a:br>
              <a:rPr lang="ru-RU" dirty="0" smtClean="0"/>
            </a:br>
            <a:r>
              <a:rPr lang="ru-RU" dirty="0" smtClean="0"/>
              <a:t>вызова функции и др.),</a:t>
            </a:r>
          </a:p>
          <a:p>
            <a:pPr marL="261938" lvl="1" indent="-261938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dirty="0" smtClean="0"/>
              <a:t>фрагмент программы (набор инструкций) </a:t>
            </a:r>
          </a:p>
          <a:p>
            <a:pPr marL="0" lvl="1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ru-RU" dirty="0" smtClean="0"/>
              <a:t>Каждая из этих конструкций имеет по управлению только один вход и один выход. Тем самым, и </a:t>
            </a:r>
            <a:r>
              <a:rPr lang="ru-RU" b="1" dirty="0" smtClean="0"/>
              <a:t>обобщенный оператор имеет только один вход и один выход.</a:t>
            </a:r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5796136" y="3645024"/>
            <a:ext cx="3204356" cy="2403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Условие (предикат):</a:t>
            </a:r>
          </a:p>
          <a:p>
            <a:pPr marL="261938" lvl="1" indent="-261938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dirty="0" smtClean="0"/>
              <a:t>выражение, результатом которого может быть </a:t>
            </a:r>
            <a:r>
              <a:rPr lang="en-US" dirty="0" smtClean="0">
                <a:solidFill>
                  <a:srgbClr val="0000FF"/>
                </a:solidFill>
              </a:rPr>
              <a:t>true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>
                <a:solidFill>
                  <a:srgbClr val="0000FF"/>
                </a:solidFill>
              </a:rPr>
              <a:t>false</a:t>
            </a:r>
          </a:p>
          <a:p>
            <a:pPr marL="0" lvl="1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ru-RU" dirty="0" smtClean="0"/>
              <a:t>В зависимости от значения выражения в программе может быть выполнена передача управления тому или иному узлу обработки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endParaRPr lang="ru-RU" b="1" dirty="0" smtClean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endParaRPr lang="be-BY" b="1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5076056" y="1916832"/>
            <a:ext cx="3816424" cy="1584176"/>
            <a:chOff x="5076056" y="1916832"/>
            <a:chExt cx="3816424" cy="1584176"/>
          </a:xfrm>
          <a:noFill/>
        </p:grpSpPr>
        <p:cxnSp>
          <p:nvCxnSpPr>
            <p:cNvPr id="12" name="Прямая со стрелкой 11"/>
            <p:cNvCxnSpPr>
              <a:endCxn id="11" idx="0"/>
            </p:cNvCxnSpPr>
            <p:nvPr/>
          </p:nvCxnSpPr>
          <p:spPr>
            <a:xfrm>
              <a:off x="7236296" y="1916832"/>
              <a:ext cx="0" cy="288032"/>
            </a:xfrm>
            <a:prstGeom prst="straightConnector1">
              <a:avLst/>
            </a:prstGeom>
            <a:grpFill/>
            <a:ln w="317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11" idx="2"/>
            </p:cNvCxnSpPr>
            <p:nvPr/>
          </p:nvCxnSpPr>
          <p:spPr>
            <a:xfrm>
              <a:off x="7236296" y="3068960"/>
              <a:ext cx="0" cy="432048"/>
            </a:xfrm>
            <a:prstGeom prst="straightConnector1">
              <a:avLst/>
            </a:prstGeom>
            <a:grpFill/>
            <a:ln w="317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11" idx="1"/>
            </p:cNvCxnSpPr>
            <p:nvPr/>
          </p:nvCxnSpPr>
          <p:spPr>
            <a:xfrm flipH="1">
              <a:off x="5076056" y="2636912"/>
              <a:ext cx="504056" cy="0"/>
            </a:xfrm>
            <a:prstGeom prst="straightConnector1">
              <a:avLst/>
            </a:prstGeom>
            <a:grpFill/>
            <a:ln w="317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Блок-схема: решение 10"/>
            <p:cNvSpPr/>
            <p:nvPr/>
          </p:nvSpPr>
          <p:spPr>
            <a:xfrm>
              <a:off x="5580112" y="2204864"/>
              <a:ext cx="3312368" cy="864096"/>
            </a:xfrm>
            <a:prstGeom prst="flowChartDecision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000" dirty="0" smtClean="0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условие</a:t>
              </a:r>
              <a:endParaRPr lang="ru-RU" sz="3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971600" y="1916834"/>
            <a:ext cx="2880320" cy="1368150"/>
            <a:chOff x="971600" y="1916834"/>
            <a:chExt cx="2880320" cy="1368150"/>
          </a:xfrm>
          <a:noFill/>
        </p:grpSpPr>
        <p:cxnSp>
          <p:nvCxnSpPr>
            <p:cNvPr id="17" name="Прямая со стрелкой 16"/>
            <p:cNvCxnSpPr>
              <a:stCxn id="19" idx="2"/>
            </p:cNvCxnSpPr>
            <p:nvPr/>
          </p:nvCxnSpPr>
          <p:spPr>
            <a:xfrm>
              <a:off x="2411761" y="3039671"/>
              <a:ext cx="0" cy="245313"/>
            </a:xfrm>
            <a:prstGeom prst="straightConnector1">
              <a:avLst/>
            </a:prstGeom>
            <a:grpFill/>
            <a:ln w="317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>
              <a:endCxn id="19" idx="0"/>
            </p:cNvCxnSpPr>
            <p:nvPr/>
          </p:nvCxnSpPr>
          <p:spPr>
            <a:xfrm flipH="1">
              <a:off x="2411761" y="1916834"/>
              <a:ext cx="2" cy="353580"/>
            </a:xfrm>
            <a:prstGeom prst="straightConnector1">
              <a:avLst/>
            </a:prstGeom>
            <a:grpFill/>
            <a:ln w="317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Блок-схема: альтернативный процесс 18"/>
            <p:cNvSpPr/>
            <p:nvPr/>
          </p:nvSpPr>
          <p:spPr>
            <a:xfrm>
              <a:off x="971600" y="2270414"/>
              <a:ext cx="2880320" cy="769257"/>
            </a:xfrm>
            <a:prstGeom prst="flowChartAlternateProcess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000" dirty="0">
                  <a:solidFill>
                    <a:srgbClr val="88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д</a:t>
              </a:r>
              <a:r>
                <a:rPr lang="ru-RU" sz="3000" dirty="0" smtClean="0">
                  <a:solidFill>
                    <a:srgbClr val="88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ействие</a:t>
              </a:r>
              <a:endParaRPr lang="ru-RU" sz="3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Процедурное программирование</a:t>
            </a:r>
            <a:endParaRPr lang="en-US" dirty="0" smtClean="0"/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20072" y="2204864"/>
            <a:ext cx="720081" cy="36004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dirty="0" smtClean="0">
                <a:solidFill>
                  <a:srgbClr val="0000FF"/>
                </a:solidFill>
              </a:rPr>
              <a:t>true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72300" y="3032956"/>
            <a:ext cx="792088" cy="36004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dirty="0" smtClean="0">
                <a:solidFill>
                  <a:srgbClr val="0000FF"/>
                </a:solidFill>
              </a:rPr>
              <a:t>false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982156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Базовые управляющие структуры</a:t>
            </a:r>
          </a:p>
        </p:txBody>
      </p:sp>
      <p:cxnSp>
        <p:nvCxnSpPr>
          <p:cNvPr id="20" name="Прямая со стрелкой 19"/>
          <p:cNvCxnSpPr>
            <a:stCxn id="28" idx="0"/>
            <a:endCxn id="27" idx="0"/>
          </p:cNvCxnSpPr>
          <p:nvPr/>
        </p:nvCxnSpPr>
        <p:spPr>
          <a:xfrm>
            <a:off x="4571999" y="2276873"/>
            <a:ext cx="1" cy="576063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27" idx="2"/>
            <a:endCxn id="49" idx="0"/>
          </p:cNvCxnSpPr>
          <p:nvPr/>
        </p:nvCxnSpPr>
        <p:spPr>
          <a:xfrm flipH="1">
            <a:off x="4571999" y="3573017"/>
            <a:ext cx="1" cy="432048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467544" y="1556792"/>
            <a:ext cx="8316686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Следование (последовательное исполнение)</a:t>
            </a:r>
            <a:endParaRPr lang="be-BY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Блок-схема: альтернативный процесс 26"/>
          <p:cNvSpPr/>
          <p:nvPr/>
        </p:nvSpPr>
        <p:spPr>
          <a:xfrm>
            <a:off x="3203848" y="2852936"/>
            <a:ext cx="2736304" cy="720081"/>
          </a:xfrm>
          <a:prstGeom prst="flowChartAlternateProcess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</a:t>
            </a:r>
            <a:r>
              <a:rPr lang="ru-RU" sz="2500" dirty="0" smtClean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ействие 1</a:t>
            </a:r>
            <a:endParaRPr lang="ru-RU" sz="2500" dirty="0">
              <a:solidFill>
                <a:srgbClr val="88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Блок-схема: узел 27"/>
          <p:cNvSpPr/>
          <p:nvPr/>
        </p:nvSpPr>
        <p:spPr>
          <a:xfrm>
            <a:off x="4499991" y="2276873"/>
            <a:ext cx="144016" cy="144016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4499991" y="5157193"/>
            <a:ext cx="144016" cy="144016"/>
            <a:chOff x="1745457" y="4651709"/>
            <a:chExt cx="178594" cy="182229"/>
          </a:xfrm>
        </p:grpSpPr>
        <p:sp>
          <p:nvSpPr>
            <p:cNvPr id="30" name="Блок-схема: узел 29"/>
            <p:cNvSpPr/>
            <p:nvPr/>
          </p:nvSpPr>
          <p:spPr>
            <a:xfrm>
              <a:off x="1788319" y="4697484"/>
              <a:ext cx="95590" cy="93024"/>
            </a:xfrm>
            <a:prstGeom prst="flowChartConnector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Блок-схема: узел 30"/>
            <p:cNvSpPr/>
            <p:nvPr/>
          </p:nvSpPr>
          <p:spPr>
            <a:xfrm>
              <a:off x="1745457" y="4651709"/>
              <a:ext cx="178594" cy="182229"/>
            </a:xfrm>
            <a:prstGeom prst="flowChartConnector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9" name="Блок-схема: альтернативный процесс 48"/>
          <p:cNvSpPr/>
          <p:nvPr/>
        </p:nvSpPr>
        <p:spPr>
          <a:xfrm>
            <a:off x="3203847" y="4005065"/>
            <a:ext cx="2736304" cy="720081"/>
          </a:xfrm>
          <a:prstGeom prst="flowChartAlternateProcess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действие 2</a:t>
            </a:r>
          </a:p>
        </p:txBody>
      </p:sp>
      <p:cxnSp>
        <p:nvCxnSpPr>
          <p:cNvPr id="54" name="Прямая со стрелкой 53"/>
          <p:cNvCxnSpPr>
            <a:stCxn id="49" idx="2"/>
            <a:endCxn id="31" idx="0"/>
          </p:cNvCxnSpPr>
          <p:nvPr/>
        </p:nvCxnSpPr>
        <p:spPr>
          <a:xfrm>
            <a:off x="4571999" y="4725146"/>
            <a:ext cx="0" cy="432047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Процедурное программирование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Прямая со стрелкой 24"/>
          <p:cNvCxnSpPr>
            <a:endCxn id="27" idx="0"/>
          </p:cNvCxnSpPr>
          <p:nvPr/>
        </p:nvCxnSpPr>
        <p:spPr>
          <a:xfrm>
            <a:off x="2123728" y="2924944"/>
            <a:ext cx="0" cy="720080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endCxn id="26" idx="1"/>
          </p:cNvCxnSpPr>
          <p:nvPr/>
        </p:nvCxnSpPr>
        <p:spPr>
          <a:xfrm>
            <a:off x="2123728" y="2924944"/>
            <a:ext cx="648072" cy="0"/>
          </a:xfrm>
          <a:prstGeom prst="line">
            <a:avLst/>
          </a:prstGeom>
          <a:ln w="25400" cap="rnd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endCxn id="49" idx="0"/>
          </p:cNvCxnSpPr>
          <p:nvPr/>
        </p:nvCxnSpPr>
        <p:spPr>
          <a:xfrm>
            <a:off x="6948264" y="2924944"/>
            <a:ext cx="0" cy="720080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26" idx="3"/>
          </p:cNvCxnSpPr>
          <p:nvPr/>
        </p:nvCxnSpPr>
        <p:spPr>
          <a:xfrm>
            <a:off x="6372200" y="2924944"/>
            <a:ext cx="576064" cy="0"/>
          </a:xfrm>
          <a:prstGeom prst="line">
            <a:avLst/>
          </a:prstGeom>
          <a:ln w="25400" cap="rnd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7" idx="2"/>
          </p:cNvCxnSpPr>
          <p:nvPr/>
        </p:nvCxnSpPr>
        <p:spPr>
          <a:xfrm>
            <a:off x="2123728" y="4365105"/>
            <a:ext cx="0" cy="720079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49" idx="2"/>
          </p:cNvCxnSpPr>
          <p:nvPr/>
        </p:nvCxnSpPr>
        <p:spPr>
          <a:xfrm>
            <a:off x="6948264" y="4365105"/>
            <a:ext cx="0" cy="720079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982156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Базовые управляющие структуры</a:t>
            </a:r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467544" y="1556792"/>
            <a:ext cx="8316686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Ветвление (выбор)</a:t>
            </a:r>
          </a:p>
        </p:txBody>
      </p:sp>
      <p:sp>
        <p:nvSpPr>
          <p:cNvPr id="27" name="Блок-схема: альтернативный процесс 26"/>
          <p:cNvSpPr/>
          <p:nvPr/>
        </p:nvSpPr>
        <p:spPr>
          <a:xfrm>
            <a:off x="755576" y="3645024"/>
            <a:ext cx="2736304" cy="720081"/>
          </a:xfrm>
          <a:prstGeom prst="flowChartAlternateProcess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>
                <a:solidFill>
                  <a:srgbClr val="880000"/>
                </a:solidFill>
              </a:rPr>
              <a:t>действие</a:t>
            </a:r>
            <a:r>
              <a:rPr lang="ru-RU" sz="25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500" dirty="0">
                <a:solidFill>
                  <a:srgbClr val="880000"/>
                </a:solidFill>
              </a:rPr>
              <a:t>1</a:t>
            </a:r>
          </a:p>
        </p:txBody>
      </p:sp>
      <p:sp>
        <p:nvSpPr>
          <p:cNvPr id="49" name="Блок-схема: альтернативный процесс 48"/>
          <p:cNvSpPr/>
          <p:nvPr/>
        </p:nvSpPr>
        <p:spPr>
          <a:xfrm>
            <a:off x="5580112" y="3645024"/>
            <a:ext cx="2736304" cy="720081"/>
          </a:xfrm>
          <a:prstGeom prst="flowChartAlternateProcess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>
                <a:solidFill>
                  <a:srgbClr val="880000"/>
                </a:solidFill>
              </a:rPr>
              <a:t>действие</a:t>
            </a:r>
            <a:r>
              <a:rPr lang="ru-RU" sz="25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500" dirty="0" smtClean="0">
                <a:solidFill>
                  <a:srgbClr val="880000"/>
                </a:solidFill>
              </a:rPr>
              <a:t>2</a:t>
            </a:r>
            <a:endParaRPr lang="ru-RU" sz="2500" dirty="0">
              <a:solidFill>
                <a:srgbClr val="880000"/>
              </a:solidFill>
            </a:endParaRPr>
          </a:p>
        </p:txBody>
      </p:sp>
      <p:cxnSp>
        <p:nvCxnSpPr>
          <p:cNvPr id="24" name="Прямая со стрелкой 23"/>
          <p:cNvCxnSpPr>
            <a:stCxn id="45" idx="4"/>
            <a:endCxn id="26" idx="0"/>
          </p:cNvCxnSpPr>
          <p:nvPr/>
        </p:nvCxnSpPr>
        <p:spPr>
          <a:xfrm>
            <a:off x="4572000" y="1916832"/>
            <a:ext cx="0" cy="432048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Блок-схема: решение 25"/>
          <p:cNvSpPr/>
          <p:nvPr/>
        </p:nvSpPr>
        <p:spPr>
          <a:xfrm>
            <a:off x="2771800" y="2348880"/>
            <a:ext cx="3600400" cy="115212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000080"/>
                </a:solidFill>
              </a:rPr>
              <a:t>условие</a:t>
            </a:r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 flipH="1">
            <a:off x="4572000" y="5085184"/>
            <a:ext cx="2376264" cy="0"/>
          </a:xfrm>
          <a:prstGeom prst="line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95736" y="2492896"/>
            <a:ext cx="720081" cy="36004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dirty="0" smtClean="0">
                <a:solidFill>
                  <a:srgbClr val="0000FF"/>
                </a:solidFill>
              </a:rPr>
              <a:t>true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28184" y="2492896"/>
            <a:ext cx="792088" cy="36004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dirty="0" smtClean="0">
                <a:solidFill>
                  <a:srgbClr val="0000FF"/>
                </a:solidFill>
              </a:rPr>
              <a:t>false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Блок-схема: узел 44"/>
          <p:cNvSpPr/>
          <p:nvPr/>
        </p:nvSpPr>
        <p:spPr>
          <a:xfrm>
            <a:off x="4499992" y="1772816"/>
            <a:ext cx="144016" cy="144016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2123728" y="5085184"/>
            <a:ext cx="2448272" cy="0"/>
          </a:xfrm>
          <a:prstGeom prst="line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Группа 92"/>
          <p:cNvGrpSpPr/>
          <p:nvPr/>
        </p:nvGrpSpPr>
        <p:grpSpPr>
          <a:xfrm>
            <a:off x="4499992" y="5589240"/>
            <a:ext cx="144016" cy="144016"/>
            <a:chOff x="1745457" y="4651709"/>
            <a:chExt cx="178594" cy="182229"/>
          </a:xfrm>
        </p:grpSpPr>
        <p:sp>
          <p:nvSpPr>
            <p:cNvPr id="94" name="Блок-схема: узел 93"/>
            <p:cNvSpPr/>
            <p:nvPr/>
          </p:nvSpPr>
          <p:spPr>
            <a:xfrm>
              <a:off x="1788319" y="4697484"/>
              <a:ext cx="95590" cy="93024"/>
            </a:xfrm>
            <a:prstGeom prst="flowChartConnector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Блок-схема: узел 94"/>
            <p:cNvSpPr/>
            <p:nvPr/>
          </p:nvSpPr>
          <p:spPr>
            <a:xfrm>
              <a:off x="1745457" y="4651709"/>
              <a:ext cx="178594" cy="182229"/>
            </a:xfrm>
            <a:prstGeom prst="flowChartConnector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1" name="Прямая со стрелкой 50"/>
          <p:cNvCxnSpPr>
            <a:endCxn id="94" idx="0"/>
          </p:cNvCxnSpPr>
          <p:nvPr/>
        </p:nvCxnSpPr>
        <p:spPr>
          <a:xfrm>
            <a:off x="4572000" y="5085184"/>
            <a:ext cx="1097" cy="540232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Процедурное программирование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8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Прямая со стрелкой 24"/>
          <p:cNvCxnSpPr>
            <a:stCxn id="45" idx="4"/>
          </p:cNvCxnSpPr>
          <p:nvPr/>
        </p:nvCxnSpPr>
        <p:spPr>
          <a:xfrm>
            <a:off x="3347864" y="2060848"/>
            <a:ext cx="0" cy="648072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3347864" y="4725144"/>
            <a:ext cx="0" cy="792088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endCxn id="49" idx="0"/>
          </p:cNvCxnSpPr>
          <p:nvPr/>
        </p:nvCxnSpPr>
        <p:spPr>
          <a:xfrm>
            <a:off x="6588224" y="2708920"/>
            <a:ext cx="0" cy="1224136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982156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Базовые управляющие структуры</a:t>
            </a:r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467544" y="1520788"/>
            <a:ext cx="8316686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Повторение</a:t>
            </a:r>
          </a:p>
        </p:txBody>
      </p:sp>
      <p:sp>
        <p:nvSpPr>
          <p:cNvPr id="49" name="Блок-схема: альтернативный процесс 48"/>
          <p:cNvSpPr/>
          <p:nvPr/>
        </p:nvSpPr>
        <p:spPr>
          <a:xfrm>
            <a:off x="5580112" y="3933056"/>
            <a:ext cx="2016224" cy="720081"/>
          </a:xfrm>
          <a:prstGeom prst="flowChartAlternateProcess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 smtClean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действия</a:t>
            </a:r>
            <a:endParaRPr lang="ru-RU" sz="2500" baseline="-25000" dirty="0">
              <a:solidFill>
                <a:srgbClr val="88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Прямая со стрелкой 23"/>
          <p:cNvCxnSpPr>
            <a:endCxn id="31" idx="0"/>
          </p:cNvCxnSpPr>
          <p:nvPr/>
        </p:nvCxnSpPr>
        <p:spPr>
          <a:xfrm>
            <a:off x="3347864" y="2708920"/>
            <a:ext cx="0" cy="1152128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3347864" y="2708920"/>
            <a:ext cx="3240360" cy="0"/>
          </a:xfrm>
          <a:prstGeom prst="line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72000" y="3861048"/>
            <a:ext cx="720081" cy="36004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dirty="0" smtClean="0">
                <a:solidFill>
                  <a:srgbClr val="0000FF"/>
                </a:solidFill>
              </a:rPr>
              <a:t>true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55776" y="4725144"/>
            <a:ext cx="792088" cy="36004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dirty="0" smtClean="0">
                <a:solidFill>
                  <a:srgbClr val="0000FF"/>
                </a:solidFill>
              </a:rPr>
              <a:t>false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Блок-схема: узел 44"/>
          <p:cNvSpPr/>
          <p:nvPr/>
        </p:nvSpPr>
        <p:spPr>
          <a:xfrm>
            <a:off x="3275856" y="1916832"/>
            <a:ext cx="144016" cy="144016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единительная линия 56"/>
          <p:cNvCxnSpPr>
            <a:stCxn id="31" idx="3"/>
            <a:endCxn id="49" idx="1"/>
          </p:cNvCxnSpPr>
          <p:nvPr/>
        </p:nvCxnSpPr>
        <p:spPr>
          <a:xfrm>
            <a:off x="4788024" y="4293096"/>
            <a:ext cx="792088" cy="1"/>
          </a:xfrm>
          <a:prstGeom prst="line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/>
        </p:nvGrpSpPr>
        <p:grpSpPr>
          <a:xfrm>
            <a:off x="179511" y="3356992"/>
            <a:ext cx="1276696" cy="537026"/>
            <a:chOff x="5206678" y="1969698"/>
            <a:chExt cx="1276696" cy="537026"/>
          </a:xfrm>
        </p:grpSpPr>
        <p:sp>
          <p:nvSpPr>
            <p:cNvPr id="59" name="Блок-схема: карточка 58"/>
            <p:cNvSpPr/>
            <p:nvPr/>
          </p:nvSpPr>
          <p:spPr>
            <a:xfrm flipH="1">
              <a:off x="5206678" y="1969699"/>
              <a:ext cx="1276693" cy="537025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/>
            </a:p>
          </p:txBody>
        </p:sp>
        <p:sp>
          <p:nvSpPr>
            <p:cNvPr id="60" name="Блок-схема: процесс 59"/>
            <p:cNvSpPr/>
            <p:nvPr/>
          </p:nvSpPr>
          <p:spPr>
            <a:xfrm>
              <a:off x="5206680" y="1969698"/>
              <a:ext cx="1276694" cy="53702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 smtClean="0">
                  <a:solidFill>
                    <a:schemeClr val="accent6">
                      <a:lumMod val="50000"/>
                    </a:schemeClr>
                  </a:solidFill>
                </a:rPr>
                <a:t>Решение </a:t>
              </a:r>
              <a:endParaRPr lang="ru-RU" sz="2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61" name="Прямая соединительная линия 60"/>
          <p:cNvCxnSpPr>
            <a:stCxn id="59" idx="1"/>
            <a:endCxn id="31" idx="1"/>
          </p:cNvCxnSpPr>
          <p:nvPr/>
        </p:nvCxnSpPr>
        <p:spPr>
          <a:xfrm>
            <a:off x="1456204" y="3625506"/>
            <a:ext cx="451500" cy="667590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Группа 45"/>
          <p:cNvGrpSpPr/>
          <p:nvPr/>
        </p:nvGrpSpPr>
        <p:grpSpPr>
          <a:xfrm>
            <a:off x="179511" y="2132856"/>
            <a:ext cx="1276696" cy="537026"/>
            <a:chOff x="5206678" y="1969698"/>
            <a:chExt cx="1276696" cy="537026"/>
          </a:xfrm>
        </p:grpSpPr>
        <p:sp>
          <p:nvSpPr>
            <p:cNvPr id="47" name="Блок-схема: карточка 46"/>
            <p:cNvSpPr/>
            <p:nvPr/>
          </p:nvSpPr>
          <p:spPr>
            <a:xfrm flipH="1">
              <a:off x="5206678" y="1969699"/>
              <a:ext cx="1276693" cy="537025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/>
            </a:p>
          </p:txBody>
        </p:sp>
        <p:sp>
          <p:nvSpPr>
            <p:cNvPr id="48" name="Блок-схема: процесс 47"/>
            <p:cNvSpPr/>
            <p:nvPr/>
          </p:nvSpPr>
          <p:spPr>
            <a:xfrm>
              <a:off x="5206680" y="1969698"/>
              <a:ext cx="1276694" cy="53702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 smtClean="0">
                  <a:solidFill>
                    <a:schemeClr val="accent6">
                      <a:lumMod val="50000"/>
                    </a:schemeClr>
                  </a:solidFill>
                </a:rPr>
                <a:t>Слияние</a:t>
              </a:r>
              <a:endParaRPr lang="ru-RU" sz="2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50" name="Прямая соединительная линия 49"/>
          <p:cNvCxnSpPr>
            <a:stCxn id="48" idx="3"/>
          </p:cNvCxnSpPr>
          <p:nvPr/>
        </p:nvCxnSpPr>
        <p:spPr>
          <a:xfrm>
            <a:off x="1456207" y="2401369"/>
            <a:ext cx="1891657" cy="307551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Группа 50"/>
          <p:cNvGrpSpPr/>
          <p:nvPr/>
        </p:nvGrpSpPr>
        <p:grpSpPr>
          <a:xfrm>
            <a:off x="3275856" y="5517232"/>
            <a:ext cx="144016" cy="144016"/>
            <a:chOff x="1745457" y="4651709"/>
            <a:chExt cx="178594" cy="182229"/>
          </a:xfrm>
        </p:grpSpPr>
        <p:sp>
          <p:nvSpPr>
            <p:cNvPr id="52" name="Блок-схема: узел 51"/>
            <p:cNvSpPr/>
            <p:nvPr/>
          </p:nvSpPr>
          <p:spPr>
            <a:xfrm>
              <a:off x="1788319" y="4697484"/>
              <a:ext cx="95590" cy="93024"/>
            </a:xfrm>
            <a:prstGeom prst="flowChartConnector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Блок-схема: узел 52"/>
            <p:cNvSpPr/>
            <p:nvPr/>
          </p:nvSpPr>
          <p:spPr>
            <a:xfrm>
              <a:off x="1745457" y="4651709"/>
              <a:ext cx="178594" cy="182229"/>
            </a:xfrm>
            <a:prstGeom prst="flowChartConnector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1" name="Блок-схема: решение 30"/>
          <p:cNvSpPr/>
          <p:nvPr/>
        </p:nvSpPr>
        <p:spPr>
          <a:xfrm>
            <a:off x="1907704" y="3861048"/>
            <a:ext cx="2880320" cy="864096"/>
          </a:xfrm>
          <a:prstGeom prst="flowChartDecision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условие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flipH="1">
            <a:off x="3347864" y="2708920"/>
            <a:ext cx="3240360" cy="0"/>
          </a:xfrm>
          <a:prstGeom prst="line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Процедурное программирование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982156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Базовые управляющие структуры</a:t>
            </a:r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467544" y="1556792"/>
            <a:ext cx="831668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Диаграмма деятельности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200" dirty="0"/>
              <a:t>— диаграмма, на которой показано разложение некоторой деятельности на её составные части.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endParaRPr lang="ru-RU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611560" y="2852936"/>
            <a:ext cx="8316686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Правила построения структурированных программ</a:t>
            </a:r>
            <a:endParaRPr lang="be-BY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3429000"/>
            <a:ext cx="813690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>
              <a:buClr>
                <a:schemeClr val="accent2"/>
              </a:buClr>
              <a:buAutoNum type="arabicPeriod"/>
            </a:pPr>
            <a:r>
              <a:rPr lang="ru-RU" sz="2200" dirty="0" smtClean="0">
                <a:solidFill>
                  <a:prstClr val="black"/>
                </a:solidFill>
              </a:rPr>
              <a:t>Начать </a:t>
            </a:r>
            <a:r>
              <a:rPr lang="ru-RU" sz="2200" dirty="0">
                <a:solidFill>
                  <a:prstClr val="black"/>
                </a:solidFill>
              </a:rPr>
              <a:t>с простейшей диаграммы деятельности, состоящей из одного действия </a:t>
            </a:r>
            <a:endParaRPr lang="ru-RU" sz="2200" dirty="0" smtClean="0">
              <a:solidFill>
                <a:prstClr val="black"/>
              </a:solidFill>
            </a:endParaRPr>
          </a:p>
          <a:p>
            <a:pPr marL="342900" indent="-342900" defTabSz="914400">
              <a:buClr>
                <a:schemeClr val="accent2"/>
              </a:buClr>
              <a:buFontTx/>
              <a:buAutoNum type="arabicPeriod"/>
            </a:pPr>
            <a:r>
              <a:rPr lang="ru-RU" sz="2200" dirty="0" smtClean="0"/>
              <a:t>Каждое </a:t>
            </a:r>
            <a:r>
              <a:rPr lang="ru-RU" sz="2200" dirty="0"/>
              <a:t>состояние действия может быть заменено двумя последовательными состояниями </a:t>
            </a:r>
            <a:r>
              <a:rPr lang="ru-RU" sz="2200" dirty="0" smtClean="0"/>
              <a:t>действия</a:t>
            </a:r>
          </a:p>
          <a:p>
            <a:pPr marL="342900" indent="-342900" defTabSz="914400">
              <a:buClr>
                <a:schemeClr val="accent2"/>
              </a:buClr>
              <a:buFontTx/>
              <a:buAutoNum type="arabicPeriod"/>
            </a:pPr>
            <a:r>
              <a:rPr lang="ru-RU" sz="2200" dirty="0" smtClean="0"/>
              <a:t>Каждое </a:t>
            </a:r>
            <a:r>
              <a:rPr lang="ru-RU" sz="2200" dirty="0"/>
              <a:t>состояние действия может быть заменено любой управляющей структурой</a:t>
            </a:r>
          </a:p>
          <a:p>
            <a:pPr marL="342900" indent="-342900" defTabSz="914400">
              <a:buClr>
                <a:schemeClr val="accent2"/>
              </a:buClr>
              <a:buFontTx/>
              <a:buAutoNum type="arabicPeriod"/>
            </a:pPr>
            <a:r>
              <a:rPr lang="ru-RU" sz="2200" dirty="0"/>
              <a:t>Правила 2 и 3 могут применяться любое число раз и в любой </a:t>
            </a:r>
            <a:r>
              <a:rPr lang="ru-RU" sz="2200" dirty="0" smtClean="0"/>
              <a:t>последовательности</a:t>
            </a:r>
            <a:endParaRPr lang="ru-RU" sz="2200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Процедурное программирование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0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Прямая со стрелкой 24"/>
          <p:cNvCxnSpPr>
            <a:stCxn id="45" idx="4"/>
          </p:cNvCxnSpPr>
          <p:nvPr/>
        </p:nvCxnSpPr>
        <p:spPr>
          <a:xfrm>
            <a:off x="4572000" y="2276872"/>
            <a:ext cx="0" cy="792088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endCxn id="34" idx="0"/>
          </p:cNvCxnSpPr>
          <p:nvPr/>
        </p:nvCxnSpPr>
        <p:spPr>
          <a:xfrm>
            <a:off x="4572000" y="4653136"/>
            <a:ext cx="0" cy="1008112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982156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Базовые управляющие структуры</a:t>
            </a:r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467544" y="1556792"/>
            <a:ext cx="8316686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Вложенные структуры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endParaRPr lang="ru-RU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Блок-схема: узел 44"/>
          <p:cNvSpPr/>
          <p:nvPr/>
        </p:nvSpPr>
        <p:spPr>
          <a:xfrm>
            <a:off x="4499992" y="2132856"/>
            <a:ext cx="144016" cy="144016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единительная линия 49"/>
          <p:cNvCxnSpPr>
            <a:endCxn id="38" idx="2"/>
          </p:cNvCxnSpPr>
          <p:nvPr/>
        </p:nvCxnSpPr>
        <p:spPr>
          <a:xfrm flipV="1">
            <a:off x="5724128" y="2395129"/>
            <a:ext cx="1115677" cy="673831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Группа 31"/>
          <p:cNvGrpSpPr/>
          <p:nvPr/>
        </p:nvGrpSpPr>
        <p:grpSpPr>
          <a:xfrm>
            <a:off x="4499992" y="5661248"/>
            <a:ext cx="144016" cy="144016"/>
            <a:chOff x="1745457" y="4651709"/>
            <a:chExt cx="178594" cy="182229"/>
          </a:xfrm>
        </p:grpSpPr>
        <p:sp>
          <p:nvSpPr>
            <p:cNvPr id="33" name="Блок-схема: узел 32"/>
            <p:cNvSpPr/>
            <p:nvPr/>
          </p:nvSpPr>
          <p:spPr>
            <a:xfrm>
              <a:off x="1788319" y="4697484"/>
              <a:ext cx="95590" cy="93024"/>
            </a:xfrm>
            <a:prstGeom prst="flowChartConnector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Блок-схема: узел 33"/>
            <p:cNvSpPr/>
            <p:nvPr/>
          </p:nvSpPr>
          <p:spPr>
            <a:xfrm>
              <a:off x="1745457" y="4651709"/>
              <a:ext cx="178594" cy="182229"/>
            </a:xfrm>
            <a:prstGeom prst="flowChartConnector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6" name="Блок-схема: альтернативный процесс 35"/>
          <p:cNvSpPr/>
          <p:nvPr/>
        </p:nvSpPr>
        <p:spPr>
          <a:xfrm>
            <a:off x="1691680" y="3068960"/>
            <a:ext cx="5760640" cy="159038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accent6">
                    <a:lumMod val="50000"/>
                  </a:schemeClr>
                </a:solidFill>
              </a:rPr>
              <a:t>Действие</a:t>
            </a:r>
            <a:endParaRPr lang="ru-RU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7" name="Группа 36"/>
          <p:cNvGrpSpPr/>
          <p:nvPr/>
        </p:nvGrpSpPr>
        <p:grpSpPr>
          <a:xfrm>
            <a:off x="6034269" y="1872622"/>
            <a:ext cx="1611074" cy="522507"/>
            <a:chOff x="5239657" y="1756229"/>
            <a:chExt cx="1204686" cy="711201"/>
          </a:xfrm>
        </p:grpSpPr>
        <p:sp>
          <p:nvSpPr>
            <p:cNvPr id="38" name="Блок-схема: карточка 37"/>
            <p:cNvSpPr/>
            <p:nvPr/>
          </p:nvSpPr>
          <p:spPr>
            <a:xfrm flipH="1">
              <a:off x="5239657" y="1756230"/>
              <a:ext cx="1204685" cy="711200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Блок-схема: процесс 43"/>
            <p:cNvSpPr/>
            <p:nvPr/>
          </p:nvSpPr>
          <p:spPr>
            <a:xfrm>
              <a:off x="5239658" y="1756229"/>
              <a:ext cx="1204685" cy="711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 smtClean="0">
                  <a:solidFill>
                    <a:schemeClr val="accent6">
                      <a:lumMod val="50000"/>
                    </a:schemeClr>
                  </a:solidFill>
                </a:rPr>
                <a:t>Правило 2</a:t>
              </a:r>
              <a:endParaRPr lang="ru-RU" sz="2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Процедурное программирование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4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Прямая со стрелкой 13"/>
          <p:cNvCxnSpPr>
            <a:stCxn id="7" idx="2"/>
            <a:endCxn id="9" idx="0"/>
          </p:cNvCxnSpPr>
          <p:nvPr/>
        </p:nvCxnSpPr>
        <p:spPr>
          <a:xfrm flipH="1">
            <a:off x="2771800" y="2996952"/>
            <a:ext cx="1800200" cy="504056"/>
          </a:xfrm>
          <a:prstGeom prst="straightConnector1">
            <a:avLst/>
          </a:prstGeom>
          <a:ln w="31750" cap="rnd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9" idx="2"/>
          </p:cNvCxnSpPr>
          <p:nvPr/>
        </p:nvCxnSpPr>
        <p:spPr>
          <a:xfrm flipH="1">
            <a:off x="1187624" y="4005064"/>
            <a:ext cx="1584176" cy="504056"/>
          </a:xfrm>
          <a:prstGeom prst="straightConnector1">
            <a:avLst/>
          </a:prstGeom>
          <a:ln w="317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9" idx="2"/>
            <a:endCxn id="11" idx="0"/>
          </p:cNvCxnSpPr>
          <p:nvPr/>
        </p:nvCxnSpPr>
        <p:spPr>
          <a:xfrm>
            <a:off x="2771800" y="4005064"/>
            <a:ext cx="18002" cy="1404156"/>
          </a:xfrm>
          <a:prstGeom prst="straightConnector1">
            <a:avLst/>
          </a:prstGeom>
          <a:ln w="317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2" idx="0"/>
            <a:endCxn id="9" idx="2"/>
          </p:cNvCxnSpPr>
          <p:nvPr/>
        </p:nvCxnSpPr>
        <p:spPr>
          <a:xfrm flipH="1" flipV="1">
            <a:off x="2771800" y="4005064"/>
            <a:ext cx="1872208" cy="504056"/>
          </a:xfrm>
          <a:prstGeom prst="straightConnector1">
            <a:avLst/>
          </a:prstGeom>
          <a:ln w="317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8" idx="0"/>
            <a:endCxn id="7" idx="2"/>
          </p:cNvCxnSpPr>
          <p:nvPr/>
        </p:nvCxnSpPr>
        <p:spPr>
          <a:xfrm flipH="1" flipV="1">
            <a:off x="4572000" y="2996952"/>
            <a:ext cx="2448272" cy="504056"/>
          </a:xfrm>
          <a:prstGeom prst="straightConnector1">
            <a:avLst/>
          </a:prstGeom>
          <a:ln w="317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27584" y="0"/>
            <a:ext cx="7543800" cy="98215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Парадигмы программирования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1124744"/>
            <a:ext cx="80648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/>
              <a:t>Парадигма программирования</a:t>
            </a:r>
            <a:r>
              <a:rPr lang="ru-RU" sz="2200" dirty="0"/>
              <a:t> — </a:t>
            </a:r>
            <a:r>
              <a:rPr lang="x-none" sz="2200" dirty="0"/>
              <a:t>совокупность теорий, стандартов и методов, используемых при разработке программ</a:t>
            </a:r>
            <a:r>
              <a:rPr lang="x-none" sz="2200" dirty="0" smtClean="0"/>
              <a:t>.</a:t>
            </a:r>
            <a:endParaRPr lang="ru-RU" sz="22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87824" y="2240868"/>
            <a:ext cx="3168352" cy="756084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sz="2200" dirty="0" smtClean="0">
                <a:solidFill>
                  <a:schemeClr val="tx1"/>
                </a:solidFill>
              </a:rPr>
              <a:t>Парадигмы программирования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868144" y="3501008"/>
            <a:ext cx="2304256" cy="504056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</a:rPr>
              <a:t>функциональное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47664" y="3501008"/>
            <a:ext cx="2448272" cy="504056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</a:rPr>
              <a:t>процедурное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07504" y="4509120"/>
            <a:ext cx="1692188" cy="576064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</a:rPr>
              <a:t>структурное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07604" y="5409220"/>
            <a:ext cx="3564396" cy="432048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</a:rPr>
              <a:t>объектно-ориентированное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779912" y="4509120"/>
            <a:ext cx="1728192" cy="576064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</a:rPr>
              <a:t>обобщённое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3" name="Дата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Процедурное программирование</a:t>
            </a:r>
            <a:endParaRPr lang="en-US" dirty="0" smtClean="0"/>
          </a:p>
        </p:txBody>
      </p:sp>
      <p:sp>
        <p:nvSpPr>
          <p:cNvPr id="20" name="Номер слайда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8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Прямая со стрелкой 24"/>
          <p:cNvCxnSpPr/>
          <p:nvPr/>
        </p:nvCxnSpPr>
        <p:spPr>
          <a:xfrm>
            <a:off x="4572000" y="1916832"/>
            <a:ext cx="0" cy="360040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4572000" y="5661248"/>
            <a:ext cx="0" cy="360040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982156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Базовые управляющие структуры</a:t>
            </a:r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467544" y="1556792"/>
            <a:ext cx="8316686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Вложенные структуры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endParaRPr lang="ru-RU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Блок-схема: узел 44"/>
          <p:cNvSpPr/>
          <p:nvPr/>
        </p:nvSpPr>
        <p:spPr>
          <a:xfrm>
            <a:off x="4499992" y="1772816"/>
            <a:ext cx="144016" cy="144016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единительная линия 49"/>
          <p:cNvCxnSpPr>
            <a:endCxn id="38" idx="2"/>
          </p:cNvCxnSpPr>
          <p:nvPr/>
        </p:nvCxnSpPr>
        <p:spPr>
          <a:xfrm flipV="1">
            <a:off x="6444208" y="1791266"/>
            <a:ext cx="1525616" cy="485606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Группа 31"/>
          <p:cNvGrpSpPr/>
          <p:nvPr/>
        </p:nvGrpSpPr>
        <p:grpSpPr>
          <a:xfrm>
            <a:off x="4499992" y="6021288"/>
            <a:ext cx="144016" cy="144016"/>
            <a:chOff x="1745457" y="4651709"/>
            <a:chExt cx="178594" cy="182229"/>
          </a:xfrm>
        </p:grpSpPr>
        <p:sp>
          <p:nvSpPr>
            <p:cNvPr id="33" name="Блок-схема: узел 32"/>
            <p:cNvSpPr/>
            <p:nvPr/>
          </p:nvSpPr>
          <p:spPr>
            <a:xfrm>
              <a:off x="1788319" y="4697484"/>
              <a:ext cx="95590" cy="93024"/>
            </a:xfrm>
            <a:prstGeom prst="flowChartConnector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Блок-схема: узел 33"/>
            <p:cNvSpPr/>
            <p:nvPr/>
          </p:nvSpPr>
          <p:spPr>
            <a:xfrm>
              <a:off x="1745457" y="4651709"/>
              <a:ext cx="178594" cy="182229"/>
            </a:xfrm>
            <a:prstGeom prst="flowChartConnector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6" name="Блок-схема: альтернативный процесс 35"/>
          <p:cNvSpPr/>
          <p:nvPr/>
        </p:nvSpPr>
        <p:spPr>
          <a:xfrm>
            <a:off x="1691680" y="2276872"/>
            <a:ext cx="5760640" cy="144016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accent6">
                    <a:lumMod val="50000"/>
                  </a:schemeClr>
                </a:solidFill>
              </a:rPr>
              <a:t>Действие</a:t>
            </a:r>
            <a:endParaRPr lang="ru-RU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7" name="Группа 36"/>
          <p:cNvGrpSpPr/>
          <p:nvPr/>
        </p:nvGrpSpPr>
        <p:grpSpPr>
          <a:xfrm>
            <a:off x="7164288" y="1268760"/>
            <a:ext cx="1611074" cy="522506"/>
            <a:chOff x="5239657" y="1756230"/>
            <a:chExt cx="1204686" cy="711200"/>
          </a:xfrm>
        </p:grpSpPr>
        <p:sp>
          <p:nvSpPr>
            <p:cNvPr id="38" name="Блок-схема: карточка 37"/>
            <p:cNvSpPr/>
            <p:nvPr/>
          </p:nvSpPr>
          <p:spPr>
            <a:xfrm flipH="1">
              <a:off x="5239657" y="1756230"/>
              <a:ext cx="1204685" cy="711200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/>
            </a:p>
          </p:txBody>
        </p:sp>
        <p:sp>
          <p:nvSpPr>
            <p:cNvPr id="44" name="Блок-схема: процесс 43"/>
            <p:cNvSpPr/>
            <p:nvPr/>
          </p:nvSpPr>
          <p:spPr>
            <a:xfrm>
              <a:off x="5239658" y="1756230"/>
              <a:ext cx="1204685" cy="711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 smtClean="0">
                  <a:solidFill>
                    <a:schemeClr val="accent6">
                      <a:lumMod val="50000"/>
                    </a:schemeClr>
                  </a:solidFill>
                </a:rPr>
                <a:t>Правило 2</a:t>
              </a:r>
              <a:endParaRPr lang="ru-RU" sz="2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0" name="Блок-схема: альтернативный процесс 19"/>
          <p:cNvSpPr/>
          <p:nvPr/>
        </p:nvSpPr>
        <p:spPr>
          <a:xfrm>
            <a:off x="1691680" y="4221088"/>
            <a:ext cx="5760640" cy="14463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accent6">
                    <a:lumMod val="50000"/>
                  </a:schemeClr>
                </a:solidFill>
              </a:rPr>
              <a:t>Действие</a:t>
            </a:r>
          </a:p>
        </p:txBody>
      </p:sp>
      <p:cxnSp>
        <p:nvCxnSpPr>
          <p:cNvPr id="21" name="Прямая со стрелкой 20"/>
          <p:cNvCxnSpPr>
            <a:endCxn id="20" idx="0"/>
          </p:cNvCxnSpPr>
          <p:nvPr/>
        </p:nvCxnSpPr>
        <p:spPr>
          <a:xfrm>
            <a:off x="4572000" y="3717032"/>
            <a:ext cx="0" cy="504056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endCxn id="27" idx="2"/>
          </p:cNvCxnSpPr>
          <p:nvPr/>
        </p:nvCxnSpPr>
        <p:spPr>
          <a:xfrm flipV="1">
            <a:off x="6786900" y="3717032"/>
            <a:ext cx="1525616" cy="485606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/>
        </p:nvGrpSpPr>
        <p:grpSpPr>
          <a:xfrm>
            <a:off x="7506980" y="3194526"/>
            <a:ext cx="1611074" cy="522506"/>
            <a:chOff x="5239657" y="1756230"/>
            <a:chExt cx="1204686" cy="711200"/>
          </a:xfrm>
        </p:grpSpPr>
        <p:sp>
          <p:nvSpPr>
            <p:cNvPr id="27" name="Блок-схема: карточка 26"/>
            <p:cNvSpPr/>
            <p:nvPr/>
          </p:nvSpPr>
          <p:spPr>
            <a:xfrm flipH="1">
              <a:off x="5239657" y="1756230"/>
              <a:ext cx="1204685" cy="711200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/>
            </a:p>
          </p:txBody>
        </p:sp>
        <p:sp>
          <p:nvSpPr>
            <p:cNvPr id="28" name="Блок-схема: процесс 27"/>
            <p:cNvSpPr/>
            <p:nvPr/>
          </p:nvSpPr>
          <p:spPr>
            <a:xfrm>
              <a:off x="5239658" y="1756230"/>
              <a:ext cx="1204685" cy="711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 smtClean="0">
                  <a:solidFill>
                    <a:schemeClr val="accent6">
                      <a:lumMod val="50000"/>
                    </a:schemeClr>
                  </a:solidFill>
                </a:rPr>
                <a:t>Правило 3</a:t>
              </a:r>
              <a:endParaRPr lang="ru-RU" sz="2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Процедурное программирование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9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Прямая со стрелкой 67"/>
          <p:cNvCxnSpPr/>
          <p:nvPr/>
        </p:nvCxnSpPr>
        <p:spPr>
          <a:xfrm>
            <a:off x="6300192" y="4221088"/>
            <a:ext cx="0" cy="288032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4572000" y="1916832"/>
            <a:ext cx="0" cy="288032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4572000" y="5445224"/>
            <a:ext cx="0" cy="576064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982156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Базовые управляющие структуры</a:t>
            </a:r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467544" y="1556792"/>
            <a:ext cx="8316686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Вложенные структуры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endParaRPr lang="ru-RU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Блок-схема: узел 44"/>
          <p:cNvSpPr/>
          <p:nvPr/>
        </p:nvSpPr>
        <p:spPr>
          <a:xfrm>
            <a:off x="4499992" y="1772816"/>
            <a:ext cx="144016" cy="144016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2" name="Группа 31"/>
          <p:cNvGrpSpPr/>
          <p:nvPr/>
        </p:nvGrpSpPr>
        <p:grpSpPr>
          <a:xfrm>
            <a:off x="4499992" y="6021288"/>
            <a:ext cx="144016" cy="144016"/>
            <a:chOff x="1745457" y="4651709"/>
            <a:chExt cx="178594" cy="182229"/>
          </a:xfrm>
        </p:grpSpPr>
        <p:sp>
          <p:nvSpPr>
            <p:cNvPr id="33" name="Блок-схема: узел 32"/>
            <p:cNvSpPr/>
            <p:nvPr/>
          </p:nvSpPr>
          <p:spPr>
            <a:xfrm>
              <a:off x="1788319" y="4697484"/>
              <a:ext cx="95590" cy="93024"/>
            </a:xfrm>
            <a:prstGeom prst="flowChartConnector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Блок-схема: узел 33"/>
            <p:cNvSpPr/>
            <p:nvPr/>
          </p:nvSpPr>
          <p:spPr>
            <a:xfrm>
              <a:off x="1745457" y="4651709"/>
              <a:ext cx="178594" cy="182229"/>
            </a:xfrm>
            <a:prstGeom prst="flowChartConnector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6" name="Блок-схема: альтернативный процесс 35"/>
          <p:cNvSpPr/>
          <p:nvPr/>
        </p:nvSpPr>
        <p:spPr>
          <a:xfrm>
            <a:off x="1763688" y="2204864"/>
            <a:ext cx="5616624" cy="57606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accent6">
                    <a:lumMod val="50000"/>
                  </a:schemeClr>
                </a:solidFill>
              </a:rPr>
              <a:t>Действие</a:t>
            </a:r>
          </a:p>
        </p:txBody>
      </p:sp>
      <p:cxnSp>
        <p:nvCxnSpPr>
          <p:cNvPr id="21" name="Прямая со стрелкой 20"/>
          <p:cNvCxnSpPr>
            <a:endCxn id="41" idx="0"/>
          </p:cNvCxnSpPr>
          <p:nvPr/>
        </p:nvCxnSpPr>
        <p:spPr>
          <a:xfrm>
            <a:off x="4572000" y="3645024"/>
            <a:ext cx="0" cy="432048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Блок-схема: альтернативный процесс 28"/>
          <p:cNvSpPr/>
          <p:nvPr/>
        </p:nvSpPr>
        <p:spPr>
          <a:xfrm>
            <a:off x="1763688" y="3068960"/>
            <a:ext cx="5616624" cy="57606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accent6">
                    <a:lumMod val="50000"/>
                  </a:schemeClr>
                </a:solidFill>
              </a:rPr>
              <a:t>Действие</a:t>
            </a:r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4572000" y="2780928"/>
            <a:ext cx="0" cy="288032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Блок-схема: альтернативный процесс 34"/>
          <p:cNvSpPr/>
          <p:nvPr/>
        </p:nvSpPr>
        <p:spPr>
          <a:xfrm>
            <a:off x="1331640" y="4005064"/>
            <a:ext cx="6408712" cy="1656184"/>
          </a:xfrm>
          <a:prstGeom prst="flowChartAlternateProcess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9" name="Прямая со стрелкой 38"/>
          <p:cNvCxnSpPr>
            <a:endCxn id="70" idx="0"/>
          </p:cNvCxnSpPr>
          <p:nvPr/>
        </p:nvCxnSpPr>
        <p:spPr>
          <a:xfrm>
            <a:off x="2915816" y="4221088"/>
            <a:ext cx="1" cy="288031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Блок-схема: решение 40"/>
          <p:cNvSpPr/>
          <p:nvPr/>
        </p:nvSpPr>
        <p:spPr>
          <a:xfrm>
            <a:off x="4211960" y="4077072"/>
            <a:ext cx="720080" cy="28803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2" name="Прямая соединительная линия 41"/>
          <p:cNvCxnSpPr>
            <a:endCxn id="41" idx="1"/>
          </p:cNvCxnSpPr>
          <p:nvPr/>
        </p:nvCxnSpPr>
        <p:spPr>
          <a:xfrm>
            <a:off x="2915816" y="4221088"/>
            <a:ext cx="1296144" cy="0"/>
          </a:xfrm>
          <a:prstGeom prst="line">
            <a:avLst/>
          </a:prstGeom>
          <a:ln w="25400" cap="rnd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>
            <a:off x="2915816" y="5189070"/>
            <a:ext cx="1" cy="256154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H="1">
            <a:off x="4572000" y="5445224"/>
            <a:ext cx="1728192" cy="0"/>
          </a:xfrm>
          <a:prstGeom prst="line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71" idx="2"/>
          </p:cNvCxnSpPr>
          <p:nvPr/>
        </p:nvCxnSpPr>
        <p:spPr>
          <a:xfrm>
            <a:off x="6300192" y="5172075"/>
            <a:ext cx="0" cy="273149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41" idx="3"/>
          </p:cNvCxnSpPr>
          <p:nvPr/>
        </p:nvCxnSpPr>
        <p:spPr>
          <a:xfrm>
            <a:off x="4932040" y="4221088"/>
            <a:ext cx="1368152" cy="0"/>
          </a:xfrm>
          <a:prstGeom prst="line">
            <a:avLst/>
          </a:prstGeom>
          <a:ln w="25400" cap="rnd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>
            <a:off x="2915816" y="5445224"/>
            <a:ext cx="1656184" cy="0"/>
          </a:xfrm>
          <a:prstGeom prst="line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Блок-схема: альтернативный процесс 69"/>
          <p:cNvSpPr/>
          <p:nvPr/>
        </p:nvSpPr>
        <p:spPr>
          <a:xfrm>
            <a:off x="1835697" y="4509119"/>
            <a:ext cx="2160240" cy="66295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Действие</a:t>
            </a:r>
            <a:endParaRPr lang="ru-RU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0" name="Прямая соединительная линия 59"/>
          <p:cNvCxnSpPr>
            <a:stCxn id="70" idx="1"/>
            <a:endCxn id="64" idx="2"/>
          </p:cNvCxnSpPr>
          <p:nvPr/>
        </p:nvCxnSpPr>
        <p:spPr>
          <a:xfrm flipH="1" flipV="1">
            <a:off x="899591" y="3879498"/>
            <a:ext cx="936106" cy="961099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Группа 60"/>
          <p:cNvGrpSpPr/>
          <p:nvPr/>
        </p:nvGrpSpPr>
        <p:grpSpPr>
          <a:xfrm>
            <a:off x="179512" y="3429000"/>
            <a:ext cx="1440160" cy="450498"/>
            <a:chOff x="5239657" y="1756230"/>
            <a:chExt cx="1204686" cy="711200"/>
          </a:xfrm>
        </p:grpSpPr>
        <p:sp>
          <p:nvSpPr>
            <p:cNvPr id="64" name="Блок-схема: карточка 63"/>
            <p:cNvSpPr/>
            <p:nvPr/>
          </p:nvSpPr>
          <p:spPr>
            <a:xfrm flipH="1">
              <a:off x="5239657" y="1756230"/>
              <a:ext cx="1204685" cy="711200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/>
            </a:p>
          </p:txBody>
        </p:sp>
        <p:sp>
          <p:nvSpPr>
            <p:cNvPr id="67" name="Блок-схема: процесс 66"/>
            <p:cNvSpPr/>
            <p:nvPr/>
          </p:nvSpPr>
          <p:spPr>
            <a:xfrm>
              <a:off x="5239658" y="1756230"/>
              <a:ext cx="1204685" cy="711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 smtClean="0">
                  <a:solidFill>
                    <a:schemeClr val="accent6">
                      <a:lumMod val="50000"/>
                    </a:schemeClr>
                  </a:solidFill>
                </a:rPr>
                <a:t>Правило 2</a:t>
              </a:r>
              <a:endParaRPr lang="ru-RU" sz="2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71" name="Блок-схема: альтернативный процесс 70"/>
          <p:cNvSpPr/>
          <p:nvPr/>
        </p:nvSpPr>
        <p:spPr>
          <a:xfrm>
            <a:off x="5220072" y="4509120"/>
            <a:ext cx="2160240" cy="66295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Действие</a:t>
            </a:r>
            <a:endParaRPr lang="ru-RU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72" name="Группа 71"/>
          <p:cNvGrpSpPr/>
          <p:nvPr/>
        </p:nvGrpSpPr>
        <p:grpSpPr>
          <a:xfrm>
            <a:off x="7488324" y="3429000"/>
            <a:ext cx="1476164" cy="450498"/>
            <a:chOff x="5239657" y="1756230"/>
            <a:chExt cx="1204686" cy="711200"/>
          </a:xfrm>
        </p:grpSpPr>
        <p:sp>
          <p:nvSpPr>
            <p:cNvPr id="73" name="Блок-схема: карточка 72"/>
            <p:cNvSpPr/>
            <p:nvPr/>
          </p:nvSpPr>
          <p:spPr>
            <a:xfrm flipH="1">
              <a:off x="5239657" y="1756230"/>
              <a:ext cx="1204685" cy="711200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/>
            </a:p>
          </p:txBody>
        </p:sp>
        <p:sp>
          <p:nvSpPr>
            <p:cNvPr id="74" name="Блок-схема: процесс 73"/>
            <p:cNvSpPr/>
            <p:nvPr/>
          </p:nvSpPr>
          <p:spPr>
            <a:xfrm>
              <a:off x="5239658" y="1756230"/>
              <a:ext cx="1204685" cy="711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 smtClean="0">
                  <a:solidFill>
                    <a:schemeClr val="accent6">
                      <a:lumMod val="50000"/>
                    </a:schemeClr>
                  </a:solidFill>
                </a:rPr>
                <a:t>Правило </a:t>
              </a:r>
              <a:r>
                <a:rPr lang="en-US" sz="2200" dirty="0" smtClean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  <a:endParaRPr lang="ru-RU" sz="2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Прямая соединительная линия 74"/>
          <p:cNvCxnSpPr>
            <a:stCxn id="71" idx="3"/>
            <a:endCxn id="73" idx="2"/>
          </p:cNvCxnSpPr>
          <p:nvPr/>
        </p:nvCxnSpPr>
        <p:spPr>
          <a:xfrm flipV="1">
            <a:off x="7380312" y="3879498"/>
            <a:ext cx="846093" cy="961100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Процедурное программирование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9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Прямая со стрелкой 67"/>
          <p:cNvCxnSpPr>
            <a:endCxn id="104" idx="0"/>
          </p:cNvCxnSpPr>
          <p:nvPr/>
        </p:nvCxnSpPr>
        <p:spPr>
          <a:xfrm>
            <a:off x="5508104" y="4581128"/>
            <a:ext cx="0" cy="288032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4572000" y="1916832"/>
            <a:ext cx="0" cy="288032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4572000" y="5445224"/>
            <a:ext cx="0" cy="576064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982156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Базовые управляющие структуры</a:t>
            </a:r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467544" y="1556792"/>
            <a:ext cx="8316686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Вложенные структуры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endParaRPr lang="ru-RU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Блок-схема: узел 44"/>
          <p:cNvSpPr/>
          <p:nvPr/>
        </p:nvSpPr>
        <p:spPr>
          <a:xfrm>
            <a:off x="4499992" y="1772816"/>
            <a:ext cx="144016" cy="144016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2" name="Группа 31"/>
          <p:cNvGrpSpPr/>
          <p:nvPr/>
        </p:nvGrpSpPr>
        <p:grpSpPr>
          <a:xfrm>
            <a:off x="4499992" y="6021288"/>
            <a:ext cx="144016" cy="144016"/>
            <a:chOff x="1745457" y="4651709"/>
            <a:chExt cx="178594" cy="182229"/>
          </a:xfrm>
        </p:grpSpPr>
        <p:sp>
          <p:nvSpPr>
            <p:cNvPr id="33" name="Блок-схема: узел 32"/>
            <p:cNvSpPr/>
            <p:nvPr/>
          </p:nvSpPr>
          <p:spPr>
            <a:xfrm>
              <a:off x="1788319" y="4697484"/>
              <a:ext cx="95590" cy="93024"/>
            </a:xfrm>
            <a:prstGeom prst="flowChartConnector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Блок-схема: узел 33"/>
            <p:cNvSpPr/>
            <p:nvPr/>
          </p:nvSpPr>
          <p:spPr>
            <a:xfrm>
              <a:off x="1745457" y="4651709"/>
              <a:ext cx="178594" cy="182229"/>
            </a:xfrm>
            <a:prstGeom prst="flowChartConnector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6" name="Блок-схема: альтернативный процесс 35"/>
          <p:cNvSpPr/>
          <p:nvPr/>
        </p:nvSpPr>
        <p:spPr>
          <a:xfrm>
            <a:off x="1763688" y="2204864"/>
            <a:ext cx="5616624" cy="57606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accent6">
                    <a:lumMod val="50000"/>
                  </a:schemeClr>
                </a:solidFill>
              </a:rPr>
              <a:t>Действие</a:t>
            </a:r>
          </a:p>
        </p:txBody>
      </p:sp>
      <p:cxnSp>
        <p:nvCxnSpPr>
          <p:cNvPr id="21" name="Прямая со стрелкой 20"/>
          <p:cNvCxnSpPr>
            <a:endCxn id="41" idx="0"/>
          </p:cNvCxnSpPr>
          <p:nvPr/>
        </p:nvCxnSpPr>
        <p:spPr>
          <a:xfrm>
            <a:off x="4572000" y="3645024"/>
            <a:ext cx="0" cy="432048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Блок-схема: альтернативный процесс 28"/>
          <p:cNvSpPr/>
          <p:nvPr/>
        </p:nvSpPr>
        <p:spPr>
          <a:xfrm>
            <a:off x="1763688" y="3068960"/>
            <a:ext cx="5616624" cy="57606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accent6">
                    <a:lumMod val="50000"/>
                  </a:schemeClr>
                </a:solidFill>
              </a:rPr>
              <a:t>Действие</a:t>
            </a:r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4572000" y="2780928"/>
            <a:ext cx="0" cy="288032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Блок-схема: альтернативный процесс 34"/>
          <p:cNvSpPr/>
          <p:nvPr/>
        </p:nvSpPr>
        <p:spPr>
          <a:xfrm>
            <a:off x="1331640" y="4005064"/>
            <a:ext cx="6408712" cy="1656184"/>
          </a:xfrm>
          <a:prstGeom prst="flowChartAlternateProcess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9" name="Прямая со стрелкой 38"/>
          <p:cNvCxnSpPr>
            <a:endCxn id="70" idx="0"/>
          </p:cNvCxnSpPr>
          <p:nvPr/>
        </p:nvCxnSpPr>
        <p:spPr>
          <a:xfrm>
            <a:off x="2915816" y="4221088"/>
            <a:ext cx="1" cy="288032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Блок-схема: решение 40"/>
          <p:cNvSpPr/>
          <p:nvPr/>
        </p:nvSpPr>
        <p:spPr>
          <a:xfrm>
            <a:off x="4211960" y="4077072"/>
            <a:ext cx="720080" cy="28803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2" name="Прямая соединительная линия 41"/>
          <p:cNvCxnSpPr>
            <a:endCxn id="41" idx="1"/>
          </p:cNvCxnSpPr>
          <p:nvPr/>
        </p:nvCxnSpPr>
        <p:spPr>
          <a:xfrm>
            <a:off x="2915816" y="4221088"/>
            <a:ext cx="1296144" cy="0"/>
          </a:xfrm>
          <a:prstGeom prst="line">
            <a:avLst/>
          </a:prstGeom>
          <a:ln w="25400" cap="rnd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69" idx="2"/>
          </p:cNvCxnSpPr>
          <p:nvPr/>
        </p:nvCxnSpPr>
        <p:spPr>
          <a:xfrm flipH="1">
            <a:off x="2915816" y="5189070"/>
            <a:ext cx="1" cy="256154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H="1">
            <a:off x="4572000" y="5445224"/>
            <a:ext cx="936104" cy="0"/>
          </a:xfrm>
          <a:prstGeom prst="line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5508104" y="4221088"/>
            <a:ext cx="0" cy="360040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104" idx="2"/>
          </p:cNvCxnSpPr>
          <p:nvPr/>
        </p:nvCxnSpPr>
        <p:spPr>
          <a:xfrm>
            <a:off x="5508104" y="5157192"/>
            <a:ext cx="0" cy="288032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41" idx="3"/>
          </p:cNvCxnSpPr>
          <p:nvPr/>
        </p:nvCxnSpPr>
        <p:spPr>
          <a:xfrm>
            <a:off x="4932040" y="4221088"/>
            <a:ext cx="576064" cy="0"/>
          </a:xfrm>
          <a:prstGeom prst="line">
            <a:avLst/>
          </a:prstGeom>
          <a:ln w="25400" cap="rnd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Блок-схема: альтернативный процесс 52"/>
          <p:cNvSpPr/>
          <p:nvPr/>
        </p:nvSpPr>
        <p:spPr>
          <a:xfrm>
            <a:off x="1691680" y="4365104"/>
            <a:ext cx="2448271" cy="936104"/>
          </a:xfrm>
          <a:prstGeom prst="flowChartAlternateProcess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Блок-схема: альтернативный процесс 53"/>
          <p:cNvSpPr/>
          <p:nvPr/>
        </p:nvSpPr>
        <p:spPr>
          <a:xfrm>
            <a:off x="5004048" y="4365104"/>
            <a:ext cx="2448273" cy="938779"/>
          </a:xfrm>
          <a:prstGeom prst="flowChartAlternateProcess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>
            <a:off x="2915816" y="5445224"/>
            <a:ext cx="1656184" cy="0"/>
          </a:xfrm>
          <a:prstGeom prst="line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04" idx="3"/>
            <a:endCxn id="65" idx="1"/>
          </p:cNvCxnSpPr>
          <p:nvPr/>
        </p:nvCxnSpPr>
        <p:spPr>
          <a:xfrm>
            <a:off x="5796136" y="5013176"/>
            <a:ext cx="216024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V="1">
            <a:off x="6660232" y="4581128"/>
            <a:ext cx="0" cy="215710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Блок-схема: альтернативный процесс 64"/>
          <p:cNvSpPr/>
          <p:nvPr/>
        </p:nvSpPr>
        <p:spPr>
          <a:xfrm>
            <a:off x="6012160" y="4797152"/>
            <a:ext cx="1224136" cy="43204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6">
                    <a:lumMod val="50000"/>
                  </a:schemeClr>
                </a:solidFill>
              </a:rPr>
              <a:t>Действие</a:t>
            </a:r>
            <a:endParaRPr lang="ru-RU" sz="36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6" name="Прямая со стрелкой 65"/>
          <p:cNvCxnSpPr/>
          <p:nvPr/>
        </p:nvCxnSpPr>
        <p:spPr>
          <a:xfrm flipH="1">
            <a:off x="5508104" y="4581128"/>
            <a:ext cx="1152128" cy="0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Блок-схема: альтернативный процесс 68"/>
          <p:cNvSpPr/>
          <p:nvPr/>
        </p:nvSpPr>
        <p:spPr>
          <a:xfrm>
            <a:off x="1835697" y="4941167"/>
            <a:ext cx="2160239" cy="24790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6">
                    <a:lumMod val="50000"/>
                  </a:schemeClr>
                </a:solidFill>
              </a:rPr>
              <a:t>Действие</a:t>
            </a:r>
            <a:endParaRPr lang="ru-RU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Блок-схема: альтернативный процесс 69"/>
          <p:cNvSpPr/>
          <p:nvPr/>
        </p:nvSpPr>
        <p:spPr>
          <a:xfrm>
            <a:off x="1835697" y="4509120"/>
            <a:ext cx="2160240" cy="28803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6">
                    <a:lumMod val="50000"/>
                  </a:schemeClr>
                </a:solidFill>
              </a:rPr>
              <a:t>Действие</a:t>
            </a:r>
            <a:endParaRPr lang="ru-RU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4" name="Блок-схема: решение 103"/>
          <p:cNvSpPr/>
          <p:nvPr/>
        </p:nvSpPr>
        <p:spPr>
          <a:xfrm>
            <a:off x="5220072" y="4869160"/>
            <a:ext cx="576064" cy="28803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7" name="Прямая со стрелкой 36"/>
          <p:cNvCxnSpPr>
            <a:stCxn id="70" idx="2"/>
            <a:endCxn id="69" idx="0"/>
          </p:cNvCxnSpPr>
          <p:nvPr/>
        </p:nvCxnSpPr>
        <p:spPr>
          <a:xfrm>
            <a:off x="2915817" y="4797152"/>
            <a:ext cx="0" cy="144015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Процедурное программирование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8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Прямая со стрелкой 24"/>
          <p:cNvCxnSpPr>
            <a:stCxn id="45" idx="4"/>
          </p:cNvCxnSpPr>
          <p:nvPr/>
        </p:nvCxnSpPr>
        <p:spPr>
          <a:xfrm>
            <a:off x="4572000" y="2276872"/>
            <a:ext cx="0" cy="792088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endCxn id="34" idx="0"/>
          </p:cNvCxnSpPr>
          <p:nvPr/>
        </p:nvCxnSpPr>
        <p:spPr>
          <a:xfrm>
            <a:off x="4572000" y="4653136"/>
            <a:ext cx="0" cy="1008112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982156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Базовые управляющие структуры</a:t>
            </a:r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467544" y="1556792"/>
            <a:ext cx="8316686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Применим принцип для разработки алгоритма решения задачи</a:t>
            </a:r>
            <a:endParaRPr lang="ru-RU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Блок-схема: узел 44"/>
          <p:cNvSpPr/>
          <p:nvPr/>
        </p:nvSpPr>
        <p:spPr>
          <a:xfrm>
            <a:off x="4499992" y="2132856"/>
            <a:ext cx="144016" cy="144016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2" name="Группа 31"/>
          <p:cNvGrpSpPr/>
          <p:nvPr/>
        </p:nvGrpSpPr>
        <p:grpSpPr>
          <a:xfrm>
            <a:off x="4499992" y="5661248"/>
            <a:ext cx="144016" cy="144016"/>
            <a:chOff x="1745457" y="4651709"/>
            <a:chExt cx="178594" cy="182229"/>
          </a:xfrm>
        </p:grpSpPr>
        <p:sp>
          <p:nvSpPr>
            <p:cNvPr id="33" name="Блок-схема: узел 32"/>
            <p:cNvSpPr/>
            <p:nvPr/>
          </p:nvSpPr>
          <p:spPr>
            <a:xfrm>
              <a:off x="1788319" y="4697484"/>
              <a:ext cx="95590" cy="93024"/>
            </a:xfrm>
            <a:prstGeom prst="flowChartConnector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Блок-схема: узел 33"/>
            <p:cNvSpPr/>
            <p:nvPr/>
          </p:nvSpPr>
          <p:spPr>
            <a:xfrm>
              <a:off x="1745457" y="4651709"/>
              <a:ext cx="178594" cy="182229"/>
            </a:xfrm>
            <a:prstGeom prst="flowChartConnector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6" name="Блок-схема: альтернативный процесс 35"/>
          <p:cNvSpPr/>
          <p:nvPr/>
        </p:nvSpPr>
        <p:spPr>
          <a:xfrm>
            <a:off x="1691680" y="3068960"/>
            <a:ext cx="5760640" cy="159038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accent6">
                    <a:lumMod val="50000"/>
                  </a:schemeClr>
                </a:solidFill>
              </a:rPr>
              <a:t>Решить задачу</a:t>
            </a:r>
            <a:endParaRPr lang="ru-RU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Процедурное программирование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9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Прямая со стрелкой 24"/>
          <p:cNvCxnSpPr>
            <a:endCxn id="36" idx="0"/>
          </p:cNvCxnSpPr>
          <p:nvPr/>
        </p:nvCxnSpPr>
        <p:spPr>
          <a:xfrm>
            <a:off x="4572000" y="1916832"/>
            <a:ext cx="0" cy="540060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4572000" y="5661248"/>
            <a:ext cx="0" cy="360040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982156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Базовые управляющие структуры</a:t>
            </a:r>
          </a:p>
        </p:txBody>
      </p:sp>
      <p:sp>
        <p:nvSpPr>
          <p:cNvPr id="45" name="Блок-схема: узел 44"/>
          <p:cNvSpPr/>
          <p:nvPr/>
        </p:nvSpPr>
        <p:spPr>
          <a:xfrm>
            <a:off x="4499992" y="1772816"/>
            <a:ext cx="144016" cy="144016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2" name="Группа 31"/>
          <p:cNvGrpSpPr/>
          <p:nvPr/>
        </p:nvGrpSpPr>
        <p:grpSpPr>
          <a:xfrm>
            <a:off x="4499992" y="6021288"/>
            <a:ext cx="144016" cy="144016"/>
            <a:chOff x="1745457" y="4651709"/>
            <a:chExt cx="178594" cy="182229"/>
          </a:xfrm>
        </p:grpSpPr>
        <p:sp>
          <p:nvSpPr>
            <p:cNvPr id="33" name="Блок-схема: узел 32"/>
            <p:cNvSpPr/>
            <p:nvPr/>
          </p:nvSpPr>
          <p:spPr>
            <a:xfrm>
              <a:off x="1788319" y="4697484"/>
              <a:ext cx="95590" cy="93024"/>
            </a:xfrm>
            <a:prstGeom prst="flowChartConnector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Блок-схема: узел 33"/>
            <p:cNvSpPr/>
            <p:nvPr/>
          </p:nvSpPr>
          <p:spPr>
            <a:xfrm>
              <a:off x="1745457" y="4651709"/>
              <a:ext cx="178594" cy="182229"/>
            </a:xfrm>
            <a:prstGeom prst="flowChartConnector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6" name="Блок-схема: альтернативный процесс 35"/>
          <p:cNvSpPr/>
          <p:nvPr/>
        </p:nvSpPr>
        <p:spPr>
          <a:xfrm>
            <a:off x="1691680" y="2456892"/>
            <a:ext cx="5760640" cy="64807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accent6">
                    <a:lumMod val="50000"/>
                  </a:schemeClr>
                </a:solidFill>
              </a:rPr>
              <a:t>Ввести входные данные</a:t>
            </a:r>
            <a:endParaRPr lang="ru-RU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Блок-схема: альтернативный процесс 19"/>
          <p:cNvSpPr/>
          <p:nvPr/>
        </p:nvSpPr>
        <p:spPr>
          <a:xfrm>
            <a:off x="1691680" y="4869160"/>
            <a:ext cx="5760640" cy="79829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accent6">
                    <a:lumMod val="50000"/>
                  </a:schemeClr>
                </a:solidFill>
              </a:rPr>
              <a:t>Вывести результат</a:t>
            </a:r>
            <a:endParaRPr lang="ru-RU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1" name="Прямая со стрелкой 20"/>
          <p:cNvCxnSpPr>
            <a:endCxn id="20" idx="0"/>
          </p:cNvCxnSpPr>
          <p:nvPr/>
        </p:nvCxnSpPr>
        <p:spPr>
          <a:xfrm>
            <a:off x="4572000" y="4365104"/>
            <a:ext cx="0" cy="504056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Процедурное программирование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95536" y="1304764"/>
            <a:ext cx="8316686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Эти этапы есть в любой из учебных задач</a:t>
            </a:r>
            <a:endParaRPr lang="ru-RU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Блок-схема: альтернативный процесс 29"/>
          <p:cNvSpPr/>
          <p:nvPr/>
        </p:nvSpPr>
        <p:spPr>
          <a:xfrm>
            <a:off x="1691680" y="3681028"/>
            <a:ext cx="5760640" cy="64807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accent6">
                    <a:lumMod val="50000"/>
                  </a:schemeClr>
                </a:solidFill>
              </a:rPr>
              <a:t>Произвести расчёт</a:t>
            </a:r>
            <a:endParaRPr lang="ru-RU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1" name="Прямая со стрелкой 30"/>
          <p:cNvCxnSpPr>
            <a:stCxn id="36" idx="2"/>
            <a:endCxn id="30" idx="0"/>
          </p:cNvCxnSpPr>
          <p:nvPr/>
        </p:nvCxnSpPr>
        <p:spPr>
          <a:xfrm>
            <a:off x="4572000" y="3104964"/>
            <a:ext cx="0" cy="576064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9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Прямая со стрелкой 51"/>
          <p:cNvCxnSpPr>
            <a:endCxn id="39" idx="0"/>
          </p:cNvCxnSpPr>
          <p:nvPr/>
        </p:nvCxnSpPr>
        <p:spPr>
          <a:xfrm>
            <a:off x="7128284" y="2132856"/>
            <a:ext cx="0" cy="1404156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36" idx="2"/>
            <a:endCxn id="19" idx="0"/>
          </p:cNvCxnSpPr>
          <p:nvPr/>
        </p:nvCxnSpPr>
        <p:spPr>
          <a:xfrm flipH="1">
            <a:off x="3023828" y="2924944"/>
            <a:ext cx="1023" cy="360040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36" idx="0"/>
          </p:cNvCxnSpPr>
          <p:nvPr/>
        </p:nvCxnSpPr>
        <p:spPr>
          <a:xfrm>
            <a:off x="3023828" y="1916832"/>
            <a:ext cx="1023" cy="576064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58" idx="2"/>
            <a:endCxn id="20" idx="0"/>
          </p:cNvCxnSpPr>
          <p:nvPr/>
        </p:nvCxnSpPr>
        <p:spPr>
          <a:xfrm>
            <a:off x="3023828" y="5157192"/>
            <a:ext cx="0" cy="396044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982156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Базовые управляющие структуры</a:t>
            </a:r>
          </a:p>
        </p:txBody>
      </p:sp>
      <p:sp>
        <p:nvSpPr>
          <p:cNvPr id="45" name="Блок-схема: узел 44"/>
          <p:cNvSpPr/>
          <p:nvPr/>
        </p:nvSpPr>
        <p:spPr>
          <a:xfrm>
            <a:off x="2951820" y="1772816"/>
            <a:ext cx="144016" cy="144016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2" name="Группа 31"/>
          <p:cNvGrpSpPr/>
          <p:nvPr/>
        </p:nvGrpSpPr>
        <p:grpSpPr>
          <a:xfrm>
            <a:off x="2951820" y="6165304"/>
            <a:ext cx="144016" cy="144016"/>
            <a:chOff x="1745457" y="4651709"/>
            <a:chExt cx="178594" cy="182229"/>
          </a:xfrm>
        </p:grpSpPr>
        <p:sp>
          <p:nvSpPr>
            <p:cNvPr id="33" name="Блок-схема: узел 32"/>
            <p:cNvSpPr/>
            <p:nvPr/>
          </p:nvSpPr>
          <p:spPr>
            <a:xfrm>
              <a:off x="1788319" y="4697484"/>
              <a:ext cx="95590" cy="93024"/>
            </a:xfrm>
            <a:prstGeom prst="flowChartConnector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Блок-схема: узел 33"/>
            <p:cNvSpPr/>
            <p:nvPr/>
          </p:nvSpPr>
          <p:spPr>
            <a:xfrm>
              <a:off x="1745457" y="4651709"/>
              <a:ext cx="178594" cy="182229"/>
            </a:xfrm>
            <a:prstGeom prst="flowChartConnector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6" name="Блок-схема: альтернативный процесс 35"/>
          <p:cNvSpPr/>
          <p:nvPr/>
        </p:nvSpPr>
        <p:spPr>
          <a:xfrm>
            <a:off x="1441698" y="2492896"/>
            <a:ext cx="3166306" cy="43204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sz="2200" dirty="0">
                <a:solidFill>
                  <a:schemeClr val="accent6">
                    <a:lumMod val="50000"/>
                  </a:schemeClr>
                </a:solidFill>
              </a:rPr>
              <a:t>Ввести входные данные</a:t>
            </a:r>
          </a:p>
        </p:txBody>
      </p:sp>
      <p:sp>
        <p:nvSpPr>
          <p:cNvPr id="20" name="Блок-схема: альтернативный процесс 19"/>
          <p:cNvSpPr/>
          <p:nvPr/>
        </p:nvSpPr>
        <p:spPr>
          <a:xfrm>
            <a:off x="1799692" y="5553236"/>
            <a:ext cx="2448272" cy="40225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sz="2200" dirty="0">
                <a:solidFill>
                  <a:schemeClr val="accent6">
                    <a:lumMod val="50000"/>
                  </a:schemeClr>
                </a:solidFill>
              </a:rPr>
              <a:t>Вывести результат</a:t>
            </a:r>
          </a:p>
        </p:txBody>
      </p:sp>
      <p:cxnSp>
        <p:nvCxnSpPr>
          <p:cNvPr id="21" name="Прямая со стрелкой 20"/>
          <p:cNvCxnSpPr>
            <a:stCxn id="19" idx="2"/>
            <a:endCxn id="58" idx="0"/>
          </p:cNvCxnSpPr>
          <p:nvPr/>
        </p:nvCxnSpPr>
        <p:spPr>
          <a:xfrm>
            <a:off x="3023828" y="4401108"/>
            <a:ext cx="0" cy="360040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Процедурное программирование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59532" y="1088740"/>
            <a:ext cx="8316686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Проверку исходных данных часто забывают, из-за этого</a:t>
            </a:r>
            <a:b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многие программы оказываются уязвимы для хакеров</a:t>
            </a:r>
            <a:endParaRPr lang="ru-RU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Блок-схема: решение 18"/>
          <p:cNvSpPr/>
          <p:nvPr/>
        </p:nvSpPr>
        <p:spPr>
          <a:xfrm>
            <a:off x="1115616" y="3284984"/>
            <a:ext cx="3816424" cy="1116124"/>
          </a:xfrm>
          <a:prstGeom prst="flowChartDecision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>
              <a:lnSpc>
                <a:spcPct val="80000"/>
              </a:lnSpc>
            </a:pPr>
            <a:r>
              <a:rPr lang="ru-RU" sz="2200" dirty="0" smtClean="0">
                <a:solidFill>
                  <a:schemeClr val="accent6">
                    <a:lumMod val="50000"/>
                  </a:schemeClr>
                </a:solidFill>
              </a:rPr>
              <a:t>Введённые данные корректны?</a:t>
            </a:r>
            <a:endParaRPr lang="ru-RU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5" name="Прямая со стрелкой 34"/>
          <p:cNvCxnSpPr>
            <a:stCxn id="19" idx="3"/>
          </p:cNvCxnSpPr>
          <p:nvPr/>
        </p:nvCxnSpPr>
        <p:spPr>
          <a:xfrm>
            <a:off x="4932040" y="3843046"/>
            <a:ext cx="1116124" cy="18002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59832" y="4329100"/>
            <a:ext cx="720081" cy="36004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dirty="0" smtClean="0">
                <a:solidFill>
                  <a:srgbClr val="0000FF"/>
                </a:solidFill>
              </a:rPr>
              <a:t>true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44008" y="3429000"/>
            <a:ext cx="792088" cy="36004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dirty="0" smtClean="0">
                <a:solidFill>
                  <a:srgbClr val="0000FF"/>
                </a:solidFill>
              </a:rPr>
              <a:t>false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Блок-схема: альтернативный процесс 38"/>
          <p:cNvSpPr/>
          <p:nvPr/>
        </p:nvSpPr>
        <p:spPr>
          <a:xfrm>
            <a:off x="6048164" y="3537012"/>
            <a:ext cx="2160240" cy="690284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sz="2200" dirty="0" smtClean="0">
                <a:solidFill>
                  <a:schemeClr val="accent6">
                    <a:lumMod val="50000"/>
                  </a:schemeClr>
                </a:solidFill>
              </a:rPr>
              <a:t>Сообщить об ошибке ввода</a:t>
            </a:r>
            <a:endParaRPr lang="ru-RU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3" name="Прямая со стрелкой 42"/>
          <p:cNvCxnSpPr>
            <a:endCxn id="48" idx="6"/>
          </p:cNvCxnSpPr>
          <p:nvPr/>
        </p:nvCxnSpPr>
        <p:spPr>
          <a:xfrm flipH="1">
            <a:off x="3059832" y="2132856"/>
            <a:ext cx="4068452" cy="0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Блок-схема: узел 47"/>
          <p:cNvSpPr/>
          <p:nvPr/>
        </p:nvSpPr>
        <p:spPr>
          <a:xfrm>
            <a:off x="2987824" y="2096852"/>
            <a:ext cx="72008" cy="72008"/>
          </a:xfrm>
          <a:prstGeom prst="flowChartConnector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Блок-схема: альтернативный процесс 57"/>
          <p:cNvSpPr/>
          <p:nvPr/>
        </p:nvSpPr>
        <p:spPr>
          <a:xfrm>
            <a:off x="1763688" y="4761148"/>
            <a:ext cx="2520280" cy="39604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sz="2200" dirty="0" smtClean="0">
                <a:solidFill>
                  <a:schemeClr val="accent6">
                    <a:lumMod val="50000"/>
                  </a:schemeClr>
                </a:solidFill>
              </a:rPr>
              <a:t>Произвести расчёт</a:t>
            </a:r>
            <a:endParaRPr lang="ru-RU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6" name="Прямая со стрелкой 65"/>
          <p:cNvCxnSpPr>
            <a:stCxn id="20" idx="2"/>
            <a:endCxn id="34" idx="0"/>
          </p:cNvCxnSpPr>
          <p:nvPr/>
        </p:nvCxnSpPr>
        <p:spPr>
          <a:xfrm>
            <a:off x="3023828" y="5955488"/>
            <a:ext cx="0" cy="209816"/>
          </a:xfrm>
          <a:prstGeom prst="straightConnector1">
            <a:avLst/>
          </a:prstGeom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982156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Базовые управляющие структуры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Процедурное программирование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4" name="Rectangle 33"/>
          <p:cNvSpPr>
            <a:spLocks noChangeArrowheads="1"/>
          </p:cNvSpPr>
          <p:nvPr/>
        </p:nvSpPr>
        <p:spPr bwMode="auto">
          <a:xfrm>
            <a:off x="359532" y="1088740"/>
            <a:ext cx="831668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 defTabSz="914400">
              <a:defRPr/>
            </a:pP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Задача: вводится 5 чисел,</a:t>
            </a:r>
            <a:b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требуется вывести третье по старшинству число</a:t>
            </a:r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9532" y="1916832"/>
            <a:ext cx="85329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Если вы застряли, то надо </a:t>
            </a:r>
            <a:r>
              <a:rPr lang="ru-RU" sz="2200" dirty="0" smtClean="0"/>
              <a:t>упрощать:</a:t>
            </a:r>
            <a:br>
              <a:rPr lang="ru-RU" sz="2200" dirty="0" smtClean="0"/>
            </a:br>
            <a:r>
              <a:rPr lang="ru-RU" sz="2200" dirty="0" smtClean="0"/>
              <a:t>вместо </a:t>
            </a:r>
            <a:r>
              <a:rPr lang="ru-RU" sz="2200" dirty="0"/>
              <a:t>третьего по величине </a:t>
            </a:r>
            <a:r>
              <a:rPr lang="ru-RU" sz="2200" dirty="0" smtClean="0"/>
              <a:t>числа,</a:t>
            </a:r>
            <a:br>
              <a:rPr lang="ru-RU" sz="2200" dirty="0" smtClean="0"/>
            </a:br>
            <a:r>
              <a:rPr lang="ru-RU" sz="2200" dirty="0" smtClean="0"/>
              <a:t>как </a:t>
            </a:r>
            <a:r>
              <a:rPr lang="ru-RU" sz="2200" dirty="0"/>
              <a:t>насчет нахождения самого большого? 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59532" y="3032956"/>
            <a:ext cx="85329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Все еще слишком сложно? Как найти самое большое из трех чисел? 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59532" y="3537012"/>
            <a:ext cx="85329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Или большее </a:t>
            </a:r>
            <a:r>
              <a:rPr lang="ru-RU" sz="2200" dirty="0"/>
              <a:t>из двух?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59532" y="4221088"/>
            <a:ext cx="8532948" cy="1785104"/>
          </a:xfrm>
          <a:prstGeom prst="rect">
            <a:avLst/>
          </a:prstGeom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/>
              <a:t>Уменьшайте задачу пока не поймете как её </a:t>
            </a:r>
            <a:r>
              <a:rPr lang="ru-RU" sz="2200" dirty="0" smtClean="0"/>
              <a:t>решить.</a:t>
            </a:r>
            <a:br>
              <a:rPr lang="ru-RU" sz="2200" dirty="0" smtClean="0"/>
            </a:br>
            <a:r>
              <a:rPr lang="ru-RU" sz="2200" dirty="0" smtClean="0"/>
              <a:t>Запишите </a:t>
            </a:r>
            <a:r>
              <a:rPr lang="ru-RU" sz="2200" dirty="0"/>
              <a:t>решение.</a:t>
            </a:r>
          </a:p>
          <a:p>
            <a:r>
              <a:rPr lang="ru-RU" sz="2200" dirty="0"/>
              <a:t>Затем возвращайтесь по пути усложнения </a:t>
            </a:r>
            <a:r>
              <a:rPr lang="ru-RU" sz="2200" dirty="0" smtClean="0"/>
              <a:t>задачи</a:t>
            </a:r>
            <a:br>
              <a:rPr lang="ru-RU" sz="2200" dirty="0" smtClean="0"/>
            </a:br>
            <a:r>
              <a:rPr lang="ru-RU" sz="2200" dirty="0" smtClean="0"/>
              <a:t>решая </a:t>
            </a:r>
            <a:r>
              <a:rPr lang="ru-RU" sz="2200" dirty="0"/>
              <a:t>каждый раз промежуточную.</a:t>
            </a:r>
          </a:p>
          <a:p>
            <a:r>
              <a:rPr lang="ru-RU" sz="2200" dirty="0"/>
              <a:t>Продолжайте до момента, пока не вернетесь к начальному вопросу.</a:t>
            </a:r>
          </a:p>
        </p:txBody>
      </p:sp>
    </p:spTree>
    <p:extLst>
      <p:ext uri="{BB962C8B-B14F-4D97-AF65-F5344CB8AC3E}">
        <p14:creationId xmlns:p14="http://schemas.microsoft.com/office/powerpoint/2010/main" val="162141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251520" y="1268760"/>
            <a:ext cx="8640960" cy="432048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23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Цели и принципы структурного программирования.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23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Базовые управляющие структуры. Изображение управляющих структур на блок-схемах. Построение структурированных диаграмм. Конструирование структурных алгоритмов.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  <a:endParaRPr lang="ru-RU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Процедурное программирование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6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27584" y="-207404"/>
            <a:ext cx="7543800" cy="98215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Парадигмы программирования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620688"/>
            <a:ext cx="8640960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ru-RU" sz="2200" b="1" dirty="0" smtClean="0"/>
              <a:t>Процедурное программирование</a:t>
            </a:r>
            <a:r>
              <a:rPr lang="en-US" sz="2200" b="1" dirty="0" smtClean="0"/>
              <a:t>:</a:t>
            </a:r>
          </a:p>
          <a:p>
            <a:pPr marL="342900" lvl="1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200" dirty="0" smtClean="0"/>
              <a:t>отражает</a:t>
            </a:r>
            <a:r>
              <a:rPr lang="x-none" sz="2200" dirty="0" smtClean="0"/>
              <a:t> </a:t>
            </a:r>
            <a:r>
              <a:rPr lang="x-none" sz="2200" dirty="0"/>
              <a:t>традиционную архитектуру </a:t>
            </a:r>
            <a:r>
              <a:rPr lang="x-none" sz="2200" dirty="0" smtClean="0"/>
              <a:t>компьютера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(Принстонская архитектура = </a:t>
            </a:r>
            <a:r>
              <a:rPr lang="x-none" sz="2200" dirty="0" smtClean="0"/>
              <a:t>Фон</a:t>
            </a:r>
            <a:r>
              <a:rPr lang="ru-RU" sz="2200" dirty="0" smtClean="0"/>
              <a:t> Неймановская)</a:t>
            </a:r>
            <a:endParaRPr lang="ru-RU" sz="2200" dirty="0"/>
          </a:p>
          <a:p>
            <a:pPr marL="342900" lvl="1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x-none" sz="2200" dirty="0" smtClean="0"/>
              <a:t>программа </a:t>
            </a:r>
            <a:r>
              <a:rPr lang="x-none" sz="2200" dirty="0"/>
              <a:t>рассматривается как последовательность инструкций, задающих процедуру решения </a:t>
            </a:r>
            <a:r>
              <a:rPr lang="x-none" sz="2200" dirty="0" smtClean="0"/>
              <a:t>задачи</a:t>
            </a:r>
            <a:endParaRPr lang="ru-RU" sz="2200" dirty="0" smtClean="0"/>
          </a:p>
          <a:p>
            <a:pPr marL="342900" lvl="1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200" dirty="0" smtClean="0"/>
              <a:t>в</a:t>
            </a:r>
            <a:r>
              <a:rPr lang="x-none" sz="2200" dirty="0" smtClean="0"/>
              <a:t>ыполнение </a:t>
            </a:r>
            <a:r>
              <a:rPr lang="x-none" sz="2200" dirty="0"/>
              <a:t>программы сводится к последовательному выполнению инструкций </a:t>
            </a:r>
            <a:r>
              <a:rPr lang="ru-RU" sz="2200" dirty="0" smtClean="0"/>
              <a:t>в результате которых происходит вычисление результата на основе </a:t>
            </a:r>
            <a:r>
              <a:rPr lang="x-none" sz="2200" dirty="0" smtClean="0"/>
              <a:t>исходных данных</a:t>
            </a:r>
            <a:r>
              <a:rPr lang="ru-RU" sz="2200" dirty="0" smtClean="0"/>
              <a:t>.</a:t>
            </a:r>
            <a:endParaRPr lang="ru-RU" sz="2200" dirty="0"/>
          </a:p>
          <a:p>
            <a:pPr marL="0" lvl="1">
              <a:spcBef>
                <a:spcPts val="1100"/>
              </a:spcBef>
            </a:pPr>
            <a:r>
              <a:rPr lang="ru-RU" sz="2200" b="1" dirty="0"/>
              <a:t>Объектно-ориентированное </a:t>
            </a:r>
            <a:r>
              <a:rPr lang="ru-RU" sz="2200" b="1" dirty="0" smtClean="0"/>
              <a:t>программирование</a:t>
            </a:r>
            <a:r>
              <a:rPr lang="en-US" sz="2200" b="1" dirty="0" smtClean="0"/>
              <a:t>:</a:t>
            </a:r>
            <a:endParaRPr lang="ru-RU" sz="2200" b="1" dirty="0" smtClean="0"/>
          </a:p>
          <a:p>
            <a:pPr marL="342900" lvl="1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x-none" sz="2200" dirty="0" smtClean="0"/>
              <a:t>программ</a:t>
            </a:r>
            <a:r>
              <a:rPr lang="ru-RU" sz="2200" dirty="0" smtClean="0"/>
              <a:t>а</a:t>
            </a:r>
            <a:r>
              <a:rPr lang="x-none" sz="2200" dirty="0" smtClean="0"/>
              <a:t> </a:t>
            </a:r>
            <a:r>
              <a:rPr lang="en-US" sz="2200" dirty="0" smtClean="0"/>
              <a:t>= </a:t>
            </a:r>
            <a:r>
              <a:rPr lang="ru-RU" sz="2200" dirty="0" smtClean="0"/>
              <a:t>совокупность </a:t>
            </a:r>
            <a:r>
              <a:rPr lang="x-none" sz="2200" dirty="0" smtClean="0"/>
              <a:t>объектов</a:t>
            </a:r>
            <a:endParaRPr lang="ru-RU" sz="2200" dirty="0" smtClean="0"/>
          </a:p>
          <a:p>
            <a:pPr marL="342900" lvl="1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200" dirty="0" smtClean="0"/>
              <a:t>каждый объект является совокупностью данных (свойств объекта)</a:t>
            </a:r>
            <a:br>
              <a:rPr lang="ru-RU" sz="2200" dirty="0" smtClean="0"/>
            </a:br>
            <a:r>
              <a:rPr lang="ru-RU" sz="2200" dirty="0" smtClean="0"/>
              <a:t>и функций для их преобразования.</a:t>
            </a:r>
          </a:p>
          <a:p>
            <a:pPr marL="0" lvl="1">
              <a:spcBef>
                <a:spcPts val="1100"/>
              </a:spcBef>
            </a:pPr>
            <a:r>
              <a:rPr lang="ru-RU" sz="2200" b="1" dirty="0" smtClean="0"/>
              <a:t>Обобщённое программирование</a:t>
            </a:r>
            <a:r>
              <a:rPr lang="en-US" sz="2200" b="1" dirty="0"/>
              <a:t>:</a:t>
            </a:r>
            <a:endParaRPr lang="ru-RU" sz="2200" b="1" dirty="0"/>
          </a:p>
          <a:p>
            <a:pPr marL="342900" lvl="1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200" dirty="0" smtClean="0"/>
              <a:t>ООП с использованием шаблонов (метод для упорядочивания набора чисел может также упорядочивать и любые другие сущности)</a:t>
            </a:r>
            <a:endParaRPr lang="ru-RU" sz="2200" dirty="0"/>
          </a:p>
          <a:p>
            <a:pPr marL="342900" lvl="1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endParaRPr lang="ru-RU" sz="220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Процедурное программирование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27584" y="0"/>
            <a:ext cx="7543800" cy="98215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Парадигмы программирования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016732"/>
            <a:ext cx="8064896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/>
              <a:t>Структурное программирование</a:t>
            </a:r>
            <a:r>
              <a:rPr lang="ru-RU" sz="2200" dirty="0"/>
              <a:t> </a:t>
            </a:r>
            <a:r>
              <a:rPr lang="ru-RU" sz="2200" dirty="0" smtClean="0"/>
              <a:t>—</a:t>
            </a:r>
            <a:br>
              <a:rPr lang="ru-RU" sz="2200" dirty="0" smtClean="0"/>
            </a:br>
            <a:r>
              <a:rPr lang="ru-RU" sz="2200" dirty="0" smtClean="0"/>
              <a:t>методология </a:t>
            </a:r>
            <a:r>
              <a:rPr lang="ru-RU" sz="2200" dirty="0"/>
              <a:t>разработки программного </a:t>
            </a:r>
            <a:r>
              <a:rPr lang="ru-RU" sz="2200" dirty="0" smtClean="0"/>
              <a:t>обеспечения,</a:t>
            </a:r>
            <a:br>
              <a:rPr lang="ru-RU" sz="2200" dirty="0" smtClean="0"/>
            </a:br>
            <a:r>
              <a:rPr lang="ru-RU" sz="2200" dirty="0" smtClean="0"/>
              <a:t>предложенная </a:t>
            </a:r>
            <a:r>
              <a:rPr lang="ru-RU" sz="2200" dirty="0"/>
              <a:t>в 70-х года XX века Эдсгером </a:t>
            </a:r>
            <a:r>
              <a:rPr lang="ru-RU" sz="2200" dirty="0" smtClean="0"/>
              <a:t>Дейкстрой,</a:t>
            </a:r>
            <a:br>
              <a:rPr lang="ru-RU" sz="2200" dirty="0" smtClean="0"/>
            </a:br>
            <a:r>
              <a:rPr lang="ru-RU" sz="2200" dirty="0" smtClean="0"/>
              <a:t>разработанная </a:t>
            </a:r>
            <a:r>
              <a:rPr lang="ru-RU" sz="2200" dirty="0"/>
              <a:t>и дополненная Никласом </a:t>
            </a:r>
            <a:r>
              <a:rPr lang="ru-RU" sz="2200" dirty="0" smtClean="0"/>
              <a:t>Виртом. </a:t>
            </a:r>
          </a:p>
          <a:p>
            <a:endParaRPr lang="ru-RU" sz="2200" b="1" dirty="0"/>
          </a:p>
          <a:p>
            <a:pPr>
              <a:spcBef>
                <a:spcPts val="1200"/>
              </a:spcBef>
            </a:pPr>
            <a:r>
              <a:rPr lang="ru-RU" sz="2200" dirty="0"/>
              <a:t>Цели структурного программирования:</a:t>
            </a:r>
          </a:p>
          <a:p>
            <a:pPr marL="360363" lvl="1" indent="-360363">
              <a:spcBef>
                <a:spcPts val="6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200" dirty="0"/>
              <a:t>Повышение эффективности и надежности </a:t>
            </a:r>
            <a:r>
              <a:rPr lang="ru-RU" sz="2200" dirty="0" smtClean="0"/>
              <a:t>программ</a:t>
            </a:r>
            <a:br>
              <a:rPr lang="ru-RU" sz="2200" dirty="0" smtClean="0"/>
            </a:br>
            <a:r>
              <a:rPr lang="ru-RU" sz="2200" dirty="0" smtClean="0"/>
              <a:t>(разбиение </a:t>
            </a:r>
            <a:r>
              <a:rPr lang="ru-RU" sz="2200" dirty="0"/>
              <a:t>на модули с дальнейшей независимой оптимизацией модулей, простота тестирования и отладки)</a:t>
            </a:r>
          </a:p>
          <a:p>
            <a:pPr marL="360363" lvl="1" indent="-360363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200" dirty="0"/>
              <a:t>Повышение производительности труда </a:t>
            </a:r>
            <a:r>
              <a:rPr lang="ru-RU" sz="2200" dirty="0" smtClean="0"/>
              <a:t>программиста</a:t>
            </a:r>
            <a:br>
              <a:rPr lang="ru-RU" sz="2200" dirty="0" smtClean="0"/>
            </a:br>
            <a:r>
              <a:rPr lang="ru-RU" sz="2200" dirty="0" smtClean="0"/>
              <a:t>(обеспечение </a:t>
            </a:r>
            <a:r>
              <a:rPr lang="ru-RU" sz="2200" dirty="0"/>
              <a:t>дисциплины </a:t>
            </a:r>
            <a:r>
              <a:rPr lang="ru-RU" sz="2200" dirty="0" smtClean="0"/>
              <a:t>программирования,</a:t>
            </a:r>
            <a:br>
              <a:rPr lang="ru-RU" sz="2200" dirty="0" smtClean="0"/>
            </a:br>
            <a:r>
              <a:rPr lang="ru-RU" sz="2200" dirty="0" smtClean="0"/>
              <a:t>улучшение </a:t>
            </a:r>
            <a:r>
              <a:rPr lang="ru-RU" sz="2200" dirty="0"/>
              <a:t>читабельности </a:t>
            </a:r>
            <a:r>
              <a:rPr lang="ru-RU" sz="2200" dirty="0" smtClean="0"/>
              <a:t>программ,</a:t>
            </a:r>
            <a:br>
              <a:rPr lang="ru-RU" sz="2200" dirty="0" smtClean="0"/>
            </a:br>
            <a:r>
              <a:rPr lang="ru-RU" sz="2200" dirty="0" smtClean="0"/>
              <a:t>повышение </a:t>
            </a:r>
            <a:r>
              <a:rPr lang="ru-RU" sz="2200" dirty="0"/>
              <a:t>скорости программирования </a:t>
            </a:r>
            <a:r>
              <a:rPr lang="ru-RU" sz="2200" dirty="0" smtClean="0"/>
              <a:t>и</a:t>
            </a:r>
            <a:br>
              <a:rPr lang="ru-RU" sz="2200" dirty="0" smtClean="0"/>
            </a:br>
            <a:r>
              <a:rPr lang="ru-RU" sz="2200" dirty="0" smtClean="0"/>
              <a:t>возможности </a:t>
            </a:r>
            <a:r>
              <a:rPr lang="ru-RU" sz="2200" dirty="0"/>
              <a:t>коллективной разработки программ</a:t>
            </a:r>
            <a:r>
              <a:rPr lang="ru-RU" sz="2200" dirty="0" smtClean="0"/>
              <a:t>)</a:t>
            </a:r>
            <a:endParaRPr lang="en-US" sz="220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Процедурное программирование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8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12968" cy="98215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Принципы структурного программирования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7524" y="1304764"/>
            <a:ext cx="8640960" cy="342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lnSpc>
                <a:spcPct val="90000"/>
              </a:lnSpc>
              <a:spcAft>
                <a:spcPts val="1200"/>
              </a:spcAft>
              <a:buClr>
                <a:schemeClr val="hlink"/>
              </a:buClr>
              <a:buSzPct val="80000"/>
            </a:pPr>
            <a:r>
              <a:rPr lang="ru-RU" sz="2200" b="1" dirty="0" smtClean="0"/>
              <a:t>1) 	Использование </a:t>
            </a:r>
            <a:r>
              <a:rPr lang="ru-RU" sz="2200" b="1" dirty="0"/>
              <a:t>ограниченного </a:t>
            </a:r>
            <a:r>
              <a:rPr lang="ru-RU" sz="2200" b="1" dirty="0" smtClean="0"/>
              <a:t>числа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ru-RU" sz="2200" b="1" dirty="0" smtClean="0"/>
              <a:t>управляющих </a:t>
            </a:r>
            <a:r>
              <a:rPr lang="ru-RU" sz="2200" b="1" dirty="0"/>
              <a:t>конструкций (структур</a:t>
            </a:r>
            <a:r>
              <a:rPr lang="ru-RU" sz="2200" b="1" dirty="0" smtClean="0"/>
              <a:t>):</a:t>
            </a:r>
            <a:endParaRPr lang="ru-RU" sz="2200" b="1" dirty="0"/>
          </a:p>
          <a:p>
            <a:pPr marL="360363" lvl="1" indent="-360363">
              <a:lnSpc>
                <a:spcPct val="90000"/>
              </a:lnSpc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b="1" dirty="0"/>
              <a:t>следование </a:t>
            </a:r>
            <a:r>
              <a:rPr lang="ru-RU" sz="2200" dirty="0"/>
              <a:t>(последовательное исполнение) –  однократное выполнение </a:t>
            </a:r>
            <a:r>
              <a:rPr lang="ru-RU" sz="2200" dirty="0" smtClean="0"/>
              <a:t>инструкций </a:t>
            </a:r>
            <a:r>
              <a:rPr lang="ru-RU" sz="2200" dirty="0"/>
              <a:t>в том порядке, в котором они записаны в тексте </a:t>
            </a:r>
            <a:r>
              <a:rPr lang="ru-RU" sz="2200" dirty="0" smtClean="0"/>
              <a:t>программы</a:t>
            </a:r>
            <a:endParaRPr lang="ru-RU" sz="2200" dirty="0"/>
          </a:p>
          <a:p>
            <a:pPr marL="360363" lvl="1" indent="-360363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b="1" dirty="0"/>
              <a:t>ветвление </a:t>
            </a:r>
            <a:r>
              <a:rPr lang="ru-RU" sz="2200" dirty="0"/>
              <a:t>(выбор)  –</a:t>
            </a:r>
            <a:r>
              <a:rPr lang="ru-RU" sz="2200" b="1" dirty="0"/>
              <a:t> </a:t>
            </a:r>
            <a:r>
              <a:rPr lang="ru-RU" sz="2200" dirty="0"/>
              <a:t> однократное выполнение одной из двух или более инструкций, в зависимости от выполнения некоторого заданного </a:t>
            </a:r>
            <a:r>
              <a:rPr lang="ru-RU" sz="2200" dirty="0" smtClean="0"/>
              <a:t>условия</a:t>
            </a:r>
            <a:endParaRPr lang="ru-RU" sz="2200" dirty="0"/>
          </a:p>
          <a:p>
            <a:pPr marL="360363" lvl="1" indent="-360363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b="1" dirty="0"/>
              <a:t>повторение </a:t>
            </a:r>
            <a:r>
              <a:rPr lang="ru-RU" sz="2200" dirty="0"/>
              <a:t>(цикл) –</a:t>
            </a:r>
            <a:r>
              <a:rPr lang="ru-RU" sz="2200" b="1" dirty="0"/>
              <a:t> </a:t>
            </a:r>
            <a:r>
              <a:rPr lang="ru-RU" sz="2200" dirty="0"/>
              <a:t> многократное исполнение одной и той же инструкции до тех пор, пока выполняется </a:t>
            </a:r>
            <a:r>
              <a:rPr lang="ru-RU" sz="2200" dirty="0" smtClean="0"/>
              <a:t>заданное условие</a:t>
            </a:r>
            <a:endParaRPr lang="ru-RU" sz="220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Процедурное программирование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12968" cy="98215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Принципы структурного программирования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7524" y="1304764"/>
            <a:ext cx="8604956" cy="481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Clr>
                <a:schemeClr val="hlink"/>
              </a:buClr>
              <a:buSzPct val="80000"/>
            </a:pPr>
            <a:r>
              <a:rPr lang="ru-RU" sz="2200" b="1" dirty="0" smtClean="0"/>
              <a:t>1) 	Использование </a:t>
            </a:r>
            <a:r>
              <a:rPr lang="ru-RU" sz="2200" b="1" dirty="0"/>
              <a:t>ограниченного </a:t>
            </a:r>
            <a:r>
              <a:rPr lang="ru-RU" sz="2200" b="1" dirty="0" smtClean="0"/>
              <a:t>числа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ru-RU" sz="2200" b="1" dirty="0" smtClean="0"/>
              <a:t>управляющих </a:t>
            </a:r>
            <a:r>
              <a:rPr lang="ru-RU" sz="2200" b="1" dirty="0"/>
              <a:t>конструкций (структур</a:t>
            </a:r>
            <a:r>
              <a:rPr lang="ru-RU" sz="2200" b="1" dirty="0" smtClean="0"/>
              <a:t>)</a:t>
            </a:r>
            <a:r>
              <a:rPr lang="en-US" sz="2200" b="1" dirty="0" smtClean="0"/>
              <a:t>:</a:t>
            </a:r>
            <a:endParaRPr lang="ru-RU" sz="2200" b="1" dirty="0"/>
          </a:p>
          <a:p>
            <a:pPr marL="360363" lvl="1" indent="-360363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 smtClean="0"/>
              <a:t>В </a:t>
            </a:r>
            <a:r>
              <a:rPr lang="ru-RU" sz="2200" dirty="0"/>
              <a:t>программе базовые конструкции могут быть вложены друг в друга произвольным </a:t>
            </a:r>
            <a:r>
              <a:rPr lang="ru-RU" sz="2200" dirty="0" smtClean="0"/>
              <a:t>образом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ru-RU" sz="2200" dirty="0"/>
              <a:t>но никаких других средств управления последовательностью выполнения инструкций не </a:t>
            </a:r>
            <a:r>
              <a:rPr lang="ru-RU" sz="2200" dirty="0" smtClean="0"/>
              <a:t>предусматривается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 smtClean="0"/>
              <a:t>(Инструкция </a:t>
            </a:r>
            <a:r>
              <a:rPr lang="ru-RU" sz="2000" strike="sngStrike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ru-RU" sz="2200" dirty="0">
                <a:solidFill>
                  <a:srgbClr val="0000FF"/>
                </a:solidFill>
              </a:rPr>
              <a:t> </a:t>
            </a:r>
            <a:r>
              <a:rPr lang="ru-RU" sz="2200" dirty="0"/>
              <a:t>не </a:t>
            </a:r>
            <a:r>
              <a:rPr lang="ru-RU" sz="2200" dirty="0" smtClean="0"/>
              <a:t>используется)</a:t>
            </a:r>
          </a:p>
          <a:p>
            <a:pPr marL="360363" lvl="1" indent="-360363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Алгоритмические конструкции могут иметь только</a:t>
            </a:r>
            <a:br>
              <a:rPr lang="ru-RU" sz="2200" dirty="0"/>
            </a:br>
            <a:r>
              <a:rPr lang="ru-RU" sz="2200" b="1" dirty="0"/>
              <a:t>одну точку входа и одну – </a:t>
            </a:r>
            <a:r>
              <a:rPr lang="ru-RU" sz="2200" b="1" dirty="0" smtClean="0"/>
              <a:t>выхода</a:t>
            </a:r>
            <a:endParaRPr lang="ru-RU" sz="2200" dirty="0"/>
          </a:p>
          <a:p>
            <a:pPr marL="360363" lvl="1" indent="-360363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Не допускается излишняя вложенность алгоритмических </a:t>
            </a:r>
            <a:r>
              <a:rPr lang="ru-RU" sz="2200" dirty="0" smtClean="0"/>
              <a:t>структур</a:t>
            </a:r>
            <a:br>
              <a:rPr lang="ru-RU" sz="2200" dirty="0" smtClean="0"/>
            </a:br>
            <a:r>
              <a:rPr lang="ru-RU" sz="2200" dirty="0" smtClean="0"/>
              <a:t>(не </a:t>
            </a:r>
            <a:r>
              <a:rPr lang="ru-RU" sz="2200" dirty="0"/>
              <a:t>более 3-х уровней вложенности инструкции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ru-RU" sz="2200" dirty="0"/>
              <a:t>)</a:t>
            </a:r>
          </a:p>
          <a:p>
            <a:pPr marL="360363" lvl="1" indent="-360363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 smtClean="0"/>
              <a:t>Не </a:t>
            </a:r>
            <a:r>
              <a:rPr lang="ru-RU" sz="2200" dirty="0"/>
              <a:t>используются языковые конструкции с неочевидной семантикой и программистские «трюки»</a:t>
            </a:r>
          </a:p>
          <a:p>
            <a:pPr marL="534988" lvl="1" indent="-534988">
              <a:buClr>
                <a:schemeClr val="accent2"/>
              </a:buClr>
              <a:buFont typeface="Courier New" panose="02070309020205020404" pitchFamily="49" charset="0"/>
              <a:buChar char="o"/>
            </a:pPr>
            <a:endParaRPr lang="ru-RU" sz="220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Процедурное программирование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0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12968" cy="98215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Принципы структурного программирования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Процедурное программирование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1358293"/>
            <a:ext cx="6552728" cy="49579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560" y="1340768"/>
            <a:ext cx="4192440" cy="278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1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12968" cy="98215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Принципы структурного программирования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7524" y="1304764"/>
            <a:ext cx="8856476" cy="5506123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marL="360363" indent="-360363"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ru-RU" sz="2200" b="1" dirty="0" smtClean="0"/>
              <a:t>2) 	Использование </a:t>
            </a:r>
            <a:r>
              <a:rPr lang="ru-RU" sz="2200" b="1" dirty="0"/>
              <a:t>подпрограмм (процедур, </a:t>
            </a:r>
            <a:r>
              <a:rPr lang="ru-RU" sz="2200" b="1" dirty="0" smtClean="0"/>
              <a:t>функций)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ru-RU" sz="2200" b="1" dirty="0" smtClean="0"/>
              <a:t>для </a:t>
            </a:r>
            <a:r>
              <a:rPr lang="ru-RU" sz="2200" b="1" dirty="0"/>
              <a:t>структурирования </a:t>
            </a:r>
            <a:r>
              <a:rPr lang="ru-RU" sz="2200" b="1" dirty="0" smtClean="0"/>
              <a:t>программ</a:t>
            </a:r>
            <a:endParaRPr lang="ru-RU" sz="2200" b="1" dirty="0"/>
          </a:p>
          <a:p>
            <a:pPr marL="360363" lvl="1" indent="-360363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Повторяющиеся фрагменты программы оформляются в </a:t>
            </a:r>
            <a:r>
              <a:rPr lang="ru-RU" sz="2200" dirty="0" smtClean="0"/>
              <a:t>виде </a:t>
            </a:r>
            <a:r>
              <a:rPr lang="ru-RU" sz="2200" u="sng" dirty="0" smtClean="0"/>
              <a:t>функций</a:t>
            </a:r>
            <a:br>
              <a:rPr lang="ru-RU" sz="2200" u="sng" dirty="0" smtClean="0"/>
            </a:br>
            <a:r>
              <a:rPr lang="ru-RU" sz="2200" dirty="0" smtClean="0"/>
              <a:t>(либо </a:t>
            </a:r>
            <a:r>
              <a:rPr lang="ru-RU" sz="2200" dirty="0"/>
              <a:t>не повторяющиеся, но представляющие собой логически целостные вычислительные </a:t>
            </a:r>
            <a:r>
              <a:rPr lang="ru-RU" sz="2200" dirty="0" smtClean="0"/>
              <a:t>блоки)</a:t>
            </a:r>
            <a:r>
              <a:rPr lang="en-US" sz="2200" dirty="0" smtClean="0"/>
              <a:t> </a:t>
            </a:r>
            <a:endParaRPr lang="ru-RU" sz="2200" dirty="0"/>
          </a:p>
          <a:p>
            <a:pPr marL="360363" lvl="1" indent="-360363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В этом случае в тексте основной программы, вместо помещённого в </a:t>
            </a:r>
            <a:r>
              <a:rPr lang="ru-RU" sz="2200" dirty="0" smtClean="0"/>
              <a:t>функцию фрагмента</a:t>
            </a:r>
            <a:r>
              <a:rPr lang="ru-RU" sz="2200" dirty="0"/>
              <a:t>, вставляется инструкция «Вызов </a:t>
            </a:r>
            <a:r>
              <a:rPr lang="ru-RU" sz="2200" dirty="0" smtClean="0"/>
              <a:t>функции». </a:t>
            </a:r>
            <a:r>
              <a:rPr lang="ru-RU" sz="2200" dirty="0"/>
              <a:t>При выполнении такой инструкции работает вызванная </a:t>
            </a:r>
            <a:r>
              <a:rPr lang="ru-RU" sz="2200" dirty="0" smtClean="0"/>
              <a:t>функция.</a:t>
            </a:r>
            <a:br>
              <a:rPr lang="ru-RU" sz="2200" dirty="0" smtClean="0"/>
            </a:br>
            <a:r>
              <a:rPr lang="ru-RU" sz="2200" dirty="0" smtClean="0"/>
              <a:t>После неё продолжается </a:t>
            </a:r>
            <a:r>
              <a:rPr lang="ru-RU" sz="2200" dirty="0"/>
              <a:t>исполнение основной программы, </a:t>
            </a:r>
            <a:r>
              <a:rPr lang="ru-RU" sz="2200" dirty="0" smtClean="0"/>
              <a:t>начиная</a:t>
            </a:r>
            <a:br>
              <a:rPr lang="ru-RU" sz="2200" dirty="0" smtClean="0"/>
            </a:br>
            <a:r>
              <a:rPr lang="ru-RU" sz="2200" dirty="0" smtClean="0"/>
              <a:t>с </a:t>
            </a:r>
            <a:r>
              <a:rPr lang="ru-RU" sz="2200" dirty="0"/>
              <a:t>инструкции, следующей за командой «Вызов функции</a:t>
            </a:r>
            <a:r>
              <a:rPr lang="ru-RU" sz="2200" dirty="0" smtClean="0"/>
              <a:t>».</a:t>
            </a:r>
            <a:endParaRPr lang="ru-RU" sz="2200" dirty="0"/>
          </a:p>
          <a:p>
            <a:pPr marL="360363" lvl="1" indent="-360363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 smtClean="0"/>
              <a:t>Каждая функция решает </a:t>
            </a:r>
            <a:r>
              <a:rPr lang="ru-RU" sz="2200" dirty="0"/>
              <a:t>только одну </a:t>
            </a:r>
            <a:r>
              <a:rPr lang="ru-RU" sz="2200" dirty="0" smtClean="0"/>
              <a:t>логическую задачу</a:t>
            </a:r>
            <a:endParaRPr lang="ru-RU" sz="2200" dirty="0"/>
          </a:p>
          <a:p>
            <a:pPr marL="360363" lvl="1" indent="-360363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 smtClean="0"/>
              <a:t>Функция </a:t>
            </a:r>
            <a:r>
              <a:rPr lang="ru-RU" sz="2200" dirty="0"/>
              <a:t>имеет одну входную </a:t>
            </a:r>
            <a:r>
              <a:rPr lang="ru-RU" sz="2200" dirty="0" smtClean="0"/>
              <a:t>и одну выходную точку</a:t>
            </a:r>
            <a:endParaRPr lang="ru-RU" sz="2200" dirty="0"/>
          </a:p>
          <a:p>
            <a:pPr marL="360363" lvl="1" indent="-360363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Размер подпрограммы не превышает 100 </a:t>
            </a:r>
            <a:r>
              <a:rPr lang="ru-RU" sz="2200" dirty="0" smtClean="0"/>
              <a:t>инструкций</a:t>
            </a:r>
            <a:endParaRPr lang="ru-RU" sz="2200" dirty="0"/>
          </a:p>
          <a:p>
            <a:pPr marL="360363" lvl="1" indent="-360363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Число других </a:t>
            </a:r>
            <a:r>
              <a:rPr lang="ru-RU" sz="2200" dirty="0" smtClean="0"/>
              <a:t>функций, </a:t>
            </a:r>
            <a:r>
              <a:rPr lang="ru-RU" sz="2200" dirty="0"/>
              <a:t>вызываемых </a:t>
            </a:r>
            <a:r>
              <a:rPr lang="ru-RU" sz="2200" dirty="0" smtClean="0"/>
              <a:t>из функции, </a:t>
            </a:r>
            <a:r>
              <a:rPr lang="ru-RU" sz="2200" dirty="0"/>
              <a:t>не должно превышать </a:t>
            </a:r>
            <a:r>
              <a:rPr lang="ru-RU" sz="2200" dirty="0" smtClean="0"/>
              <a:t>7</a:t>
            </a:r>
            <a:endParaRPr lang="ru-RU" sz="2200" dirty="0"/>
          </a:p>
          <a:p>
            <a:pPr marL="0" lvl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</a:pPr>
            <a:endParaRPr lang="ru-RU" sz="220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Процедурное программирование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5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12968" cy="98215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Принципы структурного программирования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7524" y="1304764"/>
            <a:ext cx="8604956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ru-RU" sz="2200" b="1" dirty="0"/>
              <a:t>3) </a:t>
            </a:r>
            <a:r>
              <a:rPr lang="ru-RU" sz="2200" b="1" dirty="0" smtClean="0"/>
              <a:t>	Соблюдение </a:t>
            </a:r>
            <a:r>
              <a:rPr lang="ru-RU" sz="2200" b="1" dirty="0"/>
              <a:t>специальных требований к оформлению текстов программ</a:t>
            </a:r>
          </a:p>
          <a:p>
            <a:pPr marL="360363" lvl="1" indent="-360363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Каждая функция начинается с комментариев, объясняющих ее назначение, назначение </a:t>
            </a:r>
            <a:r>
              <a:rPr lang="ru-RU" sz="2200" dirty="0" smtClean="0"/>
              <a:t>параметров,</a:t>
            </a:r>
            <a:br>
              <a:rPr lang="ru-RU" sz="2200" dirty="0" smtClean="0"/>
            </a:br>
            <a:r>
              <a:rPr lang="ru-RU" sz="2200" dirty="0" smtClean="0"/>
              <a:t>номер </a:t>
            </a:r>
            <a:r>
              <a:rPr lang="ru-RU" sz="2200" dirty="0"/>
              <a:t>версии и дата последней </a:t>
            </a:r>
            <a:r>
              <a:rPr lang="ru-RU" sz="2200" dirty="0" smtClean="0"/>
              <a:t>модификации</a:t>
            </a:r>
            <a:endParaRPr lang="ru-RU" sz="2200" dirty="0"/>
          </a:p>
          <a:p>
            <a:pPr marL="360363" lvl="1" indent="-360363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В одной строке записывается не более одной </a:t>
            </a:r>
            <a:r>
              <a:rPr lang="ru-RU" sz="2200" dirty="0" smtClean="0"/>
              <a:t>инструкции</a:t>
            </a:r>
            <a:br>
              <a:rPr lang="ru-RU" sz="2200" dirty="0" smtClean="0"/>
            </a:br>
            <a:r>
              <a:rPr lang="ru-RU" sz="2200" dirty="0" smtClean="0"/>
              <a:t>(если </a:t>
            </a:r>
            <a:r>
              <a:rPr lang="ru-RU" sz="2200" dirty="0"/>
              <a:t>только группа инструкций не выполняет общее действие)</a:t>
            </a:r>
          </a:p>
          <a:p>
            <a:pPr marL="360363" lvl="1" indent="-360363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Если для записи одной инструкции требуется больше, чем одна строка, все последующие строки записываются с отступами</a:t>
            </a:r>
          </a:p>
          <a:p>
            <a:pPr marL="360363" lvl="1" indent="-360363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Тела инструкций </a:t>
            </a:r>
            <a:r>
              <a:rPr lang="ru-RU" sz="2200" dirty="0" smtClean="0"/>
              <a:t>операторов цикла</a:t>
            </a:r>
            <a:r>
              <a:rPr lang="ru-RU" sz="2200" dirty="0"/>
              <a:t>, </a:t>
            </a:r>
            <a:r>
              <a:rPr lang="ru-RU" sz="2200" dirty="0" smtClean="0"/>
              <a:t>ветвления и </a:t>
            </a:r>
            <a:r>
              <a:rPr lang="ru-RU" sz="2200" dirty="0"/>
              <a:t>выбора записываются с отступами</a:t>
            </a:r>
          </a:p>
          <a:p>
            <a:pPr marL="360363" lvl="1" indent="-360363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Идентификаторы всех объектов программы должны быть смысловыми</a:t>
            </a:r>
          </a:p>
          <a:p>
            <a:pPr marL="360363" lvl="1" indent="-360363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Идентификаторы родственных объектов программы должны начинаться с одинакового префикса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Процедурное программирование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5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14194</TotalTime>
  <Words>1341</Words>
  <Application>Microsoft Office PowerPoint</Application>
  <PresentationFormat>Экран (4:3)</PresentationFormat>
  <Paragraphs>333</Paragraphs>
  <Slides>27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Calibri</vt:lpstr>
      <vt:lpstr>Calibri Light</vt:lpstr>
      <vt:lpstr>Consolas</vt:lpstr>
      <vt:lpstr>Courier New</vt:lpstr>
      <vt:lpstr>Times New Roman</vt:lpstr>
      <vt:lpstr>Wingdings</vt:lpstr>
      <vt:lpstr>Ретро</vt:lpstr>
      <vt:lpstr>Презентация PowerPoint</vt:lpstr>
      <vt:lpstr>Парадигмы программирования</vt:lpstr>
      <vt:lpstr>Парадигмы программирования</vt:lpstr>
      <vt:lpstr>Парадигмы программирования</vt:lpstr>
      <vt:lpstr>Принципы структурного программирования</vt:lpstr>
      <vt:lpstr>Принципы структурного программирования</vt:lpstr>
      <vt:lpstr>Принципы структурного программирования</vt:lpstr>
      <vt:lpstr>Принципы структурного программирования</vt:lpstr>
      <vt:lpstr>Принципы структурного программирования</vt:lpstr>
      <vt:lpstr>Принципы структурного программирования</vt:lpstr>
      <vt:lpstr>Принципы структурного программирования</vt:lpstr>
      <vt:lpstr>Принципы структурного программирования</vt:lpstr>
      <vt:lpstr>Принципы структурного программирования</vt:lpstr>
      <vt:lpstr>Базовые управляющие структуры</vt:lpstr>
      <vt:lpstr>Базовые управляющие структуры</vt:lpstr>
      <vt:lpstr>Базовые управляющие структуры</vt:lpstr>
      <vt:lpstr>Базовые управляющие структуры</vt:lpstr>
      <vt:lpstr>Базовые управляющие структуры</vt:lpstr>
      <vt:lpstr>Базовые управляющие структуры</vt:lpstr>
      <vt:lpstr>Базовые управляющие структуры</vt:lpstr>
      <vt:lpstr>Базовые управляющие структуры</vt:lpstr>
      <vt:lpstr>Базовые управляющие структуры</vt:lpstr>
      <vt:lpstr>Базовые управляющие структуры</vt:lpstr>
      <vt:lpstr>Базовые управляющие структуры</vt:lpstr>
      <vt:lpstr>Базовые управляющие структуры</vt:lpstr>
      <vt:lpstr>Базовые управляющие структуры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3.Процедурное программирование</dc:title>
  <dc:creator>.</dc:creator>
  <cp:lastModifiedBy>Windows User</cp:lastModifiedBy>
  <cp:revision>715</cp:revision>
  <dcterms:created xsi:type="dcterms:W3CDTF">2017-05-18T18:58:30Z</dcterms:created>
  <dcterms:modified xsi:type="dcterms:W3CDTF">2019-10-14T16:08:44Z</dcterms:modified>
</cp:coreProperties>
</file>