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53"/>
  </p:notesMasterIdLst>
  <p:handoutMasterIdLst>
    <p:handoutMasterId r:id="rId54"/>
  </p:handoutMasterIdLst>
  <p:sldIdLst>
    <p:sldId id="563" r:id="rId2"/>
    <p:sldId id="564" r:id="rId3"/>
    <p:sldId id="565" r:id="rId4"/>
    <p:sldId id="566" r:id="rId5"/>
    <p:sldId id="378" r:id="rId6"/>
    <p:sldId id="433" r:id="rId7"/>
    <p:sldId id="434" r:id="rId8"/>
    <p:sldId id="436" r:id="rId9"/>
    <p:sldId id="437" r:id="rId10"/>
    <p:sldId id="438" r:id="rId11"/>
    <p:sldId id="435" r:id="rId12"/>
    <p:sldId id="483" r:id="rId13"/>
    <p:sldId id="439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9" r:id="rId22"/>
    <p:sldId id="548" r:id="rId23"/>
    <p:sldId id="549" r:id="rId24"/>
    <p:sldId id="451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  <p:sldId id="464" r:id="rId35"/>
    <p:sldId id="465" r:id="rId36"/>
    <p:sldId id="466" r:id="rId37"/>
    <p:sldId id="469" r:id="rId38"/>
    <p:sldId id="467" r:id="rId39"/>
    <p:sldId id="468" r:id="rId40"/>
    <p:sldId id="470" r:id="rId41"/>
    <p:sldId id="473" r:id="rId42"/>
    <p:sldId id="474" r:id="rId43"/>
    <p:sldId id="476" r:id="rId44"/>
    <p:sldId id="477" r:id="rId45"/>
    <p:sldId id="478" r:id="rId46"/>
    <p:sldId id="479" r:id="rId47"/>
    <p:sldId id="480" r:id="rId48"/>
    <p:sldId id="481" r:id="rId49"/>
    <p:sldId id="482" r:id="rId50"/>
    <p:sldId id="552" r:id="rId51"/>
    <p:sldId id="553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Циклы" id="{27EA5AB5-8C11-468F-A960-2EFD8CBFB727}">
          <p14:sldIdLst>
            <p14:sldId id="563"/>
            <p14:sldId id="564"/>
            <p14:sldId id="565"/>
            <p14:sldId id="566"/>
            <p14:sldId id="378"/>
            <p14:sldId id="433"/>
            <p14:sldId id="434"/>
            <p14:sldId id="436"/>
            <p14:sldId id="437"/>
            <p14:sldId id="438"/>
            <p14:sldId id="435"/>
            <p14:sldId id="483"/>
            <p14:sldId id="439"/>
            <p14:sldId id="441"/>
            <p14:sldId id="442"/>
            <p14:sldId id="443"/>
            <p14:sldId id="444"/>
            <p14:sldId id="445"/>
            <p14:sldId id="446"/>
            <p14:sldId id="447"/>
            <p14:sldId id="449"/>
            <p14:sldId id="548"/>
            <p14:sldId id="549"/>
            <p14:sldId id="451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4"/>
            <p14:sldId id="465"/>
            <p14:sldId id="466"/>
            <p14:sldId id="469"/>
            <p14:sldId id="467"/>
            <p14:sldId id="468"/>
            <p14:sldId id="470"/>
            <p14:sldId id="473"/>
            <p14:sldId id="474"/>
            <p14:sldId id="476"/>
            <p14:sldId id="477"/>
            <p14:sldId id="478"/>
            <p14:sldId id="479"/>
            <p14:sldId id="480"/>
            <p14:sldId id="481"/>
            <p14:sldId id="482"/>
            <p14:sldId id="552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008A"/>
    <a:srgbClr val="000080"/>
    <a:srgbClr val="E8F7FC"/>
    <a:srgbClr val="0000FF"/>
    <a:srgbClr val="008000"/>
    <a:srgbClr val="487784"/>
    <a:srgbClr val="659BAA"/>
    <a:srgbClr val="880000"/>
    <a:srgbClr val="F3FBFE"/>
    <a:srgbClr val="E7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0" autoAdjust="0"/>
    <p:restoredTop sz="75220" autoAdjust="0"/>
  </p:normalViewPr>
  <p:slideViewPr>
    <p:cSldViewPr>
      <p:cViewPr varScale="1">
        <p:scale>
          <a:sx n="88" d="100"/>
          <a:sy n="88" d="100"/>
        </p:scale>
        <p:origin x="18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82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Слайд – посвящение</a:t>
            </a:r>
          </a:p>
          <a:p>
            <a:r>
              <a:rPr lang="ru-RU" dirty="0" smtClean="0"/>
              <a:t>Ада Лавлейс</a:t>
            </a:r>
            <a:r>
              <a:rPr lang="ru-RU" baseline="0" dirty="0" smtClean="0"/>
              <a:t> и разностная машина Чарльза </a:t>
            </a:r>
            <a:r>
              <a:rPr lang="ru-RU" baseline="0" dirty="0" smtClean="0"/>
              <a:t>Беббиджа</a:t>
            </a:r>
            <a:r>
              <a:rPr lang="en-US" baseline="0" dirty="0" smtClean="0"/>
              <a:t>.</a:t>
            </a:r>
          </a:p>
          <a:p>
            <a:r>
              <a:rPr lang="ru-RU" dirty="0" smtClean="0"/>
              <a:t>Ада Лавлейс</a:t>
            </a:r>
            <a:r>
              <a:rPr lang="ru-RU" baseline="0" dirty="0" smtClean="0"/>
              <a:t> </a:t>
            </a:r>
            <a:r>
              <a:rPr lang="en-US" baseline="0" dirty="0" smtClean="0"/>
              <a:t> -</a:t>
            </a:r>
            <a:r>
              <a:rPr lang="ru-RU" baseline="0" dirty="0" smtClean="0"/>
              <a:t> первая программистка (и первый программист) в истории.</a:t>
            </a:r>
          </a:p>
          <a:p>
            <a:r>
              <a:rPr lang="ru-RU" baseline="0" dirty="0" smtClean="0"/>
              <a:t>Она написала первую программу для аналитической машины Чарльза Беббиджа,</a:t>
            </a:r>
          </a:p>
          <a:p>
            <a:r>
              <a:rPr lang="ru-RU" baseline="0" dirty="0" smtClean="0"/>
              <a:t>где впервые употребила понятия "ячейка памяти" и "цикл".</a:t>
            </a:r>
          </a:p>
          <a:p>
            <a:r>
              <a:rPr lang="ru-RU" baseline="0" dirty="0" smtClean="0"/>
              <a:t>Аналитическая машина к сожалению так и не была построена.</a:t>
            </a:r>
          </a:p>
          <a:p>
            <a:r>
              <a:rPr lang="ru-RU" baseline="0" dirty="0" smtClean="0"/>
              <a:t>Возможно, если бы она не умерла из-за болезни слишком рано (в 36 лет), компьютеры появились бы горазда раньше середины 20 века.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720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Код клавиши </a:t>
            </a:r>
            <a:r>
              <a:rPr lang="en-US" baseline="0" dirty="0" smtClean="0"/>
              <a:t>ESC </a:t>
            </a:r>
            <a:r>
              <a:rPr lang="ru-RU" baseline="0" dirty="0" smtClean="0"/>
              <a:t>я посмотрел в справочнике, но это магическая  константа и от неё нужно избавиться.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016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файле </a:t>
            </a:r>
            <a:r>
              <a:rPr lang="en-US" baseline="0" dirty="0" smtClean="0"/>
              <a:t>windows.h </a:t>
            </a:r>
            <a:r>
              <a:rPr lang="ru-RU" baseline="0" dirty="0" smtClean="0"/>
              <a:t>включены объявления кодов всех клавиш на клавиатуре (используя пункт меню </a:t>
            </a:r>
            <a:r>
              <a:rPr lang="en-US" baseline="0" dirty="0" smtClean="0"/>
              <a:t>"Find definition" </a:t>
            </a:r>
            <a:r>
              <a:rPr lang="ru-RU" baseline="0" dirty="0" smtClean="0"/>
              <a:t>на идентификаторе </a:t>
            </a:r>
            <a:r>
              <a:rPr lang="en-US" baseline="0" dirty="0" smtClean="0"/>
              <a:t>VK_ESCAPE </a:t>
            </a:r>
            <a:r>
              <a:rPr lang="ru-RU" baseline="0" dirty="0" smtClean="0"/>
              <a:t>можно посмотреть где они объявлены и названия других клавиш.</a:t>
            </a:r>
          </a:p>
          <a:p>
            <a:r>
              <a:rPr lang="ru-RU" baseline="0" dirty="0" smtClean="0"/>
              <a:t>Префикс </a:t>
            </a:r>
            <a:r>
              <a:rPr lang="en-US" baseline="0" dirty="0" smtClean="0"/>
              <a:t>VK_ </a:t>
            </a:r>
            <a:r>
              <a:rPr lang="ru-RU" baseline="0" dirty="0" smtClean="0"/>
              <a:t>означает </a:t>
            </a:r>
            <a:r>
              <a:rPr lang="en-US" baseline="0" dirty="0" smtClean="0"/>
              <a:t>virtual key, </a:t>
            </a:r>
            <a:r>
              <a:rPr lang="ru-RU" baseline="0" dirty="0" smtClean="0"/>
              <a:t>то есть виртуальный код клавиши.</a:t>
            </a:r>
          </a:p>
          <a:p>
            <a:r>
              <a:rPr lang="ru-RU" baseline="0" dirty="0" smtClean="0"/>
              <a:t>Виртуальные коды большинства клавиш совпадают с кодами </a:t>
            </a:r>
            <a:r>
              <a:rPr lang="en-US" baseline="0" dirty="0" smtClean="0"/>
              <a:t>ASCII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127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554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Скобки надо ставить обязательно, поскольку оператор = имеет низший приоритет.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292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Приведенный на этом слайде численный метод решения будет далее встречаться в четвёртом семестре на курсе "Численные методы".</a:t>
            </a:r>
          </a:p>
          <a:p>
            <a:r>
              <a:rPr lang="ru-RU" baseline="0" dirty="0" smtClean="0"/>
              <a:t>Строим итерационную схему, где на каждой итерации находим чуть лучшее приближение точного решения нашего уравнения.</a:t>
            </a:r>
          </a:p>
          <a:p>
            <a:r>
              <a:rPr lang="ru-RU" baseline="0" dirty="0" smtClean="0"/>
              <a:t>Итерационная схема в данном случае самая простая, но в то же время рабочая.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Когда итерационное правило построено, надо его повторять до тех пор пока не будет получено удовлетворяющее решение.</a:t>
            </a:r>
          </a:p>
          <a:p>
            <a:r>
              <a:rPr lang="ru-RU" baseline="0" dirty="0" smtClean="0"/>
              <a:t>К абсолютно точному решению можно идти бесконечное количество шагов, поэтому в численных методах обычно заранее оговаривают, что нас удовлетворит решение с отличающееся от истинного не более чем на какую то маленькую величину. Возьмём для конкретики 10</a:t>
            </a:r>
            <a:r>
              <a:rPr lang="ru-RU" baseline="30000" dirty="0" smtClean="0"/>
              <a:t>-6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Как будем считать ошибку</a:t>
            </a:r>
            <a:r>
              <a:rPr lang="en-US" baseline="0" dirty="0" smtClean="0"/>
              <a:t>?</a:t>
            </a:r>
            <a:r>
              <a:rPr lang="ru-RU" baseline="0" dirty="0" smtClean="0"/>
              <a:t> Понятно, что если бы мы знали точную ошибку, то истинное решение можно было бы получить сразу, поэтому ошибку не вычисляют точно</a:t>
            </a:r>
            <a:r>
              <a:rPr lang="en-US" baseline="0" dirty="0" smtClean="0"/>
              <a:t>,</a:t>
            </a:r>
            <a:r>
              <a:rPr lang="ru-RU" baseline="0" dirty="0" smtClean="0"/>
              <a:t> а оценивают приблизительно.</a:t>
            </a:r>
          </a:p>
          <a:p>
            <a:r>
              <a:rPr lang="ru-RU" baseline="0" dirty="0" smtClean="0"/>
              <a:t>В этом примере нужно получить точное равенство </a:t>
            </a:r>
            <a:r>
              <a:rPr lang="en-US" baseline="0" dirty="0" smtClean="0"/>
              <a:t>x = cos(x)</a:t>
            </a:r>
            <a:r>
              <a:rPr lang="ru-RU" baseline="0" dirty="0" smtClean="0"/>
              <a:t>. Возьмём в качестве оценки ошибки на</a:t>
            </a:r>
            <a:r>
              <a:rPr lang="en-US" baseline="0" dirty="0" smtClean="0"/>
              <a:t> n</a:t>
            </a:r>
            <a:r>
              <a:rPr lang="ru-RU" baseline="0" dirty="0" smtClean="0"/>
              <a:t>-ой итерации разницу между ними:</a:t>
            </a:r>
          </a:p>
          <a:p>
            <a:r>
              <a:rPr lang="en-US" baseline="0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baseline="0" dirty="0" smtClean="0"/>
              <a:t> = |x</a:t>
            </a:r>
            <a:r>
              <a:rPr lang="en-US" baseline="-25000" dirty="0" smtClean="0"/>
              <a:t>n</a:t>
            </a:r>
            <a:r>
              <a:rPr lang="ru-RU" baseline="-25000" dirty="0" smtClean="0"/>
              <a:t>-1</a:t>
            </a:r>
            <a:r>
              <a:rPr lang="en-US" baseline="0" dirty="0" smtClean="0"/>
              <a:t> – cos(x</a:t>
            </a:r>
            <a:r>
              <a:rPr lang="en-US" baseline="-25000" dirty="0" smtClean="0"/>
              <a:t>n</a:t>
            </a:r>
            <a:r>
              <a:rPr lang="ru-RU" baseline="-25000" dirty="0" smtClean="0"/>
              <a:t>-1</a:t>
            </a:r>
            <a:r>
              <a:rPr lang="en-US" baseline="0" dirty="0" smtClean="0"/>
              <a:t>)|</a:t>
            </a:r>
            <a:r>
              <a:rPr lang="ru-RU" baseline="0" dirty="0" smtClean="0"/>
              <a:t> = </a:t>
            </a:r>
            <a:r>
              <a:rPr lang="en-US" baseline="0" dirty="0" smtClean="0"/>
              <a:t>|x</a:t>
            </a:r>
            <a:r>
              <a:rPr lang="en-US" baseline="-25000" dirty="0" smtClean="0"/>
              <a:t>n</a:t>
            </a:r>
            <a:r>
              <a:rPr lang="ru-RU" baseline="-25000" dirty="0" smtClean="0"/>
              <a:t>-1</a:t>
            </a:r>
            <a:r>
              <a:rPr lang="en-US" baseline="0" dirty="0" smtClean="0"/>
              <a:t> – x</a:t>
            </a:r>
            <a:r>
              <a:rPr lang="en-US" baseline="-25000" dirty="0" smtClean="0"/>
              <a:t>n</a:t>
            </a:r>
            <a:r>
              <a:rPr lang="en-US" baseline="0" dirty="0" smtClean="0"/>
              <a:t>|</a:t>
            </a:r>
            <a:endParaRPr lang="ru-RU" baseline="0" dirty="0" smtClean="0"/>
          </a:p>
          <a:p>
            <a:r>
              <a:rPr lang="ru-RU" baseline="0" dirty="0" smtClean="0"/>
              <a:t>Соответственно если </a:t>
            </a:r>
            <a:r>
              <a:rPr lang="en-US" baseline="0" dirty="0" err="1" smtClean="0"/>
              <a:t>d</a:t>
            </a:r>
            <a:r>
              <a:rPr lang="en-US" baseline="-25000" dirty="0" err="1" smtClean="0"/>
              <a:t>n</a:t>
            </a:r>
            <a:r>
              <a:rPr lang="ru-RU" baseline="0" dirty="0" smtClean="0"/>
              <a:t> меньше заранее оговоренной допустимой ошибки, то </a:t>
            </a:r>
            <a:r>
              <a:rPr lang="en-US" baseline="0" dirty="0" smtClean="0"/>
              <a:t>x</a:t>
            </a:r>
            <a:r>
              <a:rPr lang="en-US" baseline="-25000" dirty="0" smtClean="0"/>
              <a:t>n</a:t>
            </a:r>
            <a:r>
              <a:rPr lang="ru-RU" baseline="0" dirty="0" smtClean="0"/>
              <a:t> является решением с приемлемой ошибкой, и итерационный процесс можно заканчивать.</a:t>
            </a:r>
          </a:p>
          <a:p>
            <a:r>
              <a:rPr lang="ru-RU" baseline="0" dirty="0" smtClean="0"/>
              <a:t>Условие сходимости – ограничение, когда метод работает. Зависит от используемого метода построения итерационного правила. В данном примере</a:t>
            </a:r>
            <a:r>
              <a:rPr lang="en-US" baseline="0" dirty="0" smtClean="0"/>
              <a:t>,</a:t>
            </a:r>
            <a:r>
              <a:rPr lang="ru-RU" baseline="0" dirty="0" smtClean="0"/>
              <a:t> если это условие выполняется, то получаемые в итерационном процессе значения </a:t>
            </a:r>
            <a:r>
              <a:rPr lang="en-US" baseline="0" dirty="0" smtClean="0"/>
              <a:t>x</a:t>
            </a:r>
            <a:r>
              <a:rPr lang="en-US" baseline="-25000" dirty="0" smtClean="0"/>
              <a:t>n</a:t>
            </a:r>
            <a:r>
              <a:rPr lang="ru-RU" baseline="0" dirty="0" smtClean="0"/>
              <a:t> будут последовательно приближаться к истинному решению. Если же условие не выполняется, то будут расходиться. Если в условии сходимости будет наблюдаться равенство то получаемая последовательность </a:t>
            </a:r>
            <a:r>
              <a:rPr lang="en-US" baseline="0" dirty="0" smtClean="0"/>
              <a:t>x</a:t>
            </a:r>
            <a:r>
              <a:rPr lang="en-US" baseline="-25000" dirty="0" smtClean="0"/>
              <a:t>n</a:t>
            </a:r>
            <a:r>
              <a:rPr lang="ru-RU" baseline="0" dirty="0" smtClean="0"/>
              <a:t> не будет ни приближаться ни удаляться от истинного решения.</a:t>
            </a:r>
          </a:p>
          <a:p>
            <a:r>
              <a:rPr lang="ru-RU" baseline="0" dirty="0" smtClean="0"/>
              <a:t>Если условие сходимости не выполняется</a:t>
            </a:r>
            <a:r>
              <a:rPr lang="en-US" baseline="0" dirty="0" smtClean="0"/>
              <a:t>,</a:t>
            </a:r>
            <a:r>
              <a:rPr lang="ru-RU" baseline="0" dirty="0" smtClean="0"/>
              <a:t> то можно попробовать выразить х другим способом.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689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763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804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250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04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4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Чарлз Беббидж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91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440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Собственно алгоритм на псевдокоде и есть те самые комментарии, которые имеет смысл оставлять в коде, точнее разрабатывать до написания собственного кода.</a:t>
            </a:r>
          </a:p>
          <a:p>
            <a:endParaRPr lang="ru-RU" baseline="0" dirty="0" smtClean="0"/>
          </a:p>
          <a:p>
            <a:r>
              <a:rPr lang="ru-RU" b="1" u="sng" baseline="0" dirty="0" smtClean="0"/>
              <a:t>допустимая погрешность </a:t>
            </a:r>
            <a:r>
              <a:rPr lang="ru-RU" baseline="0" dirty="0" smtClean="0"/>
              <a:t>– ограничение на максимальное ещё устраивающее нас отклонение полученного решения от истинного решения уравнения.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Обратите внимание: переменные </a:t>
            </a:r>
            <a:r>
              <a:rPr lang="en-US" baseline="0" dirty="0" smtClean="0"/>
              <a:t>d </a:t>
            </a:r>
            <a:r>
              <a:rPr lang="ru-RU" baseline="0" dirty="0" smtClean="0"/>
              <a:t>и </a:t>
            </a:r>
            <a:r>
              <a:rPr lang="en-US" baseline="0" dirty="0" smtClean="0"/>
              <a:t>y </a:t>
            </a:r>
            <a:r>
              <a:rPr lang="ru-RU" baseline="0" dirty="0" smtClean="0"/>
              <a:t>объявлены там где они в первый раз нужны, а не в начале программы.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122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25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Это не самое лучшее решение, но по крайней мере оно отсекает возможность задать отрицательную или нулевую допустимую погрешность.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Указанный предел хорошо работает если </a:t>
            </a:r>
            <a:r>
              <a:rPr lang="en-US" baseline="0" dirty="0" smtClean="0"/>
              <a:t>x</a:t>
            </a:r>
            <a:r>
              <a:rPr lang="ru-RU" baseline="0" dirty="0" smtClean="0"/>
              <a:t> порядка 1, и не учитывает, что это уравнение может решаться как для </a:t>
            </a:r>
            <a:r>
              <a:rPr lang="en-US" baseline="0" dirty="0" smtClean="0"/>
              <a:t>x </a:t>
            </a:r>
            <a:r>
              <a:rPr lang="ru-RU" baseline="0" dirty="0" smtClean="0"/>
              <a:t>существенно меньше </a:t>
            </a:r>
            <a:r>
              <a:rPr lang="en-US" baseline="0" dirty="0" smtClean="0"/>
              <a:t>1</a:t>
            </a:r>
            <a:r>
              <a:rPr lang="ru-RU" baseline="0" dirty="0" smtClean="0"/>
              <a:t>, так и для </a:t>
            </a:r>
            <a:r>
              <a:rPr lang="en-US" baseline="0" dirty="0" smtClean="0"/>
              <a:t>x </a:t>
            </a:r>
            <a:r>
              <a:rPr lang="ru-RU" baseline="0" dirty="0" smtClean="0"/>
              <a:t>существенно больше</a:t>
            </a:r>
            <a:r>
              <a:rPr lang="en-US" baseline="0" dirty="0" smtClean="0"/>
              <a:t> 1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Лучшим решением будет определение величины младшего значащего бита для </a:t>
            </a:r>
            <a:r>
              <a:rPr lang="en-US" baseline="0" dirty="0" smtClean="0"/>
              <a:t>x </a:t>
            </a:r>
            <a:r>
              <a:rPr lang="ru-RU" baseline="0" dirty="0" smtClean="0"/>
              <a:t>и </a:t>
            </a:r>
            <a:r>
              <a:rPr lang="en-US" baseline="0" dirty="0" smtClean="0"/>
              <a:t>y </a:t>
            </a:r>
            <a:r>
              <a:rPr lang="ru-RU" baseline="0" dirty="0" smtClean="0"/>
              <a:t>на каждом шаге, и принятие решение о остановке цикла исходя из него.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155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Рекомендую ставить </a:t>
            </a:r>
            <a:r>
              <a:rPr lang="en-US" baseline="0" dirty="0" smtClean="0"/>
              <a:t>while </a:t>
            </a:r>
            <a:r>
              <a:rPr lang="ru-RU" baseline="0" dirty="0" smtClean="0"/>
              <a:t>на той же строке где и закрывающая скобка,</a:t>
            </a:r>
          </a:p>
          <a:p>
            <a:r>
              <a:rPr lang="ru-RU" baseline="0" dirty="0" smtClean="0"/>
              <a:t>чтобы не спутать случайно с циклом </a:t>
            </a:r>
            <a:r>
              <a:rPr lang="en-US" baseline="0" dirty="0" smtClean="0"/>
              <a:t>while(){}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Хотя допускается и отнести на следующую строку.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736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Перепишем пример с итерационным решением уравнения используя этот вид цикла, должно получиться удобнее.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033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800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Приходится объявлять</a:t>
            </a:r>
            <a:r>
              <a:rPr lang="en-US" baseline="0" dirty="0" smtClean="0"/>
              <a:t> err_cur </a:t>
            </a:r>
            <a:r>
              <a:rPr lang="ru-RU" baseline="0" dirty="0" smtClean="0"/>
              <a:t>и </a:t>
            </a:r>
            <a:r>
              <a:rPr lang="en-US" baseline="0" dirty="0" smtClean="0"/>
              <a:t>err_max </a:t>
            </a:r>
            <a:r>
              <a:rPr lang="ru-RU" baseline="0" dirty="0" smtClean="0"/>
              <a:t>вне цикла, а хотелось бы внутри!</a:t>
            </a:r>
          </a:p>
          <a:p>
            <a:r>
              <a:rPr lang="ru-RU" baseline="0" dirty="0" smtClean="0"/>
              <a:t>Тогда бы и инициализировать непонятным значением не пришлось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061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91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Размер счётчика можно взять не задумываясь </a:t>
            </a:r>
            <a:r>
              <a:rPr lang="en-US" baseline="0" dirty="0" smtClean="0"/>
              <a:t>int, </a:t>
            </a:r>
            <a:r>
              <a:rPr lang="ru-RU" baseline="0" dirty="0" smtClean="0"/>
              <a:t>или обратить внимание, что диапазон его значений мал и взять тип меньшего размера: </a:t>
            </a:r>
            <a:r>
              <a:rPr lang="en-US" baseline="0" dirty="0" smtClean="0"/>
              <a:t>short </a:t>
            </a:r>
            <a:r>
              <a:rPr lang="ru-RU" baseline="0" dirty="0" smtClean="0"/>
              <a:t>или </a:t>
            </a:r>
            <a:r>
              <a:rPr lang="en-US" baseline="0" dirty="0" smtClean="0"/>
              <a:t>char</a:t>
            </a:r>
            <a:r>
              <a:rPr lang="ru-RU" baseline="0" dirty="0" smtClean="0"/>
              <a:t>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5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Ада Лавлейс</a:t>
            </a:r>
            <a:r>
              <a:rPr lang="ru-RU" baseline="0" dirty="0" smtClean="0"/>
              <a:t> в разные периоды жизни.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4238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Функция возведения в целочисленную степень </a:t>
            </a:r>
            <a:r>
              <a:rPr lang="en-US" baseline="0" dirty="0" smtClean="0"/>
              <a:t>pow(double, int) </a:t>
            </a:r>
            <a:r>
              <a:rPr lang="ru-RU" baseline="0" dirty="0" smtClean="0"/>
              <a:t>недоступна на </a:t>
            </a:r>
            <a:r>
              <a:rPr lang="en-US" baseline="0" dirty="0" smtClean="0"/>
              <a:t>VC2005</a:t>
            </a:r>
            <a:r>
              <a:rPr lang="ru-RU" baseline="0" dirty="0" smtClean="0"/>
              <a:t>, в ней есть только функция возведения в вещественную степень </a:t>
            </a:r>
            <a:r>
              <a:rPr lang="en-US" baseline="0" dirty="0" smtClean="0"/>
              <a:t>pow(double, double)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r>
              <a:rPr lang="en-US" baseline="0" dirty="0" smtClean="0"/>
              <a:t>N – </a:t>
            </a:r>
            <a:r>
              <a:rPr lang="ru-RU" baseline="0" dirty="0" smtClean="0"/>
              <a:t>константы обычно обозначают буквами в заглавном регистре, чтобы они сразу явно отличались от переменных</a:t>
            </a:r>
            <a:r>
              <a:rPr lang="en-US" baseline="0" dirty="0" smtClean="0"/>
              <a:t> (SIZE, LENGTH, M_PI, LC_ALL)</a:t>
            </a:r>
            <a:r>
              <a:rPr lang="ru-RU" baseline="0" dirty="0" smtClean="0"/>
              <a:t>.</a:t>
            </a:r>
          </a:p>
          <a:p>
            <a:r>
              <a:rPr lang="en-US" baseline="0" dirty="0" smtClean="0"/>
              <a:t>float s = 0.f;</a:t>
            </a:r>
            <a:r>
              <a:rPr lang="ru-RU" baseline="0" dirty="0" smtClean="0"/>
              <a:t> – буква </a:t>
            </a:r>
            <a:r>
              <a:rPr lang="en-US" baseline="0" dirty="0" smtClean="0"/>
              <a:t>f </a:t>
            </a:r>
            <a:r>
              <a:rPr lang="ru-RU" baseline="0" dirty="0" smtClean="0"/>
              <a:t>в конце добавлена, чтобы обозначить что это литерал типа </a:t>
            </a:r>
            <a:r>
              <a:rPr lang="en-US" baseline="0" dirty="0" smtClean="0"/>
              <a:t>float. </a:t>
            </a:r>
            <a:r>
              <a:rPr lang="ru-RU" baseline="0" dirty="0" smtClean="0"/>
              <a:t>Это исключает появление предупреждения компилятора о преобразовании </a:t>
            </a:r>
            <a:r>
              <a:rPr lang="en-US" baseline="0" dirty="0" smtClean="0"/>
              <a:t>double </a:t>
            </a:r>
            <a:r>
              <a:rPr lang="ru-RU" baseline="0" dirty="0" smtClean="0"/>
              <a:t>во </a:t>
            </a:r>
            <a:r>
              <a:rPr lang="en-US" baseline="0" dirty="0" smtClean="0"/>
              <a:t>float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3884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Разработчики быстро сообразили</a:t>
            </a:r>
            <a:r>
              <a:rPr lang="en-US" baseline="0" dirty="0" smtClean="0"/>
              <a:t>,</a:t>
            </a:r>
            <a:r>
              <a:rPr lang="ru-RU" baseline="0" dirty="0" smtClean="0"/>
              <a:t> что такие циклы встречаются очень часто и придумали компактный синтаксис для их записи</a:t>
            </a:r>
            <a:r>
              <a:rPr lang="en-US" baseline="0" dirty="0" smtClean="0"/>
              <a:t>:</a:t>
            </a:r>
            <a:r>
              <a:rPr lang="ru-RU" baseline="0" dirty="0" smtClean="0"/>
              <a:t>цикл </a:t>
            </a:r>
            <a:r>
              <a:rPr lang="en-US" baseline="0" dirty="0" smtClean="0"/>
              <a:t>for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7135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2303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138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Чтобы не запутывать программу не следует менять переменную счётчик цикла в теле цикла,</a:t>
            </a:r>
          </a:p>
          <a:p>
            <a:r>
              <a:rPr lang="ru-RU" baseline="0" dirty="0" smtClean="0"/>
              <a:t>если это требуется, то лучше использовать циклы </a:t>
            </a:r>
            <a:r>
              <a:rPr lang="en-US" baseline="0" dirty="0" smtClean="0"/>
              <a:t>while</a:t>
            </a:r>
            <a:r>
              <a:rPr lang="ru-RU" baseline="0" dirty="0" smtClean="0"/>
              <a:t> или </a:t>
            </a:r>
            <a:r>
              <a:rPr lang="en-US" baseline="0" dirty="0" smtClean="0"/>
              <a:t>do-while</a:t>
            </a:r>
            <a:r>
              <a:rPr lang="ru-RU" baseline="0" dirty="0" smtClean="0"/>
              <a:t>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</a:t>
            </a:r>
            <a:r>
              <a:rPr lang="ru-RU" baseline="0" dirty="0" smtClean="0"/>
              <a:t>- это более удобная запись цикла </a:t>
            </a:r>
            <a:r>
              <a:rPr lang="en-US" baseline="0" dirty="0" smtClean="0"/>
              <a:t>while. </a:t>
            </a:r>
            <a:r>
              <a:rPr lang="ru-RU" baseline="0" dirty="0" smtClean="0"/>
              <a:t>То есть любой код с циклом </a:t>
            </a:r>
            <a:r>
              <a:rPr lang="en-US" baseline="0" dirty="0" smtClean="0"/>
              <a:t>for </a:t>
            </a:r>
            <a:r>
              <a:rPr lang="ru-RU" baseline="0" dirty="0" smtClean="0"/>
              <a:t>легко переписать с циклом </a:t>
            </a:r>
            <a:r>
              <a:rPr lang="en-US" baseline="0" dirty="0" smtClean="0"/>
              <a:t>while, </a:t>
            </a:r>
            <a:r>
              <a:rPr lang="ru-RU" baseline="0" dirty="0" smtClean="0"/>
              <a:t>разве что больше текста получится.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Обратное тоже верно(</a:t>
            </a:r>
            <a:r>
              <a:rPr lang="en-US" baseline="0" dirty="0" smtClean="0"/>
              <a:t>while -&gt; for)</a:t>
            </a:r>
            <a:r>
              <a:rPr lang="ru-RU" baseline="0" dirty="0" smtClean="0"/>
              <a:t>, но изменение переменной счётчика цикла тогда не сможет происходить в любом месте тела цикла – только в конце итерации.</a:t>
            </a:r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435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0891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4848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Функция возведения в степень </a:t>
            </a:r>
            <a:r>
              <a:rPr lang="en-US" baseline="0" dirty="0" smtClean="0"/>
              <a:t>pow </a:t>
            </a:r>
            <a:r>
              <a:rPr lang="ru-RU" baseline="0" dirty="0" smtClean="0"/>
              <a:t>имеет несколько реализаций: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pow(float, float), pow(double, double) – </a:t>
            </a:r>
            <a:r>
              <a:rPr lang="ru-RU" baseline="0" dirty="0" smtClean="0"/>
              <a:t>оба аргумента вещественные, результат имеет ту же точность, что и параметры функции.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pow(float, int), pow(double, int) – </a:t>
            </a:r>
            <a:r>
              <a:rPr lang="ru-RU" baseline="0" dirty="0" smtClean="0"/>
              <a:t>возведение вещественного числа в целочисленную степень.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Не смотря на то что делают они одно и то же, реализация этих функций различная (см следующий слайд).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2881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Чтобы показать разницу увеличим количество итераций цикла, и соответственно и показатель степени.</a:t>
            </a:r>
          </a:p>
          <a:p>
            <a:r>
              <a:rPr lang="ru-RU" baseline="0" dirty="0" smtClean="0"/>
              <a:t>Видно что среднее время выполнения одной итерации цикла возросло более чем в 10 раз.</a:t>
            </a:r>
          </a:p>
          <a:p>
            <a:r>
              <a:rPr lang="ru-RU" baseline="0" dirty="0" smtClean="0"/>
              <a:t>Это произошло потому что при целочисленном возведении в степень используется последовательное умножение возводимого числа на себя. Его ускоряют представляя показатель степени в двоичной системе счисления, а далее используют схему Горнера. Например, для возведения числа </a:t>
            </a:r>
            <a:r>
              <a:rPr lang="en-US" baseline="0" dirty="0" smtClean="0"/>
              <a:t>a </a:t>
            </a:r>
            <a:r>
              <a:rPr lang="ru-RU" baseline="0" dirty="0" smtClean="0"/>
              <a:t>в степень 261:</a:t>
            </a:r>
          </a:p>
          <a:p>
            <a:r>
              <a:rPr lang="ru-RU" baseline="0" dirty="0" smtClean="0"/>
              <a:t>261</a:t>
            </a:r>
            <a:r>
              <a:rPr lang="ru-RU" baseline="-25000" dirty="0" smtClean="0"/>
              <a:t>10</a:t>
            </a:r>
            <a:r>
              <a:rPr lang="ru-RU" baseline="0" dirty="0" smtClean="0"/>
              <a:t>=100010001</a:t>
            </a:r>
            <a:r>
              <a:rPr lang="ru-RU" baseline="-25000" dirty="0" smtClean="0"/>
              <a:t>2</a:t>
            </a:r>
            <a:r>
              <a:rPr lang="ru-RU" baseline="0" dirty="0" smtClean="0"/>
              <a:t>=</a:t>
            </a:r>
            <a:r>
              <a:rPr lang="en-US" baseline="0" dirty="0" smtClean="0"/>
              <a:t>2</a:t>
            </a:r>
            <a:r>
              <a:rPr lang="en-US" baseline="30000" dirty="0" smtClean="0"/>
              <a:t>8</a:t>
            </a:r>
            <a:r>
              <a:rPr lang="en-US" baseline="0" dirty="0" smtClean="0"/>
              <a:t> + 2</a:t>
            </a:r>
            <a:r>
              <a:rPr lang="en-US" baseline="30000" dirty="0" smtClean="0"/>
              <a:t>4</a:t>
            </a:r>
            <a:r>
              <a:rPr lang="en-US" baseline="0" dirty="0" smtClean="0"/>
              <a:t> + 2</a:t>
            </a:r>
            <a:r>
              <a:rPr lang="en-US" baseline="30000" dirty="0" smtClean="0"/>
              <a:t>1</a:t>
            </a:r>
            <a:r>
              <a:rPr lang="en-US" baseline="0" dirty="0" smtClean="0"/>
              <a:t> = 256 + 16 + 1</a:t>
            </a:r>
            <a:endParaRPr lang="ru-RU" baseline="-25000" dirty="0" smtClean="0"/>
          </a:p>
          <a:p>
            <a:r>
              <a:rPr lang="en-US" baseline="0" dirty="0" smtClean="0"/>
              <a:t>a</a:t>
            </a:r>
            <a:r>
              <a:rPr lang="ru-RU" baseline="30000" dirty="0" smtClean="0"/>
              <a:t>261</a:t>
            </a:r>
            <a:r>
              <a:rPr lang="en-US" baseline="30000" dirty="0" smtClean="0"/>
              <a:t> </a:t>
            </a:r>
            <a:r>
              <a:rPr lang="ru-RU" baseline="0" dirty="0" smtClean="0"/>
              <a:t>=</a:t>
            </a:r>
            <a:r>
              <a:rPr lang="en-US" baseline="0" dirty="0" smtClean="0"/>
              <a:t> a</a:t>
            </a:r>
            <a:r>
              <a:rPr lang="en-US" baseline="30000" dirty="0" smtClean="0"/>
              <a:t>256</a:t>
            </a:r>
            <a:r>
              <a:rPr lang="en-US" baseline="0" dirty="0" smtClean="0"/>
              <a:t> * a</a:t>
            </a:r>
            <a:r>
              <a:rPr lang="en-US" baseline="30000" dirty="0" smtClean="0"/>
              <a:t>16</a:t>
            </a:r>
            <a:r>
              <a:rPr lang="en-US" baseline="0" dirty="0" smtClean="0"/>
              <a:t> * a</a:t>
            </a:r>
            <a:r>
              <a:rPr lang="en-US" baseline="30000" dirty="0" smtClean="0"/>
              <a:t>1</a:t>
            </a:r>
            <a:endParaRPr lang="en-US" baseline="0" dirty="0" smtClean="0"/>
          </a:p>
          <a:p>
            <a:r>
              <a:rPr lang="ru-RU" baseline="0" dirty="0" smtClean="0"/>
              <a:t>Этот метод занимает тем больше времени, чем длиннее двоичная запись показателя степени.</a:t>
            </a:r>
            <a:endParaRPr lang="en-US" baseline="0" dirty="0" smtClean="0"/>
          </a:p>
          <a:p>
            <a:r>
              <a:rPr lang="ru-RU" baseline="0" dirty="0" smtClean="0"/>
              <a:t>Для маленьких чисел этот метод довольно эффективен.</a:t>
            </a:r>
            <a:endParaRPr lang="ru-RU" baseline="30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2870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Возведение в вещественную степень вычисляется через разложение в ряд функций </a:t>
            </a:r>
            <a:r>
              <a:rPr lang="en-US" baseline="0" dirty="0" smtClean="0"/>
              <a:t>log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exp</a:t>
            </a:r>
            <a:r>
              <a:rPr lang="ru-RU" baseline="0" dirty="0" smtClean="0"/>
              <a:t> и поэтому время возведения в степень слабо зависит от показателя степени.</a:t>
            </a:r>
            <a:endParaRPr lang="en-US" baseline="0" dirty="0" smtClean="0"/>
          </a:p>
          <a:p>
            <a:r>
              <a:rPr lang="ru-RU" baseline="0" dirty="0" smtClean="0"/>
              <a:t>Оно ощутимо дольше возведения в маленькую целочисленную степень.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954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Стивен Вольфрам </a:t>
            </a:r>
            <a:r>
              <a:rPr lang="ru-RU" baseline="0" dirty="0" smtClean="0"/>
              <a:t>и разностная машина Чарльза </a:t>
            </a:r>
            <a:r>
              <a:rPr lang="ru-RU" baseline="0" dirty="0" smtClean="0"/>
              <a:t>Беббиджа.</a:t>
            </a:r>
          </a:p>
          <a:p>
            <a:r>
              <a:rPr lang="ru-RU" baseline="0" dirty="0" smtClean="0"/>
              <a:t>Все фотографии из посвящения взяты из статьи </a:t>
            </a:r>
            <a:r>
              <a:rPr lang="ru-RU" dirty="0" smtClean="0"/>
              <a:t>Стивена Вольфрама,</a:t>
            </a:r>
            <a:r>
              <a:rPr lang="ru-RU" baseline="0" dirty="0" smtClean="0"/>
              <a:t> перевод которой доступен по адресу:</a:t>
            </a:r>
            <a:endParaRPr lang="ru-RU" dirty="0" smtClean="0"/>
          </a:p>
          <a:p>
            <a:r>
              <a:rPr lang="en-US" dirty="0" smtClean="0"/>
              <a:t>https://habr.com/ru/company/wolfram/blog/303552/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9126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Зная поставленную задачу, можно самостоятельно реализовать решение вместо использования "универсальной" функции возведения в степень: будем вычислять следующий элемент ряда используя значение предыдущего. По сути применяя вручную принцип схемы Горнера.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Примечание: время выполнения одной итерации в тактах процессора получилось не целым, поскольку компилятор оптимизирует результирующий код и, скорее всего, выполняет несколько итераций параллельно (в этом примере количество итераций выполняемое параллельно кратно 5).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897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013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6434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Шаг 0.1, а значит строк в таблице будет 11 (0 и 1.0 включаются).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2962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каком диапазоне будет меняться переменная </a:t>
            </a:r>
            <a:r>
              <a:rPr lang="en-US" baseline="0" dirty="0" smtClean="0"/>
              <a:t>i</a:t>
            </a:r>
            <a:r>
              <a:rPr lang="ru-RU" baseline="0" dirty="0" smtClean="0"/>
              <a:t>?</a:t>
            </a:r>
            <a:endParaRPr lang="en-US" baseline="0" dirty="0" smtClean="0"/>
          </a:p>
          <a:p>
            <a:r>
              <a:rPr lang="ru-RU" baseline="0" dirty="0" smtClean="0"/>
              <a:t>Ответ: переменная </a:t>
            </a:r>
            <a:r>
              <a:rPr lang="en-US" baseline="0" dirty="0" smtClean="0"/>
              <a:t>i </a:t>
            </a:r>
            <a:r>
              <a:rPr lang="ru-RU" baseline="0" dirty="0" smtClean="0"/>
              <a:t>инициализируется -1, но перед первым входом в тело цикла происходит проверка условия цикла, а значит значение инкрементируется, поэтому </a:t>
            </a:r>
            <a:r>
              <a:rPr lang="en-US" baseline="0" dirty="0" smtClean="0"/>
              <a:t>i </a:t>
            </a:r>
            <a:r>
              <a:rPr lang="ru-RU" baseline="0" dirty="0" smtClean="0"/>
              <a:t>меняется от 0. При этом сама переменная </a:t>
            </a:r>
            <a:r>
              <a:rPr lang="ru-RU" baseline="0" dirty="0" err="1" smtClean="0"/>
              <a:t>беззнаковая</a:t>
            </a:r>
            <a:r>
              <a:rPr lang="ru-RU" baseline="0" dirty="0" smtClean="0"/>
              <a:t>, то есть при инициализации происходит неявное преобразование из знакового типа в </a:t>
            </a:r>
            <a:r>
              <a:rPr lang="ru-RU" baseline="0" dirty="0" err="1" smtClean="0"/>
              <a:t>беззнаковый</a:t>
            </a:r>
            <a:r>
              <a:rPr lang="ru-RU" baseline="0" dirty="0" smtClean="0"/>
              <a:t> и сама переменная вначале принимает значение </a:t>
            </a:r>
            <a:r>
              <a:rPr lang="en-US" baseline="0" dirty="0" smtClean="0"/>
              <a:t>MAX_UINT. </a:t>
            </a:r>
            <a:r>
              <a:rPr lang="ru-RU" baseline="0" dirty="0" smtClean="0"/>
              <a:t>При инкременте происходит переполнение, но значение переменной предсказуемо и становится равным 0.</a:t>
            </a:r>
          </a:p>
          <a:p>
            <a:r>
              <a:rPr lang="ru-RU" baseline="0" dirty="0" smtClean="0"/>
              <a:t>Условие станет ложно когда </a:t>
            </a:r>
            <a:r>
              <a:rPr lang="en-US" baseline="0" dirty="0" smtClean="0"/>
              <a:t>i = 1</a:t>
            </a:r>
            <a:r>
              <a:rPr lang="ru-RU" baseline="0" dirty="0" smtClean="0"/>
              <a:t>1, инкремент постфиксный, то есть последнее значение с которым выполнится тело цикла будет </a:t>
            </a:r>
            <a:r>
              <a:rPr lang="en-US" baseline="0" dirty="0" smtClean="0"/>
              <a:t>i = 1</a:t>
            </a:r>
            <a:r>
              <a:rPr lang="ru-RU" baseline="0" dirty="0" smtClean="0"/>
              <a:t>1</a:t>
            </a:r>
            <a:r>
              <a:rPr lang="en-US" baseline="0" dirty="0" smtClean="0"/>
              <a:t>.</a:t>
            </a:r>
            <a:r>
              <a:rPr lang="ru-RU" baseline="0" dirty="0" smtClean="0"/>
              <a:t> То есть </a:t>
            </a:r>
            <a:r>
              <a:rPr lang="en-US" baseline="0" dirty="0" smtClean="0"/>
              <a:t>i </a:t>
            </a:r>
            <a:r>
              <a:rPr lang="ru-RU" baseline="0" dirty="0" smtClean="0"/>
              <a:t>меняется от 0 до </a:t>
            </a:r>
            <a:r>
              <a:rPr lang="en-US" baseline="0" dirty="0" smtClean="0"/>
              <a:t>N </a:t>
            </a:r>
            <a:r>
              <a:rPr lang="ru-RU" baseline="0" dirty="0" smtClean="0"/>
              <a:t>включительно.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Итого будет выведено 12 строк. При такой записи заметить ошибку очень не легко.</a:t>
            </a:r>
          </a:p>
          <a:p>
            <a:r>
              <a:rPr lang="ru-RU" baseline="0" dirty="0" smtClean="0"/>
              <a:t>Запись компактная, но за скрывание ошибок называем этот стиль программирования "камикадзе".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974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качестве итерационной переменной можно использовать сразу вещественные числа.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4723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этой программе есть ошибка. Где она?</a:t>
            </a:r>
          </a:p>
          <a:p>
            <a:r>
              <a:rPr lang="ru-RU" baseline="0" dirty="0" smtClean="0"/>
              <a:t>Ответ: числа в формате с плавающей запятой не следует сравнивать на точное равенство. Из-за арифметических ошибок при каждой арифметической операции результат никогда не попадёт точно в правую границу, разница будет в несколько младших бит, то есть порядка 10</a:t>
            </a:r>
            <a:r>
              <a:rPr lang="ru-RU" baseline="30000" dirty="0" smtClean="0"/>
              <a:t>-16</a:t>
            </a:r>
            <a:r>
              <a:rPr lang="ru-RU" baseline="0" dirty="0" smtClean="0"/>
              <a:t>, но всё равно будет.</a:t>
            </a:r>
          </a:p>
          <a:p>
            <a:r>
              <a:rPr lang="ru-RU" baseline="0" dirty="0" smtClean="0"/>
              <a:t>Более того, даже сравнение </a:t>
            </a:r>
            <a:r>
              <a:rPr lang="en-US" baseline="0" dirty="0" smtClean="0"/>
              <a:t>x &lt;= x_end</a:t>
            </a:r>
            <a:r>
              <a:rPr lang="ru-RU" baseline="0" dirty="0" smtClean="0"/>
              <a:t> тут также давало бы неверный результат. В некоторых случаях цикл бы выполнялся для </a:t>
            </a:r>
            <a:r>
              <a:rPr lang="en-US" baseline="0" dirty="0" smtClean="0"/>
              <a:t>x=x_end</a:t>
            </a:r>
            <a:r>
              <a:rPr lang="ru-RU" baseline="0" dirty="0" smtClean="0"/>
              <a:t>, а в некоторых нет</a:t>
            </a:r>
            <a:r>
              <a:rPr lang="en-US" baseline="0" dirty="0" smtClean="0"/>
              <a:t>:</a:t>
            </a:r>
            <a:r>
              <a:rPr lang="ru-RU" baseline="0" dirty="0" smtClean="0"/>
              <a:t> в зависимости от значений диапазона и шага.</a:t>
            </a:r>
          </a:p>
          <a:p>
            <a:r>
              <a:rPr lang="ru-RU" baseline="0" dirty="0" smtClean="0"/>
              <a:t>Решение этой проблемы на следующем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627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568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Через запятую можно объявить и проинициализировать несколько переменных в поле инициализация.</a:t>
            </a:r>
          </a:p>
          <a:p>
            <a:r>
              <a:rPr lang="ru-RU" baseline="0" dirty="0" smtClean="0"/>
              <a:t>Через запятую можно инкрементировать несколько переменных в поле вычисления приращения. При этом операция запятая имеет приоритет ниже чем операция равно, поэтому тут скобки не требуются.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3140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При желании можно поместить всю полезную работу цикла </a:t>
            </a:r>
            <a:r>
              <a:rPr lang="en-US" baseline="0" dirty="0" smtClean="0"/>
              <a:t>for </a:t>
            </a:r>
            <a:r>
              <a:rPr lang="ru-RU" baseline="0" dirty="0" smtClean="0"/>
              <a:t>в поле вычисления приращения</a:t>
            </a:r>
            <a:endParaRPr lang="en-US" baseline="0" dirty="0" smtClean="0"/>
          </a:p>
          <a:p>
            <a:r>
              <a:rPr lang="ru-RU" baseline="0" dirty="0" smtClean="0"/>
              <a:t>Этот код работает и выполняет в точности то же самое что и программа приведенная в прошлой лекции, но страдает читабельность кода.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63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Краткое</a:t>
            </a:r>
            <a:r>
              <a:rPr lang="ru-RU" baseline="0" dirty="0" smtClean="0"/>
              <a:t> содержание текущей лекции: будут рассмотрены циклы трёх видов.</a:t>
            </a:r>
          </a:p>
          <a:p>
            <a:r>
              <a:rPr lang="ru-RU" baseline="0" dirty="0" smtClean="0"/>
              <a:t>Также это три вопроса на экзамене.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9209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Бесконечный цикл и задержка в коде путём холостого выполнения циклов – этот приём не используется на персональных компьютерах, поскольку процессор вместо выполнения других процессов в холостую тратит вычислительные ресурсы.</a:t>
            </a:r>
          </a:p>
          <a:p>
            <a:r>
              <a:rPr lang="ru-RU" baseline="0" dirty="0" smtClean="0"/>
              <a:t>Этот способ всё ещё используется на простейших микропроцессорах, где частота процессора не изменяется и одновременно выполняется только одна программа.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9819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Приведенные на этом слайде примеры формирования задержек в программе работают без загрузки процессора, поскольку передают управление другим процессам на время задержки.</a:t>
            </a:r>
          </a:p>
          <a:p>
            <a:r>
              <a:rPr lang="ru-RU" baseline="0" dirty="0" smtClean="0"/>
              <a:t>Исторически в </a:t>
            </a:r>
            <a:r>
              <a:rPr lang="en-US" baseline="0" dirty="0" smtClean="0"/>
              <a:t>Windows </a:t>
            </a:r>
            <a:r>
              <a:rPr lang="ru-RU" baseline="0" dirty="0" smtClean="0"/>
              <a:t>и </a:t>
            </a:r>
            <a:r>
              <a:rPr lang="en-US" baseline="0" dirty="0" smtClean="0"/>
              <a:t>Linux </a:t>
            </a:r>
            <a:r>
              <a:rPr lang="ru-RU" baseline="0" dirty="0" smtClean="0"/>
              <a:t>были введены разные функции для этой задачи, использующие разные единицы измерения. Поэтому, чтобы не путаться, в стандарте </a:t>
            </a:r>
            <a:r>
              <a:rPr lang="en-US" baseline="0" dirty="0" smtClean="0"/>
              <a:t>C++11</a:t>
            </a:r>
            <a:r>
              <a:rPr lang="ru-RU" baseline="0" dirty="0" smtClean="0"/>
              <a:t> ввели специальные универсальные методы, внутри они сами вызывают те же методы, что приведены в первом примере, но при этом разработчику не нужно помнить в каких единицах надо передавать под какой операционной системой.</a:t>
            </a:r>
          </a:p>
          <a:p>
            <a:r>
              <a:rPr lang="ru-RU" baseline="0" dirty="0" smtClean="0"/>
              <a:t>При этом задержки которые больше, чем квант времени выдаваемый одному процессу операционной системой формируются путём передачи управления другим процессам. А те что меньше – путём выполнения холостых циклов. </a:t>
            </a:r>
          </a:p>
          <a:p>
            <a:r>
              <a:rPr lang="ru-RU" baseline="0" dirty="0" smtClean="0"/>
              <a:t>До С++11 в ОС </a:t>
            </a:r>
            <a:r>
              <a:rPr lang="en-US" baseline="0" dirty="0" smtClean="0"/>
              <a:t>Windows </a:t>
            </a:r>
            <a:r>
              <a:rPr lang="ru-RU" baseline="0" dirty="0" smtClean="0"/>
              <a:t>формировать микросекундные задержки приходилось вручную (холостыми циклами), при этом невозможно было гарантировать, что частота процессора при этом не изменится.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629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442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этой программе нет вызова </a:t>
            </a:r>
            <a:r>
              <a:rPr lang="en-US" baseline="0" dirty="0" smtClean="0"/>
              <a:t>getch</a:t>
            </a:r>
            <a:r>
              <a:rPr lang="ru-RU" baseline="0" dirty="0" smtClean="0"/>
              <a:t>()</a:t>
            </a:r>
            <a:r>
              <a:rPr lang="en-US" baseline="0" dirty="0" smtClean="0"/>
              <a:t> </a:t>
            </a:r>
            <a:r>
              <a:rPr lang="ru-RU" baseline="0" dirty="0" smtClean="0"/>
              <a:t>в конце потому что мы итак задерживаем выполнение.</a:t>
            </a:r>
            <a:endParaRPr lang="en-US" baseline="0" dirty="0" smtClean="0"/>
          </a:p>
          <a:p>
            <a:r>
              <a:rPr lang="ru-RU" baseline="0" dirty="0" smtClean="0"/>
              <a:t>Рекомендую запустить эту программу и посмотреть какие коды отображаются для разных клавиш,</a:t>
            </a:r>
          </a:p>
          <a:p>
            <a:r>
              <a:rPr lang="ru-RU" baseline="0" dirty="0" smtClean="0"/>
              <a:t>особенно функциональных (</a:t>
            </a:r>
            <a:r>
              <a:rPr lang="en-US" baseline="0" dirty="0" smtClean="0"/>
              <a:t>Esc, Enter, Backspace, F1-F12, Insert, Home, End, Delete</a:t>
            </a:r>
            <a:r>
              <a:rPr lang="ru-RU" baseline="0" dirty="0" smtClean="0"/>
              <a:t>, стрелок</a:t>
            </a:r>
            <a:r>
              <a:rPr lang="en-US" baseline="0" dirty="0" smtClean="0"/>
              <a:t>)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916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Альтернативный способ преобразования типа переменной из символьного </a:t>
            </a:r>
            <a:r>
              <a:rPr lang="en-US" baseline="0" dirty="0" smtClean="0"/>
              <a:t>char </a:t>
            </a:r>
            <a:r>
              <a:rPr lang="ru-RU" baseline="0" dirty="0" smtClean="0"/>
              <a:t>в числовой </a:t>
            </a:r>
            <a:r>
              <a:rPr lang="en-US" baseline="0" dirty="0" smtClean="0"/>
              <a:t>int.</a:t>
            </a:r>
          </a:p>
          <a:p>
            <a:r>
              <a:rPr lang="ru-RU" baseline="0" dirty="0" smtClean="0"/>
              <a:t>Наряду с методом с прошлого слайда это самый короткий способ.</a:t>
            </a:r>
          </a:p>
          <a:p>
            <a:r>
              <a:rPr lang="ru-RU" baseline="0" dirty="0" smtClean="0"/>
              <a:t>Однако метод на прошлом слайде не обладает универсальностью: им можно выполнить не любое преобразование.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012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Самый правильный тип преобразования типа переменной: этот метод не только позволяет указать к какому типу выполнять преобразование, но и выбрать метод преобразования. Пока что мы знаем только преобразование </a:t>
            </a:r>
            <a:r>
              <a:rPr lang="en-US" baseline="0" dirty="0" smtClean="0"/>
              <a:t>static_cast</a:t>
            </a:r>
            <a:r>
              <a:rPr lang="ru-RU" baseline="0" dirty="0" smtClean="0"/>
              <a:t>, но можно уже сейчас привыкать.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03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Дата 2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52636"/>
            <a:ext cx="3881702" cy="616143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2" r="1617"/>
          <a:stretch/>
        </p:blipFill>
        <p:spPr>
          <a:xfrm>
            <a:off x="4247964" y="152636"/>
            <a:ext cx="4500500" cy="61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7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5008" y="1052736"/>
            <a:ext cx="892899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для демонстрации цикла while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Выводит на экран ASCII код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клавиши, нажатой на клавиатуре.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Завершается при нажатии на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&lt;conio.h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обязательно инициализируем переменную до цикла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i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27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 не нажата клавиша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339752" y="4293096"/>
            <a:ext cx="4608512" cy="288032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5008" y="1052736"/>
            <a:ext cx="892899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для демонстрации цикла while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Выводит на экран ASCII код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клавиши, нажатой на клавиатуре.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Завершается при нажатии на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&lt;conio.h&gt;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&lt;windows.h&gt;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обязательно инициализируем переменную до цикла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VK_ESCAPE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339752" y="4221088"/>
            <a:ext cx="1224136" cy="36004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7504" y="2708920"/>
            <a:ext cx="2880320" cy="36004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5008" y="1052736"/>
            <a:ext cx="892899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для демонстрации цикла while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Выводит на экран ASCII код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клавиши, нажатой на клавиатуре.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Завершается при нажатии на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&lt;conio.h&gt;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&lt;windows.h&gt;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27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обязательно инициализируем переменную до цикла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VK_ESCAPE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stCxn id="11" idx="1"/>
          </p:cNvCxnSpPr>
          <p:nvPr/>
        </p:nvCxnSpPr>
        <p:spPr>
          <a:xfrm flipH="1">
            <a:off x="2195736" y="2589005"/>
            <a:ext cx="1944216" cy="1416059"/>
          </a:xfrm>
          <a:prstGeom prst="line">
            <a:avLst/>
          </a:prstGeom>
          <a:ln w="2222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9952" y="1988840"/>
            <a:ext cx="4680520" cy="1200329"/>
          </a:xfrm>
          <a:prstGeom prst="rect">
            <a:avLst/>
          </a:prstGeom>
          <a:solidFill>
            <a:schemeClr val="bg1">
              <a:alpha val="5000"/>
            </a:schemeClr>
          </a:solidFill>
          <a:ln w="3175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Неправильно выбрано значение для инициализации и теперь тело цикла ни разу не выполнится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5008" y="1052736"/>
            <a:ext cx="892899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для демонстрации цикла while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Выводит на экран ASCII код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клавиши, нажатой на клавиатуре.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Завершается при нажатии на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ru-RU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&lt;conio.h&gt;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&lt;windows.h&gt;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VK_ESCAPE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VK_ESCAPE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stCxn id="3" idx="1"/>
          </p:cNvCxnSpPr>
          <p:nvPr/>
        </p:nvCxnSpPr>
        <p:spPr>
          <a:xfrm flipH="1">
            <a:off x="3347864" y="3143002"/>
            <a:ext cx="360040" cy="1366118"/>
          </a:xfrm>
          <a:prstGeom prst="line">
            <a:avLst/>
          </a:prstGeom>
          <a:ln w="2222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1988840"/>
            <a:ext cx="5112568" cy="2308324"/>
          </a:xfrm>
          <a:prstGeom prst="rect">
            <a:avLst/>
          </a:prstGeom>
          <a:solidFill>
            <a:schemeClr val="bg1">
              <a:alpha val="5000"/>
            </a:schemeClr>
          </a:solidFill>
          <a:ln w="31750" cap="rnd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400" dirty="0" smtClean="0"/>
              <a:t>Значение инициализации теперь не играет никакой роли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400" dirty="0" smtClean="0"/>
              <a:t>Код клавиши </a:t>
            </a:r>
            <a:r>
              <a:rPr lang="en-US" sz="2400" dirty="0" smtClean="0"/>
              <a:t>Esc </a:t>
            </a:r>
            <a:r>
              <a:rPr lang="ru-RU" sz="2400" dirty="0" smtClean="0"/>
              <a:t>теперь не будет выводится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400" dirty="0" smtClean="0"/>
              <a:t>Код стал компактнее, эффективнее,</a:t>
            </a:r>
            <a:br>
              <a:rPr lang="ru-RU" sz="2400" dirty="0" smtClean="0"/>
            </a:br>
            <a:r>
              <a:rPr lang="ru-RU" sz="2400" dirty="0" smtClean="0"/>
              <a:t>хотя и сложнее для понимания</a:t>
            </a: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стратегия пошаговой детализации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268760"/>
            <a:ext cx="820891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200" b="1" dirty="0"/>
              <a:t>Постановка задачи </a:t>
            </a:r>
          </a:p>
          <a:p>
            <a:pPr marL="625475">
              <a:lnSpc>
                <a:spcPct val="90000"/>
              </a:lnSpc>
            </a:pPr>
            <a:r>
              <a:rPr lang="ru-RU" sz="2200" dirty="0"/>
              <a:t>Н</a:t>
            </a:r>
            <a:r>
              <a:rPr lang="ru-RU" sz="2200" dirty="0" smtClean="0"/>
              <a:t>айти </a:t>
            </a:r>
            <a:r>
              <a:rPr lang="ru-RU" sz="2200" dirty="0"/>
              <a:t>решение </a:t>
            </a:r>
            <a:r>
              <a:rPr lang="ru-RU" sz="2200" dirty="0" smtClean="0"/>
              <a:t>уравнения</a:t>
            </a:r>
            <a:br>
              <a:rPr lang="ru-RU" sz="2200" dirty="0" smtClean="0"/>
            </a:b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cos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x = 0</a:t>
            </a:r>
            <a:endParaRPr lang="ru-RU" sz="22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5475">
              <a:lnSpc>
                <a:spcPct val="90000"/>
              </a:lnSpc>
            </a:pPr>
            <a:r>
              <a:rPr lang="ru-RU" sz="2200" dirty="0" smtClean="0"/>
              <a:t>с </a:t>
            </a:r>
            <a:r>
              <a:rPr lang="ru-RU" sz="2200" dirty="0"/>
              <a:t>заданной точностью </a:t>
            </a:r>
            <a:r>
              <a:rPr lang="el-GR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max</a:t>
            </a:r>
            <a:endParaRPr lang="ru-RU" sz="2200" i="1" baseline="-25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5475">
              <a:lnSpc>
                <a:spcPct val="90000"/>
              </a:lnSpc>
            </a:pPr>
            <a:r>
              <a:rPr lang="ru-RU" sz="2200" i="1" dirty="0" smtClean="0"/>
              <a:t>используя м</a:t>
            </a:r>
            <a:r>
              <a:rPr lang="ru-RU" sz="2200" dirty="0" smtClean="0"/>
              <a:t>етод </a:t>
            </a:r>
            <a:r>
              <a:rPr lang="ru-RU" sz="2200" dirty="0"/>
              <a:t>последовательных </a:t>
            </a:r>
            <a:r>
              <a:rPr lang="ru-RU" sz="2200" dirty="0" smtClean="0"/>
              <a:t>приближений</a:t>
            </a:r>
            <a:endParaRPr lang="ru-RU" sz="2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2996952"/>
            <a:ext cx="6696744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ru-RU" sz="2200" b="1" dirty="0">
                <a:solidFill>
                  <a:prstClr val="black"/>
                </a:solidFill>
              </a:rPr>
              <a:t>Математическая модель</a:t>
            </a:r>
            <a:endParaRPr lang="ru-RU" sz="2200" dirty="0">
              <a:solidFill>
                <a:prstClr val="black"/>
              </a:solidFill>
            </a:endParaRPr>
          </a:p>
          <a:p>
            <a:pPr marL="536575" lvl="0">
              <a:lnSpc>
                <a:spcPct val="90000"/>
              </a:lnSpc>
              <a:spcBef>
                <a:spcPts val="600"/>
              </a:spcBef>
            </a:pPr>
            <a:r>
              <a:rPr lang="ru-RU" sz="2200" dirty="0">
                <a:solidFill>
                  <a:prstClr val="black"/>
                </a:solidFill>
              </a:rPr>
              <a:t>Перепишем уравнение в виде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6575" lvl="0">
              <a:lnSpc>
                <a:spcPct val="90000"/>
              </a:lnSpc>
              <a:spcBef>
                <a:spcPts val="600"/>
              </a:spcBef>
            </a:pPr>
            <a:r>
              <a:rPr lang="ru-RU" sz="2200" dirty="0">
                <a:solidFill>
                  <a:prstClr val="black"/>
                </a:solidFill>
              </a:rPr>
              <a:t>Выберем начальное приближение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marL="536575" lvl="0">
              <a:lnSpc>
                <a:spcPct val="90000"/>
              </a:lnSpc>
              <a:spcBef>
                <a:spcPts val="600"/>
              </a:spcBef>
              <a:tabLst>
                <a:tab pos="1789113" algn="l"/>
              </a:tabLst>
            </a:pPr>
            <a:r>
              <a:rPr lang="ru-RU" sz="2200" dirty="0">
                <a:solidFill>
                  <a:prstClr val="black"/>
                </a:solidFill>
              </a:rPr>
              <a:t>Положим</a:t>
            </a: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6575" lvl="0">
              <a:lnSpc>
                <a:spcPct val="90000"/>
              </a:lnSpc>
              <a:tabLst>
                <a:tab pos="1789113" algn="l"/>
              </a:tabLst>
            </a:pP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x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f(x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6575" lvl="0">
              <a:lnSpc>
                <a:spcPct val="90000"/>
              </a:lnSpc>
              <a:tabLst>
                <a:tab pos="1789113" algn="l"/>
              </a:tabLst>
            </a:pP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…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6575" lvl="0">
              <a:lnSpc>
                <a:spcPct val="90000"/>
              </a:lnSpc>
              <a:tabLst>
                <a:tab pos="1789113" algn="l"/>
              </a:tabLst>
            </a:pP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x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f(x</a:t>
            </a:r>
            <a:r>
              <a:rPr lang="en-US" sz="22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5373216"/>
            <a:ext cx="7560840" cy="88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>
              <a:lnSpc>
                <a:spcPct val="90000"/>
              </a:lnSpc>
              <a:spcBef>
                <a:spcPts val="1200"/>
              </a:spcBef>
            </a:pPr>
            <a:r>
              <a:rPr lang="ru-RU" sz="2200" dirty="0">
                <a:solidFill>
                  <a:prstClr val="black"/>
                </a:solidFill>
              </a:rPr>
              <a:t>Оценим погрешность  </a:t>
            </a:r>
            <a:r>
              <a:rPr lang="el-GR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400" i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ru-RU" sz="22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 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</a:t>
            </a:r>
            <a:r>
              <a:rPr lang="en-US" sz="2200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en-US" sz="2200" i="1" baseline="-25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</a:t>
            </a:r>
            <a:r>
              <a:rPr lang="ru-RU" sz="2200" i="1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-1 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en-US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sz="2200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en-US" sz="2200" i="1" baseline="-25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</a:t>
            </a:r>
            <a:r>
              <a:rPr lang="ru-RU" sz="2200" i="1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-1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 = |</a:t>
            </a:r>
            <a:r>
              <a:rPr lang="en-US" sz="2200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en-US" sz="2200" i="1" baseline="-25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</a:t>
            </a:r>
            <a:r>
              <a:rPr lang="ru-RU" sz="2200" i="1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-1 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en-US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en-US" sz="2200" i="1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n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</a:t>
            </a:r>
          </a:p>
          <a:p>
            <a:pPr marL="536575" lvl="0">
              <a:lnSpc>
                <a:spcPct val="90000"/>
              </a:lnSpc>
              <a:spcBef>
                <a:spcPts val="1200"/>
              </a:spcBef>
            </a:pPr>
            <a:r>
              <a:rPr lang="ru-RU" sz="2200" dirty="0">
                <a:solidFill>
                  <a:prstClr val="black"/>
                </a:solidFill>
              </a:rPr>
              <a:t>Условие сходимости: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</a:t>
            </a:r>
            <a:r>
              <a:rPr lang="en-US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'(</a:t>
            </a:r>
            <a:r>
              <a:rPr lang="en-US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 &lt; 1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0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стратегия пошаговой детализации </a:t>
            </a:r>
          </a:p>
        </p:txBody>
      </p:sp>
      <p:cxnSp>
        <p:nvCxnSpPr>
          <p:cNvPr id="10" name="Прямая со стрелкой 9"/>
          <p:cNvCxnSpPr>
            <a:stCxn id="14" idx="4"/>
            <a:endCxn id="13" idx="0"/>
          </p:cNvCxnSpPr>
          <p:nvPr/>
        </p:nvCxnSpPr>
        <p:spPr>
          <a:xfrm flipH="1">
            <a:off x="4572000" y="1764322"/>
            <a:ext cx="1" cy="51255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3" idx="2"/>
            <a:endCxn id="17" idx="0"/>
          </p:cNvCxnSpPr>
          <p:nvPr/>
        </p:nvCxnSpPr>
        <p:spPr>
          <a:xfrm>
            <a:off x="4572000" y="4673578"/>
            <a:ext cx="0" cy="62763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Блок-схема: альтернативный процесс 12"/>
          <p:cNvSpPr/>
          <p:nvPr/>
        </p:nvSpPr>
        <p:spPr>
          <a:xfrm>
            <a:off x="1547664" y="2276872"/>
            <a:ext cx="6048672" cy="2396706"/>
          </a:xfrm>
          <a:prstGeom prst="flowChartAlternateProcess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accent6">
                    <a:lumMod val="50000"/>
                  </a:schemeClr>
                </a:solidFill>
              </a:rPr>
              <a:t>Найти решение уравнения</a:t>
            </a:r>
            <a:br>
              <a:rPr lang="ru-RU" sz="36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x</a:t>
            </a:r>
            <a:r>
              <a:rPr lang="ru-RU" sz="3600" dirty="0" smtClean="0">
                <a:solidFill>
                  <a:schemeClr val="tx1"/>
                </a:solidFill>
              </a:rPr>
              <a:t> - </a:t>
            </a:r>
            <a:r>
              <a:rPr lang="en-US" sz="3600" dirty="0" smtClean="0">
                <a:solidFill>
                  <a:schemeClr val="tx1"/>
                </a:solidFill>
              </a:rPr>
              <a:t>cos(x)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=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4" name="Блок-схема: узел 13"/>
          <p:cNvSpPr/>
          <p:nvPr/>
        </p:nvSpPr>
        <p:spPr>
          <a:xfrm>
            <a:off x="4499992" y="1628800"/>
            <a:ext cx="144017" cy="135522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4499992" y="5301208"/>
            <a:ext cx="144016" cy="144016"/>
            <a:chOff x="1745457" y="4651709"/>
            <a:chExt cx="178594" cy="182229"/>
          </a:xfrm>
        </p:grpSpPr>
        <p:sp>
          <p:nvSpPr>
            <p:cNvPr id="16" name="Блок-схема: узел 15"/>
            <p:cNvSpPr/>
            <p:nvPr/>
          </p:nvSpPr>
          <p:spPr>
            <a:xfrm>
              <a:off x="1788319" y="4697484"/>
              <a:ext cx="95590" cy="93024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Блок-схема: узел 16"/>
            <p:cNvSpPr/>
            <p:nvPr/>
          </p:nvSpPr>
          <p:spPr>
            <a:xfrm>
              <a:off x="1745457" y="4651709"/>
              <a:ext cx="178594" cy="182229"/>
            </a:xfrm>
            <a:prstGeom prst="flowChartConnector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стратегия пошаговой детализации </a:t>
            </a:r>
          </a:p>
        </p:txBody>
      </p:sp>
      <p:cxnSp>
        <p:nvCxnSpPr>
          <p:cNvPr id="10" name="Прямая со стрелкой 9"/>
          <p:cNvCxnSpPr>
            <a:stCxn id="14" idx="4"/>
            <a:endCxn id="18" idx="0"/>
          </p:cNvCxnSpPr>
          <p:nvPr/>
        </p:nvCxnSpPr>
        <p:spPr>
          <a:xfrm flipH="1">
            <a:off x="4572000" y="1404282"/>
            <a:ext cx="1" cy="584558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20" idx="2"/>
            <a:endCxn id="17" idx="0"/>
          </p:cNvCxnSpPr>
          <p:nvPr/>
        </p:nvCxnSpPr>
        <p:spPr>
          <a:xfrm>
            <a:off x="4572000" y="4653136"/>
            <a:ext cx="0" cy="648072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узел 13"/>
          <p:cNvSpPr/>
          <p:nvPr/>
        </p:nvSpPr>
        <p:spPr>
          <a:xfrm>
            <a:off x="4499992" y="1268760"/>
            <a:ext cx="144017" cy="135522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4499992" y="5301208"/>
            <a:ext cx="144016" cy="144016"/>
            <a:chOff x="1745457" y="4651709"/>
            <a:chExt cx="178594" cy="182229"/>
          </a:xfrm>
        </p:grpSpPr>
        <p:sp>
          <p:nvSpPr>
            <p:cNvPr id="16" name="Блок-схема: узел 15"/>
            <p:cNvSpPr/>
            <p:nvPr/>
          </p:nvSpPr>
          <p:spPr>
            <a:xfrm>
              <a:off x="1788319" y="4697484"/>
              <a:ext cx="95590" cy="93024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Блок-схема: узел 16"/>
            <p:cNvSpPr/>
            <p:nvPr/>
          </p:nvSpPr>
          <p:spPr>
            <a:xfrm>
              <a:off x="1745457" y="4651709"/>
              <a:ext cx="178594" cy="182229"/>
            </a:xfrm>
            <a:prstGeom prst="flowChartConnector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Блок-схема: альтернативный процесс 17"/>
          <p:cNvSpPr/>
          <p:nvPr/>
        </p:nvSpPr>
        <p:spPr>
          <a:xfrm>
            <a:off x="1547664" y="1988840"/>
            <a:ext cx="6048671" cy="432048"/>
          </a:xfrm>
          <a:prstGeom prst="flowChartAlternateProcess">
            <a:avLst/>
          </a:prstGeom>
          <a:solidFill>
            <a:schemeClr val="bg1">
              <a:alpha val="29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Задать начальное значение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sz="22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ru-RU" sz="22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точность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l-GR" sz="2400" i="1" dirty="0" smtClean="0">
                <a:solidFill>
                  <a:schemeClr val="tx1"/>
                </a:solidFill>
              </a:rPr>
              <a:t>ε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max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endParaRPr lang="ru-RU" sz="2000" i="1" baseline="-25000" dirty="0">
              <a:solidFill>
                <a:schemeClr val="tx1"/>
              </a:solidFill>
            </a:endParaRPr>
          </a:p>
        </p:txBody>
      </p:sp>
      <p:sp>
        <p:nvSpPr>
          <p:cNvPr id="19" name="Блок-схема: альтернативный процесс 18"/>
          <p:cNvSpPr/>
          <p:nvPr/>
        </p:nvSpPr>
        <p:spPr>
          <a:xfrm>
            <a:off x="1691681" y="2996953"/>
            <a:ext cx="5760640" cy="720080"/>
          </a:xfrm>
          <a:prstGeom prst="flowChartAlternateProcess">
            <a:avLst/>
          </a:prstGeom>
          <a:solidFill>
            <a:schemeClr val="bg1">
              <a:alpha val="29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Уточнить решение методом</a:t>
            </a:r>
            <a:b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последовательных приближений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Блок-схема: альтернативный процесс 19"/>
          <p:cNvSpPr/>
          <p:nvPr/>
        </p:nvSpPr>
        <p:spPr>
          <a:xfrm>
            <a:off x="3131840" y="4221088"/>
            <a:ext cx="2880320" cy="432048"/>
          </a:xfrm>
          <a:prstGeom prst="flowChartAlternateProcess">
            <a:avLst/>
          </a:prstGeom>
          <a:solidFill>
            <a:schemeClr val="bg1">
              <a:alpha val="29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значение </a:t>
            </a:r>
            <a:r>
              <a:rPr lang="en-US" sz="2200" dirty="0" smtClean="0">
                <a:solidFill>
                  <a:schemeClr val="tx1"/>
                </a:solidFill>
              </a:rPr>
              <a:t>x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21" name="Прямая со стрелкой 20"/>
          <p:cNvCxnSpPr>
            <a:stCxn id="18" idx="2"/>
            <a:endCxn id="19" idx="0"/>
          </p:cNvCxnSpPr>
          <p:nvPr/>
        </p:nvCxnSpPr>
        <p:spPr>
          <a:xfrm>
            <a:off x="4572000" y="2420888"/>
            <a:ext cx="1" cy="576065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9" idx="2"/>
            <a:endCxn id="20" idx="0"/>
          </p:cNvCxnSpPr>
          <p:nvPr/>
        </p:nvCxnSpPr>
        <p:spPr>
          <a:xfrm flipH="1">
            <a:off x="4572000" y="3717033"/>
            <a:ext cx="1" cy="504055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 стрелкой 46"/>
          <p:cNvCxnSpPr>
            <a:stCxn id="25" idx="0"/>
          </p:cNvCxnSpPr>
          <p:nvPr/>
        </p:nvCxnSpPr>
        <p:spPr>
          <a:xfrm flipV="1">
            <a:off x="7236296" y="3429000"/>
            <a:ext cx="1" cy="576064"/>
          </a:xfrm>
          <a:prstGeom prst="straightConnector1">
            <a:avLst/>
          </a:prstGeom>
          <a:ln w="31750" cap="rnd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стратегия пошаговой детализации </a:t>
            </a:r>
          </a:p>
        </p:txBody>
      </p:sp>
      <p:cxnSp>
        <p:nvCxnSpPr>
          <p:cNvPr id="10" name="Прямая со стрелкой 9"/>
          <p:cNvCxnSpPr>
            <a:stCxn id="14" idx="4"/>
          </p:cNvCxnSpPr>
          <p:nvPr/>
        </p:nvCxnSpPr>
        <p:spPr>
          <a:xfrm flipH="1">
            <a:off x="3995936" y="1404282"/>
            <a:ext cx="1" cy="296526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20" idx="2"/>
            <a:endCxn id="17" idx="0"/>
          </p:cNvCxnSpPr>
          <p:nvPr/>
        </p:nvCxnSpPr>
        <p:spPr>
          <a:xfrm>
            <a:off x="3995936" y="5733256"/>
            <a:ext cx="0" cy="288032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узел 13"/>
          <p:cNvSpPr/>
          <p:nvPr/>
        </p:nvSpPr>
        <p:spPr>
          <a:xfrm>
            <a:off x="3923928" y="1268760"/>
            <a:ext cx="144017" cy="135522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3923928" y="6021288"/>
            <a:ext cx="144016" cy="144016"/>
            <a:chOff x="1745457" y="4651709"/>
            <a:chExt cx="178594" cy="182229"/>
          </a:xfrm>
        </p:grpSpPr>
        <p:sp>
          <p:nvSpPr>
            <p:cNvPr id="16" name="Блок-схема: узел 15"/>
            <p:cNvSpPr/>
            <p:nvPr/>
          </p:nvSpPr>
          <p:spPr>
            <a:xfrm>
              <a:off x="1788319" y="4697484"/>
              <a:ext cx="95590" cy="93024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Блок-схема: узел 16"/>
            <p:cNvSpPr/>
            <p:nvPr/>
          </p:nvSpPr>
          <p:spPr>
            <a:xfrm>
              <a:off x="1745457" y="4651709"/>
              <a:ext cx="178594" cy="182229"/>
            </a:xfrm>
            <a:prstGeom prst="flowChartConnector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" name="Блок-схема: альтернативный процесс 19"/>
          <p:cNvSpPr/>
          <p:nvPr/>
        </p:nvSpPr>
        <p:spPr>
          <a:xfrm>
            <a:off x="2555776" y="5301208"/>
            <a:ext cx="2880320" cy="432048"/>
          </a:xfrm>
          <a:prstGeom prst="flowChartAlternateProcess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Вывести значение </a:t>
            </a:r>
            <a:r>
              <a:rPr lang="en-US" sz="2200" dirty="0" smtClean="0">
                <a:solidFill>
                  <a:schemeClr val="tx1"/>
                </a:solidFill>
              </a:rPr>
              <a:t>x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21" name="Прямая со стрелкой 20"/>
          <p:cNvCxnSpPr>
            <a:endCxn id="34" idx="0"/>
          </p:cNvCxnSpPr>
          <p:nvPr/>
        </p:nvCxnSpPr>
        <p:spPr>
          <a:xfrm>
            <a:off x="3995936" y="2132856"/>
            <a:ext cx="0" cy="36004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4" idx="2"/>
            <a:endCxn id="20" idx="0"/>
          </p:cNvCxnSpPr>
          <p:nvPr/>
        </p:nvCxnSpPr>
        <p:spPr>
          <a:xfrm>
            <a:off x="3995936" y="4725144"/>
            <a:ext cx="0" cy="576064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24" idx="3"/>
          </p:cNvCxnSpPr>
          <p:nvPr/>
        </p:nvCxnSpPr>
        <p:spPr>
          <a:xfrm>
            <a:off x="4932040" y="4365104"/>
            <a:ext cx="1152128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Блок-схема: решение 23"/>
          <p:cNvSpPr/>
          <p:nvPr/>
        </p:nvSpPr>
        <p:spPr>
          <a:xfrm>
            <a:off x="3059832" y="4005064"/>
            <a:ext cx="1872208" cy="720080"/>
          </a:xfrm>
          <a:prstGeom prst="flowChartDecision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l-GR" sz="2400" i="1" dirty="0">
                <a:solidFill>
                  <a:schemeClr val="tx1"/>
                </a:solidFill>
              </a:rPr>
              <a:t>ε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&gt; </a:t>
            </a:r>
            <a:r>
              <a:rPr lang="el-GR" sz="2400" i="1" dirty="0" smtClean="0">
                <a:solidFill>
                  <a:schemeClr val="tx1"/>
                </a:solidFill>
              </a:rPr>
              <a:t>ε</a:t>
            </a:r>
            <a:r>
              <a:rPr lang="en-US" sz="2400" i="1" baseline="-25000" dirty="0">
                <a:solidFill>
                  <a:schemeClr val="tx1"/>
                </a:solidFill>
              </a:rPr>
              <a:t>max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5" name="Блок-схема: альтернативный процесс 24"/>
          <p:cNvSpPr/>
          <p:nvPr/>
        </p:nvSpPr>
        <p:spPr>
          <a:xfrm>
            <a:off x="6084168" y="4005064"/>
            <a:ext cx="2304256" cy="675986"/>
          </a:xfrm>
          <a:prstGeom prst="flowChartAlternateProcess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Уточнение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x</a:t>
            </a:r>
          </a:p>
          <a:p>
            <a:pPr algn="ctr">
              <a:lnSpc>
                <a:spcPct val="90000"/>
              </a:lnSpc>
            </a:pPr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перерасчёт</a:t>
            </a:r>
            <a:r>
              <a:rPr lang="ru-RU" sz="2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l-GR" sz="2400" i="1" dirty="0">
                <a:solidFill>
                  <a:schemeClr val="tx1"/>
                </a:solidFill>
              </a:rPr>
              <a:t>ε</a:t>
            </a:r>
            <a:r>
              <a:rPr lang="ru-RU" sz="2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ru-RU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8024" y="3933056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2200" dirty="0" smtClean="0">
                <a:solidFill>
                  <a:srgbClr val="0000FF"/>
                </a:solidFill>
              </a:rPr>
              <a:t>true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ru-RU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3995938" y="3429000"/>
            <a:ext cx="3240358" cy="1"/>
          </a:xfrm>
          <a:prstGeom prst="straightConnector1">
            <a:avLst/>
          </a:prstGeom>
          <a:ln w="31750" cap="rnd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17"/>
          <p:cNvGrpSpPr/>
          <p:nvPr/>
        </p:nvGrpSpPr>
        <p:grpSpPr>
          <a:xfrm>
            <a:off x="251520" y="3356992"/>
            <a:ext cx="1800200" cy="1512168"/>
            <a:chOff x="5239657" y="1756230"/>
            <a:chExt cx="1204685" cy="711200"/>
          </a:xfrm>
        </p:grpSpPr>
        <p:sp>
          <p:nvSpPr>
            <p:cNvPr id="31" name="Блок-схема: карточка 30"/>
            <p:cNvSpPr/>
            <p:nvPr/>
          </p:nvSpPr>
          <p:spPr>
            <a:xfrm flipH="1">
              <a:off x="5239657" y="1756230"/>
              <a:ext cx="1204685" cy="711200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/>
            </a:p>
          </p:txBody>
        </p:sp>
        <p:sp>
          <p:nvSpPr>
            <p:cNvPr id="32" name="Блок-схема: процесс 31"/>
            <p:cNvSpPr/>
            <p:nvPr/>
          </p:nvSpPr>
          <p:spPr>
            <a:xfrm>
              <a:off x="5239658" y="1756230"/>
              <a:ext cx="1204684" cy="711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accent6">
                      <a:lumMod val="50000"/>
                    </a:schemeClr>
                  </a:solidFill>
                </a:rPr>
                <a:t>Выполнять,</a:t>
              </a:r>
              <a:br>
                <a:rPr lang="ru-RU" sz="2200" dirty="0" smtClean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ru-RU" sz="2200" dirty="0" smtClean="0">
                  <a:solidFill>
                    <a:schemeClr val="accent6">
                      <a:lumMod val="50000"/>
                    </a:schemeClr>
                  </a:solidFill>
                </a:rPr>
                <a:t>пока текущая погрешность </a:t>
              </a:r>
              <a:endParaRPr lang="en-US" sz="2200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el-GR" sz="2400" i="1" dirty="0">
                  <a:solidFill>
                    <a:schemeClr val="tx1"/>
                  </a:solidFill>
                </a:rPr>
                <a:t>ε</a:t>
              </a:r>
              <a:r>
                <a:rPr lang="ru-RU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smtClean="0">
                  <a:solidFill>
                    <a:schemeClr val="tx1"/>
                  </a:solidFill>
                </a:rPr>
                <a:t>&gt; </a:t>
              </a:r>
              <a:r>
                <a:rPr lang="el-GR" sz="2400" i="1" dirty="0" smtClean="0">
                  <a:solidFill>
                    <a:schemeClr val="tx1"/>
                  </a:solidFill>
                </a:rPr>
                <a:t>ε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max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Прямая соединительная линия 32"/>
          <p:cNvCxnSpPr>
            <a:stCxn id="32" idx="3"/>
            <a:endCxn id="24" idx="1"/>
          </p:cNvCxnSpPr>
          <p:nvPr/>
        </p:nvCxnSpPr>
        <p:spPr>
          <a:xfrm>
            <a:off x="2051720" y="4113076"/>
            <a:ext cx="1008112" cy="252028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Блок-схема: альтернативный процесс 33"/>
          <p:cNvSpPr/>
          <p:nvPr/>
        </p:nvSpPr>
        <p:spPr>
          <a:xfrm>
            <a:off x="539552" y="2492896"/>
            <a:ext cx="6912768" cy="432048"/>
          </a:xfrm>
          <a:prstGeom prst="flowChartAlternateProcess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Инициализировать текущую погрешность</a:t>
            </a:r>
            <a:r>
              <a:rPr lang="ru-RU" sz="2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l-GR" sz="2400" i="1" dirty="0" smtClean="0">
                <a:solidFill>
                  <a:schemeClr val="tx1"/>
                </a:solidFill>
              </a:rPr>
              <a:t>ε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=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*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l-GR" sz="2400" i="1" dirty="0">
                <a:solidFill>
                  <a:schemeClr val="tx1"/>
                </a:solidFill>
              </a:rPr>
              <a:t>ε</a:t>
            </a:r>
            <a:r>
              <a:rPr lang="en-US" sz="2400" i="1" baseline="-25000" dirty="0">
                <a:solidFill>
                  <a:schemeClr val="tx1"/>
                </a:solidFill>
              </a:rPr>
              <a:t>max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31840" y="4653136"/>
            <a:ext cx="818845" cy="430887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2200" dirty="0" smtClean="0">
                <a:solidFill>
                  <a:srgbClr val="0000FF"/>
                </a:solidFill>
              </a:rPr>
              <a:t>false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ru-RU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0" name="Прямая со стрелкой 39"/>
          <p:cNvCxnSpPr>
            <a:stCxn id="34" idx="2"/>
            <a:endCxn id="24" idx="0"/>
          </p:cNvCxnSpPr>
          <p:nvPr/>
        </p:nvCxnSpPr>
        <p:spPr>
          <a:xfrm>
            <a:off x="3995936" y="2924944"/>
            <a:ext cx="0" cy="108012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6" name="Блок-схема: альтернативный процесс 35"/>
          <p:cNvSpPr/>
          <p:nvPr/>
        </p:nvSpPr>
        <p:spPr>
          <a:xfrm>
            <a:off x="971600" y="1700808"/>
            <a:ext cx="6048671" cy="432048"/>
          </a:xfrm>
          <a:prstGeom prst="flowChartAlternateProcess">
            <a:avLst/>
          </a:prstGeom>
          <a:solidFill>
            <a:schemeClr val="bg1">
              <a:alpha val="29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Задать начальное значение </a:t>
            </a:r>
            <a:r>
              <a:rPr lang="en-US" sz="2200" dirty="0" smtClean="0">
                <a:solidFill>
                  <a:schemeClr val="tx1"/>
                </a:solidFill>
              </a:rPr>
              <a:t>x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=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x</a:t>
            </a:r>
            <a:r>
              <a:rPr lang="en-US" sz="2200" baseline="-25000" dirty="0" smtClean="0">
                <a:solidFill>
                  <a:schemeClr val="tx1"/>
                </a:solidFill>
              </a:rPr>
              <a:t>0</a:t>
            </a:r>
            <a:r>
              <a:rPr lang="ru-RU" sz="22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точность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l-GR" sz="2400" i="1" dirty="0" smtClean="0">
                <a:solidFill>
                  <a:schemeClr val="tx1"/>
                </a:solidFill>
              </a:rPr>
              <a:t>ε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max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endParaRPr lang="ru-RU" sz="20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 стрелкой 46"/>
          <p:cNvCxnSpPr/>
          <p:nvPr/>
        </p:nvCxnSpPr>
        <p:spPr>
          <a:xfrm flipV="1">
            <a:off x="8532439" y="3284984"/>
            <a:ext cx="0" cy="2160240"/>
          </a:xfrm>
          <a:prstGeom prst="straightConnector1">
            <a:avLst/>
          </a:prstGeom>
          <a:ln w="31750" cap="rnd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стратегия пошаговой детализации </a:t>
            </a:r>
          </a:p>
        </p:txBody>
      </p:sp>
      <p:cxnSp>
        <p:nvCxnSpPr>
          <p:cNvPr id="10" name="Прямая со стрелкой 9"/>
          <p:cNvCxnSpPr>
            <a:stCxn id="14" idx="4"/>
          </p:cNvCxnSpPr>
          <p:nvPr/>
        </p:nvCxnSpPr>
        <p:spPr>
          <a:xfrm flipH="1">
            <a:off x="3491880" y="1404282"/>
            <a:ext cx="1" cy="296526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20" idx="2"/>
            <a:endCxn id="17" idx="0"/>
          </p:cNvCxnSpPr>
          <p:nvPr/>
        </p:nvCxnSpPr>
        <p:spPr>
          <a:xfrm>
            <a:off x="3491880" y="5733256"/>
            <a:ext cx="0" cy="288032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узел 13"/>
          <p:cNvSpPr/>
          <p:nvPr/>
        </p:nvSpPr>
        <p:spPr>
          <a:xfrm>
            <a:off x="3419872" y="1268760"/>
            <a:ext cx="144017" cy="135522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3419872" y="6021288"/>
            <a:ext cx="144016" cy="144016"/>
            <a:chOff x="1745457" y="4651709"/>
            <a:chExt cx="178594" cy="182229"/>
          </a:xfrm>
        </p:grpSpPr>
        <p:sp>
          <p:nvSpPr>
            <p:cNvPr id="16" name="Блок-схема: узел 15"/>
            <p:cNvSpPr/>
            <p:nvPr/>
          </p:nvSpPr>
          <p:spPr>
            <a:xfrm>
              <a:off x="1788319" y="4697484"/>
              <a:ext cx="95590" cy="93024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Блок-схема: узел 16"/>
            <p:cNvSpPr/>
            <p:nvPr/>
          </p:nvSpPr>
          <p:spPr>
            <a:xfrm>
              <a:off x="1745457" y="4651709"/>
              <a:ext cx="178594" cy="182229"/>
            </a:xfrm>
            <a:prstGeom prst="flowChartConnector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" name="Блок-схема: альтернативный процесс 19"/>
          <p:cNvSpPr/>
          <p:nvPr/>
        </p:nvSpPr>
        <p:spPr>
          <a:xfrm>
            <a:off x="2123728" y="5301208"/>
            <a:ext cx="2736304" cy="432048"/>
          </a:xfrm>
          <a:prstGeom prst="flowChartAlternateProcess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Вывести значение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endParaRPr lang="ru-RU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" name="Прямая со стрелкой 20"/>
          <p:cNvCxnSpPr>
            <a:stCxn id="36" idx="2"/>
            <a:endCxn id="37" idx="0"/>
          </p:cNvCxnSpPr>
          <p:nvPr/>
        </p:nvCxnSpPr>
        <p:spPr>
          <a:xfrm flipH="1">
            <a:off x="6876255" y="4221088"/>
            <a:ext cx="1" cy="288032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20" idx="0"/>
          </p:cNvCxnSpPr>
          <p:nvPr/>
        </p:nvCxnSpPr>
        <p:spPr>
          <a:xfrm>
            <a:off x="3491880" y="4365104"/>
            <a:ext cx="0" cy="936104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36" idx="1"/>
          </p:cNvCxnSpPr>
          <p:nvPr/>
        </p:nvCxnSpPr>
        <p:spPr>
          <a:xfrm>
            <a:off x="4427984" y="4005064"/>
            <a:ext cx="1080120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83968" y="3573016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2200" dirty="0" smtClean="0">
                <a:solidFill>
                  <a:srgbClr val="0000FF"/>
                </a:solidFill>
              </a:rPr>
              <a:t>true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ru-RU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3491880" y="3284984"/>
            <a:ext cx="5040560" cy="1"/>
          </a:xfrm>
          <a:prstGeom prst="straightConnector1">
            <a:avLst/>
          </a:prstGeom>
          <a:ln w="31750" cap="rnd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27784" y="4365104"/>
            <a:ext cx="890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2200" dirty="0" smtClean="0">
                <a:solidFill>
                  <a:srgbClr val="0000FF"/>
                </a:solidFill>
              </a:rPr>
              <a:t>false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ru-RU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3491880" y="2924944"/>
            <a:ext cx="0" cy="72008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Блок-схема: альтернативный процесс 35"/>
          <p:cNvSpPr/>
          <p:nvPr/>
        </p:nvSpPr>
        <p:spPr>
          <a:xfrm>
            <a:off x="5508104" y="3789040"/>
            <a:ext cx="2736304" cy="432048"/>
          </a:xfrm>
          <a:prstGeom prst="flowChartAlternateProcess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Вычислить</a:t>
            </a:r>
            <a:r>
              <a:rPr lang="ru-RU" sz="2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y = cos(x)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37" name="Блок-схема: альтернативный процесс 36"/>
          <p:cNvSpPr/>
          <p:nvPr/>
        </p:nvSpPr>
        <p:spPr>
          <a:xfrm>
            <a:off x="5508102" y="4509120"/>
            <a:ext cx="2736305" cy="432048"/>
          </a:xfrm>
          <a:prstGeom prst="flowChartAlternateProcess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Вычислить</a:t>
            </a:r>
            <a:r>
              <a:rPr lang="ru-RU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l-GR" sz="2400" i="1" dirty="0">
                <a:solidFill>
                  <a:schemeClr val="tx1"/>
                </a:solidFill>
              </a:rPr>
              <a:t>ε</a:t>
            </a:r>
            <a:r>
              <a:rPr lang="en-US" sz="2200" dirty="0" smtClean="0">
                <a:solidFill>
                  <a:schemeClr val="tx1"/>
                </a:solidFill>
              </a:rPr>
              <a:t> =|x-y|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38" name="Блок-схема: альтернативный процесс 37"/>
          <p:cNvSpPr/>
          <p:nvPr/>
        </p:nvSpPr>
        <p:spPr>
          <a:xfrm>
            <a:off x="5508103" y="5229200"/>
            <a:ext cx="2736305" cy="432048"/>
          </a:xfrm>
          <a:prstGeom prst="flowChartAlternateProcess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Положить</a:t>
            </a:r>
            <a:r>
              <a:rPr lang="ru-RU" sz="2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x = y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45" name="Прямая со стрелкой 44"/>
          <p:cNvCxnSpPr>
            <a:stCxn id="37" idx="2"/>
            <a:endCxn id="38" idx="0"/>
          </p:cNvCxnSpPr>
          <p:nvPr/>
        </p:nvCxnSpPr>
        <p:spPr>
          <a:xfrm>
            <a:off x="6876255" y="4941168"/>
            <a:ext cx="1" cy="288032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endCxn id="38" idx="3"/>
          </p:cNvCxnSpPr>
          <p:nvPr/>
        </p:nvCxnSpPr>
        <p:spPr>
          <a:xfrm flipH="1">
            <a:off x="8244408" y="5445224"/>
            <a:ext cx="288032" cy="0"/>
          </a:xfrm>
          <a:prstGeom prst="straightConnector1">
            <a:avLst/>
          </a:prstGeom>
          <a:ln w="31750" cap="rnd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3491880" y="2132856"/>
            <a:ext cx="0" cy="36004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Блок-схема: альтернативный процесс 30"/>
          <p:cNvSpPr/>
          <p:nvPr/>
        </p:nvSpPr>
        <p:spPr>
          <a:xfrm>
            <a:off x="107504" y="2492896"/>
            <a:ext cx="6768752" cy="432048"/>
          </a:xfrm>
          <a:prstGeom prst="flowChartAlternateProcess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Инициализировать текущую погрешность</a:t>
            </a:r>
            <a:r>
              <a:rPr lang="ru-RU" sz="2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l-GR" sz="2400" i="1" dirty="0" smtClean="0">
                <a:solidFill>
                  <a:schemeClr val="tx1"/>
                </a:solidFill>
              </a:rPr>
              <a:t>ε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=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*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l-GR" sz="2400" i="1" dirty="0">
                <a:solidFill>
                  <a:schemeClr val="tx1"/>
                </a:solidFill>
              </a:rPr>
              <a:t>ε</a:t>
            </a:r>
            <a:r>
              <a:rPr lang="en-US" sz="2400" i="1" baseline="-25000" dirty="0">
                <a:solidFill>
                  <a:schemeClr val="tx1"/>
                </a:solidFill>
              </a:rPr>
              <a:t>max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" name="Блок-схема: альтернативный процесс 31"/>
          <p:cNvSpPr/>
          <p:nvPr/>
        </p:nvSpPr>
        <p:spPr>
          <a:xfrm>
            <a:off x="449702" y="1700808"/>
            <a:ext cx="6048671" cy="432048"/>
          </a:xfrm>
          <a:prstGeom prst="flowChartAlternateProcess">
            <a:avLst/>
          </a:prstGeom>
          <a:solidFill>
            <a:schemeClr val="bg1">
              <a:alpha val="29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Задать начальное значение </a:t>
            </a:r>
            <a:r>
              <a:rPr lang="en-US" sz="2200" dirty="0" smtClean="0">
                <a:solidFill>
                  <a:schemeClr val="tx1"/>
                </a:solidFill>
              </a:rPr>
              <a:t>x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=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x</a:t>
            </a:r>
            <a:r>
              <a:rPr lang="en-US" sz="2200" baseline="-25000" dirty="0" smtClean="0">
                <a:solidFill>
                  <a:schemeClr val="tx1"/>
                </a:solidFill>
              </a:rPr>
              <a:t>0</a:t>
            </a:r>
            <a:r>
              <a:rPr lang="ru-RU" sz="22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точность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l-GR" sz="2400" i="1" dirty="0" smtClean="0">
                <a:solidFill>
                  <a:schemeClr val="tx1"/>
                </a:solidFill>
              </a:rPr>
              <a:t>ε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max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endParaRPr lang="ru-RU" sz="2000" i="1" baseline="-25000" dirty="0">
              <a:solidFill>
                <a:schemeClr val="tx1"/>
              </a:solidFill>
            </a:endParaRPr>
          </a:p>
        </p:txBody>
      </p:sp>
      <p:sp>
        <p:nvSpPr>
          <p:cNvPr id="33" name="Блок-схема: решение 32"/>
          <p:cNvSpPr/>
          <p:nvPr/>
        </p:nvSpPr>
        <p:spPr>
          <a:xfrm>
            <a:off x="2555776" y="3645024"/>
            <a:ext cx="1872208" cy="720080"/>
          </a:xfrm>
          <a:prstGeom prst="flowChartDecision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l-GR" sz="2400" i="1" dirty="0">
                <a:solidFill>
                  <a:schemeClr val="tx1"/>
                </a:solidFill>
              </a:rPr>
              <a:t>ε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&gt; </a:t>
            </a:r>
            <a:r>
              <a:rPr lang="el-GR" sz="2400" i="1" dirty="0" smtClean="0">
                <a:solidFill>
                  <a:schemeClr val="tx1"/>
                </a:solidFill>
              </a:rPr>
              <a:t>ε</a:t>
            </a:r>
            <a:r>
              <a:rPr lang="en-US" sz="2400" i="1" baseline="-25000" dirty="0">
                <a:solidFill>
                  <a:schemeClr val="tx1"/>
                </a:solidFill>
              </a:rPr>
              <a:t>max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9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псевдокоде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611560" y="1628800"/>
            <a:ext cx="8316686" cy="99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hlink"/>
              </a:buClr>
              <a:buSzPct val="80000"/>
            </a:pP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Псевдокод</a:t>
            </a:r>
            <a:r>
              <a:rPr lang="ru-RU" sz="2200" b="1" dirty="0" smtClean="0">
                <a:solidFill>
                  <a:schemeClr val="bg2"/>
                </a:solidFill>
              </a:rPr>
              <a:t> </a:t>
            </a:r>
            <a:r>
              <a:rPr lang="ru-RU" sz="2200" b="1" dirty="0" smtClean="0"/>
              <a:t>– </a:t>
            </a:r>
            <a:r>
              <a:rPr lang="ru-RU" sz="2200" dirty="0" smtClean="0"/>
              <a:t>искусственный неформальный язык, позволяющий однозначно трактовать описываемые на нем действия</a:t>
            </a:r>
            <a:r>
              <a:rPr lang="ru-RU" sz="2200" b="1" dirty="0" smtClean="0"/>
              <a:t> </a:t>
            </a:r>
            <a:endParaRPr lang="be-BY" sz="2200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611560" y="2565485"/>
            <a:ext cx="828092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79425" algn="l"/>
              </a:tabLst>
            </a:pPr>
            <a:r>
              <a:rPr lang="ru-RU" sz="2200" b="1" dirty="0" smtClean="0"/>
              <a:t>Данные</a:t>
            </a:r>
            <a:endParaRPr lang="ru-RU" sz="2200" dirty="0"/>
          </a:p>
          <a:p>
            <a:pPr>
              <a:tabLst>
                <a:tab pos="479425" algn="l"/>
                <a:tab pos="3230563" algn="l"/>
              </a:tabLst>
            </a:pPr>
            <a:r>
              <a:rPr lang="ru-RU" sz="2200" b="1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Заданная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точность</a:t>
            </a:r>
            <a:r>
              <a:rPr lang="en-US" sz="2200" dirty="0" smtClean="0"/>
              <a:t>		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79425" algn="l"/>
                <a:tab pos="3230563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Текущая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погрешность</a:t>
            </a:r>
            <a:r>
              <a:rPr lang="en-US" sz="2200" dirty="0" smtClean="0"/>
              <a:t>		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endParaRPr lang="ru-RU" sz="2200" dirty="0"/>
          </a:p>
          <a:p>
            <a:pPr>
              <a:tabLst>
                <a:tab pos="479425" algn="l"/>
                <a:tab pos="3230563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n</a:t>
            </a:r>
            <a:r>
              <a:rPr lang="ru-RU" sz="2200" i="1" baseline="-25000" dirty="0" smtClean="0"/>
              <a:t>-1</a:t>
            </a:r>
            <a:r>
              <a:rPr lang="en-US" sz="2200" dirty="0" smtClean="0"/>
              <a:t>		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ru-RU" sz="2200" dirty="0"/>
          </a:p>
          <a:p>
            <a:pPr>
              <a:tabLst>
                <a:tab pos="479425" algn="l"/>
                <a:tab pos="3230563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sz="2200" i="1" dirty="0"/>
              <a:t>f</a:t>
            </a:r>
            <a:r>
              <a:rPr lang="ru-RU" sz="2200" i="1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n</a:t>
            </a:r>
            <a:r>
              <a:rPr lang="ru-RU" sz="2200" i="1" baseline="-25000" dirty="0"/>
              <a:t>-1</a:t>
            </a:r>
            <a:r>
              <a:rPr lang="ru-RU" sz="2200" i="1" dirty="0" smtClean="0"/>
              <a:t>)</a:t>
            </a: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ru-RU" sz="2200" dirty="0"/>
          </a:p>
          <a:p>
            <a:pPr>
              <a:spcBef>
                <a:spcPts val="1200"/>
              </a:spcBef>
              <a:tabLst>
                <a:tab pos="479425" algn="l"/>
              </a:tabLst>
            </a:pPr>
            <a:r>
              <a:rPr lang="ru-RU" sz="2200" b="1" dirty="0" smtClean="0"/>
              <a:t>Алгоритм</a:t>
            </a:r>
            <a:endParaRPr lang="ru-RU" sz="2200" dirty="0"/>
          </a:p>
          <a:p>
            <a:pPr marL="266700">
              <a:tabLst>
                <a:tab pos="479425" algn="l"/>
              </a:tabLst>
            </a:pPr>
            <a:r>
              <a:rPr lang="ru-RU" sz="2200" dirty="0" smtClean="0"/>
              <a:t>1.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Ввести</a:t>
            </a:r>
            <a:r>
              <a:rPr lang="ru-RU" sz="2200" dirty="0" smtClean="0"/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ru-RU" sz="2200" baseline="-25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6700">
              <a:tabLst>
                <a:tab pos="479425" algn="l"/>
              </a:tabLst>
            </a:pPr>
            <a:r>
              <a:rPr lang="ru-RU" sz="2200" dirty="0" smtClean="0"/>
              <a:t>2.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Уточнить решение методом  последовательных приближений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6700">
              <a:tabLst>
                <a:tab pos="479425" algn="l"/>
              </a:tabLst>
            </a:pPr>
            <a:r>
              <a:rPr lang="ru-RU" sz="2200" dirty="0" smtClean="0"/>
              <a:t>3</a:t>
            </a:r>
            <a:r>
              <a:rPr lang="en-US" sz="2200" dirty="0" smtClean="0"/>
              <a:t>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значение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sz="22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8680"/>
            <a:ext cx="864096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псевдокоде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55576" y="1423810"/>
            <a:ext cx="802368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79425" algn="l"/>
              </a:tabLst>
            </a:pPr>
            <a:r>
              <a:rPr lang="ru-RU" sz="2200" b="1" dirty="0" smtClean="0"/>
              <a:t>Данные</a:t>
            </a:r>
            <a:endParaRPr lang="ru-RU" sz="2200" dirty="0"/>
          </a:p>
          <a:p>
            <a:pPr>
              <a:tabLst>
                <a:tab pos="479425" algn="l"/>
                <a:tab pos="3679825" algn="l"/>
              </a:tabLst>
            </a:pPr>
            <a:r>
              <a:rPr lang="ru-RU" sz="2200" b="1" dirty="0" smtClean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Заданная точность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79425" algn="l"/>
                <a:tab pos="3679825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Текущая погрешность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endParaRPr lang="ru-RU" sz="2200" dirty="0"/>
          </a:p>
          <a:p>
            <a:pPr>
              <a:tabLst>
                <a:tab pos="479425" algn="l"/>
                <a:tab pos="3679825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n</a:t>
            </a:r>
            <a:r>
              <a:rPr lang="ru-RU" sz="2200" i="1" baseline="-25000" dirty="0"/>
              <a:t>-1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ru-RU" sz="2200" dirty="0"/>
          </a:p>
          <a:p>
            <a:pPr>
              <a:tabLst>
                <a:tab pos="479425" algn="l"/>
                <a:tab pos="3679825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sz="2200" i="1" dirty="0"/>
              <a:t>f</a:t>
            </a:r>
            <a:r>
              <a:rPr lang="ru-RU" sz="2200" i="1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n</a:t>
            </a:r>
            <a:r>
              <a:rPr lang="ru-RU" sz="2200" i="1" baseline="-25000" dirty="0"/>
              <a:t>-1</a:t>
            </a:r>
            <a:r>
              <a:rPr lang="ru-RU" sz="2200" i="1" dirty="0"/>
              <a:t>)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ru-RU" sz="2200" dirty="0"/>
          </a:p>
          <a:p>
            <a:pPr>
              <a:spcBef>
                <a:spcPts val="1200"/>
              </a:spcBef>
              <a:tabLst>
                <a:tab pos="479425" algn="l"/>
              </a:tabLst>
            </a:pPr>
            <a:r>
              <a:rPr lang="ru-RU" sz="2200" b="1" dirty="0" smtClean="0"/>
              <a:t>Алгоритм</a:t>
            </a:r>
            <a:endParaRPr lang="ru-RU" sz="2200" dirty="0"/>
          </a:p>
          <a:p>
            <a:pPr marL="268288">
              <a:tabLst>
                <a:tab pos="479425" algn="l"/>
              </a:tabLst>
            </a:pPr>
            <a:r>
              <a:rPr lang="ru-RU" sz="2200" dirty="0" smtClean="0"/>
              <a:t>1.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Ввести</a:t>
            </a:r>
            <a:r>
              <a:rPr lang="ru-RU" sz="2200" dirty="0" smtClean="0"/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8288">
              <a:tabLst>
                <a:tab pos="479425" algn="l"/>
              </a:tabLst>
            </a:pPr>
            <a:r>
              <a:rPr lang="ru-RU" sz="2200" dirty="0" smtClean="0"/>
              <a:t>2.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</a:t>
            </a:r>
            <a:r>
              <a:rPr lang="ru-RU" sz="2200" dirty="0"/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endParaRPr lang="en-US" sz="2200" dirty="0" smtClean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8288">
              <a:tabLst>
                <a:tab pos="479425" algn="l"/>
              </a:tabLst>
            </a:pPr>
            <a:r>
              <a:rPr lang="ru-RU" sz="2200" dirty="0" smtClean="0"/>
              <a:t>3</a:t>
            </a:r>
            <a:r>
              <a:rPr lang="ru-RU" sz="2200" dirty="0"/>
              <a:t>. </a:t>
            </a:r>
            <a:r>
              <a:rPr lang="ru-RU" sz="2200" dirty="0">
                <a:solidFill>
                  <a:srgbClr val="0000FF"/>
                </a:solidFill>
              </a:rPr>
              <a:t>Пока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</a:t>
            </a:r>
          </a:p>
          <a:p>
            <a:pPr marL="536575">
              <a:tabLst>
                <a:tab pos="536575" algn="l"/>
              </a:tabLst>
            </a:pPr>
            <a:r>
              <a:rPr lang="ru-RU" sz="2200" dirty="0" smtClean="0"/>
              <a:t>3.1</a:t>
            </a:r>
            <a:r>
              <a:rPr lang="ru-RU" sz="2200" dirty="0"/>
              <a:t>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Вычислить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6575" lvl="1">
              <a:tabLst>
                <a:tab pos="536575" algn="l"/>
              </a:tabLst>
            </a:pPr>
            <a:r>
              <a:rPr lang="ru-RU" sz="2200" dirty="0"/>
              <a:t>3</a:t>
            </a:r>
            <a:r>
              <a:rPr lang="en-US" sz="2200" dirty="0"/>
              <a:t>.2.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Вычислить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6575" lvl="1">
              <a:tabLst>
                <a:tab pos="536575" algn="l"/>
              </a:tabLst>
            </a:pPr>
            <a:r>
              <a:rPr lang="ru-RU" sz="2200" dirty="0"/>
              <a:t>3</a:t>
            </a:r>
            <a:r>
              <a:rPr lang="en-US" sz="2200" dirty="0"/>
              <a:t>.3.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Положить</a:t>
            </a:r>
            <a:r>
              <a:rPr lang="ru-RU" sz="2200" dirty="0"/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8288">
              <a:tabLst>
                <a:tab pos="479425" algn="l"/>
              </a:tabLst>
            </a:pPr>
            <a:r>
              <a:rPr lang="ru-RU" sz="2200" dirty="0"/>
              <a:t>4</a:t>
            </a:r>
            <a:r>
              <a:rPr lang="en-US" sz="2200" dirty="0"/>
              <a:t>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значение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sz="2200" dirty="0"/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6120172" y="4113076"/>
            <a:ext cx="188680" cy="1584177"/>
          </a:xfrm>
          <a:prstGeom prst="rightBrac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444208" y="4509120"/>
            <a:ext cx="2448272" cy="110799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Метод последовательных приближений</a:t>
            </a: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15516" y="980728"/>
            <a:ext cx="954106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Данные</a:t>
            </a: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0.f;   </a:t>
            </a: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1e-6f;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Ввести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b="1" baseline="-25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err_max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Введите начальное приближение: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Задайте допустимую погрешность: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Инициализировать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err_cur </a:t>
            </a:r>
            <a:endParaRPr lang="en-US" sz="20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2 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tabLst>
                <a:tab pos="3590925" algn="l"/>
              </a:tabLst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spc="-4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000" spc="-4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Пока </a:t>
            </a:r>
            <a:r>
              <a:rPr lang="en-US" sz="2000" spc="-4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err_cur &gt; err_max </a:t>
            </a:r>
            <a:r>
              <a:rPr lang="ru-RU" sz="2000" spc="-4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выполнить </a:t>
            </a:r>
            <a:endParaRPr lang="ru-RU" sz="2000" spc="-4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tabLst>
                <a:tab pos="3590925" algn="l"/>
              </a:tabLst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tabLst>
                <a:tab pos="3590925" algn="l"/>
              </a:tabLst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.1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Вычислить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cos(x) 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tabLst>
                <a:tab pos="3590925" algn="l"/>
              </a:tabLst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Положить </a:t>
            </a:r>
            <a:r>
              <a:rPr lang="en-US" sz="2000" b="1" spc="-4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|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590925" algn="l"/>
              </a:tabLst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Положить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tabLst>
                <a:tab pos="3590925" algn="l"/>
              </a:tabLst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Вывести значение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sz="2000" i="1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"Найдено решение x =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x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16632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C++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520" y="1268760"/>
            <a:ext cx="8424936" cy="5021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0.f;   </a:t>
            </a: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1e-6f;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Введите начальное приближение: "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Задайте допустимую погрешность: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2 *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			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i="1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"Найдено решение x =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x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 flipV="1">
            <a:off x="2771800" y="4329100"/>
            <a:ext cx="1836204" cy="432048"/>
          </a:xfrm>
          <a:prstGeom prst="line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16632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C++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08004" y="2240868"/>
            <a:ext cx="4408050" cy="349238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solidFill>
                  <a:srgbClr val="FF0000"/>
                </a:solidFill>
              </a:rPr>
              <a:t>Опасность</a:t>
            </a:r>
            <a:r>
              <a:rPr lang="ru-RU" sz="2200" dirty="0" smtClean="0">
                <a:solidFill>
                  <a:srgbClr val="FF0000"/>
                </a:solidFill>
              </a:rPr>
              <a:t>: </a:t>
            </a:r>
            <a:r>
              <a:rPr lang="ru-RU" sz="2200" dirty="0" smtClean="0">
                <a:solidFill>
                  <a:schemeClr val="tx1"/>
                </a:solidFill>
              </a:rPr>
              <a:t>если задать очень маленькую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 smtClean="0">
                <a:solidFill>
                  <a:schemeClr val="tx1"/>
                </a:solidFill>
              </a:rPr>
              <a:t>допустимую погрешность</a:t>
            </a:r>
            <a:br>
              <a:rPr lang="ru-RU" sz="2200" dirty="0" smtClean="0">
                <a:solidFill>
                  <a:schemeClr val="tx1"/>
                </a:solidFill>
              </a:rPr>
            </a:br>
            <a:r>
              <a:rPr lang="ru-RU" sz="2200" dirty="0" smtClean="0">
                <a:solidFill>
                  <a:schemeClr val="tx1"/>
                </a:solidFill>
              </a:rPr>
              <a:t>(меньше величины младшего значащего бита </a:t>
            </a:r>
            <a:r>
              <a:rPr lang="en-US" sz="2200" dirty="0" smtClean="0">
                <a:solidFill>
                  <a:schemeClr val="tx1"/>
                </a:solidFill>
              </a:rPr>
              <a:t>x </a:t>
            </a:r>
            <a:r>
              <a:rPr lang="ru-RU" sz="2200" dirty="0" smtClean="0">
                <a:solidFill>
                  <a:schemeClr val="tx1"/>
                </a:solidFill>
              </a:rPr>
              <a:t>или </a:t>
            </a:r>
            <a:r>
              <a:rPr lang="en-US" sz="2200" dirty="0" smtClean="0">
                <a:solidFill>
                  <a:schemeClr val="tx1"/>
                </a:solidFill>
              </a:rPr>
              <a:t>y </a:t>
            </a:r>
            <a:r>
              <a:rPr lang="ru-RU" sz="2200" dirty="0" smtClean="0">
                <a:solidFill>
                  <a:schemeClr val="tx1"/>
                </a:solidFill>
              </a:rPr>
              <a:t>на любой из итераций</a:t>
            </a:r>
          </a:p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или просто отрицательную),</a:t>
            </a:r>
          </a:p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то эта программа никогда не выйдет из цикла - зависнет!!!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8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520" y="1268760"/>
            <a:ext cx="8640960" cy="5021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0.f;   </a:t>
            </a: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1e-6f;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Введите начальное приближение: "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Задайте допустимую погрешность: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1e-6f) </a:t>
            </a:r>
            <a:r>
              <a:rPr lang="ru-RU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элементарная проверка корректности</a:t>
            </a:r>
            <a:endParaRPr lang="ru-RU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1e-6f;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вводимых значений</a:t>
            </a:r>
            <a:endParaRPr lang="en-US" sz="20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2 *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			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i="1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"Найдено решение x =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x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16632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C++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92080" y="3789040"/>
            <a:ext cx="3579958" cy="57606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defRPr/>
            </a:pPr>
            <a:r>
              <a:rPr lang="en-US" sz="2200" i="1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FLT_EPSILON</a:t>
            </a:r>
            <a:r>
              <a:rPr lang="en-US" sz="22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1.2e-7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1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395536" y="1412776"/>
            <a:ext cx="3888432" cy="40011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u-RU" sz="2000" b="1" i="1" dirty="0" smtClean="0">
                <a:latin typeface="+mn-lt"/>
                <a:cs typeface="Times New Roman" pitchFamily="18" charset="0"/>
              </a:rPr>
              <a:t>цикл "до тех пор" или </a:t>
            </a:r>
            <a:r>
              <a:rPr lang="en-US" sz="2000" b="1" i="1" dirty="0" smtClean="0">
                <a:latin typeface="+mn-lt"/>
                <a:cs typeface="Times New Roman" pitchFamily="18" charset="0"/>
              </a:rPr>
              <a:t>"do while"</a:t>
            </a:r>
            <a:endParaRPr lang="en-US" sz="2000" b="1" dirty="0">
              <a:latin typeface="+mn-lt"/>
              <a:cs typeface="Times New Roman" pitchFamily="18" charset="0"/>
            </a:endParaRPr>
          </a:p>
        </p:txBody>
      </p:sp>
      <p:grpSp>
        <p:nvGrpSpPr>
          <p:cNvPr id="43" name="Группа 42"/>
          <p:cNvGrpSpPr/>
          <p:nvPr/>
        </p:nvGrpSpPr>
        <p:grpSpPr>
          <a:xfrm>
            <a:off x="5292080" y="476672"/>
            <a:ext cx="3384376" cy="3528392"/>
            <a:chOff x="3419872" y="2276872"/>
            <a:chExt cx="3384376" cy="3528392"/>
          </a:xfrm>
        </p:grpSpPr>
        <p:cxnSp>
          <p:nvCxnSpPr>
            <p:cNvPr id="44" name="Прямая со стрелкой 43"/>
            <p:cNvCxnSpPr/>
            <p:nvPr/>
          </p:nvCxnSpPr>
          <p:spPr>
            <a:xfrm>
              <a:off x="6804248" y="2708920"/>
              <a:ext cx="0" cy="1872208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12" idx="3"/>
            </p:cNvCxnSpPr>
            <p:nvPr/>
          </p:nvCxnSpPr>
          <p:spPr>
            <a:xfrm>
              <a:off x="6156176" y="4581128"/>
              <a:ext cx="648072" cy="0"/>
            </a:xfrm>
            <a:prstGeom prst="line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19" idx="2"/>
              <a:endCxn id="12" idx="0"/>
            </p:cNvCxnSpPr>
            <p:nvPr/>
          </p:nvCxnSpPr>
          <p:spPr>
            <a:xfrm>
              <a:off x="4788024" y="3645024"/>
              <a:ext cx="0" cy="504056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Блок-схема: решение 11"/>
            <p:cNvSpPr/>
            <p:nvPr/>
          </p:nvSpPr>
          <p:spPr>
            <a:xfrm>
              <a:off x="3419872" y="4149080"/>
              <a:ext cx="2736304" cy="864096"/>
            </a:xfrm>
            <a:prstGeom prst="flowChartDecision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400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условие</a:t>
              </a:r>
              <a:endParaRPr lang="ru-RU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52120" y="4005064"/>
              <a:ext cx="115212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63888" y="5013176"/>
              <a:ext cx="127342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false</a:t>
              </a: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Блок-схема: узел 17"/>
            <p:cNvSpPr/>
            <p:nvPr/>
          </p:nvSpPr>
          <p:spPr>
            <a:xfrm>
              <a:off x="4716016" y="2276872"/>
              <a:ext cx="149225" cy="144016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" name="Блок-схема: альтернативный процесс 18"/>
            <p:cNvSpPr/>
            <p:nvPr/>
          </p:nvSpPr>
          <p:spPr>
            <a:xfrm>
              <a:off x="3707904" y="3068960"/>
              <a:ext cx="2160240" cy="576064"/>
            </a:xfrm>
            <a:prstGeom prst="flowChartAlternateProcess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400" dirty="0">
                  <a:solidFill>
                    <a:srgbClr val="88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инструкция</a:t>
              </a:r>
              <a:endParaRPr lang="ru-RU" sz="2400" b="1" baseline="-25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0" name="Группа 38"/>
            <p:cNvGrpSpPr>
              <a:grpSpLocks/>
            </p:cNvGrpSpPr>
            <p:nvPr/>
          </p:nvGrpSpPr>
          <p:grpSpPr bwMode="auto">
            <a:xfrm>
              <a:off x="4716016" y="5661248"/>
              <a:ext cx="144016" cy="144016"/>
              <a:chOff x="1745457" y="4651709"/>
              <a:chExt cx="178594" cy="182229"/>
            </a:xfrm>
          </p:grpSpPr>
          <p:sp>
            <p:nvSpPr>
              <p:cNvPr id="21" name="Блок-схема: узел 20"/>
              <p:cNvSpPr/>
              <p:nvPr/>
            </p:nvSpPr>
            <p:spPr>
              <a:xfrm>
                <a:off x="1788130" y="4697663"/>
                <a:ext cx="96408" cy="93491"/>
              </a:xfrm>
              <a:prstGeom prst="flowChartConnector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2" name="Блок-схема: узел 21"/>
              <p:cNvSpPr/>
              <p:nvPr/>
            </p:nvSpPr>
            <p:spPr>
              <a:xfrm>
                <a:off x="1745457" y="4651709"/>
                <a:ext cx="178594" cy="182229"/>
              </a:xfrm>
              <a:prstGeom prst="flowChartConnector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4788024" y="2708920"/>
              <a:ext cx="2016224" cy="0"/>
            </a:xfrm>
            <a:prstGeom prst="line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stCxn id="12" idx="2"/>
              <a:endCxn id="22" idx="0"/>
            </p:cNvCxnSpPr>
            <p:nvPr/>
          </p:nvCxnSpPr>
          <p:spPr>
            <a:xfrm>
              <a:off x="4788024" y="5013176"/>
              <a:ext cx="0" cy="648072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18" idx="4"/>
              <a:endCxn id="19" idx="0"/>
            </p:cNvCxnSpPr>
            <p:nvPr/>
          </p:nvCxnSpPr>
          <p:spPr>
            <a:xfrm flipH="1">
              <a:off x="4788024" y="2420888"/>
              <a:ext cx="2605" cy="648072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Прямоугольник 30"/>
          <p:cNvSpPr/>
          <p:nvPr/>
        </p:nvSpPr>
        <p:spPr>
          <a:xfrm>
            <a:off x="251520" y="2204864"/>
            <a:ext cx="3024336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b="1" dirty="0"/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332656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while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63888" y="4365104"/>
            <a:ext cx="5400600" cy="178510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Тело цикла обязательно исполняется хотя бы один раз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Переменные в условии должны быть объявлены до цикла, однако могут быть не проинициализированы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8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while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псевдокоде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55576" y="1423810"/>
            <a:ext cx="802368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79425" algn="l"/>
              </a:tabLst>
            </a:pPr>
            <a:r>
              <a:rPr lang="ru-RU" sz="2200" b="1" dirty="0" smtClean="0"/>
              <a:t>Данные</a:t>
            </a:r>
            <a:endParaRPr lang="ru-RU" sz="2200" dirty="0"/>
          </a:p>
          <a:p>
            <a:pPr>
              <a:tabLst>
                <a:tab pos="479425" algn="l"/>
                <a:tab pos="3497263" algn="l"/>
              </a:tabLst>
            </a:pPr>
            <a:r>
              <a:rPr lang="ru-RU" sz="2200" b="1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Заданная точность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79425" algn="l"/>
                <a:tab pos="3497263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Текущая погрешность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endParaRPr lang="ru-RU" sz="2200" dirty="0"/>
          </a:p>
          <a:p>
            <a:pPr>
              <a:tabLst>
                <a:tab pos="479425" algn="l"/>
                <a:tab pos="3497263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n</a:t>
            </a:r>
            <a:r>
              <a:rPr lang="ru-RU" sz="2200" i="1" baseline="-25000" dirty="0"/>
              <a:t>-1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ru-RU" sz="2200" dirty="0"/>
          </a:p>
          <a:p>
            <a:pPr>
              <a:tabLst>
                <a:tab pos="479425" algn="l"/>
                <a:tab pos="3497263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sz="2200" i="1" dirty="0"/>
              <a:t>f</a:t>
            </a:r>
            <a:r>
              <a:rPr lang="ru-RU" sz="2200" i="1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n</a:t>
            </a:r>
            <a:r>
              <a:rPr lang="ru-RU" sz="2200" i="1" baseline="-25000" dirty="0"/>
              <a:t>-1</a:t>
            </a:r>
            <a:r>
              <a:rPr lang="ru-RU" sz="2200" i="1" dirty="0"/>
              <a:t>)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ru-RU" sz="2200" dirty="0"/>
          </a:p>
          <a:p>
            <a:pPr>
              <a:spcBef>
                <a:spcPts val="1200"/>
              </a:spcBef>
              <a:tabLst>
                <a:tab pos="479425" algn="l"/>
              </a:tabLst>
            </a:pPr>
            <a:r>
              <a:rPr lang="ru-RU" sz="2200" b="1" dirty="0" smtClean="0"/>
              <a:t>Алгоритм</a:t>
            </a:r>
            <a:endParaRPr lang="ru-RU" sz="2200" dirty="0"/>
          </a:p>
          <a:p>
            <a:pPr marL="268288">
              <a:tabLst>
                <a:tab pos="479425" algn="l"/>
              </a:tabLst>
            </a:pPr>
            <a:r>
              <a:rPr lang="ru-RU" sz="2200" dirty="0" smtClean="0"/>
              <a:t>1.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Ввести</a:t>
            </a:r>
            <a:r>
              <a:rPr lang="ru-RU" sz="2200" dirty="0" smtClean="0"/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ru-RU" sz="22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200" dirty="0" smtClean="0"/>
              <a:t> </a:t>
            </a:r>
            <a:endParaRPr lang="en-US" sz="2200" dirty="0" smtClean="0"/>
          </a:p>
          <a:p>
            <a:pPr marL="268288">
              <a:tabLst>
                <a:tab pos="536575" algn="l"/>
              </a:tabLst>
            </a:pPr>
            <a:r>
              <a:rPr lang="en-US" sz="2200" dirty="0"/>
              <a:t>2</a:t>
            </a:r>
            <a:r>
              <a:rPr lang="ru-RU" sz="2200" dirty="0" smtClean="0"/>
              <a:t>. </a:t>
            </a:r>
            <a:r>
              <a:rPr lang="ru-RU" sz="2200" dirty="0" smtClean="0">
                <a:solidFill>
                  <a:srgbClr val="0000FF"/>
                </a:solidFill>
              </a:rPr>
              <a:t>Выполнять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9625">
              <a:tabLst>
                <a:tab pos="809625" algn="l"/>
              </a:tabLst>
            </a:pPr>
            <a:r>
              <a:rPr lang="ru-RU" sz="2200" dirty="0" smtClean="0"/>
              <a:t>2.1</a:t>
            </a:r>
            <a:r>
              <a:rPr lang="ru-RU" sz="2200" dirty="0"/>
              <a:t>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Вычислить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09625" lvl="1">
              <a:tabLst>
                <a:tab pos="809625" algn="l"/>
              </a:tabLst>
            </a:pPr>
            <a:r>
              <a:rPr lang="ru-RU" sz="2200" dirty="0" smtClean="0"/>
              <a:t>2</a:t>
            </a:r>
            <a:r>
              <a:rPr lang="en-US" sz="2200" dirty="0" smtClean="0"/>
              <a:t>.2</a:t>
            </a:r>
            <a:r>
              <a:rPr lang="en-US" sz="2200" dirty="0"/>
              <a:t>.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Вычислить</a:t>
            </a:r>
            <a:r>
              <a:rPr lang="en-US" sz="2200" dirty="0"/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 |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809625" lvl="1">
              <a:tabLst>
                <a:tab pos="809625" algn="l"/>
              </a:tabLst>
            </a:pPr>
            <a:r>
              <a:rPr lang="ru-RU" sz="2200" dirty="0" smtClean="0"/>
              <a:t>2</a:t>
            </a:r>
            <a:r>
              <a:rPr lang="en-US" sz="2200" dirty="0" smtClean="0"/>
              <a:t>.3</a:t>
            </a:r>
            <a:r>
              <a:rPr lang="en-US" sz="2200" dirty="0"/>
              <a:t>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Положить</a:t>
            </a:r>
            <a:r>
              <a:rPr lang="ru-RU" sz="2200" dirty="0"/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6575" lvl="1">
              <a:tabLst>
                <a:tab pos="536575" algn="l"/>
              </a:tabLst>
            </a:pPr>
            <a:r>
              <a:rPr lang="ru-RU" sz="2200" dirty="0" smtClean="0">
                <a:solidFill>
                  <a:srgbClr val="0000FF"/>
                </a:solidFill>
              </a:rPr>
              <a:t>Пока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endParaRPr lang="ru-RU" sz="2200" dirty="0"/>
          </a:p>
          <a:p>
            <a:pPr marL="268288">
              <a:tabLst>
                <a:tab pos="479425" algn="l"/>
              </a:tabLst>
            </a:pPr>
            <a:r>
              <a:rPr lang="en-US" sz="2200" dirty="0" smtClean="0"/>
              <a:t>3.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значение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sz="2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976156" y="3176972"/>
            <a:ext cx="2988332" cy="1476164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Предварительная инициализация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/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не нужна !!! </a:t>
            </a:r>
          </a:p>
        </p:txBody>
      </p:sp>
      <p:cxnSp>
        <p:nvCxnSpPr>
          <p:cNvPr id="13" name="Прямая соединительная линия 12"/>
          <p:cNvCxnSpPr>
            <a:stCxn id="12" idx="1"/>
          </p:cNvCxnSpPr>
          <p:nvPr/>
        </p:nvCxnSpPr>
        <p:spPr>
          <a:xfrm flipH="1">
            <a:off x="3203848" y="3915054"/>
            <a:ext cx="2772308" cy="162018"/>
          </a:xfrm>
          <a:prstGeom prst="line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660232" y="1448780"/>
            <a:ext cx="2304256" cy="1440160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В чём отличие от примера с циклом </a:t>
            </a:r>
            <a:r>
              <a:rPr lang="en-US" sz="2200" dirty="0" smtClean="0">
                <a:solidFill>
                  <a:schemeClr val="tx1"/>
                </a:solidFill>
              </a:rPr>
              <a:t>while?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2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while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псевдокоде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55576" y="1186822"/>
            <a:ext cx="8023680" cy="512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tabLst>
                <a:tab pos="479425" algn="l"/>
              </a:tabLst>
            </a:pPr>
            <a:r>
              <a:rPr lang="ru-RU" sz="2200" b="1" dirty="0" smtClean="0"/>
              <a:t>Данные</a:t>
            </a:r>
            <a:endParaRPr lang="ru-RU" sz="2200" dirty="0"/>
          </a:p>
          <a:p>
            <a:pPr>
              <a:lnSpc>
                <a:spcPct val="90000"/>
              </a:lnSpc>
              <a:tabLst>
                <a:tab pos="479425" algn="l"/>
                <a:tab pos="3497263" algn="l"/>
              </a:tabLst>
            </a:pPr>
            <a:r>
              <a:rPr lang="ru-RU" sz="2200" b="1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Заданная точность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tabLst>
                <a:tab pos="479425" algn="l"/>
                <a:tab pos="3497263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Текущая погрешность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endParaRPr lang="ru-RU" sz="2200" dirty="0"/>
          </a:p>
          <a:p>
            <a:pPr>
              <a:lnSpc>
                <a:spcPct val="90000"/>
              </a:lnSpc>
              <a:tabLst>
                <a:tab pos="479425" algn="l"/>
                <a:tab pos="3497263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n</a:t>
            </a:r>
            <a:r>
              <a:rPr lang="ru-RU" sz="2200" i="1" baseline="-25000" dirty="0"/>
              <a:t>-1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ru-RU" sz="2200" dirty="0"/>
          </a:p>
          <a:p>
            <a:pPr>
              <a:lnSpc>
                <a:spcPct val="90000"/>
              </a:lnSpc>
              <a:tabLst>
                <a:tab pos="479425" algn="l"/>
                <a:tab pos="3497263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sz="2200" i="1" dirty="0"/>
              <a:t>f</a:t>
            </a:r>
            <a:r>
              <a:rPr lang="ru-RU" sz="2200" i="1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n</a:t>
            </a:r>
            <a:r>
              <a:rPr lang="ru-RU" sz="2200" i="1" baseline="-25000" dirty="0"/>
              <a:t>-1</a:t>
            </a:r>
            <a:r>
              <a:rPr lang="ru-RU" sz="2200" i="1" dirty="0"/>
              <a:t>)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ru-RU" sz="2200" dirty="0"/>
          </a:p>
          <a:p>
            <a:pPr>
              <a:lnSpc>
                <a:spcPct val="90000"/>
              </a:lnSpc>
              <a:spcBef>
                <a:spcPts val="1200"/>
              </a:spcBef>
              <a:tabLst>
                <a:tab pos="479425" algn="l"/>
              </a:tabLst>
            </a:pPr>
            <a:r>
              <a:rPr lang="ru-RU" sz="2200" b="1" dirty="0" smtClean="0"/>
              <a:t>Алгоритм</a:t>
            </a:r>
            <a:endParaRPr lang="ru-RU" sz="2200" dirty="0"/>
          </a:p>
          <a:p>
            <a:pPr marL="542925" indent="-274638">
              <a:lnSpc>
                <a:spcPct val="90000"/>
              </a:lnSpc>
              <a:buClr>
                <a:schemeClr val="tx1"/>
              </a:buClr>
              <a:buAutoNum type="arabicPeriod"/>
              <a:tabLst>
                <a:tab pos="479425" algn="l"/>
              </a:tabLst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Ввести</a:t>
            </a:r>
            <a:r>
              <a:rPr lang="ru-RU" sz="2200" dirty="0" smtClean="0"/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ru-RU" sz="22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sz="2200" baseline="-25000" dirty="0" smtClean="0"/>
          </a:p>
          <a:p>
            <a:pPr marL="542925" indent="-274638">
              <a:lnSpc>
                <a:spcPct val="90000"/>
              </a:lnSpc>
              <a:buClr>
                <a:schemeClr val="tx1"/>
              </a:buClr>
              <a:buFontTx/>
              <a:buAutoNum type="arabicPeriod"/>
              <a:tabLst>
                <a:tab pos="479425" algn="l"/>
                <a:tab pos="809625" algn="l"/>
              </a:tabLst>
            </a:pPr>
            <a:r>
              <a:rPr lang="ru-RU" sz="2200" dirty="0" smtClean="0">
                <a:solidFill>
                  <a:srgbClr val="0000FF"/>
                </a:solidFill>
              </a:rPr>
              <a:t>Выполнять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	2.1.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Ввести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>
                <a:solidFill>
                  <a:srgbClr val="0000FF"/>
                </a:solidFill>
              </a:rPr>
              <a:t>Пока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  <a:r>
              <a:rPr lang="ru-RU" sz="220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-6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2925" indent="-274638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  <a:tabLst>
                <a:tab pos="536575" algn="l"/>
              </a:tabLst>
            </a:pPr>
            <a:r>
              <a:rPr lang="ru-RU" sz="2200" dirty="0">
                <a:solidFill>
                  <a:srgbClr val="0000FF"/>
                </a:solidFill>
              </a:rPr>
              <a:t>Выполнять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9625">
              <a:lnSpc>
                <a:spcPct val="90000"/>
              </a:lnSpc>
              <a:tabLst>
                <a:tab pos="809625" algn="l"/>
              </a:tabLst>
            </a:pPr>
            <a:r>
              <a:rPr lang="ru-RU" sz="2200" dirty="0" smtClean="0"/>
              <a:t>3.1</a:t>
            </a:r>
            <a:r>
              <a:rPr lang="ru-RU" sz="2200" dirty="0"/>
              <a:t>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Вычислить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09625" lvl="1">
              <a:lnSpc>
                <a:spcPct val="90000"/>
              </a:lnSpc>
              <a:tabLst>
                <a:tab pos="809625" algn="l"/>
              </a:tabLst>
            </a:pPr>
            <a:r>
              <a:rPr lang="ru-RU" sz="2200" dirty="0" smtClean="0"/>
              <a:t>3</a:t>
            </a:r>
            <a:r>
              <a:rPr lang="en-US" sz="2200" dirty="0" smtClean="0"/>
              <a:t>.2</a:t>
            </a:r>
            <a:r>
              <a:rPr lang="en-US" sz="2200" dirty="0"/>
              <a:t>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Вычислить</a:t>
            </a:r>
            <a:r>
              <a:rPr lang="ru-RU" sz="2200" dirty="0"/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 |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809625" lvl="1">
              <a:lnSpc>
                <a:spcPct val="90000"/>
              </a:lnSpc>
              <a:tabLst>
                <a:tab pos="809625" algn="l"/>
              </a:tabLst>
            </a:pPr>
            <a:r>
              <a:rPr lang="ru-RU" sz="2200" dirty="0" smtClean="0"/>
              <a:t>3</a:t>
            </a:r>
            <a:r>
              <a:rPr lang="en-US" sz="2200" dirty="0" smtClean="0"/>
              <a:t>.3</a:t>
            </a:r>
            <a:r>
              <a:rPr lang="en-US" sz="2200" dirty="0"/>
              <a:t>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Положить</a:t>
            </a:r>
            <a:r>
              <a:rPr lang="ru-RU" sz="2200" dirty="0"/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6575" lvl="1">
              <a:tabLst>
                <a:tab pos="536575" algn="l"/>
              </a:tabLst>
            </a:pPr>
            <a:r>
              <a:rPr lang="ru-RU" sz="2200" dirty="0">
                <a:solidFill>
                  <a:srgbClr val="0000FF"/>
                </a:solidFill>
              </a:rPr>
              <a:t>Пока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endParaRPr lang="ru-RU" sz="2200" dirty="0"/>
          </a:p>
          <a:p>
            <a:pPr marL="268288">
              <a:lnSpc>
                <a:spcPct val="90000"/>
              </a:lnSpc>
              <a:tabLst>
                <a:tab pos="479425" algn="l"/>
              </a:tabLst>
            </a:pPr>
            <a:r>
              <a:rPr lang="ru-RU" sz="2200" dirty="0" smtClean="0"/>
              <a:t>4</a:t>
            </a:r>
            <a:r>
              <a:rPr lang="en-US" sz="2200" dirty="0" smtClean="0"/>
              <a:t>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значение </a:t>
            </a:r>
            <a:r>
              <a:rPr lang="en-US" sz="2200" dirty="0"/>
              <a:t>x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2987824" y="3140968"/>
            <a:ext cx="2016224" cy="540060"/>
          </a:xfrm>
          <a:prstGeom prst="line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300192" y="3933056"/>
            <a:ext cx="2592288" cy="1800200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Здесь тоже предварительная инициализация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/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не обязательна 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004048" y="1268760"/>
            <a:ext cx="4032448" cy="2448272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Изменим ограничение на максимальную допустимую погрешность:</a:t>
            </a:r>
            <a:r>
              <a:rPr lang="en-US" sz="2200" dirty="0" smtClean="0">
                <a:solidFill>
                  <a:schemeClr val="tx1"/>
                </a:solidFill>
              </a:rPr>
              <a:t/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ru-RU" sz="2200" dirty="0" smtClean="0">
                <a:solidFill>
                  <a:schemeClr val="tx1"/>
                </a:solidFill>
              </a:rPr>
              <a:t>будем переспрашивать пока пользователь не укажет корректную, а не молчаливо  исправлять.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8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59024" y="759768"/>
            <a:ext cx="8784976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95000"/>
              </a:lnSpc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0.f;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значение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 текущей итерации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1e-6f;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максимальная допустимая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погрешность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начальное приближение: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"Задайте допустимую погрешность (минимум 1e-6):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1e-6f);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   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текущая погрешность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ru-RU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"Найдено решение x =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x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33874"/>
            <a:ext cx="8712968" cy="658822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while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2204864"/>
            <a:ext cx="5805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4077072"/>
            <a:ext cx="45719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9361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Циклы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7544" y="1052736"/>
            <a:ext cx="813690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Задача: </a:t>
            </a:r>
            <a:br>
              <a:rPr lang="ru-R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нахождение суммы конечного числа членов ряда</a:t>
            </a:r>
            <a:endParaRPr lang="be-BY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2420888"/>
            <a:ext cx="67967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457200"/>
            <a:r>
              <a:rPr lang="ru-RU" sz="2400" b="1" dirty="0" smtClean="0">
                <a:cs typeface="Times New Roman" pitchFamily="18" charset="0"/>
              </a:rPr>
              <a:t>Постановка задачи </a:t>
            </a:r>
            <a:endParaRPr lang="ru-RU" sz="2400" b="1" dirty="0"/>
          </a:p>
          <a:p>
            <a:pPr indent="457200"/>
            <a:r>
              <a:rPr lang="ru-RU" sz="2400" dirty="0">
                <a:cs typeface="Times New Roman" pitchFamily="18" charset="0"/>
              </a:rPr>
              <a:t>Найти значение суммы первых </a:t>
            </a:r>
            <a:r>
              <a:rPr lang="en-US" sz="2400" dirty="0" smtClean="0">
                <a:cs typeface="Times New Roman" pitchFamily="18" charset="0"/>
              </a:rPr>
              <a:t>1</a:t>
            </a:r>
            <a:r>
              <a:rPr lang="ru-RU" sz="2400" dirty="0" smtClean="0">
                <a:cs typeface="Times New Roman" pitchFamily="18" charset="0"/>
              </a:rPr>
              <a:t>0 </a:t>
            </a:r>
            <a:r>
              <a:rPr lang="ru-RU" sz="2400" dirty="0">
                <a:cs typeface="Times New Roman" pitchFamily="18" charset="0"/>
              </a:rPr>
              <a:t>членов </a:t>
            </a:r>
            <a:r>
              <a:rPr lang="ru-RU" sz="2400" dirty="0" smtClean="0">
                <a:cs typeface="Times New Roman" pitchFamily="18" charset="0"/>
              </a:rPr>
              <a:t>ряда</a:t>
            </a:r>
            <a:endParaRPr lang="ru-RU" dirty="0"/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969781"/>
              </p:ext>
            </p:extLst>
          </p:nvPr>
        </p:nvGraphicFramePr>
        <p:xfrm>
          <a:off x="3563888" y="3284984"/>
          <a:ext cx="1906587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Уравнение" r:id="rId4" imgW="622080" imgH="431640" progId="Equation.3">
                  <p:embed/>
                </p:oleObj>
              </mc:Choice>
              <mc:Fallback>
                <p:oleObj name="Уравнение" r:id="rId4" imgW="62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284984"/>
                        <a:ext cx="1906587" cy="1179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Циклы</a:t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псевдокоде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55576" y="1423810"/>
            <a:ext cx="802368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79425" algn="l"/>
              </a:tabLst>
            </a:pPr>
            <a:r>
              <a:rPr lang="ru-RU" sz="2200" b="1" dirty="0" smtClean="0"/>
              <a:t>Данные</a:t>
            </a:r>
            <a:endParaRPr lang="ru-RU" sz="2200" dirty="0"/>
          </a:p>
          <a:p>
            <a:pPr lvl="0">
              <a:tabLst>
                <a:tab pos="479425" algn="l"/>
                <a:tab pos="3225800" algn="l"/>
              </a:tabLst>
            </a:pPr>
            <a:r>
              <a:rPr lang="ru-RU" sz="2200" b="1" dirty="0" smtClean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Заданное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число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tabLst>
                <a:tab pos="1074738" algn="l"/>
                <a:tab pos="2952750" algn="l"/>
              </a:tabLst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членов ряда	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479425" algn="l"/>
                <a:tab pos="2952750" algn="l"/>
              </a:tabLst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Сумма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ряда</a:t>
            </a:r>
            <a:r>
              <a:rPr lang="ru-RU" sz="2200" dirty="0" smtClean="0">
                <a:solidFill>
                  <a:prstClr val="black"/>
                </a:solidFill>
              </a:rPr>
              <a:t>	</a:t>
            </a:r>
            <a:r>
              <a:rPr lang="en-US" sz="2200" dirty="0" smtClean="0">
                <a:solidFill>
                  <a:srgbClr val="0000FF"/>
                </a:solidFill>
              </a:rPr>
              <a:t>float</a:t>
            </a:r>
            <a:r>
              <a:rPr lang="en-US" sz="2200" dirty="0" smtClean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endParaRPr lang="ru-RU" sz="2200" dirty="0">
              <a:solidFill>
                <a:prstClr val="black"/>
              </a:solidFill>
            </a:endParaRPr>
          </a:p>
          <a:p>
            <a:pPr lvl="0">
              <a:tabLst>
                <a:tab pos="479425" algn="l"/>
                <a:tab pos="2952750" algn="l"/>
              </a:tabLst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Счетчик	</a:t>
            </a:r>
            <a:r>
              <a:rPr lang="en-US" sz="2200" dirty="0" smtClean="0">
                <a:solidFill>
                  <a:srgbClr val="0000FF"/>
                </a:solidFill>
              </a:rPr>
              <a:t>unsigned </a:t>
            </a:r>
            <a:r>
              <a:rPr lang="en-US" sz="2200" dirty="0">
                <a:solidFill>
                  <a:srgbClr val="0000FF"/>
                </a:solidFill>
              </a:rPr>
              <a:t>short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endParaRPr lang="ru-RU" sz="22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  <a:tabLst>
                <a:tab pos="479425" algn="l"/>
              </a:tabLst>
            </a:pPr>
            <a:r>
              <a:rPr lang="ru-RU" sz="2200" b="1" dirty="0" smtClean="0"/>
              <a:t>Алгоритм</a:t>
            </a:r>
            <a:endParaRPr lang="ru-RU" sz="2200" dirty="0"/>
          </a:p>
          <a:p>
            <a:pPr marL="180975" lvl="0">
              <a:buClr>
                <a:schemeClr val="tx1"/>
              </a:buClr>
              <a:buFontTx/>
              <a:buAutoNum type="arabicPeriod"/>
              <a:tabLst>
                <a:tab pos="479425" algn="l"/>
              </a:tabLst>
            </a:pP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Задать число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суммируемых членов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  <a:endParaRPr lang="ru-RU" sz="2200" dirty="0">
              <a:solidFill>
                <a:prstClr val="black"/>
              </a:solidFill>
            </a:endParaRPr>
          </a:p>
          <a:p>
            <a:pPr marL="180975" lvl="0">
              <a:buClr>
                <a:schemeClr val="tx1"/>
              </a:buClr>
              <a:buFontTx/>
              <a:buAutoNum type="arabicPeriod"/>
              <a:tabLst>
                <a:tab pos="479425" algn="l"/>
              </a:tabLst>
            </a:pP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Положить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</a:p>
          <a:p>
            <a:pPr marL="180975" lvl="0">
              <a:buClr>
                <a:schemeClr val="tx1"/>
              </a:buClr>
              <a:buFontTx/>
              <a:buAutoNum type="arabicPeriod" startAt="3"/>
              <a:tabLst>
                <a:tab pos="479425" algn="l"/>
              </a:tabLst>
            </a:pP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Положить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значение счетчика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0">
              <a:buClr>
                <a:schemeClr val="tx1"/>
              </a:buClr>
              <a:buFontTx/>
              <a:buAutoNum type="arabicPeriod" startAt="3"/>
              <a:tabLst>
                <a:tab pos="479425" algn="l"/>
              </a:tabLst>
            </a:pP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 smtClean="0">
                <a:solidFill>
                  <a:srgbClr val="0000FF"/>
                </a:solidFill>
              </a:rPr>
              <a:t>Пока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 </a:t>
            </a:r>
          </a:p>
          <a:p>
            <a:pPr marL="180975" lvl="0">
              <a:buClr>
                <a:schemeClr val="tx1"/>
              </a:buClr>
              <a:tabLst>
                <a:tab pos="479425" algn="l"/>
              </a:tabLst>
            </a:pPr>
            <a:r>
              <a:rPr lang="ru-RU" sz="2200" dirty="0">
                <a:solidFill>
                  <a:prstClr val="black"/>
                </a:solidFill>
              </a:rPr>
              <a:t>       </a:t>
            </a:r>
            <a:r>
              <a:rPr lang="ru-RU" sz="2200" dirty="0" smtClean="0">
                <a:solidFill>
                  <a:prstClr val="black"/>
                </a:solidFill>
              </a:rPr>
              <a:t>4.1.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Положить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1/2</a:t>
            </a:r>
            <a:r>
              <a:rPr lang="en-US" sz="2200" baseline="30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0">
              <a:buClr>
                <a:schemeClr val="tx1"/>
              </a:buClr>
              <a:tabLst>
                <a:tab pos="479425" algn="l"/>
              </a:tabLst>
            </a:pPr>
            <a:r>
              <a:rPr lang="en-US" sz="2200" dirty="0">
                <a:solidFill>
                  <a:prstClr val="black"/>
                </a:solidFill>
              </a:rPr>
              <a:t>       </a:t>
            </a:r>
            <a:r>
              <a:rPr lang="en-US" sz="2200" dirty="0" smtClean="0">
                <a:solidFill>
                  <a:prstClr val="black"/>
                </a:solidFill>
              </a:rPr>
              <a:t>4.2</a:t>
            </a:r>
            <a:r>
              <a:rPr lang="ru-RU" sz="2200" dirty="0" smtClean="0">
                <a:solidFill>
                  <a:prstClr val="black"/>
                </a:solidFill>
              </a:rPr>
              <a:t>.</a:t>
            </a:r>
            <a:r>
              <a:rPr lang="en-US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увеличить  значение счетчика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0">
              <a:buClr>
                <a:schemeClr val="tx1"/>
              </a:buClr>
              <a:tabLst>
                <a:tab pos="479425" algn="l"/>
              </a:tabLst>
            </a:pPr>
            <a:r>
              <a:rPr lang="ru-RU" sz="2200" dirty="0" smtClean="0">
                <a:solidFill>
                  <a:prstClr val="black"/>
                </a:solidFill>
              </a:rPr>
              <a:t>5</a:t>
            </a:r>
            <a:r>
              <a:rPr lang="en-US" sz="2200" dirty="0" smtClean="0">
                <a:solidFill>
                  <a:prstClr val="black"/>
                </a:solidFill>
              </a:rPr>
              <a:t>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значение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0648"/>
            <a:ext cx="7044516" cy="569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9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95536" y="1196752"/>
            <a:ext cx="8496944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итераций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0.f;</a:t>
            </a:r>
          </a:p>
          <a:p>
            <a:pPr>
              <a:lnSpc>
                <a:spcPct val="90000"/>
              </a:lnSpc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tabLst>
                <a:tab pos="3857625" algn="l"/>
              </a:tabLst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+ 1.0 / </a:t>
            </a:r>
            <a:r>
              <a:rPr lang="ru-RU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(2.0,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pow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 возводим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tabLst>
                <a:tab pos="4572000" algn="l"/>
              </a:tabLst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степень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(math.h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"Сумма ряда равна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s;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16632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Циклы</a:t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C++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95536" y="1196752"/>
            <a:ext cx="864096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итераций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0.f;</a:t>
            </a:r>
          </a:p>
          <a:p>
            <a:pPr>
              <a:lnSpc>
                <a:spcPct val="90000"/>
              </a:lnSpc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 // </a:t>
            </a:r>
            <a:r>
              <a:rPr lang="ru-RU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</a:t>
            </a:r>
            <a:endParaRPr lang="en-US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&lt;= N</a:t>
            </a:r>
            <a:r>
              <a:rPr lang="en-US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проверка условия</a:t>
            </a:r>
            <a:endParaRPr lang="en-US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4572000" algn="l"/>
              </a:tabLst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+ 1.0 / </a:t>
            </a:r>
            <a:r>
              <a:rPr lang="ru-RU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(2.0,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pow - возводим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степень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(math.h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i++;</a:t>
            </a:r>
            <a:r>
              <a:rPr lang="ru-RU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приращение счётчика</a:t>
            </a:r>
            <a:endParaRPr lang="en-US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"Сумма ряда равна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s;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16632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Циклы</a:t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C++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stCxn id="8" idx="1"/>
          </p:cNvCxnSpPr>
          <p:nvPr/>
        </p:nvCxnSpPr>
        <p:spPr>
          <a:xfrm flipH="1">
            <a:off x="5076056" y="4117722"/>
            <a:ext cx="936104" cy="247382"/>
          </a:xfrm>
          <a:prstGeom prst="line">
            <a:avLst/>
          </a:prstGeom>
          <a:ln w="190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2" idx="1"/>
          </p:cNvCxnSpPr>
          <p:nvPr/>
        </p:nvCxnSpPr>
        <p:spPr>
          <a:xfrm flipH="1">
            <a:off x="4427984" y="4765794"/>
            <a:ext cx="1584176" cy="103366"/>
          </a:xfrm>
          <a:prstGeom prst="line">
            <a:avLst/>
          </a:prstGeom>
          <a:ln w="190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9" idx="1"/>
          </p:cNvCxnSpPr>
          <p:nvPr/>
        </p:nvCxnSpPr>
        <p:spPr>
          <a:xfrm flipH="1" flipV="1">
            <a:off x="5796136" y="5661248"/>
            <a:ext cx="216024" cy="328682"/>
          </a:xfrm>
          <a:prstGeom prst="line">
            <a:avLst/>
          </a:prstGeom>
          <a:ln w="190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Циклы</a:t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псевдокоде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55576" y="1423810"/>
            <a:ext cx="802368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79425" algn="l"/>
              </a:tabLst>
            </a:pPr>
            <a:r>
              <a:rPr lang="ru-RU" sz="2200" b="1" dirty="0" smtClean="0"/>
              <a:t>Данные</a:t>
            </a:r>
            <a:endParaRPr lang="ru-RU" sz="2200" dirty="0"/>
          </a:p>
          <a:p>
            <a:pPr lvl="0">
              <a:tabLst>
                <a:tab pos="479425" algn="l"/>
                <a:tab pos="2508250" algn="l"/>
              </a:tabLst>
            </a:pPr>
            <a:r>
              <a:rPr lang="ru-RU" sz="2200" b="1" dirty="0" smtClean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Заданное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число</a:t>
            </a:r>
          </a:p>
          <a:p>
            <a:pPr lvl="0">
              <a:tabLst>
                <a:tab pos="1074738" algn="l"/>
                <a:tab pos="2952750" algn="l"/>
              </a:tabLst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членов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ряда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short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479425" algn="l"/>
                <a:tab pos="2952750" algn="l"/>
              </a:tabLst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Сумма ряда</a:t>
            </a:r>
            <a:r>
              <a:rPr lang="ru-RU" sz="2200" dirty="0">
                <a:solidFill>
                  <a:prstClr val="black"/>
                </a:solidFill>
              </a:rPr>
              <a:t>	</a:t>
            </a:r>
            <a:r>
              <a:rPr lang="en-US" sz="2200" dirty="0">
                <a:solidFill>
                  <a:srgbClr val="0000FF"/>
                </a:solidFill>
              </a:rPr>
              <a:t>float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endParaRPr lang="ru-RU" sz="2200" dirty="0">
              <a:solidFill>
                <a:prstClr val="black"/>
              </a:solidFill>
            </a:endParaRPr>
          </a:p>
          <a:p>
            <a:pPr lvl="0">
              <a:tabLst>
                <a:tab pos="479425" algn="l"/>
                <a:tab pos="2952750" algn="l"/>
              </a:tabLst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Счетчик	</a:t>
            </a:r>
            <a:r>
              <a:rPr lang="en-US" sz="2200" dirty="0">
                <a:solidFill>
                  <a:srgbClr val="0000FF"/>
                </a:solidFill>
              </a:rPr>
              <a:t>unsigned short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endParaRPr lang="ru-RU" sz="22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  <a:tabLst>
                <a:tab pos="479425" algn="l"/>
              </a:tabLst>
            </a:pPr>
            <a:r>
              <a:rPr lang="ru-RU" sz="2200" b="1" dirty="0" smtClean="0"/>
              <a:t>Алгоритм</a:t>
            </a:r>
            <a:endParaRPr lang="ru-RU" sz="2200" dirty="0"/>
          </a:p>
          <a:p>
            <a:pPr marL="180975" lvl="0">
              <a:buClr>
                <a:schemeClr val="tx1"/>
              </a:buClr>
              <a:buFontTx/>
              <a:buAutoNum type="arabicPeriod"/>
              <a:tabLst>
                <a:tab pos="479425" algn="l"/>
              </a:tabLst>
            </a:pP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Задать число суммируемых членов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</a:p>
          <a:p>
            <a:pPr marL="180975" lvl="0">
              <a:buClr>
                <a:schemeClr val="tx1"/>
              </a:buClr>
              <a:buFontTx/>
              <a:buAutoNum type="arabicPeriod"/>
              <a:tabLst>
                <a:tab pos="479425" algn="l"/>
              </a:tabLst>
            </a:pP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Положить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180975" lvl="0">
              <a:buClr>
                <a:schemeClr val="tx1"/>
              </a:buClr>
              <a:buFontTx/>
              <a:buAutoNum type="arabicPeriod" startAt="3"/>
              <a:tabLst>
                <a:tab pos="479425" algn="l"/>
              </a:tabLst>
            </a:pP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Положить значение счетчика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2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0">
              <a:buClr>
                <a:schemeClr val="tx1"/>
              </a:buClr>
              <a:buFontTx/>
              <a:buAutoNum type="arabicPeriod" startAt="3"/>
              <a:tabLst>
                <a:tab pos="479425" algn="l"/>
              </a:tabLst>
            </a:pP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b="1" dirty="0">
                <a:solidFill>
                  <a:srgbClr val="0000FF"/>
                </a:solidFill>
              </a:rPr>
              <a:t>Пока</a:t>
            </a:r>
            <a:r>
              <a:rPr lang="ru-RU" sz="2200" b="1" dirty="0">
                <a:solidFill>
                  <a:prstClr val="black"/>
                </a:solidFill>
              </a:rPr>
              <a:t>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ru-RU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2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 </a:t>
            </a:r>
          </a:p>
          <a:p>
            <a:pPr marL="180975" lvl="0">
              <a:buClr>
                <a:schemeClr val="tx1"/>
              </a:buClr>
              <a:tabLst>
                <a:tab pos="479425" algn="l"/>
              </a:tabLst>
            </a:pPr>
            <a:r>
              <a:rPr lang="ru-RU" sz="2200" dirty="0">
                <a:solidFill>
                  <a:prstClr val="black"/>
                </a:solidFill>
              </a:rPr>
              <a:t>       </a:t>
            </a:r>
            <a:r>
              <a:rPr lang="ru-RU" sz="2200" dirty="0" smtClean="0">
                <a:solidFill>
                  <a:prstClr val="black"/>
                </a:solidFill>
              </a:rPr>
              <a:t>4.1.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Положить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+ 1/2</a:t>
            </a:r>
            <a:r>
              <a:rPr lang="en-US" sz="2200" baseline="30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80975" lvl="0">
              <a:buClr>
                <a:schemeClr val="tx1"/>
              </a:buClr>
              <a:tabLst>
                <a:tab pos="479425" algn="l"/>
              </a:tabLst>
            </a:pPr>
            <a:r>
              <a:rPr lang="en-US" sz="2200" dirty="0">
                <a:solidFill>
                  <a:prstClr val="black"/>
                </a:solidFill>
              </a:rPr>
              <a:t>       </a:t>
            </a:r>
            <a:r>
              <a:rPr lang="en-US" sz="2200" b="1" dirty="0" smtClean="0">
                <a:solidFill>
                  <a:prstClr val="black"/>
                </a:solidFill>
              </a:rPr>
              <a:t>4.2</a:t>
            </a:r>
            <a:r>
              <a:rPr lang="ru-RU" sz="2200" b="1" dirty="0" smtClean="0">
                <a:solidFill>
                  <a:prstClr val="black"/>
                </a:solidFill>
              </a:rPr>
              <a:t>.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увеличить  значение счетчика</a:t>
            </a:r>
            <a:r>
              <a:rPr lang="ru-RU" sz="2200" b="1" dirty="0">
                <a:solidFill>
                  <a:prstClr val="black"/>
                </a:solidFill>
              </a:rPr>
              <a:t>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ru-RU" sz="22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2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sz="22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22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0">
              <a:buClr>
                <a:schemeClr val="tx1"/>
              </a:buClr>
              <a:tabLst>
                <a:tab pos="479425" algn="l"/>
              </a:tabLst>
            </a:pPr>
            <a:r>
              <a:rPr lang="ru-RU" sz="2200" dirty="0">
                <a:solidFill>
                  <a:prstClr val="black"/>
                </a:solidFill>
              </a:rPr>
              <a:t>5</a:t>
            </a:r>
            <a:r>
              <a:rPr lang="en-US" sz="2200" dirty="0">
                <a:solidFill>
                  <a:prstClr val="black"/>
                </a:solidFill>
              </a:rPr>
              <a:t>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значение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12160" y="4581128"/>
            <a:ext cx="2210862" cy="369332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проверка условия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3933056"/>
            <a:ext cx="1830950" cy="369332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12160" y="5805264"/>
            <a:ext cx="2590774" cy="369332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приращение счётчика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395536" y="1412776"/>
            <a:ext cx="2880320" cy="46166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ru-RU" sz="2400" b="1" i="1" dirty="0" smtClean="0">
                <a:latin typeface="+mn-lt"/>
                <a:cs typeface="Times New Roman" pitchFamily="18" charset="0"/>
              </a:rPr>
              <a:t>цикл со счётчиком</a:t>
            </a:r>
            <a:endParaRPr lang="en-US" sz="2400" b="1" dirty="0">
              <a:latin typeface="+mn-lt"/>
              <a:cs typeface="Times New Roman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251520" y="3717032"/>
            <a:ext cx="7632848" cy="268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приращение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приращение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…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b="1" dirty="0"/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332656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5" name="Группа 74"/>
          <p:cNvGrpSpPr/>
          <p:nvPr/>
        </p:nvGrpSpPr>
        <p:grpSpPr>
          <a:xfrm>
            <a:off x="4427984" y="188640"/>
            <a:ext cx="4464496" cy="3528391"/>
            <a:chOff x="4067944" y="260648"/>
            <a:chExt cx="4464496" cy="3528391"/>
          </a:xfrm>
        </p:grpSpPr>
        <p:cxnSp>
          <p:nvCxnSpPr>
            <p:cNvPr id="44" name="Прямая со стрелкой 43"/>
            <p:cNvCxnSpPr>
              <a:endCxn id="57" idx="0"/>
            </p:cNvCxnSpPr>
            <p:nvPr/>
          </p:nvCxnSpPr>
          <p:spPr>
            <a:xfrm>
              <a:off x="7164288" y="2132856"/>
              <a:ext cx="0" cy="432048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12" idx="3"/>
            </p:cNvCxnSpPr>
            <p:nvPr/>
          </p:nvCxnSpPr>
          <p:spPr>
            <a:xfrm>
              <a:off x="6804248" y="2132856"/>
              <a:ext cx="360040" cy="0"/>
            </a:xfrm>
            <a:prstGeom prst="line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19" idx="2"/>
              <a:endCxn id="12" idx="0"/>
            </p:cNvCxnSpPr>
            <p:nvPr/>
          </p:nvCxnSpPr>
          <p:spPr>
            <a:xfrm>
              <a:off x="5436096" y="1124744"/>
              <a:ext cx="0" cy="648072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Блок-схема: решение 11"/>
            <p:cNvSpPr/>
            <p:nvPr/>
          </p:nvSpPr>
          <p:spPr>
            <a:xfrm>
              <a:off x="4067944" y="1772816"/>
              <a:ext cx="2736304" cy="720080"/>
            </a:xfrm>
            <a:prstGeom prst="flowChartDecision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400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условие</a:t>
              </a:r>
              <a:endParaRPr lang="ru-RU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16216" y="1628800"/>
              <a:ext cx="115212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39952" y="2564904"/>
              <a:ext cx="13462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false</a:t>
              </a: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Блок-схема: узел 17"/>
            <p:cNvSpPr/>
            <p:nvPr/>
          </p:nvSpPr>
          <p:spPr>
            <a:xfrm>
              <a:off x="5364088" y="260648"/>
              <a:ext cx="149225" cy="144016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" name="Блок-схема: альтернативный процесс 18"/>
            <p:cNvSpPr/>
            <p:nvPr/>
          </p:nvSpPr>
          <p:spPr>
            <a:xfrm>
              <a:off x="4139952" y="692696"/>
              <a:ext cx="2592288" cy="432048"/>
            </a:xfrm>
            <a:prstGeom prst="flowChartAlternateProcess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400" dirty="0">
                  <a:solidFill>
                    <a:srgbClr val="88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инициализация</a:t>
              </a:r>
              <a:endParaRPr lang="ru-RU" sz="2800" b="1" baseline="-25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0" name="Группа 38"/>
            <p:cNvGrpSpPr>
              <a:grpSpLocks/>
            </p:cNvGrpSpPr>
            <p:nvPr/>
          </p:nvGrpSpPr>
          <p:grpSpPr bwMode="auto">
            <a:xfrm>
              <a:off x="5364088" y="3645023"/>
              <a:ext cx="144016" cy="144016"/>
              <a:chOff x="1745457" y="4378365"/>
              <a:chExt cx="178594" cy="182229"/>
            </a:xfrm>
          </p:grpSpPr>
          <p:sp>
            <p:nvSpPr>
              <p:cNvPr id="21" name="Блок-схема: узел 20"/>
              <p:cNvSpPr/>
              <p:nvPr/>
            </p:nvSpPr>
            <p:spPr>
              <a:xfrm>
                <a:off x="1788130" y="4424320"/>
                <a:ext cx="96408" cy="93491"/>
              </a:xfrm>
              <a:prstGeom prst="flowChartConnector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2" name="Блок-схема: узел 21"/>
              <p:cNvSpPr/>
              <p:nvPr/>
            </p:nvSpPr>
            <p:spPr>
              <a:xfrm>
                <a:off x="1745457" y="4378365"/>
                <a:ext cx="178594" cy="182229"/>
              </a:xfrm>
              <a:prstGeom prst="flowChartConnector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5436096" y="1340768"/>
              <a:ext cx="3096344" cy="0"/>
            </a:xfrm>
            <a:prstGeom prst="line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stCxn id="12" idx="2"/>
            </p:cNvCxnSpPr>
            <p:nvPr/>
          </p:nvCxnSpPr>
          <p:spPr>
            <a:xfrm>
              <a:off x="5436096" y="2492896"/>
              <a:ext cx="0" cy="1152128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18" idx="4"/>
              <a:endCxn id="19" idx="0"/>
            </p:cNvCxnSpPr>
            <p:nvPr/>
          </p:nvCxnSpPr>
          <p:spPr>
            <a:xfrm flipH="1">
              <a:off x="5436096" y="404664"/>
              <a:ext cx="2605" cy="288032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Блок-схема: альтернативный процесс 55"/>
            <p:cNvSpPr/>
            <p:nvPr/>
          </p:nvSpPr>
          <p:spPr>
            <a:xfrm>
              <a:off x="6084168" y="3284984"/>
              <a:ext cx="2160240" cy="432048"/>
            </a:xfrm>
            <a:prstGeom prst="flowChartAlternateProcess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400" dirty="0">
                  <a:solidFill>
                    <a:srgbClr val="88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приращение</a:t>
              </a:r>
              <a:endParaRPr lang="ru-RU" sz="2800" b="1" baseline="-25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Блок-схема: альтернативный процесс 56"/>
            <p:cNvSpPr/>
            <p:nvPr/>
          </p:nvSpPr>
          <p:spPr>
            <a:xfrm>
              <a:off x="6084168" y="2564904"/>
              <a:ext cx="2160240" cy="432048"/>
            </a:xfrm>
            <a:prstGeom prst="flowChartAlternateProcess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400" dirty="0">
                  <a:solidFill>
                    <a:srgbClr val="88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инструкция</a:t>
              </a:r>
              <a:endParaRPr lang="ru-RU" sz="2800" b="1" baseline="-25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2" name="Прямая со стрелкой 61"/>
            <p:cNvCxnSpPr>
              <a:stCxn id="57" idx="2"/>
              <a:endCxn id="56" idx="0"/>
            </p:cNvCxnSpPr>
            <p:nvPr/>
          </p:nvCxnSpPr>
          <p:spPr>
            <a:xfrm>
              <a:off x="7164288" y="2996952"/>
              <a:ext cx="0" cy="288032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>
              <a:stCxn id="56" idx="3"/>
            </p:cNvCxnSpPr>
            <p:nvPr/>
          </p:nvCxnSpPr>
          <p:spPr>
            <a:xfrm>
              <a:off x="8244408" y="3501008"/>
              <a:ext cx="288032" cy="0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/>
            <p:nvPr/>
          </p:nvCxnSpPr>
          <p:spPr>
            <a:xfrm>
              <a:off x="8532440" y="1340768"/>
              <a:ext cx="0" cy="2160240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395536" y="1412776"/>
            <a:ext cx="2880320" cy="46166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ru-RU" sz="2400" b="1" i="1" dirty="0" smtClean="0">
                <a:latin typeface="+mn-lt"/>
                <a:cs typeface="Times New Roman" pitchFamily="18" charset="0"/>
              </a:rPr>
              <a:t>цикл со счётчиком</a:t>
            </a:r>
            <a:endParaRPr lang="en-US" sz="2400" b="1" dirty="0">
              <a:latin typeface="+mn-lt"/>
              <a:cs typeface="Times New Roman" pitchFamily="18" charset="0"/>
            </a:endParaRPr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16632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528" y="3284984"/>
            <a:ext cx="5040560" cy="2952328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marL="1746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Тело цикла может не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исполниться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ни разу</a:t>
            </a:r>
          </a:p>
          <a:p>
            <a:pPr marL="1746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Инициализация переменных условия обычно выполняется в заголовке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цикла</a:t>
            </a:r>
          </a:p>
          <a:p>
            <a:pPr marL="1746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поля инициализации и/или приращения можно оставить пустыми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(получится полный аналог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while)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46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следует изменять переменные условия  в теле цикла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4427984" y="188640"/>
            <a:ext cx="4464496" cy="3528391"/>
            <a:chOff x="4067944" y="260648"/>
            <a:chExt cx="4464496" cy="3528391"/>
          </a:xfrm>
        </p:grpSpPr>
        <p:cxnSp>
          <p:nvCxnSpPr>
            <p:cNvPr id="31" name="Прямая со стрелкой 30"/>
            <p:cNvCxnSpPr>
              <a:endCxn id="47" idx="0"/>
            </p:cNvCxnSpPr>
            <p:nvPr/>
          </p:nvCxnSpPr>
          <p:spPr>
            <a:xfrm>
              <a:off x="7164288" y="2132856"/>
              <a:ext cx="0" cy="432048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35" idx="3"/>
            </p:cNvCxnSpPr>
            <p:nvPr/>
          </p:nvCxnSpPr>
          <p:spPr>
            <a:xfrm>
              <a:off x="6804248" y="2132856"/>
              <a:ext cx="360040" cy="0"/>
            </a:xfrm>
            <a:prstGeom prst="line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40" idx="2"/>
              <a:endCxn id="35" idx="0"/>
            </p:cNvCxnSpPr>
            <p:nvPr/>
          </p:nvCxnSpPr>
          <p:spPr>
            <a:xfrm>
              <a:off x="5436096" y="1124744"/>
              <a:ext cx="0" cy="648072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Блок-схема: решение 34"/>
            <p:cNvSpPr/>
            <p:nvPr/>
          </p:nvSpPr>
          <p:spPr>
            <a:xfrm>
              <a:off x="4067944" y="1772816"/>
              <a:ext cx="2736304" cy="720080"/>
            </a:xfrm>
            <a:prstGeom prst="flowChartDecision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400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условие</a:t>
              </a:r>
              <a:endParaRPr lang="ru-RU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16216" y="1628800"/>
              <a:ext cx="115212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39952" y="2564904"/>
              <a:ext cx="13462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false</a:t>
              </a: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Блок-схема: узел 37"/>
            <p:cNvSpPr/>
            <p:nvPr/>
          </p:nvSpPr>
          <p:spPr>
            <a:xfrm>
              <a:off x="5364088" y="260648"/>
              <a:ext cx="149225" cy="144016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0" name="Блок-схема: альтернативный процесс 39"/>
            <p:cNvSpPr/>
            <p:nvPr/>
          </p:nvSpPr>
          <p:spPr>
            <a:xfrm>
              <a:off x="4139952" y="692696"/>
              <a:ext cx="2592288" cy="432048"/>
            </a:xfrm>
            <a:prstGeom prst="flowChartAlternateProcess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400" dirty="0">
                  <a:solidFill>
                    <a:srgbClr val="88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инициализация</a:t>
              </a:r>
              <a:endParaRPr lang="ru-RU" sz="2800" b="1" baseline="-25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1" name="Группа 38"/>
            <p:cNvGrpSpPr>
              <a:grpSpLocks/>
            </p:cNvGrpSpPr>
            <p:nvPr/>
          </p:nvGrpSpPr>
          <p:grpSpPr bwMode="auto">
            <a:xfrm>
              <a:off x="5364088" y="3645023"/>
              <a:ext cx="144016" cy="144016"/>
              <a:chOff x="1745457" y="4378365"/>
              <a:chExt cx="178594" cy="182229"/>
            </a:xfrm>
          </p:grpSpPr>
          <p:sp>
            <p:nvSpPr>
              <p:cNvPr id="51" name="Блок-схема: узел 50"/>
              <p:cNvSpPr/>
              <p:nvPr/>
            </p:nvSpPr>
            <p:spPr>
              <a:xfrm>
                <a:off x="1788130" y="4424320"/>
                <a:ext cx="96408" cy="93491"/>
              </a:xfrm>
              <a:prstGeom prst="flowChartConnector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52" name="Блок-схема: узел 51"/>
              <p:cNvSpPr/>
              <p:nvPr/>
            </p:nvSpPr>
            <p:spPr>
              <a:xfrm>
                <a:off x="1745457" y="4378365"/>
                <a:ext cx="178594" cy="182229"/>
              </a:xfrm>
              <a:prstGeom prst="flowChartConnector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436096" y="1340768"/>
              <a:ext cx="3096344" cy="0"/>
            </a:xfrm>
            <a:prstGeom prst="line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5" idx="2"/>
            </p:cNvCxnSpPr>
            <p:nvPr/>
          </p:nvCxnSpPr>
          <p:spPr>
            <a:xfrm>
              <a:off x="5436096" y="2492896"/>
              <a:ext cx="0" cy="1152128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>
              <a:stCxn id="38" idx="4"/>
              <a:endCxn id="40" idx="0"/>
            </p:cNvCxnSpPr>
            <p:nvPr/>
          </p:nvCxnSpPr>
          <p:spPr>
            <a:xfrm flipH="1">
              <a:off x="5436096" y="404664"/>
              <a:ext cx="2605" cy="288032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Блок-схема: альтернативный процесс 45"/>
            <p:cNvSpPr/>
            <p:nvPr/>
          </p:nvSpPr>
          <p:spPr>
            <a:xfrm>
              <a:off x="6084168" y="3284984"/>
              <a:ext cx="2160240" cy="432048"/>
            </a:xfrm>
            <a:prstGeom prst="flowChartAlternateProcess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400" dirty="0">
                  <a:solidFill>
                    <a:srgbClr val="88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приращение</a:t>
              </a:r>
              <a:endParaRPr lang="ru-RU" sz="2800" b="1" baseline="-25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Блок-схема: альтернативный процесс 46"/>
            <p:cNvSpPr/>
            <p:nvPr/>
          </p:nvSpPr>
          <p:spPr>
            <a:xfrm>
              <a:off x="6084168" y="2564904"/>
              <a:ext cx="2160240" cy="432048"/>
            </a:xfrm>
            <a:prstGeom prst="flowChartAlternateProcess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400" dirty="0">
                  <a:solidFill>
                    <a:srgbClr val="88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инструкция</a:t>
              </a:r>
              <a:endParaRPr lang="ru-RU" sz="2800" b="1" baseline="-25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8" name="Прямая со стрелкой 47"/>
            <p:cNvCxnSpPr>
              <a:stCxn id="47" idx="2"/>
              <a:endCxn id="46" idx="0"/>
            </p:cNvCxnSpPr>
            <p:nvPr/>
          </p:nvCxnSpPr>
          <p:spPr>
            <a:xfrm>
              <a:off x="7164288" y="2996952"/>
              <a:ext cx="0" cy="288032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46" idx="3"/>
            </p:cNvCxnSpPr>
            <p:nvPr/>
          </p:nvCxnSpPr>
          <p:spPr>
            <a:xfrm>
              <a:off x="8244408" y="3501008"/>
              <a:ext cx="288032" cy="0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/>
            <p:nvPr/>
          </p:nvCxnSpPr>
          <p:spPr>
            <a:xfrm>
              <a:off x="8532440" y="1340768"/>
              <a:ext cx="0" cy="2160240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38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псевдокоде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55576" y="1593085"/>
            <a:ext cx="802368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79425" algn="l"/>
              </a:tabLst>
            </a:pPr>
            <a:r>
              <a:rPr lang="ru-RU" sz="2400" b="1" dirty="0"/>
              <a:t>Данные</a:t>
            </a:r>
            <a:endParaRPr lang="ru-RU" sz="2400" dirty="0"/>
          </a:p>
          <a:p>
            <a:pPr lvl="0">
              <a:tabLst>
                <a:tab pos="479425" algn="l"/>
                <a:tab pos="1082675" algn="l"/>
                <a:tab pos="2955925" algn="l"/>
              </a:tabLst>
            </a:pPr>
            <a:r>
              <a:rPr lang="ru-RU" sz="2400" b="1" dirty="0"/>
              <a:t>	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Заданное число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членов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ряда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int </a:t>
            </a:r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ru-RU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479425" algn="l"/>
                <a:tab pos="1082675" algn="l"/>
                <a:tab pos="2955925" algn="l"/>
              </a:tabLst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Сумма ряда</a:t>
            </a:r>
            <a:r>
              <a:rPr lang="ru-RU" sz="2400" dirty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ru-RU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479425" algn="l"/>
                <a:tab pos="1082675" algn="l"/>
                <a:tab pos="2955925" algn="l"/>
              </a:tabLst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Счетчик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ru-RU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tabLst>
                <a:tab pos="479425" algn="l"/>
              </a:tabLst>
            </a:pPr>
            <a:r>
              <a:rPr lang="ru-RU" sz="2400" b="1" dirty="0"/>
              <a:t>Алгоритм</a:t>
            </a:r>
            <a:endParaRPr lang="ru-RU" sz="2400" dirty="0"/>
          </a:p>
          <a:p>
            <a:pPr marL="180975" lvl="0">
              <a:buClr>
                <a:schemeClr val="tx1"/>
              </a:buClr>
              <a:buFontTx/>
              <a:buAutoNum type="arabicPeriod"/>
              <a:tabLst>
                <a:tab pos="479425" algn="l"/>
              </a:tabLst>
            </a:pP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Задать число суммируемых членов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endParaRPr lang="ru-RU" sz="2400" dirty="0">
              <a:solidFill>
                <a:prstClr val="black"/>
              </a:solidFill>
            </a:endParaRPr>
          </a:p>
          <a:p>
            <a:pPr marL="180975" lvl="0">
              <a:buClr>
                <a:schemeClr val="tx1"/>
              </a:buClr>
              <a:buFontTx/>
              <a:buAutoNum type="arabicPeriod"/>
              <a:tabLst>
                <a:tab pos="479425" algn="l"/>
              </a:tabLst>
            </a:pP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Положить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180975" lvl="0">
              <a:buClr>
                <a:schemeClr val="tx1"/>
              </a:buClr>
              <a:buFontTx/>
              <a:buAutoNum type="arabicPeriod" startAt="3"/>
              <a:tabLst>
                <a:tab pos="479425" algn="l"/>
              </a:tabLst>
            </a:pP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Для </a:t>
            </a: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</a:t>
            </a: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0975" lvl="0">
              <a:buClr>
                <a:schemeClr val="tx1"/>
              </a:buClr>
              <a:tabLst>
                <a:tab pos="479425" algn="l"/>
              </a:tabLst>
            </a:pPr>
            <a:r>
              <a:rPr lang="ru-RU" sz="2400" dirty="0">
                <a:solidFill>
                  <a:prstClr val="black"/>
                </a:solidFill>
              </a:rPr>
              <a:t>       </a:t>
            </a:r>
            <a:r>
              <a:rPr lang="ru-RU" sz="2400" dirty="0" smtClean="0">
                <a:solidFill>
                  <a:prstClr val="black"/>
                </a:solidFill>
              </a:rPr>
              <a:t>3.1.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Положить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+ 1/2</a:t>
            </a:r>
            <a:r>
              <a:rPr lang="en-US" sz="2400" baseline="30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80975" lvl="0">
              <a:buClr>
                <a:schemeClr val="tx1"/>
              </a:buClr>
              <a:tabLst>
                <a:tab pos="479425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4.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значение </a:t>
            </a:r>
            <a:r>
              <a:rPr lang="en-US" sz="2400" dirty="0">
                <a:solidFill>
                  <a:prstClr val="black"/>
                </a:solidFill>
              </a:rPr>
              <a:t>s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520" y="1268760"/>
            <a:ext cx="889248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итераций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 </a:t>
            </a:r>
            <a:r>
              <a:rPr lang="ru-RU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(2.0,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"Сумма ряда равна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s;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16632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C++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572000" y="332656"/>
            <a:ext cx="4392488" cy="165618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200" dirty="0" smtClean="0">
                <a:solidFill>
                  <a:schemeClr val="tx1"/>
                </a:solidFill>
              </a:rPr>
              <a:t>Счётчик цикла чаще всего объявляется в поле инициализации, хотя можно использовать и уже объявленную ранее переменную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4" name="Прямая соединительная линия 3"/>
          <p:cNvCxnSpPr>
            <a:stCxn id="2" idx="2"/>
          </p:cNvCxnSpPr>
          <p:nvPr/>
        </p:nvCxnSpPr>
        <p:spPr>
          <a:xfrm flipH="1">
            <a:off x="6012160" y="1988840"/>
            <a:ext cx="756084" cy="648072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3347864" y="2636912"/>
            <a:ext cx="2664296" cy="576064"/>
          </a:xfrm>
          <a:prstGeom prst="line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3851920" y="5157192"/>
            <a:ext cx="5262696" cy="108012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200" dirty="0" smtClean="0">
                <a:solidFill>
                  <a:schemeClr val="tx1"/>
                </a:solidFill>
              </a:rPr>
              <a:t>Объявленная в поле "инициализация" переменная существует только в пределах тела цикла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4499992" y="3717032"/>
            <a:ext cx="1584176" cy="648072"/>
          </a:xfrm>
          <a:prstGeom prst="line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 dirty="0"/>
          </a:p>
        </p:txBody>
      </p:sp>
      <p:cxnSp>
        <p:nvCxnSpPr>
          <p:cNvPr id="29" name="Прямая соединительная линия 28"/>
          <p:cNvCxnSpPr>
            <a:endCxn id="13" idx="0"/>
          </p:cNvCxnSpPr>
          <p:nvPr/>
        </p:nvCxnSpPr>
        <p:spPr>
          <a:xfrm>
            <a:off x="6084168" y="4365104"/>
            <a:ext cx="399100" cy="792088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520" y="1268760"/>
            <a:ext cx="878497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10;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итераций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0.0;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 </a:t>
            </a:r>
            <a:r>
              <a:rPr lang="ru-RU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(2.0,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запишем суммирование в стиле</a:t>
            </a:r>
          </a:p>
          <a:p>
            <a:r>
              <a:rPr lang="en-US" sz="20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//</a:t>
            </a:r>
            <a:r>
              <a:rPr lang="ru-RU" sz="20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С++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"Сумма ряда равна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s;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16632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C++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580112" y="4365104"/>
            <a:ext cx="3312368" cy="172819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Время выполнения одной итерации 13 </a:t>
            </a:r>
            <a:r>
              <a:rPr lang="ru-RU" sz="2200" dirty="0" err="1" smtClean="0">
                <a:solidFill>
                  <a:schemeClr val="tx1"/>
                </a:solidFill>
              </a:rPr>
              <a:t>нс</a:t>
            </a:r>
            <a:endParaRPr lang="ru-RU" sz="2200" dirty="0" smtClean="0">
              <a:solidFill>
                <a:schemeClr val="tx1"/>
              </a:solidFill>
            </a:endParaRPr>
          </a:p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(13 тактов на 1 ГГц)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5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520" y="1268760"/>
            <a:ext cx="864096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5000000</a:t>
            </a:r>
            <a:r>
              <a:rPr lang="ru-RU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итераций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0.0;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1.0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 </a:t>
            </a:r>
            <a:r>
              <a:rPr lang="ru-RU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(2.0,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"Сумма ряда равна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s;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16632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C++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771800" y="4509120"/>
            <a:ext cx="6120680" cy="172819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Время выполнения одной итерации 190 </a:t>
            </a:r>
            <a:r>
              <a:rPr lang="ru-RU" sz="2200" dirty="0" err="1" smtClean="0">
                <a:solidFill>
                  <a:schemeClr val="tx1"/>
                </a:solidFill>
              </a:rPr>
              <a:t>нс</a:t>
            </a:r>
            <a:endParaRPr lang="ru-RU" sz="2200" dirty="0" smtClean="0">
              <a:solidFill>
                <a:schemeClr val="tx1"/>
              </a:solidFill>
            </a:endParaRPr>
          </a:p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(190 тактов на 1ГГц)</a:t>
            </a:r>
            <a:endParaRPr lang="en-US" sz="22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ru-RU" sz="2200" dirty="0" smtClean="0">
                <a:solidFill>
                  <a:schemeClr val="tx1"/>
                </a:solidFill>
              </a:rPr>
              <a:t>возведение </a:t>
            </a:r>
            <a:r>
              <a:rPr lang="ru-RU" sz="20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chemeClr val="tx1"/>
                </a:solidFill>
              </a:rPr>
              <a:t>эффективно при небольших показателях степени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0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520" y="1268760"/>
            <a:ext cx="856895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итераций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0.0;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1.0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 </a:t>
            </a:r>
            <a:r>
              <a:rPr lang="ru-RU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(2.0,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"Сумма ряда равна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s;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16632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C++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763688" y="4653136"/>
            <a:ext cx="7272808" cy="155679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Время выполнения одной итерации 10</a:t>
            </a:r>
            <a:r>
              <a:rPr lang="en-US" sz="2200" dirty="0">
                <a:solidFill>
                  <a:schemeClr val="tx1"/>
                </a:solidFill>
              </a:rPr>
              <a:t>0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</a:rPr>
              <a:t>нс</a:t>
            </a:r>
            <a:endParaRPr lang="ru-RU" sz="2200" dirty="0" smtClean="0">
              <a:solidFill>
                <a:schemeClr val="tx1"/>
              </a:solidFill>
            </a:endParaRPr>
          </a:p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(1</a:t>
            </a:r>
            <a:r>
              <a:rPr lang="en-US" sz="2200" dirty="0" smtClean="0">
                <a:solidFill>
                  <a:schemeClr val="tx1"/>
                </a:solidFill>
              </a:rPr>
              <a:t>00</a:t>
            </a:r>
            <a:r>
              <a:rPr lang="ru-RU" sz="2200" dirty="0" smtClean="0">
                <a:solidFill>
                  <a:schemeClr val="tx1"/>
                </a:solidFill>
              </a:rPr>
              <a:t> тактов на 1ГГц)</a:t>
            </a:r>
          </a:p>
          <a:p>
            <a:pPr algn="ctr">
              <a:spcBef>
                <a:spcPts val="600"/>
              </a:spcBef>
            </a:pPr>
            <a:r>
              <a:rPr lang="ru-RU" sz="2000" i="1" dirty="0" smtClean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200" dirty="0" smtClean="0">
                <a:solidFill>
                  <a:schemeClr val="tx1"/>
                </a:solidFill>
              </a:rPr>
              <a:t>безразлична к величине показателя степени, вычисляется через разложение в ряд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7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260648"/>
            <a:ext cx="8762139" cy="57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520" y="1268760"/>
            <a:ext cx="864096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5000000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итераций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0.0;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/= 2;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"Сумма ряда равна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s;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16632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C++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652120" y="3789040"/>
            <a:ext cx="3240360" cy="165618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Время выполнения одной итерации</a:t>
            </a:r>
            <a:r>
              <a:rPr lang="en-US" sz="2200" dirty="0" smtClean="0">
                <a:solidFill>
                  <a:schemeClr val="tx1"/>
                </a:solidFill>
              </a:rPr>
              <a:t/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ru-RU" sz="2200" dirty="0" smtClean="0">
                <a:solidFill>
                  <a:schemeClr val="tx1"/>
                </a:solidFill>
              </a:rPr>
              <a:t>в </a:t>
            </a:r>
            <a:r>
              <a:rPr lang="ru-RU" sz="2200" u="sng" dirty="0" smtClean="0">
                <a:solidFill>
                  <a:schemeClr val="tx1"/>
                </a:solidFill>
              </a:rPr>
              <a:t>среднем</a:t>
            </a:r>
            <a:r>
              <a:rPr lang="ru-RU" sz="2200" dirty="0" smtClean="0">
                <a:solidFill>
                  <a:schemeClr val="tx1"/>
                </a:solidFill>
              </a:rPr>
              <a:t> 4.8 </a:t>
            </a:r>
            <a:r>
              <a:rPr lang="ru-RU" sz="2200" dirty="0" err="1" smtClean="0">
                <a:solidFill>
                  <a:schemeClr val="tx1"/>
                </a:solidFill>
              </a:rPr>
              <a:t>нс</a:t>
            </a:r>
            <a:endParaRPr lang="ru-RU" sz="2200" dirty="0" smtClean="0">
              <a:solidFill>
                <a:schemeClr val="tx1"/>
              </a:solidFill>
            </a:endParaRPr>
          </a:p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(4.8 тактов на 1ГГц)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3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9361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7544" y="1052736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Задача: </a:t>
            </a:r>
            <a:b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построение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таблицы функции вещественного аргумента </a:t>
            </a:r>
            <a:endParaRPr lang="be-BY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2236222"/>
            <a:ext cx="8388424" cy="155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indent="457200"/>
            <a:r>
              <a:rPr lang="ru-RU" sz="2400" b="1" dirty="0" smtClean="0">
                <a:cs typeface="Times New Roman" pitchFamily="18" charset="0"/>
              </a:rPr>
              <a:t>Постановка задачи </a:t>
            </a:r>
            <a:endParaRPr lang="ru-RU" sz="2400" b="1" dirty="0"/>
          </a:p>
          <a:p>
            <a:pPr indent="457200">
              <a:spcBef>
                <a:spcPts val="1200"/>
              </a:spcBef>
            </a:pPr>
            <a:r>
              <a:rPr lang="ru-RU" sz="2400" dirty="0">
                <a:cs typeface="Times New Roman" pitchFamily="18" charset="0"/>
              </a:rPr>
              <a:t>Построить таблицу функции </a:t>
            </a:r>
            <a:r>
              <a:rPr lang="ru-RU" sz="2400" dirty="0" smtClean="0">
                <a:cs typeface="Times New Roman" pitchFamily="18" charset="0"/>
              </a:rPr>
              <a:t>y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ru-RU" sz="2400" dirty="0" smtClean="0">
                <a:cs typeface="Times New Roman" pitchFamily="18" charset="0"/>
              </a:rPr>
              <a:t>=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ru-RU" sz="2400" dirty="0" err="1" smtClean="0">
                <a:cs typeface="Times New Roman" pitchFamily="18" charset="0"/>
              </a:rPr>
              <a:t>sin</a:t>
            </a:r>
            <a:r>
              <a:rPr lang="ru-RU" sz="2400" dirty="0" smtClean="0">
                <a:cs typeface="Times New Roman" pitchFamily="18" charset="0"/>
              </a:rPr>
              <a:t>(x</a:t>
            </a:r>
            <a:r>
              <a:rPr lang="ru-RU" sz="2400" dirty="0">
                <a:cs typeface="Times New Roman" pitchFamily="18" charset="0"/>
              </a:rPr>
              <a:t>),</a:t>
            </a:r>
          </a:p>
          <a:p>
            <a:pPr indent="457200"/>
            <a:r>
              <a:rPr lang="ru-RU" sz="2400" dirty="0">
                <a:cs typeface="Times New Roman" pitchFamily="18" charset="0"/>
              </a:rPr>
              <a:t>аргумент x изменяется от 0 до 1 с шагом 0.1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псевдокоде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счётчик целый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39552" y="1340768"/>
            <a:ext cx="802368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79425" algn="l"/>
              </a:tabLst>
            </a:pPr>
            <a:r>
              <a:rPr lang="ru-RU" sz="2200" b="1" dirty="0" smtClean="0"/>
              <a:t>Данные</a:t>
            </a:r>
            <a:endParaRPr lang="ru-RU" sz="2200" dirty="0"/>
          </a:p>
          <a:p>
            <a:pPr marL="447675">
              <a:tabLst>
                <a:tab pos="479425" algn="l"/>
                <a:tab pos="4572000" algn="l"/>
              </a:tabLst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Число рассчитываемых значений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200" dirty="0"/>
              <a:t>	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>
              <a:tabLst>
                <a:tab pos="479425" algn="l"/>
                <a:tab pos="4572000" algn="l"/>
              </a:tabLst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значение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аргумента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>
              <a:tabLst>
                <a:tab pos="479425" algn="l"/>
                <a:tab pos="4572000" algn="l"/>
              </a:tabLst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значение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функции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>
              <a:tabLst>
                <a:tab pos="479425" algn="l"/>
                <a:tab pos="4572000" algn="l"/>
              </a:tabLst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Приращение аргумента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delta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>
              <a:tabLst>
                <a:tab pos="479425" algn="l"/>
                <a:tab pos="4572000" algn="l"/>
              </a:tabLst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Счетчик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int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tabLst>
                <a:tab pos="479425" algn="l"/>
              </a:tabLst>
            </a:pPr>
            <a:r>
              <a:rPr lang="ru-RU" sz="2200" b="1" dirty="0" smtClean="0"/>
              <a:t>Алгоритм</a:t>
            </a:r>
            <a:endParaRPr lang="ru-RU" sz="2200" dirty="0"/>
          </a:p>
          <a:p>
            <a:pPr marL="180975">
              <a:buClr>
                <a:schemeClr val="tx1"/>
              </a:buClr>
              <a:buFontTx/>
              <a:buAutoNum type="arabicPeriod"/>
              <a:tabLst>
                <a:tab pos="479425" algn="l"/>
              </a:tabLst>
            </a:pPr>
            <a:r>
              <a:rPr lang="en-US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Задать 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число значений 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приращение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endParaRPr lang="ru-RU" sz="2200" dirty="0">
              <a:solidFill>
                <a:prstClr val="black"/>
              </a:solidFill>
            </a:endParaRPr>
          </a:p>
          <a:p>
            <a:pPr marL="180975" lvl="0">
              <a:buClr>
                <a:schemeClr val="tx1"/>
              </a:buClr>
              <a:buFontTx/>
              <a:buAutoNum type="arabicPeriod"/>
              <a:tabLst>
                <a:tab pos="479425" algn="l"/>
              </a:tabLst>
            </a:pPr>
            <a:r>
              <a:rPr lang="en-US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Напечатать 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шапку таблицы</a:t>
            </a:r>
          </a:p>
          <a:p>
            <a:pPr marL="180975" lvl="0">
              <a:buClr>
                <a:schemeClr val="tx1"/>
              </a:buClr>
              <a:buFontTx/>
              <a:buAutoNum type="arabicPeriod"/>
              <a:tabLst>
                <a:tab pos="479425" algn="l"/>
              </a:tabLst>
            </a:pP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</a:t>
            </a:r>
            <a:r>
              <a:rPr lang="en-US" sz="2200" dirty="0" smtClean="0"/>
              <a:t>0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endParaRPr lang="ru-RU" sz="2200" dirty="0" smtClean="0">
              <a:solidFill>
                <a:prstClr val="black"/>
              </a:solidFill>
            </a:endParaRPr>
          </a:p>
          <a:p>
            <a:pPr marL="628650">
              <a:buClr>
                <a:schemeClr val="tx1"/>
              </a:buClr>
              <a:tabLst>
                <a:tab pos="479425" algn="l"/>
              </a:tabLst>
            </a:pPr>
            <a:r>
              <a:rPr lang="ru-RU" sz="2200" dirty="0" smtClean="0">
                <a:solidFill>
                  <a:prstClr val="black"/>
                </a:solidFill>
              </a:rPr>
              <a:t>3.1.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Положить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200" dirty="0" smtClean="0">
                <a:solidFill>
                  <a:prstClr val="black"/>
                </a:solidFill>
              </a:rPr>
              <a:t> =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 * i</a:t>
            </a:r>
            <a:endParaRPr lang="ru-RU" sz="2200" dirty="0" smtClean="0">
              <a:solidFill>
                <a:prstClr val="black"/>
              </a:solidFill>
            </a:endParaRPr>
          </a:p>
          <a:p>
            <a:pPr marL="628650">
              <a:buClr>
                <a:schemeClr val="tx1"/>
              </a:buClr>
              <a:tabLst>
                <a:tab pos="479425" algn="l"/>
              </a:tabLst>
            </a:pPr>
            <a:r>
              <a:rPr lang="ru-RU" sz="2200" dirty="0" smtClean="0">
                <a:solidFill>
                  <a:prstClr val="black"/>
                </a:solidFill>
              </a:rPr>
              <a:t>3.2.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Вычислить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200" dirty="0" smtClean="0">
                <a:solidFill>
                  <a:prstClr val="black"/>
                </a:solidFill>
              </a:rPr>
              <a:t> 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</a:t>
            </a:r>
            <a:r>
              <a:rPr lang="ru-RU" sz="2200" dirty="0" smtClean="0">
                <a:solidFill>
                  <a:prstClr val="black"/>
                </a:solidFill>
              </a:rPr>
              <a:t>(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200" dirty="0" smtClean="0">
                <a:solidFill>
                  <a:prstClr val="black"/>
                </a:solidFill>
              </a:rPr>
              <a:t>) </a:t>
            </a:r>
          </a:p>
          <a:p>
            <a:pPr marL="628650">
              <a:buClr>
                <a:schemeClr val="tx1"/>
              </a:buClr>
              <a:tabLst>
                <a:tab pos="479425" algn="l"/>
              </a:tabLst>
            </a:pPr>
            <a:r>
              <a:rPr lang="ru-RU" sz="2200" dirty="0" smtClean="0">
                <a:solidFill>
                  <a:prstClr val="black"/>
                </a:solidFill>
              </a:rPr>
              <a:t>3.3.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 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2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520" y="1268760"/>
            <a:ext cx="889248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11;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 в таблице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0.1;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    x                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"-------------------------"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переменные x и y вне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цикла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требуются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поэтому они объявляются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внутри цикла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(15)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16632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C++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520" y="1268760"/>
            <a:ext cx="889248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signed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11;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 в таблице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0.1;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    x                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"-------------------------"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-1; </a:t>
            </a:r>
            <a:r>
              <a:rPr lang="ru-RU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;)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(15)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260648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Модификация программы на С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++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36096" y="1340768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(руки оторвать!!!)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03848" y="3429000"/>
            <a:ext cx="2304256" cy="72008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3068960"/>
            <a:ext cx="2864887" cy="679895"/>
          </a:xfrm>
          <a:prstGeom prst="rect">
            <a:avLst/>
          </a:prstGeom>
        </p:spPr>
        <p:txBody>
          <a:bodyPr wrap="none" tIns="18000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стиль камикадзе,</a:t>
            </a: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хотя и работает</a:t>
            </a:r>
            <a:endParaRPr lang="ru-RU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0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36815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</a:t>
            </a:r>
            <a:r>
              <a:rPr lang="ru-RU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</a:t>
            </a:r>
            <a:r>
              <a:rPr lang="ru-RU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 </a:t>
            </a:r>
            <a:r>
              <a:rPr lang="ru-RU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псевдокоде</a:t>
            </a:r>
            <a:r>
              <a:rPr lang="ru-RU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ru-RU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счётчик вещественный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ru-RU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39552" y="1772816"/>
            <a:ext cx="802368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79425" algn="l"/>
              </a:tabLst>
            </a:pPr>
            <a:r>
              <a:rPr lang="ru-RU" sz="2200" b="1" dirty="0" smtClean="0"/>
              <a:t>Данные</a:t>
            </a:r>
          </a:p>
          <a:p>
            <a:pPr marL="447675">
              <a:tabLst>
                <a:tab pos="479425" algn="l"/>
                <a:tab pos="4572000" algn="l"/>
              </a:tabLst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Начальное значение аргумента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x_beg</a:t>
            </a:r>
          </a:p>
          <a:p>
            <a:pPr marL="447675">
              <a:tabLst>
                <a:tab pos="479425" algn="l"/>
                <a:tab pos="4572000" algn="l"/>
              </a:tabLst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Конечное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значение аргумента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x_end</a:t>
            </a:r>
            <a:endParaRPr lang="ru-RU" sz="22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>
              <a:tabLst>
                <a:tab pos="479425" algn="l"/>
                <a:tab pos="4572000" algn="l"/>
              </a:tabLst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значение аргумента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 smtClean="0"/>
              <a:t> </a:t>
            </a:r>
            <a:endParaRPr lang="en-US" sz="2200" dirty="0"/>
          </a:p>
          <a:p>
            <a:pPr marL="447675">
              <a:tabLst>
                <a:tab pos="479425" algn="l"/>
                <a:tab pos="4572000" algn="l"/>
              </a:tabLst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значение функции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sz="22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>
              <a:tabLst>
                <a:tab pos="479425" algn="l"/>
                <a:tab pos="4572000" algn="l"/>
              </a:tabLst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Приращение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аргумента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delta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tabLst>
                <a:tab pos="479425" algn="l"/>
              </a:tabLst>
            </a:pPr>
            <a:r>
              <a:rPr lang="ru-RU" sz="2200" b="1" dirty="0" smtClean="0"/>
              <a:t>Алгоритм</a:t>
            </a:r>
          </a:p>
          <a:p>
            <a:pPr marL="457200" indent="-276225">
              <a:buClr>
                <a:schemeClr val="tx1"/>
              </a:buClr>
              <a:buAutoNum type="arabicPeriod"/>
              <a:tabLst>
                <a:tab pos="479425" algn="l"/>
              </a:tabLst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Задать</a:t>
            </a:r>
            <a:r>
              <a:rPr lang="en-US" sz="2200" dirty="0" smtClean="0"/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x_beg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x_end</a:t>
            </a:r>
            <a:r>
              <a:rPr lang="ru-RU" sz="2200" dirty="0"/>
              <a:t>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</a:t>
            </a:r>
            <a:r>
              <a:rPr lang="ru-RU" sz="2200" dirty="0" smtClean="0"/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delta</a:t>
            </a:r>
          </a:p>
          <a:p>
            <a:pPr marL="457200" indent="-276225">
              <a:buClr>
                <a:schemeClr val="tx1"/>
              </a:buClr>
              <a:buAutoNum type="arabicPeriod"/>
              <a:tabLst>
                <a:tab pos="479425" algn="l"/>
              </a:tabLst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Напечатать  шапку таблицы </a:t>
            </a:r>
            <a:endParaRPr lang="ru-RU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276225">
              <a:buClr>
                <a:schemeClr val="tx1"/>
              </a:buClr>
              <a:buAutoNum type="arabicPeriod"/>
              <a:tabLst>
                <a:tab pos="479425" algn="l"/>
              </a:tabLst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 smtClean="0"/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x_beg</a:t>
            </a:r>
            <a:r>
              <a:rPr lang="en-US" sz="2200" dirty="0" smtClean="0"/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x_end</a:t>
            </a:r>
            <a:r>
              <a:rPr lang="en-US" sz="2200" dirty="0" smtClean="0"/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 шагом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delta</a:t>
            </a:r>
            <a:r>
              <a:rPr lang="en-US" sz="2200" dirty="0"/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endParaRPr lang="en-US" sz="2200" dirty="0"/>
          </a:p>
          <a:p>
            <a:pPr marL="628650"/>
            <a:r>
              <a:rPr lang="ru-RU" sz="2200" dirty="0" smtClean="0"/>
              <a:t>3.</a:t>
            </a:r>
            <a:r>
              <a:rPr lang="en-US" sz="2200" dirty="0" smtClean="0"/>
              <a:t>1</a:t>
            </a:r>
            <a:r>
              <a:rPr lang="ru-RU" sz="2200" dirty="0" smtClean="0"/>
              <a:t>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Вычислить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200" dirty="0">
                <a:solidFill>
                  <a:prstClr val="black"/>
                </a:solidFill>
              </a:rPr>
              <a:t> 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</a:t>
            </a:r>
            <a:r>
              <a:rPr lang="ru-RU" sz="2200" dirty="0">
                <a:solidFill>
                  <a:prstClr val="black"/>
                </a:solidFill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200" dirty="0">
                <a:solidFill>
                  <a:prstClr val="black"/>
                </a:solidFill>
              </a:rPr>
              <a:t>) </a:t>
            </a:r>
          </a:p>
          <a:p>
            <a:pPr marL="628650"/>
            <a:r>
              <a:rPr lang="en-US" sz="2200" dirty="0" smtClean="0"/>
              <a:t>3.2</a:t>
            </a:r>
            <a:r>
              <a:rPr lang="ru-RU" sz="2200" dirty="0" smtClean="0"/>
              <a:t>.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520" y="1268760"/>
            <a:ext cx="8496944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x_beg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x_end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0.1;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    x              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"-----------------------"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x_beg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x_end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double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(15)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260648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Модификация программы на С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++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871356" y="3501008"/>
            <a:ext cx="1852551" cy="504056"/>
          </a:xfrm>
          <a:prstGeom prst="rect">
            <a:avLst/>
          </a:prstGeom>
          <a:noFill/>
        </p:spPr>
        <p:txBody>
          <a:bodyPr wrap="square" lIns="126000" tIns="5400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x_end</a:t>
            </a:r>
            <a:endParaRPr lang="ru-RU" sz="2400" b="1" dirty="0">
              <a:solidFill>
                <a:srgbClr val="FF0000"/>
              </a:solidFill>
            </a:endParaRPr>
          </a:p>
        </p:txBody>
      </p:sp>
      <p:cxnSp>
        <p:nvCxnSpPr>
          <p:cNvPr id="9" name="Прямая соединительная линия 8"/>
          <p:cNvCxnSpPr>
            <a:endCxn id="3" idx="2"/>
          </p:cNvCxnSpPr>
          <p:nvPr/>
        </p:nvCxnSpPr>
        <p:spPr>
          <a:xfrm flipV="1">
            <a:off x="5292080" y="2602653"/>
            <a:ext cx="2016224" cy="970363"/>
          </a:xfrm>
          <a:prstGeom prst="line">
            <a:avLst/>
          </a:prstGeom>
          <a:ln w="31750">
            <a:headEnd type="arrow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52120" y="1340769"/>
            <a:ext cx="3312368" cy="126188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бесконечный цикл</a:t>
            </a:r>
            <a:r>
              <a:rPr lang="en-US" sz="2800" dirty="0" smtClean="0"/>
              <a:t>: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400" dirty="0" smtClean="0"/>
              <a:t>сравнение </a:t>
            </a:r>
            <a:r>
              <a:rPr lang="en-US" sz="2400" dirty="0" smtClean="0">
                <a:solidFill>
                  <a:srgbClr val="0000FF"/>
                </a:solidFill>
              </a:rPr>
              <a:t>double</a:t>
            </a:r>
            <a:r>
              <a:rPr lang="en-US" sz="2400" dirty="0" smtClean="0"/>
              <a:t> </a:t>
            </a:r>
            <a:r>
              <a:rPr lang="ru-RU" sz="2400" dirty="0" smtClean="0"/>
              <a:t>на точное равенство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536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/>
          <p:cNvCxnSpPr>
            <a:stCxn id="2" idx="2"/>
          </p:cNvCxnSpPr>
          <p:nvPr/>
        </p:nvCxnSpPr>
        <p:spPr>
          <a:xfrm flipH="1">
            <a:off x="6660232" y="3140968"/>
            <a:ext cx="828092" cy="432048"/>
          </a:xfrm>
          <a:prstGeom prst="line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520" y="1268760"/>
            <a:ext cx="878497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i="1" dirty="0">
              <a:solidFill>
                <a:srgbClr val="6F008A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x_beg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x_end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0.1;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    x              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"-----------------------"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x_beg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x_end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 2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66725">
              <a:tabLst>
                <a:tab pos="4391025" algn="l"/>
              </a:tabLst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double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(15)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260648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Модификация программы на С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++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012160" y="1196752"/>
            <a:ext cx="2952328" cy="194421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Будем учитывать пересечение правой границы с учётом величины шага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87524" y="1268760"/>
            <a:ext cx="8496944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пример использования двух счётчиков в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цикле</a:t>
            </a:r>
          </a:p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отображение таблицы степеней 2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260648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 for с двумя счетчиками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56276" y="1196752"/>
            <a:ext cx="2016224" cy="35643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0     1</a:t>
            </a:r>
          </a:p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1     2</a:t>
            </a:r>
          </a:p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2     4</a:t>
            </a:r>
          </a:p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3     8</a:t>
            </a:r>
          </a:p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4    16</a:t>
            </a:r>
          </a:p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5    32</a:t>
            </a:r>
          </a:p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6    64</a:t>
            </a:r>
          </a:p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7   128</a:t>
            </a:r>
          </a:p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8   256</a:t>
            </a:r>
          </a:p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9   512</a:t>
            </a:r>
          </a:p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10  1024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95536" y="4869160"/>
            <a:ext cx="8496944" cy="136815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Операция последовательного вычисления «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запятая»:</a:t>
            </a:r>
            <a:b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может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применяться в разделах  инициализации и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вычисления приращения</a:t>
            </a:r>
            <a:b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в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разделе условия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бессмысленна</a:t>
            </a:r>
            <a:b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(возвращается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качестве условия последнее значение) 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179512" y="16793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Циклы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без тела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1500" y="1376772"/>
            <a:ext cx="91810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решает нелинейное уравнение x = </a:t>
            </a:r>
            <a:r>
              <a:rPr lang="ru-RU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начальное приближение: "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E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=1, 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=1e-6f, 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000" b="1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000" b="1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s-E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 txBox="1">
            <a:spLocks/>
          </p:cNvSpPr>
          <p:nvPr/>
        </p:nvSpPr>
        <p:spPr>
          <a:xfrm>
            <a:off x="251520" y="332656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Циклы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1700808"/>
            <a:ext cx="1656184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/>
              <a:t>(…;…;…)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endParaRPr lang="ru-RU" sz="24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}</a:t>
            </a:r>
            <a:endParaRPr lang="ru-RU" sz="24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1700808"/>
            <a:ext cx="1368152" cy="14311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(…)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{</a:t>
            </a:r>
            <a:endParaRPr lang="ru-RU" sz="2400" dirty="0" smtClean="0">
              <a:solidFill>
                <a:prstClr val="black"/>
              </a:solidFill>
            </a:endParaRP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</a:rPr>
              <a:t>}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35896" y="1700808"/>
            <a:ext cx="1637928" cy="14311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</a:rPr>
              <a:t>do</a:t>
            </a:r>
            <a:r>
              <a:rPr lang="en-US" sz="2400" dirty="0">
                <a:solidFill>
                  <a:prstClr val="black"/>
                </a:solidFill>
              </a:rPr>
              <a:t/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{</a:t>
            </a:r>
            <a:endParaRPr lang="ru-RU" sz="2400" dirty="0" smtClean="0">
              <a:solidFill>
                <a:prstClr val="black"/>
              </a:solidFill>
            </a:endParaRP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</a:rPr>
              <a:t>} </a:t>
            </a: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(…);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6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179512" y="16793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Циклы без тела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2708920"/>
            <a:ext cx="6228692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562600" algn="l"/>
              </a:tabLst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задержка на 2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e6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итераций</a:t>
            </a:r>
          </a:p>
          <a:p>
            <a:pPr>
              <a:tabLst>
                <a:tab pos="5562600" algn="l"/>
              </a:tabLst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(компилятор удалит этот цикл)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5562600" algn="l"/>
              </a:tabLst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2000000;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4581128"/>
            <a:ext cx="864096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Ins="0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задержка на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секунд.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Загрузка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процессора 100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%.</a:t>
            </a:r>
          </a:p>
          <a:p>
            <a:r>
              <a:rPr lang="en-US" sz="2000" spc="-3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3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3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tBeg</a:t>
            </a:r>
            <a:r>
              <a:rPr lang="en-US" sz="2000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spc="-3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sz="2000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spc="-3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000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spc="-3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spc="-3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spc="-3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sz="2000" spc="-3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spc="-3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000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 </a:t>
            </a:r>
            <a:r>
              <a:rPr lang="en-US" sz="2000" spc="-3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tBeg</a:t>
            </a:r>
            <a:r>
              <a:rPr lang="en-US" sz="2000" spc="-3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</a:t>
            </a:r>
            <a:r>
              <a:rPr lang="en-US" sz="2000" spc="-3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5);</a:t>
            </a:r>
            <a:endParaRPr lang="en-US" sz="2000" spc="-3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1268760"/>
            <a:ext cx="45720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бесконечный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цикл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520" y="4005064"/>
            <a:ext cx="864096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Ins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&lt;thread&gt;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i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i="1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this_thread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microseconds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(50));</a:t>
            </a:r>
          </a:p>
          <a:p>
            <a:r>
              <a:rPr lang="en-US" sz="2000" i="1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this_thread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milliseconds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(500));</a:t>
            </a:r>
          </a:p>
          <a:p>
            <a:r>
              <a:rPr lang="en-US" sz="2000" i="1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this_thread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4005064"/>
            <a:ext cx="864096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Ins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&lt;thread&gt;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this_thread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microseconds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000" i="1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milliseconds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000" i="1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179512" y="16793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Формирование задержки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1700808"/>
            <a:ext cx="864096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Ins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&lt;windows.h&gt;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(5000);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задержка на указанное количество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миллисекунд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Linux: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unistd.h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задержка на указанное количество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секунд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44724"/>
            <a:ext cx="6336704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сейчас для выполнения задержки используют</a:t>
            </a:r>
          </a:p>
          <a:p>
            <a:pPr lvl="0"/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загрузка процессора 0%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956376" y="4005064"/>
            <a:ext cx="936104" cy="360040"/>
          </a:xfrm>
          <a:prstGeom prst="rect">
            <a:avLst/>
          </a:prstGeom>
          <a:solidFill>
            <a:srgbClr val="E8F7F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C++11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2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395536" y="1412776"/>
            <a:ext cx="3456384" cy="46166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u-RU" sz="2400" b="1" i="1" dirty="0" smtClean="0">
                <a:latin typeface="+mn-lt"/>
                <a:cs typeface="Times New Roman" pitchFamily="18" charset="0"/>
              </a:rPr>
              <a:t>цикл "пока" или </a:t>
            </a:r>
            <a:r>
              <a:rPr lang="en-US" sz="2400" b="1" i="1" dirty="0">
                <a:latin typeface="+mn-lt"/>
                <a:cs typeface="Times New Roman" pitchFamily="18" charset="0"/>
              </a:rPr>
              <a:t>"</a:t>
            </a:r>
            <a:r>
              <a:rPr lang="en-US" sz="2400" b="1" i="1" dirty="0" smtClean="0">
                <a:latin typeface="+mn-lt"/>
                <a:cs typeface="Times New Roman" pitchFamily="18" charset="0"/>
              </a:rPr>
              <a:t>while"</a:t>
            </a:r>
            <a:endParaRPr lang="en-US" sz="2400" b="1" dirty="0">
              <a:latin typeface="+mn-lt"/>
              <a:cs typeface="Times New Roman" pitchFamily="18" charset="0"/>
            </a:endParaRPr>
          </a:p>
        </p:txBody>
      </p:sp>
      <p:grpSp>
        <p:nvGrpSpPr>
          <p:cNvPr id="43" name="Группа 42"/>
          <p:cNvGrpSpPr/>
          <p:nvPr/>
        </p:nvGrpSpPr>
        <p:grpSpPr>
          <a:xfrm>
            <a:off x="3419872" y="620688"/>
            <a:ext cx="5400600" cy="3888432"/>
            <a:chOff x="3419872" y="1628800"/>
            <a:chExt cx="5400600" cy="3888432"/>
          </a:xfrm>
        </p:grpSpPr>
        <p:cxnSp>
          <p:nvCxnSpPr>
            <p:cNvPr id="44" name="Прямая со стрелкой 43"/>
            <p:cNvCxnSpPr/>
            <p:nvPr/>
          </p:nvCxnSpPr>
          <p:spPr>
            <a:xfrm>
              <a:off x="7740352" y="2708920"/>
              <a:ext cx="0" cy="936104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12" idx="3"/>
              <a:endCxn id="19" idx="1"/>
            </p:cNvCxnSpPr>
            <p:nvPr/>
          </p:nvCxnSpPr>
          <p:spPr>
            <a:xfrm>
              <a:off x="6156176" y="3933056"/>
              <a:ext cx="504056" cy="0"/>
            </a:xfrm>
            <a:prstGeom prst="line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18" idx="4"/>
              <a:endCxn id="12" idx="0"/>
            </p:cNvCxnSpPr>
            <p:nvPr/>
          </p:nvCxnSpPr>
          <p:spPr>
            <a:xfrm flipH="1">
              <a:off x="4788024" y="1772816"/>
              <a:ext cx="2605" cy="1728192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Блок-схема: решение 11"/>
            <p:cNvSpPr/>
            <p:nvPr/>
          </p:nvSpPr>
          <p:spPr>
            <a:xfrm>
              <a:off x="3419872" y="3501008"/>
              <a:ext cx="2736304" cy="864096"/>
            </a:xfrm>
            <a:prstGeom prst="flowChartDecision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400" dirty="0" smtClean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условие</a:t>
              </a:r>
              <a:endParaRPr lang="ru-RU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8104" y="3356992"/>
              <a:ext cx="115212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27884" y="4365104"/>
              <a:ext cx="127342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false</a:t>
              </a: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Блок-схема: узел 17"/>
            <p:cNvSpPr/>
            <p:nvPr/>
          </p:nvSpPr>
          <p:spPr>
            <a:xfrm>
              <a:off x="4716016" y="1628800"/>
              <a:ext cx="149225" cy="144016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" name="Блок-схема: альтернативный процесс 18"/>
            <p:cNvSpPr/>
            <p:nvPr/>
          </p:nvSpPr>
          <p:spPr>
            <a:xfrm>
              <a:off x="6660232" y="3645024"/>
              <a:ext cx="2160240" cy="576064"/>
            </a:xfrm>
            <a:prstGeom prst="flowChartAlternateProcess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400" dirty="0">
                  <a:solidFill>
                    <a:srgbClr val="88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инструкция</a:t>
              </a:r>
              <a:endParaRPr lang="ru-RU" sz="2400" b="1" baseline="-25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0" name="Группа 38"/>
            <p:cNvGrpSpPr>
              <a:grpSpLocks/>
            </p:cNvGrpSpPr>
            <p:nvPr/>
          </p:nvGrpSpPr>
          <p:grpSpPr bwMode="auto">
            <a:xfrm>
              <a:off x="4716016" y="5373216"/>
              <a:ext cx="144016" cy="144016"/>
              <a:chOff x="1745457" y="4287251"/>
              <a:chExt cx="178594" cy="182229"/>
            </a:xfrm>
          </p:grpSpPr>
          <p:sp>
            <p:nvSpPr>
              <p:cNvPr id="21" name="Блок-схема: узел 20"/>
              <p:cNvSpPr/>
              <p:nvPr/>
            </p:nvSpPr>
            <p:spPr>
              <a:xfrm>
                <a:off x="1788130" y="4333206"/>
                <a:ext cx="96408" cy="93491"/>
              </a:xfrm>
              <a:prstGeom prst="flowChartConnector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2" name="Блок-схема: узел 21"/>
              <p:cNvSpPr/>
              <p:nvPr/>
            </p:nvSpPr>
            <p:spPr>
              <a:xfrm>
                <a:off x="1745457" y="4287251"/>
                <a:ext cx="178594" cy="182229"/>
              </a:xfrm>
              <a:prstGeom prst="flowChartConnector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4788024" y="2708920"/>
              <a:ext cx="2952328" cy="0"/>
            </a:xfrm>
            <a:prstGeom prst="line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4788024" y="4365104"/>
              <a:ext cx="0" cy="1008112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Прямоугольник 30"/>
          <p:cNvSpPr/>
          <p:nvPr/>
        </p:nvSpPr>
        <p:spPr>
          <a:xfrm>
            <a:off x="323528" y="2564904"/>
            <a:ext cx="33843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инструкция3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b="1" dirty="0"/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332656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91880" y="4797152"/>
            <a:ext cx="5544616" cy="14465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Тело цикла может не исполняться ни разу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Все переменные в условии должны быть объявлены и проинициализированы до входа в цикл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6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5008" y="1052736"/>
            <a:ext cx="892899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для демонстрации цикла while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Выводит на экран ASCII код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клавиши, нажатой на клавиатуре.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Завершается при нажатии на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&lt;conio.h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обязательно инициализируем переменную до цикла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i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27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 не нажата клавиша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139952" y="5085184"/>
            <a:ext cx="936104" cy="36004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4932040" y="3645024"/>
            <a:ext cx="1944216" cy="1440160"/>
          </a:xfrm>
          <a:prstGeom prst="line">
            <a:avLst/>
          </a:prstGeom>
          <a:ln w="2222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788024" y="2060848"/>
            <a:ext cx="4176464" cy="158417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2200" dirty="0">
                <a:solidFill>
                  <a:schemeClr val="tx1"/>
                </a:solidFill>
              </a:rPr>
              <a:t>неявное преобразование типов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rgbClr val="0000FF"/>
                </a:solidFill>
              </a:rPr>
              <a:t>char</a:t>
            </a:r>
            <a:r>
              <a:rPr lang="ru-RU" sz="2200" dirty="0">
                <a:solidFill>
                  <a:srgbClr val="0000FF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–</a:t>
            </a:r>
            <a:r>
              <a:rPr lang="en-US" sz="2200" dirty="0">
                <a:solidFill>
                  <a:schemeClr val="tx1"/>
                </a:solidFill>
              </a:rPr>
              <a:t>&gt;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</a:p>
          <a:p>
            <a:r>
              <a:rPr lang="ru-RU" sz="2200" dirty="0">
                <a:solidFill>
                  <a:schemeClr val="tx1"/>
                </a:solidFill>
              </a:rPr>
              <a:t>позволяет вывести не </a:t>
            </a:r>
            <a:r>
              <a:rPr lang="ru-RU" sz="2200" dirty="0" smtClean="0">
                <a:solidFill>
                  <a:schemeClr val="tx1"/>
                </a:solidFill>
              </a:rPr>
              <a:t>символ,</a:t>
            </a:r>
            <a:r>
              <a:rPr lang="en-US" sz="2200" dirty="0" smtClean="0">
                <a:solidFill>
                  <a:schemeClr val="tx1"/>
                </a:solidFill>
              </a:rPr>
              <a:t/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ru-RU" sz="2200" dirty="0" smtClean="0">
                <a:solidFill>
                  <a:schemeClr val="tx1"/>
                </a:solidFill>
              </a:rPr>
              <a:t>а </a:t>
            </a:r>
            <a:r>
              <a:rPr lang="ru-RU" sz="2200" dirty="0">
                <a:solidFill>
                  <a:schemeClr val="tx1"/>
                </a:solidFill>
              </a:rPr>
              <a:t>его код</a:t>
            </a:r>
          </a:p>
        </p:txBody>
      </p:sp>
    </p:spTree>
    <p:extLst>
      <p:ext uri="{BB962C8B-B14F-4D97-AF65-F5344CB8AC3E}">
        <p14:creationId xmlns:p14="http://schemas.microsoft.com/office/powerpoint/2010/main" val="25926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5008" y="1052736"/>
            <a:ext cx="892899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для демонстрации цикла while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Выводит на экран ASCII код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клавиши, нажатой на клавиатуре.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Завершается при нажатии на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&lt;conio.h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обязательно инициализируем переменную до цикла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i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27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 не нажата клавиша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139952" y="5085184"/>
            <a:ext cx="936104" cy="36004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5008" y="1052736"/>
            <a:ext cx="892899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для демонстрации цикла while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Выводит на экран ASCII код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клавиши, нажатой на клавиатуре.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Завершается при нажатии на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&lt;conio.h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обязательно инициализируем переменную до цикла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i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27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 не нажата клавиша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139952" y="5085184"/>
            <a:ext cx="2592288" cy="36004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15350</TotalTime>
  <Words>5203</Words>
  <Application>Microsoft Office PowerPoint</Application>
  <PresentationFormat>Экран (4:3)</PresentationFormat>
  <Paragraphs>1029</Paragraphs>
  <Slides>51</Slides>
  <Notes>51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Courier New</vt:lpstr>
      <vt:lpstr>Times New Roman</vt:lpstr>
      <vt:lpstr>Ретро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3.Процедурное программирование</dc:title>
  <dc:creator>.</dc:creator>
  <cp:lastModifiedBy>Windows User</cp:lastModifiedBy>
  <cp:revision>748</cp:revision>
  <dcterms:created xsi:type="dcterms:W3CDTF">2017-05-18T18:58:30Z</dcterms:created>
  <dcterms:modified xsi:type="dcterms:W3CDTF">2019-10-28T18:27:46Z</dcterms:modified>
</cp:coreProperties>
</file>