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502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499" r:id="rId14"/>
    <p:sldId id="498" r:id="rId15"/>
    <p:sldId id="500" r:id="rId16"/>
    <p:sldId id="501" r:id="rId17"/>
    <p:sldId id="55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Циклы" id="{27EA5AB5-8C11-468F-A960-2EFD8CBFB727}">
          <p14:sldIdLst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499"/>
            <p14:sldId id="498"/>
            <p14:sldId id="500"/>
            <p14:sldId id="501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000080"/>
    <a:srgbClr val="E8F7FC"/>
    <a:srgbClr val="0000FF"/>
    <a:srgbClr val="008000"/>
    <a:srgbClr val="487784"/>
    <a:srgbClr val="659BAA"/>
    <a:srgbClr val="880000"/>
    <a:srgbClr val="F3FBFE"/>
    <a:srgbClr val="E7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0" autoAdjust="0"/>
    <p:restoredTop sz="75220" autoAdjust="0"/>
  </p:normalViewPr>
  <p:slideViewPr>
    <p:cSldViewPr>
      <p:cViewPr varScale="1">
        <p:scale>
          <a:sx n="88" d="100"/>
          <a:sy n="88" d="100"/>
        </p:scale>
        <p:origin x="188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22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18B83-884C-4387-8A1C-768BFF1AD479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33673-5A20-474F-926B-4F98669222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77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4035-3941-448D-A29D-12677BB4643A}" type="datetimeFigureOut">
              <a:rPr lang="ru-RU" smtClean="0"/>
              <a:t>28.10.2019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8C350-4DE1-4956-942B-64CFE5E0D8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34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Оператор </a:t>
            </a:r>
            <a:r>
              <a:rPr lang="en-US" baseline="0" dirty="0" smtClean="0"/>
              <a:t>break </a:t>
            </a:r>
            <a:r>
              <a:rPr lang="ru-RU" baseline="0" dirty="0" smtClean="0"/>
              <a:t>применим внутри циклов </a:t>
            </a:r>
            <a:r>
              <a:rPr lang="en-US" baseline="0" dirty="0" smtClean="0"/>
              <a:t>for, while </a:t>
            </a:r>
            <a:r>
              <a:rPr lang="ru-RU" baseline="0" dirty="0" smtClean="0"/>
              <a:t>и </a:t>
            </a:r>
            <a:r>
              <a:rPr lang="en-US" baseline="0" dirty="0" smtClean="0"/>
              <a:t>do</a:t>
            </a:r>
            <a:r>
              <a:rPr lang="ru-RU" baseline="0" dirty="0" smtClean="0"/>
              <a:t>-</a:t>
            </a:r>
            <a:r>
              <a:rPr lang="en-US" baseline="0" dirty="0" smtClean="0"/>
              <a:t>while</a:t>
            </a:r>
            <a:r>
              <a:rPr lang="ru-RU" baseline="0" dirty="0" smtClean="0"/>
              <a:t> (а также оператора </a:t>
            </a:r>
            <a:r>
              <a:rPr lang="en-US" baseline="0" dirty="0" smtClean="0"/>
              <a:t>switch)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Он позволяет прервать выполнение цикла и продолжить выполнение программы со следующей строки после тела цикла.</a:t>
            </a:r>
            <a:endParaRPr lang="en-US" baseline="0" dirty="0" smtClean="0"/>
          </a:p>
          <a:p>
            <a:r>
              <a:rPr lang="ru-RU" baseline="0" dirty="0" smtClean="0"/>
              <a:t>В приведенном примере инструкции 3 и 4 не будут выполнены.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90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28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85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5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86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err="1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23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71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Используем бесконечный цикл (поскольку условие выхода прописывается не в операторе цикла, а внутри тела цикла)</a:t>
            </a:r>
          </a:p>
          <a:p>
            <a:r>
              <a:rPr lang="ru-RU" baseline="0" dirty="0" smtClean="0"/>
              <a:t>Переменная для условия больше не требуется вне тела цикла – можем её описать внутри тела цикла, уменьшив область где она видна.</a:t>
            </a:r>
          </a:p>
          <a:p>
            <a:r>
              <a:rPr lang="ru-RU" baseline="0" dirty="0" smtClean="0"/>
              <a:t>сравнение на точное равенство вещественной переменной с нулём – имеем право, поскольку над этим числом не выполняется никаких арифметических операций, и вводиться именно 0 (точно представимое в нашем формате число).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Использование оператора </a:t>
            </a:r>
            <a:r>
              <a:rPr lang="en-US" baseline="0" dirty="0" smtClean="0"/>
              <a:t>break</a:t>
            </a:r>
            <a:r>
              <a:rPr lang="ru-RU" baseline="0" dirty="0" smtClean="0"/>
              <a:t> делает код более простым в написании и понимании, по сравнению с циклом </a:t>
            </a:r>
            <a:r>
              <a:rPr lang="en-US" baseline="0" dirty="0" smtClean="0"/>
              <a:t>do-while.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7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Оператор </a:t>
            </a:r>
            <a:r>
              <a:rPr lang="en-US" baseline="0" dirty="0" smtClean="0"/>
              <a:t>continue </a:t>
            </a:r>
            <a:r>
              <a:rPr lang="ru-RU" baseline="0" dirty="0" smtClean="0"/>
              <a:t>применим только внутри циклов (</a:t>
            </a:r>
            <a:r>
              <a:rPr lang="en-US" baseline="0" dirty="0" smtClean="0"/>
              <a:t>for, while, do-while)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Он позволяет прервать выполнение текущей итерации цикла и продолжить выполнение со следующей итерации.</a:t>
            </a:r>
          </a:p>
          <a:p>
            <a:r>
              <a:rPr lang="ru-RU" baseline="0" dirty="0" smtClean="0"/>
              <a:t>В данном примере инструкции 3 и 4 не будут выполнены</a:t>
            </a:r>
            <a:r>
              <a:rPr lang="en-US" baseline="0" dirty="0" smtClean="0"/>
              <a:t>!</a:t>
            </a:r>
            <a:r>
              <a:rPr lang="ru-RU" baseline="0" dirty="0" smtClean="0"/>
              <a:t> Вместо них будет выполнена внеочередная проверка условия цикла, и, в зависимости от него, либо заново пойдёт тело цикла, либо цикл будет прерван.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2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0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0 – число не положительное, поэтому его не учитываем, пропуская текущую итерацию по </a:t>
            </a:r>
            <a:r>
              <a:rPr lang="en-US" baseline="0" dirty="0" smtClean="0"/>
              <a:t>continue.</a:t>
            </a:r>
            <a:endParaRPr lang="ru-RU" baseline="0" dirty="0" smtClean="0"/>
          </a:p>
          <a:p>
            <a:r>
              <a:rPr lang="ru-RU" baseline="0" dirty="0" smtClean="0"/>
              <a:t>При вводе отрицательного числа прерываем текущую итерацию через </a:t>
            </a:r>
            <a:r>
              <a:rPr lang="en-US" baseline="0" dirty="0" smtClean="0"/>
              <a:t>break.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34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77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8C350-4DE1-4956-942B-64CFE5E0D8A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7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413158"/>
          </a:xfrm>
        </p:spPr>
        <p:txBody>
          <a:bodyPr lIns="91440" rIns="91440">
            <a:normAutofit/>
          </a:bodyPr>
          <a:lstStyle>
            <a:lvl1pPr marL="0" indent="0" algn="l">
              <a:buNone/>
              <a:tabLst>
                <a:tab pos="0" algn="l"/>
                <a:tab pos="7380000" algn="r"/>
              </a:tabLst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9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56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59" y="513347"/>
            <a:ext cx="7543801" cy="54623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2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8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4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5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5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35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4543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5996D3A-6AFD-458C-90C1-256E036434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Дата 2"/>
          <p:cNvSpPr>
            <a:spLocks noGrp="1"/>
          </p:cNvSpPr>
          <p:nvPr>
            <p:ph type="dt" sz="half" idx="2"/>
          </p:nvPr>
        </p:nvSpPr>
        <p:spPr>
          <a:xfrm>
            <a:off x="288759" y="6459786"/>
            <a:ext cx="2388406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8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4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51720" y="1772816"/>
            <a:ext cx="5428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инструкция_заголовка_цикла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566091" y="3336052"/>
            <a:ext cx="1133701" cy="1352155"/>
            <a:chOff x="1475656" y="3244123"/>
            <a:chExt cx="1133701" cy="1554617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1475656" y="3244123"/>
              <a:ext cx="113370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332656"/>
            <a:ext cx="8712968" cy="1179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обойтись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ез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81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условие_цикла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!</a:t>
            </a:r>
            <a:r>
              <a:rPr lang="ru-RU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83568" y="3573016"/>
            <a:ext cx="792088" cy="1512168"/>
            <a:chOff x="1475657" y="3244123"/>
            <a:chExt cx="1077015" cy="155303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7" y="4797152"/>
              <a:ext cx="489551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 flipH="1" flipV="1">
            <a:off x="1259631" y="2348880"/>
            <a:ext cx="7632848" cy="2736303"/>
            <a:chOff x="1475656" y="3207146"/>
            <a:chExt cx="1841574" cy="1590006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H="1">
              <a:off x="1475656" y="3207146"/>
              <a:ext cx="1841574" cy="3697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>
              <a:off x="1475656" y="4797151"/>
              <a:ext cx="173733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395536" y="2348880"/>
            <a:ext cx="648072" cy="3024336"/>
            <a:chOff x="1475657" y="3244123"/>
            <a:chExt cx="1211642" cy="1553030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1475659" y="4797152"/>
              <a:ext cx="1211640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32129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3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332656"/>
            <a:ext cx="8712968" cy="1179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обойтись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ез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8172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(…;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условие_цикла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!</a:t>
            </a:r>
            <a:r>
              <a:rPr lang="ru-R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…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83568" y="3573016"/>
            <a:ext cx="792088" cy="1512168"/>
            <a:chOff x="1475657" y="3244123"/>
            <a:chExt cx="1077015" cy="155303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7" y="4797152"/>
              <a:ext cx="489551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 flipH="1" flipV="1">
            <a:off x="1259631" y="2348880"/>
            <a:ext cx="7632848" cy="2736303"/>
            <a:chOff x="1475656" y="3207146"/>
            <a:chExt cx="1841574" cy="1590006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H="1">
              <a:off x="1475656" y="3207146"/>
              <a:ext cx="1841574" cy="36978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1475656" y="4797152"/>
              <a:ext cx="69493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395536" y="2348880"/>
            <a:ext cx="648072" cy="3024336"/>
            <a:chOff x="1475657" y="3244123"/>
            <a:chExt cx="1211642" cy="1553030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1475659" y="4797152"/>
              <a:ext cx="1211640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32129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332656"/>
            <a:ext cx="8712968" cy="1179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обойтись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ез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81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условие_цикла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 !</a:t>
            </a:r>
            <a:r>
              <a:rPr lang="ru-RU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83568" y="3573016"/>
            <a:ext cx="792088" cy="1440160"/>
            <a:chOff x="1475657" y="3244123"/>
            <a:chExt cx="1077015" cy="1553030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7" y="4797152"/>
              <a:ext cx="489551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683568" y="5157192"/>
            <a:ext cx="360040" cy="288032"/>
            <a:chOff x="1475657" y="3244123"/>
            <a:chExt cx="1211642" cy="1553030"/>
          </a:xfrm>
        </p:grpSpPr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 flipV="1">
              <a:off x="1475659" y="4797152"/>
              <a:ext cx="1211640" cy="1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39552" y="3212976"/>
            <a:ext cx="104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циклов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55370"/>
              </p:ext>
            </p:extLst>
          </p:nvPr>
        </p:nvGraphicFramePr>
        <p:xfrm>
          <a:off x="1691679" y="4581128"/>
          <a:ext cx="7128793" cy="762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944217"/>
                <a:gridCol w="2592288"/>
                <a:gridCol w="2592288"/>
              </a:tblGrid>
              <a:tr h="579121"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ysClr val="windowText" lastClr="000000"/>
                          </a:solidFill>
                        </a:rPr>
                        <a:t>Цикл «пока»</a:t>
                      </a:r>
                    </a:p>
                    <a:p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while()</a:t>
                      </a:r>
                      <a:endParaRPr lang="ru-RU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ysClr val="windowText" lastClr="000000"/>
                          </a:solidFill>
                        </a:rPr>
                        <a:t>Цикл «до тех пор»</a:t>
                      </a:r>
                      <a:endParaRPr lang="en-US" sz="2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do {} while ()</a:t>
                      </a:r>
                      <a:endParaRPr lang="ru-RU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 smtClean="0">
                          <a:solidFill>
                            <a:sysClr val="windowText" lastClr="000000"/>
                          </a:solidFill>
                        </a:rPr>
                        <a:t>Цикл со счетчиком</a:t>
                      </a:r>
                      <a:endParaRPr lang="en-US" sz="22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2200" dirty="0" smtClean="0">
                          <a:solidFill>
                            <a:sysClr val="windowText" lastClr="000000"/>
                          </a:solidFill>
                        </a:rPr>
                        <a:t>for(;;)</a:t>
                      </a:r>
                      <a:endParaRPr lang="ru-RU" sz="2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1196752"/>
            <a:ext cx="2592288" cy="70173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 smtClean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060848"/>
            <a:ext cx="3024336" cy="100642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9752" y="3212976"/>
            <a:ext cx="6408712" cy="76944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инициализация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приращение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инструкция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200" b="1" dirty="0" smtClean="0">
              <a:solidFill>
                <a:schemeClr val="bg2"/>
              </a:solidFill>
            </a:endParaRPr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1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циклов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44224"/>
              </p:ext>
            </p:extLst>
          </p:nvPr>
        </p:nvGraphicFramePr>
        <p:xfrm>
          <a:off x="251520" y="1052736"/>
          <a:ext cx="8640960" cy="491591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72208"/>
                <a:gridCol w="1944216"/>
                <a:gridCol w="2160240"/>
                <a:gridCol w="2664296"/>
              </a:tblGrid>
              <a:tr h="801118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«пока»</a:t>
                      </a: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while()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«до тех пор»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do {} while 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со счетчиком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for(;;)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инициализация переменных, управляющих условием цикла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до начала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цикла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либо до начала цикла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</a:b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либо внутри тела цикла</a:t>
                      </a:r>
                      <a:endParaRPr kumimoji="0" lang="ru-RU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внутри заголовка 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допускается до начала цикла</a:t>
                      </a:r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3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условие выполнения проверяется 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выполнения каждой итерации цикла</a:t>
                      </a:r>
                      <a:endParaRPr kumimoji="0" lang="ru-RU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 выполнения каждой итерации цикла</a:t>
                      </a:r>
                      <a:endParaRPr kumimoji="0" lang="ru-RU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выполнения каждой итерации цикла</a:t>
                      </a:r>
                      <a:endParaRPr kumimoji="0" lang="ru-RU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3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изменение переменных определяющих условие цикла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производится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внутри тела цикла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внутри тела цикла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заголовке цикла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Изменение в теле цикла значений переменных, стоящих в его заголовке нежелательно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циклов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3160"/>
              </p:ext>
            </p:extLst>
          </p:nvPr>
        </p:nvGraphicFramePr>
        <p:xfrm>
          <a:off x="251520" y="1052736"/>
          <a:ext cx="8663864" cy="48463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512168"/>
                <a:gridCol w="2304256"/>
                <a:gridCol w="2016224"/>
                <a:gridCol w="2831216"/>
              </a:tblGrid>
              <a:tr h="523713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«пока»</a:t>
                      </a: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while()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«до тех пор»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do {} while 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R="36000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со счетчиком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for(;;)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8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цикл выполняется</a:t>
                      </a:r>
                      <a:endParaRPr lang="ru-RU" sz="18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пока условие остаётся истинным</a:t>
                      </a:r>
                      <a:endParaRPr lang="ru-RU" sz="18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71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цикл завершается</a:t>
                      </a:r>
                      <a:endParaRPr lang="ru-RU" sz="1800" b="1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когда условие становится ложным</a:t>
                      </a:r>
                      <a:endParaRPr lang="ru-RU" sz="1800" dirty="0"/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итераций цикла обычно определяется в заголовке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значениями нижней и  верхней границ счетчика и шага цикла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(приращения)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тело цикла выполнится</a:t>
                      </a:r>
                      <a:endParaRPr kumimoji="0" lang="ru-RU" sz="18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может не выполнится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ни разу, если условие цикла ложно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36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как минимум 1 раз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72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может не выполнится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ни разу, если условие цикла ложно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1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инструкций в теле цикла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 теле цикла требуется более одной инструкции, то необходимо использовать составную инструкцию  (операторные скобки)  </a:t>
                      </a: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   }</a:t>
                      </a:r>
                      <a:endParaRPr kumimoji="0" lang="ru-RU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Сравнение циклов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9056"/>
              </p:ext>
            </p:extLst>
          </p:nvPr>
        </p:nvGraphicFramePr>
        <p:xfrm>
          <a:off x="251520" y="1124744"/>
          <a:ext cx="8640959" cy="474859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40160"/>
                <a:gridCol w="2232248"/>
                <a:gridCol w="2376264"/>
                <a:gridCol w="2592287"/>
              </a:tblGrid>
              <a:tr h="774241">
                <a:tc>
                  <a:txBody>
                    <a:bodyPr/>
                    <a:lstStyle/>
                    <a:p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«пока»</a:t>
                      </a: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while()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«до тех пор»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do {} while ()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ysClr val="windowText" lastClr="000000"/>
                          </a:solidFill>
                        </a:rPr>
                        <a:t>Цикл со счетчиком</a:t>
                      </a:r>
                      <a:endParaRPr lang="en-US" sz="18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</a:rPr>
                        <a:t>for(;;)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94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цикл обычно применяется когда</a:t>
                      </a:r>
                      <a:endParaRPr lang="ru-RU" sz="18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итераций заранее </a:t>
                      </a:r>
                      <a:r>
                        <a:rPr kumimoji="0" lang="ru-RU" sz="1800" b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неизвестно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итераций заранее </a:t>
                      </a:r>
                      <a:r>
                        <a:rPr kumimoji="0" lang="ru-RU" sz="180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неизвестно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итераций  </a:t>
                      </a:r>
                      <a:r>
                        <a:rPr kumimoji="0" lang="ru-RU" sz="180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известно</a:t>
                      </a: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заранее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67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значения переменных, определяющие условие выполнения </a:t>
                      </a:r>
                      <a:r>
                        <a:rPr kumimoji="0" lang="ru-RU" sz="180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известны до входа</a:t>
                      </a: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цикл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значения переменных, определяющие условие выполнения </a:t>
                      </a:r>
                      <a:r>
                        <a:rPr kumimoji="0" lang="ru-RU" sz="180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вычисляются в теле</a:t>
                      </a: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цикла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количество итераций задается начальным и конечным значениями переменной-счетчика и величиной приращения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827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6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тело цикла может</a:t>
                      </a:r>
                      <a:b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исполниться ни разу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тело цикла должно выполниться хотя бы один раз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-174625" algn="l" defTabSz="914400" rtl="0" eaLnBrk="1" latinLnBrk="0" hangingPunct="1">
                        <a:buFont typeface="Arial" pitchFamily="34" charset="0"/>
                        <a:buChar char="•"/>
                      </a:pPr>
                      <a:r>
                        <a:rPr kumimoji="0" lang="ru-RU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тело цикла может не исполниться ни разу</a:t>
                      </a: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3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4294967295"/>
          </p:nvPr>
        </p:nvSpPr>
        <p:spPr>
          <a:xfrm>
            <a:off x="251520" y="1304764"/>
            <a:ext cx="8892480" cy="432048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Повторения. Цикл «пока» (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Цикл «до тех пор» 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</a:t>
            </a:r>
            <a:r>
              <a:rPr lang="ru-RU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Цикл со счетчиком (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Взаимозаменяемость конструкций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циклов.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циклических алгоритмов. </a:t>
            </a:r>
            <a:endParaRPr lang="ru-RU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8"/>
              <a:tabLst>
                <a:tab pos="358775" algn="l"/>
              </a:tabLst>
            </a:pP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программирования циклов: циклы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 двумя счетчиками, циклы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без тела, бесконечные циклы. 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8"/>
              <a:tabLst>
                <a:tab pos="358775" algn="l"/>
              </a:tabLs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Инструкции перехода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break</a:t>
            </a:r>
            <a:r>
              <a:rPr lang="ru-RU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continue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их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 в различных конструкциях циклов.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91580" y="240423"/>
            <a:ext cx="8100900" cy="72966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Вопросы</a:t>
            </a:r>
            <a:endParaRPr lang="ru-RU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1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2"/>
            <a:ext cx="8712968" cy="1612007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стандартный прием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772816"/>
            <a:ext cx="54283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инструкция_заголовка_цикла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1566091" y="3697795"/>
            <a:ext cx="1709765" cy="1315381"/>
            <a:chOff x="1475656" y="3244125"/>
            <a:chExt cx="1709765" cy="155461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1475657" y="3244125"/>
              <a:ext cx="1709764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2"/>
            <a:ext cx="8712968" cy="16120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</a:t>
            </a:r>
            <a:endParaRPr lang="ru-RU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988840"/>
            <a:ext cx="83169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вычисляем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1.0/x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пока пользователь не введёт 0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ru-RU" sz="2200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1.0 / </a:t>
            </a:r>
            <a:r>
              <a:rPr lang="ru-RU" sz="2200" u="sng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тут возможно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деление на ноль!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2"/>
            <a:ext cx="8712968" cy="16120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</a:t>
            </a:r>
            <a:endParaRPr lang="ru-RU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556792"/>
            <a:ext cx="82809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вычисляем 1./x пока пользователь не введёт 0 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ru-RU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0.f; 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fr-FR" sz="2200" i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i="1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sz="2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  "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1.0 / </a:t>
            </a:r>
            <a:r>
              <a:rPr lang="fr-FR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fr-FR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843808" y="2600908"/>
            <a:ext cx="6300192" cy="400110"/>
          </a:xfrm>
          <a:prstGeom prst="rect">
            <a:avLst/>
          </a:prstGeom>
        </p:spPr>
        <p:txBody>
          <a:bodyPr wrap="square" lIns="0" tIns="36000" rIns="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бесконечный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(выход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 условию внутри)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743908" y="3248980"/>
            <a:ext cx="50405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переменная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снаружи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цикла</a:t>
            </a: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требуется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419872" y="3933056"/>
            <a:ext cx="5580620" cy="421072"/>
          </a:xfrm>
          <a:prstGeom prst="rect">
            <a:avLst/>
          </a:prstGeom>
        </p:spPr>
        <p:txBody>
          <a:bodyPr wrap="square" tIns="36000">
            <a:spAutoFit/>
          </a:bodyPr>
          <a:lstStyle/>
          <a:p>
            <a:r>
              <a:rPr lang="ru-RU" sz="2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сравнение на точное равенство!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3"/>
            <a:ext cx="8712968" cy="105273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5576" y="1772816"/>
            <a:ext cx="5428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 flipV="1">
            <a:off x="269947" y="1988841"/>
            <a:ext cx="1133701" cy="1347212"/>
            <a:chOff x="1475656" y="3244123"/>
            <a:chExt cx="1133701" cy="1554617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H="1">
              <a:off x="1475656" y="3244123"/>
              <a:ext cx="113370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076056" y="1700808"/>
            <a:ext cx="3168352" cy="294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4572000" y="3356992"/>
            <a:ext cx="1133701" cy="1034981"/>
            <a:chOff x="1475656" y="3244123"/>
            <a:chExt cx="1133701" cy="1554617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6" y="3244123"/>
              <a:ext cx="113370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7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2"/>
            <a:ext cx="8712968" cy="1612007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sz="5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стандартный прием 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использования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2132856"/>
            <a:ext cx="5428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условие_перехода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 flipV="1">
            <a:off x="323528" y="2350615"/>
            <a:ext cx="1440160" cy="1698870"/>
            <a:chOff x="1475656" y="3244123"/>
            <a:chExt cx="1133701" cy="155302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6" y="3244123"/>
              <a:ext cx="113370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6" y="4797152"/>
              <a:ext cx="226740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076056" y="2060848"/>
            <a:ext cx="4067944" cy="3259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условие_перехода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860032" y="4077074"/>
            <a:ext cx="1440160" cy="1008111"/>
            <a:chOff x="1475656" y="3244125"/>
            <a:chExt cx="2593066" cy="1554615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1475658" y="3244125"/>
              <a:ext cx="2593064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16792"/>
            <a:ext cx="8712968" cy="16120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Оператор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пример использования</a:t>
            </a:r>
            <a:endParaRPr lang="ru-RU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448780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*=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i="1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_getch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851920" y="1448780"/>
            <a:ext cx="50765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вычислить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произведение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всех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введённых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положительных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последовательность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чисел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завершается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отрицательным числом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3059832" y="3825044"/>
            <a:ext cx="1080121" cy="1116124"/>
            <a:chOff x="3491880" y="3933056"/>
            <a:chExt cx="1080121" cy="108012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>
              <a:off x="3851920" y="3933056"/>
              <a:ext cx="720080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572000" y="3933057"/>
              <a:ext cx="1" cy="1080119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491880" y="5013176"/>
              <a:ext cx="1080120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Группа 32"/>
          <p:cNvGrpSpPr/>
          <p:nvPr/>
        </p:nvGrpSpPr>
        <p:grpSpPr>
          <a:xfrm>
            <a:off x="323528" y="4401108"/>
            <a:ext cx="1512168" cy="792088"/>
            <a:chOff x="971600" y="4509120"/>
            <a:chExt cx="1512168" cy="792088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>
              <a:off x="971600" y="4509120"/>
              <a:ext cx="1512168" cy="0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971600" y="4509120"/>
              <a:ext cx="0" cy="792088"/>
            </a:xfrm>
            <a:prstGeom prst="line">
              <a:avLst/>
            </a:prstGeom>
            <a:ln w="3175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971600" y="5301208"/>
              <a:ext cx="504056" cy="0"/>
            </a:xfrm>
            <a:prstGeom prst="line">
              <a:avLst/>
            </a:prstGeom>
            <a:ln w="31750" cap="rnd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332656"/>
            <a:ext cx="8712968" cy="1179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обойтись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ез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2132856"/>
            <a:ext cx="54283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или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107505" y="3717032"/>
            <a:ext cx="864097" cy="1656183"/>
            <a:chOff x="1475656" y="3244123"/>
            <a:chExt cx="680221" cy="155302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6" y="3244123"/>
              <a:ext cx="68022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6" y="4797152"/>
              <a:ext cx="226740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860032" y="2060848"/>
            <a:ext cx="4283968" cy="35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  <a:endParaRPr lang="ru-RU" sz="2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700"/>
              </a:spcBef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ru-RU" sz="2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ru-RU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200" dirty="0" smtClean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ru-RU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цикла</a:t>
            </a:r>
            <a:r>
              <a:rPr lang="en-US" sz="24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2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572000" y="3717032"/>
            <a:ext cx="864096" cy="1728191"/>
            <a:chOff x="1475656" y="3244125"/>
            <a:chExt cx="1555840" cy="1554615"/>
          </a:xfrm>
        </p:grpSpPr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1475660" y="3244125"/>
              <a:ext cx="1555836" cy="0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>
              <a:off x="1475656" y="4797152"/>
              <a:ext cx="522518" cy="1588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Группа 16"/>
          <p:cNvGrpSpPr/>
          <p:nvPr/>
        </p:nvGrpSpPr>
        <p:grpSpPr>
          <a:xfrm flipH="1" flipV="1">
            <a:off x="683567" y="2348880"/>
            <a:ext cx="2952329" cy="3024336"/>
            <a:chOff x="1475656" y="3244123"/>
            <a:chExt cx="680221" cy="1553029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H="1">
              <a:off x="1475656" y="3244123"/>
              <a:ext cx="680221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H="1" flipV="1">
              <a:off x="1475656" y="4797152"/>
              <a:ext cx="265452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-4067" y="3284984"/>
            <a:ext cx="104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27984" y="3284984"/>
            <a:ext cx="104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4"/>
          <p:cNvSpPr txBox="1">
            <a:spLocks/>
          </p:cNvSpPr>
          <p:nvPr/>
        </p:nvSpPr>
        <p:spPr>
          <a:xfrm>
            <a:off x="179512" y="332656"/>
            <a:ext cx="8712968" cy="11799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Как обойтись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ез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132856"/>
            <a:ext cx="817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условие_цикла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инструкция1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инструкция2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sz="20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условие_досрочного_выхода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инструкция3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инструкция4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ru-RU" sz="20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инструкция_следующая_за_циклом</a:t>
            </a:r>
            <a:endParaRPr lang="ru-RU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83568" y="3861048"/>
            <a:ext cx="1368153" cy="1224135"/>
            <a:chOff x="1475656" y="3244123"/>
            <a:chExt cx="1077016" cy="1553029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H="1">
              <a:off x="1475657" y="3244123"/>
              <a:ext cx="1077015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rot="5400000">
              <a:off x="713660" y="4020637"/>
              <a:ext cx="1524000" cy="1"/>
            </a:xfrm>
            <a:prstGeom prst="line">
              <a:avLst/>
            </a:prstGeom>
            <a:ln w="3175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 flipV="1">
              <a:off x="1475656" y="4797152"/>
              <a:ext cx="226740" cy="0"/>
            </a:xfrm>
            <a:prstGeom prst="line">
              <a:avLst/>
            </a:prstGeom>
            <a:ln w="31750" cap="rnd">
              <a:solidFill>
                <a:schemeClr val="accent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tabLst>
                <a:tab pos="1347788" algn="l"/>
              </a:tabLst>
            </a:pPr>
            <a:r>
              <a:rPr lang="ru-RU" dirty="0" smtClean="0"/>
              <a:t>Левкович Н.В.	2019/2020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Управляющие инструкции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96D3A-6AFD-458C-90C1-256E0364347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15346</TotalTime>
  <Words>1263</Words>
  <Application>Microsoft Office PowerPoint</Application>
  <PresentationFormat>Экран (4:3)</PresentationFormat>
  <Paragraphs>335</Paragraphs>
  <Slides>17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3.Процедурное программирование</dc:title>
  <dc:creator>.</dc:creator>
  <cp:lastModifiedBy>Windows User</cp:lastModifiedBy>
  <cp:revision>750</cp:revision>
  <dcterms:created xsi:type="dcterms:W3CDTF">2017-05-18T18:58:30Z</dcterms:created>
  <dcterms:modified xsi:type="dcterms:W3CDTF">2019-10-28T18:31:16Z</dcterms:modified>
</cp:coreProperties>
</file>