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1" r:id="rId1"/>
  </p:sldMasterIdLst>
  <p:notesMasterIdLst>
    <p:notesMasterId r:id="rId67"/>
  </p:notesMasterIdLst>
  <p:handoutMasterIdLst>
    <p:handoutMasterId r:id="rId68"/>
  </p:handoutMasterIdLst>
  <p:sldIdLst>
    <p:sldId id="458" r:id="rId2"/>
    <p:sldId id="461" r:id="rId3"/>
    <p:sldId id="460" r:id="rId4"/>
    <p:sldId id="527" r:id="rId5"/>
    <p:sldId id="503" r:id="rId6"/>
    <p:sldId id="530" r:id="rId7"/>
    <p:sldId id="531" r:id="rId8"/>
    <p:sldId id="529" r:id="rId9"/>
    <p:sldId id="506" r:id="rId10"/>
    <p:sldId id="504" r:id="rId11"/>
    <p:sldId id="507" r:id="rId12"/>
    <p:sldId id="459" r:id="rId13"/>
    <p:sldId id="462" r:id="rId14"/>
    <p:sldId id="542" r:id="rId15"/>
    <p:sldId id="543" r:id="rId16"/>
    <p:sldId id="548" r:id="rId17"/>
    <p:sldId id="549" r:id="rId18"/>
    <p:sldId id="550" r:id="rId19"/>
    <p:sldId id="551" r:id="rId20"/>
    <p:sldId id="552" r:id="rId21"/>
    <p:sldId id="468" r:id="rId22"/>
    <p:sldId id="553" r:id="rId23"/>
    <p:sldId id="554" r:id="rId24"/>
    <p:sldId id="555" r:id="rId25"/>
    <p:sldId id="556" r:id="rId26"/>
    <p:sldId id="557" r:id="rId27"/>
    <p:sldId id="469" r:id="rId28"/>
    <p:sldId id="470" r:id="rId29"/>
    <p:sldId id="471" r:id="rId30"/>
    <p:sldId id="532" r:id="rId31"/>
    <p:sldId id="533" r:id="rId32"/>
    <p:sldId id="472" r:id="rId33"/>
    <p:sldId id="473" r:id="rId34"/>
    <p:sldId id="475" r:id="rId35"/>
    <p:sldId id="474" r:id="rId36"/>
    <p:sldId id="476" r:id="rId37"/>
    <p:sldId id="477" r:id="rId38"/>
    <p:sldId id="539" r:id="rId39"/>
    <p:sldId id="478" r:id="rId40"/>
    <p:sldId id="479" r:id="rId41"/>
    <p:sldId id="534" r:id="rId42"/>
    <p:sldId id="535" r:id="rId43"/>
    <p:sldId id="536" r:id="rId44"/>
    <p:sldId id="537" r:id="rId45"/>
    <p:sldId id="538" r:id="rId46"/>
    <p:sldId id="481" r:id="rId47"/>
    <p:sldId id="483" r:id="rId48"/>
    <p:sldId id="540" r:id="rId49"/>
    <p:sldId id="484" r:id="rId50"/>
    <p:sldId id="485" r:id="rId51"/>
    <p:sldId id="486" r:id="rId52"/>
    <p:sldId id="487" r:id="rId53"/>
    <p:sldId id="488" r:id="rId54"/>
    <p:sldId id="489" r:id="rId55"/>
    <p:sldId id="490" r:id="rId56"/>
    <p:sldId id="491" r:id="rId57"/>
    <p:sldId id="492" r:id="rId58"/>
    <p:sldId id="493" r:id="rId59"/>
    <p:sldId id="494" r:id="rId60"/>
    <p:sldId id="495" r:id="rId61"/>
    <p:sldId id="496" r:id="rId62"/>
    <p:sldId id="497" r:id="rId63"/>
    <p:sldId id="498" r:id="rId64"/>
    <p:sldId id="499" r:id="rId65"/>
    <p:sldId id="541" r:id="rId6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сортировки" id="{79124A7A-4B2B-4AE8-8E86-F66D7FD4B802}">
          <p14:sldIdLst>
            <p14:sldId id="458"/>
            <p14:sldId id="461"/>
            <p14:sldId id="460"/>
            <p14:sldId id="527"/>
            <p14:sldId id="503"/>
            <p14:sldId id="530"/>
            <p14:sldId id="531"/>
            <p14:sldId id="529"/>
            <p14:sldId id="506"/>
            <p14:sldId id="504"/>
            <p14:sldId id="507"/>
            <p14:sldId id="459"/>
            <p14:sldId id="462"/>
            <p14:sldId id="542"/>
            <p14:sldId id="543"/>
            <p14:sldId id="548"/>
            <p14:sldId id="549"/>
            <p14:sldId id="550"/>
            <p14:sldId id="551"/>
            <p14:sldId id="552"/>
            <p14:sldId id="468"/>
            <p14:sldId id="553"/>
            <p14:sldId id="554"/>
            <p14:sldId id="555"/>
            <p14:sldId id="556"/>
            <p14:sldId id="557"/>
            <p14:sldId id="469"/>
            <p14:sldId id="470"/>
            <p14:sldId id="471"/>
            <p14:sldId id="532"/>
            <p14:sldId id="533"/>
            <p14:sldId id="472"/>
            <p14:sldId id="473"/>
            <p14:sldId id="475"/>
            <p14:sldId id="474"/>
            <p14:sldId id="476"/>
            <p14:sldId id="477"/>
            <p14:sldId id="539"/>
            <p14:sldId id="478"/>
            <p14:sldId id="479"/>
            <p14:sldId id="534"/>
            <p14:sldId id="535"/>
            <p14:sldId id="536"/>
            <p14:sldId id="537"/>
            <p14:sldId id="538"/>
            <p14:sldId id="481"/>
            <p14:sldId id="483"/>
            <p14:sldId id="540"/>
            <p14:sldId id="484"/>
            <p14:sldId id="485"/>
            <p14:sldId id="486"/>
            <p14:sldId id="487"/>
            <p14:sldId id="488"/>
            <p14:sldId id="489"/>
            <p14:sldId id="490"/>
            <p14:sldId id="491"/>
            <p14:sldId id="492"/>
            <p14:sldId id="493"/>
            <p14:sldId id="494"/>
            <p14:sldId id="495"/>
            <p14:sldId id="496"/>
            <p14:sldId id="497"/>
            <p14:sldId id="498"/>
            <p14:sldId id="499"/>
            <p14:sldId id="54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80"/>
    <a:srgbClr val="008000"/>
    <a:srgbClr val="00A42F"/>
    <a:srgbClr val="0000FF"/>
    <a:srgbClr val="216F85"/>
    <a:srgbClr val="F3FBFE"/>
    <a:srgbClr val="44F297"/>
    <a:srgbClr val="FF93D6"/>
    <a:srgbClr val="D2B900"/>
    <a:srgbClr val="B48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Светлый стиль 2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660B408-B3CF-4A94-85FC-2B1E0A45F4A2}" styleName="Темный стиль 2 — акцент 1/акцент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Средний стиль 1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0A1B5D5-9B99-4C35-A422-299274C87663}" styleName="Средний стиль 1 — акцент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802" autoAdjust="0"/>
    <p:restoredTop sz="76322" autoAdjust="0"/>
  </p:normalViewPr>
  <p:slideViewPr>
    <p:cSldViewPr>
      <p:cViewPr varScale="1">
        <p:scale>
          <a:sx n="89" d="100"/>
          <a:sy n="89" d="100"/>
        </p:scale>
        <p:origin x="1176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69" d="100"/>
          <a:sy n="69" d="100"/>
        </p:scale>
        <p:origin x="282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718B83-884C-4387-8A1C-768BFF1AD479}" type="datetimeFigureOut">
              <a:rPr lang="ru-RU" smtClean="0"/>
              <a:t>17.11.2019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733673-5A20-474F-926B-4F98669222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11775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D64035-3941-448D-A29D-12677BB4643A}" type="datetimeFigureOut">
              <a:rPr lang="ru-RU" smtClean="0"/>
              <a:t>17.11.2019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08C350-4DE1-4956-942B-64CFE5E0D8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7347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97792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83647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 smtClean="0"/>
              <a:t>Поскольку в программе мы контролируем интервал элементов массива среди которых осталось провести поиск,</a:t>
            </a:r>
          </a:p>
          <a:p>
            <a:r>
              <a:rPr lang="ru-RU" baseline="0" dirty="0" smtClean="0"/>
              <a:t>то необходимо иметь возможность получить пустой интервал (если искомого числа в массиве нет).</a:t>
            </a:r>
          </a:p>
          <a:p>
            <a:r>
              <a:rPr lang="ru-RU" baseline="0" dirty="0" smtClean="0"/>
              <a:t>Этого можно достичь с помощью множества дополнительных проверок условий, но короче получается если при хранении границ интервала считать что правая граница не включается.</a:t>
            </a:r>
            <a:br>
              <a:rPr lang="ru-RU" baseline="0" dirty="0" smtClean="0"/>
            </a:br>
            <a:r>
              <a:rPr lang="ru-RU" baseline="0" dirty="0" smtClean="0"/>
              <a:t>То есть считаем, что диапазон поиска </a:t>
            </a:r>
            <a:r>
              <a:rPr lang="en-US" baseline="0" dirty="0" smtClean="0"/>
              <a:t>[left,</a:t>
            </a:r>
            <a:r>
              <a:rPr lang="ru-RU" baseline="0" dirty="0" smtClean="0"/>
              <a:t> </a:t>
            </a:r>
            <a:r>
              <a:rPr lang="en-US" baseline="0" dirty="0" smtClean="0"/>
              <a:t>right)</a:t>
            </a:r>
            <a:r>
              <a:rPr lang="ru-RU" baseline="0" dirty="0" smtClean="0"/>
              <a:t>. Поэтому начальный диапазон поиска инициализируется как</a:t>
            </a:r>
          </a:p>
          <a:p>
            <a:r>
              <a:rPr lang="en-US" baseline="0" dirty="0" smtClean="0"/>
              <a:t>left = 0</a:t>
            </a:r>
          </a:p>
          <a:p>
            <a:r>
              <a:rPr lang="en-US" baseline="0" dirty="0" smtClean="0"/>
              <a:t>right = N</a:t>
            </a:r>
          </a:p>
          <a:p>
            <a:r>
              <a:rPr lang="ru-RU" baseline="0" dirty="0" smtClean="0"/>
              <a:t>вместо  </a:t>
            </a:r>
            <a:r>
              <a:rPr lang="en-US" baseline="0" dirty="0" smtClean="0"/>
              <a:t>right = N – 1.</a:t>
            </a:r>
          </a:p>
          <a:p>
            <a:endParaRPr lang="en-US" baseline="0" dirty="0" smtClean="0"/>
          </a:p>
          <a:p>
            <a:r>
              <a:rPr lang="ru-RU" baseline="0" dirty="0" smtClean="0"/>
              <a:t>Переменные </a:t>
            </a:r>
            <a:r>
              <a:rPr lang="en-US" baseline="0" dirty="0" smtClean="0"/>
              <a:t>left </a:t>
            </a:r>
            <a:r>
              <a:rPr lang="ru-RU" baseline="0" dirty="0" smtClean="0"/>
              <a:t>и </a:t>
            </a:r>
            <a:r>
              <a:rPr lang="en-US" baseline="0" dirty="0" smtClean="0"/>
              <a:t>right </a:t>
            </a:r>
            <a:r>
              <a:rPr lang="ru-RU" baseline="0" dirty="0" smtClean="0"/>
              <a:t>используются с удвоенной точностью (</a:t>
            </a:r>
            <a:r>
              <a:rPr lang="en-US" baseline="0" dirty="0" smtClean="0"/>
              <a:t>long long) </a:t>
            </a:r>
            <a:r>
              <a:rPr lang="ru-RU" baseline="0" dirty="0" smtClean="0"/>
              <a:t>чтобы при сложении не происходило переполнение </a:t>
            </a:r>
            <a:r>
              <a:rPr lang="ru-RU" baseline="0" dirty="0" smtClean="0"/>
              <a:t>при работе с большими массивами, </a:t>
            </a:r>
            <a:r>
              <a:rPr lang="ru-RU" baseline="0" dirty="0" smtClean="0"/>
              <a:t>при использовании типа </a:t>
            </a:r>
            <a:r>
              <a:rPr lang="en-US" baseline="0" dirty="0" smtClean="0"/>
              <a:t>int </a:t>
            </a:r>
            <a:r>
              <a:rPr lang="ru-RU" baseline="0" dirty="0" smtClean="0"/>
              <a:t>переполнение могло бы произойти при размере массива в 1</a:t>
            </a:r>
            <a:r>
              <a:rPr lang="en-US" baseline="0" dirty="0" smtClean="0"/>
              <a:t>0</a:t>
            </a:r>
            <a:r>
              <a:rPr lang="en-US" baseline="30000" dirty="0" smtClean="0"/>
              <a:t>9</a:t>
            </a:r>
            <a:r>
              <a:rPr lang="ru-RU" baseline="0" dirty="0" smtClean="0"/>
              <a:t> элементов. Приведенный код работает до размера массива </a:t>
            </a:r>
            <a:r>
              <a:rPr lang="ru-RU" baseline="0" dirty="0" smtClean="0"/>
              <a:t>в </a:t>
            </a:r>
            <a:r>
              <a:rPr lang="en-US" baseline="0" dirty="0" smtClean="0"/>
              <a:t>MAX_UINT </a:t>
            </a:r>
            <a:r>
              <a:rPr lang="ru-RU" baseline="0" dirty="0" smtClean="0"/>
              <a:t>элементов</a:t>
            </a:r>
            <a:r>
              <a:rPr lang="en-US" baseline="0" dirty="0" smtClean="0"/>
              <a:t> (</a:t>
            </a:r>
            <a:r>
              <a:rPr lang="ru-RU" baseline="0" dirty="0" smtClean="0"/>
              <a:t>около 4 </a:t>
            </a:r>
            <a:r>
              <a:rPr lang="ru-RU" baseline="0" dirty="0" smtClean="0"/>
              <a:t>* 1</a:t>
            </a:r>
            <a:r>
              <a:rPr lang="en-US" baseline="0" dirty="0" smtClean="0"/>
              <a:t>0</a:t>
            </a:r>
            <a:r>
              <a:rPr lang="en-US" baseline="30000" dirty="0" smtClean="0"/>
              <a:t>9</a:t>
            </a:r>
            <a:r>
              <a:rPr lang="ru-RU" baseline="0" dirty="0" smtClean="0"/>
              <a:t>).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28052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Алгоритмы сортировки рассматриваемые в нашем курсе.</a:t>
            </a:r>
          </a:p>
          <a:p>
            <a:r>
              <a:rPr lang="ru-RU" baseline="0" dirty="0" smtClean="0"/>
              <a:t>Методы сортировки реализованы на уровне библиотек во всех языках программирования, а значит реализовывать их в работе вам вряд ли придётся.</a:t>
            </a:r>
          </a:p>
          <a:p>
            <a:r>
              <a:rPr lang="ru-RU" baseline="0" dirty="0" smtClean="0"/>
              <a:t>Не смотря на это, эти алгоритмы являются идеальными тренировочными упражнениями, позволяющими отточить своё мастерство программирования. На них удобно отработать работу с циклами и массивами.</a:t>
            </a:r>
            <a:br>
              <a:rPr lang="ru-RU" baseline="0" dirty="0" smtClean="0"/>
            </a:br>
            <a:r>
              <a:rPr lang="ru-RU" baseline="0" dirty="0" smtClean="0"/>
              <a:t>Поэтому я </a:t>
            </a:r>
            <a:r>
              <a:rPr lang="ru-RU" b="1" baseline="0" dirty="0" smtClean="0"/>
              <a:t>рекомендую реализовать их все</a:t>
            </a:r>
            <a:r>
              <a:rPr lang="ru-RU" baseline="0" dirty="0" smtClean="0"/>
              <a:t>. Первые три в этом семестре, 2 последние в следующем.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26907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Перед реализацией алгоритм удобно представить.</a:t>
            </a:r>
          </a:p>
          <a:p>
            <a:r>
              <a:rPr lang="ru-RU" dirty="0" smtClean="0"/>
              <a:t>Проще всего это сделать на примере</a:t>
            </a:r>
            <a:r>
              <a:rPr lang="ru-RU" baseline="0" dirty="0" smtClean="0"/>
              <a:t> колоды карт.</a:t>
            </a:r>
          </a:p>
          <a:p>
            <a:r>
              <a:rPr lang="ru-RU" baseline="0" dirty="0" smtClean="0"/>
              <a:t>Сортировку колоды карт методом выбора проведём за серию проходов по колоде:</a:t>
            </a:r>
          </a:p>
          <a:p>
            <a:r>
              <a:rPr lang="ru-RU" baseline="0" dirty="0" smtClean="0"/>
              <a:t>при первом проходе колоды выбираем из неё все шестёрки,</a:t>
            </a:r>
          </a:p>
          <a:p>
            <a:r>
              <a:rPr lang="ru-RU" baseline="0" dirty="0" smtClean="0"/>
              <a:t>при втором все семёрки,</a:t>
            </a:r>
          </a:p>
          <a:p>
            <a:r>
              <a:rPr lang="ru-RU" baseline="0" dirty="0" smtClean="0"/>
              <a:t>и т. д. пока в конце не останутся только тузы.</a:t>
            </a:r>
          </a:p>
          <a:p>
            <a:r>
              <a:rPr lang="ru-RU" baseline="0" dirty="0" smtClean="0"/>
              <a:t>В итоге получим отсортированную колоду карт.</a:t>
            </a: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43511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Переменная </a:t>
            </a:r>
            <a:r>
              <a:rPr lang="en-US" dirty="0" smtClean="0"/>
              <a:t>i </a:t>
            </a:r>
            <a:r>
              <a:rPr lang="ru-RU" dirty="0" smtClean="0"/>
              <a:t>считает проходы. В данный момент у нас первый</a:t>
            </a:r>
            <a:r>
              <a:rPr lang="ru-RU" baseline="0" dirty="0" smtClean="0"/>
              <a:t> проход </a:t>
            </a:r>
            <a:r>
              <a:rPr lang="en-US" baseline="0" dirty="0" smtClean="0"/>
              <a:t>(i=0),</a:t>
            </a:r>
            <a:br>
              <a:rPr lang="en-US" baseline="0" dirty="0" smtClean="0"/>
            </a:br>
            <a:r>
              <a:rPr lang="ru-RU" baseline="0" dirty="0" smtClean="0"/>
              <a:t>на этом проходе мы с помощью цикла по </a:t>
            </a:r>
            <a:r>
              <a:rPr lang="en-US" baseline="0" dirty="0" smtClean="0"/>
              <a:t>j </a:t>
            </a:r>
            <a:r>
              <a:rPr lang="ru-RU" baseline="0" dirty="0" smtClean="0"/>
              <a:t>будем перебирать все элементы массива от </a:t>
            </a:r>
            <a:r>
              <a:rPr lang="en-US" baseline="0" dirty="0" smtClean="0"/>
              <a:t>i-</a:t>
            </a:r>
            <a:r>
              <a:rPr lang="ru-RU" baseline="0" dirty="0" smtClean="0"/>
              <a:t>ого до конца массива и искать минимальный.</a:t>
            </a:r>
            <a:br>
              <a:rPr lang="ru-RU" baseline="0" dirty="0" smtClean="0"/>
            </a:br>
            <a:r>
              <a:rPr lang="ru-RU" baseline="0" dirty="0" smtClean="0"/>
              <a:t>Индекс минимального элемента сохраним в переменной </a:t>
            </a:r>
            <a:r>
              <a:rPr lang="en-US" baseline="0" dirty="0" err="1" smtClean="0"/>
              <a:t>iMin</a:t>
            </a:r>
            <a:r>
              <a:rPr lang="en-US" baseline="0" dirty="0" smtClean="0"/>
              <a:t>.</a:t>
            </a:r>
          </a:p>
          <a:p>
            <a:r>
              <a:rPr lang="ru-RU" baseline="0" dirty="0" smtClean="0"/>
              <a:t>В начале у нас нет минимального, поэтому будем сразу считать что минимальный элемент находится в позиции </a:t>
            </a:r>
            <a:r>
              <a:rPr lang="en-US" baseline="0" dirty="0" smtClean="0"/>
              <a:t>i, </a:t>
            </a:r>
            <a:r>
              <a:rPr lang="ru-RU" baseline="0" dirty="0" smtClean="0"/>
              <a:t>а искать тогда будем начиная с позиции </a:t>
            </a:r>
            <a:r>
              <a:rPr lang="en-US" baseline="0" dirty="0" smtClean="0"/>
              <a:t>i+1.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6720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Очередной</a:t>
            </a:r>
            <a:r>
              <a:rPr lang="ru-RU" baseline="0" dirty="0" smtClean="0"/>
              <a:t> рассматриваемый элемент массива (позиция </a:t>
            </a:r>
            <a:r>
              <a:rPr lang="en-US" baseline="0" dirty="0" smtClean="0"/>
              <a:t>j</a:t>
            </a:r>
            <a:r>
              <a:rPr lang="ru-RU" baseline="0" dirty="0" smtClean="0"/>
              <a:t>=1)</a:t>
            </a:r>
            <a:r>
              <a:rPr lang="en-US" baseline="0" dirty="0" smtClean="0"/>
              <a:t> </a:t>
            </a:r>
            <a:r>
              <a:rPr lang="ru-RU" baseline="0" dirty="0" smtClean="0"/>
              <a:t>оказался меньше элемента в позиции </a:t>
            </a:r>
            <a:r>
              <a:rPr lang="en-US" baseline="0" dirty="0" err="1" smtClean="0"/>
              <a:t>iMin</a:t>
            </a:r>
            <a:r>
              <a:rPr lang="en-US" baseline="0" dirty="0" smtClean="0"/>
              <a:t>=0,</a:t>
            </a:r>
            <a:br>
              <a:rPr lang="en-US" baseline="0" dirty="0" smtClean="0"/>
            </a:br>
            <a:r>
              <a:rPr lang="ru-RU" baseline="0" dirty="0" smtClean="0"/>
              <a:t>поэтому</a:t>
            </a:r>
            <a:r>
              <a:rPr lang="en-US" baseline="0" dirty="0" smtClean="0"/>
              <a:t> </a:t>
            </a:r>
            <a:r>
              <a:rPr lang="ru-RU" baseline="0" dirty="0" smtClean="0"/>
              <a:t>помечаем что минимальный элемент </a:t>
            </a:r>
            <a:r>
              <a:rPr lang="ru-RU" baseline="0" dirty="0" err="1" smtClean="0"/>
              <a:t>назодится</a:t>
            </a:r>
            <a:r>
              <a:rPr lang="ru-RU" baseline="0" dirty="0" smtClean="0"/>
              <a:t> в позиции </a:t>
            </a:r>
            <a:r>
              <a:rPr lang="en-US" baseline="0" dirty="0" err="1" smtClean="0"/>
              <a:t>iMin</a:t>
            </a:r>
            <a:r>
              <a:rPr lang="en-US" baseline="0" dirty="0" smtClean="0"/>
              <a:t> = j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05052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Очередной</a:t>
            </a:r>
            <a:r>
              <a:rPr lang="ru-RU" baseline="0" dirty="0" smtClean="0"/>
              <a:t> рассматриваемый элемент массива (позиция </a:t>
            </a:r>
            <a:r>
              <a:rPr lang="en-US" baseline="0" dirty="0" smtClean="0"/>
              <a:t>j</a:t>
            </a:r>
            <a:r>
              <a:rPr lang="ru-RU" baseline="0" dirty="0" smtClean="0"/>
              <a:t>=</a:t>
            </a:r>
            <a:r>
              <a:rPr lang="en-US" baseline="0" dirty="0" smtClean="0"/>
              <a:t>3</a:t>
            </a:r>
            <a:r>
              <a:rPr lang="ru-RU" baseline="0" dirty="0" smtClean="0"/>
              <a:t>)</a:t>
            </a:r>
            <a:r>
              <a:rPr lang="en-US" baseline="0" dirty="0" smtClean="0"/>
              <a:t> </a:t>
            </a:r>
            <a:r>
              <a:rPr lang="ru-RU" baseline="0" dirty="0" smtClean="0"/>
              <a:t>оказался меньше элемента в позиции </a:t>
            </a:r>
            <a:r>
              <a:rPr lang="en-US" baseline="0" dirty="0" err="1" smtClean="0"/>
              <a:t>iMin</a:t>
            </a:r>
            <a:r>
              <a:rPr lang="en-US" baseline="0" dirty="0" smtClean="0"/>
              <a:t>=1,</a:t>
            </a:r>
            <a:br>
              <a:rPr lang="en-US" baseline="0" dirty="0" smtClean="0"/>
            </a:br>
            <a:r>
              <a:rPr lang="ru-RU" baseline="0" dirty="0" smtClean="0"/>
              <a:t>поэтому</a:t>
            </a:r>
            <a:r>
              <a:rPr lang="en-US" baseline="0" dirty="0" smtClean="0"/>
              <a:t> </a:t>
            </a:r>
            <a:r>
              <a:rPr lang="ru-RU" baseline="0" dirty="0" smtClean="0"/>
              <a:t>помечаем что минимальный элемент </a:t>
            </a:r>
            <a:r>
              <a:rPr lang="ru-RU" baseline="0" dirty="0" err="1" smtClean="0"/>
              <a:t>назодится</a:t>
            </a:r>
            <a:r>
              <a:rPr lang="ru-RU" baseline="0" dirty="0" smtClean="0"/>
              <a:t> в позиции </a:t>
            </a:r>
            <a:r>
              <a:rPr lang="en-US" baseline="0" dirty="0" err="1" smtClean="0"/>
              <a:t>iMin</a:t>
            </a:r>
            <a:r>
              <a:rPr lang="en-US" baseline="0" dirty="0" smtClean="0"/>
              <a:t> = j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58569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Очередной</a:t>
            </a:r>
            <a:r>
              <a:rPr lang="ru-RU" baseline="0" dirty="0" smtClean="0"/>
              <a:t> рассматриваемый элемент массива (позиция </a:t>
            </a:r>
            <a:r>
              <a:rPr lang="en-US" baseline="0" dirty="0" smtClean="0"/>
              <a:t>j</a:t>
            </a:r>
            <a:r>
              <a:rPr lang="ru-RU" baseline="0" dirty="0" smtClean="0"/>
              <a:t>=</a:t>
            </a:r>
            <a:r>
              <a:rPr lang="en-US" baseline="0" dirty="0" smtClean="0"/>
              <a:t>5</a:t>
            </a:r>
            <a:r>
              <a:rPr lang="ru-RU" baseline="0" dirty="0" smtClean="0"/>
              <a:t>)</a:t>
            </a:r>
            <a:r>
              <a:rPr lang="en-US" baseline="0" dirty="0" smtClean="0"/>
              <a:t> </a:t>
            </a:r>
            <a:r>
              <a:rPr lang="ru-RU" baseline="0" dirty="0" smtClean="0"/>
              <a:t>оказался меньше элемента в позиции </a:t>
            </a:r>
            <a:r>
              <a:rPr lang="en-US" baseline="0" dirty="0" err="1" smtClean="0"/>
              <a:t>iMin</a:t>
            </a:r>
            <a:r>
              <a:rPr lang="en-US" baseline="0" dirty="0" smtClean="0"/>
              <a:t>=3,</a:t>
            </a:r>
            <a:br>
              <a:rPr lang="en-US" baseline="0" dirty="0" smtClean="0"/>
            </a:br>
            <a:r>
              <a:rPr lang="ru-RU" baseline="0" dirty="0" smtClean="0"/>
              <a:t>поэтому</a:t>
            </a:r>
            <a:r>
              <a:rPr lang="en-US" baseline="0" dirty="0" smtClean="0"/>
              <a:t> </a:t>
            </a:r>
            <a:r>
              <a:rPr lang="ru-RU" baseline="0" dirty="0" smtClean="0"/>
              <a:t>помечаем что минимальный элемент </a:t>
            </a:r>
            <a:r>
              <a:rPr lang="ru-RU" baseline="0" dirty="0" err="1" smtClean="0"/>
              <a:t>назодится</a:t>
            </a:r>
            <a:r>
              <a:rPr lang="ru-RU" baseline="0" dirty="0" smtClean="0"/>
              <a:t> в позиции </a:t>
            </a:r>
            <a:r>
              <a:rPr lang="en-US" baseline="0" dirty="0" err="1" smtClean="0"/>
              <a:t>iMin</a:t>
            </a:r>
            <a:r>
              <a:rPr lang="en-US" baseline="0" dirty="0" smtClean="0"/>
              <a:t> = j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76205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Мы нашли минимальный элемент массива, помещаем</a:t>
            </a:r>
            <a:r>
              <a:rPr lang="ru-RU" baseline="0" dirty="0" smtClean="0"/>
              <a:t> его в первую позицию массива путём обмена значений в позициях </a:t>
            </a:r>
            <a:r>
              <a:rPr lang="en-US" baseline="0" dirty="0" err="1" smtClean="0"/>
              <a:t>iMin</a:t>
            </a:r>
            <a:r>
              <a:rPr lang="en-US" baseline="0" dirty="0" smtClean="0"/>
              <a:t>=5 </a:t>
            </a:r>
            <a:r>
              <a:rPr lang="ru-RU" baseline="0" dirty="0" smtClean="0"/>
              <a:t>и </a:t>
            </a:r>
            <a:r>
              <a:rPr lang="en-US" baseline="0" dirty="0" smtClean="0"/>
              <a:t>i=0 </a:t>
            </a:r>
            <a:r>
              <a:rPr lang="ru-RU" baseline="0" dirty="0" smtClean="0"/>
              <a:t>между собой.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65108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Минимальный элемент уже находится в своей позиции, осталось упорядочить тем</a:t>
            </a:r>
            <a:r>
              <a:rPr lang="ru-RU" baseline="0" dirty="0" smtClean="0"/>
              <a:t> же методом </a:t>
            </a:r>
            <a:r>
              <a:rPr lang="ru-RU" dirty="0" smtClean="0"/>
              <a:t>оставшуюся</a:t>
            </a:r>
            <a:r>
              <a:rPr lang="ru-RU" baseline="0" dirty="0" smtClean="0"/>
              <a:t> часть массива (от позиции </a:t>
            </a:r>
            <a:r>
              <a:rPr lang="en-US" baseline="0" dirty="0" smtClean="0"/>
              <a:t>1 </a:t>
            </a:r>
            <a:r>
              <a:rPr lang="ru-RU" baseline="0" dirty="0" smtClean="0"/>
              <a:t>до </a:t>
            </a:r>
            <a:r>
              <a:rPr lang="en-US" baseline="0" dirty="0" smtClean="0"/>
              <a:t>N)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4486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b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83406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Второй</a:t>
            </a:r>
            <a:r>
              <a:rPr lang="ru-RU" baseline="0" dirty="0" smtClean="0"/>
              <a:t> по старшинству элемент массива найден, осталось упорядочить аналогичным способом оставшихся 4 последних элемента массива.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21129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Приведу код реализации этого алгоритма. Для этого сразу </a:t>
            </a:r>
            <a:r>
              <a:rPr lang="ru-RU" dirty="0" err="1" smtClean="0"/>
              <a:t>оговрюсь</a:t>
            </a:r>
            <a:r>
              <a:rPr lang="ru-RU" dirty="0" smtClean="0"/>
              <a:t>,</a:t>
            </a:r>
            <a:r>
              <a:rPr lang="ru-RU" baseline="0" dirty="0" smtClean="0"/>
              <a:t> что для всех остальных алгоритмов будет использоваться это же начало (оно выделяет память для массива, заполняет его случайными числами и выводит сгенерированный массив на экран).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Важно: обязательно выводим неотсортированный массив, иначе не видно, что именно сортируется.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baseline="0" dirty="0" smtClean="0"/>
          </a:p>
          <a:p>
            <a:r>
              <a:rPr lang="ru-RU" baseline="0" dirty="0" smtClean="0"/>
              <a:t>Примечание:</a:t>
            </a:r>
          </a:p>
          <a:p>
            <a:r>
              <a:rPr lang="ru-RU" dirty="0" smtClean="0"/>
              <a:t>Чтобы использовать простейший генератор псевдослучайных чисел, ему нужно сперва добавить случайности: передать через функцию </a:t>
            </a:r>
            <a:r>
              <a:rPr lang="en-US" dirty="0" err="1" smtClean="0"/>
              <a:t>srand</a:t>
            </a:r>
            <a:r>
              <a:rPr lang="ru-RU" dirty="0" smtClean="0"/>
              <a:t> какое либо случайное значение. Например, как в примере выше, количество</a:t>
            </a:r>
            <a:r>
              <a:rPr lang="ru-RU" baseline="0" dirty="0" smtClean="0"/>
              <a:t> секунд прошедшее после полуночи 1 января 1970 года (используем его просто потому что есть такая удобная функция).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90265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 smtClean="0"/>
              <a:t>1)</a:t>
            </a:r>
            <a:r>
              <a:rPr lang="en-US" baseline="0" dirty="0" smtClean="0"/>
              <a:t> </a:t>
            </a:r>
            <a:r>
              <a:rPr lang="ru-RU" baseline="0" dirty="0" smtClean="0"/>
              <a:t>когда останется 1 элемент – сравнивать его не с кем – поэтому условие выхода из цикла на единичку меньше: </a:t>
            </a:r>
            <a:r>
              <a:rPr lang="en-US" b="1" baseline="0" dirty="0" smtClean="0"/>
              <a:t>i&lt; N-1</a:t>
            </a:r>
          </a:p>
          <a:p>
            <a:r>
              <a:rPr lang="ru-RU" dirty="0" smtClean="0"/>
              <a:t>2) Поскольку найденный элемент надо потом будет удалить из массива, то удобно сохранять не значение минимального элемента,</a:t>
            </a:r>
            <a:r>
              <a:rPr lang="ru-RU" baseline="0" dirty="0" smtClean="0"/>
              <a:t> а его индекс в массиве</a:t>
            </a:r>
            <a:r>
              <a:rPr lang="en-US" baseline="0" dirty="0" smtClean="0"/>
              <a:t> – </a:t>
            </a:r>
            <a:r>
              <a:rPr lang="ru-RU" baseline="0" dirty="0" smtClean="0"/>
              <a:t>значение потом всегда можно получить из массива.</a:t>
            </a:r>
            <a:endParaRPr lang="ru-RU" dirty="0" smtClean="0"/>
          </a:p>
          <a:p>
            <a:r>
              <a:rPr lang="ru-RU" dirty="0" smtClean="0"/>
              <a:t>3) В начале итерации считаем что минимальный элемент идёт первым, тогда цикл начинается со второго элемента: </a:t>
            </a:r>
            <a:r>
              <a:rPr lang="en-US" dirty="0" smtClean="0"/>
              <a:t>for (j = i + 1;</a:t>
            </a:r>
            <a:endParaRPr lang="ru-RU" b="1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96020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 smtClean="0"/>
              <a:t>Более удобный способ обменять местами значения двух переменных одного типа</a:t>
            </a:r>
            <a:r>
              <a:rPr lang="en-US" baseline="0" dirty="0" smtClean="0"/>
              <a:t>: </a:t>
            </a:r>
            <a:r>
              <a:rPr lang="ru-RU" baseline="0" dirty="0" smtClean="0"/>
              <a:t>работает с любыми типами, делает то же самое что и на предыдущем слайде, но короче.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437176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0" dirty="0" smtClean="0"/>
              <a:t>Стабильная</a:t>
            </a:r>
            <a:r>
              <a:rPr lang="ru-RU" b="0" baseline="0" dirty="0" smtClean="0"/>
              <a:t> ли сортировка выбором?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0" baseline="0" dirty="0" smtClean="0"/>
              <a:t>Ответ да: если на каждом проходе выбирать среди всех равных минимальных элементов самый левый, то получится стабильная сортировка.</a:t>
            </a:r>
            <a:endParaRPr lang="ru-RU" b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157129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r>
              <a:rPr lang="ru-RU" baseline="0" dirty="0" smtClean="0"/>
              <a:t> использования сортировки вставкой: упорядочивание денег в кошельке когда получаешь сдачу.</a:t>
            </a:r>
          </a:p>
          <a:p>
            <a:r>
              <a:rPr lang="ru-RU" baseline="0" dirty="0" smtClean="0"/>
              <a:t>Полученные купюры вставляются между уже отсортированных в кошельке так, чтобы не нарушить порядок (конечно же, это имеет смысл если купюры в кошельке уже упорядочены).</a:t>
            </a:r>
          </a:p>
          <a:p>
            <a:endParaRPr lang="ru-RU" dirty="0" smtClean="0"/>
          </a:p>
          <a:p>
            <a:r>
              <a:rPr lang="ru-RU" dirty="0" smtClean="0"/>
              <a:t>Первый цикл начинается с единицы, поскольку массив из единственного первого элемента уже можно считать отсортированным.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515657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1) первый элемент массива сразу считаем отсортированным, поэтому первый проход начинается со второго элемента.</a:t>
            </a:r>
          </a:p>
          <a:p>
            <a:r>
              <a:rPr lang="ru-RU" baseline="0" dirty="0" smtClean="0"/>
              <a:t>2) Первый элемент из неотсортированной части массива сохраняем во временной переменной – нам нужно сдвинуть часть отсортированного массива чтобы освободить место. Если не использовать </a:t>
            </a:r>
            <a:r>
              <a:rPr lang="en-US" baseline="0" dirty="0" smtClean="0"/>
              <a:t>swap </a:t>
            </a:r>
            <a:r>
              <a:rPr lang="ru-RU" baseline="0" dirty="0" smtClean="0"/>
              <a:t>то получится на каждом элементе экономится две операции.</a:t>
            </a:r>
          </a:p>
          <a:p>
            <a:r>
              <a:rPr lang="ru-RU" dirty="0" smtClean="0"/>
              <a:t>3) в какую позицию можно</a:t>
            </a:r>
            <a:r>
              <a:rPr lang="ru-RU" baseline="0" dirty="0" smtClean="0"/>
              <a:t> вставить новый элемент чтобы не потерять </a:t>
            </a:r>
            <a:r>
              <a:rPr lang="ru-RU" baseline="0" dirty="0" err="1" smtClean="0"/>
              <a:t>упорядочености</a:t>
            </a:r>
            <a:r>
              <a:rPr lang="ru-RU" baseline="0" dirty="0" smtClean="0"/>
              <a:t>?</a:t>
            </a:r>
          </a:p>
          <a:p>
            <a:r>
              <a:rPr lang="ru-RU" baseline="0" dirty="0" smtClean="0"/>
              <a:t>Ответ левее элемента </a:t>
            </a:r>
            <a:r>
              <a:rPr lang="en-US" baseline="0" dirty="0" smtClean="0"/>
              <a:t>a[0]=12</a:t>
            </a:r>
            <a:endParaRPr lang="ru-RU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4182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сдвигаем</a:t>
            </a:r>
            <a:r>
              <a:rPr lang="ru-RU" baseline="0" dirty="0" smtClean="0"/>
              <a:t> отсортированные элементы, чтобы освободить место для вставки нового элемента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14510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Сохраняем вставляемый элемент из временной переменной и получаем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массив из двух отсортированных элементов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753947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1)</a:t>
            </a:r>
            <a:r>
              <a:rPr lang="ru-RU" baseline="0" dirty="0" smtClean="0"/>
              <a:t> </a:t>
            </a:r>
            <a:r>
              <a:rPr lang="ru-RU" dirty="0" smtClean="0"/>
              <a:t>выбираем первый элемент среди неотсортированной части массива</a:t>
            </a:r>
          </a:p>
          <a:p>
            <a:r>
              <a:rPr lang="ru-RU" dirty="0" smtClean="0"/>
              <a:t>2) сохраняем его во временную переменную</a:t>
            </a:r>
          </a:p>
          <a:p>
            <a:r>
              <a:rPr lang="ru-RU" dirty="0" smtClean="0"/>
              <a:t>3) в какую позицию можно</a:t>
            </a:r>
            <a:r>
              <a:rPr lang="ru-RU" baseline="0" dirty="0" smtClean="0"/>
              <a:t> вставить новый элемент чтобы не потерять упорядоченности?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05658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"свойство устойчивости"</a:t>
            </a:r>
            <a:r>
              <a:rPr lang="ru-RU" baseline="0" dirty="0" smtClean="0"/>
              <a:t> звучит как что-то смертельно важное, но это не так</a:t>
            </a:r>
          </a:p>
          <a:p>
            <a:r>
              <a:rPr lang="ru-RU" baseline="0" dirty="0" smtClean="0"/>
              <a:t>любую неустойчивую сортировку можно превратить в устойчивую слегка замедлив за счёт включения в ключевое поле других полей.</a:t>
            </a:r>
          </a:p>
          <a:p>
            <a:r>
              <a:rPr lang="ru-RU" baseline="0" dirty="0" smtClean="0"/>
              <a:t>"Птичками" </a:t>
            </a:r>
            <a:r>
              <a:rPr lang="en-US" baseline="0" dirty="0" smtClean="0"/>
              <a:t>VVV </a:t>
            </a:r>
            <a:r>
              <a:rPr lang="ru-RU" baseline="0" dirty="0" smtClean="0"/>
              <a:t>помечена колонка по которой отсортированы строки таблицы: исходный массив упорядочен по второй колонке, затем его отсортировали по первой колонке устойчивым способом(средняя таблица), и его же неустойчивым способом (правая таблица).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114268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сдвигаем</a:t>
            </a:r>
            <a:r>
              <a:rPr lang="ru-RU" baseline="0" dirty="0" smtClean="0"/>
              <a:t> отсортированные элементы, чтобы освободить место для вставки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484215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сдвигаем</a:t>
            </a:r>
            <a:r>
              <a:rPr lang="ru-RU" baseline="0" dirty="0" smtClean="0"/>
              <a:t> отсортированные элементы, чтобы освободить место для вставки.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7 </a:t>
            </a:r>
            <a:r>
              <a:rPr lang="en-US" baseline="0" dirty="0" smtClean="0"/>
              <a:t>&gt; 3, </a:t>
            </a:r>
            <a:r>
              <a:rPr lang="ru-RU" baseline="0" dirty="0" smtClean="0"/>
              <a:t>а значит вставляем новый элемент в текущую позицию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187282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получаем</a:t>
            </a:r>
            <a:r>
              <a:rPr lang="ru-RU" baseline="0" dirty="0" smtClean="0"/>
              <a:t> </a:t>
            </a:r>
            <a:r>
              <a:rPr lang="ru-RU" dirty="0" smtClean="0"/>
              <a:t>массив из трёх отсортированных элементов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39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977512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1)</a:t>
            </a:r>
            <a:r>
              <a:rPr lang="ru-RU" baseline="0" dirty="0" smtClean="0"/>
              <a:t> </a:t>
            </a:r>
            <a:r>
              <a:rPr lang="ru-RU" dirty="0" smtClean="0"/>
              <a:t>выбираем первый элемент среди неотсортированной части массива</a:t>
            </a:r>
          </a:p>
          <a:p>
            <a:r>
              <a:rPr lang="ru-RU" dirty="0" smtClean="0"/>
              <a:t>2) сохраняем его во временную переменную</a:t>
            </a:r>
          </a:p>
          <a:p>
            <a:r>
              <a:rPr lang="ru-RU" dirty="0" smtClean="0"/>
              <a:t>3) в какую позицию можно</a:t>
            </a:r>
            <a:r>
              <a:rPr lang="ru-RU" baseline="0" dirty="0" smtClean="0"/>
              <a:t> вставить новый элемент чтобы не потерять упорядоченности?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40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530921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сдвигаем</a:t>
            </a:r>
            <a:r>
              <a:rPr lang="ru-RU" baseline="0" dirty="0" smtClean="0"/>
              <a:t> отсортированные элементы, чтобы освободить место для вставки нового элемента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41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691554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сдвигаем</a:t>
            </a:r>
            <a:r>
              <a:rPr lang="ru-RU" baseline="0" dirty="0" smtClean="0"/>
              <a:t> отсортированные элементы, чтобы освободить место для вставки нового элемента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42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248755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сдвигаем</a:t>
            </a:r>
            <a:r>
              <a:rPr lang="ru-RU" baseline="0" dirty="0" smtClean="0"/>
              <a:t> отсортированные элементы, чтобы освободить место для вставки нового элемента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43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870755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сдвигаем</a:t>
            </a:r>
            <a:r>
              <a:rPr lang="ru-RU" baseline="0" dirty="0" smtClean="0"/>
              <a:t> отсортированные элементы, чтобы освободить место для вставки нового элемента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44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00633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сдвигаем</a:t>
            </a:r>
            <a:r>
              <a:rPr lang="ru-RU" baseline="0" dirty="0" smtClean="0"/>
              <a:t> отсортированные элементы, чтобы освободить место для вставки нового элемента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45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8149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получаем массив из четырёх</a:t>
            </a:r>
            <a:r>
              <a:rPr lang="ru-RU" baseline="0" dirty="0" smtClean="0"/>
              <a:t> </a:t>
            </a:r>
            <a:r>
              <a:rPr lang="ru-RU" dirty="0" smtClean="0"/>
              <a:t>отсортированных элементов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46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98726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Чаще всего отсутствие</a:t>
            </a:r>
            <a:r>
              <a:rPr lang="ru-RU" baseline="0" dirty="0" smtClean="0"/>
              <a:t> устойчивости замечаешь</a:t>
            </a:r>
            <a:r>
              <a:rPr lang="ru-RU" dirty="0" smtClean="0"/>
              <a:t>, когда в какой-либо программе пытаешься отсортировать список ФИО.</a:t>
            </a:r>
          </a:p>
          <a:p>
            <a:endParaRPr lang="ru-RU" dirty="0" smtClean="0"/>
          </a:p>
          <a:p>
            <a:r>
              <a:rPr lang="ru-RU" dirty="0" smtClean="0"/>
              <a:t>У неустойчивых сортировок</a:t>
            </a:r>
            <a:r>
              <a:rPr lang="ru-RU" baseline="0" dirty="0" smtClean="0"/>
              <a:t> есть неприятное свойство: если сортировать повторно уже отсортированный массив, строки с одинаковыми ключами будут каждый раз перемешиваться.</a:t>
            </a:r>
          </a:p>
          <a:p>
            <a:r>
              <a:rPr lang="ru-RU" baseline="0" dirty="0" smtClean="0"/>
              <a:t>Устойчивые сортировки не переставляют элементы массива если он уже отсортирован.</a:t>
            </a: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125531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 smtClean="0"/>
              <a:t>1) массив из одного элемента – отсортирован, поэтому начинается цикл с </a:t>
            </a:r>
            <a:r>
              <a:rPr lang="en-US" baseline="0" dirty="0" smtClean="0"/>
              <a:t>int i = 1</a:t>
            </a:r>
            <a:endParaRPr lang="ru-RU" baseline="0" dirty="0" smtClean="0"/>
          </a:p>
          <a:p>
            <a:r>
              <a:rPr lang="en-US" dirty="0" smtClean="0"/>
              <a:t>2) </a:t>
            </a:r>
            <a:r>
              <a:rPr lang="ru-RU" dirty="0" smtClean="0"/>
              <a:t>переменная </a:t>
            </a:r>
            <a:r>
              <a:rPr lang="en-US" dirty="0" smtClean="0"/>
              <a:t>j </a:t>
            </a:r>
            <a:r>
              <a:rPr lang="ru-RU" dirty="0" smtClean="0"/>
              <a:t>нужна после</a:t>
            </a:r>
            <a:r>
              <a:rPr lang="ru-RU" baseline="0" dirty="0" smtClean="0"/>
              <a:t> своего цикла </a:t>
            </a:r>
            <a:r>
              <a:rPr lang="en-US" baseline="0" dirty="0" smtClean="0"/>
              <a:t>(</a:t>
            </a:r>
            <a:r>
              <a:rPr lang="ru-RU" baseline="0" dirty="0" smtClean="0"/>
              <a:t>для вставки</a:t>
            </a:r>
            <a:r>
              <a:rPr lang="en-US" baseline="0" dirty="0" smtClean="0"/>
              <a:t>)</a:t>
            </a:r>
            <a:r>
              <a:rPr lang="ru-RU" baseline="0" dirty="0" smtClean="0"/>
              <a:t> – объявляем её вне цикла</a:t>
            </a:r>
          </a:p>
          <a:p>
            <a:r>
              <a:rPr lang="en-US" baseline="0" dirty="0" smtClean="0"/>
              <a:t>3) </a:t>
            </a:r>
            <a:r>
              <a:rPr lang="ru-RU" baseline="0" dirty="0" smtClean="0"/>
              <a:t>цикл по </a:t>
            </a:r>
            <a:r>
              <a:rPr lang="en-US" baseline="0" dirty="0" smtClean="0"/>
              <a:t>j </a:t>
            </a:r>
            <a:r>
              <a:rPr lang="ru-RU" baseline="0" dirty="0" smtClean="0"/>
              <a:t>идёт по убыванию</a:t>
            </a:r>
            <a:r>
              <a:rPr lang="en-US" baseline="0" dirty="0" smtClean="0"/>
              <a:t> – </a:t>
            </a:r>
            <a:r>
              <a:rPr lang="ru-RU" baseline="0" dirty="0" smtClean="0"/>
              <a:t>позиция для вставки ищется справа на лево</a:t>
            </a:r>
          </a:p>
          <a:p>
            <a:r>
              <a:rPr lang="en-US" baseline="0" dirty="0" smtClean="0"/>
              <a:t>4) </a:t>
            </a:r>
            <a:r>
              <a:rPr lang="ru-RU" baseline="0" dirty="0" smtClean="0"/>
              <a:t>сдвиг элементов на одну позицию правее</a:t>
            </a:r>
          </a:p>
          <a:p>
            <a:r>
              <a:rPr lang="en-US" baseline="0" dirty="0" smtClean="0"/>
              <a:t>5) </a:t>
            </a:r>
            <a:r>
              <a:rPr lang="ru-RU" b="1" baseline="0" dirty="0" smtClean="0"/>
              <a:t>Проверим</a:t>
            </a:r>
            <a:r>
              <a:rPr lang="ru-RU" b="0" baseline="0" dirty="0" smtClean="0"/>
              <a:t>,</a:t>
            </a:r>
            <a:r>
              <a:rPr lang="ru-RU" b="1" baseline="0" dirty="0" smtClean="0"/>
              <a:t> </a:t>
            </a:r>
            <a:r>
              <a:rPr lang="ru-RU" baseline="0" dirty="0" smtClean="0"/>
              <a:t>что нигде </a:t>
            </a:r>
            <a:r>
              <a:rPr lang="ru-RU" b="1" baseline="0" dirty="0" smtClean="0"/>
              <a:t>не выходим за пределы массива</a:t>
            </a:r>
            <a:r>
              <a:rPr lang="ru-RU" baseline="0" dirty="0" smtClean="0"/>
              <a:t>:</a:t>
            </a:r>
          </a:p>
          <a:p>
            <a:r>
              <a:rPr lang="ru-RU" baseline="0" dirty="0" smtClean="0"/>
              <a:t>первый сдвиг на позицию </a:t>
            </a:r>
            <a:r>
              <a:rPr lang="en-US" baseline="0" dirty="0" smtClean="0"/>
              <a:t>k + 1= i-1 + 1 =</a:t>
            </a:r>
            <a:r>
              <a:rPr lang="en-US" b="1" baseline="0" dirty="0" smtClean="0"/>
              <a:t> i</a:t>
            </a:r>
          </a:p>
          <a:p>
            <a:r>
              <a:rPr lang="ru-RU" b="0" baseline="0" dirty="0" smtClean="0"/>
              <a:t>последний элемент забирается из позиции </a:t>
            </a:r>
            <a:r>
              <a:rPr lang="en-US" b="0" baseline="0" dirty="0" smtClean="0"/>
              <a:t>k=</a:t>
            </a:r>
            <a:r>
              <a:rPr lang="en-US" b="1" baseline="0" dirty="0" smtClean="0"/>
              <a:t>j</a:t>
            </a:r>
          </a:p>
          <a:p>
            <a:r>
              <a:rPr lang="ru-RU" b="0" baseline="0" dirty="0" smtClean="0"/>
              <a:t>Выхода за пределы массива нет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47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812220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dirty="0" smtClean="0"/>
              <a:t>Стабильная</a:t>
            </a:r>
            <a:r>
              <a:rPr lang="ru-RU" b="0" baseline="0" dirty="0" smtClean="0"/>
              <a:t> ли это сортировка?</a:t>
            </a:r>
            <a:endParaRPr lang="en-US" b="0" baseline="0" dirty="0" smtClean="0"/>
          </a:p>
          <a:p>
            <a:r>
              <a:rPr lang="ru-RU" b="0" baseline="0" dirty="0" smtClean="0"/>
              <a:t>Ответ: если новый элемент вставляется в позицию правее равных ему, то сортировка получается стабильной. Кроме того, в этом случае получается меньше операций перемещения</a:t>
            </a:r>
            <a:r>
              <a:rPr lang="ru-RU" b="0" baseline="0" dirty="0" smtClean="0"/>
              <a:t>.</a:t>
            </a:r>
            <a:endParaRPr lang="en-US" b="0" baseline="0" dirty="0" smtClean="0"/>
          </a:p>
          <a:p>
            <a:endParaRPr lang="en-US" b="0" baseline="0" dirty="0" smtClean="0"/>
          </a:p>
          <a:p>
            <a:r>
              <a:rPr lang="en-US" b="0" baseline="0" dirty="0" smtClean="0"/>
              <a:t>C – </a:t>
            </a:r>
            <a:r>
              <a:rPr lang="ru-RU" b="0" baseline="0" dirty="0" smtClean="0"/>
              <a:t>количество сравнений на текущем наборе данных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48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330563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Почему </a:t>
            </a:r>
            <a:r>
              <a:rPr lang="ru-RU" dirty="0" smtClean="0"/>
              <a:t>то считается, </a:t>
            </a:r>
            <a:r>
              <a:rPr lang="ru-RU" dirty="0" smtClean="0"/>
              <a:t>что это самый простой для понимания алгоритм сортировки.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На каждой итерации по </a:t>
            </a:r>
            <a:r>
              <a:rPr lang="en-US" dirty="0" smtClean="0"/>
              <a:t>i</a:t>
            </a:r>
            <a:r>
              <a:rPr lang="en-US" baseline="0" dirty="0" smtClean="0"/>
              <a:t> </a:t>
            </a:r>
            <a:r>
              <a:rPr lang="ru-RU" baseline="0" dirty="0" smtClean="0"/>
              <a:t>наибольший </a:t>
            </a:r>
            <a:r>
              <a:rPr lang="ru-RU" baseline="0" dirty="0" smtClean="0"/>
              <a:t>элемент как</a:t>
            </a:r>
            <a:r>
              <a:rPr lang="en-US" baseline="0" dirty="0" smtClean="0"/>
              <a:t> </a:t>
            </a:r>
            <a:r>
              <a:rPr lang="ru-RU" baseline="0" dirty="0" smtClean="0"/>
              <a:t>бы всплывает к концу массива.</a:t>
            </a:r>
            <a:endParaRPr lang="ru-RU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Я использую объяснение с участием гномика, наиболее удобное для запоминания с моей точки зрения.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Однако,</a:t>
            </a:r>
            <a:r>
              <a:rPr lang="ru-RU" baseline="0" dirty="0" smtClean="0"/>
              <a:t> надо иметь в виду, что сам термин "</a:t>
            </a:r>
            <a:r>
              <a:rPr lang="ru-RU" baseline="0" dirty="0" err="1" smtClean="0"/>
              <a:t>гномья</a:t>
            </a:r>
            <a:r>
              <a:rPr lang="ru-RU" baseline="0" dirty="0" smtClean="0"/>
              <a:t> сортировка" используется для обозначения более медленной сортировки, появляющейся только в образовательных целях и никак не используемой в реальной жизни. Поэтому про неё рассказывать не буду</a:t>
            </a:r>
            <a:r>
              <a:rPr lang="ru-RU" baseline="0" dirty="0" smtClean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Гномик сортирует вазоны с цветами стоящими вдоль дорожки. Все вазоны разного размера, и гномику нравится, когда они стоят по возрастанию.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Гномик идёт по дорожке и если видит стоящие неправильно (не по возрастанию размера) вазоны, то меняет их местами.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За первый проход по дорожке, он не упорядочит их все, но если проходов будет </a:t>
            </a:r>
            <a:r>
              <a:rPr lang="en-US" baseline="0" dirty="0" smtClean="0"/>
              <a:t>N</a:t>
            </a:r>
            <a:r>
              <a:rPr lang="ru-RU" baseline="0" dirty="0" smtClean="0"/>
              <a:t>, то все вазоны будут отсортированы.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49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510991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50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487603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51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639664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52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604421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53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750683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1) первый проход завершён – максимальный элемент найден и перемещён </a:t>
            </a:r>
            <a:r>
              <a:rPr lang="ru-RU" baseline="0" dirty="0" smtClean="0"/>
              <a:t>в </a:t>
            </a:r>
            <a:r>
              <a:rPr lang="ru-RU" baseline="0" dirty="0" smtClean="0"/>
              <a:t>конец </a:t>
            </a:r>
            <a:r>
              <a:rPr lang="ru-RU" baseline="0" dirty="0" smtClean="0"/>
              <a:t>массива ("всплыл" как пузырёк).</a:t>
            </a:r>
            <a:endParaRPr lang="ru-RU" dirty="0" smtClean="0"/>
          </a:p>
          <a:p>
            <a:r>
              <a:rPr lang="en-US" dirty="0" smtClean="0"/>
              <a:t>2</a:t>
            </a:r>
            <a:r>
              <a:rPr lang="ru-RU" dirty="0" smtClean="0"/>
              <a:t>) меньшие</a:t>
            </a:r>
            <a:r>
              <a:rPr lang="ru-RU" baseline="0" dirty="0" smtClean="0"/>
              <a:t> </a:t>
            </a:r>
            <a:r>
              <a:rPr lang="ru-RU" baseline="0" dirty="0" smtClean="0"/>
              <a:t>элементы сдвинулись </a:t>
            </a:r>
            <a:r>
              <a:rPr lang="ru-RU" baseline="0" dirty="0" smtClean="0"/>
              <a:t>на одну позицию влево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54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427791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элементы уже в нужном порядке – не меняем их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55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659536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56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7857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К вопросу о том, что</a:t>
            </a:r>
            <a:r>
              <a:rPr lang="ru-RU" baseline="0" dirty="0" smtClean="0"/>
              <a:t> даёт упорядочивание массива:</a:t>
            </a:r>
          </a:p>
          <a:p>
            <a:r>
              <a:rPr lang="ru-RU" baseline="0" dirty="0" smtClean="0"/>
              <a:t>на этом слайде объясняется алгоритм поиска элемента в упорядоченном массиве.</a:t>
            </a:r>
          </a:p>
          <a:p>
            <a:r>
              <a:rPr lang="ru-RU" baseline="0" dirty="0" smtClean="0"/>
              <a:t>Если бы массив был не упорядочен, то для нахождения конкретного элемента массива пришлось бы его просмотреть целиком – каждый элемент в отдельности.</a:t>
            </a:r>
            <a:br>
              <a:rPr lang="ru-RU" baseline="0" dirty="0" smtClean="0"/>
            </a:br>
            <a:r>
              <a:rPr lang="ru-RU" baseline="0" dirty="0" smtClean="0"/>
              <a:t>Для приведенного упорядоченного массива достаточно просмотреть 5 элементов, чтобы найти нужный или убедиться, что его нет в массиве.</a:t>
            </a: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672918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элементы уже в нужном порядке – не меняем их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57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631718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нашли второе в массиве максимальное число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58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086419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59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220404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в массиве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60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858903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нашли третье максимальное число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61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298676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Мы на этом остановимся поскольку видим, что массив уже отсортирован.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Однако компьютер (как и гномик) этого не знает – ему придётся проходить все шаги, чтобы проверить, что всё отсортировано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62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909414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baseline="0" dirty="0" smtClean="0"/>
              <a:t>1) </a:t>
            </a:r>
            <a:r>
              <a:rPr lang="ru-RU" b="0" baseline="0" dirty="0" smtClean="0"/>
              <a:t>цикл по </a:t>
            </a:r>
            <a:r>
              <a:rPr lang="en-US" b="0" baseline="0" dirty="0" smtClean="0"/>
              <a:t>k </a:t>
            </a:r>
            <a:r>
              <a:rPr lang="ru-RU" b="0" baseline="0" dirty="0" smtClean="0"/>
              <a:t>начинается с </a:t>
            </a:r>
            <a:r>
              <a:rPr lang="en-US" b="0" baseline="0" dirty="0" smtClean="0"/>
              <a:t>k=N-1 </a:t>
            </a:r>
            <a:r>
              <a:rPr lang="en-US" b="0" baseline="0" dirty="0" smtClean="0"/>
              <a:t>– </a:t>
            </a:r>
            <a:r>
              <a:rPr lang="ru-RU" b="0" baseline="0" dirty="0" smtClean="0"/>
              <a:t>номера последнего </a:t>
            </a:r>
            <a:r>
              <a:rPr lang="ru-RU" b="0" baseline="0" dirty="0" smtClean="0"/>
              <a:t>элемента в массиве</a:t>
            </a:r>
          </a:p>
          <a:p>
            <a:r>
              <a:rPr lang="ru-RU" b="0" dirty="0" smtClean="0"/>
              <a:t>2</a:t>
            </a:r>
            <a:r>
              <a:rPr lang="en-US" b="0" dirty="0" smtClean="0"/>
              <a:t>)</a:t>
            </a:r>
            <a:r>
              <a:rPr lang="en-US" b="0" baseline="0" dirty="0" smtClean="0"/>
              <a:t> </a:t>
            </a:r>
            <a:r>
              <a:rPr lang="ru-RU" b="0" baseline="0" dirty="0" smtClean="0"/>
              <a:t>цикл по </a:t>
            </a:r>
            <a:r>
              <a:rPr lang="en-US" b="0" baseline="0" dirty="0" smtClean="0"/>
              <a:t>k </a:t>
            </a:r>
            <a:r>
              <a:rPr lang="ru-RU" b="0" baseline="0" dirty="0" smtClean="0"/>
              <a:t>завершается при </a:t>
            </a:r>
            <a:r>
              <a:rPr lang="en-US" b="0" baseline="0" dirty="0" smtClean="0"/>
              <a:t>k=</a:t>
            </a:r>
            <a:r>
              <a:rPr lang="ru-RU" b="0" baseline="0" dirty="0" smtClean="0"/>
              <a:t>1</a:t>
            </a:r>
            <a:r>
              <a:rPr lang="ru-RU" b="0" baseline="0" dirty="0" smtClean="0"/>
              <a:t>, поскольку при </a:t>
            </a:r>
            <a:r>
              <a:rPr lang="en-US" b="0" baseline="0" dirty="0" smtClean="0"/>
              <a:t>k=0 </a:t>
            </a:r>
            <a:r>
              <a:rPr lang="ru-RU" b="0" baseline="0" dirty="0" smtClean="0"/>
              <a:t>уже не будет двух элементов, чтобы их сравнить</a:t>
            </a:r>
          </a:p>
          <a:p>
            <a:r>
              <a:rPr lang="ru-RU" b="0" dirty="0" smtClean="0"/>
              <a:t>3</a:t>
            </a:r>
            <a:r>
              <a:rPr lang="en-US" b="0" dirty="0" smtClean="0"/>
              <a:t>)</a:t>
            </a:r>
            <a:r>
              <a:rPr lang="en-US" b="0" baseline="0" dirty="0" smtClean="0"/>
              <a:t> </a:t>
            </a:r>
            <a:r>
              <a:rPr lang="ru-RU" b="0" baseline="0" dirty="0" smtClean="0"/>
              <a:t>цикл по </a:t>
            </a:r>
            <a:r>
              <a:rPr lang="en-US" b="0" baseline="0" dirty="0" smtClean="0"/>
              <a:t>i </a:t>
            </a:r>
            <a:r>
              <a:rPr lang="ru-RU" b="0" baseline="0" dirty="0" smtClean="0"/>
              <a:t>до последнего элемента перед </a:t>
            </a:r>
            <a:r>
              <a:rPr lang="en-US" b="0" baseline="0" dirty="0" smtClean="0"/>
              <a:t>k </a:t>
            </a:r>
            <a:r>
              <a:rPr lang="ru-RU" b="0" baseline="0" dirty="0" smtClean="0"/>
              <a:t>– не включаем правую границу, </a:t>
            </a:r>
            <a:r>
              <a:rPr lang="ru-RU" b="0" baseline="0" dirty="0" smtClean="0"/>
              <a:t>поскольку при </a:t>
            </a:r>
            <a:r>
              <a:rPr lang="en-US" b="0" baseline="0" dirty="0" smtClean="0"/>
              <a:t>k=0 </a:t>
            </a:r>
            <a:r>
              <a:rPr lang="ru-RU" b="0" baseline="0" dirty="0" err="1" smtClean="0"/>
              <a:t>цкл</a:t>
            </a:r>
            <a:r>
              <a:rPr lang="ru-RU" b="0" baseline="0" dirty="0" smtClean="0"/>
              <a:t> внутри всё равно ни разу не выполнится.</a:t>
            </a:r>
            <a:endParaRPr lang="ru-RU" b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63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683904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dirty="0" smtClean="0"/>
              <a:t>Усовершенствованный</a:t>
            </a:r>
            <a:r>
              <a:rPr lang="ru-RU" b="0" baseline="0" dirty="0" smtClean="0"/>
              <a:t> метод "пузырька": если </a:t>
            </a:r>
            <a:r>
              <a:rPr lang="ru-RU" b="0" baseline="0" dirty="0" smtClean="0"/>
              <a:t>на любом проходе не </a:t>
            </a:r>
            <a:r>
              <a:rPr lang="ru-RU" b="0" baseline="0" dirty="0" smtClean="0"/>
              <a:t>было совершено ни одного </a:t>
            </a:r>
            <a:r>
              <a:rPr lang="ru-RU" b="0" baseline="0" dirty="0" smtClean="0"/>
              <a:t>обмена,  </a:t>
            </a:r>
            <a:r>
              <a:rPr lang="ru-RU" b="0" baseline="0" dirty="0" smtClean="0"/>
              <a:t>то массив уже отсортирован и можно дальше не сортировать.</a:t>
            </a:r>
          </a:p>
          <a:p>
            <a:r>
              <a:rPr lang="ru-RU" b="0" baseline="0" dirty="0" smtClean="0"/>
              <a:t>Если массив </a:t>
            </a:r>
            <a:r>
              <a:rPr lang="ru-RU" b="0" baseline="0" dirty="0" smtClean="0"/>
              <a:t>отсортирован изначально, </a:t>
            </a:r>
            <a:r>
              <a:rPr lang="ru-RU" b="0" baseline="0" dirty="0" smtClean="0"/>
              <a:t>то </a:t>
            </a:r>
            <a:r>
              <a:rPr lang="ru-RU" b="0" baseline="0" dirty="0" smtClean="0"/>
              <a:t>усовершенствованный алгоритм </a:t>
            </a:r>
            <a:r>
              <a:rPr lang="ru-RU" b="0" baseline="0" dirty="0" smtClean="0"/>
              <a:t>завершится после первого </a:t>
            </a:r>
            <a:r>
              <a:rPr lang="ru-RU" b="0" baseline="0" dirty="0" smtClean="0"/>
              <a:t>же прохода</a:t>
            </a:r>
            <a:r>
              <a:rPr lang="ru-RU" b="0" baseline="0" dirty="0" smtClean="0"/>
              <a:t>,</a:t>
            </a:r>
            <a:endParaRPr lang="ru-RU" b="0" dirty="0" smtClean="0"/>
          </a:p>
          <a:p>
            <a:r>
              <a:rPr lang="ru-RU" b="0" dirty="0" smtClean="0"/>
              <a:t>достигая максимального</a:t>
            </a:r>
            <a:r>
              <a:rPr lang="ru-RU" b="0" baseline="0" dirty="0" smtClean="0"/>
              <a:t> возможного быстродействия среди всех возможных сортировок.</a:t>
            </a:r>
            <a:endParaRPr lang="ru-RU" b="0" dirty="0" smtClean="0"/>
          </a:p>
          <a:p>
            <a:r>
              <a:rPr lang="ru-RU" b="1" dirty="0" smtClean="0"/>
              <a:t>Дополнительно </a:t>
            </a:r>
            <a:r>
              <a:rPr lang="ru-RU" b="1" dirty="0" smtClean="0"/>
              <a:t>можно</a:t>
            </a:r>
            <a:r>
              <a:rPr lang="ru-RU" b="0" baseline="0" dirty="0" smtClean="0"/>
              <a:t>:</a:t>
            </a:r>
            <a:endParaRPr lang="ru-RU" b="0" baseline="0" dirty="0" smtClean="0"/>
          </a:p>
          <a:p>
            <a:r>
              <a:rPr lang="ru-RU" b="0" baseline="0" dirty="0" smtClean="0"/>
              <a:t>запоминать при каком </a:t>
            </a:r>
            <a:r>
              <a:rPr lang="en-US" b="0" baseline="0" dirty="0" smtClean="0"/>
              <a:t>i </a:t>
            </a:r>
            <a:r>
              <a:rPr lang="ru-RU" b="0" baseline="0" dirty="0" smtClean="0"/>
              <a:t>был последний обмен, и в конце итерации смещать </a:t>
            </a:r>
            <a:r>
              <a:rPr lang="en-US" b="0" baseline="0" dirty="0" smtClean="0"/>
              <a:t>k </a:t>
            </a:r>
            <a:r>
              <a:rPr lang="ru-RU" b="0" baseline="0" dirty="0" smtClean="0"/>
              <a:t>не на единицу а до этой позиции-1</a:t>
            </a:r>
          </a:p>
          <a:p>
            <a:endParaRPr lang="ru-RU" b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64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6184519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dirty="0" smtClean="0"/>
              <a:t>Стабильная</a:t>
            </a:r>
            <a:r>
              <a:rPr lang="ru-RU" b="0" baseline="0" dirty="0" smtClean="0"/>
              <a:t> ли это сортировка?</a:t>
            </a:r>
          </a:p>
          <a:p>
            <a:r>
              <a:rPr lang="ru-RU" b="0" baseline="0" dirty="0" smtClean="0"/>
              <a:t>Ответ: да, эта сортировка стабильна (если не обменивать специально местами равные элементы).</a:t>
            </a:r>
            <a:endParaRPr lang="en-US" b="0" baseline="0" dirty="0" smtClean="0"/>
          </a:p>
          <a:p>
            <a:endParaRPr lang="en-US" b="0" baseline="0" dirty="0" smtClean="0"/>
          </a:p>
          <a:p>
            <a:r>
              <a:rPr lang="ru-RU" b="0" dirty="0" smtClean="0"/>
              <a:t>1) рассмотренные выше сортировки не очень удачные в плане скорости, зато очень удачные в плане быстроты написания кода.</a:t>
            </a:r>
          </a:p>
          <a:p>
            <a:r>
              <a:rPr lang="ru-RU" b="0" dirty="0" smtClean="0"/>
              <a:t>2) </a:t>
            </a:r>
            <a:r>
              <a:rPr lang="ru-RU" b="0" dirty="0" smtClean="0"/>
              <a:t>кроме того из-за малой константы они обыгрывают</a:t>
            </a:r>
            <a:r>
              <a:rPr lang="ru-RU" b="0" baseline="0" dirty="0" smtClean="0"/>
              <a:t> более навороченные сортировки на коротких массивах</a:t>
            </a:r>
          </a:p>
          <a:p>
            <a:r>
              <a:rPr lang="ru-RU" b="0" baseline="0" dirty="0" smtClean="0"/>
              <a:t>3) </a:t>
            </a:r>
            <a:r>
              <a:rPr lang="ru-RU" b="0" baseline="0" dirty="0" smtClean="0"/>
              <a:t>самые оптимальные на сегодняшний день сортировки используют совокупность методов – в зависимости от размера массива выбирают более оптимальный по скорости алгоритм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65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63625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33465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19104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54776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Написание бинарной сортировки является</a:t>
            </a:r>
            <a:r>
              <a:rPr lang="ru-RU" baseline="0" dirty="0" smtClean="0"/>
              <a:t> сложной задачей даже для опытных программистов.</a:t>
            </a:r>
          </a:p>
          <a:p>
            <a:r>
              <a:rPr lang="ru-RU" baseline="0" dirty="0" smtClean="0"/>
              <a:t>Обычно маститые программисты пишут этот алгоритм, проверяют его, запускают </a:t>
            </a:r>
            <a:r>
              <a:rPr lang="ru-RU" baseline="0" dirty="0" smtClean="0"/>
              <a:t>отладчик и </a:t>
            </a:r>
            <a:r>
              <a:rPr lang="ru-RU" baseline="0" dirty="0" smtClean="0"/>
              <a:t>после пяти попыток исправлений всё же получают рабочую версию. Но всем кажется, что они могут написать рабочую версию сходу, ибо алгоритм то очень простой</a:t>
            </a:r>
            <a:r>
              <a:rPr lang="ru-RU" baseline="0" dirty="0" smtClean="0"/>
              <a:t>.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ru-RU" dirty="0" smtClean="0"/>
              <a:t>"Основной чертой монографии Кнута, выгодно отличающей её от других книг, посвящённых программированию, является исключительно высоко поднятая планка качества материала и академичности изложения, а также глубина анализа рассматриваемых вопросов." (</a:t>
            </a:r>
            <a:r>
              <a:rPr lang="en-US" dirty="0" smtClean="0"/>
              <a:t>wiki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93507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413158"/>
          </a:xfrm>
        </p:spPr>
        <p:txBody>
          <a:bodyPr lIns="91440" rIns="91440">
            <a:normAutofit/>
          </a:bodyPr>
          <a:lstStyle>
            <a:lvl1pPr marL="0" indent="0" algn="l">
              <a:buNone/>
              <a:tabLst>
                <a:tab pos="0" algn="l"/>
                <a:tab pos="7380000" algn="r"/>
              </a:tabLst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dirty="0" smtClean="0"/>
              <a:t>Образец подзаголовка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Номер слайда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dirty="0" smtClean="0"/>
              <a:t>Базовые структуры данных</a:t>
            </a:r>
            <a:endParaRPr lang="en-US" dirty="0" smtClean="0"/>
          </a:p>
        </p:txBody>
      </p:sp>
      <p:sp>
        <p:nvSpPr>
          <p:cNvPr id="12" name="Дата 8"/>
          <p:cNvSpPr>
            <a:spLocks noGrp="1"/>
          </p:cNvSpPr>
          <p:nvPr>
            <p:ph type="dt" sz="half" idx="10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018952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dirty="0" smtClean="0"/>
              <a:t>Базовые структуры данных</a:t>
            </a:r>
            <a:endParaRPr lang="en-US" dirty="0" smtClean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Дата 8"/>
          <p:cNvSpPr>
            <a:spLocks noGrp="1"/>
          </p:cNvSpPr>
          <p:nvPr>
            <p:ph type="dt" sz="half" idx="10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42971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dirty="0" smtClean="0"/>
              <a:t>Базовые структуры данных</a:t>
            </a:r>
            <a:endParaRPr lang="en-US" dirty="0" smtClean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Дата 8"/>
          <p:cNvSpPr>
            <a:spLocks noGrp="1"/>
          </p:cNvSpPr>
          <p:nvPr>
            <p:ph type="dt" sz="half" idx="10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442566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22959" y="513347"/>
            <a:ext cx="7543801" cy="5462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dirty="0" smtClean="0"/>
              <a:t>Базовые структуры данных</a:t>
            </a:r>
            <a:endParaRPr lang="en-US" dirty="0" smtClean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Дата 8"/>
          <p:cNvSpPr>
            <a:spLocks noGrp="1"/>
          </p:cNvSpPr>
          <p:nvPr>
            <p:ph type="dt" sz="half" idx="10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903229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dirty="0" smtClean="0"/>
              <a:t>Базовые структуры данных</a:t>
            </a:r>
            <a:endParaRPr lang="en-US" dirty="0" smtClean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Дата 8"/>
          <p:cNvSpPr>
            <a:spLocks noGrp="1"/>
          </p:cNvSpPr>
          <p:nvPr>
            <p:ph type="dt" sz="half" idx="10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432834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dirty="0" smtClean="0"/>
              <a:t>Базовые структуры данных</a:t>
            </a:r>
            <a:endParaRPr lang="en-US" dirty="0" smtClean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Дата 8"/>
          <p:cNvSpPr>
            <a:spLocks noGrp="1"/>
          </p:cNvSpPr>
          <p:nvPr>
            <p:ph type="dt" sz="half" idx="10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434422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dirty="0" smtClean="0"/>
              <a:t>Базовые структуры данных</a:t>
            </a:r>
            <a:endParaRPr lang="en-US" dirty="0" smtClean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Дата 8"/>
          <p:cNvSpPr>
            <a:spLocks noGrp="1"/>
          </p:cNvSpPr>
          <p:nvPr>
            <p:ph type="dt" sz="half" idx="10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188534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dirty="0" smtClean="0"/>
              <a:t>Базовые структуры данных</a:t>
            </a:r>
            <a:endParaRPr lang="en-US" dirty="0" smtClean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Дата 8"/>
          <p:cNvSpPr>
            <a:spLocks noGrp="1"/>
          </p:cNvSpPr>
          <p:nvPr>
            <p:ph type="dt" sz="half" idx="10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645571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dirty="0" smtClean="0"/>
              <a:t>Базовые структуры данных</a:t>
            </a:r>
            <a:endParaRPr lang="en-US" dirty="0" smtClean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Дата 8"/>
          <p:cNvSpPr>
            <a:spLocks noGrp="1"/>
          </p:cNvSpPr>
          <p:nvPr>
            <p:ph type="dt" sz="half" idx="10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593353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dirty="0" smtClean="0"/>
              <a:t>Базовые структуры данных</a:t>
            </a:r>
            <a:endParaRPr lang="en-US" dirty="0" smtClean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Дата 8"/>
          <p:cNvSpPr>
            <a:spLocks noGrp="1"/>
          </p:cNvSpPr>
          <p:nvPr>
            <p:ph type="dt" sz="half" idx="10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163472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45436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cap="all" baseline="0">
                <a:solidFill>
                  <a:schemeClr val="bg1"/>
                </a:solidFill>
              </a:defRPr>
            </a:lvl1pPr>
          </a:lstStyle>
          <a:p>
            <a:r>
              <a:rPr lang="ru-RU" dirty="0" smtClean="0"/>
              <a:t>Базовые структуры данных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bg1"/>
                </a:solidFill>
              </a:defRPr>
            </a:lvl1pPr>
          </a:lstStyle>
          <a:p>
            <a:fld id="{35996D3A-6AFD-458C-90C1-256E0364347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Дата 8"/>
          <p:cNvSpPr>
            <a:spLocks noGrp="1"/>
          </p:cNvSpPr>
          <p:nvPr>
            <p:ph type="dt" sz="half" idx="10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93819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74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3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0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8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8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8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8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0.png"/><Relationship Id="rId4" Type="http://schemas.openxmlformats.org/officeDocument/2006/relationships/image" Target="../media/image12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8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8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8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8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8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8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8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8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8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8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8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8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8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8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Базовые структуры данных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Прямоугольник 5"/>
          <p:cNvSpPr/>
          <p:nvPr/>
        </p:nvSpPr>
        <p:spPr>
          <a:xfrm>
            <a:off x="251520" y="1268760"/>
            <a:ext cx="8784976" cy="53707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ru-RU" altLang="ru-RU" sz="2200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Сортировка</a:t>
            </a:r>
            <a:r>
              <a:rPr lang="ru-RU" altLang="ru-RU" sz="2200" b="1" dirty="0">
                <a:solidFill>
                  <a:schemeClr val="bg2"/>
                </a:solidFill>
              </a:rPr>
              <a:t> </a:t>
            </a:r>
            <a:r>
              <a:rPr lang="ru-RU" altLang="ru-RU" sz="2200" b="1" dirty="0"/>
              <a:t>- </a:t>
            </a:r>
            <a:r>
              <a:rPr lang="ru-RU" altLang="ru-RU" sz="2200" dirty="0"/>
              <a:t>процесс перестановки заданного множества нумерованных объектов в определенном </a:t>
            </a:r>
            <a:r>
              <a:rPr lang="ru-RU" altLang="ru-RU" sz="2200" dirty="0" smtClean="0"/>
              <a:t>порядке.</a:t>
            </a:r>
          </a:p>
          <a:p>
            <a:pPr algn="ctr">
              <a:spcBef>
                <a:spcPts val="600"/>
              </a:spcBef>
            </a:pPr>
            <a:r>
              <a:rPr lang="en-US" altLang="ru-RU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r>
              <a:rPr lang="en-US" altLang="ru-RU" sz="2200" baseline="-25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en-US" altLang="ru-RU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a</a:t>
            </a:r>
            <a:r>
              <a:rPr lang="en-US" altLang="ru-RU" sz="2200" baseline="-25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lang="en-US" altLang="ru-RU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lang="en-US" altLang="ru-RU" sz="2200" dirty="0"/>
              <a:t> … a</a:t>
            </a:r>
            <a:r>
              <a:rPr lang="en-US" altLang="ru-RU" sz="2200" baseline="-25000" dirty="0"/>
              <a:t>n</a:t>
            </a:r>
            <a:r>
              <a:rPr lang="en-US" altLang="ru-RU" sz="2200" dirty="0"/>
              <a:t> </a:t>
            </a:r>
            <a:r>
              <a:rPr lang="en-US" altLang="ru-RU" sz="2200" dirty="0">
                <a:solidFill>
                  <a:schemeClr val="bg1"/>
                </a:solidFill>
                <a:sym typeface="Symbol" panose="05050102010706020507" pitchFamily="18" charset="2"/>
              </a:rPr>
              <a:t></a:t>
            </a:r>
            <a:r>
              <a:rPr lang="en-US" altLang="ru-RU" sz="2200" dirty="0">
                <a:solidFill>
                  <a:schemeClr val="bg1"/>
                </a:solidFill>
              </a:rPr>
              <a:t> a</a:t>
            </a:r>
            <a:r>
              <a:rPr lang="en-US" altLang="ru-RU" sz="2200" baseline="-25000" dirty="0">
                <a:solidFill>
                  <a:schemeClr val="bg1"/>
                </a:solidFill>
                <a:sym typeface="Symbol" panose="05050102010706020507" pitchFamily="18" charset="2"/>
              </a:rPr>
              <a:t>k1</a:t>
            </a:r>
            <a:r>
              <a:rPr lang="en-US" altLang="ru-RU" sz="2200" dirty="0">
                <a:solidFill>
                  <a:schemeClr val="bg1"/>
                </a:solidFill>
                <a:sym typeface="Symbol" panose="05050102010706020507" pitchFamily="18" charset="2"/>
              </a:rPr>
              <a:t>, a</a:t>
            </a:r>
            <a:r>
              <a:rPr lang="en-US" altLang="ru-RU" sz="2200" baseline="-25000" dirty="0">
                <a:solidFill>
                  <a:schemeClr val="bg1"/>
                </a:solidFill>
                <a:sym typeface="Symbol" panose="05050102010706020507" pitchFamily="18" charset="2"/>
              </a:rPr>
              <a:t>k2</a:t>
            </a:r>
            <a:r>
              <a:rPr lang="en-US" altLang="ru-RU" sz="2200" dirty="0">
                <a:solidFill>
                  <a:schemeClr val="bg1"/>
                </a:solidFill>
                <a:sym typeface="Symbol" panose="05050102010706020507" pitchFamily="18" charset="2"/>
              </a:rPr>
              <a:t>, … </a:t>
            </a:r>
            <a:r>
              <a:rPr lang="en-US" altLang="ru-RU" sz="2200" dirty="0" err="1">
                <a:solidFill>
                  <a:schemeClr val="bg1"/>
                </a:solidFill>
                <a:sym typeface="Symbol" panose="05050102010706020507" pitchFamily="18" charset="2"/>
              </a:rPr>
              <a:t>a</a:t>
            </a:r>
            <a:r>
              <a:rPr lang="en-US" altLang="ru-RU" sz="2200" baseline="-25000" dirty="0" err="1">
                <a:solidFill>
                  <a:schemeClr val="bg1"/>
                </a:solidFill>
                <a:sym typeface="Symbol" panose="05050102010706020507" pitchFamily="18" charset="2"/>
              </a:rPr>
              <a:t>kn</a:t>
            </a:r>
            <a:r>
              <a:rPr lang="en-US" altLang="ru-RU" sz="2200" dirty="0">
                <a:solidFill>
                  <a:schemeClr val="bg1"/>
                </a:solidFill>
                <a:sym typeface="Symbol" panose="05050102010706020507" pitchFamily="18" charset="2"/>
              </a:rPr>
              <a:t>  </a:t>
            </a:r>
            <a:endParaRPr lang="ru-RU" altLang="ru-RU" sz="2200" dirty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pPr algn="ctr">
              <a:spcBef>
                <a:spcPts val="600"/>
              </a:spcBef>
            </a:pPr>
            <a:r>
              <a:rPr lang="en-US" altLang="ru-RU" sz="2200" dirty="0">
                <a:sym typeface="Symbol" panose="05050102010706020507" pitchFamily="18" charset="2"/>
              </a:rPr>
              <a:t>f(a</a:t>
            </a:r>
            <a:r>
              <a:rPr lang="en-US" altLang="ru-RU" sz="2200" baseline="-25000" dirty="0">
                <a:sym typeface="Symbol" panose="05050102010706020507" pitchFamily="18" charset="2"/>
              </a:rPr>
              <a:t>k1</a:t>
            </a:r>
            <a:r>
              <a:rPr lang="en-US" altLang="ru-RU" sz="2200" dirty="0">
                <a:sym typeface="Symbol" panose="05050102010706020507" pitchFamily="18" charset="2"/>
              </a:rPr>
              <a:t>) </a:t>
            </a:r>
            <a:r>
              <a:rPr lang="en-US" altLang="ru-RU" sz="2200" dirty="0"/>
              <a:t> f(a</a:t>
            </a:r>
            <a:r>
              <a:rPr lang="en-US" altLang="ru-RU" sz="2200" baseline="-25000" dirty="0">
                <a:sym typeface="Symbol" panose="05050102010706020507" pitchFamily="18" charset="2"/>
              </a:rPr>
              <a:t>k2</a:t>
            </a:r>
            <a:r>
              <a:rPr lang="en-US" altLang="ru-RU" sz="2200" dirty="0">
                <a:sym typeface="Symbol" panose="05050102010706020507" pitchFamily="18" charset="2"/>
              </a:rPr>
              <a:t>) </a:t>
            </a:r>
            <a:r>
              <a:rPr lang="en-US" altLang="ru-RU" sz="2200" dirty="0"/>
              <a:t> f(a</a:t>
            </a:r>
            <a:r>
              <a:rPr lang="en-US" altLang="ru-RU" sz="2200" baseline="-25000" dirty="0">
                <a:sym typeface="Symbol" panose="05050102010706020507" pitchFamily="18" charset="2"/>
              </a:rPr>
              <a:t>k3</a:t>
            </a:r>
            <a:r>
              <a:rPr lang="en-US" altLang="ru-RU" sz="2200" dirty="0">
                <a:sym typeface="Symbol" panose="05050102010706020507" pitchFamily="18" charset="2"/>
              </a:rPr>
              <a:t>) </a:t>
            </a:r>
            <a:r>
              <a:rPr lang="en-US" altLang="ru-RU" sz="2200" dirty="0"/>
              <a:t> … </a:t>
            </a:r>
            <a:r>
              <a:rPr lang="en-US" altLang="ru-RU" sz="2200" dirty="0">
                <a:sym typeface="Symbol" panose="05050102010706020507" pitchFamily="18" charset="2"/>
              </a:rPr>
              <a:t></a:t>
            </a:r>
            <a:r>
              <a:rPr lang="en-US" altLang="ru-RU" sz="2200" dirty="0"/>
              <a:t> f(</a:t>
            </a:r>
            <a:r>
              <a:rPr lang="en-US" altLang="ru-RU" sz="2200" dirty="0" err="1"/>
              <a:t>a</a:t>
            </a:r>
            <a:r>
              <a:rPr lang="en-US" altLang="ru-RU" sz="2200" baseline="-25000" dirty="0" err="1">
                <a:sym typeface="Symbol" panose="05050102010706020507" pitchFamily="18" charset="2"/>
              </a:rPr>
              <a:t>kn</a:t>
            </a:r>
            <a:r>
              <a:rPr lang="en-US" altLang="ru-RU" sz="2200" dirty="0">
                <a:sym typeface="Symbol" panose="05050102010706020507" pitchFamily="18" charset="2"/>
              </a:rPr>
              <a:t>)</a:t>
            </a:r>
            <a:endParaRPr lang="ru-RU" altLang="ru-RU" sz="2200" dirty="0"/>
          </a:p>
          <a:p>
            <a:pPr>
              <a:spcBef>
                <a:spcPts val="600"/>
              </a:spcBef>
            </a:pPr>
            <a:r>
              <a:rPr lang="ru-RU" altLang="ru-RU" sz="2200" dirty="0" smtClean="0"/>
              <a:t>Цель </a:t>
            </a:r>
            <a:r>
              <a:rPr lang="ru-RU" altLang="ru-RU" sz="2200" dirty="0"/>
              <a:t>сортировки - облегчить последующий поиск элементов в отсортированном множестве</a:t>
            </a:r>
            <a:r>
              <a:rPr lang="ru-RU" altLang="ru-RU" sz="2200" dirty="0" smtClean="0"/>
              <a:t>.</a:t>
            </a:r>
          </a:p>
          <a:p>
            <a:pPr>
              <a:spcBef>
                <a:spcPts val="600"/>
              </a:spcBef>
            </a:pPr>
            <a:r>
              <a:rPr lang="ru-RU" altLang="ru-RU" sz="2200" dirty="0" smtClean="0"/>
              <a:t>Сортировать </a:t>
            </a:r>
            <a:r>
              <a:rPr lang="ru-RU" altLang="ru-RU" sz="2200" dirty="0"/>
              <a:t>можно элементы любого </a:t>
            </a:r>
            <a:r>
              <a:rPr lang="ru-RU" altLang="ru-RU" sz="2200" dirty="0" smtClean="0"/>
              <a:t>типа:</a:t>
            </a:r>
            <a:br>
              <a:rPr lang="ru-RU" altLang="ru-RU" sz="2200" dirty="0" smtClean="0"/>
            </a:br>
            <a:r>
              <a:rPr lang="ru-RU" altLang="ru-RU" sz="2200" dirty="0" smtClean="0"/>
              <a:t>встроенного (</a:t>
            </a:r>
            <a:r>
              <a:rPr lang="ru-RU" altLang="ru-RU" sz="2200" dirty="0"/>
              <a:t>числа, </a:t>
            </a:r>
            <a:r>
              <a:rPr lang="ru-RU" altLang="ru-RU" sz="2200" dirty="0" smtClean="0"/>
              <a:t>строки)</a:t>
            </a:r>
            <a:br>
              <a:rPr lang="ru-RU" altLang="ru-RU" sz="2200" dirty="0" smtClean="0"/>
            </a:br>
            <a:r>
              <a:rPr lang="ru-RU" altLang="ru-RU" sz="2200" dirty="0" smtClean="0"/>
              <a:t>или </a:t>
            </a:r>
            <a:r>
              <a:rPr lang="ru-RU" altLang="ru-RU" sz="2200" dirty="0"/>
              <a:t>пользовательского (структуры, массивы, объекты).</a:t>
            </a:r>
          </a:p>
          <a:p>
            <a:pPr>
              <a:spcBef>
                <a:spcPts val="600"/>
              </a:spcBef>
            </a:pPr>
            <a:r>
              <a:rPr lang="ru-RU" altLang="ru-RU" sz="2200" dirty="0"/>
              <a:t>Один и тот же массив в зависимости от необходимости может сортироваться сперва по одному ключу, потом по </a:t>
            </a:r>
            <a:r>
              <a:rPr lang="ru-RU" altLang="ru-RU" sz="2200" dirty="0" smtClean="0"/>
              <a:t>другому</a:t>
            </a:r>
            <a:br>
              <a:rPr lang="ru-RU" altLang="ru-RU" sz="2200" dirty="0" smtClean="0"/>
            </a:br>
            <a:r>
              <a:rPr lang="ru-RU" altLang="ru-RU" sz="2200" dirty="0" smtClean="0"/>
              <a:t>(можно отсортировать </a:t>
            </a:r>
            <a:r>
              <a:rPr lang="ru-RU" altLang="ru-RU" sz="2200" dirty="0"/>
              <a:t>базу данных студентов по </a:t>
            </a:r>
            <a:r>
              <a:rPr lang="ru-RU" altLang="ru-RU" sz="2200" dirty="0" smtClean="0"/>
              <a:t>ФИО,</a:t>
            </a:r>
            <a:br>
              <a:rPr lang="ru-RU" altLang="ru-RU" sz="2200" dirty="0" smtClean="0"/>
            </a:br>
            <a:r>
              <a:rPr lang="ru-RU" altLang="ru-RU" sz="2200" dirty="0" smtClean="0"/>
              <a:t>по </a:t>
            </a:r>
            <a:r>
              <a:rPr lang="ru-RU" altLang="ru-RU" sz="2200" dirty="0"/>
              <a:t>среднему балу, или по адресу </a:t>
            </a:r>
            <a:r>
              <a:rPr lang="ru-RU" altLang="ru-RU" sz="2200" dirty="0" smtClean="0"/>
              <a:t>проживания).</a:t>
            </a:r>
            <a:endParaRPr lang="ru-RU" altLang="ru-RU" sz="2200" dirty="0"/>
          </a:p>
          <a:p>
            <a:pPr>
              <a:spcBef>
                <a:spcPts val="600"/>
              </a:spcBef>
            </a:pPr>
            <a:endParaRPr lang="ru-RU" altLang="ru-RU" sz="2200" dirty="0" smtClean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251520" y="260648"/>
            <a:ext cx="8640959" cy="105273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Составные типы данных</a:t>
            </a:r>
            <a:r>
              <a:rPr lang="en-US" sz="4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  <a:r>
              <a:rPr lang="ru-RU" sz="4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ru-RU" sz="4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ru-RU" sz="4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сортировка массивов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4170669" y="2016933"/>
            <a:ext cx="2345547" cy="26754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spcBef>
                <a:spcPts val="1200"/>
              </a:spcBef>
            </a:pPr>
            <a:r>
              <a:rPr lang="en-US" altLang="ru-RU" sz="2200" dirty="0">
                <a:solidFill>
                  <a:prstClr val="black">
                    <a:lumMod val="75000"/>
                    <a:lumOff val="25000"/>
                  </a:prstClr>
                </a:solidFill>
                <a:sym typeface="Symbol" panose="05050102010706020507" pitchFamily="18" charset="2"/>
              </a:rPr>
              <a:t></a:t>
            </a:r>
            <a:r>
              <a:rPr lang="en-US" altLang="ru-RU" sz="2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a</a:t>
            </a:r>
            <a:r>
              <a:rPr lang="en-US" altLang="ru-RU" sz="2200" baseline="-25000" dirty="0">
                <a:solidFill>
                  <a:prstClr val="black">
                    <a:lumMod val="75000"/>
                    <a:lumOff val="25000"/>
                  </a:prstClr>
                </a:solidFill>
                <a:sym typeface="Symbol" panose="05050102010706020507" pitchFamily="18" charset="2"/>
              </a:rPr>
              <a:t>k1</a:t>
            </a:r>
            <a:r>
              <a:rPr lang="en-US" altLang="ru-RU" sz="2200" dirty="0">
                <a:solidFill>
                  <a:prstClr val="black">
                    <a:lumMod val="75000"/>
                    <a:lumOff val="25000"/>
                  </a:prstClr>
                </a:solidFill>
                <a:sym typeface="Symbol" panose="05050102010706020507" pitchFamily="18" charset="2"/>
              </a:rPr>
              <a:t>, a</a:t>
            </a:r>
            <a:r>
              <a:rPr lang="en-US" altLang="ru-RU" sz="2200" baseline="-25000" dirty="0">
                <a:solidFill>
                  <a:prstClr val="black">
                    <a:lumMod val="75000"/>
                    <a:lumOff val="25000"/>
                  </a:prstClr>
                </a:solidFill>
                <a:sym typeface="Symbol" panose="05050102010706020507" pitchFamily="18" charset="2"/>
              </a:rPr>
              <a:t>k2</a:t>
            </a:r>
            <a:r>
              <a:rPr lang="en-US" altLang="ru-RU" sz="2200" dirty="0">
                <a:solidFill>
                  <a:prstClr val="black">
                    <a:lumMod val="75000"/>
                    <a:lumOff val="25000"/>
                  </a:prstClr>
                </a:solidFill>
                <a:sym typeface="Symbol" panose="05050102010706020507" pitchFamily="18" charset="2"/>
              </a:rPr>
              <a:t>, … </a:t>
            </a:r>
            <a:r>
              <a:rPr lang="en-US" altLang="ru-RU" sz="2200" dirty="0" err="1">
                <a:solidFill>
                  <a:prstClr val="black">
                    <a:lumMod val="75000"/>
                    <a:lumOff val="25000"/>
                  </a:prstClr>
                </a:solidFill>
                <a:sym typeface="Symbol" panose="05050102010706020507" pitchFamily="18" charset="2"/>
              </a:rPr>
              <a:t>a</a:t>
            </a:r>
            <a:r>
              <a:rPr lang="en-US" altLang="ru-RU" sz="2200" baseline="-25000" dirty="0" err="1">
                <a:solidFill>
                  <a:prstClr val="black">
                    <a:lumMod val="75000"/>
                    <a:lumOff val="25000"/>
                  </a:prstClr>
                </a:solidFill>
                <a:sym typeface="Symbol" panose="05050102010706020507" pitchFamily="18" charset="2"/>
              </a:rPr>
              <a:t>kn</a:t>
            </a:r>
            <a:r>
              <a:rPr lang="en-US" altLang="ru-RU" sz="2200" dirty="0">
                <a:solidFill>
                  <a:prstClr val="black">
                    <a:lumMod val="75000"/>
                    <a:lumOff val="25000"/>
                  </a:prstClr>
                </a:solidFill>
                <a:sym typeface="Symbol" panose="05050102010706020507" pitchFamily="18" charset="2"/>
              </a:rPr>
              <a:t>  </a:t>
            </a:r>
            <a:endParaRPr lang="ru-RU" altLang="ru-RU" sz="2200" dirty="0">
              <a:solidFill>
                <a:prstClr val="black">
                  <a:lumMod val="75000"/>
                  <a:lumOff val="25000"/>
                </a:prstClr>
              </a:solidFill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216175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Базовые структуры данных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Прямоугольник 4"/>
          <p:cNvSpPr/>
          <p:nvPr/>
        </p:nvSpPr>
        <p:spPr>
          <a:xfrm>
            <a:off x="467544" y="1340768"/>
            <a:ext cx="8136904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setlocale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i="1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LC_ALL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10;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unsigned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viArr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  <a:endParaRPr lang="ru-RU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генерируем массив и выбираем число, которое будем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искать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=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+ 10;</a:t>
            </a:r>
          </a:p>
          <a:p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(3) &lt;&lt; 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viArr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ru-RU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"\</a:t>
            </a:r>
            <a:r>
              <a:rPr lang="ru-RU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nВыберите</a:t>
            </a:r>
            <a:r>
              <a:rPr lang="ru-RU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число для поиска: "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unsigned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key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oFind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0;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&gt;&gt; 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keyToFind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...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251520" y="260648"/>
            <a:ext cx="8640959" cy="10527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Бинарный поиск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26062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Базовые структуры данных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Прямоугольник 4"/>
          <p:cNvSpPr/>
          <p:nvPr/>
        </p:nvSpPr>
        <p:spPr>
          <a:xfrm>
            <a:off x="467544" y="836712"/>
            <a:ext cx="6768752" cy="554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 smtClean="0">
                <a:highlight>
                  <a:srgbClr val="FFFFFF"/>
                </a:highlight>
                <a:latin typeface="Consolas" panose="020B0609020204030204" pitchFamily="49" charset="0"/>
              </a:rPr>
              <a:t>    ...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left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int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right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left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right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(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left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right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/ 2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viArr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==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keyToFind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break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нашёл</a:t>
            </a:r>
            <a:endParaRPr lang="en-US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viArr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&gt;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keyToFind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right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if (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viArr[mid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&lt; keyToFind)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left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+ 1;</a:t>
            </a: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left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right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ru-RU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ru-RU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"\</a:t>
            </a:r>
            <a:r>
              <a:rPr lang="ru-RU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nOK</a:t>
            </a:r>
            <a:r>
              <a:rPr lang="ru-RU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номер элемента "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mid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ru-RU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ru-RU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"\</a:t>
            </a:r>
            <a:r>
              <a:rPr lang="ru-RU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nТакого</a:t>
            </a:r>
            <a:r>
              <a:rPr lang="ru-RU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числа нет в массиве"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_getch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pPr>
              <a:lnSpc>
                <a:spcPct val="7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251520" y="260648"/>
            <a:ext cx="8640959" cy="10527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Бинарный поиск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467544" y="1052736"/>
            <a:ext cx="6336703" cy="1518723"/>
          </a:xfrm>
          <a:prstGeom prst="rect">
            <a:avLst/>
          </a:prstGeom>
          <a:solidFill>
            <a:schemeClr val="bg1"/>
          </a:solidFill>
        </p:spPr>
        <p:txBody>
          <a:bodyPr wrap="square" tIns="72000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long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left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long long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right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unsigned 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left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right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unsigned int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((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left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right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/ 2);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7886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Базовые структуры данных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539552" y="1916832"/>
            <a:ext cx="7632848" cy="3093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1200"/>
              </a:spcBef>
              <a:spcAft>
                <a:spcPts val="600"/>
              </a:spcAft>
            </a:pPr>
            <a:r>
              <a:rPr lang="ru-RU" altLang="ru-RU" sz="2000" b="1" dirty="0">
                <a:solidFill>
                  <a:schemeClr val="bg1">
                    <a:lumMod val="50000"/>
                  </a:schemeClr>
                </a:solidFill>
              </a:rPr>
              <a:t>Базовые алгоритмы сортировки массивов:</a:t>
            </a:r>
            <a:endParaRPr lang="ru-RU" altLang="ru-RU" sz="2000" dirty="0">
              <a:solidFill>
                <a:schemeClr val="bg1">
                  <a:lumMod val="50000"/>
                </a:schemeClr>
              </a:solidFill>
            </a:endParaRPr>
          </a:p>
          <a:p>
            <a:pPr marL="342900" lvl="0" indent="-342900">
              <a:spcBef>
                <a:spcPts val="1200"/>
              </a:spcBef>
              <a:spcAft>
                <a:spcPts val="600"/>
              </a:spcAft>
              <a:buClr>
                <a:schemeClr val="accent2"/>
              </a:buClr>
              <a:buFont typeface="Calibri" panose="020F0502020204030204" pitchFamily="34" charset="0"/>
              <a:buChar char="●"/>
            </a:pPr>
            <a:r>
              <a:rPr lang="ru-RU" altLang="ru-RU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сортировка </a:t>
            </a:r>
            <a:r>
              <a:rPr lang="ru-RU" altLang="ru-RU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выбором (выделением</a:t>
            </a:r>
            <a:r>
              <a:rPr lang="ru-RU" altLang="ru-RU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</a:p>
          <a:p>
            <a:pPr marL="342900" lvl="0" indent="-342900">
              <a:spcBef>
                <a:spcPts val="1200"/>
              </a:spcBef>
              <a:spcAft>
                <a:spcPts val="600"/>
              </a:spcAft>
              <a:buClr>
                <a:schemeClr val="accent2"/>
              </a:buClr>
              <a:buFont typeface="Calibri" panose="020F0502020204030204" pitchFamily="34" charset="0"/>
              <a:buChar char="●"/>
            </a:pPr>
            <a:r>
              <a:rPr lang="ru-RU" altLang="ru-RU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сортировка </a:t>
            </a:r>
            <a:r>
              <a:rPr lang="ru-RU" altLang="ru-RU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вставкой (включениями)</a:t>
            </a:r>
          </a:p>
          <a:p>
            <a:pPr marL="342900" lvl="0" indent="-342900">
              <a:spcBef>
                <a:spcPts val="1200"/>
              </a:spcBef>
              <a:spcAft>
                <a:spcPts val="600"/>
              </a:spcAft>
              <a:buClr>
                <a:schemeClr val="accent2"/>
              </a:buClr>
              <a:buFont typeface="Calibri" panose="020F0502020204030204" pitchFamily="34" charset="0"/>
              <a:buChar char="●"/>
            </a:pPr>
            <a:r>
              <a:rPr lang="ru-RU" altLang="ru-RU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сортировка </a:t>
            </a:r>
            <a:r>
              <a:rPr lang="ru-RU" altLang="ru-RU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обменом (метод «пузырька»)</a:t>
            </a:r>
          </a:p>
          <a:p>
            <a:pPr marL="342900" lvl="0" indent="-342900">
              <a:spcBef>
                <a:spcPts val="1200"/>
              </a:spcBef>
              <a:spcAft>
                <a:spcPts val="600"/>
              </a:spcAft>
              <a:buClr>
                <a:schemeClr val="accent2"/>
              </a:buClr>
              <a:buFont typeface="Calibri" panose="020F0502020204030204" pitchFamily="34" charset="0"/>
              <a:buChar char="●"/>
            </a:pPr>
            <a:r>
              <a:rPr lang="ru-RU" altLang="ru-RU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быстрая </a:t>
            </a:r>
            <a:r>
              <a:rPr lang="ru-RU" altLang="ru-RU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сортировка</a:t>
            </a:r>
          </a:p>
          <a:p>
            <a:pPr marL="342900" lvl="0" indent="-342900">
              <a:spcBef>
                <a:spcPts val="1200"/>
              </a:spcBef>
              <a:spcAft>
                <a:spcPts val="600"/>
              </a:spcAft>
              <a:buClr>
                <a:schemeClr val="accent2"/>
              </a:buClr>
              <a:buFont typeface="Calibri" panose="020F0502020204030204" pitchFamily="34" charset="0"/>
              <a:buChar char="●"/>
            </a:pPr>
            <a:r>
              <a:rPr lang="ru-RU" altLang="ru-RU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сортировка </a:t>
            </a:r>
            <a:r>
              <a:rPr lang="ru-RU" altLang="ru-RU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слиянием</a:t>
            </a: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251520" y="260648"/>
            <a:ext cx="8640959" cy="10527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Сортировка массивов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67264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Базовые структуры данных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251520" y="1628800"/>
            <a:ext cx="84249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ru-RU" sz="2400" i="1" dirty="0"/>
              <a:t>Алгоритм </a:t>
            </a:r>
            <a:r>
              <a:rPr lang="ru-RU" sz="2400" b="1" i="1" dirty="0"/>
              <a:t>сортировки выбором </a:t>
            </a:r>
            <a:r>
              <a:rPr lang="ru-RU" sz="2400" i="1" dirty="0"/>
              <a:t>массива </a:t>
            </a:r>
            <a:r>
              <a:rPr lang="ru-RU" sz="2400" i="1" dirty="0" smtClean="0"/>
              <a:t>из</a:t>
            </a:r>
            <a:r>
              <a:rPr lang="ru-RU" sz="2400" dirty="0">
                <a:cs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ru-RU" sz="2400" dirty="0">
                <a:highlight>
                  <a:srgbClr val="FFFFFF"/>
                </a:highlight>
                <a:cs typeface="Consolas" panose="020B0609020204030204" pitchFamily="49" charset="0"/>
              </a:rPr>
              <a:t> </a:t>
            </a:r>
            <a:r>
              <a:rPr lang="ru-RU" sz="2400" i="1" dirty="0" smtClean="0"/>
              <a:t>элементов</a:t>
            </a:r>
            <a:r>
              <a:rPr lang="en-US" sz="2400" i="1" dirty="0" smtClean="0"/>
              <a:t>:</a:t>
            </a:r>
            <a:endParaRPr lang="ru-RU" sz="2400" i="1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827584" y="2708920"/>
            <a:ext cx="806489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ru-RU" sz="2400" dirty="0" smtClean="0">
                <a:solidFill>
                  <a:prstClr val="black"/>
                </a:solidFill>
              </a:rPr>
              <a:t>1. </a:t>
            </a:r>
            <a:r>
              <a:rPr lang="ru-RU" altLang="ru-RU" sz="2400" dirty="0" smtClean="0">
                <a:solidFill>
                  <a:prstClr val="black"/>
                </a:solidFill>
              </a:rPr>
              <a:t>Для </a:t>
            </a:r>
            <a:r>
              <a:rPr lang="ru-RU" altLang="ru-RU" sz="2400" dirty="0">
                <a:solidFill>
                  <a:prstClr val="black"/>
                </a:solidFill>
              </a:rPr>
              <a:t>всех </a:t>
            </a:r>
            <a:r>
              <a:rPr lang="en-US" sz="24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ru-RU" sz="2400" dirty="0" smtClean="0">
                <a:solidFill>
                  <a:prstClr val="black"/>
                </a:solidFill>
              </a:rPr>
              <a:t> </a:t>
            </a:r>
            <a:r>
              <a:rPr lang="ru-RU" altLang="ru-RU" sz="2400" dirty="0">
                <a:solidFill>
                  <a:prstClr val="black"/>
                </a:solidFill>
              </a:rPr>
              <a:t>от </a:t>
            </a:r>
            <a:r>
              <a:rPr lang="en-US" altLang="ru-RU" sz="2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ru-RU" altLang="ru-RU" sz="2400" dirty="0" smtClean="0">
                <a:solidFill>
                  <a:prstClr val="black"/>
                </a:solidFill>
              </a:rPr>
              <a:t> </a:t>
            </a:r>
            <a:r>
              <a:rPr lang="ru-RU" altLang="ru-RU" sz="2400" dirty="0">
                <a:solidFill>
                  <a:prstClr val="black"/>
                </a:solidFill>
              </a:rPr>
              <a:t>до</a:t>
            </a:r>
            <a:r>
              <a:rPr lang="en-US" altLang="ru-RU" sz="2400" dirty="0">
                <a:solidFill>
                  <a:prstClr val="black"/>
                </a:solidFill>
              </a:rPr>
              <a:t> </a:t>
            </a:r>
            <a:r>
              <a:rPr lang="en-US" sz="24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sz="2400" dirty="0" smtClean="0">
                <a:highlight>
                  <a:srgbClr val="FFFFFF"/>
                </a:highlight>
                <a:latin typeface="Consolas" panose="020B0609020204030204" pitchFamily="49" charset="0"/>
              </a:rPr>
              <a:t>-1</a:t>
            </a:r>
            <a:r>
              <a:rPr lang="en-US" altLang="ru-RU" sz="2400" dirty="0" smtClean="0">
                <a:solidFill>
                  <a:prstClr val="black"/>
                </a:solidFill>
              </a:rPr>
              <a:t> </a:t>
            </a:r>
            <a:r>
              <a:rPr lang="ru-RU" altLang="ru-RU" sz="2400" dirty="0">
                <a:solidFill>
                  <a:prstClr val="black"/>
                </a:solidFill>
              </a:rPr>
              <a:t>выполнять:</a:t>
            </a:r>
            <a:endParaRPr lang="ru-RU" altLang="ru-RU" sz="2400" dirty="0">
              <a:solidFill>
                <a:srgbClr val="B26B02"/>
              </a:solidFill>
            </a:endParaRPr>
          </a:p>
          <a:p>
            <a:pPr lvl="0"/>
            <a:endParaRPr lang="ru-RU" altLang="ru-RU" sz="2400" dirty="0">
              <a:solidFill>
                <a:prstClr val="black"/>
              </a:solidFill>
            </a:endParaRPr>
          </a:p>
          <a:p>
            <a:pPr lvl="0"/>
            <a:r>
              <a:rPr lang="ru-RU" altLang="ru-RU" sz="2400" dirty="0">
                <a:solidFill>
                  <a:prstClr val="black"/>
                </a:solidFill>
              </a:rPr>
              <a:t>    1.1. Найти в части массива  от </a:t>
            </a:r>
            <a:r>
              <a:rPr lang="en-US" sz="24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ru-RU" altLang="ru-RU" sz="2400" dirty="0" smtClean="0">
                <a:solidFill>
                  <a:prstClr val="black"/>
                </a:solidFill>
              </a:rPr>
              <a:t>-го  </a:t>
            </a:r>
            <a:r>
              <a:rPr lang="ru-RU" altLang="ru-RU" sz="2400" dirty="0">
                <a:solidFill>
                  <a:prstClr val="black"/>
                </a:solidFill>
              </a:rPr>
              <a:t>до </a:t>
            </a:r>
            <a:r>
              <a:rPr lang="en-US" sz="24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sz="2400" dirty="0" smtClean="0">
                <a:highlight>
                  <a:srgbClr val="FFFFFF"/>
                </a:highlight>
                <a:latin typeface="Consolas" panose="020B0609020204030204" pitchFamily="49" charset="0"/>
              </a:rPr>
              <a:t>-1</a:t>
            </a:r>
            <a:r>
              <a:rPr lang="ru-RU" altLang="ru-RU" sz="2400" dirty="0" smtClean="0">
                <a:solidFill>
                  <a:prstClr val="black"/>
                </a:solidFill>
              </a:rPr>
              <a:t>-го </a:t>
            </a:r>
            <a:r>
              <a:rPr lang="ru-RU" altLang="ru-RU" sz="2400" dirty="0">
                <a:solidFill>
                  <a:prstClr val="black"/>
                </a:solidFill>
              </a:rPr>
              <a:t>элемента </a:t>
            </a:r>
          </a:p>
          <a:p>
            <a:pPr lvl="0"/>
            <a:r>
              <a:rPr lang="ru-RU" altLang="ru-RU" sz="2400" dirty="0">
                <a:solidFill>
                  <a:prstClr val="black"/>
                </a:solidFill>
              </a:rPr>
              <a:t>           элемент с минимальным значением ключа и</a:t>
            </a:r>
          </a:p>
          <a:p>
            <a:pPr lvl="0"/>
            <a:r>
              <a:rPr lang="ru-RU" altLang="ru-RU" sz="2400" dirty="0">
                <a:solidFill>
                  <a:prstClr val="black"/>
                </a:solidFill>
              </a:rPr>
              <a:t>           поменять  его местами с </a:t>
            </a:r>
            <a:r>
              <a:rPr lang="en-US" sz="24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ru-RU" sz="2400" dirty="0" smtClean="0">
                <a:solidFill>
                  <a:prstClr val="black"/>
                </a:solidFill>
              </a:rPr>
              <a:t>-</a:t>
            </a:r>
            <a:r>
              <a:rPr lang="ru-RU" altLang="ru-RU" sz="2400" dirty="0">
                <a:solidFill>
                  <a:prstClr val="black"/>
                </a:solidFill>
              </a:rPr>
              <a:t>м</a:t>
            </a:r>
            <a:r>
              <a:rPr lang="ru-RU" altLang="ru-RU" sz="2400" i="1" dirty="0">
                <a:solidFill>
                  <a:prstClr val="black"/>
                </a:solidFill>
              </a:rPr>
              <a:t> </a:t>
            </a:r>
            <a:r>
              <a:rPr lang="ru-RU" altLang="ru-RU" sz="2400" dirty="0">
                <a:solidFill>
                  <a:prstClr val="black"/>
                </a:solidFill>
              </a:rPr>
              <a:t>элементом.</a:t>
            </a:r>
            <a:endParaRPr lang="ru-RU" sz="2400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251520" y="260648"/>
            <a:ext cx="8640959" cy="10527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Сортировка массивов</a:t>
            </a:r>
          </a:p>
        </p:txBody>
      </p:sp>
    </p:spTree>
    <p:extLst>
      <p:ext uri="{BB962C8B-B14F-4D97-AF65-F5344CB8AC3E}">
        <p14:creationId xmlns:p14="http://schemas.microsoft.com/office/powerpoint/2010/main" val="3771119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Группа 7"/>
          <p:cNvGrpSpPr/>
          <p:nvPr/>
        </p:nvGrpSpPr>
        <p:grpSpPr>
          <a:xfrm>
            <a:off x="755576" y="4581128"/>
            <a:ext cx="1152128" cy="1584176"/>
            <a:chOff x="755576" y="4581128"/>
            <a:chExt cx="1152128" cy="1584176"/>
          </a:xfrm>
        </p:grpSpPr>
        <p:grpSp>
          <p:nvGrpSpPr>
            <p:cNvPr id="23" name="Группа 22"/>
            <p:cNvGrpSpPr/>
            <p:nvPr/>
          </p:nvGrpSpPr>
          <p:grpSpPr>
            <a:xfrm>
              <a:off x="755576" y="4581128"/>
              <a:ext cx="1152128" cy="1584176"/>
              <a:chOff x="7308304" y="4653136"/>
              <a:chExt cx="1152128" cy="1584176"/>
            </a:xfrm>
          </p:grpSpPr>
          <p:cxnSp>
            <p:nvCxnSpPr>
              <p:cNvPr id="20" name="Прямая со стрелкой 19"/>
              <p:cNvCxnSpPr>
                <a:stCxn id="21" idx="0"/>
              </p:cNvCxnSpPr>
              <p:nvPr/>
            </p:nvCxnSpPr>
            <p:spPr>
              <a:xfrm flipV="1">
                <a:off x="7884368" y="4653136"/>
                <a:ext cx="0" cy="504056"/>
              </a:xfrm>
              <a:prstGeom prst="straightConnector1">
                <a:avLst/>
              </a:prstGeom>
              <a:ln w="28575">
                <a:solidFill>
                  <a:schemeClr val="accent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Овал 20"/>
              <p:cNvSpPr/>
              <p:nvPr/>
            </p:nvSpPr>
            <p:spPr>
              <a:xfrm>
                <a:off x="7308304" y="5157192"/>
                <a:ext cx="1152128" cy="1080120"/>
              </a:xfrm>
              <a:prstGeom prst="ellipse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ru-RU" sz="2000" b="1" dirty="0">
                  <a:solidFill>
                    <a:srgbClr val="C00000"/>
                  </a:solidFill>
                </a:endParaRPr>
              </a:p>
            </p:txBody>
          </p:sp>
        </p:grpSp>
        <p:sp>
          <p:nvSpPr>
            <p:cNvPr id="6" name="TextBox 5"/>
            <p:cNvSpPr txBox="1"/>
            <p:nvPr/>
          </p:nvSpPr>
          <p:spPr>
            <a:xfrm>
              <a:off x="755576" y="5085184"/>
              <a:ext cx="1152128" cy="108012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>
                <a:defRPr/>
              </a:pPr>
              <a:r>
                <a:rPr lang="en-US" sz="2000" dirty="0" smtClean="0">
                  <a:solidFill>
                    <a:srgbClr val="000080"/>
                  </a:solidFill>
                  <a:highlight>
                    <a:srgbClr val="FFFFFF"/>
                  </a:highlight>
                  <a:latin typeface="Consolas" panose="020B0609020204030204" pitchFamily="49" charset="0"/>
                  <a:cs typeface="Consolas" panose="020B0609020204030204" pitchFamily="49" charset="0"/>
                </a:rPr>
                <a:t>j</a:t>
              </a:r>
              <a:r>
                <a:rPr lang="en-US" sz="2000" dirty="0" smtClean="0">
                  <a:solidFill>
                    <a:srgbClr val="000000"/>
                  </a:solidFill>
                  <a:highlight>
                    <a:srgbClr val="FFFFFF"/>
                  </a:highlight>
                  <a:cs typeface="Consolas" panose="020B0609020204030204" pitchFamily="49" charset="0"/>
                </a:rPr>
                <a:t> </a:t>
              </a:r>
              <a:r>
                <a:rPr lang="en-US" sz="20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cs typeface="Consolas" panose="020B0609020204030204" pitchFamily="49" charset="0"/>
                </a:rPr>
                <a:t>=</a:t>
              </a:r>
              <a:r>
                <a:rPr lang="en-US" sz="2000" dirty="0">
                  <a:solidFill>
                    <a:srgbClr val="000000"/>
                  </a:solidFill>
                  <a:highlight>
                    <a:srgbClr val="FFFFFF"/>
                  </a:highlight>
                  <a:cs typeface="Consolas" panose="020B0609020204030204" pitchFamily="49" charset="0"/>
                </a:rPr>
                <a:t> </a:t>
              </a:r>
              <a:r>
                <a:rPr lang="en-US" sz="20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ru-RU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18" name="Группа 17"/>
          <p:cNvGrpSpPr/>
          <p:nvPr/>
        </p:nvGrpSpPr>
        <p:grpSpPr>
          <a:xfrm>
            <a:off x="755576" y="4581128"/>
            <a:ext cx="1152128" cy="1584176"/>
            <a:chOff x="755576" y="4581128"/>
            <a:chExt cx="1152128" cy="1584176"/>
          </a:xfrm>
        </p:grpSpPr>
        <p:sp>
          <p:nvSpPr>
            <p:cNvPr id="25" name="TextBox 24"/>
            <p:cNvSpPr txBox="1"/>
            <p:nvPr/>
          </p:nvSpPr>
          <p:spPr>
            <a:xfrm>
              <a:off x="755576" y="5085184"/>
              <a:ext cx="1152128" cy="10801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>
                <a:defRPr/>
              </a:pPr>
              <a:r>
                <a:rPr lang="en-US" sz="2000" dirty="0" err="1">
                  <a:solidFill>
                    <a:srgbClr val="000080"/>
                  </a:solidFill>
                  <a:highlight>
                    <a:srgbClr val="FFFFFF"/>
                  </a:highlight>
                  <a:latin typeface="Consolas" panose="020B0609020204030204" pitchFamily="49" charset="0"/>
                  <a:cs typeface="Consolas" panose="020B0609020204030204" pitchFamily="49" charset="0"/>
                </a:rPr>
                <a:t>iMin</a:t>
              </a:r>
              <a:r>
                <a:rPr lang="en-US" sz="2000" dirty="0">
                  <a:solidFill>
                    <a:srgbClr val="000000"/>
                  </a:solidFill>
                  <a:highlight>
                    <a:srgbClr val="FFFFFF"/>
                  </a:highlight>
                  <a:cs typeface="Consolas" panose="020B0609020204030204" pitchFamily="49" charset="0"/>
                </a:rPr>
                <a:t> </a:t>
              </a:r>
              <a:r>
                <a:rPr lang="en-US" sz="20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cs typeface="Consolas" panose="020B0609020204030204" pitchFamily="49" charset="0"/>
                </a:rPr>
                <a:t>=</a:t>
              </a:r>
              <a:r>
                <a:rPr lang="en-US" sz="2000" dirty="0">
                  <a:solidFill>
                    <a:srgbClr val="000000"/>
                  </a:solidFill>
                  <a:highlight>
                    <a:srgbClr val="FFFFFF"/>
                  </a:highlight>
                  <a:cs typeface="Consolas" panose="020B0609020204030204" pitchFamily="49" charset="0"/>
                </a:rPr>
                <a:t> </a:t>
              </a:r>
              <a:r>
                <a:rPr lang="en-US" sz="20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ru-RU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algn="ctr">
                <a:defRPr/>
              </a:pPr>
              <a:r>
                <a:rPr lang="en-US" sz="2000" dirty="0" smtClean="0">
                  <a:solidFill>
                    <a:srgbClr val="000080"/>
                  </a:solidFill>
                  <a:highlight>
                    <a:srgbClr val="FFFFFF"/>
                  </a:highlight>
                  <a:latin typeface="Consolas" panose="020B0609020204030204" pitchFamily="49" charset="0"/>
                  <a:cs typeface="Consolas" panose="020B0609020204030204" pitchFamily="49" charset="0"/>
                </a:rPr>
                <a:t>j</a:t>
              </a:r>
              <a:r>
                <a:rPr lang="en-US" sz="2000" dirty="0" smtClean="0">
                  <a:solidFill>
                    <a:srgbClr val="000000"/>
                  </a:solidFill>
                  <a:highlight>
                    <a:srgbClr val="FFFFFF"/>
                  </a:highlight>
                  <a:cs typeface="Consolas" panose="020B0609020204030204" pitchFamily="49" charset="0"/>
                </a:rPr>
                <a:t> </a:t>
              </a:r>
              <a:r>
                <a:rPr lang="en-US" sz="20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cs typeface="Consolas" panose="020B0609020204030204" pitchFamily="49" charset="0"/>
                </a:rPr>
                <a:t>=</a:t>
              </a:r>
              <a:r>
                <a:rPr lang="en-US" sz="2000" dirty="0">
                  <a:solidFill>
                    <a:srgbClr val="000000"/>
                  </a:solidFill>
                  <a:highlight>
                    <a:srgbClr val="FFFFFF"/>
                  </a:highlight>
                  <a:cs typeface="Consolas" panose="020B0609020204030204" pitchFamily="49" charset="0"/>
                </a:rPr>
                <a:t> </a:t>
              </a:r>
              <a:r>
                <a:rPr lang="en-US" sz="20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ru-RU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grpSp>
          <p:nvGrpSpPr>
            <p:cNvPr id="19" name="Группа 18"/>
            <p:cNvGrpSpPr/>
            <p:nvPr/>
          </p:nvGrpSpPr>
          <p:grpSpPr>
            <a:xfrm>
              <a:off x="755576" y="4581128"/>
              <a:ext cx="1152128" cy="1584176"/>
              <a:chOff x="7308304" y="4653136"/>
              <a:chExt cx="1152128" cy="1584176"/>
            </a:xfrm>
          </p:grpSpPr>
          <p:cxnSp>
            <p:nvCxnSpPr>
              <p:cNvPr id="26" name="Прямая со стрелкой 25"/>
              <p:cNvCxnSpPr>
                <a:stCxn id="27" idx="0"/>
              </p:cNvCxnSpPr>
              <p:nvPr/>
            </p:nvCxnSpPr>
            <p:spPr>
              <a:xfrm flipV="1">
                <a:off x="7884368" y="4653136"/>
                <a:ext cx="0" cy="504056"/>
              </a:xfrm>
              <a:prstGeom prst="straightConnector1">
                <a:avLst/>
              </a:prstGeom>
              <a:ln w="28575">
                <a:solidFill>
                  <a:schemeClr val="accent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Овал 26"/>
              <p:cNvSpPr/>
              <p:nvPr/>
            </p:nvSpPr>
            <p:spPr>
              <a:xfrm>
                <a:off x="7308304" y="5157192"/>
                <a:ext cx="1152128" cy="1080120"/>
              </a:xfrm>
              <a:prstGeom prst="ellipse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ru-RU" sz="2000" b="1" dirty="0">
                  <a:solidFill>
                    <a:srgbClr val="C00000"/>
                  </a:solidFill>
                </a:endParaRPr>
              </a:p>
            </p:txBody>
          </p:sp>
        </p:grpSp>
      </p:grp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Базовые структуры данных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251520" y="1628800"/>
            <a:ext cx="84249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ru-RU" sz="2400" i="1" dirty="0"/>
              <a:t>Сортировка выбором : 1-й </a:t>
            </a:r>
            <a:r>
              <a:rPr lang="ru-RU" sz="2400" i="1" dirty="0" smtClean="0"/>
              <a:t>проход</a:t>
            </a:r>
            <a:endParaRPr lang="ru-RU" sz="2400" i="1" dirty="0"/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7272935"/>
              </p:ext>
            </p:extLst>
          </p:nvPr>
        </p:nvGraphicFramePr>
        <p:xfrm>
          <a:off x="683568" y="3789040"/>
          <a:ext cx="7848870" cy="8230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8145"/>
                <a:gridCol w="1308145"/>
                <a:gridCol w="1308145"/>
                <a:gridCol w="1308145"/>
                <a:gridCol w="1308145"/>
                <a:gridCol w="1308145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12</a:t>
                      </a:r>
                      <a:endParaRPr lang="ru-RU" sz="2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ru-RU" sz="2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ru-RU" sz="2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ru-RU" sz="2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  <a:endParaRPr lang="ru-RU" sz="2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0</a:t>
                      </a:r>
                      <a:endParaRPr lang="ru-RU" sz="2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a[0]</a:t>
                      </a: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a[1]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a[2]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a[3]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a[4]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a[5]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2" name="Дуга 21"/>
          <p:cNvSpPr/>
          <p:nvPr/>
        </p:nvSpPr>
        <p:spPr>
          <a:xfrm>
            <a:off x="683568" y="3284984"/>
            <a:ext cx="7848872" cy="792088"/>
          </a:xfrm>
          <a:prstGeom prst="arc">
            <a:avLst>
              <a:gd name="adj1" fmla="val 10813367"/>
              <a:gd name="adj2" fmla="val 0"/>
            </a:avLst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  <p:sp>
        <p:nvSpPr>
          <p:cNvPr id="17" name="Rectangle 2"/>
          <p:cNvSpPr txBox="1">
            <a:spLocks noChangeArrowheads="1"/>
          </p:cNvSpPr>
          <p:nvPr/>
        </p:nvSpPr>
        <p:spPr>
          <a:xfrm>
            <a:off x="251520" y="260648"/>
            <a:ext cx="8640959" cy="10527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Сортировка массивов</a:t>
            </a:r>
          </a:p>
        </p:txBody>
      </p:sp>
      <p:grpSp>
        <p:nvGrpSpPr>
          <p:cNvPr id="24" name="Группа 23"/>
          <p:cNvGrpSpPr/>
          <p:nvPr/>
        </p:nvGrpSpPr>
        <p:grpSpPr>
          <a:xfrm>
            <a:off x="755576" y="2132856"/>
            <a:ext cx="1152128" cy="1584176"/>
            <a:chOff x="755576" y="5157192"/>
            <a:chExt cx="1152128" cy="1584176"/>
          </a:xfrm>
        </p:grpSpPr>
        <p:cxnSp>
          <p:nvCxnSpPr>
            <p:cNvPr id="12" name="Прямая со стрелкой 11"/>
            <p:cNvCxnSpPr/>
            <p:nvPr/>
          </p:nvCxnSpPr>
          <p:spPr>
            <a:xfrm flipV="1">
              <a:off x="1331640" y="6237312"/>
              <a:ext cx="0" cy="504056"/>
            </a:xfrm>
            <a:prstGeom prst="straightConnector1">
              <a:avLst/>
            </a:prstGeom>
            <a:ln w="28575">
              <a:solidFill>
                <a:schemeClr val="accent2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Овал 12"/>
            <p:cNvSpPr/>
            <p:nvPr/>
          </p:nvSpPr>
          <p:spPr>
            <a:xfrm>
              <a:off x="755576" y="5157192"/>
              <a:ext cx="1152128" cy="108012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dirty="0" smtClean="0">
                  <a:solidFill>
                    <a:srgbClr val="00008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i</a:t>
              </a:r>
              <a:r>
                <a:rPr lang="en-US" sz="2000" dirty="0" smtClean="0">
                  <a:solidFill>
                    <a:srgbClr val="000080"/>
                  </a:solidFill>
                  <a:highlight>
                    <a:srgbClr val="FFFFFF"/>
                  </a:highlight>
                </a:rPr>
                <a:t> </a:t>
              </a:r>
              <a:r>
                <a:rPr lang="en-US" sz="20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=</a:t>
              </a:r>
              <a:r>
                <a:rPr lang="en-US" sz="2000" dirty="0" smtClean="0">
                  <a:solidFill>
                    <a:srgbClr val="000000"/>
                  </a:solidFill>
                  <a:highlight>
                    <a:srgbClr val="FFFFFF"/>
                  </a:highlight>
                </a:rPr>
                <a:t> </a:t>
              </a:r>
              <a:r>
                <a:rPr lang="en-US" sz="20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0</a:t>
              </a:r>
              <a:endParaRPr lang="ru-RU" sz="2000" b="1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68358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Базовые структуры данных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251520" y="1628800"/>
            <a:ext cx="84249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ru-RU" sz="2400" i="1" dirty="0"/>
              <a:t>Сортировка выбором : 1-й </a:t>
            </a:r>
            <a:r>
              <a:rPr lang="ru-RU" sz="2400" i="1" dirty="0" smtClean="0"/>
              <a:t>проход</a:t>
            </a:r>
            <a:endParaRPr lang="ru-RU" sz="2400" i="1" dirty="0"/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7272935"/>
              </p:ext>
            </p:extLst>
          </p:nvPr>
        </p:nvGraphicFramePr>
        <p:xfrm>
          <a:off x="683568" y="3789040"/>
          <a:ext cx="7848870" cy="8230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8145"/>
                <a:gridCol w="1308145"/>
                <a:gridCol w="1308145"/>
                <a:gridCol w="1308145"/>
                <a:gridCol w="1308145"/>
                <a:gridCol w="1308145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12</a:t>
                      </a:r>
                      <a:endParaRPr lang="ru-RU" sz="2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ru-RU" sz="2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ru-RU" sz="2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ru-RU" sz="2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  <a:endParaRPr lang="ru-RU" sz="2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0</a:t>
                      </a:r>
                      <a:endParaRPr lang="ru-RU" sz="2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a[0]</a:t>
                      </a: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a[1]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a[2]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a[3]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a[4]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a[5]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24" name="Группа 23"/>
          <p:cNvGrpSpPr/>
          <p:nvPr/>
        </p:nvGrpSpPr>
        <p:grpSpPr>
          <a:xfrm>
            <a:off x="755576" y="2132856"/>
            <a:ext cx="1152128" cy="1584176"/>
            <a:chOff x="755576" y="5157192"/>
            <a:chExt cx="1152128" cy="1584176"/>
          </a:xfrm>
        </p:grpSpPr>
        <p:cxnSp>
          <p:nvCxnSpPr>
            <p:cNvPr id="12" name="Прямая со стрелкой 11"/>
            <p:cNvCxnSpPr/>
            <p:nvPr/>
          </p:nvCxnSpPr>
          <p:spPr>
            <a:xfrm flipV="1">
              <a:off x="1331640" y="6237312"/>
              <a:ext cx="0" cy="504056"/>
            </a:xfrm>
            <a:prstGeom prst="straightConnector1">
              <a:avLst/>
            </a:prstGeom>
            <a:ln w="28575">
              <a:solidFill>
                <a:schemeClr val="accent2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Овал 12"/>
            <p:cNvSpPr/>
            <p:nvPr/>
          </p:nvSpPr>
          <p:spPr>
            <a:xfrm>
              <a:off x="755576" y="5157192"/>
              <a:ext cx="1152128" cy="108012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dirty="0" smtClean="0">
                  <a:solidFill>
                    <a:srgbClr val="00008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i</a:t>
              </a:r>
              <a:r>
                <a:rPr lang="en-US" sz="2000" dirty="0" smtClean="0">
                  <a:solidFill>
                    <a:srgbClr val="000080"/>
                  </a:solidFill>
                  <a:highlight>
                    <a:srgbClr val="FFFFFF"/>
                  </a:highlight>
                </a:rPr>
                <a:t> </a:t>
              </a:r>
              <a:r>
                <a:rPr lang="en-US" sz="20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=</a:t>
              </a:r>
              <a:r>
                <a:rPr lang="en-US" sz="2000" dirty="0" smtClean="0">
                  <a:solidFill>
                    <a:srgbClr val="000000"/>
                  </a:solidFill>
                  <a:highlight>
                    <a:srgbClr val="FFFFFF"/>
                  </a:highlight>
                </a:rPr>
                <a:t> </a:t>
              </a:r>
              <a:r>
                <a:rPr lang="en-US" sz="20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0</a:t>
              </a:r>
              <a:endParaRPr lang="ru-RU" sz="2000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3" name="Группа 22"/>
          <p:cNvGrpSpPr/>
          <p:nvPr/>
        </p:nvGrpSpPr>
        <p:grpSpPr>
          <a:xfrm>
            <a:off x="2051720" y="4581128"/>
            <a:ext cx="1152128" cy="1584176"/>
            <a:chOff x="7308304" y="4653136"/>
            <a:chExt cx="1152128" cy="1584176"/>
          </a:xfrm>
        </p:grpSpPr>
        <p:cxnSp>
          <p:nvCxnSpPr>
            <p:cNvPr id="20" name="Прямая со стрелкой 19"/>
            <p:cNvCxnSpPr>
              <a:stCxn id="21" idx="0"/>
            </p:cNvCxnSpPr>
            <p:nvPr/>
          </p:nvCxnSpPr>
          <p:spPr>
            <a:xfrm flipV="1">
              <a:off x="7884368" y="4653136"/>
              <a:ext cx="0" cy="504056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Овал 20"/>
            <p:cNvSpPr/>
            <p:nvPr/>
          </p:nvSpPr>
          <p:spPr>
            <a:xfrm>
              <a:off x="7308304" y="5157192"/>
              <a:ext cx="1152128" cy="108012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dirty="0" smtClean="0">
                  <a:solidFill>
                    <a:srgbClr val="00008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j</a:t>
              </a:r>
              <a:r>
                <a:rPr lang="en-US" sz="2000" dirty="0" smtClean="0">
                  <a:solidFill>
                    <a:srgbClr val="000080"/>
                  </a:solidFill>
                  <a:highlight>
                    <a:srgbClr val="FFFFFF"/>
                  </a:highlight>
                </a:rPr>
                <a:t> </a:t>
              </a:r>
              <a:r>
                <a:rPr lang="en-US" sz="20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=</a:t>
              </a:r>
              <a:r>
                <a:rPr lang="en-US" sz="2000" dirty="0" smtClean="0">
                  <a:solidFill>
                    <a:srgbClr val="000000"/>
                  </a:solidFill>
                  <a:highlight>
                    <a:srgbClr val="FFFFFF"/>
                  </a:highlight>
                </a:rPr>
                <a:t> </a:t>
              </a:r>
              <a:r>
                <a:rPr lang="en-US" sz="20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1</a:t>
              </a:r>
              <a:endParaRPr lang="ru-RU" sz="2000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  <p:sp>
        <p:nvSpPr>
          <p:cNvPr id="17" name="Rectangle 2"/>
          <p:cNvSpPr txBox="1">
            <a:spLocks noChangeArrowheads="1"/>
          </p:cNvSpPr>
          <p:nvPr/>
        </p:nvSpPr>
        <p:spPr>
          <a:xfrm>
            <a:off x="251520" y="260648"/>
            <a:ext cx="8640959" cy="10527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Сортировка массивов</a:t>
            </a:r>
          </a:p>
        </p:txBody>
      </p:sp>
      <p:grpSp>
        <p:nvGrpSpPr>
          <p:cNvPr id="19" name="Группа 18"/>
          <p:cNvGrpSpPr/>
          <p:nvPr/>
        </p:nvGrpSpPr>
        <p:grpSpPr>
          <a:xfrm>
            <a:off x="755576" y="4581128"/>
            <a:ext cx="1152128" cy="1584176"/>
            <a:chOff x="755576" y="4581128"/>
            <a:chExt cx="1152128" cy="1584176"/>
          </a:xfrm>
        </p:grpSpPr>
        <p:grpSp>
          <p:nvGrpSpPr>
            <p:cNvPr id="25" name="Группа 24"/>
            <p:cNvGrpSpPr/>
            <p:nvPr/>
          </p:nvGrpSpPr>
          <p:grpSpPr>
            <a:xfrm>
              <a:off x="755576" y="4581128"/>
              <a:ext cx="1152128" cy="1584176"/>
              <a:chOff x="7308304" y="4653136"/>
              <a:chExt cx="1152128" cy="1584176"/>
            </a:xfrm>
          </p:grpSpPr>
          <p:cxnSp>
            <p:nvCxnSpPr>
              <p:cNvPr id="27" name="Прямая со стрелкой 26"/>
              <p:cNvCxnSpPr>
                <a:stCxn id="28" idx="0"/>
              </p:cNvCxnSpPr>
              <p:nvPr/>
            </p:nvCxnSpPr>
            <p:spPr>
              <a:xfrm flipV="1">
                <a:off x="7884368" y="4653136"/>
                <a:ext cx="0" cy="504056"/>
              </a:xfrm>
              <a:prstGeom prst="straightConnector1">
                <a:avLst/>
              </a:prstGeom>
              <a:ln w="28575">
                <a:solidFill>
                  <a:schemeClr val="accent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Овал 27"/>
              <p:cNvSpPr/>
              <p:nvPr/>
            </p:nvSpPr>
            <p:spPr>
              <a:xfrm>
                <a:off x="7308304" y="5157192"/>
                <a:ext cx="1152128" cy="1080120"/>
              </a:xfrm>
              <a:prstGeom prst="ellipse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ru-RU" sz="2000" b="1" dirty="0">
                  <a:solidFill>
                    <a:srgbClr val="C00000"/>
                  </a:solidFill>
                </a:endParaRPr>
              </a:p>
            </p:txBody>
          </p:sp>
        </p:grpSp>
        <p:sp>
          <p:nvSpPr>
            <p:cNvPr id="26" name="TextBox 25"/>
            <p:cNvSpPr txBox="1"/>
            <p:nvPr/>
          </p:nvSpPr>
          <p:spPr>
            <a:xfrm>
              <a:off x="755576" y="5085184"/>
              <a:ext cx="1152128" cy="108012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>
                <a:defRPr/>
              </a:pPr>
              <a:r>
                <a:rPr lang="en-US" sz="2000" dirty="0" err="1" smtClean="0">
                  <a:solidFill>
                    <a:srgbClr val="000080"/>
                  </a:solidFill>
                  <a:highlight>
                    <a:srgbClr val="FFFFFF"/>
                  </a:highlight>
                  <a:latin typeface="Consolas" panose="020B0609020204030204" pitchFamily="49" charset="0"/>
                  <a:cs typeface="Consolas" panose="020B0609020204030204" pitchFamily="49" charset="0"/>
                </a:rPr>
                <a:t>iMin</a:t>
              </a:r>
              <a:r>
                <a:rPr lang="en-US" sz="2000" dirty="0" smtClean="0">
                  <a:solidFill>
                    <a:srgbClr val="000000"/>
                  </a:solidFill>
                  <a:highlight>
                    <a:srgbClr val="FFFFFF"/>
                  </a:highlight>
                  <a:cs typeface="Consolas" panose="020B0609020204030204" pitchFamily="49" charset="0"/>
                </a:rPr>
                <a:t> </a:t>
              </a:r>
              <a:r>
                <a:rPr lang="en-US" sz="20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cs typeface="Consolas" panose="020B0609020204030204" pitchFamily="49" charset="0"/>
                </a:rPr>
                <a:t>=</a:t>
              </a:r>
              <a:r>
                <a:rPr lang="en-US" sz="2000" dirty="0">
                  <a:solidFill>
                    <a:srgbClr val="000000"/>
                  </a:solidFill>
                  <a:highlight>
                    <a:srgbClr val="FFFFFF"/>
                  </a:highlight>
                  <a:cs typeface="Consolas" panose="020B0609020204030204" pitchFamily="49" charset="0"/>
                </a:rPr>
                <a:t> </a:t>
              </a:r>
              <a:r>
                <a:rPr lang="en-US" sz="20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ru-RU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98899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Базовые структуры данных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251520" y="1628800"/>
            <a:ext cx="84249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ru-RU" sz="2400" i="1" dirty="0"/>
              <a:t>Сортировка выбором : 1-й </a:t>
            </a:r>
            <a:r>
              <a:rPr lang="ru-RU" sz="2400" i="1" dirty="0" smtClean="0"/>
              <a:t>проход</a:t>
            </a:r>
            <a:endParaRPr lang="ru-RU" sz="2400" i="1" dirty="0"/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7272935"/>
              </p:ext>
            </p:extLst>
          </p:nvPr>
        </p:nvGraphicFramePr>
        <p:xfrm>
          <a:off x="683568" y="3789040"/>
          <a:ext cx="7848870" cy="8230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8145"/>
                <a:gridCol w="1308145"/>
                <a:gridCol w="1308145"/>
                <a:gridCol w="1308145"/>
                <a:gridCol w="1308145"/>
                <a:gridCol w="1308145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12</a:t>
                      </a:r>
                      <a:endParaRPr lang="ru-RU" sz="2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ru-RU" sz="2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ru-RU" sz="2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ru-RU" sz="2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  <a:endParaRPr lang="ru-RU" sz="2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0</a:t>
                      </a:r>
                      <a:endParaRPr lang="ru-RU" sz="2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a[0]</a:t>
                      </a: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a[1]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a[2]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a[3]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a[4]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a[5]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24" name="Группа 23"/>
          <p:cNvGrpSpPr/>
          <p:nvPr/>
        </p:nvGrpSpPr>
        <p:grpSpPr>
          <a:xfrm>
            <a:off x="755576" y="2132856"/>
            <a:ext cx="1152128" cy="1584176"/>
            <a:chOff x="755576" y="5157192"/>
            <a:chExt cx="1152128" cy="1584176"/>
          </a:xfrm>
        </p:grpSpPr>
        <p:cxnSp>
          <p:nvCxnSpPr>
            <p:cNvPr id="12" name="Прямая со стрелкой 11"/>
            <p:cNvCxnSpPr/>
            <p:nvPr/>
          </p:nvCxnSpPr>
          <p:spPr>
            <a:xfrm flipV="1">
              <a:off x="1331640" y="6237312"/>
              <a:ext cx="0" cy="504056"/>
            </a:xfrm>
            <a:prstGeom prst="straightConnector1">
              <a:avLst/>
            </a:prstGeom>
            <a:ln w="28575">
              <a:solidFill>
                <a:schemeClr val="accent2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Овал 12"/>
            <p:cNvSpPr/>
            <p:nvPr/>
          </p:nvSpPr>
          <p:spPr>
            <a:xfrm>
              <a:off x="755576" y="5157192"/>
              <a:ext cx="1152128" cy="108012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dirty="0" smtClean="0">
                  <a:solidFill>
                    <a:srgbClr val="00008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i</a:t>
              </a:r>
              <a:r>
                <a:rPr lang="en-US" sz="2000" dirty="0" smtClean="0">
                  <a:solidFill>
                    <a:srgbClr val="000080"/>
                  </a:solidFill>
                  <a:highlight>
                    <a:srgbClr val="FFFFFF"/>
                  </a:highlight>
                </a:rPr>
                <a:t> </a:t>
              </a:r>
              <a:r>
                <a:rPr lang="en-US" sz="20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=</a:t>
              </a:r>
              <a:r>
                <a:rPr lang="en-US" sz="2000" dirty="0" smtClean="0">
                  <a:solidFill>
                    <a:srgbClr val="000000"/>
                  </a:solidFill>
                  <a:highlight>
                    <a:srgbClr val="FFFFFF"/>
                  </a:highlight>
                </a:rPr>
                <a:t> </a:t>
              </a:r>
              <a:r>
                <a:rPr lang="en-US" sz="20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0</a:t>
              </a:r>
              <a:endParaRPr lang="ru-RU" sz="2000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3" name="Группа 22"/>
          <p:cNvGrpSpPr/>
          <p:nvPr/>
        </p:nvGrpSpPr>
        <p:grpSpPr>
          <a:xfrm>
            <a:off x="3347864" y="4581128"/>
            <a:ext cx="1152128" cy="1584176"/>
            <a:chOff x="7308304" y="4653136"/>
            <a:chExt cx="1152128" cy="1584176"/>
          </a:xfrm>
        </p:grpSpPr>
        <p:cxnSp>
          <p:nvCxnSpPr>
            <p:cNvPr id="20" name="Прямая со стрелкой 19"/>
            <p:cNvCxnSpPr>
              <a:stCxn id="21" idx="0"/>
            </p:cNvCxnSpPr>
            <p:nvPr/>
          </p:nvCxnSpPr>
          <p:spPr>
            <a:xfrm flipV="1">
              <a:off x="7884368" y="4653136"/>
              <a:ext cx="0" cy="504056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Овал 20"/>
            <p:cNvSpPr/>
            <p:nvPr/>
          </p:nvSpPr>
          <p:spPr>
            <a:xfrm>
              <a:off x="7308304" y="5157192"/>
              <a:ext cx="1152128" cy="108012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dirty="0" smtClean="0">
                  <a:solidFill>
                    <a:srgbClr val="00008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j</a:t>
              </a:r>
              <a:r>
                <a:rPr lang="en-US" sz="2000" dirty="0" smtClean="0">
                  <a:solidFill>
                    <a:srgbClr val="000080"/>
                  </a:solidFill>
                  <a:highlight>
                    <a:srgbClr val="FFFFFF"/>
                  </a:highlight>
                </a:rPr>
                <a:t> </a:t>
              </a:r>
              <a:r>
                <a:rPr lang="en-US" sz="20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=</a:t>
              </a:r>
              <a:r>
                <a:rPr lang="en-US" sz="2000" dirty="0" smtClean="0">
                  <a:solidFill>
                    <a:srgbClr val="000000"/>
                  </a:solidFill>
                  <a:highlight>
                    <a:srgbClr val="FFFFFF"/>
                  </a:highlight>
                </a:rPr>
                <a:t> </a:t>
              </a:r>
              <a:r>
                <a:rPr lang="en-US" sz="20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2</a:t>
              </a:r>
              <a:endParaRPr lang="ru-RU" sz="2000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  <p:sp>
        <p:nvSpPr>
          <p:cNvPr id="17" name="Rectangle 2"/>
          <p:cNvSpPr txBox="1">
            <a:spLocks noChangeArrowheads="1"/>
          </p:cNvSpPr>
          <p:nvPr/>
        </p:nvSpPr>
        <p:spPr>
          <a:xfrm>
            <a:off x="251520" y="260648"/>
            <a:ext cx="8640959" cy="10527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Сортировка массивов</a:t>
            </a:r>
          </a:p>
        </p:txBody>
      </p:sp>
      <p:grpSp>
        <p:nvGrpSpPr>
          <p:cNvPr id="19" name="Группа 18"/>
          <p:cNvGrpSpPr/>
          <p:nvPr/>
        </p:nvGrpSpPr>
        <p:grpSpPr>
          <a:xfrm>
            <a:off x="2051720" y="4581128"/>
            <a:ext cx="1152128" cy="1584176"/>
            <a:chOff x="755576" y="4581128"/>
            <a:chExt cx="1152128" cy="1584176"/>
          </a:xfrm>
        </p:grpSpPr>
        <p:grpSp>
          <p:nvGrpSpPr>
            <p:cNvPr id="25" name="Группа 24"/>
            <p:cNvGrpSpPr/>
            <p:nvPr/>
          </p:nvGrpSpPr>
          <p:grpSpPr>
            <a:xfrm>
              <a:off x="755576" y="4581128"/>
              <a:ext cx="1152128" cy="1584176"/>
              <a:chOff x="7308304" y="4653136"/>
              <a:chExt cx="1152128" cy="1584176"/>
            </a:xfrm>
          </p:grpSpPr>
          <p:cxnSp>
            <p:nvCxnSpPr>
              <p:cNvPr id="27" name="Прямая со стрелкой 26"/>
              <p:cNvCxnSpPr>
                <a:stCxn id="28" idx="0"/>
              </p:cNvCxnSpPr>
              <p:nvPr/>
            </p:nvCxnSpPr>
            <p:spPr>
              <a:xfrm flipV="1">
                <a:off x="7884368" y="4653136"/>
                <a:ext cx="0" cy="504056"/>
              </a:xfrm>
              <a:prstGeom prst="straightConnector1">
                <a:avLst/>
              </a:prstGeom>
              <a:ln w="28575">
                <a:solidFill>
                  <a:schemeClr val="accent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Овал 27"/>
              <p:cNvSpPr/>
              <p:nvPr/>
            </p:nvSpPr>
            <p:spPr>
              <a:xfrm>
                <a:off x="7308304" y="5157192"/>
                <a:ext cx="1152128" cy="1080120"/>
              </a:xfrm>
              <a:prstGeom prst="ellipse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ru-RU" sz="2000" dirty="0">
                  <a:solidFill>
                    <a:srgbClr val="C00000"/>
                  </a:solidFill>
                </a:endParaRPr>
              </a:p>
            </p:txBody>
          </p:sp>
        </p:grpSp>
        <p:sp>
          <p:nvSpPr>
            <p:cNvPr id="26" name="TextBox 25"/>
            <p:cNvSpPr txBox="1"/>
            <p:nvPr/>
          </p:nvSpPr>
          <p:spPr>
            <a:xfrm>
              <a:off x="755576" y="5085184"/>
              <a:ext cx="1152128" cy="108012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>
                <a:defRPr/>
              </a:pPr>
              <a:r>
                <a:rPr lang="en-US" sz="2000" dirty="0" err="1" smtClean="0">
                  <a:solidFill>
                    <a:srgbClr val="000080"/>
                  </a:solidFill>
                  <a:highlight>
                    <a:srgbClr val="FFFFFF"/>
                  </a:highlight>
                  <a:latin typeface="Consolas" panose="020B0609020204030204" pitchFamily="49" charset="0"/>
                  <a:cs typeface="Consolas" panose="020B0609020204030204" pitchFamily="49" charset="0"/>
                </a:rPr>
                <a:t>iMin</a:t>
              </a:r>
              <a:r>
                <a:rPr lang="en-US" sz="2000" dirty="0" smtClean="0">
                  <a:solidFill>
                    <a:srgbClr val="000000"/>
                  </a:solidFill>
                  <a:highlight>
                    <a:srgbClr val="FFFFFF"/>
                  </a:highlight>
                  <a:cs typeface="Consolas" panose="020B0609020204030204" pitchFamily="49" charset="0"/>
                </a:rPr>
                <a:t> </a:t>
              </a:r>
              <a:r>
                <a:rPr lang="en-US" sz="20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cs typeface="Consolas" panose="020B0609020204030204" pitchFamily="49" charset="0"/>
                </a:rPr>
                <a:t>=</a:t>
              </a:r>
              <a:r>
                <a:rPr lang="en-US" sz="2000" dirty="0">
                  <a:solidFill>
                    <a:srgbClr val="000000"/>
                  </a:solidFill>
                  <a:highlight>
                    <a:srgbClr val="FFFFFF"/>
                  </a:highlight>
                  <a:cs typeface="Consolas" panose="020B0609020204030204" pitchFamily="49" charset="0"/>
                </a:rPr>
                <a:t> </a:t>
              </a:r>
              <a:r>
                <a:rPr lang="en-US" sz="2000" dirty="0" smtClean="0">
                  <a:solidFill>
                    <a:srgbClr val="000000"/>
                  </a:solidFill>
                  <a:highlight>
                    <a:srgbClr val="FFFFFF"/>
                  </a:highlight>
                  <a:cs typeface="Consolas" panose="020B0609020204030204" pitchFamily="49" charset="0"/>
                </a:rPr>
                <a:t>1</a:t>
              </a:r>
              <a:endParaRPr lang="ru-RU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5816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Базовые структуры данных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251520" y="1628800"/>
            <a:ext cx="84249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ru-RU" sz="2400" i="1" dirty="0"/>
              <a:t>Сортировка выбором : 1-й </a:t>
            </a:r>
            <a:r>
              <a:rPr lang="ru-RU" sz="2400" i="1" dirty="0" smtClean="0"/>
              <a:t>проход</a:t>
            </a:r>
            <a:endParaRPr lang="ru-RU" sz="2400" i="1" dirty="0"/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7272935"/>
              </p:ext>
            </p:extLst>
          </p:nvPr>
        </p:nvGraphicFramePr>
        <p:xfrm>
          <a:off x="683568" y="3789040"/>
          <a:ext cx="7848870" cy="8230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8145"/>
                <a:gridCol w="1308145"/>
                <a:gridCol w="1308145"/>
                <a:gridCol w="1308145"/>
                <a:gridCol w="1308145"/>
                <a:gridCol w="1308145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12</a:t>
                      </a:r>
                      <a:endParaRPr lang="ru-RU" sz="2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ru-RU" sz="2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ru-RU" sz="2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ru-RU" sz="2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  <a:endParaRPr lang="ru-RU" sz="2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0</a:t>
                      </a:r>
                      <a:endParaRPr lang="ru-RU" sz="2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a[0]</a:t>
                      </a: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a[1]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a[2]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a[3]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a[4]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a[5]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24" name="Группа 23"/>
          <p:cNvGrpSpPr/>
          <p:nvPr/>
        </p:nvGrpSpPr>
        <p:grpSpPr>
          <a:xfrm>
            <a:off x="755576" y="2132856"/>
            <a:ext cx="1152128" cy="1584176"/>
            <a:chOff x="755576" y="5157192"/>
            <a:chExt cx="1152128" cy="1584176"/>
          </a:xfrm>
        </p:grpSpPr>
        <p:cxnSp>
          <p:nvCxnSpPr>
            <p:cNvPr id="12" name="Прямая со стрелкой 11"/>
            <p:cNvCxnSpPr/>
            <p:nvPr/>
          </p:nvCxnSpPr>
          <p:spPr>
            <a:xfrm flipV="1">
              <a:off x="1331640" y="6237312"/>
              <a:ext cx="0" cy="504056"/>
            </a:xfrm>
            <a:prstGeom prst="straightConnector1">
              <a:avLst/>
            </a:prstGeom>
            <a:ln w="28575">
              <a:solidFill>
                <a:schemeClr val="accent2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Овал 12"/>
            <p:cNvSpPr/>
            <p:nvPr/>
          </p:nvSpPr>
          <p:spPr>
            <a:xfrm>
              <a:off x="755576" y="5157192"/>
              <a:ext cx="1152128" cy="108012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dirty="0" smtClean="0">
                  <a:solidFill>
                    <a:srgbClr val="00008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i</a:t>
              </a:r>
              <a:r>
                <a:rPr lang="en-US" sz="2000" dirty="0" smtClean="0">
                  <a:solidFill>
                    <a:srgbClr val="000080"/>
                  </a:solidFill>
                  <a:highlight>
                    <a:srgbClr val="FFFFFF"/>
                  </a:highlight>
                </a:rPr>
                <a:t> </a:t>
              </a:r>
              <a:r>
                <a:rPr lang="en-US" sz="20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=</a:t>
              </a:r>
              <a:r>
                <a:rPr lang="en-US" sz="2000" dirty="0" smtClean="0">
                  <a:solidFill>
                    <a:srgbClr val="000000"/>
                  </a:solidFill>
                  <a:highlight>
                    <a:srgbClr val="FFFFFF"/>
                  </a:highlight>
                </a:rPr>
                <a:t> </a:t>
              </a:r>
              <a:r>
                <a:rPr lang="en-US" sz="20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0</a:t>
              </a:r>
              <a:endParaRPr lang="ru-RU" sz="2000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3" name="Группа 22"/>
          <p:cNvGrpSpPr/>
          <p:nvPr/>
        </p:nvGrpSpPr>
        <p:grpSpPr>
          <a:xfrm>
            <a:off x="4644008" y="4581128"/>
            <a:ext cx="1152128" cy="1584176"/>
            <a:chOff x="7308304" y="4653136"/>
            <a:chExt cx="1152128" cy="1584176"/>
          </a:xfrm>
        </p:grpSpPr>
        <p:cxnSp>
          <p:nvCxnSpPr>
            <p:cNvPr id="20" name="Прямая со стрелкой 19"/>
            <p:cNvCxnSpPr>
              <a:stCxn id="21" idx="0"/>
            </p:cNvCxnSpPr>
            <p:nvPr/>
          </p:nvCxnSpPr>
          <p:spPr>
            <a:xfrm flipV="1">
              <a:off x="7884368" y="4653136"/>
              <a:ext cx="0" cy="504056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Овал 20"/>
            <p:cNvSpPr/>
            <p:nvPr/>
          </p:nvSpPr>
          <p:spPr>
            <a:xfrm>
              <a:off x="7308304" y="5157192"/>
              <a:ext cx="1152128" cy="108012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dirty="0" smtClean="0">
                  <a:solidFill>
                    <a:srgbClr val="00008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j</a:t>
              </a:r>
              <a:r>
                <a:rPr lang="en-US" sz="2000" dirty="0" smtClean="0">
                  <a:solidFill>
                    <a:srgbClr val="000080"/>
                  </a:solidFill>
                  <a:highlight>
                    <a:srgbClr val="FFFFFF"/>
                  </a:highlight>
                </a:rPr>
                <a:t> </a:t>
              </a:r>
              <a:r>
                <a:rPr lang="en-US" sz="20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=</a:t>
              </a:r>
              <a:r>
                <a:rPr lang="en-US" sz="2000" dirty="0" smtClean="0">
                  <a:solidFill>
                    <a:srgbClr val="000000"/>
                  </a:solidFill>
                  <a:highlight>
                    <a:srgbClr val="FFFFFF"/>
                  </a:highlight>
                </a:rPr>
                <a:t> </a:t>
              </a:r>
              <a:r>
                <a:rPr lang="en-US" sz="20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3</a:t>
              </a:r>
              <a:endParaRPr lang="ru-RU" sz="2000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  <p:sp>
        <p:nvSpPr>
          <p:cNvPr id="17" name="Rectangle 2"/>
          <p:cNvSpPr txBox="1">
            <a:spLocks noChangeArrowheads="1"/>
          </p:cNvSpPr>
          <p:nvPr/>
        </p:nvSpPr>
        <p:spPr>
          <a:xfrm>
            <a:off x="251520" y="260648"/>
            <a:ext cx="8640959" cy="10527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Сортировка массивов</a:t>
            </a:r>
          </a:p>
        </p:txBody>
      </p:sp>
      <p:grpSp>
        <p:nvGrpSpPr>
          <p:cNvPr id="19" name="Группа 18"/>
          <p:cNvGrpSpPr/>
          <p:nvPr/>
        </p:nvGrpSpPr>
        <p:grpSpPr>
          <a:xfrm>
            <a:off x="2051720" y="4581128"/>
            <a:ext cx="1152128" cy="1584176"/>
            <a:chOff x="755576" y="4581128"/>
            <a:chExt cx="1152128" cy="1584176"/>
          </a:xfrm>
        </p:grpSpPr>
        <p:grpSp>
          <p:nvGrpSpPr>
            <p:cNvPr id="25" name="Группа 24"/>
            <p:cNvGrpSpPr/>
            <p:nvPr/>
          </p:nvGrpSpPr>
          <p:grpSpPr>
            <a:xfrm>
              <a:off x="755576" y="4581128"/>
              <a:ext cx="1152128" cy="1584176"/>
              <a:chOff x="7308304" y="4653136"/>
              <a:chExt cx="1152128" cy="1584176"/>
            </a:xfrm>
          </p:grpSpPr>
          <p:cxnSp>
            <p:nvCxnSpPr>
              <p:cNvPr id="27" name="Прямая со стрелкой 26"/>
              <p:cNvCxnSpPr>
                <a:stCxn id="28" idx="0"/>
              </p:cNvCxnSpPr>
              <p:nvPr/>
            </p:nvCxnSpPr>
            <p:spPr>
              <a:xfrm flipV="1">
                <a:off x="7884368" y="4653136"/>
                <a:ext cx="0" cy="504056"/>
              </a:xfrm>
              <a:prstGeom prst="straightConnector1">
                <a:avLst/>
              </a:prstGeom>
              <a:ln w="28575">
                <a:solidFill>
                  <a:schemeClr val="accent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Овал 27"/>
              <p:cNvSpPr/>
              <p:nvPr/>
            </p:nvSpPr>
            <p:spPr>
              <a:xfrm>
                <a:off x="7308304" y="5157192"/>
                <a:ext cx="1152128" cy="1080120"/>
              </a:xfrm>
              <a:prstGeom prst="ellipse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ru-RU" sz="2000" dirty="0">
                  <a:solidFill>
                    <a:srgbClr val="C00000"/>
                  </a:solidFill>
                </a:endParaRPr>
              </a:p>
            </p:txBody>
          </p:sp>
        </p:grpSp>
        <p:sp>
          <p:nvSpPr>
            <p:cNvPr id="26" name="TextBox 25"/>
            <p:cNvSpPr txBox="1"/>
            <p:nvPr/>
          </p:nvSpPr>
          <p:spPr>
            <a:xfrm>
              <a:off x="755576" y="5085184"/>
              <a:ext cx="1152128" cy="108012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>
                <a:defRPr/>
              </a:pPr>
              <a:r>
                <a:rPr lang="en-US" sz="2000" dirty="0" err="1" smtClean="0">
                  <a:solidFill>
                    <a:srgbClr val="000080"/>
                  </a:solidFill>
                  <a:highlight>
                    <a:srgbClr val="FFFFFF"/>
                  </a:highlight>
                  <a:latin typeface="Consolas" panose="020B0609020204030204" pitchFamily="49" charset="0"/>
                  <a:cs typeface="Consolas" panose="020B0609020204030204" pitchFamily="49" charset="0"/>
                </a:rPr>
                <a:t>iMin</a:t>
              </a:r>
              <a:r>
                <a:rPr lang="en-US" sz="2000" dirty="0" smtClean="0">
                  <a:solidFill>
                    <a:srgbClr val="000000"/>
                  </a:solidFill>
                  <a:highlight>
                    <a:srgbClr val="FFFFFF"/>
                  </a:highlight>
                  <a:cs typeface="Consolas" panose="020B0609020204030204" pitchFamily="49" charset="0"/>
                </a:rPr>
                <a:t> </a:t>
              </a:r>
              <a:r>
                <a:rPr lang="en-US" sz="20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cs typeface="Consolas" panose="020B0609020204030204" pitchFamily="49" charset="0"/>
                </a:rPr>
                <a:t>=</a:t>
              </a:r>
              <a:r>
                <a:rPr lang="en-US" sz="2000" dirty="0">
                  <a:solidFill>
                    <a:srgbClr val="000000"/>
                  </a:solidFill>
                  <a:highlight>
                    <a:srgbClr val="FFFFFF"/>
                  </a:highlight>
                  <a:cs typeface="Consolas" panose="020B0609020204030204" pitchFamily="49" charset="0"/>
                </a:rPr>
                <a:t> </a:t>
              </a:r>
              <a:r>
                <a:rPr lang="en-US" sz="2000" dirty="0" smtClean="0">
                  <a:solidFill>
                    <a:srgbClr val="000000"/>
                  </a:solidFill>
                  <a:highlight>
                    <a:srgbClr val="FFFFFF"/>
                  </a:highlight>
                  <a:cs typeface="Consolas" panose="020B0609020204030204" pitchFamily="49" charset="0"/>
                </a:rPr>
                <a:t>1</a:t>
              </a:r>
              <a:endParaRPr lang="ru-RU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78859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Базовые структуры данных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251520" y="1628800"/>
            <a:ext cx="84249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ru-RU" sz="2400" i="1" dirty="0"/>
              <a:t>Сортировка выбором : 1-й </a:t>
            </a:r>
            <a:r>
              <a:rPr lang="ru-RU" sz="2400" i="1" dirty="0" smtClean="0"/>
              <a:t>проход</a:t>
            </a:r>
            <a:endParaRPr lang="ru-RU" sz="2400" i="1" dirty="0"/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7272935"/>
              </p:ext>
            </p:extLst>
          </p:nvPr>
        </p:nvGraphicFramePr>
        <p:xfrm>
          <a:off x="683568" y="3789040"/>
          <a:ext cx="7848870" cy="8230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8145"/>
                <a:gridCol w="1308145"/>
                <a:gridCol w="1308145"/>
                <a:gridCol w="1308145"/>
                <a:gridCol w="1308145"/>
                <a:gridCol w="1308145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12</a:t>
                      </a:r>
                      <a:endParaRPr lang="ru-RU" sz="2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ru-RU" sz="2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ru-RU" sz="2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ru-RU" sz="2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  <a:endParaRPr lang="ru-RU" sz="2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0</a:t>
                      </a:r>
                      <a:endParaRPr lang="ru-RU" sz="2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a[0]</a:t>
                      </a: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a[1]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a[2]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a[3]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a[4]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a[5]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24" name="Группа 23"/>
          <p:cNvGrpSpPr/>
          <p:nvPr/>
        </p:nvGrpSpPr>
        <p:grpSpPr>
          <a:xfrm>
            <a:off x="755576" y="2132856"/>
            <a:ext cx="1152128" cy="1584176"/>
            <a:chOff x="755576" y="5157192"/>
            <a:chExt cx="1152128" cy="1584176"/>
          </a:xfrm>
        </p:grpSpPr>
        <p:cxnSp>
          <p:nvCxnSpPr>
            <p:cNvPr id="12" name="Прямая со стрелкой 11"/>
            <p:cNvCxnSpPr/>
            <p:nvPr/>
          </p:nvCxnSpPr>
          <p:spPr>
            <a:xfrm flipV="1">
              <a:off x="1331640" y="6237312"/>
              <a:ext cx="0" cy="504056"/>
            </a:xfrm>
            <a:prstGeom prst="straightConnector1">
              <a:avLst/>
            </a:prstGeom>
            <a:ln w="28575">
              <a:solidFill>
                <a:schemeClr val="accent2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Овал 12"/>
            <p:cNvSpPr/>
            <p:nvPr/>
          </p:nvSpPr>
          <p:spPr>
            <a:xfrm>
              <a:off x="755576" y="5157192"/>
              <a:ext cx="1152128" cy="108012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dirty="0" smtClean="0">
                  <a:solidFill>
                    <a:srgbClr val="00008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i</a:t>
              </a:r>
              <a:r>
                <a:rPr lang="en-US" sz="2000" dirty="0" smtClean="0">
                  <a:solidFill>
                    <a:srgbClr val="000080"/>
                  </a:solidFill>
                  <a:highlight>
                    <a:srgbClr val="FFFFFF"/>
                  </a:highlight>
                </a:rPr>
                <a:t> </a:t>
              </a:r>
              <a:r>
                <a:rPr lang="en-US" sz="20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=</a:t>
              </a:r>
              <a:r>
                <a:rPr lang="en-US" sz="2000" dirty="0" smtClean="0">
                  <a:solidFill>
                    <a:srgbClr val="000000"/>
                  </a:solidFill>
                  <a:highlight>
                    <a:srgbClr val="FFFFFF"/>
                  </a:highlight>
                </a:rPr>
                <a:t> </a:t>
              </a:r>
              <a:r>
                <a:rPr lang="en-US" sz="20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0</a:t>
              </a:r>
              <a:endParaRPr lang="ru-RU" sz="2000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3" name="Группа 22"/>
          <p:cNvGrpSpPr/>
          <p:nvPr/>
        </p:nvGrpSpPr>
        <p:grpSpPr>
          <a:xfrm>
            <a:off x="6012160" y="4581128"/>
            <a:ext cx="1152128" cy="1584176"/>
            <a:chOff x="7308304" y="4653136"/>
            <a:chExt cx="1152128" cy="1584176"/>
          </a:xfrm>
        </p:grpSpPr>
        <p:cxnSp>
          <p:nvCxnSpPr>
            <p:cNvPr id="20" name="Прямая со стрелкой 19"/>
            <p:cNvCxnSpPr>
              <a:stCxn id="21" idx="0"/>
            </p:cNvCxnSpPr>
            <p:nvPr/>
          </p:nvCxnSpPr>
          <p:spPr>
            <a:xfrm flipV="1">
              <a:off x="7884368" y="4653136"/>
              <a:ext cx="0" cy="504056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Овал 20"/>
            <p:cNvSpPr/>
            <p:nvPr/>
          </p:nvSpPr>
          <p:spPr>
            <a:xfrm>
              <a:off x="7308304" y="5157192"/>
              <a:ext cx="1152128" cy="108012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dirty="0" smtClean="0">
                  <a:solidFill>
                    <a:srgbClr val="00008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j</a:t>
              </a:r>
              <a:r>
                <a:rPr lang="en-US" sz="2000" dirty="0" smtClean="0">
                  <a:solidFill>
                    <a:srgbClr val="000080"/>
                  </a:solidFill>
                  <a:highlight>
                    <a:srgbClr val="FFFFFF"/>
                  </a:highlight>
                </a:rPr>
                <a:t> </a:t>
              </a:r>
              <a:r>
                <a:rPr lang="en-US" sz="20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=</a:t>
              </a:r>
              <a:r>
                <a:rPr lang="en-US" sz="2000" dirty="0" smtClean="0">
                  <a:solidFill>
                    <a:srgbClr val="000000"/>
                  </a:solidFill>
                  <a:highlight>
                    <a:srgbClr val="FFFFFF"/>
                  </a:highlight>
                </a:rPr>
                <a:t> </a:t>
              </a:r>
              <a:r>
                <a:rPr lang="en-US" sz="20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4</a:t>
              </a:r>
              <a:endParaRPr lang="ru-RU" sz="2000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  <p:sp>
        <p:nvSpPr>
          <p:cNvPr id="17" name="Rectangle 2"/>
          <p:cNvSpPr txBox="1">
            <a:spLocks noChangeArrowheads="1"/>
          </p:cNvSpPr>
          <p:nvPr/>
        </p:nvSpPr>
        <p:spPr>
          <a:xfrm>
            <a:off x="251520" y="260648"/>
            <a:ext cx="8640959" cy="10527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Сортировка массивов</a:t>
            </a:r>
          </a:p>
        </p:txBody>
      </p:sp>
      <p:grpSp>
        <p:nvGrpSpPr>
          <p:cNvPr id="19" name="Группа 18"/>
          <p:cNvGrpSpPr/>
          <p:nvPr/>
        </p:nvGrpSpPr>
        <p:grpSpPr>
          <a:xfrm>
            <a:off x="4644008" y="4581128"/>
            <a:ext cx="1152128" cy="1584176"/>
            <a:chOff x="755576" y="4581128"/>
            <a:chExt cx="1152128" cy="1584176"/>
          </a:xfrm>
        </p:grpSpPr>
        <p:grpSp>
          <p:nvGrpSpPr>
            <p:cNvPr id="25" name="Группа 24"/>
            <p:cNvGrpSpPr/>
            <p:nvPr/>
          </p:nvGrpSpPr>
          <p:grpSpPr>
            <a:xfrm>
              <a:off x="755576" y="4581128"/>
              <a:ext cx="1152128" cy="1584176"/>
              <a:chOff x="7308304" y="4653136"/>
              <a:chExt cx="1152128" cy="1584176"/>
            </a:xfrm>
          </p:grpSpPr>
          <p:cxnSp>
            <p:nvCxnSpPr>
              <p:cNvPr id="27" name="Прямая со стрелкой 26"/>
              <p:cNvCxnSpPr>
                <a:stCxn id="28" idx="0"/>
              </p:cNvCxnSpPr>
              <p:nvPr/>
            </p:nvCxnSpPr>
            <p:spPr>
              <a:xfrm flipV="1">
                <a:off x="7884368" y="4653136"/>
                <a:ext cx="0" cy="504056"/>
              </a:xfrm>
              <a:prstGeom prst="straightConnector1">
                <a:avLst/>
              </a:prstGeom>
              <a:ln w="28575">
                <a:solidFill>
                  <a:schemeClr val="accent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Овал 27"/>
              <p:cNvSpPr/>
              <p:nvPr/>
            </p:nvSpPr>
            <p:spPr>
              <a:xfrm>
                <a:off x="7308304" y="5157192"/>
                <a:ext cx="1152128" cy="1080120"/>
              </a:xfrm>
              <a:prstGeom prst="ellipse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ru-RU" sz="2000" dirty="0">
                  <a:solidFill>
                    <a:srgbClr val="C00000"/>
                  </a:solidFill>
                </a:endParaRPr>
              </a:p>
            </p:txBody>
          </p:sp>
        </p:grpSp>
        <p:sp>
          <p:nvSpPr>
            <p:cNvPr id="26" name="TextBox 25"/>
            <p:cNvSpPr txBox="1"/>
            <p:nvPr/>
          </p:nvSpPr>
          <p:spPr>
            <a:xfrm>
              <a:off x="755576" y="5085184"/>
              <a:ext cx="1152128" cy="108012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>
                <a:defRPr/>
              </a:pPr>
              <a:r>
                <a:rPr lang="en-US" sz="2000" dirty="0" err="1" smtClean="0">
                  <a:solidFill>
                    <a:srgbClr val="000080"/>
                  </a:solidFill>
                  <a:highlight>
                    <a:srgbClr val="FFFFFF"/>
                  </a:highlight>
                  <a:latin typeface="Consolas" panose="020B0609020204030204" pitchFamily="49" charset="0"/>
                  <a:cs typeface="Consolas" panose="020B0609020204030204" pitchFamily="49" charset="0"/>
                </a:rPr>
                <a:t>iMin</a:t>
              </a:r>
              <a:r>
                <a:rPr lang="en-US" sz="2000" dirty="0" smtClean="0">
                  <a:solidFill>
                    <a:srgbClr val="000000"/>
                  </a:solidFill>
                  <a:highlight>
                    <a:srgbClr val="FFFFFF"/>
                  </a:highlight>
                  <a:cs typeface="Consolas" panose="020B0609020204030204" pitchFamily="49" charset="0"/>
                </a:rPr>
                <a:t> </a:t>
              </a:r>
              <a:r>
                <a:rPr lang="en-US" sz="20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cs typeface="Consolas" panose="020B0609020204030204" pitchFamily="49" charset="0"/>
                </a:rPr>
                <a:t>=</a:t>
              </a:r>
              <a:r>
                <a:rPr lang="en-US" sz="2000" dirty="0">
                  <a:solidFill>
                    <a:srgbClr val="000000"/>
                  </a:solidFill>
                  <a:highlight>
                    <a:srgbClr val="FFFFFF"/>
                  </a:highlight>
                  <a:cs typeface="Consolas" panose="020B0609020204030204" pitchFamily="49" charset="0"/>
                </a:rPr>
                <a:t> </a:t>
              </a:r>
              <a:r>
                <a:rPr lang="en-US" sz="2000" dirty="0" smtClean="0">
                  <a:solidFill>
                    <a:srgbClr val="000000"/>
                  </a:solidFill>
                  <a:highlight>
                    <a:srgbClr val="FFFFFF"/>
                  </a:highlight>
                  <a:cs typeface="Consolas" panose="020B0609020204030204" pitchFamily="49" charset="0"/>
                </a:rPr>
                <a:t>3</a:t>
              </a:r>
              <a:endParaRPr lang="ru-RU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75950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Базовые структуры данных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251520" y="1628800"/>
            <a:ext cx="84249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ru-RU" sz="2400" i="1" dirty="0"/>
              <a:t>Сортировка выбором : 1-й </a:t>
            </a:r>
            <a:r>
              <a:rPr lang="ru-RU" sz="2400" i="1" dirty="0" smtClean="0"/>
              <a:t>проход</a:t>
            </a:r>
            <a:endParaRPr lang="ru-RU" sz="2400" i="1" dirty="0"/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7272935"/>
              </p:ext>
            </p:extLst>
          </p:nvPr>
        </p:nvGraphicFramePr>
        <p:xfrm>
          <a:off x="683568" y="3789040"/>
          <a:ext cx="7848870" cy="8230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8145"/>
                <a:gridCol w="1308145"/>
                <a:gridCol w="1308145"/>
                <a:gridCol w="1308145"/>
                <a:gridCol w="1308145"/>
                <a:gridCol w="1308145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12</a:t>
                      </a:r>
                      <a:endParaRPr lang="ru-RU" sz="2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ru-RU" sz="2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ru-RU" sz="2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ru-RU" sz="2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  <a:endParaRPr lang="ru-RU" sz="2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0</a:t>
                      </a:r>
                      <a:endParaRPr lang="ru-RU" sz="2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a[0]</a:t>
                      </a: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a[1]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a[2]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a[3]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a[4]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a[5]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24" name="Группа 23"/>
          <p:cNvGrpSpPr/>
          <p:nvPr/>
        </p:nvGrpSpPr>
        <p:grpSpPr>
          <a:xfrm>
            <a:off x="755576" y="2132856"/>
            <a:ext cx="1152128" cy="1584176"/>
            <a:chOff x="755576" y="5157192"/>
            <a:chExt cx="1152128" cy="1584176"/>
          </a:xfrm>
        </p:grpSpPr>
        <p:cxnSp>
          <p:nvCxnSpPr>
            <p:cNvPr id="12" name="Прямая со стрелкой 11"/>
            <p:cNvCxnSpPr/>
            <p:nvPr/>
          </p:nvCxnSpPr>
          <p:spPr>
            <a:xfrm flipV="1">
              <a:off x="1331640" y="6237312"/>
              <a:ext cx="0" cy="504056"/>
            </a:xfrm>
            <a:prstGeom prst="straightConnector1">
              <a:avLst/>
            </a:prstGeom>
            <a:ln w="28575">
              <a:solidFill>
                <a:schemeClr val="accent2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Овал 12"/>
            <p:cNvSpPr/>
            <p:nvPr/>
          </p:nvSpPr>
          <p:spPr>
            <a:xfrm>
              <a:off x="755576" y="5157192"/>
              <a:ext cx="1152128" cy="108012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dirty="0" smtClean="0">
                  <a:solidFill>
                    <a:srgbClr val="00008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i</a:t>
              </a:r>
              <a:r>
                <a:rPr lang="en-US" sz="2000" dirty="0" smtClean="0">
                  <a:solidFill>
                    <a:srgbClr val="000080"/>
                  </a:solidFill>
                  <a:highlight>
                    <a:srgbClr val="FFFFFF"/>
                  </a:highlight>
                </a:rPr>
                <a:t> </a:t>
              </a:r>
              <a:r>
                <a:rPr lang="en-US" sz="20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=</a:t>
              </a:r>
              <a:r>
                <a:rPr lang="en-US" sz="2000" dirty="0" smtClean="0">
                  <a:solidFill>
                    <a:srgbClr val="000000"/>
                  </a:solidFill>
                  <a:highlight>
                    <a:srgbClr val="FFFFFF"/>
                  </a:highlight>
                </a:rPr>
                <a:t> </a:t>
              </a:r>
              <a:r>
                <a:rPr lang="en-US" sz="20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0</a:t>
              </a:r>
              <a:endParaRPr lang="ru-RU" sz="2000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3" name="Группа 22"/>
          <p:cNvGrpSpPr/>
          <p:nvPr/>
        </p:nvGrpSpPr>
        <p:grpSpPr>
          <a:xfrm>
            <a:off x="7308304" y="4581128"/>
            <a:ext cx="1152128" cy="1584176"/>
            <a:chOff x="7308304" y="4653136"/>
            <a:chExt cx="1152128" cy="1584176"/>
          </a:xfrm>
        </p:grpSpPr>
        <p:cxnSp>
          <p:nvCxnSpPr>
            <p:cNvPr id="20" name="Прямая со стрелкой 19"/>
            <p:cNvCxnSpPr>
              <a:stCxn id="21" idx="0"/>
            </p:cNvCxnSpPr>
            <p:nvPr/>
          </p:nvCxnSpPr>
          <p:spPr>
            <a:xfrm flipV="1">
              <a:off x="7884368" y="4653136"/>
              <a:ext cx="0" cy="504056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Овал 20"/>
            <p:cNvSpPr/>
            <p:nvPr/>
          </p:nvSpPr>
          <p:spPr>
            <a:xfrm>
              <a:off x="7308304" y="5157192"/>
              <a:ext cx="1152128" cy="108012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dirty="0" smtClean="0">
                  <a:solidFill>
                    <a:srgbClr val="00008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j</a:t>
              </a:r>
              <a:r>
                <a:rPr lang="en-US" sz="2000" dirty="0" smtClean="0">
                  <a:solidFill>
                    <a:srgbClr val="000080"/>
                  </a:solidFill>
                  <a:highlight>
                    <a:srgbClr val="FFFFFF"/>
                  </a:highlight>
                </a:rPr>
                <a:t> </a:t>
              </a:r>
              <a:r>
                <a:rPr lang="en-US" sz="20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=</a:t>
              </a:r>
              <a:r>
                <a:rPr lang="en-US" sz="2000" dirty="0" smtClean="0">
                  <a:solidFill>
                    <a:srgbClr val="000000"/>
                  </a:solidFill>
                  <a:highlight>
                    <a:srgbClr val="FFFFFF"/>
                  </a:highlight>
                </a:rPr>
                <a:t> </a:t>
              </a:r>
              <a:r>
                <a:rPr lang="en-US" sz="20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5</a:t>
              </a:r>
              <a:endParaRPr lang="ru-RU" sz="2000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  <p:sp>
        <p:nvSpPr>
          <p:cNvPr id="17" name="Rectangle 2"/>
          <p:cNvSpPr txBox="1">
            <a:spLocks noChangeArrowheads="1"/>
          </p:cNvSpPr>
          <p:nvPr/>
        </p:nvSpPr>
        <p:spPr>
          <a:xfrm>
            <a:off x="251520" y="260648"/>
            <a:ext cx="8640959" cy="10527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Сортировка массивов</a:t>
            </a:r>
          </a:p>
        </p:txBody>
      </p:sp>
      <p:grpSp>
        <p:nvGrpSpPr>
          <p:cNvPr id="19" name="Группа 18"/>
          <p:cNvGrpSpPr/>
          <p:nvPr/>
        </p:nvGrpSpPr>
        <p:grpSpPr>
          <a:xfrm>
            <a:off x="4644008" y="4581128"/>
            <a:ext cx="1152128" cy="1584176"/>
            <a:chOff x="755576" y="4581128"/>
            <a:chExt cx="1152128" cy="1584176"/>
          </a:xfrm>
        </p:grpSpPr>
        <p:grpSp>
          <p:nvGrpSpPr>
            <p:cNvPr id="25" name="Группа 24"/>
            <p:cNvGrpSpPr/>
            <p:nvPr/>
          </p:nvGrpSpPr>
          <p:grpSpPr>
            <a:xfrm>
              <a:off x="755576" y="4581128"/>
              <a:ext cx="1152128" cy="1584176"/>
              <a:chOff x="7308304" y="4653136"/>
              <a:chExt cx="1152128" cy="1584176"/>
            </a:xfrm>
          </p:grpSpPr>
          <p:cxnSp>
            <p:nvCxnSpPr>
              <p:cNvPr id="27" name="Прямая со стрелкой 26"/>
              <p:cNvCxnSpPr>
                <a:stCxn id="28" idx="0"/>
              </p:cNvCxnSpPr>
              <p:nvPr/>
            </p:nvCxnSpPr>
            <p:spPr>
              <a:xfrm flipV="1">
                <a:off x="7884368" y="4653136"/>
                <a:ext cx="0" cy="504056"/>
              </a:xfrm>
              <a:prstGeom prst="straightConnector1">
                <a:avLst/>
              </a:prstGeom>
              <a:ln w="28575">
                <a:solidFill>
                  <a:schemeClr val="accent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Овал 27"/>
              <p:cNvSpPr/>
              <p:nvPr/>
            </p:nvSpPr>
            <p:spPr>
              <a:xfrm>
                <a:off x="7308304" y="5157192"/>
                <a:ext cx="1152128" cy="1080120"/>
              </a:xfrm>
              <a:prstGeom prst="ellipse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ru-RU" sz="2000" dirty="0">
                  <a:solidFill>
                    <a:srgbClr val="C00000"/>
                  </a:solidFill>
                </a:endParaRPr>
              </a:p>
            </p:txBody>
          </p:sp>
        </p:grpSp>
        <p:sp>
          <p:nvSpPr>
            <p:cNvPr id="26" name="TextBox 25"/>
            <p:cNvSpPr txBox="1"/>
            <p:nvPr/>
          </p:nvSpPr>
          <p:spPr>
            <a:xfrm>
              <a:off x="755576" y="5085184"/>
              <a:ext cx="1152128" cy="108012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>
                <a:defRPr/>
              </a:pPr>
              <a:r>
                <a:rPr lang="en-US" sz="2000" dirty="0" err="1" smtClean="0">
                  <a:solidFill>
                    <a:srgbClr val="000080"/>
                  </a:solidFill>
                  <a:highlight>
                    <a:srgbClr val="FFFFFF"/>
                  </a:highlight>
                  <a:latin typeface="Consolas" panose="020B0609020204030204" pitchFamily="49" charset="0"/>
                  <a:cs typeface="Consolas" panose="020B0609020204030204" pitchFamily="49" charset="0"/>
                </a:rPr>
                <a:t>iMin</a:t>
              </a:r>
              <a:r>
                <a:rPr lang="en-US" sz="2000" dirty="0" smtClean="0">
                  <a:solidFill>
                    <a:srgbClr val="000000"/>
                  </a:solidFill>
                  <a:highlight>
                    <a:srgbClr val="FFFFFF"/>
                  </a:highlight>
                  <a:cs typeface="Consolas" panose="020B0609020204030204" pitchFamily="49" charset="0"/>
                </a:rPr>
                <a:t> </a:t>
              </a:r>
              <a:r>
                <a:rPr lang="en-US" sz="20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cs typeface="Consolas" panose="020B0609020204030204" pitchFamily="49" charset="0"/>
                </a:rPr>
                <a:t>=</a:t>
              </a:r>
              <a:r>
                <a:rPr lang="en-US" sz="2000" dirty="0">
                  <a:solidFill>
                    <a:srgbClr val="000000"/>
                  </a:solidFill>
                  <a:highlight>
                    <a:srgbClr val="FFFFFF"/>
                  </a:highlight>
                  <a:cs typeface="Consolas" panose="020B0609020204030204" pitchFamily="49" charset="0"/>
                </a:rPr>
                <a:t> </a:t>
              </a:r>
              <a:r>
                <a:rPr lang="en-US" sz="2000" dirty="0" smtClean="0">
                  <a:solidFill>
                    <a:srgbClr val="000000"/>
                  </a:solidFill>
                  <a:highlight>
                    <a:srgbClr val="FFFFFF"/>
                  </a:highlight>
                  <a:cs typeface="Consolas" panose="020B0609020204030204" pitchFamily="49" charset="0"/>
                </a:rPr>
                <a:t>3</a:t>
              </a:r>
              <a:endParaRPr lang="ru-RU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64386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Базовые структуры данных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23528" y="2348880"/>
            <a:ext cx="842493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buClr>
                <a:schemeClr val="accent2"/>
              </a:buClr>
              <a:buFont typeface="Calibri" panose="020F0502020204030204" pitchFamily="34" charset="0"/>
              <a:buChar char="●"/>
            </a:pPr>
            <a:r>
              <a:rPr lang="ru-RU" sz="2000" dirty="0" smtClean="0"/>
              <a:t>количество используемых операций</a:t>
            </a:r>
            <a:br>
              <a:rPr lang="ru-RU" sz="2000" dirty="0" smtClean="0"/>
            </a:br>
            <a:r>
              <a:rPr lang="ru-RU" sz="2000" dirty="0" smtClean="0"/>
              <a:t>(отдельно минимальное, максимальное и среднее значения)</a:t>
            </a:r>
          </a:p>
          <a:p>
            <a:r>
              <a:rPr lang="ru-RU" altLang="ru-RU" sz="2000" b="1" dirty="0" smtClean="0">
                <a:sym typeface="Symbol" panose="05050102010706020507" pitchFamily="18" charset="2"/>
              </a:rPr>
              <a:t>        - </a:t>
            </a:r>
            <a:r>
              <a:rPr lang="ru-RU" altLang="ru-RU" sz="2000" b="1" dirty="0">
                <a:sym typeface="Symbol" panose="05050102010706020507" pitchFamily="18" charset="2"/>
              </a:rPr>
              <a:t>пересылки (присваивания)</a:t>
            </a:r>
            <a:endParaRPr lang="ru-RU" altLang="ru-RU" sz="2000" dirty="0">
              <a:sym typeface="Symbol" panose="05050102010706020507" pitchFamily="18" charset="2"/>
            </a:endParaRPr>
          </a:p>
          <a:p>
            <a:r>
              <a:rPr lang="ru-RU" altLang="ru-RU" sz="2000" b="1" dirty="0">
                <a:sym typeface="Symbol" panose="05050102010706020507" pitchFamily="18" charset="2"/>
              </a:rPr>
              <a:t>	- </a:t>
            </a:r>
            <a:r>
              <a:rPr lang="ru-RU" altLang="ru-RU" sz="2000" b="1" dirty="0" smtClean="0">
                <a:sym typeface="Symbol" panose="05050102010706020507" pitchFamily="18" charset="2"/>
              </a:rPr>
              <a:t>сравнения</a:t>
            </a:r>
            <a:endParaRPr lang="ru-RU" sz="2000" dirty="0" smtClean="0"/>
          </a:p>
        </p:txBody>
      </p:sp>
      <p:sp>
        <p:nvSpPr>
          <p:cNvPr id="7" name="Прямоугольник 6"/>
          <p:cNvSpPr/>
          <p:nvPr/>
        </p:nvSpPr>
        <p:spPr>
          <a:xfrm>
            <a:off x="251520" y="1628800"/>
            <a:ext cx="84249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ru-RU" sz="2400" i="1" dirty="0" smtClean="0"/>
              <a:t>Разные алгоритмы сортировки отличаются:</a:t>
            </a:r>
            <a:endParaRPr lang="ru-RU" sz="2400" i="1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323528" y="5589240"/>
            <a:ext cx="196810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spcBef>
                <a:spcPts val="600"/>
              </a:spcBef>
              <a:spcAft>
                <a:spcPts val="600"/>
              </a:spcAft>
              <a:buClr>
                <a:srgbClr val="2683C6"/>
              </a:buClr>
              <a:buFont typeface="Calibri" panose="020F0502020204030204" pitchFamily="34" charset="0"/>
              <a:buChar char="●"/>
            </a:pPr>
            <a:r>
              <a:rPr lang="ru-RU" sz="2000" dirty="0" smtClean="0">
                <a:solidFill>
                  <a:prstClr val="black"/>
                </a:solidFill>
              </a:rPr>
              <a:t>устойчивость</a:t>
            </a:r>
            <a:endParaRPr lang="ru-RU" altLang="ru-RU" sz="2000" dirty="0">
              <a:solidFill>
                <a:prstClr val="black"/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323528" y="4293096"/>
            <a:ext cx="849694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ts val="600"/>
              </a:spcBef>
              <a:buClr>
                <a:srgbClr val="2683C6"/>
              </a:buClr>
              <a:buFont typeface="Calibri" panose="020F0502020204030204" pitchFamily="34" charset="0"/>
              <a:buChar char="●"/>
            </a:pPr>
            <a:r>
              <a:rPr lang="ru-RU" sz="2000" dirty="0">
                <a:solidFill>
                  <a:prstClr val="black"/>
                </a:solidFill>
              </a:rPr>
              <a:t>по типу доступа к элементам</a:t>
            </a:r>
          </a:p>
          <a:p>
            <a:pPr lvl="0"/>
            <a:r>
              <a:rPr lang="ru-RU" altLang="ru-RU" sz="2000" b="1" dirty="0">
                <a:solidFill>
                  <a:prstClr val="black"/>
                </a:solidFill>
              </a:rPr>
              <a:t>      - сортировка массивов </a:t>
            </a:r>
            <a:r>
              <a:rPr lang="ru-RU" altLang="ru-RU" sz="2000" dirty="0">
                <a:solidFill>
                  <a:prstClr val="black"/>
                </a:solidFill>
              </a:rPr>
              <a:t>(случайный доступ к элементам массива)</a:t>
            </a:r>
          </a:p>
          <a:p>
            <a:pPr lvl="0"/>
            <a:r>
              <a:rPr lang="ru-RU" altLang="ru-RU" sz="2000" b="1" dirty="0">
                <a:solidFill>
                  <a:prstClr val="black"/>
                </a:solidFill>
              </a:rPr>
              <a:t>      - </a:t>
            </a:r>
            <a:r>
              <a:rPr lang="ru-RU" altLang="ru-RU" sz="2000" b="1" dirty="0" smtClean="0">
                <a:solidFill>
                  <a:prstClr val="black"/>
                </a:solidFill>
              </a:rPr>
              <a:t>сортировка </a:t>
            </a:r>
            <a:r>
              <a:rPr lang="ru-RU" altLang="ru-RU" sz="2000" b="1" dirty="0">
                <a:solidFill>
                  <a:prstClr val="black"/>
                </a:solidFill>
              </a:rPr>
              <a:t>файлов </a:t>
            </a:r>
            <a:r>
              <a:rPr lang="ru-RU" altLang="ru-RU" sz="2000" dirty="0">
                <a:solidFill>
                  <a:prstClr val="black"/>
                </a:solidFill>
              </a:rPr>
              <a:t>(последовательный доступ к элементам массива)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323528" y="3717032"/>
            <a:ext cx="82089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ts val="600"/>
              </a:spcBef>
              <a:spcAft>
                <a:spcPts val="600"/>
              </a:spcAft>
              <a:buClr>
                <a:srgbClr val="2683C6"/>
              </a:buClr>
              <a:buFont typeface="Calibri" panose="020F0502020204030204" pitchFamily="34" charset="0"/>
              <a:buChar char="●"/>
            </a:pPr>
            <a:r>
              <a:rPr lang="ru-RU" sz="2000" dirty="0">
                <a:solidFill>
                  <a:prstClr val="black"/>
                </a:solidFill>
              </a:rPr>
              <a:t>количество используемой дополнительной памяти</a:t>
            </a:r>
          </a:p>
        </p:txBody>
      </p:sp>
      <p:sp>
        <p:nvSpPr>
          <p:cNvPr id="16" name="Rectangle 2"/>
          <p:cNvSpPr txBox="1">
            <a:spLocks noChangeArrowheads="1"/>
          </p:cNvSpPr>
          <p:nvPr/>
        </p:nvSpPr>
        <p:spPr>
          <a:xfrm>
            <a:off x="251520" y="260648"/>
            <a:ext cx="8640959" cy="105273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Составные типы данных</a:t>
            </a:r>
            <a:r>
              <a:rPr lang="en-US" sz="4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  <a:r>
              <a:rPr lang="ru-RU" sz="4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ru-RU" sz="4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ru-RU" sz="4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сортировка массивов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52653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3" grpId="0"/>
      <p:bldP spid="1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Базовые структуры данных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251520" y="1628800"/>
            <a:ext cx="84249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ru-RU" sz="2400" i="1" dirty="0"/>
              <a:t>Сортировка выбором : 1-й </a:t>
            </a:r>
            <a:r>
              <a:rPr lang="ru-RU" sz="2400" i="1" dirty="0" smtClean="0"/>
              <a:t>проход</a:t>
            </a:r>
            <a:endParaRPr lang="ru-RU" sz="2400" i="1" dirty="0"/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7272935"/>
              </p:ext>
            </p:extLst>
          </p:nvPr>
        </p:nvGraphicFramePr>
        <p:xfrm>
          <a:off x="683568" y="3789040"/>
          <a:ext cx="7848870" cy="8230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8145"/>
                <a:gridCol w="1308145"/>
                <a:gridCol w="1308145"/>
                <a:gridCol w="1308145"/>
                <a:gridCol w="1308145"/>
                <a:gridCol w="1308145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12</a:t>
                      </a:r>
                      <a:endParaRPr lang="ru-RU" sz="2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ru-RU" sz="2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ru-RU" sz="2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ru-RU" sz="2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  <a:endParaRPr lang="ru-RU" sz="2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0</a:t>
                      </a:r>
                      <a:endParaRPr lang="ru-RU" sz="2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a[0]</a:t>
                      </a: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a[1]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a[2]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a[3]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a[4]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a[5]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24" name="Группа 23"/>
          <p:cNvGrpSpPr/>
          <p:nvPr/>
        </p:nvGrpSpPr>
        <p:grpSpPr>
          <a:xfrm>
            <a:off x="755576" y="2132856"/>
            <a:ext cx="1152128" cy="1584176"/>
            <a:chOff x="755576" y="5157192"/>
            <a:chExt cx="1152128" cy="1584176"/>
          </a:xfrm>
        </p:grpSpPr>
        <p:cxnSp>
          <p:nvCxnSpPr>
            <p:cNvPr id="12" name="Прямая со стрелкой 11"/>
            <p:cNvCxnSpPr/>
            <p:nvPr/>
          </p:nvCxnSpPr>
          <p:spPr>
            <a:xfrm flipV="1">
              <a:off x="1331640" y="6237312"/>
              <a:ext cx="0" cy="504056"/>
            </a:xfrm>
            <a:prstGeom prst="straightConnector1">
              <a:avLst/>
            </a:prstGeom>
            <a:ln w="28575">
              <a:solidFill>
                <a:schemeClr val="accent2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Овал 12"/>
            <p:cNvSpPr/>
            <p:nvPr/>
          </p:nvSpPr>
          <p:spPr>
            <a:xfrm>
              <a:off x="755576" y="5157192"/>
              <a:ext cx="1152128" cy="108012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dirty="0" smtClean="0">
                  <a:solidFill>
                    <a:srgbClr val="00008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i</a:t>
              </a:r>
              <a:r>
                <a:rPr lang="en-US" sz="2000" dirty="0" smtClean="0">
                  <a:solidFill>
                    <a:srgbClr val="000080"/>
                  </a:solidFill>
                  <a:highlight>
                    <a:srgbClr val="FFFFFF"/>
                  </a:highlight>
                </a:rPr>
                <a:t> </a:t>
              </a:r>
              <a:r>
                <a:rPr lang="en-US" sz="20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=</a:t>
              </a:r>
              <a:r>
                <a:rPr lang="en-US" sz="2000" dirty="0" smtClean="0">
                  <a:solidFill>
                    <a:srgbClr val="000000"/>
                  </a:solidFill>
                  <a:highlight>
                    <a:srgbClr val="FFFFFF"/>
                  </a:highlight>
                </a:rPr>
                <a:t> </a:t>
              </a:r>
              <a:r>
                <a:rPr lang="en-US" sz="20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0</a:t>
              </a:r>
              <a:endParaRPr lang="ru-RU" sz="2000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  <p:sp>
        <p:nvSpPr>
          <p:cNvPr id="17" name="Rectangle 2"/>
          <p:cNvSpPr txBox="1">
            <a:spLocks noChangeArrowheads="1"/>
          </p:cNvSpPr>
          <p:nvPr/>
        </p:nvSpPr>
        <p:spPr>
          <a:xfrm>
            <a:off x="251520" y="260648"/>
            <a:ext cx="8640959" cy="10527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Сортировка массивов</a:t>
            </a:r>
          </a:p>
        </p:txBody>
      </p:sp>
      <p:grpSp>
        <p:nvGrpSpPr>
          <p:cNvPr id="19" name="Группа 18"/>
          <p:cNvGrpSpPr/>
          <p:nvPr/>
        </p:nvGrpSpPr>
        <p:grpSpPr>
          <a:xfrm>
            <a:off x="7308304" y="4581128"/>
            <a:ext cx="1152128" cy="1584176"/>
            <a:chOff x="755576" y="4581128"/>
            <a:chExt cx="1152128" cy="1584176"/>
          </a:xfrm>
        </p:grpSpPr>
        <p:grpSp>
          <p:nvGrpSpPr>
            <p:cNvPr id="25" name="Группа 24"/>
            <p:cNvGrpSpPr/>
            <p:nvPr/>
          </p:nvGrpSpPr>
          <p:grpSpPr>
            <a:xfrm>
              <a:off x="755576" y="4581128"/>
              <a:ext cx="1152128" cy="1584176"/>
              <a:chOff x="7308304" y="4653136"/>
              <a:chExt cx="1152128" cy="1584176"/>
            </a:xfrm>
          </p:grpSpPr>
          <p:cxnSp>
            <p:nvCxnSpPr>
              <p:cNvPr id="27" name="Прямая со стрелкой 26"/>
              <p:cNvCxnSpPr>
                <a:stCxn id="28" idx="0"/>
              </p:cNvCxnSpPr>
              <p:nvPr/>
            </p:nvCxnSpPr>
            <p:spPr>
              <a:xfrm flipV="1">
                <a:off x="7884368" y="4653136"/>
                <a:ext cx="0" cy="504056"/>
              </a:xfrm>
              <a:prstGeom prst="straightConnector1">
                <a:avLst/>
              </a:prstGeom>
              <a:ln w="28575">
                <a:solidFill>
                  <a:schemeClr val="accent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Овал 27"/>
              <p:cNvSpPr/>
              <p:nvPr/>
            </p:nvSpPr>
            <p:spPr>
              <a:xfrm>
                <a:off x="7308304" y="5157192"/>
                <a:ext cx="1152128" cy="1080120"/>
              </a:xfrm>
              <a:prstGeom prst="ellipse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ru-RU" sz="2000" dirty="0">
                  <a:solidFill>
                    <a:srgbClr val="C00000"/>
                  </a:solidFill>
                </a:endParaRPr>
              </a:p>
            </p:txBody>
          </p:sp>
        </p:grpSp>
        <p:sp>
          <p:nvSpPr>
            <p:cNvPr id="26" name="TextBox 25"/>
            <p:cNvSpPr txBox="1"/>
            <p:nvPr/>
          </p:nvSpPr>
          <p:spPr>
            <a:xfrm>
              <a:off x="755576" y="5085184"/>
              <a:ext cx="1152128" cy="108012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>
                <a:defRPr/>
              </a:pPr>
              <a:r>
                <a:rPr lang="en-US" sz="2000" dirty="0" err="1" smtClean="0">
                  <a:solidFill>
                    <a:srgbClr val="000080"/>
                  </a:solidFill>
                  <a:highlight>
                    <a:srgbClr val="FFFFFF"/>
                  </a:highlight>
                  <a:latin typeface="Consolas" panose="020B0609020204030204" pitchFamily="49" charset="0"/>
                  <a:cs typeface="Consolas" panose="020B0609020204030204" pitchFamily="49" charset="0"/>
                </a:rPr>
                <a:t>iMin</a:t>
              </a:r>
              <a:r>
                <a:rPr lang="en-US" sz="2000" dirty="0" smtClean="0">
                  <a:solidFill>
                    <a:srgbClr val="000000"/>
                  </a:solidFill>
                  <a:highlight>
                    <a:srgbClr val="FFFFFF"/>
                  </a:highlight>
                  <a:cs typeface="Consolas" panose="020B0609020204030204" pitchFamily="49" charset="0"/>
                </a:rPr>
                <a:t> </a:t>
              </a:r>
              <a:r>
                <a:rPr lang="en-US" sz="20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cs typeface="Consolas" panose="020B0609020204030204" pitchFamily="49" charset="0"/>
                </a:rPr>
                <a:t>=</a:t>
              </a:r>
              <a:r>
                <a:rPr lang="en-US" sz="2000" dirty="0">
                  <a:solidFill>
                    <a:srgbClr val="000000"/>
                  </a:solidFill>
                  <a:highlight>
                    <a:srgbClr val="FFFFFF"/>
                  </a:highlight>
                  <a:cs typeface="Consolas" panose="020B0609020204030204" pitchFamily="49" charset="0"/>
                </a:rPr>
                <a:t> </a:t>
              </a:r>
              <a:r>
                <a:rPr lang="en-US" sz="2000" dirty="0" smtClean="0">
                  <a:solidFill>
                    <a:srgbClr val="000000"/>
                  </a:solidFill>
                  <a:highlight>
                    <a:srgbClr val="FFFFFF"/>
                  </a:highlight>
                  <a:cs typeface="Consolas" panose="020B0609020204030204" pitchFamily="49" charset="0"/>
                </a:rPr>
                <a:t>5</a:t>
              </a:r>
              <a:endParaRPr lang="ru-RU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16" name="Полилиния 15"/>
          <p:cNvSpPr/>
          <p:nvPr/>
        </p:nvSpPr>
        <p:spPr>
          <a:xfrm>
            <a:off x="1335640" y="3277450"/>
            <a:ext cx="6421349" cy="421247"/>
          </a:xfrm>
          <a:custGeom>
            <a:avLst/>
            <a:gdLst>
              <a:gd name="connsiteX0" fmla="*/ 0 w 6421349"/>
              <a:gd name="connsiteY0" fmla="*/ 421247 h 421247"/>
              <a:gd name="connsiteX1" fmla="*/ 3256908 w 6421349"/>
              <a:gd name="connsiteY1" fmla="*/ 6 h 421247"/>
              <a:gd name="connsiteX2" fmla="*/ 6421349 w 6421349"/>
              <a:gd name="connsiteY2" fmla="*/ 410972 h 421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21349" h="421247">
                <a:moveTo>
                  <a:pt x="0" y="421247"/>
                </a:moveTo>
                <a:cubicBezTo>
                  <a:pt x="1093341" y="211482"/>
                  <a:pt x="2186683" y="1718"/>
                  <a:pt x="3256908" y="6"/>
                </a:cubicBezTo>
                <a:cubicBezTo>
                  <a:pt x="4327133" y="-1706"/>
                  <a:pt x="5763803" y="321929"/>
                  <a:pt x="6421349" y="410972"/>
                </a:cubicBezTo>
              </a:path>
            </a:pathLst>
          </a:custGeom>
          <a:noFill/>
          <a:ln w="41275">
            <a:solidFill>
              <a:schemeClr val="accent2"/>
            </a:solidFill>
            <a:headEnd type="arrow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2644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Базовые структуры данных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251520" y="1628800"/>
            <a:ext cx="84249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ru-RU" sz="2400" i="1" dirty="0"/>
              <a:t>Сортировка выбором : </a:t>
            </a:r>
            <a:r>
              <a:rPr lang="en-US" sz="2400" i="1" dirty="0" smtClean="0"/>
              <a:t>2</a:t>
            </a:r>
            <a:r>
              <a:rPr lang="ru-RU" sz="2400" i="1" dirty="0" smtClean="0"/>
              <a:t>-й проход</a:t>
            </a:r>
            <a:endParaRPr lang="ru-RU" sz="2400" i="1" dirty="0"/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6161206"/>
              </p:ext>
            </p:extLst>
          </p:nvPr>
        </p:nvGraphicFramePr>
        <p:xfrm>
          <a:off x="683568" y="3789040"/>
          <a:ext cx="7848870" cy="8230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8145"/>
                <a:gridCol w="1308145"/>
                <a:gridCol w="1308145"/>
                <a:gridCol w="1308145"/>
                <a:gridCol w="1308145"/>
                <a:gridCol w="1308145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0</a:t>
                      </a:r>
                      <a:endParaRPr lang="ru-RU" sz="2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ru-RU" sz="2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ru-RU" sz="2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ru-RU" sz="2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  <a:endParaRPr lang="ru-RU" sz="2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12</a:t>
                      </a:r>
                      <a:endParaRPr lang="ru-RU" sz="2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a[0]</a:t>
                      </a: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a[1]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a[2]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a[3]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a[4]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a[5]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2" name="Дуга 21"/>
          <p:cNvSpPr/>
          <p:nvPr/>
        </p:nvSpPr>
        <p:spPr>
          <a:xfrm>
            <a:off x="1979712" y="3284984"/>
            <a:ext cx="6552728" cy="792088"/>
          </a:xfrm>
          <a:prstGeom prst="arc">
            <a:avLst>
              <a:gd name="adj1" fmla="val 10813367"/>
              <a:gd name="adj2" fmla="val 0"/>
            </a:avLst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  <p:sp>
        <p:nvSpPr>
          <p:cNvPr id="18" name="Rectangle 2"/>
          <p:cNvSpPr txBox="1">
            <a:spLocks noChangeArrowheads="1"/>
          </p:cNvSpPr>
          <p:nvPr/>
        </p:nvSpPr>
        <p:spPr>
          <a:xfrm>
            <a:off x="251520" y="260648"/>
            <a:ext cx="8640959" cy="10527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Сортировка массивов</a:t>
            </a:r>
          </a:p>
        </p:txBody>
      </p:sp>
      <p:grpSp>
        <p:nvGrpSpPr>
          <p:cNvPr id="15" name="Группа 14"/>
          <p:cNvGrpSpPr/>
          <p:nvPr/>
        </p:nvGrpSpPr>
        <p:grpSpPr>
          <a:xfrm>
            <a:off x="2051720" y="2132856"/>
            <a:ext cx="1152128" cy="1584176"/>
            <a:chOff x="755576" y="5157192"/>
            <a:chExt cx="1152128" cy="1584176"/>
          </a:xfrm>
        </p:grpSpPr>
        <p:cxnSp>
          <p:nvCxnSpPr>
            <p:cNvPr id="16" name="Прямая со стрелкой 15"/>
            <p:cNvCxnSpPr/>
            <p:nvPr/>
          </p:nvCxnSpPr>
          <p:spPr>
            <a:xfrm flipV="1">
              <a:off x="1331640" y="6237312"/>
              <a:ext cx="0" cy="504056"/>
            </a:xfrm>
            <a:prstGeom prst="straightConnector1">
              <a:avLst/>
            </a:prstGeom>
            <a:ln w="28575">
              <a:solidFill>
                <a:schemeClr val="accent2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Овал 16"/>
            <p:cNvSpPr/>
            <p:nvPr/>
          </p:nvSpPr>
          <p:spPr>
            <a:xfrm>
              <a:off x="755576" y="5157192"/>
              <a:ext cx="1152128" cy="108012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dirty="0" smtClean="0">
                  <a:solidFill>
                    <a:srgbClr val="00008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i</a:t>
              </a:r>
              <a:r>
                <a:rPr lang="en-US" sz="2000" dirty="0" smtClean="0">
                  <a:solidFill>
                    <a:srgbClr val="000080"/>
                  </a:solidFill>
                  <a:highlight>
                    <a:srgbClr val="FFFFFF"/>
                  </a:highlight>
                </a:rPr>
                <a:t> </a:t>
              </a:r>
              <a:r>
                <a:rPr lang="en-US" sz="20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=</a:t>
              </a:r>
              <a:r>
                <a:rPr lang="en-US" sz="2000" dirty="0" smtClean="0">
                  <a:solidFill>
                    <a:srgbClr val="000000"/>
                  </a:solidFill>
                  <a:highlight>
                    <a:srgbClr val="FFFFFF"/>
                  </a:highlight>
                </a:rPr>
                <a:t> </a:t>
              </a:r>
              <a:r>
                <a:rPr lang="en-US" sz="20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1</a:t>
              </a:r>
              <a:endParaRPr lang="ru-RU" sz="2000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7" name="Группа 26"/>
          <p:cNvGrpSpPr/>
          <p:nvPr/>
        </p:nvGrpSpPr>
        <p:grpSpPr>
          <a:xfrm>
            <a:off x="2051720" y="4581128"/>
            <a:ext cx="1152128" cy="1584176"/>
            <a:chOff x="755576" y="4581128"/>
            <a:chExt cx="1152128" cy="1584176"/>
          </a:xfrm>
        </p:grpSpPr>
        <p:sp>
          <p:nvSpPr>
            <p:cNvPr id="28" name="TextBox 27"/>
            <p:cNvSpPr txBox="1"/>
            <p:nvPr/>
          </p:nvSpPr>
          <p:spPr>
            <a:xfrm>
              <a:off x="755576" y="5085184"/>
              <a:ext cx="1152128" cy="10801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>
                <a:defRPr/>
              </a:pPr>
              <a:r>
                <a:rPr lang="en-US" sz="2000" dirty="0" err="1">
                  <a:solidFill>
                    <a:srgbClr val="000080"/>
                  </a:solidFill>
                  <a:highlight>
                    <a:srgbClr val="FFFFFF"/>
                  </a:highlight>
                  <a:latin typeface="Consolas" panose="020B0609020204030204" pitchFamily="49" charset="0"/>
                  <a:cs typeface="Consolas" panose="020B0609020204030204" pitchFamily="49" charset="0"/>
                </a:rPr>
                <a:t>iMin</a:t>
              </a:r>
              <a:r>
                <a:rPr lang="en-US" sz="2000" dirty="0">
                  <a:solidFill>
                    <a:srgbClr val="000000"/>
                  </a:solidFill>
                  <a:highlight>
                    <a:srgbClr val="FFFFFF"/>
                  </a:highlight>
                  <a:cs typeface="Consolas" panose="020B0609020204030204" pitchFamily="49" charset="0"/>
                </a:rPr>
                <a:t> </a:t>
              </a:r>
              <a:r>
                <a:rPr lang="en-US" sz="20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cs typeface="Consolas" panose="020B0609020204030204" pitchFamily="49" charset="0"/>
                </a:rPr>
                <a:t>=</a:t>
              </a:r>
              <a:r>
                <a:rPr lang="en-US" sz="2000" dirty="0">
                  <a:solidFill>
                    <a:srgbClr val="000000"/>
                  </a:solidFill>
                  <a:highlight>
                    <a:srgbClr val="FFFFFF"/>
                  </a:highlight>
                  <a:cs typeface="Consolas" panose="020B0609020204030204" pitchFamily="49" charset="0"/>
                </a:rPr>
                <a:t> </a:t>
              </a:r>
              <a:r>
                <a:rPr lang="en-US" sz="20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</a:p>
          </p:txBody>
        </p:sp>
        <p:grpSp>
          <p:nvGrpSpPr>
            <p:cNvPr id="29" name="Группа 28"/>
            <p:cNvGrpSpPr/>
            <p:nvPr/>
          </p:nvGrpSpPr>
          <p:grpSpPr>
            <a:xfrm>
              <a:off x="755576" y="4581128"/>
              <a:ext cx="1152128" cy="1584176"/>
              <a:chOff x="7308304" y="4653136"/>
              <a:chExt cx="1152128" cy="1584176"/>
            </a:xfrm>
          </p:grpSpPr>
          <p:cxnSp>
            <p:nvCxnSpPr>
              <p:cNvPr id="30" name="Прямая со стрелкой 29"/>
              <p:cNvCxnSpPr>
                <a:stCxn id="31" idx="0"/>
              </p:cNvCxnSpPr>
              <p:nvPr/>
            </p:nvCxnSpPr>
            <p:spPr>
              <a:xfrm flipV="1">
                <a:off x="7884368" y="4653136"/>
                <a:ext cx="0" cy="504056"/>
              </a:xfrm>
              <a:prstGeom prst="straightConnector1">
                <a:avLst/>
              </a:prstGeom>
              <a:ln w="28575">
                <a:solidFill>
                  <a:schemeClr val="accent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Овал 30"/>
              <p:cNvSpPr/>
              <p:nvPr/>
            </p:nvSpPr>
            <p:spPr>
              <a:xfrm>
                <a:off x="7308304" y="5157192"/>
                <a:ext cx="1152128" cy="1080120"/>
              </a:xfrm>
              <a:prstGeom prst="ellipse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ru-RU" sz="2000" b="1" dirty="0">
                  <a:solidFill>
                    <a:srgbClr val="C000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19438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Базовые структуры данных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251520" y="1628800"/>
            <a:ext cx="84249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ru-RU" sz="2400" i="1" dirty="0"/>
              <a:t>Сортировка выбором : </a:t>
            </a:r>
            <a:r>
              <a:rPr lang="en-US" sz="2400" i="1" dirty="0" smtClean="0"/>
              <a:t>2</a:t>
            </a:r>
            <a:r>
              <a:rPr lang="ru-RU" sz="2400" i="1" dirty="0" smtClean="0"/>
              <a:t>-й проход</a:t>
            </a:r>
            <a:endParaRPr lang="ru-RU" sz="2400" i="1" dirty="0"/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6161206"/>
              </p:ext>
            </p:extLst>
          </p:nvPr>
        </p:nvGraphicFramePr>
        <p:xfrm>
          <a:off x="683568" y="3789040"/>
          <a:ext cx="7848870" cy="8230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8145"/>
                <a:gridCol w="1308145"/>
                <a:gridCol w="1308145"/>
                <a:gridCol w="1308145"/>
                <a:gridCol w="1308145"/>
                <a:gridCol w="1308145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0</a:t>
                      </a:r>
                      <a:endParaRPr lang="ru-RU" sz="2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ru-RU" sz="2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ru-RU" sz="2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ru-RU" sz="2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  <a:endParaRPr lang="ru-RU" sz="2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12</a:t>
                      </a:r>
                      <a:endParaRPr lang="ru-RU" sz="2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a[0]</a:t>
                      </a: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a[1]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a[2]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a[3]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a[4]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a[5]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  <p:sp>
        <p:nvSpPr>
          <p:cNvPr id="18" name="Rectangle 2"/>
          <p:cNvSpPr txBox="1">
            <a:spLocks noChangeArrowheads="1"/>
          </p:cNvSpPr>
          <p:nvPr/>
        </p:nvSpPr>
        <p:spPr>
          <a:xfrm>
            <a:off x="251520" y="260648"/>
            <a:ext cx="8640959" cy="10527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Сортировка массивов</a:t>
            </a:r>
          </a:p>
        </p:txBody>
      </p:sp>
      <p:grpSp>
        <p:nvGrpSpPr>
          <p:cNvPr id="15" name="Группа 14"/>
          <p:cNvGrpSpPr/>
          <p:nvPr/>
        </p:nvGrpSpPr>
        <p:grpSpPr>
          <a:xfrm>
            <a:off x="2051720" y="2132856"/>
            <a:ext cx="1152128" cy="1584176"/>
            <a:chOff x="755576" y="5157192"/>
            <a:chExt cx="1152128" cy="1584176"/>
          </a:xfrm>
        </p:grpSpPr>
        <p:cxnSp>
          <p:nvCxnSpPr>
            <p:cNvPr id="16" name="Прямая со стрелкой 15"/>
            <p:cNvCxnSpPr/>
            <p:nvPr/>
          </p:nvCxnSpPr>
          <p:spPr>
            <a:xfrm flipV="1">
              <a:off x="1331640" y="6237312"/>
              <a:ext cx="0" cy="504056"/>
            </a:xfrm>
            <a:prstGeom prst="straightConnector1">
              <a:avLst/>
            </a:prstGeom>
            <a:ln w="28575">
              <a:solidFill>
                <a:schemeClr val="accent2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Овал 16"/>
            <p:cNvSpPr/>
            <p:nvPr/>
          </p:nvSpPr>
          <p:spPr>
            <a:xfrm>
              <a:off x="755576" y="5157192"/>
              <a:ext cx="1152128" cy="108012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dirty="0" smtClean="0">
                  <a:solidFill>
                    <a:srgbClr val="00008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i</a:t>
              </a:r>
              <a:r>
                <a:rPr lang="en-US" sz="2000" dirty="0" smtClean="0">
                  <a:solidFill>
                    <a:srgbClr val="000080"/>
                  </a:solidFill>
                  <a:highlight>
                    <a:srgbClr val="FFFFFF"/>
                  </a:highlight>
                </a:rPr>
                <a:t> </a:t>
              </a:r>
              <a:r>
                <a:rPr lang="en-US" sz="20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=</a:t>
              </a:r>
              <a:r>
                <a:rPr lang="en-US" sz="2000" dirty="0" smtClean="0">
                  <a:solidFill>
                    <a:srgbClr val="000000"/>
                  </a:solidFill>
                  <a:highlight>
                    <a:srgbClr val="FFFFFF"/>
                  </a:highlight>
                </a:rPr>
                <a:t> </a:t>
              </a:r>
              <a:r>
                <a:rPr lang="en-US" sz="20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1</a:t>
              </a:r>
              <a:endParaRPr lang="ru-RU" sz="2000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7" name="Группа 26"/>
          <p:cNvGrpSpPr/>
          <p:nvPr/>
        </p:nvGrpSpPr>
        <p:grpSpPr>
          <a:xfrm>
            <a:off x="2051720" y="4581128"/>
            <a:ext cx="1152128" cy="1584176"/>
            <a:chOff x="755576" y="4581128"/>
            <a:chExt cx="1152128" cy="1584176"/>
          </a:xfrm>
        </p:grpSpPr>
        <p:sp>
          <p:nvSpPr>
            <p:cNvPr id="28" name="TextBox 27"/>
            <p:cNvSpPr txBox="1"/>
            <p:nvPr/>
          </p:nvSpPr>
          <p:spPr>
            <a:xfrm>
              <a:off x="755576" y="5085184"/>
              <a:ext cx="1152128" cy="10801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>
                <a:defRPr/>
              </a:pPr>
              <a:r>
                <a:rPr lang="en-US" sz="2000" dirty="0" err="1">
                  <a:solidFill>
                    <a:srgbClr val="000080"/>
                  </a:solidFill>
                  <a:highlight>
                    <a:srgbClr val="FFFFFF"/>
                  </a:highlight>
                  <a:latin typeface="Consolas" panose="020B0609020204030204" pitchFamily="49" charset="0"/>
                  <a:cs typeface="Consolas" panose="020B0609020204030204" pitchFamily="49" charset="0"/>
                </a:rPr>
                <a:t>iMin</a:t>
              </a:r>
              <a:r>
                <a:rPr lang="en-US" sz="2000" dirty="0">
                  <a:solidFill>
                    <a:srgbClr val="000000"/>
                  </a:solidFill>
                  <a:highlight>
                    <a:srgbClr val="FFFFFF"/>
                  </a:highlight>
                  <a:cs typeface="Consolas" panose="020B0609020204030204" pitchFamily="49" charset="0"/>
                </a:rPr>
                <a:t> </a:t>
              </a:r>
              <a:r>
                <a:rPr lang="en-US" sz="20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cs typeface="Consolas" panose="020B0609020204030204" pitchFamily="49" charset="0"/>
                </a:rPr>
                <a:t>=</a:t>
              </a:r>
              <a:r>
                <a:rPr lang="en-US" sz="2000" dirty="0">
                  <a:solidFill>
                    <a:srgbClr val="000000"/>
                  </a:solidFill>
                  <a:highlight>
                    <a:srgbClr val="FFFFFF"/>
                  </a:highlight>
                  <a:cs typeface="Consolas" panose="020B0609020204030204" pitchFamily="49" charset="0"/>
                </a:rPr>
                <a:t> </a:t>
              </a:r>
              <a:r>
                <a:rPr lang="en-US" sz="20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ru-RU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grpSp>
          <p:nvGrpSpPr>
            <p:cNvPr id="29" name="Группа 28"/>
            <p:cNvGrpSpPr/>
            <p:nvPr/>
          </p:nvGrpSpPr>
          <p:grpSpPr>
            <a:xfrm>
              <a:off x="755576" y="4581128"/>
              <a:ext cx="1152128" cy="1584176"/>
              <a:chOff x="7308304" y="4653136"/>
              <a:chExt cx="1152128" cy="1584176"/>
            </a:xfrm>
          </p:grpSpPr>
          <p:cxnSp>
            <p:nvCxnSpPr>
              <p:cNvPr id="30" name="Прямая со стрелкой 29"/>
              <p:cNvCxnSpPr>
                <a:stCxn id="31" idx="0"/>
              </p:cNvCxnSpPr>
              <p:nvPr/>
            </p:nvCxnSpPr>
            <p:spPr>
              <a:xfrm flipV="1">
                <a:off x="7884368" y="4653136"/>
                <a:ext cx="0" cy="504056"/>
              </a:xfrm>
              <a:prstGeom prst="straightConnector1">
                <a:avLst/>
              </a:prstGeom>
              <a:ln w="28575">
                <a:solidFill>
                  <a:schemeClr val="accent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Овал 30"/>
              <p:cNvSpPr/>
              <p:nvPr/>
            </p:nvSpPr>
            <p:spPr>
              <a:xfrm>
                <a:off x="7308304" y="5157192"/>
                <a:ext cx="1152128" cy="1080120"/>
              </a:xfrm>
              <a:prstGeom prst="ellipse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ru-RU" sz="2000" b="1" dirty="0">
                  <a:solidFill>
                    <a:srgbClr val="C00000"/>
                  </a:solidFill>
                </a:endParaRPr>
              </a:p>
            </p:txBody>
          </p:sp>
        </p:grpSp>
      </p:grpSp>
      <p:grpSp>
        <p:nvGrpSpPr>
          <p:cNvPr id="19" name="Группа 18"/>
          <p:cNvGrpSpPr/>
          <p:nvPr/>
        </p:nvGrpSpPr>
        <p:grpSpPr>
          <a:xfrm>
            <a:off x="3347864" y="4581128"/>
            <a:ext cx="1152128" cy="1584176"/>
            <a:chOff x="7308304" y="4653136"/>
            <a:chExt cx="1152128" cy="1584176"/>
          </a:xfrm>
        </p:grpSpPr>
        <p:cxnSp>
          <p:nvCxnSpPr>
            <p:cNvPr id="20" name="Прямая со стрелкой 19"/>
            <p:cNvCxnSpPr>
              <a:stCxn id="21" idx="0"/>
            </p:cNvCxnSpPr>
            <p:nvPr/>
          </p:nvCxnSpPr>
          <p:spPr>
            <a:xfrm flipV="1">
              <a:off x="7884368" y="4653136"/>
              <a:ext cx="0" cy="504056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Овал 20"/>
            <p:cNvSpPr/>
            <p:nvPr/>
          </p:nvSpPr>
          <p:spPr>
            <a:xfrm>
              <a:off x="7308304" y="5157192"/>
              <a:ext cx="1152128" cy="108012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dirty="0" smtClean="0">
                  <a:solidFill>
                    <a:srgbClr val="00008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j</a:t>
              </a:r>
              <a:r>
                <a:rPr lang="en-US" sz="2000" dirty="0" smtClean="0">
                  <a:solidFill>
                    <a:srgbClr val="000080"/>
                  </a:solidFill>
                  <a:highlight>
                    <a:srgbClr val="FFFFFF"/>
                  </a:highlight>
                </a:rPr>
                <a:t> </a:t>
              </a:r>
              <a:r>
                <a:rPr lang="en-US" sz="20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=</a:t>
              </a:r>
              <a:r>
                <a:rPr lang="en-US" sz="2000" dirty="0" smtClean="0">
                  <a:solidFill>
                    <a:srgbClr val="000000"/>
                  </a:solidFill>
                  <a:highlight>
                    <a:srgbClr val="FFFFFF"/>
                  </a:highlight>
                </a:rPr>
                <a:t> </a:t>
              </a:r>
              <a:r>
                <a:rPr lang="en-US" sz="20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2</a:t>
              </a:r>
              <a:endParaRPr lang="ru-RU" sz="2000" b="1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70652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Базовые структуры данных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251520" y="1628800"/>
            <a:ext cx="84249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ru-RU" sz="2400" i="1" dirty="0"/>
              <a:t>Сортировка выбором : </a:t>
            </a:r>
            <a:r>
              <a:rPr lang="en-US" sz="2400" i="1" dirty="0" smtClean="0"/>
              <a:t>2</a:t>
            </a:r>
            <a:r>
              <a:rPr lang="ru-RU" sz="2400" i="1" dirty="0" smtClean="0"/>
              <a:t>-й проход</a:t>
            </a:r>
            <a:endParaRPr lang="ru-RU" sz="2400" i="1" dirty="0"/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6161206"/>
              </p:ext>
            </p:extLst>
          </p:nvPr>
        </p:nvGraphicFramePr>
        <p:xfrm>
          <a:off x="683568" y="3789040"/>
          <a:ext cx="7848870" cy="8230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8145"/>
                <a:gridCol w="1308145"/>
                <a:gridCol w="1308145"/>
                <a:gridCol w="1308145"/>
                <a:gridCol w="1308145"/>
                <a:gridCol w="1308145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0</a:t>
                      </a:r>
                      <a:endParaRPr lang="ru-RU" sz="2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ru-RU" sz="2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ru-RU" sz="2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ru-RU" sz="2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  <a:endParaRPr lang="ru-RU" sz="2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12</a:t>
                      </a:r>
                      <a:endParaRPr lang="ru-RU" sz="2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a[0]</a:t>
                      </a: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a[1]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a[2]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a[3]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a[4]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a[5]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  <p:sp>
        <p:nvSpPr>
          <p:cNvPr id="18" name="Rectangle 2"/>
          <p:cNvSpPr txBox="1">
            <a:spLocks noChangeArrowheads="1"/>
          </p:cNvSpPr>
          <p:nvPr/>
        </p:nvSpPr>
        <p:spPr>
          <a:xfrm>
            <a:off x="251520" y="260648"/>
            <a:ext cx="8640959" cy="10527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Сортировка массивов</a:t>
            </a:r>
          </a:p>
        </p:txBody>
      </p:sp>
      <p:grpSp>
        <p:nvGrpSpPr>
          <p:cNvPr id="15" name="Группа 14"/>
          <p:cNvGrpSpPr/>
          <p:nvPr/>
        </p:nvGrpSpPr>
        <p:grpSpPr>
          <a:xfrm>
            <a:off x="2051720" y="2132856"/>
            <a:ext cx="1152128" cy="1584176"/>
            <a:chOff x="755576" y="5157192"/>
            <a:chExt cx="1152128" cy="1584176"/>
          </a:xfrm>
        </p:grpSpPr>
        <p:cxnSp>
          <p:nvCxnSpPr>
            <p:cNvPr id="16" name="Прямая со стрелкой 15"/>
            <p:cNvCxnSpPr/>
            <p:nvPr/>
          </p:nvCxnSpPr>
          <p:spPr>
            <a:xfrm flipV="1">
              <a:off x="1331640" y="6237312"/>
              <a:ext cx="0" cy="504056"/>
            </a:xfrm>
            <a:prstGeom prst="straightConnector1">
              <a:avLst/>
            </a:prstGeom>
            <a:ln w="28575">
              <a:solidFill>
                <a:schemeClr val="accent2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Овал 16"/>
            <p:cNvSpPr/>
            <p:nvPr/>
          </p:nvSpPr>
          <p:spPr>
            <a:xfrm>
              <a:off x="755576" y="5157192"/>
              <a:ext cx="1152128" cy="108012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dirty="0" smtClean="0">
                  <a:solidFill>
                    <a:srgbClr val="00008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i</a:t>
              </a:r>
              <a:r>
                <a:rPr lang="en-US" sz="2000" dirty="0" smtClean="0">
                  <a:solidFill>
                    <a:srgbClr val="000080"/>
                  </a:solidFill>
                  <a:highlight>
                    <a:srgbClr val="FFFFFF"/>
                  </a:highlight>
                </a:rPr>
                <a:t> </a:t>
              </a:r>
              <a:r>
                <a:rPr lang="en-US" sz="20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=</a:t>
              </a:r>
              <a:r>
                <a:rPr lang="en-US" sz="2000" dirty="0" smtClean="0">
                  <a:solidFill>
                    <a:srgbClr val="000000"/>
                  </a:solidFill>
                  <a:highlight>
                    <a:srgbClr val="FFFFFF"/>
                  </a:highlight>
                </a:rPr>
                <a:t> </a:t>
              </a:r>
              <a:r>
                <a:rPr lang="en-US" sz="20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1</a:t>
              </a:r>
              <a:endParaRPr lang="ru-RU" sz="2000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7" name="Группа 26"/>
          <p:cNvGrpSpPr/>
          <p:nvPr/>
        </p:nvGrpSpPr>
        <p:grpSpPr>
          <a:xfrm>
            <a:off x="2051720" y="4581128"/>
            <a:ext cx="1152128" cy="1584176"/>
            <a:chOff x="755576" y="4581128"/>
            <a:chExt cx="1152128" cy="1584176"/>
          </a:xfrm>
        </p:grpSpPr>
        <p:sp>
          <p:nvSpPr>
            <p:cNvPr id="28" name="TextBox 27"/>
            <p:cNvSpPr txBox="1"/>
            <p:nvPr/>
          </p:nvSpPr>
          <p:spPr>
            <a:xfrm>
              <a:off x="755576" y="5085184"/>
              <a:ext cx="1152128" cy="10801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>
                <a:defRPr/>
              </a:pPr>
              <a:r>
                <a:rPr lang="en-US" sz="2000" dirty="0" err="1">
                  <a:solidFill>
                    <a:srgbClr val="000080"/>
                  </a:solidFill>
                  <a:highlight>
                    <a:srgbClr val="FFFFFF"/>
                  </a:highlight>
                  <a:latin typeface="Consolas" panose="020B0609020204030204" pitchFamily="49" charset="0"/>
                  <a:cs typeface="Consolas" panose="020B0609020204030204" pitchFamily="49" charset="0"/>
                </a:rPr>
                <a:t>iMin</a:t>
              </a:r>
              <a:r>
                <a:rPr lang="en-US" sz="2000" dirty="0">
                  <a:solidFill>
                    <a:srgbClr val="000000"/>
                  </a:solidFill>
                  <a:highlight>
                    <a:srgbClr val="FFFFFF"/>
                  </a:highlight>
                  <a:cs typeface="Consolas" panose="020B0609020204030204" pitchFamily="49" charset="0"/>
                </a:rPr>
                <a:t> </a:t>
              </a:r>
              <a:r>
                <a:rPr lang="en-US" sz="20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cs typeface="Consolas" panose="020B0609020204030204" pitchFamily="49" charset="0"/>
                </a:rPr>
                <a:t>=</a:t>
              </a:r>
              <a:r>
                <a:rPr lang="en-US" sz="2000" dirty="0">
                  <a:solidFill>
                    <a:srgbClr val="000000"/>
                  </a:solidFill>
                  <a:highlight>
                    <a:srgbClr val="FFFFFF"/>
                  </a:highlight>
                  <a:cs typeface="Consolas" panose="020B0609020204030204" pitchFamily="49" charset="0"/>
                </a:rPr>
                <a:t> </a:t>
              </a:r>
              <a:r>
                <a:rPr lang="en-US" sz="20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ru-RU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grpSp>
          <p:nvGrpSpPr>
            <p:cNvPr id="29" name="Группа 28"/>
            <p:cNvGrpSpPr/>
            <p:nvPr/>
          </p:nvGrpSpPr>
          <p:grpSpPr>
            <a:xfrm>
              <a:off x="755576" y="4581128"/>
              <a:ext cx="1152128" cy="1584176"/>
              <a:chOff x="7308304" y="4653136"/>
              <a:chExt cx="1152128" cy="1584176"/>
            </a:xfrm>
          </p:grpSpPr>
          <p:cxnSp>
            <p:nvCxnSpPr>
              <p:cNvPr id="30" name="Прямая со стрелкой 29"/>
              <p:cNvCxnSpPr>
                <a:stCxn id="31" idx="0"/>
              </p:cNvCxnSpPr>
              <p:nvPr/>
            </p:nvCxnSpPr>
            <p:spPr>
              <a:xfrm flipV="1">
                <a:off x="7884368" y="4653136"/>
                <a:ext cx="0" cy="504056"/>
              </a:xfrm>
              <a:prstGeom prst="straightConnector1">
                <a:avLst/>
              </a:prstGeom>
              <a:ln w="28575">
                <a:solidFill>
                  <a:schemeClr val="accent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Овал 30"/>
              <p:cNvSpPr/>
              <p:nvPr/>
            </p:nvSpPr>
            <p:spPr>
              <a:xfrm>
                <a:off x="7308304" y="5157192"/>
                <a:ext cx="1152128" cy="1080120"/>
              </a:xfrm>
              <a:prstGeom prst="ellipse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ru-RU" sz="2000" b="1" dirty="0">
                  <a:solidFill>
                    <a:srgbClr val="C00000"/>
                  </a:solidFill>
                </a:endParaRPr>
              </a:p>
            </p:txBody>
          </p:sp>
        </p:grpSp>
      </p:grpSp>
      <p:grpSp>
        <p:nvGrpSpPr>
          <p:cNvPr id="25" name="Группа 24"/>
          <p:cNvGrpSpPr/>
          <p:nvPr/>
        </p:nvGrpSpPr>
        <p:grpSpPr>
          <a:xfrm>
            <a:off x="4644008" y="4581128"/>
            <a:ext cx="1152128" cy="1584176"/>
            <a:chOff x="7308304" y="4653136"/>
            <a:chExt cx="1152128" cy="1584176"/>
          </a:xfrm>
        </p:grpSpPr>
        <p:cxnSp>
          <p:nvCxnSpPr>
            <p:cNvPr id="26" name="Прямая со стрелкой 25"/>
            <p:cNvCxnSpPr>
              <a:stCxn id="32" idx="0"/>
            </p:cNvCxnSpPr>
            <p:nvPr/>
          </p:nvCxnSpPr>
          <p:spPr>
            <a:xfrm flipV="1">
              <a:off x="7884368" y="4653136"/>
              <a:ext cx="0" cy="504056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Овал 31"/>
            <p:cNvSpPr/>
            <p:nvPr/>
          </p:nvSpPr>
          <p:spPr>
            <a:xfrm>
              <a:off x="7308304" y="5157192"/>
              <a:ext cx="1152128" cy="108012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dirty="0" smtClean="0">
                  <a:solidFill>
                    <a:srgbClr val="00008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j</a:t>
              </a:r>
              <a:r>
                <a:rPr lang="en-US" sz="2000" dirty="0" smtClean="0">
                  <a:solidFill>
                    <a:srgbClr val="000080"/>
                  </a:solidFill>
                  <a:highlight>
                    <a:srgbClr val="FFFFFF"/>
                  </a:highlight>
                </a:rPr>
                <a:t> </a:t>
              </a:r>
              <a:r>
                <a:rPr lang="en-US" sz="20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=</a:t>
              </a:r>
              <a:r>
                <a:rPr lang="en-US" sz="2000" dirty="0" smtClean="0">
                  <a:solidFill>
                    <a:srgbClr val="000000"/>
                  </a:solidFill>
                  <a:highlight>
                    <a:srgbClr val="FFFFFF"/>
                  </a:highlight>
                </a:rPr>
                <a:t> </a:t>
              </a:r>
              <a:r>
                <a:rPr lang="en-US" sz="20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3</a:t>
              </a:r>
              <a:endParaRPr lang="ru-RU" sz="2000" b="1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0590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Базовые структуры данных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251520" y="1628800"/>
            <a:ext cx="84249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ru-RU" sz="2400" i="1" dirty="0"/>
              <a:t>Сортировка выбором : </a:t>
            </a:r>
            <a:r>
              <a:rPr lang="en-US" sz="2400" i="1" dirty="0" smtClean="0"/>
              <a:t>2</a:t>
            </a:r>
            <a:r>
              <a:rPr lang="ru-RU" sz="2400" i="1" dirty="0" smtClean="0"/>
              <a:t>-й проход</a:t>
            </a:r>
            <a:endParaRPr lang="ru-RU" sz="2400" i="1" dirty="0"/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6161206"/>
              </p:ext>
            </p:extLst>
          </p:nvPr>
        </p:nvGraphicFramePr>
        <p:xfrm>
          <a:off x="683568" y="3789040"/>
          <a:ext cx="7848870" cy="8230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8145"/>
                <a:gridCol w="1308145"/>
                <a:gridCol w="1308145"/>
                <a:gridCol w="1308145"/>
                <a:gridCol w="1308145"/>
                <a:gridCol w="1308145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0</a:t>
                      </a:r>
                      <a:endParaRPr lang="ru-RU" sz="2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ru-RU" sz="2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ru-RU" sz="2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ru-RU" sz="2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  <a:endParaRPr lang="ru-RU" sz="2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12</a:t>
                      </a:r>
                      <a:endParaRPr lang="ru-RU" sz="2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a[0]</a:t>
                      </a: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a[1]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a[2]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a[3]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a[4]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a[5]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  <p:sp>
        <p:nvSpPr>
          <p:cNvPr id="18" name="Rectangle 2"/>
          <p:cNvSpPr txBox="1">
            <a:spLocks noChangeArrowheads="1"/>
          </p:cNvSpPr>
          <p:nvPr/>
        </p:nvSpPr>
        <p:spPr>
          <a:xfrm>
            <a:off x="251520" y="260648"/>
            <a:ext cx="8640959" cy="10527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Сортировка массивов</a:t>
            </a:r>
          </a:p>
        </p:txBody>
      </p:sp>
      <p:grpSp>
        <p:nvGrpSpPr>
          <p:cNvPr id="15" name="Группа 14"/>
          <p:cNvGrpSpPr/>
          <p:nvPr/>
        </p:nvGrpSpPr>
        <p:grpSpPr>
          <a:xfrm>
            <a:off x="2051720" y="2132856"/>
            <a:ext cx="1152128" cy="1584176"/>
            <a:chOff x="755576" y="5157192"/>
            <a:chExt cx="1152128" cy="1584176"/>
          </a:xfrm>
        </p:grpSpPr>
        <p:cxnSp>
          <p:nvCxnSpPr>
            <p:cNvPr id="16" name="Прямая со стрелкой 15"/>
            <p:cNvCxnSpPr/>
            <p:nvPr/>
          </p:nvCxnSpPr>
          <p:spPr>
            <a:xfrm flipV="1">
              <a:off x="1331640" y="6237312"/>
              <a:ext cx="0" cy="504056"/>
            </a:xfrm>
            <a:prstGeom prst="straightConnector1">
              <a:avLst/>
            </a:prstGeom>
            <a:ln w="28575">
              <a:solidFill>
                <a:schemeClr val="accent2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Овал 16"/>
            <p:cNvSpPr/>
            <p:nvPr/>
          </p:nvSpPr>
          <p:spPr>
            <a:xfrm>
              <a:off x="755576" y="5157192"/>
              <a:ext cx="1152128" cy="108012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dirty="0" smtClean="0">
                  <a:solidFill>
                    <a:srgbClr val="00008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i</a:t>
              </a:r>
              <a:r>
                <a:rPr lang="en-US" sz="2000" dirty="0" smtClean="0">
                  <a:solidFill>
                    <a:srgbClr val="000080"/>
                  </a:solidFill>
                  <a:highlight>
                    <a:srgbClr val="FFFFFF"/>
                  </a:highlight>
                </a:rPr>
                <a:t> </a:t>
              </a:r>
              <a:r>
                <a:rPr lang="en-US" sz="20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=</a:t>
              </a:r>
              <a:r>
                <a:rPr lang="en-US" sz="2000" dirty="0" smtClean="0">
                  <a:solidFill>
                    <a:srgbClr val="000000"/>
                  </a:solidFill>
                  <a:highlight>
                    <a:srgbClr val="FFFFFF"/>
                  </a:highlight>
                </a:rPr>
                <a:t> </a:t>
              </a:r>
              <a:r>
                <a:rPr lang="en-US" sz="20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1</a:t>
              </a:r>
              <a:endParaRPr lang="ru-RU" sz="2000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9" name="Группа 18"/>
          <p:cNvGrpSpPr/>
          <p:nvPr/>
        </p:nvGrpSpPr>
        <p:grpSpPr>
          <a:xfrm>
            <a:off x="4644008" y="4581128"/>
            <a:ext cx="1152128" cy="1584176"/>
            <a:chOff x="755576" y="4581128"/>
            <a:chExt cx="1152128" cy="1584176"/>
          </a:xfrm>
        </p:grpSpPr>
        <p:grpSp>
          <p:nvGrpSpPr>
            <p:cNvPr id="20" name="Группа 19"/>
            <p:cNvGrpSpPr/>
            <p:nvPr/>
          </p:nvGrpSpPr>
          <p:grpSpPr>
            <a:xfrm>
              <a:off x="755576" y="4581128"/>
              <a:ext cx="1152128" cy="1584176"/>
              <a:chOff x="7308304" y="4653136"/>
              <a:chExt cx="1152128" cy="1584176"/>
            </a:xfrm>
          </p:grpSpPr>
          <p:cxnSp>
            <p:nvCxnSpPr>
              <p:cNvPr id="22" name="Прямая со стрелкой 21"/>
              <p:cNvCxnSpPr>
                <a:stCxn id="23" idx="0"/>
              </p:cNvCxnSpPr>
              <p:nvPr/>
            </p:nvCxnSpPr>
            <p:spPr>
              <a:xfrm flipV="1">
                <a:off x="7884368" y="4653136"/>
                <a:ext cx="0" cy="504056"/>
              </a:xfrm>
              <a:prstGeom prst="straightConnector1">
                <a:avLst/>
              </a:prstGeom>
              <a:ln w="28575">
                <a:solidFill>
                  <a:schemeClr val="accent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Овал 22"/>
              <p:cNvSpPr/>
              <p:nvPr/>
            </p:nvSpPr>
            <p:spPr>
              <a:xfrm>
                <a:off x="7308304" y="5157192"/>
                <a:ext cx="1152128" cy="1080120"/>
              </a:xfrm>
              <a:prstGeom prst="ellipse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ru-RU" sz="2000" dirty="0">
                  <a:solidFill>
                    <a:srgbClr val="C00000"/>
                  </a:solidFill>
                </a:endParaRPr>
              </a:p>
            </p:txBody>
          </p:sp>
        </p:grpSp>
        <p:sp>
          <p:nvSpPr>
            <p:cNvPr id="21" name="TextBox 20"/>
            <p:cNvSpPr txBox="1"/>
            <p:nvPr/>
          </p:nvSpPr>
          <p:spPr>
            <a:xfrm>
              <a:off x="755576" y="5085184"/>
              <a:ext cx="1152128" cy="108012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>
                <a:defRPr/>
              </a:pPr>
              <a:r>
                <a:rPr lang="en-US" sz="2000" dirty="0" err="1" smtClean="0">
                  <a:solidFill>
                    <a:srgbClr val="000080"/>
                  </a:solidFill>
                  <a:highlight>
                    <a:srgbClr val="FFFFFF"/>
                  </a:highlight>
                  <a:latin typeface="Consolas" panose="020B0609020204030204" pitchFamily="49" charset="0"/>
                  <a:cs typeface="Consolas" panose="020B0609020204030204" pitchFamily="49" charset="0"/>
                </a:rPr>
                <a:t>iMin</a:t>
              </a:r>
              <a:r>
                <a:rPr lang="en-US" sz="2000" dirty="0" smtClean="0">
                  <a:solidFill>
                    <a:srgbClr val="000000"/>
                  </a:solidFill>
                  <a:highlight>
                    <a:srgbClr val="FFFFFF"/>
                  </a:highlight>
                  <a:cs typeface="Consolas" panose="020B0609020204030204" pitchFamily="49" charset="0"/>
                </a:rPr>
                <a:t> </a:t>
              </a:r>
              <a:r>
                <a:rPr lang="en-US" sz="20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cs typeface="Consolas" panose="020B0609020204030204" pitchFamily="49" charset="0"/>
                </a:rPr>
                <a:t>=</a:t>
              </a:r>
              <a:r>
                <a:rPr lang="en-US" sz="2000" dirty="0">
                  <a:solidFill>
                    <a:srgbClr val="000000"/>
                  </a:solidFill>
                  <a:highlight>
                    <a:srgbClr val="FFFFFF"/>
                  </a:highlight>
                  <a:cs typeface="Consolas" panose="020B0609020204030204" pitchFamily="49" charset="0"/>
                </a:rPr>
                <a:t> </a:t>
              </a:r>
              <a:r>
                <a:rPr lang="en-US" sz="2000" dirty="0" smtClean="0">
                  <a:solidFill>
                    <a:srgbClr val="000000"/>
                  </a:solidFill>
                  <a:highlight>
                    <a:srgbClr val="FFFFFF"/>
                  </a:highlight>
                  <a:cs typeface="Consolas" panose="020B0609020204030204" pitchFamily="49" charset="0"/>
                </a:rPr>
                <a:t>3</a:t>
              </a:r>
              <a:endParaRPr lang="ru-RU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24" name="Группа 23"/>
          <p:cNvGrpSpPr/>
          <p:nvPr/>
        </p:nvGrpSpPr>
        <p:grpSpPr>
          <a:xfrm>
            <a:off x="6012160" y="4581128"/>
            <a:ext cx="1152128" cy="1584176"/>
            <a:chOff x="7308304" y="4653136"/>
            <a:chExt cx="1152128" cy="1584176"/>
          </a:xfrm>
        </p:grpSpPr>
        <p:cxnSp>
          <p:nvCxnSpPr>
            <p:cNvPr id="25" name="Прямая со стрелкой 24"/>
            <p:cNvCxnSpPr>
              <a:stCxn id="26" idx="0"/>
            </p:cNvCxnSpPr>
            <p:nvPr/>
          </p:nvCxnSpPr>
          <p:spPr>
            <a:xfrm flipV="1">
              <a:off x="7884368" y="4653136"/>
              <a:ext cx="0" cy="504056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Овал 25"/>
            <p:cNvSpPr/>
            <p:nvPr/>
          </p:nvSpPr>
          <p:spPr>
            <a:xfrm>
              <a:off x="7308304" y="5157192"/>
              <a:ext cx="1152128" cy="108012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dirty="0" smtClean="0">
                  <a:solidFill>
                    <a:srgbClr val="00008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j</a:t>
              </a:r>
              <a:r>
                <a:rPr lang="en-US" sz="2000" dirty="0" smtClean="0">
                  <a:solidFill>
                    <a:srgbClr val="000080"/>
                  </a:solidFill>
                  <a:highlight>
                    <a:srgbClr val="FFFFFF"/>
                  </a:highlight>
                </a:rPr>
                <a:t> </a:t>
              </a:r>
              <a:r>
                <a:rPr lang="en-US" sz="20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=</a:t>
              </a:r>
              <a:r>
                <a:rPr lang="en-US" sz="2000" dirty="0" smtClean="0">
                  <a:solidFill>
                    <a:srgbClr val="000000"/>
                  </a:solidFill>
                  <a:highlight>
                    <a:srgbClr val="FFFFFF"/>
                  </a:highlight>
                </a:rPr>
                <a:t> </a:t>
              </a:r>
              <a:r>
                <a:rPr lang="en-US" sz="20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4</a:t>
              </a:r>
              <a:endParaRPr lang="ru-RU" sz="2000" b="1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11214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Базовые структуры данных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251520" y="1628800"/>
            <a:ext cx="84249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ru-RU" sz="2400" i="1" dirty="0"/>
              <a:t>Сортировка выбором : </a:t>
            </a:r>
            <a:r>
              <a:rPr lang="en-US" sz="2400" i="1" dirty="0" smtClean="0"/>
              <a:t>2</a:t>
            </a:r>
            <a:r>
              <a:rPr lang="ru-RU" sz="2400" i="1" dirty="0" smtClean="0"/>
              <a:t>-й проход</a:t>
            </a:r>
            <a:endParaRPr lang="ru-RU" sz="2400" i="1" dirty="0"/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6161206"/>
              </p:ext>
            </p:extLst>
          </p:nvPr>
        </p:nvGraphicFramePr>
        <p:xfrm>
          <a:off x="683568" y="3789040"/>
          <a:ext cx="7848870" cy="8230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8145"/>
                <a:gridCol w="1308145"/>
                <a:gridCol w="1308145"/>
                <a:gridCol w="1308145"/>
                <a:gridCol w="1308145"/>
                <a:gridCol w="1308145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0</a:t>
                      </a:r>
                      <a:endParaRPr lang="ru-RU" sz="2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ru-RU" sz="2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ru-RU" sz="2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ru-RU" sz="2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  <a:endParaRPr lang="ru-RU" sz="2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12</a:t>
                      </a:r>
                      <a:endParaRPr lang="ru-RU" sz="2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a[0]</a:t>
                      </a: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a[1]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a[2]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a[3]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a[4]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a[5]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  <p:sp>
        <p:nvSpPr>
          <p:cNvPr id="18" name="Rectangle 2"/>
          <p:cNvSpPr txBox="1">
            <a:spLocks noChangeArrowheads="1"/>
          </p:cNvSpPr>
          <p:nvPr/>
        </p:nvSpPr>
        <p:spPr>
          <a:xfrm>
            <a:off x="251520" y="260648"/>
            <a:ext cx="8640959" cy="10527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Сортировка массивов</a:t>
            </a:r>
          </a:p>
        </p:txBody>
      </p:sp>
      <p:grpSp>
        <p:nvGrpSpPr>
          <p:cNvPr id="15" name="Группа 14"/>
          <p:cNvGrpSpPr/>
          <p:nvPr/>
        </p:nvGrpSpPr>
        <p:grpSpPr>
          <a:xfrm>
            <a:off x="2051720" y="2132856"/>
            <a:ext cx="1152128" cy="1584176"/>
            <a:chOff x="755576" y="5157192"/>
            <a:chExt cx="1152128" cy="1584176"/>
          </a:xfrm>
        </p:grpSpPr>
        <p:cxnSp>
          <p:nvCxnSpPr>
            <p:cNvPr id="16" name="Прямая со стрелкой 15"/>
            <p:cNvCxnSpPr/>
            <p:nvPr/>
          </p:nvCxnSpPr>
          <p:spPr>
            <a:xfrm flipV="1">
              <a:off x="1331640" y="6237312"/>
              <a:ext cx="0" cy="504056"/>
            </a:xfrm>
            <a:prstGeom prst="straightConnector1">
              <a:avLst/>
            </a:prstGeom>
            <a:ln w="28575">
              <a:solidFill>
                <a:schemeClr val="accent2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Овал 16"/>
            <p:cNvSpPr/>
            <p:nvPr/>
          </p:nvSpPr>
          <p:spPr>
            <a:xfrm>
              <a:off x="755576" y="5157192"/>
              <a:ext cx="1152128" cy="108012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dirty="0" smtClean="0">
                  <a:solidFill>
                    <a:srgbClr val="00008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i</a:t>
              </a:r>
              <a:r>
                <a:rPr lang="en-US" sz="2000" dirty="0" smtClean="0">
                  <a:solidFill>
                    <a:srgbClr val="000080"/>
                  </a:solidFill>
                  <a:highlight>
                    <a:srgbClr val="FFFFFF"/>
                  </a:highlight>
                </a:rPr>
                <a:t> </a:t>
              </a:r>
              <a:r>
                <a:rPr lang="en-US" sz="20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=</a:t>
              </a:r>
              <a:r>
                <a:rPr lang="en-US" sz="2000" dirty="0" smtClean="0">
                  <a:solidFill>
                    <a:srgbClr val="000000"/>
                  </a:solidFill>
                  <a:highlight>
                    <a:srgbClr val="FFFFFF"/>
                  </a:highlight>
                </a:rPr>
                <a:t> </a:t>
              </a:r>
              <a:r>
                <a:rPr lang="en-US" sz="20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1</a:t>
              </a:r>
              <a:endParaRPr lang="ru-RU" sz="2000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9" name="Группа 18"/>
          <p:cNvGrpSpPr/>
          <p:nvPr/>
        </p:nvGrpSpPr>
        <p:grpSpPr>
          <a:xfrm>
            <a:off x="4644008" y="4581128"/>
            <a:ext cx="1152128" cy="1584176"/>
            <a:chOff x="755576" y="4581128"/>
            <a:chExt cx="1152128" cy="1584176"/>
          </a:xfrm>
        </p:grpSpPr>
        <p:grpSp>
          <p:nvGrpSpPr>
            <p:cNvPr id="20" name="Группа 19"/>
            <p:cNvGrpSpPr/>
            <p:nvPr/>
          </p:nvGrpSpPr>
          <p:grpSpPr>
            <a:xfrm>
              <a:off x="755576" y="4581128"/>
              <a:ext cx="1152128" cy="1584176"/>
              <a:chOff x="7308304" y="4653136"/>
              <a:chExt cx="1152128" cy="1584176"/>
            </a:xfrm>
          </p:grpSpPr>
          <p:cxnSp>
            <p:nvCxnSpPr>
              <p:cNvPr id="22" name="Прямая со стрелкой 21"/>
              <p:cNvCxnSpPr>
                <a:stCxn id="23" idx="0"/>
              </p:cNvCxnSpPr>
              <p:nvPr/>
            </p:nvCxnSpPr>
            <p:spPr>
              <a:xfrm flipV="1">
                <a:off x="7884368" y="4653136"/>
                <a:ext cx="0" cy="504056"/>
              </a:xfrm>
              <a:prstGeom prst="straightConnector1">
                <a:avLst/>
              </a:prstGeom>
              <a:ln w="28575">
                <a:solidFill>
                  <a:schemeClr val="accent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Овал 22"/>
              <p:cNvSpPr/>
              <p:nvPr/>
            </p:nvSpPr>
            <p:spPr>
              <a:xfrm>
                <a:off x="7308304" y="5157192"/>
                <a:ext cx="1152128" cy="1080120"/>
              </a:xfrm>
              <a:prstGeom prst="ellipse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ru-RU" sz="2000" dirty="0">
                  <a:solidFill>
                    <a:srgbClr val="C00000"/>
                  </a:solidFill>
                </a:endParaRPr>
              </a:p>
            </p:txBody>
          </p:sp>
        </p:grpSp>
        <p:sp>
          <p:nvSpPr>
            <p:cNvPr id="21" name="TextBox 20"/>
            <p:cNvSpPr txBox="1"/>
            <p:nvPr/>
          </p:nvSpPr>
          <p:spPr>
            <a:xfrm>
              <a:off x="755576" y="5085184"/>
              <a:ext cx="1152128" cy="108012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>
                <a:defRPr/>
              </a:pPr>
              <a:r>
                <a:rPr lang="en-US" sz="2000" dirty="0" err="1" smtClean="0">
                  <a:solidFill>
                    <a:srgbClr val="000080"/>
                  </a:solidFill>
                  <a:highlight>
                    <a:srgbClr val="FFFFFF"/>
                  </a:highlight>
                  <a:latin typeface="Consolas" panose="020B0609020204030204" pitchFamily="49" charset="0"/>
                  <a:cs typeface="Consolas" panose="020B0609020204030204" pitchFamily="49" charset="0"/>
                </a:rPr>
                <a:t>iMin</a:t>
              </a:r>
              <a:r>
                <a:rPr lang="en-US" sz="2000" dirty="0" smtClean="0">
                  <a:solidFill>
                    <a:srgbClr val="000000"/>
                  </a:solidFill>
                  <a:highlight>
                    <a:srgbClr val="FFFFFF"/>
                  </a:highlight>
                  <a:cs typeface="Consolas" panose="020B0609020204030204" pitchFamily="49" charset="0"/>
                </a:rPr>
                <a:t> </a:t>
              </a:r>
              <a:r>
                <a:rPr lang="en-US" sz="20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cs typeface="Consolas" panose="020B0609020204030204" pitchFamily="49" charset="0"/>
                </a:rPr>
                <a:t>=</a:t>
              </a:r>
              <a:r>
                <a:rPr lang="en-US" sz="2000" dirty="0">
                  <a:solidFill>
                    <a:srgbClr val="000000"/>
                  </a:solidFill>
                  <a:highlight>
                    <a:srgbClr val="FFFFFF"/>
                  </a:highlight>
                  <a:cs typeface="Consolas" panose="020B0609020204030204" pitchFamily="49" charset="0"/>
                </a:rPr>
                <a:t> </a:t>
              </a:r>
              <a:r>
                <a:rPr lang="en-US" sz="2000" dirty="0" smtClean="0">
                  <a:solidFill>
                    <a:srgbClr val="000000"/>
                  </a:solidFill>
                  <a:highlight>
                    <a:srgbClr val="FFFFFF"/>
                  </a:highlight>
                  <a:cs typeface="Consolas" panose="020B0609020204030204" pitchFamily="49" charset="0"/>
                </a:rPr>
                <a:t>3</a:t>
              </a:r>
              <a:endParaRPr lang="ru-RU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27" name="Группа 26"/>
          <p:cNvGrpSpPr/>
          <p:nvPr/>
        </p:nvGrpSpPr>
        <p:grpSpPr>
          <a:xfrm>
            <a:off x="7308304" y="4581128"/>
            <a:ext cx="1152128" cy="1584176"/>
            <a:chOff x="7308304" y="4653136"/>
            <a:chExt cx="1152128" cy="1584176"/>
          </a:xfrm>
        </p:grpSpPr>
        <p:cxnSp>
          <p:nvCxnSpPr>
            <p:cNvPr id="28" name="Прямая со стрелкой 27"/>
            <p:cNvCxnSpPr>
              <a:stCxn id="29" idx="0"/>
            </p:cNvCxnSpPr>
            <p:nvPr/>
          </p:nvCxnSpPr>
          <p:spPr>
            <a:xfrm flipV="1">
              <a:off x="7884368" y="4653136"/>
              <a:ext cx="0" cy="504056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Овал 28"/>
            <p:cNvSpPr/>
            <p:nvPr/>
          </p:nvSpPr>
          <p:spPr>
            <a:xfrm>
              <a:off x="7308304" y="5157192"/>
              <a:ext cx="1152128" cy="108012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dirty="0" smtClean="0">
                  <a:solidFill>
                    <a:srgbClr val="00008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j</a:t>
              </a:r>
              <a:r>
                <a:rPr lang="en-US" sz="2000" dirty="0" smtClean="0">
                  <a:solidFill>
                    <a:srgbClr val="000080"/>
                  </a:solidFill>
                  <a:highlight>
                    <a:srgbClr val="FFFFFF"/>
                  </a:highlight>
                </a:rPr>
                <a:t> </a:t>
              </a:r>
              <a:r>
                <a:rPr lang="en-US" sz="20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=</a:t>
              </a:r>
              <a:r>
                <a:rPr lang="en-US" sz="2000" dirty="0" smtClean="0">
                  <a:solidFill>
                    <a:srgbClr val="000000"/>
                  </a:solidFill>
                  <a:highlight>
                    <a:srgbClr val="FFFFFF"/>
                  </a:highlight>
                </a:rPr>
                <a:t> </a:t>
              </a:r>
              <a:r>
                <a:rPr lang="en-US" sz="20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5</a:t>
              </a:r>
              <a:endParaRPr lang="ru-RU" sz="2000" b="1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17835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Базовые структуры данных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251520" y="1628800"/>
            <a:ext cx="84249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ru-RU" sz="2400" i="1" dirty="0"/>
              <a:t>Сортировка выбором : </a:t>
            </a:r>
            <a:r>
              <a:rPr lang="en-US" sz="2400" i="1" dirty="0" smtClean="0"/>
              <a:t>2</a:t>
            </a:r>
            <a:r>
              <a:rPr lang="ru-RU" sz="2400" i="1" dirty="0" smtClean="0"/>
              <a:t>-й проход</a:t>
            </a:r>
            <a:endParaRPr lang="ru-RU" sz="2400" i="1" dirty="0"/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6161206"/>
              </p:ext>
            </p:extLst>
          </p:nvPr>
        </p:nvGraphicFramePr>
        <p:xfrm>
          <a:off x="683568" y="3789040"/>
          <a:ext cx="7848870" cy="8230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8145"/>
                <a:gridCol w="1308145"/>
                <a:gridCol w="1308145"/>
                <a:gridCol w="1308145"/>
                <a:gridCol w="1308145"/>
                <a:gridCol w="1308145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0</a:t>
                      </a:r>
                      <a:endParaRPr lang="ru-RU" sz="2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ru-RU" sz="2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ru-RU" sz="2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ru-RU" sz="2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  <a:endParaRPr lang="ru-RU" sz="2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12</a:t>
                      </a:r>
                      <a:endParaRPr lang="ru-RU" sz="2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a[0]</a:t>
                      </a: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a[1]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a[2]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a[3]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a[4]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a[5]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  <p:sp>
        <p:nvSpPr>
          <p:cNvPr id="18" name="Rectangle 2"/>
          <p:cNvSpPr txBox="1">
            <a:spLocks noChangeArrowheads="1"/>
          </p:cNvSpPr>
          <p:nvPr/>
        </p:nvSpPr>
        <p:spPr>
          <a:xfrm>
            <a:off x="251520" y="260648"/>
            <a:ext cx="8640959" cy="10527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Сортировка массивов</a:t>
            </a:r>
          </a:p>
        </p:txBody>
      </p:sp>
      <p:grpSp>
        <p:nvGrpSpPr>
          <p:cNvPr id="15" name="Группа 14"/>
          <p:cNvGrpSpPr/>
          <p:nvPr/>
        </p:nvGrpSpPr>
        <p:grpSpPr>
          <a:xfrm>
            <a:off x="2051720" y="2132856"/>
            <a:ext cx="1152128" cy="1584176"/>
            <a:chOff x="755576" y="5157192"/>
            <a:chExt cx="1152128" cy="1584176"/>
          </a:xfrm>
        </p:grpSpPr>
        <p:cxnSp>
          <p:nvCxnSpPr>
            <p:cNvPr id="16" name="Прямая со стрелкой 15"/>
            <p:cNvCxnSpPr/>
            <p:nvPr/>
          </p:nvCxnSpPr>
          <p:spPr>
            <a:xfrm flipV="1">
              <a:off x="1331640" y="6237312"/>
              <a:ext cx="0" cy="504056"/>
            </a:xfrm>
            <a:prstGeom prst="straightConnector1">
              <a:avLst/>
            </a:prstGeom>
            <a:ln w="28575">
              <a:solidFill>
                <a:schemeClr val="accent2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Овал 16"/>
            <p:cNvSpPr/>
            <p:nvPr/>
          </p:nvSpPr>
          <p:spPr>
            <a:xfrm>
              <a:off x="755576" y="5157192"/>
              <a:ext cx="1152128" cy="108012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dirty="0" smtClean="0">
                  <a:solidFill>
                    <a:srgbClr val="00008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i</a:t>
              </a:r>
              <a:r>
                <a:rPr lang="en-US" sz="2000" dirty="0" smtClean="0">
                  <a:solidFill>
                    <a:srgbClr val="000080"/>
                  </a:solidFill>
                  <a:highlight>
                    <a:srgbClr val="FFFFFF"/>
                  </a:highlight>
                </a:rPr>
                <a:t> </a:t>
              </a:r>
              <a:r>
                <a:rPr lang="en-US" sz="20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=</a:t>
              </a:r>
              <a:r>
                <a:rPr lang="en-US" sz="2000" dirty="0" smtClean="0">
                  <a:solidFill>
                    <a:srgbClr val="000000"/>
                  </a:solidFill>
                  <a:highlight>
                    <a:srgbClr val="FFFFFF"/>
                  </a:highlight>
                </a:rPr>
                <a:t> </a:t>
              </a:r>
              <a:r>
                <a:rPr lang="en-US" sz="20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1</a:t>
              </a:r>
              <a:endParaRPr lang="ru-RU" sz="2000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9" name="Группа 18"/>
          <p:cNvGrpSpPr/>
          <p:nvPr/>
        </p:nvGrpSpPr>
        <p:grpSpPr>
          <a:xfrm>
            <a:off x="4644008" y="4581128"/>
            <a:ext cx="1152128" cy="1584176"/>
            <a:chOff x="755576" y="4581128"/>
            <a:chExt cx="1152128" cy="1584176"/>
          </a:xfrm>
        </p:grpSpPr>
        <p:grpSp>
          <p:nvGrpSpPr>
            <p:cNvPr id="20" name="Группа 19"/>
            <p:cNvGrpSpPr/>
            <p:nvPr/>
          </p:nvGrpSpPr>
          <p:grpSpPr>
            <a:xfrm>
              <a:off x="755576" y="4581128"/>
              <a:ext cx="1152128" cy="1584176"/>
              <a:chOff x="7308304" y="4653136"/>
              <a:chExt cx="1152128" cy="1584176"/>
            </a:xfrm>
          </p:grpSpPr>
          <p:cxnSp>
            <p:nvCxnSpPr>
              <p:cNvPr id="22" name="Прямая со стрелкой 21"/>
              <p:cNvCxnSpPr>
                <a:stCxn id="23" idx="0"/>
              </p:cNvCxnSpPr>
              <p:nvPr/>
            </p:nvCxnSpPr>
            <p:spPr>
              <a:xfrm flipV="1">
                <a:off x="7884368" y="4653136"/>
                <a:ext cx="0" cy="504056"/>
              </a:xfrm>
              <a:prstGeom prst="straightConnector1">
                <a:avLst/>
              </a:prstGeom>
              <a:ln w="28575">
                <a:solidFill>
                  <a:schemeClr val="accent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Овал 22"/>
              <p:cNvSpPr/>
              <p:nvPr/>
            </p:nvSpPr>
            <p:spPr>
              <a:xfrm>
                <a:off x="7308304" y="5157192"/>
                <a:ext cx="1152128" cy="1080120"/>
              </a:xfrm>
              <a:prstGeom prst="ellipse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ru-RU" sz="2000" dirty="0">
                  <a:solidFill>
                    <a:srgbClr val="C00000"/>
                  </a:solidFill>
                </a:endParaRPr>
              </a:p>
            </p:txBody>
          </p:sp>
        </p:grpSp>
        <p:sp>
          <p:nvSpPr>
            <p:cNvPr id="21" name="TextBox 20"/>
            <p:cNvSpPr txBox="1"/>
            <p:nvPr/>
          </p:nvSpPr>
          <p:spPr>
            <a:xfrm>
              <a:off x="755576" y="5085184"/>
              <a:ext cx="1152128" cy="108012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>
                <a:defRPr/>
              </a:pPr>
              <a:r>
                <a:rPr lang="en-US" sz="2000" dirty="0" err="1" smtClean="0">
                  <a:solidFill>
                    <a:srgbClr val="000080"/>
                  </a:solidFill>
                  <a:highlight>
                    <a:srgbClr val="FFFFFF"/>
                  </a:highlight>
                  <a:latin typeface="Consolas" panose="020B0609020204030204" pitchFamily="49" charset="0"/>
                  <a:cs typeface="Consolas" panose="020B0609020204030204" pitchFamily="49" charset="0"/>
                </a:rPr>
                <a:t>iMin</a:t>
              </a:r>
              <a:r>
                <a:rPr lang="en-US" sz="2000" dirty="0" smtClean="0">
                  <a:solidFill>
                    <a:srgbClr val="000000"/>
                  </a:solidFill>
                  <a:highlight>
                    <a:srgbClr val="FFFFFF"/>
                  </a:highlight>
                  <a:cs typeface="Consolas" panose="020B0609020204030204" pitchFamily="49" charset="0"/>
                </a:rPr>
                <a:t> </a:t>
              </a:r>
              <a:r>
                <a:rPr lang="en-US" sz="20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cs typeface="Consolas" panose="020B0609020204030204" pitchFamily="49" charset="0"/>
                </a:rPr>
                <a:t>=</a:t>
              </a:r>
              <a:r>
                <a:rPr lang="en-US" sz="2000" dirty="0">
                  <a:solidFill>
                    <a:srgbClr val="000000"/>
                  </a:solidFill>
                  <a:highlight>
                    <a:srgbClr val="FFFFFF"/>
                  </a:highlight>
                  <a:cs typeface="Consolas" panose="020B0609020204030204" pitchFamily="49" charset="0"/>
                </a:rPr>
                <a:t> </a:t>
              </a:r>
              <a:r>
                <a:rPr lang="en-US" sz="2000" dirty="0" smtClean="0">
                  <a:solidFill>
                    <a:srgbClr val="000000"/>
                  </a:solidFill>
                  <a:highlight>
                    <a:srgbClr val="FFFFFF"/>
                  </a:highlight>
                  <a:cs typeface="Consolas" panose="020B0609020204030204" pitchFamily="49" charset="0"/>
                </a:rPr>
                <a:t>3</a:t>
              </a:r>
              <a:endParaRPr lang="ru-RU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24" name="Полилиния 23"/>
          <p:cNvSpPr/>
          <p:nvPr/>
        </p:nvSpPr>
        <p:spPr>
          <a:xfrm>
            <a:off x="2699793" y="3277450"/>
            <a:ext cx="2448272" cy="421247"/>
          </a:xfrm>
          <a:custGeom>
            <a:avLst/>
            <a:gdLst>
              <a:gd name="connsiteX0" fmla="*/ 0 w 6421349"/>
              <a:gd name="connsiteY0" fmla="*/ 421247 h 421247"/>
              <a:gd name="connsiteX1" fmla="*/ 3256908 w 6421349"/>
              <a:gd name="connsiteY1" fmla="*/ 6 h 421247"/>
              <a:gd name="connsiteX2" fmla="*/ 6421349 w 6421349"/>
              <a:gd name="connsiteY2" fmla="*/ 410972 h 421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21349" h="421247">
                <a:moveTo>
                  <a:pt x="0" y="421247"/>
                </a:moveTo>
                <a:cubicBezTo>
                  <a:pt x="1093341" y="211482"/>
                  <a:pt x="2186683" y="1718"/>
                  <a:pt x="3256908" y="6"/>
                </a:cubicBezTo>
                <a:cubicBezTo>
                  <a:pt x="4327133" y="-1706"/>
                  <a:pt x="5763803" y="321929"/>
                  <a:pt x="6421349" y="410972"/>
                </a:cubicBezTo>
              </a:path>
            </a:pathLst>
          </a:custGeom>
          <a:noFill/>
          <a:ln w="28575">
            <a:solidFill>
              <a:schemeClr val="accent2"/>
            </a:solidFill>
            <a:headEnd type="arrow" w="med" len="lg"/>
            <a:tailEnd type="arrow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7827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Базовые структуры данных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251520" y="1628800"/>
            <a:ext cx="84249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ru-RU" sz="2400" i="1" dirty="0"/>
              <a:t>Сортировка выбором : </a:t>
            </a:r>
            <a:r>
              <a:rPr lang="en-US" sz="2400" i="1" dirty="0" smtClean="0"/>
              <a:t>2</a:t>
            </a:r>
            <a:r>
              <a:rPr lang="ru-RU" sz="2400" i="1" dirty="0" smtClean="0"/>
              <a:t>-й проход</a:t>
            </a:r>
            <a:endParaRPr lang="ru-RU" sz="2400" i="1" dirty="0"/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4382520"/>
              </p:ext>
            </p:extLst>
          </p:nvPr>
        </p:nvGraphicFramePr>
        <p:xfrm>
          <a:off x="683568" y="3789040"/>
          <a:ext cx="7848870" cy="8230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8145"/>
                <a:gridCol w="1308145"/>
                <a:gridCol w="1308145"/>
                <a:gridCol w="1308145"/>
                <a:gridCol w="1308145"/>
                <a:gridCol w="1308145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0</a:t>
                      </a:r>
                      <a:endParaRPr lang="ru-RU" sz="2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ru-RU" sz="2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ru-RU" sz="2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ru-RU" sz="2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  <a:endParaRPr lang="ru-RU" sz="2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12</a:t>
                      </a:r>
                      <a:endParaRPr lang="ru-RU" sz="2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a[0]</a:t>
                      </a: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a[1]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a[2]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a[3]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a[4]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a[5]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3" name="Полилиния 32"/>
          <p:cNvSpPr/>
          <p:nvPr/>
        </p:nvSpPr>
        <p:spPr>
          <a:xfrm>
            <a:off x="2699793" y="3277450"/>
            <a:ext cx="2448272" cy="421247"/>
          </a:xfrm>
          <a:custGeom>
            <a:avLst/>
            <a:gdLst>
              <a:gd name="connsiteX0" fmla="*/ 0 w 6421349"/>
              <a:gd name="connsiteY0" fmla="*/ 421247 h 421247"/>
              <a:gd name="connsiteX1" fmla="*/ 3256908 w 6421349"/>
              <a:gd name="connsiteY1" fmla="*/ 6 h 421247"/>
              <a:gd name="connsiteX2" fmla="*/ 6421349 w 6421349"/>
              <a:gd name="connsiteY2" fmla="*/ 410972 h 421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21349" h="421247">
                <a:moveTo>
                  <a:pt x="0" y="421247"/>
                </a:moveTo>
                <a:cubicBezTo>
                  <a:pt x="1093341" y="211482"/>
                  <a:pt x="2186683" y="1718"/>
                  <a:pt x="3256908" y="6"/>
                </a:cubicBezTo>
                <a:cubicBezTo>
                  <a:pt x="4327133" y="-1706"/>
                  <a:pt x="5763803" y="321929"/>
                  <a:pt x="6421349" y="410972"/>
                </a:cubicBezTo>
              </a:path>
            </a:pathLst>
          </a:custGeom>
          <a:noFill/>
          <a:ln w="28575">
            <a:solidFill>
              <a:schemeClr val="accent2"/>
            </a:solidFill>
            <a:headEnd type="arrow" w="med" len="lg"/>
            <a:tailEnd type="arrow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  <p:sp>
        <p:nvSpPr>
          <p:cNvPr id="18" name="Rectangle 2"/>
          <p:cNvSpPr txBox="1">
            <a:spLocks noChangeArrowheads="1"/>
          </p:cNvSpPr>
          <p:nvPr/>
        </p:nvSpPr>
        <p:spPr>
          <a:xfrm>
            <a:off x="251520" y="260648"/>
            <a:ext cx="8640959" cy="10527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Сортировка массивов</a:t>
            </a:r>
          </a:p>
        </p:txBody>
      </p:sp>
      <p:grpSp>
        <p:nvGrpSpPr>
          <p:cNvPr id="15" name="Группа 14"/>
          <p:cNvGrpSpPr/>
          <p:nvPr/>
        </p:nvGrpSpPr>
        <p:grpSpPr>
          <a:xfrm>
            <a:off x="2051720" y="2132856"/>
            <a:ext cx="1152128" cy="1584176"/>
            <a:chOff x="755576" y="5157192"/>
            <a:chExt cx="1152128" cy="1584176"/>
          </a:xfrm>
        </p:grpSpPr>
        <p:cxnSp>
          <p:nvCxnSpPr>
            <p:cNvPr id="16" name="Прямая со стрелкой 15"/>
            <p:cNvCxnSpPr/>
            <p:nvPr/>
          </p:nvCxnSpPr>
          <p:spPr>
            <a:xfrm flipV="1">
              <a:off x="1331640" y="6237312"/>
              <a:ext cx="0" cy="504056"/>
            </a:xfrm>
            <a:prstGeom prst="straightConnector1">
              <a:avLst/>
            </a:prstGeom>
            <a:ln w="28575">
              <a:solidFill>
                <a:schemeClr val="accent2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Овал 16"/>
            <p:cNvSpPr/>
            <p:nvPr/>
          </p:nvSpPr>
          <p:spPr>
            <a:xfrm>
              <a:off x="755576" y="5157192"/>
              <a:ext cx="1152128" cy="108012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dirty="0" smtClean="0">
                  <a:solidFill>
                    <a:srgbClr val="00008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i</a:t>
              </a:r>
              <a:r>
                <a:rPr lang="en-US" sz="2000" dirty="0" smtClean="0">
                  <a:solidFill>
                    <a:srgbClr val="000080"/>
                  </a:solidFill>
                  <a:highlight>
                    <a:srgbClr val="FFFFFF"/>
                  </a:highlight>
                </a:rPr>
                <a:t> </a:t>
              </a:r>
              <a:r>
                <a:rPr lang="en-US" sz="20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=</a:t>
              </a:r>
              <a:r>
                <a:rPr lang="en-US" sz="2000" dirty="0" smtClean="0">
                  <a:solidFill>
                    <a:srgbClr val="000000"/>
                  </a:solidFill>
                  <a:highlight>
                    <a:srgbClr val="FFFFFF"/>
                  </a:highlight>
                </a:rPr>
                <a:t> </a:t>
              </a:r>
              <a:r>
                <a:rPr lang="en-US" sz="20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1</a:t>
              </a:r>
              <a:endParaRPr lang="ru-RU" sz="2000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9" name="Группа 18"/>
          <p:cNvGrpSpPr/>
          <p:nvPr/>
        </p:nvGrpSpPr>
        <p:grpSpPr>
          <a:xfrm>
            <a:off x="4644008" y="4581128"/>
            <a:ext cx="1152128" cy="1584176"/>
            <a:chOff x="755576" y="4581128"/>
            <a:chExt cx="1152128" cy="1584176"/>
          </a:xfrm>
        </p:grpSpPr>
        <p:grpSp>
          <p:nvGrpSpPr>
            <p:cNvPr id="22" name="Группа 21"/>
            <p:cNvGrpSpPr/>
            <p:nvPr/>
          </p:nvGrpSpPr>
          <p:grpSpPr>
            <a:xfrm>
              <a:off x="755576" y="4581128"/>
              <a:ext cx="1152128" cy="1584176"/>
              <a:chOff x="7308304" y="4653136"/>
              <a:chExt cx="1152128" cy="1584176"/>
            </a:xfrm>
          </p:grpSpPr>
          <p:cxnSp>
            <p:nvCxnSpPr>
              <p:cNvPr id="26" name="Прямая со стрелкой 25"/>
              <p:cNvCxnSpPr>
                <a:stCxn id="27" idx="0"/>
              </p:cNvCxnSpPr>
              <p:nvPr/>
            </p:nvCxnSpPr>
            <p:spPr>
              <a:xfrm flipV="1">
                <a:off x="7884368" y="4653136"/>
                <a:ext cx="0" cy="504056"/>
              </a:xfrm>
              <a:prstGeom prst="straightConnector1">
                <a:avLst/>
              </a:prstGeom>
              <a:ln w="28575">
                <a:solidFill>
                  <a:schemeClr val="accent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Овал 26"/>
              <p:cNvSpPr/>
              <p:nvPr/>
            </p:nvSpPr>
            <p:spPr>
              <a:xfrm>
                <a:off x="7308304" y="5157192"/>
                <a:ext cx="1152128" cy="1080120"/>
              </a:xfrm>
              <a:prstGeom prst="ellipse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ru-RU" sz="2000" dirty="0">
                  <a:solidFill>
                    <a:srgbClr val="C00000"/>
                  </a:solidFill>
                </a:endParaRPr>
              </a:p>
            </p:txBody>
          </p:sp>
        </p:grpSp>
        <p:sp>
          <p:nvSpPr>
            <p:cNvPr id="25" name="TextBox 24"/>
            <p:cNvSpPr txBox="1"/>
            <p:nvPr/>
          </p:nvSpPr>
          <p:spPr>
            <a:xfrm>
              <a:off x="755576" y="5085184"/>
              <a:ext cx="1152128" cy="108012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>
                <a:defRPr/>
              </a:pPr>
              <a:r>
                <a:rPr lang="en-US" sz="2000" dirty="0" err="1" smtClean="0">
                  <a:solidFill>
                    <a:srgbClr val="000080"/>
                  </a:solidFill>
                  <a:highlight>
                    <a:srgbClr val="FFFFFF"/>
                  </a:highlight>
                  <a:latin typeface="Consolas" panose="020B0609020204030204" pitchFamily="49" charset="0"/>
                  <a:cs typeface="Consolas" panose="020B0609020204030204" pitchFamily="49" charset="0"/>
                </a:rPr>
                <a:t>iMin</a:t>
              </a:r>
              <a:r>
                <a:rPr lang="en-US" sz="2000" dirty="0" smtClean="0">
                  <a:solidFill>
                    <a:srgbClr val="000000"/>
                  </a:solidFill>
                  <a:highlight>
                    <a:srgbClr val="FFFFFF"/>
                  </a:highlight>
                  <a:cs typeface="Consolas" panose="020B0609020204030204" pitchFamily="49" charset="0"/>
                </a:rPr>
                <a:t> </a:t>
              </a:r>
              <a:r>
                <a:rPr lang="en-US" sz="20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  <a:cs typeface="Consolas" panose="020B0609020204030204" pitchFamily="49" charset="0"/>
                </a:rPr>
                <a:t>=</a:t>
              </a:r>
              <a:r>
                <a:rPr lang="en-US" sz="2000" dirty="0">
                  <a:solidFill>
                    <a:srgbClr val="000000"/>
                  </a:solidFill>
                  <a:highlight>
                    <a:srgbClr val="FFFFFF"/>
                  </a:highlight>
                  <a:cs typeface="Consolas" panose="020B0609020204030204" pitchFamily="49" charset="0"/>
                </a:rPr>
                <a:t> </a:t>
              </a:r>
              <a:r>
                <a:rPr lang="en-US" sz="2000" dirty="0" smtClean="0">
                  <a:solidFill>
                    <a:srgbClr val="000000"/>
                  </a:solidFill>
                  <a:highlight>
                    <a:srgbClr val="FFFFFF"/>
                  </a:highlight>
                  <a:cs typeface="Consolas" panose="020B0609020204030204" pitchFamily="49" charset="0"/>
                </a:rPr>
                <a:t>3</a:t>
              </a:r>
              <a:endParaRPr lang="ru-RU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67380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Базовые структуры данных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395536" y="1988840"/>
            <a:ext cx="8496944" cy="29731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ru-RU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const</a:t>
            </a:r>
            <a:r>
              <a:rPr lang="ru-RU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9; </a:t>
            </a:r>
            <a:r>
              <a:rPr lang="ru-RU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количество сортируемых элементов</a:t>
            </a:r>
            <a:endParaRPr lang="ru-RU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 </a:t>
            </a:r>
            <a:r>
              <a:rPr lang="en-US" sz="16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viArr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6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</a:p>
          <a:p>
            <a:pPr>
              <a:lnSpc>
                <a:spcPct val="90000"/>
              </a:lnSpc>
            </a:pPr>
            <a:endParaRPr lang="ru-RU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i="1" dirty="0" err="1" smtClean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srand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static_cast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unsigned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</a:t>
            </a:r>
            <a:r>
              <a:rPr lang="en-US" sz="16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time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i="1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)));</a:t>
            </a:r>
          </a:p>
          <a:p>
            <a:r>
              <a:rPr lang="nn-NO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nn-NO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 </a:t>
            </a:r>
            <a:r>
              <a:rPr lang="nn-NO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</a:t>
            </a:r>
            <a:r>
              <a:rPr lang="nn-NO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nn-NO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nn-NO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viArr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6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16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rand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% 33;</a:t>
            </a:r>
          </a:p>
          <a:p>
            <a:pPr>
              <a:lnSpc>
                <a:spcPct val="90000"/>
              </a:lnSpc>
            </a:pPr>
            <a:endParaRPr lang="ru-RU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nn-NO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nn-NO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 </a:t>
            </a:r>
            <a:r>
              <a:rPr lang="nn-NO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</a:t>
            </a:r>
            <a:r>
              <a:rPr lang="nn-NO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nn-NO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nn-NO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1600" i="1" dirty="0" smtClean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setw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ru-RU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3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en-US" sz="16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viArr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6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 smtClean="0"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  <a:endParaRPr lang="ru-RU" sz="1600" dirty="0"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ru-RU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323528" y="1340768"/>
            <a:ext cx="85689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i="1" dirty="0"/>
              <a:t>Пусть все рассматриваемые программы начинаются так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251520" y="260648"/>
            <a:ext cx="8640959" cy="10527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Сортировка массивов</a:t>
            </a:r>
          </a:p>
        </p:txBody>
      </p:sp>
    </p:spTree>
    <p:extLst>
      <p:ext uri="{BB962C8B-B14F-4D97-AF65-F5344CB8AC3E}">
        <p14:creationId xmlns:p14="http://schemas.microsoft.com/office/powerpoint/2010/main" val="3526091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395536" y="1844824"/>
            <a:ext cx="849694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ru-RU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 smtClean="0"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  <a:endParaRPr lang="ru-RU" sz="1600" dirty="0"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n-NO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nn-NO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 </a:t>
            </a:r>
            <a:r>
              <a:rPr lang="nn-NO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</a:t>
            </a:r>
            <a:r>
              <a:rPr lang="nn-NO" sz="16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nn-NO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- 1; </a:t>
            </a:r>
            <a:r>
              <a:rPr lang="nn-NO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</a:t>
            </a:r>
          </a:p>
          <a:p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ru-RU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поиск минимального элемента</a:t>
            </a:r>
            <a:endParaRPr lang="ru-RU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iMin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+ 1; 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</a:t>
            </a:r>
            <a:r>
              <a:rPr lang="en-US" sz="16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</a:t>
            </a:r>
          </a:p>
          <a:p>
            <a:r>
              <a:rPr lang="ru-RU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viArr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6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 </a:t>
            </a:r>
            <a:r>
              <a:rPr lang="en-US" sz="16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viArr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60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iMin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])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60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iMin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ru-RU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// </a:t>
            </a:r>
            <a:r>
              <a:rPr lang="ru-RU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обмен элементов местами</a:t>
            </a:r>
            <a:endParaRPr lang="ru-RU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iMinVal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16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viArr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60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iMin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viArr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60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iMin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= </a:t>
            </a:r>
            <a:r>
              <a:rPr lang="en-US" sz="16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viArr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6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viArr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6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= </a:t>
            </a:r>
            <a:r>
              <a:rPr lang="en-US" sz="16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iMinVal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 smtClean="0"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  <a:endParaRPr lang="ru-RU" sz="1600" dirty="0"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1259632" y="4365104"/>
            <a:ext cx="3240360" cy="1008112"/>
          </a:xfrm>
          <a:prstGeom prst="roundRect">
            <a:avLst/>
          </a:prstGeom>
          <a:noFill/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Базовые структуры данных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323528" y="1340768"/>
            <a:ext cx="85689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i="1" dirty="0"/>
              <a:t>Программа сортировки выбором</a:t>
            </a:r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2627784" y="2492896"/>
            <a:ext cx="1152128" cy="504056"/>
          </a:xfrm>
          <a:prstGeom prst="roundRect">
            <a:avLst/>
          </a:prstGeom>
          <a:noFill/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1763688" y="3356992"/>
            <a:ext cx="1296144" cy="504056"/>
          </a:xfrm>
          <a:prstGeom prst="roundRect">
            <a:avLst/>
          </a:prstGeom>
          <a:noFill/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>
          <a:xfrm>
            <a:off x="251520" y="260648"/>
            <a:ext cx="8640959" cy="10527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Сортировка массивов</a:t>
            </a:r>
          </a:p>
        </p:txBody>
      </p:sp>
    </p:spTree>
    <p:extLst>
      <p:ext uri="{BB962C8B-B14F-4D97-AF65-F5344CB8AC3E}">
        <p14:creationId xmlns:p14="http://schemas.microsoft.com/office/powerpoint/2010/main" val="4086461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5" grpId="0" animBg="1"/>
      <p:bldP spid="5" grpId="1" animBg="1"/>
      <p:bldP spid="9" grpId="0" animBg="1"/>
      <p:bldP spid="9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Базовые структуры данных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Прямоугольник 4"/>
          <p:cNvSpPr/>
          <p:nvPr/>
        </p:nvSpPr>
        <p:spPr>
          <a:xfrm>
            <a:off x="251520" y="1268760"/>
            <a:ext cx="864096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u="sng" dirty="0"/>
              <a:t>Устойчивая (стабильная) сортировка</a:t>
            </a:r>
            <a:r>
              <a:rPr lang="ru-RU" sz="2000" dirty="0"/>
              <a:t> — сортировка, которая не меняет относительный порядок сортируемых элементов, имеющих одинаковые ключи.</a:t>
            </a:r>
            <a:endParaRPr lang="ru-RU" altLang="ru-RU" sz="2000" dirty="0"/>
          </a:p>
        </p:txBody>
      </p:sp>
      <p:graphicFrame>
        <p:nvGraphicFramePr>
          <p:cNvPr id="14" name="Таблица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5538627"/>
              </p:ext>
            </p:extLst>
          </p:nvPr>
        </p:nvGraphicFramePr>
        <p:xfrm>
          <a:off x="251520" y="2708920"/>
          <a:ext cx="2451100" cy="354914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25550"/>
                <a:gridCol w="1225550"/>
              </a:tblGrid>
              <a:tr h="215900">
                <a:tc>
                  <a:txBody>
                    <a:bodyPr/>
                    <a:lstStyle/>
                    <a:p>
                      <a:pPr marL="74295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1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b="1" dirty="0" smtClean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\</a:t>
                      </a:r>
                      <a:r>
                        <a:rPr lang="en-US" sz="1100" b="1" dirty="0" smtClean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/ \/ \/</a:t>
                      </a:r>
                      <a:endParaRPr lang="ru-RU" sz="1100" b="1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marL="74295" algn="ct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kern="1200" dirty="0" smtClean="0">
                          <a:effectLst/>
                        </a:rPr>
                        <a:t>1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74295" algn="ct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kern="1200" dirty="0" smtClean="0">
                          <a:effectLst/>
                        </a:rPr>
                        <a:t>01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marL="74295" algn="ct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kern="1200" dirty="0" smtClean="0">
                          <a:effectLst/>
                        </a:rPr>
                        <a:t>2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74295" algn="ct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kern="1200" dirty="0" smtClean="0">
                          <a:effectLst/>
                        </a:rPr>
                        <a:t>02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marL="74295" algn="ct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kern="1200" dirty="0" smtClean="0">
                          <a:effectLst/>
                        </a:rPr>
                        <a:t>3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74295" algn="ct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kern="1200" dirty="0" smtClean="0">
                          <a:effectLst/>
                        </a:rPr>
                        <a:t>03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marL="74295" algn="ct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kern="1200" dirty="0" smtClean="0">
                          <a:effectLst/>
                        </a:rPr>
                        <a:t>4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74295" algn="ct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kern="1200" dirty="0" smtClean="0">
                          <a:effectLst/>
                        </a:rPr>
                        <a:t>04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marL="74295" algn="ct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74295" algn="ct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kern="1200" dirty="0" smtClean="0">
                          <a:effectLst/>
                        </a:rPr>
                        <a:t>05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marL="74295" algn="ct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kern="1200" dirty="0" smtClean="0">
                          <a:effectLst/>
                          <a:latin typeface="+mn-lt"/>
                        </a:rPr>
                        <a:t>2</a:t>
                      </a:r>
                      <a:endParaRPr lang="ru-RU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74295" algn="ct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kern="1200" dirty="0" smtClean="0">
                          <a:effectLst/>
                        </a:rPr>
                        <a:t>06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marL="74295" algn="ct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kern="1200" dirty="0" smtClean="0">
                          <a:effectLst/>
                          <a:latin typeface="+mn-lt"/>
                        </a:rPr>
                        <a:t>3</a:t>
                      </a:r>
                      <a:endParaRPr lang="ru-RU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74295" algn="ct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kern="1200" dirty="0" smtClean="0">
                          <a:effectLst/>
                        </a:rPr>
                        <a:t>07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marL="74295" algn="ct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kern="1200" dirty="0" smtClean="0">
                          <a:effectLst/>
                          <a:latin typeface="+mn-lt"/>
                        </a:rPr>
                        <a:t>4</a:t>
                      </a:r>
                      <a:endParaRPr lang="ru-RU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74295" algn="ct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kern="1200" dirty="0" smtClean="0">
                          <a:effectLst/>
                        </a:rPr>
                        <a:t>08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marL="74295" algn="ct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74295" algn="ct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kern="1200" dirty="0" smtClean="0">
                          <a:effectLst/>
                        </a:rPr>
                        <a:t>09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marL="74295" algn="ct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kern="1200" dirty="0" smtClean="0">
                          <a:effectLst/>
                        </a:rPr>
                        <a:t>2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74295" algn="ct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kern="1200" dirty="0" smtClean="0">
                          <a:effectLst/>
                        </a:rPr>
                        <a:t>10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marL="74295" algn="ct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kern="1200" dirty="0" smtClean="0">
                          <a:effectLst/>
                        </a:rPr>
                        <a:t>3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74295" algn="ct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kern="1200" dirty="0" smtClean="0">
                          <a:effectLst/>
                        </a:rPr>
                        <a:t>11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5" name="Таблица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3608164"/>
              </p:ext>
            </p:extLst>
          </p:nvPr>
        </p:nvGraphicFramePr>
        <p:xfrm>
          <a:off x="3347864" y="2708920"/>
          <a:ext cx="2451100" cy="354914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25550"/>
                <a:gridCol w="1225550"/>
              </a:tblGrid>
              <a:tr h="2159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b="1" kern="1200" noProof="0" dirty="0" smtClean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\</a:t>
                      </a:r>
                      <a:r>
                        <a:rPr lang="en-US" sz="1100" b="1" kern="1200" noProof="0" dirty="0" smtClean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/ \/ \/</a:t>
                      </a:r>
                      <a:endParaRPr lang="ru-RU" sz="1100" b="1" kern="1200" noProof="0" dirty="0" smtClean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4295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1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marL="74295" algn="ct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kern="1200" dirty="0" smtClean="0">
                          <a:effectLst/>
                        </a:rPr>
                        <a:t>1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4295" algn="ct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kern="1200" dirty="0" smtClean="0">
                          <a:effectLst/>
                        </a:rPr>
                        <a:t>01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marL="74295" algn="ct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kern="1200" dirty="0" smtClean="0">
                          <a:effectLst/>
                        </a:rPr>
                        <a:t>1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4295" algn="ct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kern="1200" dirty="0" smtClean="0">
                          <a:effectLst/>
                        </a:rPr>
                        <a:t>05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marL="74295" algn="ct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kern="1200" dirty="0" smtClean="0">
                          <a:effectLst/>
                        </a:rPr>
                        <a:t>1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4295" algn="ct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kern="1200" dirty="0" smtClean="0">
                          <a:effectLst/>
                        </a:rPr>
                        <a:t>09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marL="74295" algn="ct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kern="1200" dirty="0" smtClean="0">
                          <a:effectLst/>
                        </a:rPr>
                        <a:t>2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4295" algn="ct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kern="1200" dirty="0" smtClean="0">
                          <a:effectLst/>
                        </a:rPr>
                        <a:t>02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marL="74295" algn="ct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kern="1200" dirty="0" smtClean="0">
                          <a:effectLst/>
                        </a:rPr>
                        <a:t>2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4295" algn="ct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kern="1200" dirty="0" smtClean="0">
                          <a:effectLst/>
                        </a:rPr>
                        <a:t>06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marL="74295" algn="ct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kern="1200" dirty="0" smtClean="0">
                          <a:effectLst/>
                        </a:rPr>
                        <a:t>2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4295" algn="ct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kern="1200" dirty="0" smtClean="0">
                          <a:effectLst/>
                        </a:rPr>
                        <a:t>10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marL="74295" algn="ct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kern="1200" dirty="0" smtClean="0">
                          <a:effectLst/>
                        </a:rPr>
                        <a:t>3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4295" algn="ct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kern="1200" dirty="0" smtClean="0">
                          <a:effectLst/>
                        </a:rPr>
                        <a:t>03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marL="74295" algn="ct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kern="1200" dirty="0" smtClean="0">
                          <a:effectLst/>
                        </a:rPr>
                        <a:t>3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4295" algn="ct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kern="1200" dirty="0" smtClean="0">
                          <a:effectLst/>
                        </a:rPr>
                        <a:t>07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marL="74295" algn="ct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kern="1200" dirty="0" smtClean="0">
                          <a:effectLst/>
                        </a:rPr>
                        <a:t>3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4295" algn="ct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kern="1200" dirty="0" smtClean="0">
                          <a:effectLst/>
                        </a:rPr>
                        <a:t>11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marL="74295" algn="ct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kern="1200" dirty="0" smtClean="0">
                          <a:effectLst/>
                        </a:rPr>
                        <a:t>4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4295" algn="ct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kern="1200" dirty="0" smtClean="0">
                          <a:effectLst/>
                        </a:rPr>
                        <a:t>04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marL="74295" algn="ct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kern="1200" dirty="0" smtClean="0">
                          <a:effectLst/>
                        </a:rPr>
                        <a:t>4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4295" algn="ct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kern="1200" dirty="0" smtClean="0">
                          <a:effectLst/>
                        </a:rPr>
                        <a:t>08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6" name="Таблица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6564032"/>
              </p:ext>
            </p:extLst>
          </p:nvPr>
        </p:nvGraphicFramePr>
        <p:xfrm>
          <a:off x="6444208" y="2708920"/>
          <a:ext cx="2451100" cy="35491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5550"/>
                <a:gridCol w="1225550"/>
              </a:tblGrid>
              <a:tr h="2159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b="1" kern="1200" noProof="0" dirty="0" smtClean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\</a:t>
                      </a:r>
                      <a:r>
                        <a:rPr lang="en-US" sz="1100" b="1" kern="1200" noProof="0" dirty="0" smtClean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/ \/ \/</a:t>
                      </a:r>
                      <a:endParaRPr lang="ru-RU" sz="1100" b="1" kern="1200" noProof="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4295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1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marL="74295" algn="ct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kern="1200" dirty="0" smtClean="0">
                          <a:effectLst/>
                        </a:rPr>
                        <a:t>1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4295" algn="ct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kern="1200" dirty="0" smtClean="0">
                          <a:effectLst/>
                        </a:rPr>
                        <a:t>05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marL="74295" algn="ct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kern="1200" dirty="0" smtClean="0">
                          <a:effectLst/>
                        </a:rPr>
                        <a:t>1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4295" algn="ct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kern="1200" dirty="0" smtClean="0">
                          <a:effectLst/>
                        </a:rPr>
                        <a:t>09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marL="74295" algn="ct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kern="1200" dirty="0" smtClean="0">
                          <a:effectLst/>
                        </a:rPr>
                        <a:t>1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4295" algn="ct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kern="1200" dirty="0" smtClean="0">
                          <a:effectLst/>
                        </a:rPr>
                        <a:t>01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marL="74295" algn="ct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kern="1200" dirty="0" smtClean="0">
                          <a:effectLst/>
                        </a:rPr>
                        <a:t>2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4295" algn="ct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kern="1200" dirty="0" smtClean="0">
                          <a:effectLst/>
                        </a:rPr>
                        <a:t>06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marL="74295" algn="ct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kern="1200" dirty="0" smtClean="0">
                          <a:effectLst/>
                        </a:rPr>
                        <a:t>2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4295" algn="ct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kern="1200" dirty="0" smtClean="0">
                          <a:effectLst/>
                        </a:rPr>
                        <a:t>02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marL="74295" algn="ct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kern="1200" dirty="0" smtClean="0">
                          <a:effectLst/>
                        </a:rPr>
                        <a:t>2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4295" algn="ct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kern="1200" dirty="0" smtClean="0">
                          <a:effectLst/>
                        </a:rPr>
                        <a:t>10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marL="74295" algn="ct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kern="1200" dirty="0" smtClean="0">
                          <a:effectLst/>
                        </a:rPr>
                        <a:t>3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4295" algn="ct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kern="1200" dirty="0" smtClean="0">
                          <a:effectLst/>
                        </a:rPr>
                        <a:t>11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marL="74295" algn="ct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kern="1200" dirty="0" smtClean="0">
                          <a:effectLst/>
                        </a:rPr>
                        <a:t>3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4295" algn="ct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kern="1200" dirty="0" smtClean="0">
                          <a:effectLst/>
                        </a:rPr>
                        <a:t>07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marL="74295" algn="ct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kern="1200" dirty="0" smtClean="0">
                          <a:effectLst/>
                        </a:rPr>
                        <a:t>3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4295" algn="ct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kern="1200" dirty="0" smtClean="0">
                          <a:effectLst/>
                        </a:rPr>
                        <a:t>03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marL="74295" algn="ct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kern="1200" dirty="0" smtClean="0">
                          <a:effectLst/>
                        </a:rPr>
                        <a:t>4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4295" algn="ct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kern="1200" dirty="0" smtClean="0">
                          <a:effectLst/>
                        </a:rPr>
                        <a:t>08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marL="74295" algn="ct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kern="1200" dirty="0" smtClean="0">
                          <a:effectLst/>
                        </a:rPr>
                        <a:t>4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4295" algn="ct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kern="1200" dirty="0" smtClean="0">
                          <a:effectLst/>
                        </a:rPr>
                        <a:t>04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251520" y="2276872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bg1">
                    <a:lumMod val="50000"/>
                  </a:schemeClr>
                </a:solidFill>
              </a:rPr>
              <a:t>исходный массив</a:t>
            </a:r>
            <a:endParaRPr lang="ru-RU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347864" y="2060848"/>
            <a:ext cx="2376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bg1">
                    <a:lumMod val="50000"/>
                  </a:schemeClr>
                </a:solidFill>
              </a:rPr>
              <a:t>отсортированный устойчивым методом</a:t>
            </a:r>
            <a:endParaRPr lang="ru-RU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444208" y="2060848"/>
            <a:ext cx="2520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bg1">
                    <a:lumMod val="50000"/>
                  </a:schemeClr>
                </a:solidFill>
              </a:rPr>
              <a:t>отсортированный неустойчивым методом</a:t>
            </a:r>
            <a:endParaRPr lang="ru-RU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Rectangle 2"/>
          <p:cNvSpPr txBox="1">
            <a:spLocks noChangeArrowheads="1"/>
          </p:cNvSpPr>
          <p:nvPr/>
        </p:nvSpPr>
        <p:spPr>
          <a:xfrm>
            <a:off x="251520" y="260648"/>
            <a:ext cx="8640959" cy="105273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Составные типы данных</a:t>
            </a:r>
            <a:r>
              <a:rPr lang="en-US" sz="4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  <a:r>
              <a:rPr lang="ru-RU" sz="4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ru-RU" sz="4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ru-RU" sz="4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сортировка массивов</a:t>
            </a:r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00657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395536" y="1844824"/>
            <a:ext cx="8496944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ru-RU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 smtClean="0"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  <a:endParaRPr lang="ru-RU" sz="1600" dirty="0"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n-NO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nn-NO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 </a:t>
            </a:r>
            <a:r>
              <a:rPr lang="nn-NO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</a:t>
            </a:r>
            <a:r>
              <a:rPr lang="nn-NO" sz="16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nn-NO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- 1; </a:t>
            </a:r>
            <a:r>
              <a:rPr lang="nn-NO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</a:t>
            </a:r>
          </a:p>
          <a:p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ru-RU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поиск минимального элемента</a:t>
            </a:r>
            <a:endParaRPr lang="ru-RU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iMin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+ 1; 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</a:t>
            </a:r>
            <a:r>
              <a:rPr lang="en-US" sz="16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</a:t>
            </a:r>
          </a:p>
          <a:p>
            <a:r>
              <a:rPr lang="ru-RU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viArr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6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 </a:t>
            </a:r>
            <a:r>
              <a:rPr lang="en-US" sz="16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viArr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60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iMin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])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60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iMin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ru-RU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// </a:t>
            </a:r>
            <a:r>
              <a:rPr lang="ru-RU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обмен элементов местами</a:t>
            </a:r>
            <a:endParaRPr lang="ru-RU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600" i="1" dirty="0" smtClean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swap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viArr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60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iMin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], 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viArr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]);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 smtClean="0"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  <a:endParaRPr lang="ru-RU" sz="1600" dirty="0"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1259632" y="4293096"/>
            <a:ext cx="3888432" cy="648072"/>
          </a:xfrm>
          <a:prstGeom prst="roundRect">
            <a:avLst/>
          </a:prstGeom>
          <a:noFill/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Базовые структуры данных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323528" y="1340768"/>
            <a:ext cx="85689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i="1" dirty="0"/>
              <a:t>Программа сортировки выбором</a:t>
            </a:r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>
          <a:xfrm>
            <a:off x="251520" y="260648"/>
            <a:ext cx="8640959" cy="10527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Сортировка массивов</a:t>
            </a:r>
          </a:p>
        </p:txBody>
      </p:sp>
    </p:spTree>
    <p:extLst>
      <p:ext uri="{BB962C8B-B14F-4D97-AF65-F5344CB8AC3E}">
        <p14:creationId xmlns:p14="http://schemas.microsoft.com/office/powerpoint/2010/main" val="4267520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3491880" y="5373216"/>
                <a:ext cx="237000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·</m:t>
                      </m:r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1880" y="5373216"/>
                <a:ext cx="2370008" cy="43088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/>
              <p:cNvSpPr txBox="1"/>
              <p:nvPr/>
            </p:nvSpPr>
            <p:spPr>
              <a:xfrm>
                <a:off x="3493072" y="5373216"/>
                <a:ext cx="251908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2800" i="1">
                          <a:latin typeface="Cambria Math" panose="02040503050406030204" pitchFamily="18" charset="0"/>
                          <a:cs typeface="Times New Roman" pitchFamily="18" charset="0"/>
                        </a:rPr>
                        <m:t>·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−1)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3072" y="5373216"/>
                <a:ext cx="2519088" cy="4308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Базовые структуры данных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251520" y="260648"/>
            <a:ext cx="8640959" cy="10527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В</a:t>
            </a:r>
            <a:r>
              <a:rPr lang="ru-RU" sz="4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ычислительная сложность</a:t>
            </a:r>
            <a:br>
              <a:rPr lang="ru-RU" sz="4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ru-RU" sz="4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сортировки выбором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323528" y="1628800"/>
            <a:ext cx="85689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i="1" dirty="0"/>
              <a:t>Сортировка выбором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467544" y="2348880"/>
            <a:ext cx="81369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defRPr/>
            </a:pPr>
            <a:r>
              <a:rPr lang="ru-RU" sz="2400" dirty="0">
                <a:solidFill>
                  <a:schemeClr val="tx1">
                    <a:lumMod val="50000"/>
                    <a:lumOff val="50000"/>
                  </a:schemeClr>
                </a:solidFill>
                <a:cs typeface="Times New Roman" pitchFamily="18" charset="0"/>
              </a:rPr>
              <a:t>Число сравнений не зависит от начального порядка ключей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467544" y="2780928"/>
            <a:ext cx="81369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defRPr/>
            </a:pPr>
            <a:r>
              <a:rPr lang="ru-RU" sz="2400" dirty="0">
                <a:solidFill>
                  <a:schemeClr val="tx1">
                    <a:lumMod val="50000"/>
                    <a:lumOff val="50000"/>
                  </a:schemeClr>
                </a:solidFill>
                <a:cs typeface="Times New Roman" pitchFamily="18" charset="0"/>
              </a:rPr>
              <a:t>Число </a:t>
            </a:r>
            <a:r>
              <a:rPr lang="ru-RU" sz="24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Times New Roman" pitchFamily="18" charset="0"/>
              </a:rPr>
              <a:t>сравнений на </a:t>
            </a:r>
            <a:r>
              <a:rPr lang="ru-RU" sz="2400" dirty="0" smtClean="0">
                <a:cs typeface="Times New Roman" pitchFamily="18" charset="0"/>
              </a:rPr>
              <a:t>первом</a:t>
            </a:r>
            <a:r>
              <a:rPr lang="ru-RU" sz="24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Times New Roman" pitchFamily="18" charset="0"/>
              </a:rPr>
              <a:t> проходе:</a:t>
            </a:r>
            <a:endParaRPr lang="ru-RU" sz="2400" dirty="0">
              <a:solidFill>
                <a:schemeClr val="tx1">
                  <a:lumMod val="50000"/>
                  <a:lumOff val="50000"/>
                </a:schemeClr>
              </a:solidFill>
              <a:cs typeface="Times New Roman" pitchFamily="18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5436096" y="2780928"/>
            <a:ext cx="7713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hangingPunct="0">
              <a:defRPr/>
            </a:pPr>
            <a:r>
              <a:rPr lang="en-US" sz="2400" dirty="0">
                <a:cs typeface="Times New Roman" pitchFamily="18" charset="0"/>
              </a:rPr>
              <a:t>N </a:t>
            </a:r>
            <a:r>
              <a:rPr lang="ru-RU" sz="2400" dirty="0">
                <a:cs typeface="Times New Roman" pitchFamily="18" charset="0"/>
              </a:rPr>
              <a:t>- 1</a:t>
            </a:r>
          </a:p>
        </p:txBody>
      </p:sp>
      <p:sp>
        <p:nvSpPr>
          <p:cNvPr id="17" name="Прямоугольник 16"/>
          <p:cNvSpPr/>
          <p:nvPr/>
        </p:nvSpPr>
        <p:spPr>
          <a:xfrm>
            <a:off x="467544" y="3140968"/>
            <a:ext cx="81369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defRPr/>
            </a:pPr>
            <a:r>
              <a:rPr lang="ru-RU" sz="2400" dirty="0">
                <a:solidFill>
                  <a:schemeClr val="tx1">
                    <a:lumMod val="50000"/>
                    <a:lumOff val="50000"/>
                  </a:schemeClr>
                </a:solidFill>
                <a:cs typeface="Times New Roman" pitchFamily="18" charset="0"/>
              </a:rPr>
              <a:t>Число </a:t>
            </a:r>
            <a:r>
              <a:rPr lang="ru-RU" sz="24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Times New Roman" pitchFamily="18" charset="0"/>
              </a:rPr>
              <a:t>сравнений на </a:t>
            </a:r>
            <a:r>
              <a:rPr lang="ru-RU" sz="2400" dirty="0" smtClean="0">
                <a:cs typeface="Times New Roman" pitchFamily="18" charset="0"/>
              </a:rPr>
              <a:t>втором</a:t>
            </a:r>
            <a:r>
              <a:rPr lang="ru-RU" sz="24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Times New Roman" pitchFamily="18" charset="0"/>
              </a:rPr>
              <a:t> проходе:</a:t>
            </a:r>
            <a:endParaRPr lang="ru-RU" sz="2400" dirty="0">
              <a:solidFill>
                <a:schemeClr val="tx1">
                  <a:lumMod val="50000"/>
                  <a:lumOff val="50000"/>
                </a:schemeClr>
              </a:solidFill>
              <a:cs typeface="Times New Roman" pitchFamily="18" charset="0"/>
            </a:endParaRPr>
          </a:p>
        </p:txBody>
      </p:sp>
      <p:sp>
        <p:nvSpPr>
          <p:cNvPr id="22" name="Прямоугольник 21"/>
          <p:cNvSpPr/>
          <p:nvPr/>
        </p:nvSpPr>
        <p:spPr>
          <a:xfrm>
            <a:off x="5436096" y="3140968"/>
            <a:ext cx="7713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hangingPunct="0">
              <a:defRPr/>
            </a:pPr>
            <a:r>
              <a:rPr lang="en-US" sz="2400" dirty="0">
                <a:cs typeface="Times New Roman" pitchFamily="18" charset="0"/>
              </a:rPr>
              <a:t>N </a:t>
            </a:r>
            <a:r>
              <a:rPr lang="ru-RU" sz="2400" dirty="0">
                <a:cs typeface="Times New Roman" pitchFamily="18" charset="0"/>
              </a:rPr>
              <a:t>- </a:t>
            </a:r>
            <a:r>
              <a:rPr lang="ru-RU" sz="2400" dirty="0" smtClean="0">
                <a:cs typeface="Times New Roman" pitchFamily="18" charset="0"/>
              </a:rPr>
              <a:t>2</a:t>
            </a:r>
            <a:endParaRPr lang="ru-RU" sz="2400" dirty="0">
              <a:cs typeface="Times New Roman" pitchFamily="18" charset="0"/>
            </a:endParaRPr>
          </a:p>
        </p:txBody>
      </p:sp>
      <p:sp>
        <p:nvSpPr>
          <p:cNvPr id="23" name="Прямоугольник 22"/>
          <p:cNvSpPr/>
          <p:nvPr/>
        </p:nvSpPr>
        <p:spPr>
          <a:xfrm>
            <a:off x="467544" y="3789040"/>
            <a:ext cx="81369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defRPr/>
            </a:pPr>
            <a:r>
              <a:rPr lang="ru-RU" sz="2400" dirty="0">
                <a:solidFill>
                  <a:schemeClr val="tx1">
                    <a:lumMod val="50000"/>
                    <a:lumOff val="50000"/>
                  </a:schemeClr>
                </a:solidFill>
                <a:cs typeface="Times New Roman" pitchFamily="18" charset="0"/>
              </a:rPr>
              <a:t>Число </a:t>
            </a:r>
            <a:r>
              <a:rPr lang="ru-RU" sz="24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Times New Roman" pitchFamily="18" charset="0"/>
              </a:rPr>
              <a:t>сравнений на </a:t>
            </a:r>
            <a:r>
              <a:rPr lang="ru-RU" sz="2400" dirty="0" smtClean="0">
                <a:cs typeface="Times New Roman" pitchFamily="18" charset="0"/>
              </a:rPr>
              <a:t>последнем</a:t>
            </a:r>
            <a:r>
              <a:rPr lang="ru-RU" sz="24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Times New Roman" pitchFamily="18" charset="0"/>
              </a:rPr>
              <a:t> проходе:</a:t>
            </a:r>
            <a:endParaRPr lang="ru-RU" sz="2400" dirty="0">
              <a:solidFill>
                <a:schemeClr val="tx1">
                  <a:lumMod val="50000"/>
                  <a:lumOff val="50000"/>
                </a:schemeClr>
              </a:solidFill>
              <a:cs typeface="Times New Roman" pitchFamily="18" charset="0"/>
            </a:endParaRPr>
          </a:p>
        </p:txBody>
      </p:sp>
      <p:sp>
        <p:nvSpPr>
          <p:cNvPr id="24" name="Прямоугольник 23"/>
          <p:cNvSpPr/>
          <p:nvPr/>
        </p:nvSpPr>
        <p:spPr>
          <a:xfrm>
            <a:off x="467544" y="3429000"/>
            <a:ext cx="81369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defRPr/>
            </a:pP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Times New Roman" pitchFamily="18" charset="0"/>
              </a:rPr>
              <a:t>…</a:t>
            </a:r>
            <a:endParaRPr lang="ru-RU" sz="2400" dirty="0">
              <a:solidFill>
                <a:schemeClr val="tx1">
                  <a:lumMod val="50000"/>
                  <a:lumOff val="50000"/>
                </a:schemeClr>
              </a:solidFill>
              <a:cs typeface="Times New Roman" pitchFamily="18" charset="0"/>
            </a:endParaRPr>
          </a:p>
        </p:txBody>
      </p:sp>
      <p:sp>
        <p:nvSpPr>
          <p:cNvPr id="25" name="Прямоугольник 24"/>
          <p:cNvSpPr/>
          <p:nvPr/>
        </p:nvSpPr>
        <p:spPr>
          <a:xfrm>
            <a:off x="6012160" y="3789040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hangingPunct="0">
              <a:defRPr/>
            </a:pPr>
            <a:r>
              <a:rPr lang="ru-RU" sz="2400" dirty="0">
                <a:cs typeface="Times New Roman" pitchFamily="18" charset="0"/>
              </a:rPr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Прямоугольник 25"/>
              <p:cNvSpPr/>
              <p:nvPr/>
            </p:nvSpPr>
            <p:spPr>
              <a:xfrm>
                <a:off x="179512" y="4293096"/>
                <a:ext cx="8856984" cy="7618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eaLnBrk="0" hangingPunct="0">
                  <a:defRPr/>
                </a:pPr>
                <a:r>
                  <a:rPr lang="ru-RU" sz="24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cs typeface="Times New Roman" pitchFamily="18" charset="0"/>
                  </a:rPr>
                  <a:t>Всего</a:t>
                </a:r>
                <a:r>
                  <a:rPr lang="en-US" sz="24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cs typeface="Times New Roman" pitchFamily="18" charset="0"/>
                  </a:rPr>
                  <a:t> </a:t>
                </a:r>
                <a:r>
                  <a:rPr lang="ru-RU" sz="2400" dirty="0" smtClean="0">
                    <a:cs typeface="Times New Roman" pitchFamily="18" charset="0"/>
                  </a:rPr>
                  <a:t>сравнений</a:t>
                </a:r>
                <a:r>
                  <a:rPr lang="ru-RU" sz="24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cs typeface="Times New Roman" pitchFamily="18" charset="0"/>
                  </a:rPr>
                  <a:t>: </a:t>
                </a:r>
                <a:r>
                  <a:rPr lang="en-US" sz="24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cs typeface="Times New Roman" pitchFamily="18" charset="0"/>
                  </a:rPr>
                  <a:t> 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ru-RU" sz="2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ru-RU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𝑁</m:t>
                        </m:r>
                        <m:r>
                          <a:rPr lang="ru-RU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−1</m:t>
                        </m:r>
                      </m:sup>
                      <m:e>
                        <m: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𝑖</m:t>
                        </m:r>
                        <m: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fPr>
                          <m:num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1+</m:t>
                            </m:r>
                            <m:d>
                              <m:dPr>
                                <m:ctrlPr>
                                  <a:rPr lang="en-US" sz="28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𝑁</m:t>
                                </m:r>
                                <m:r>
                                  <a:rPr lang="en-US" sz="2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 −1</m:t>
                                </m:r>
                              </m:e>
                            </m:d>
                          </m:num>
                          <m:den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 ·</m:t>
                        </m:r>
                        <m:d>
                          <m:dPr>
                            <m:ctrlP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𝑁</m:t>
                            </m:r>
                            <m: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 −1</m:t>
                            </m:r>
                          </m:e>
                        </m:d>
                        <m: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= </m:t>
                        </m:r>
                        <m:f>
                          <m:fPr>
                            <m:ctrlP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8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𝑁</m:t>
                                </m:r>
                              </m:e>
                              <m:sup>
                                <m:r>
                                  <a:rPr lang="en-US" sz="28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−2</m:t>
                            </m:r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𝑁</m:t>
                            </m:r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+2</m:t>
                            </m:r>
                          </m:num>
                          <m:den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2</m:t>
                            </m:r>
                          </m:den>
                        </m:f>
                      </m:e>
                    </m:nary>
                  </m:oMath>
                </a14:m>
                <a:r>
                  <a:rPr lang="en-US" sz="24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cs typeface="Times New Roman" pitchFamily="18" charset="0"/>
                  </a:rPr>
                  <a:t>   </a:t>
                </a:r>
                <a:endParaRPr lang="ru-RU" sz="24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26" name="Прямоугольник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4293096"/>
                <a:ext cx="8856984" cy="761875"/>
              </a:xfrm>
              <a:prstGeom prst="rect">
                <a:avLst/>
              </a:prstGeom>
              <a:blipFill rotWithShape="0">
                <a:blip r:embed="rId5"/>
                <a:stretch>
                  <a:fillRect l="-1032" b="-4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Прямоугольник 9"/>
          <p:cNvSpPr/>
          <p:nvPr/>
        </p:nvSpPr>
        <p:spPr>
          <a:xfrm>
            <a:off x="179512" y="5373216"/>
            <a:ext cx="29208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>
                <a:solidFill>
                  <a:prstClr val="black">
                    <a:lumMod val="50000"/>
                    <a:lumOff val="50000"/>
                  </a:prstClr>
                </a:solidFill>
                <a:cs typeface="Times New Roman" pitchFamily="18" charset="0"/>
              </a:rPr>
              <a:t>Всего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cs typeface="Times New Roman" pitchFamily="18" charset="0"/>
              </a:rPr>
              <a:t> </a:t>
            </a:r>
            <a:r>
              <a:rPr lang="ru-RU" sz="2400" dirty="0" smtClean="0">
                <a:cs typeface="Times New Roman" pitchFamily="18" charset="0"/>
              </a:rPr>
              <a:t>перемещений</a:t>
            </a:r>
            <a:r>
              <a:rPr lang="ru-RU" sz="2400" dirty="0" smtClean="0">
                <a:solidFill>
                  <a:prstClr val="black">
                    <a:lumMod val="50000"/>
                    <a:lumOff val="50000"/>
                  </a:prstClr>
                </a:solidFill>
                <a:cs typeface="Times New Roman" pitchFamily="18" charset="0"/>
              </a:rPr>
              <a:t>: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Прямоугольник 26"/>
              <p:cNvSpPr/>
              <p:nvPr/>
            </p:nvSpPr>
            <p:spPr>
              <a:xfrm>
                <a:off x="179512" y="4293096"/>
                <a:ext cx="8856984" cy="7618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eaLnBrk="0" hangingPunct="0">
                  <a:defRPr/>
                </a:pPr>
                <a:r>
                  <a:rPr lang="ru-RU" sz="24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cs typeface="Times New Roman" pitchFamily="18" charset="0"/>
                  </a:rPr>
                  <a:t>Всего</a:t>
                </a:r>
                <a:r>
                  <a:rPr lang="en-US" sz="24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cs typeface="Times New Roman" pitchFamily="18" charset="0"/>
                  </a:rPr>
                  <a:t> </a:t>
                </a:r>
                <a:r>
                  <a:rPr lang="ru-RU" sz="2400" dirty="0" smtClean="0">
                    <a:cs typeface="Times New Roman" pitchFamily="18" charset="0"/>
                  </a:rPr>
                  <a:t>сравнений</a:t>
                </a:r>
                <a:r>
                  <a:rPr lang="ru-RU" sz="24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cs typeface="Times New Roman" pitchFamily="18" charset="0"/>
                  </a:rPr>
                  <a:t>: </a:t>
                </a:r>
                <a:r>
                  <a:rPr lang="en-US" sz="24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cs typeface="Times New Roman" pitchFamily="18" charset="0"/>
                  </a:rPr>
                  <a:t> 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ru-RU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ru-RU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𝑁</m:t>
                        </m:r>
                        <m:r>
                          <a:rPr lang="ru-RU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−1</m:t>
                        </m:r>
                      </m:sup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𝑖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fPr>
                          <m:num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1+</m:t>
                            </m:r>
                            <m:d>
                              <m:dPr>
                                <m:ctrlPr>
                                  <a:rPr lang="en-US" sz="28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𝑁</m:t>
                                </m:r>
                                <m:r>
                                  <a:rPr lang="en-US" sz="2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 −1</m:t>
                                </m:r>
                              </m:e>
                            </m:d>
                          </m:num>
                          <m:den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 ·</m:t>
                        </m:r>
                        <m:d>
                          <m:dPr>
                            <m:ctrlP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𝑁</m:t>
                            </m:r>
                            <m: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 −1</m:t>
                            </m:r>
                          </m:e>
                        </m:d>
                        <m: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= </m:t>
                        </m:r>
                        <m:f>
                          <m:fPr>
                            <m:ctrlP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8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𝑁</m:t>
                                </m:r>
                              </m:e>
                              <m:sup>
                                <m:r>
                                  <a:rPr lang="en-US" sz="28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−2</m:t>
                            </m:r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𝑁</m:t>
                            </m:r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+2</m:t>
                            </m:r>
                          </m:num>
                          <m:den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2</m:t>
                            </m:r>
                          </m:den>
                        </m:f>
                      </m:e>
                    </m:nary>
                  </m:oMath>
                </a14:m>
                <a:r>
                  <a:rPr lang="en-US" sz="24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cs typeface="Times New Roman" pitchFamily="18" charset="0"/>
                  </a:rPr>
                  <a:t>   </a:t>
                </a:r>
                <a:endParaRPr lang="ru-RU" sz="24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27" name="Прямоугольник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4293096"/>
                <a:ext cx="8856984" cy="761875"/>
              </a:xfrm>
              <a:prstGeom prst="rect">
                <a:avLst/>
              </a:prstGeom>
              <a:blipFill rotWithShape="0">
                <a:blip r:embed="rId6"/>
                <a:stretch>
                  <a:fillRect l="-1032" b="-4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Прямоугольник 27"/>
              <p:cNvSpPr/>
              <p:nvPr/>
            </p:nvSpPr>
            <p:spPr>
              <a:xfrm>
                <a:off x="179512" y="4293096"/>
                <a:ext cx="8856984" cy="7618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eaLnBrk="0" hangingPunct="0">
                  <a:defRPr/>
                </a:pPr>
                <a:r>
                  <a:rPr lang="ru-RU" sz="24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cs typeface="Times New Roman" pitchFamily="18" charset="0"/>
                  </a:rPr>
                  <a:t>Всего</a:t>
                </a:r>
                <a:r>
                  <a:rPr lang="en-US" sz="24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cs typeface="Times New Roman" pitchFamily="18" charset="0"/>
                  </a:rPr>
                  <a:t> </a:t>
                </a:r>
                <a:r>
                  <a:rPr lang="ru-RU" sz="2400" dirty="0" smtClean="0">
                    <a:cs typeface="Times New Roman" pitchFamily="18" charset="0"/>
                  </a:rPr>
                  <a:t>сравнений</a:t>
                </a:r>
                <a:r>
                  <a:rPr lang="ru-RU" sz="24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cs typeface="Times New Roman" pitchFamily="18" charset="0"/>
                  </a:rPr>
                  <a:t>: </a:t>
                </a:r>
                <a:r>
                  <a:rPr lang="en-US" sz="24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cs typeface="Times New Roman" pitchFamily="18" charset="0"/>
                  </a:rPr>
                  <a:t> 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ru-RU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ru-RU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𝑁</m:t>
                        </m:r>
                        <m:r>
                          <a:rPr lang="ru-RU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−1</m:t>
                        </m:r>
                      </m:sup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𝑖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fPr>
                          <m:num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1+</m:t>
                            </m:r>
                            <m:d>
                              <m:dPr>
                                <m:ctrlP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𝑁</m:t>
                                </m:r>
                                <m:r>
                                  <a:rPr lang="en-US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 −1</m:t>
                                </m:r>
                              </m:e>
                            </m:d>
                          </m:num>
                          <m:den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 ·</m:t>
                        </m:r>
                        <m:d>
                          <m:dPr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𝑁</m:t>
                            </m:r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 −1</m:t>
                            </m:r>
                          </m:e>
                        </m:d>
                        <m: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= </m:t>
                        </m:r>
                        <m:f>
                          <m:fPr>
                            <m:ctrlP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8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𝑁</m:t>
                                </m:r>
                              </m:e>
                              <m:sup>
                                <m:r>
                                  <a:rPr lang="en-US" sz="28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−2</m:t>
                            </m:r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𝑁</m:t>
                            </m:r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+2</m:t>
                            </m:r>
                          </m:num>
                          <m:den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2</m:t>
                            </m:r>
                          </m:den>
                        </m:f>
                      </m:e>
                    </m:nary>
                  </m:oMath>
                </a14:m>
                <a:r>
                  <a:rPr lang="en-US" sz="24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cs typeface="Times New Roman" pitchFamily="18" charset="0"/>
                  </a:rPr>
                  <a:t>   </a:t>
                </a:r>
                <a:endParaRPr lang="ru-RU" sz="24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28" name="Прямоугольник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4293096"/>
                <a:ext cx="8856984" cy="761875"/>
              </a:xfrm>
              <a:prstGeom prst="rect">
                <a:avLst/>
              </a:prstGeom>
              <a:blipFill rotWithShape="0">
                <a:blip r:embed="rId7"/>
                <a:stretch>
                  <a:fillRect l="-1032" b="-4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Прямоугольник 28"/>
              <p:cNvSpPr/>
              <p:nvPr/>
            </p:nvSpPr>
            <p:spPr>
              <a:xfrm>
                <a:off x="179512" y="4293096"/>
                <a:ext cx="8856984" cy="7618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eaLnBrk="0" hangingPunct="0">
                  <a:defRPr/>
                </a:pPr>
                <a:r>
                  <a:rPr lang="ru-RU" sz="24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cs typeface="Times New Roman" pitchFamily="18" charset="0"/>
                  </a:rPr>
                  <a:t>Всего</a:t>
                </a:r>
                <a:r>
                  <a:rPr lang="en-US" sz="24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cs typeface="Times New Roman" pitchFamily="18" charset="0"/>
                  </a:rPr>
                  <a:t> </a:t>
                </a:r>
                <a:r>
                  <a:rPr lang="ru-RU" sz="2400" dirty="0" smtClean="0">
                    <a:cs typeface="Times New Roman" pitchFamily="18" charset="0"/>
                  </a:rPr>
                  <a:t>сравнений</a:t>
                </a:r>
                <a:r>
                  <a:rPr lang="ru-RU" sz="24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cs typeface="Times New Roman" pitchFamily="18" charset="0"/>
                  </a:rPr>
                  <a:t>: </a:t>
                </a:r>
                <a:r>
                  <a:rPr lang="en-US" sz="24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cs typeface="Times New Roman" pitchFamily="18" charset="0"/>
                  </a:rPr>
                  <a:t> 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ru-RU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ru-RU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𝑁</m:t>
                        </m:r>
                        <m:r>
                          <a:rPr lang="ru-RU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−1</m:t>
                        </m:r>
                      </m:sup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𝑖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fPr>
                          <m:num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1+</m:t>
                            </m:r>
                            <m:d>
                              <m:dPr>
                                <m:ctrlP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𝑁</m:t>
                                </m:r>
                                <m:r>
                                  <a:rPr lang="en-US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 −1</m:t>
                                </m:r>
                              </m:e>
                            </m:d>
                          </m:num>
                          <m:den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 ·</m:t>
                        </m:r>
                        <m:d>
                          <m:dPr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𝑁</m:t>
                            </m:r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 −1</m:t>
                            </m:r>
                          </m:e>
                        </m:d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= </m:t>
                        </m:r>
                        <m:f>
                          <m:fPr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𝑁</m:t>
                                </m:r>
                              </m:e>
                              <m:sup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−</m:t>
                            </m:r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𝑁</m:t>
                            </m:r>
                          </m:num>
                          <m:den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2</m:t>
                            </m:r>
                          </m:den>
                        </m:f>
                      </m:e>
                    </m:nary>
                  </m:oMath>
                </a14:m>
                <a:r>
                  <a:rPr lang="en-US" sz="24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cs typeface="Times New Roman" pitchFamily="18" charset="0"/>
                  </a:rPr>
                  <a:t>   </a:t>
                </a:r>
                <a:endParaRPr lang="ru-RU" sz="24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29" name="Прямоугольник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4293096"/>
                <a:ext cx="8856984" cy="761875"/>
              </a:xfrm>
              <a:prstGeom prst="rect">
                <a:avLst/>
              </a:prstGeom>
              <a:blipFill rotWithShape="0">
                <a:blip r:embed="rId8"/>
                <a:stretch>
                  <a:fillRect l="-1032" b="-4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501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2" grpId="1"/>
      <p:bldP spid="30" grpId="0"/>
      <p:bldP spid="8" grpId="0"/>
      <p:bldP spid="14" grpId="0"/>
      <p:bldP spid="9" grpId="0"/>
      <p:bldP spid="17" grpId="0"/>
      <p:bldP spid="22" grpId="0"/>
      <p:bldP spid="23" grpId="0"/>
      <p:bldP spid="24" grpId="0"/>
      <p:bldP spid="25" grpId="0"/>
      <p:bldP spid="26" grpId="0"/>
      <p:bldP spid="26" grpId="1"/>
      <p:bldP spid="10" grpId="0"/>
      <p:bldP spid="27" grpId="0"/>
      <p:bldP spid="27" grpId="1"/>
      <p:bldP spid="28" grpId="0"/>
      <p:bldP spid="28" grpId="1"/>
      <p:bldP spid="2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Базовые структуры данных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251520" y="1628800"/>
            <a:ext cx="84249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ru-RU" sz="2400" i="1" dirty="0"/>
              <a:t>Алгоритм сортировки вставкой массива </a:t>
            </a:r>
            <a:r>
              <a:rPr lang="ru-RU" sz="2400" i="1" dirty="0" smtClean="0"/>
              <a:t>из </a:t>
            </a:r>
            <a:r>
              <a:rPr lang="en-US" sz="24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ru-RU" sz="2400" i="1" dirty="0"/>
              <a:t> элементов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51520" y="2276872"/>
            <a:ext cx="864096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ru-RU" sz="2400" dirty="0" smtClean="0"/>
              <a:t>1. </a:t>
            </a:r>
            <a:r>
              <a:rPr lang="ru-RU" altLang="ru-RU" sz="2400" dirty="0" smtClean="0"/>
              <a:t>Для </a:t>
            </a:r>
            <a:r>
              <a:rPr lang="ru-RU" altLang="ru-RU" sz="2400" dirty="0"/>
              <a:t>всех</a:t>
            </a:r>
            <a:r>
              <a:rPr lang="ru-RU" alt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 </a:t>
            </a:r>
            <a:r>
              <a:rPr lang="ru-RU" altLang="ru-RU" sz="2400" dirty="0" smtClean="0">
                <a:solidFill>
                  <a:prstClr val="black"/>
                </a:solidFill>
              </a:rPr>
              <a:t>от</a:t>
            </a:r>
            <a:r>
              <a:rPr lang="ru-RU" altLang="ru-RU" sz="2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1 </a:t>
            </a:r>
            <a:r>
              <a:rPr lang="ru-RU" altLang="ru-RU" sz="2400" dirty="0" smtClean="0">
                <a:solidFill>
                  <a:prstClr val="black"/>
                </a:solidFill>
              </a:rPr>
              <a:t>до</a:t>
            </a:r>
            <a:r>
              <a:rPr lang="ru-RU" altLang="ru-RU" sz="2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sz="2400" dirty="0" smtClean="0">
                <a:highlight>
                  <a:srgbClr val="FFFFFF"/>
                </a:highlight>
                <a:latin typeface="Consolas" panose="020B0609020204030204" pitchFamily="49" charset="0"/>
              </a:rPr>
              <a:t>-1</a:t>
            </a:r>
            <a:r>
              <a:rPr lang="ru-RU" altLang="ru-RU" sz="2400" dirty="0" smtClean="0">
                <a:solidFill>
                  <a:prstClr val="black"/>
                </a:solidFill>
              </a:rPr>
              <a:t> </a:t>
            </a:r>
            <a:r>
              <a:rPr lang="ru-RU" altLang="ru-RU" sz="2400" dirty="0" smtClean="0"/>
              <a:t>выполнить:</a:t>
            </a:r>
            <a:endParaRPr lang="ru-RU" altLang="ru-RU" sz="2400" dirty="0"/>
          </a:p>
          <a:p>
            <a:pPr marL="804863" indent="-539750"/>
            <a:r>
              <a:rPr lang="ru-RU" altLang="ru-RU" sz="2400" dirty="0" smtClean="0"/>
              <a:t>1.</a:t>
            </a:r>
            <a:r>
              <a:rPr lang="en-US" altLang="ru-RU" sz="2400" dirty="0" smtClean="0"/>
              <a:t>1</a:t>
            </a:r>
            <a:r>
              <a:rPr lang="en-US" altLang="ru-RU" sz="2400" dirty="0"/>
              <a:t>. </a:t>
            </a:r>
            <a:r>
              <a:rPr lang="ru-RU" altLang="ru-RU" sz="2400" dirty="0"/>
              <a:t>Взять </a:t>
            </a:r>
            <a:r>
              <a:rPr lang="en-US" sz="24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ru-RU" altLang="ru-RU" sz="2400" dirty="0" smtClean="0"/>
              <a:t>-й элемент и сохранить </a:t>
            </a:r>
            <a:r>
              <a:rPr lang="ru-RU" altLang="ru-RU" sz="2400" dirty="0"/>
              <a:t>его в рабочей </a:t>
            </a:r>
            <a:r>
              <a:rPr lang="ru-RU" altLang="ru-RU" sz="2400" dirty="0" smtClean="0"/>
              <a:t>переменной</a:t>
            </a:r>
          </a:p>
          <a:p>
            <a:pPr marL="804863" indent="-539750"/>
            <a:r>
              <a:rPr lang="en-US" altLang="ru-RU" sz="2400" dirty="0" smtClean="0"/>
              <a:t>1.</a:t>
            </a:r>
            <a:r>
              <a:rPr lang="ru-RU" altLang="ru-RU" sz="2400" dirty="0" smtClean="0"/>
              <a:t>2. В отсортированной части массива (</a:t>
            </a:r>
            <a:r>
              <a:rPr lang="ru-RU" alt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0…</a:t>
            </a:r>
            <a:r>
              <a:rPr lang="en-US" sz="24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ru-RU" alt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altLang="ru-RU" sz="2400" dirty="0" smtClean="0"/>
              <a:t>)</a:t>
            </a:r>
            <a:r>
              <a:rPr lang="ru-RU" altLang="ru-RU" sz="2400" dirty="0" smtClean="0"/>
              <a:t> найти такую позицию </a:t>
            </a:r>
            <a:r>
              <a:rPr lang="en-US" sz="24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ru-RU" altLang="ru-RU" sz="2400" dirty="0" smtClean="0"/>
              <a:t>, в которой присутствие взятого элемента не нарушит </a:t>
            </a:r>
            <a:r>
              <a:rPr lang="en-US" altLang="ru-RU" sz="2400" dirty="0" smtClean="0"/>
              <a:t> </a:t>
            </a:r>
            <a:r>
              <a:rPr lang="ru-RU" altLang="ru-RU" sz="2400" dirty="0" smtClean="0"/>
              <a:t>упорядоченности элементов</a:t>
            </a:r>
          </a:p>
          <a:p>
            <a:pPr marL="804863" indent="-539750"/>
            <a:r>
              <a:rPr lang="en-US" altLang="ru-RU" sz="2400" dirty="0" smtClean="0"/>
              <a:t>1.</a:t>
            </a:r>
            <a:r>
              <a:rPr lang="ru-RU" altLang="ru-RU" sz="2400" dirty="0"/>
              <a:t>3. О</a:t>
            </a:r>
            <a:r>
              <a:rPr lang="ru-RU" altLang="ru-RU" sz="2400" dirty="0" smtClean="0"/>
              <a:t>свободить </a:t>
            </a:r>
            <a:r>
              <a:rPr lang="ru-RU" altLang="ru-RU" sz="2400" dirty="0"/>
              <a:t>найденную позицию </a:t>
            </a:r>
            <a:r>
              <a:rPr lang="ru-RU" altLang="ru-RU" sz="2400" dirty="0" smtClean="0"/>
              <a:t>для вставки путём сдвига </a:t>
            </a:r>
            <a:r>
              <a:rPr lang="ru-RU" altLang="ru-RU" sz="2400" dirty="0"/>
              <a:t>элементов массива от </a:t>
            </a:r>
            <a:r>
              <a:rPr lang="en-US" sz="24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ru-RU" altLang="ru-RU" sz="2400" dirty="0"/>
              <a:t> до </a:t>
            </a:r>
            <a:r>
              <a:rPr lang="en-US" sz="24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ru-RU" alt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ru-RU" altLang="ru-RU" sz="2400" dirty="0" smtClean="0">
                <a:cs typeface="Consolas" panose="020B0609020204030204" pitchFamily="49" charset="0"/>
              </a:rPr>
              <a:t> </a:t>
            </a:r>
            <a:r>
              <a:rPr lang="ru-RU" altLang="ru-RU" sz="2400" dirty="0" smtClean="0"/>
              <a:t>вправо</a:t>
            </a:r>
          </a:p>
          <a:p>
            <a:pPr marL="804863" indent="-539750"/>
            <a:r>
              <a:rPr lang="en-US" altLang="ru-RU" sz="2400" dirty="0" smtClean="0"/>
              <a:t>1.</a:t>
            </a:r>
            <a:r>
              <a:rPr lang="ru-RU" altLang="ru-RU" sz="2400" dirty="0"/>
              <a:t>4. </a:t>
            </a:r>
            <a:r>
              <a:rPr lang="en-US" altLang="ru-RU" sz="2400" dirty="0"/>
              <a:t> </a:t>
            </a:r>
            <a:r>
              <a:rPr lang="ru-RU" altLang="ru-RU" sz="2400" dirty="0" smtClean="0"/>
              <a:t>Вставить элемент из рабочей переменной  </a:t>
            </a:r>
            <a:r>
              <a:rPr lang="ru-RU" altLang="ru-RU" sz="2400" dirty="0"/>
              <a:t>в найденную </a:t>
            </a:r>
            <a:r>
              <a:rPr lang="en-US" sz="24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ru-RU" altLang="ru-RU" sz="2400" dirty="0" smtClean="0"/>
              <a:t>-ю </a:t>
            </a:r>
            <a:r>
              <a:rPr lang="ru-RU" altLang="ru-RU" sz="2400" dirty="0"/>
              <a:t>позицию.</a:t>
            </a:r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251520" y="260648"/>
            <a:ext cx="8640959" cy="10527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Сортировка массивов</a:t>
            </a:r>
          </a:p>
        </p:txBody>
      </p:sp>
    </p:spTree>
    <p:extLst>
      <p:ext uri="{BB962C8B-B14F-4D97-AF65-F5344CB8AC3E}">
        <p14:creationId xmlns:p14="http://schemas.microsoft.com/office/powerpoint/2010/main" val="344758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Базовые структуры данных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251520" y="1628800"/>
            <a:ext cx="84249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ru-RU" sz="2400" i="1" dirty="0"/>
              <a:t>Сортировка </a:t>
            </a:r>
            <a:r>
              <a:rPr lang="ru-RU" sz="2400" i="1" dirty="0" smtClean="0"/>
              <a:t>вставкой </a:t>
            </a:r>
            <a:r>
              <a:rPr lang="ru-RU" sz="2400" i="1" dirty="0"/>
              <a:t>: </a:t>
            </a:r>
            <a:r>
              <a:rPr lang="ru-RU" sz="2400" i="1" dirty="0" smtClean="0"/>
              <a:t>1-й проход</a:t>
            </a:r>
            <a:endParaRPr lang="ru-RU" sz="2400" i="1" dirty="0"/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0801719"/>
              </p:ext>
            </p:extLst>
          </p:nvPr>
        </p:nvGraphicFramePr>
        <p:xfrm>
          <a:off x="683568" y="3789040"/>
          <a:ext cx="7848870" cy="8230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8145"/>
                <a:gridCol w="1308145"/>
                <a:gridCol w="1308145"/>
                <a:gridCol w="1308145"/>
                <a:gridCol w="1308145"/>
                <a:gridCol w="1308145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12</a:t>
                      </a:r>
                      <a:endParaRPr lang="ru-RU" sz="2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ru-RU" sz="2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ru-RU" sz="2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ru-RU" sz="2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  <a:endParaRPr lang="ru-RU" sz="2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0</a:t>
                      </a:r>
                      <a:endParaRPr lang="ru-RU" sz="2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a[0]</a:t>
                      </a: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a[1]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a[2]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a[3]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a[4]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a[5]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" name="Прямоугольник 9"/>
          <p:cNvSpPr/>
          <p:nvPr/>
        </p:nvSpPr>
        <p:spPr>
          <a:xfrm>
            <a:off x="1979712" y="2564904"/>
            <a:ext cx="1190625" cy="30480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r>
              <a:rPr lang="en-US" sz="2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3</a:t>
            </a:r>
            <a:endParaRPr lang="ru-RU" sz="2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pSp>
        <p:nvGrpSpPr>
          <p:cNvPr id="24" name="Группа 23"/>
          <p:cNvGrpSpPr/>
          <p:nvPr/>
        </p:nvGrpSpPr>
        <p:grpSpPr>
          <a:xfrm>
            <a:off x="2051720" y="4653136"/>
            <a:ext cx="1152128" cy="1584176"/>
            <a:chOff x="755576" y="4653136"/>
            <a:chExt cx="1152128" cy="1584176"/>
          </a:xfrm>
        </p:grpSpPr>
        <p:cxnSp>
          <p:nvCxnSpPr>
            <p:cNvPr id="12" name="Прямая со стрелкой 11"/>
            <p:cNvCxnSpPr>
              <a:stCxn id="13" idx="0"/>
            </p:cNvCxnSpPr>
            <p:nvPr/>
          </p:nvCxnSpPr>
          <p:spPr>
            <a:xfrm flipV="1">
              <a:off x="1331640" y="4653136"/>
              <a:ext cx="0" cy="504056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Овал 12"/>
            <p:cNvSpPr/>
            <p:nvPr/>
          </p:nvSpPr>
          <p:spPr>
            <a:xfrm>
              <a:off x="755576" y="5157192"/>
              <a:ext cx="1152128" cy="108012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dirty="0" smtClean="0">
                  <a:solidFill>
                    <a:srgbClr val="00008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i</a:t>
              </a:r>
              <a:r>
                <a:rPr lang="en-US" sz="2000" dirty="0" smtClean="0">
                  <a:solidFill>
                    <a:srgbClr val="000080"/>
                  </a:solidFill>
                  <a:highlight>
                    <a:srgbClr val="FFFFFF"/>
                  </a:highlight>
                </a:rPr>
                <a:t> </a:t>
              </a:r>
              <a:r>
                <a:rPr lang="en-US" sz="20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=</a:t>
              </a:r>
              <a:r>
                <a:rPr lang="en-US" sz="2000" dirty="0" smtClean="0">
                  <a:solidFill>
                    <a:srgbClr val="000000"/>
                  </a:solidFill>
                  <a:highlight>
                    <a:srgbClr val="FFFFFF"/>
                  </a:highlight>
                </a:rPr>
                <a:t> </a:t>
              </a:r>
              <a:r>
                <a:rPr lang="en-US" sz="20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1</a:t>
              </a:r>
              <a:endParaRPr lang="ru-RU" sz="2000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3" name="Группа 22"/>
          <p:cNvGrpSpPr/>
          <p:nvPr/>
        </p:nvGrpSpPr>
        <p:grpSpPr>
          <a:xfrm>
            <a:off x="683568" y="4653136"/>
            <a:ext cx="1152128" cy="1584176"/>
            <a:chOff x="7308304" y="4653136"/>
            <a:chExt cx="1152128" cy="1584176"/>
          </a:xfrm>
        </p:grpSpPr>
        <p:cxnSp>
          <p:nvCxnSpPr>
            <p:cNvPr id="20" name="Прямая со стрелкой 19"/>
            <p:cNvCxnSpPr>
              <a:stCxn id="21" idx="0"/>
            </p:cNvCxnSpPr>
            <p:nvPr/>
          </p:nvCxnSpPr>
          <p:spPr>
            <a:xfrm flipV="1">
              <a:off x="7884368" y="4653136"/>
              <a:ext cx="0" cy="504056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Овал 20"/>
            <p:cNvSpPr/>
            <p:nvPr/>
          </p:nvSpPr>
          <p:spPr>
            <a:xfrm>
              <a:off x="7308304" y="5157192"/>
              <a:ext cx="1152128" cy="108012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dirty="0" smtClean="0">
                  <a:solidFill>
                    <a:srgbClr val="00008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j</a:t>
              </a:r>
              <a:r>
                <a:rPr lang="en-US" sz="2000" dirty="0" smtClean="0">
                  <a:solidFill>
                    <a:srgbClr val="000080"/>
                  </a:solidFill>
                  <a:highlight>
                    <a:srgbClr val="FFFFFF"/>
                  </a:highlight>
                </a:rPr>
                <a:t> </a:t>
              </a:r>
              <a:r>
                <a:rPr lang="en-US" sz="20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=</a:t>
              </a:r>
              <a:r>
                <a:rPr lang="en-US" sz="2000" dirty="0" smtClean="0">
                  <a:solidFill>
                    <a:srgbClr val="000000"/>
                  </a:solidFill>
                  <a:highlight>
                    <a:srgbClr val="FFFFFF"/>
                  </a:highlight>
                </a:rPr>
                <a:t> </a:t>
              </a:r>
              <a:r>
                <a:rPr lang="en-US" sz="20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0</a:t>
              </a:r>
              <a:endParaRPr lang="ru-RU" sz="2000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28" name="TextBox 16"/>
          <p:cNvSpPr txBox="1">
            <a:spLocks noChangeArrowheads="1"/>
          </p:cNvSpPr>
          <p:nvPr/>
        </p:nvSpPr>
        <p:spPr bwMode="auto">
          <a:xfrm>
            <a:off x="1907704" y="2204864"/>
            <a:ext cx="7920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ru-RU" dirty="0" smtClean="0">
                <a:solidFill>
                  <a:schemeClr val="bg1">
                    <a:lumMod val="50000"/>
                  </a:schemeClr>
                </a:solidFill>
              </a:rPr>
              <a:t>iWork</a:t>
            </a:r>
            <a:endParaRPr lang="ru-RU" altLang="ru-RU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5" name="Прямая со стрелкой 34"/>
          <p:cNvCxnSpPr/>
          <p:nvPr/>
        </p:nvCxnSpPr>
        <p:spPr>
          <a:xfrm>
            <a:off x="2627784" y="2924944"/>
            <a:ext cx="0" cy="792088"/>
          </a:xfrm>
          <a:prstGeom prst="straightConnector1">
            <a:avLst/>
          </a:prstGeom>
          <a:ln w="28575" cap="rnd">
            <a:solidFill>
              <a:schemeClr val="accent2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  <p:sp>
        <p:nvSpPr>
          <p:cNvPr id="17" name="Rectangle 2"/>
          <p:cNvSpPr txBox="1">
            <a:spLocks noChangeArrowheads="1"/>
          </p:cNvSpPr>
          <p:nvPr/>
        </p:nvSpPr>
        <p:spPr>
          <a:xfrm>
            <a:off x="251520" y="260648"/>
            <a:ext cx="8640959" cy="10527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Сортировка массивов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979712" y="3789040"/>
            <a:ext cx="12961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914400"/>
            <a:r>
              <a:rPr lang="ru-RU" sz="2200" strike="sngStrike" dirty="0">
                <a:solidFill>
                  <a:schemeClr val="bg1">
                    <a:lumMod val="50000"/>
                  </a:schemeClr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368427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8" grpId="0"/>
      <p:bldP spid="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Базовые структуры данных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251520" y="1628800"/>
            <a:ext cx="84249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ru-RU" sz="2400" i="1" dirty="0"/>
              <a:t>Сортировка </a:t>
            </a:r>
            <a:r>
              <a:rPr lang="ru-RU" sz="2400" i="1" dirty="0" smtClean="0"/>
              <a:t>вставкой </a:t>
            </a:r>
            <a:r>
              <a:rPr lang="ru-RU" sz="2400" i="1" dirty="0"/>
              <a:t>: </a:t>
            </a:r>
            <a:r>
              <a:rPr lang="ru-RU" sz="2400" i="1" dirty="0" smtClean="0"/>
              <a:t>1-й проход</a:t>
            </a:r>
            <a:endParaRPr lang="ru-RU" sz="2400" i="1" dirty="0"/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3010359"/>
              </p:ext>
            </p:extLst>
          </p:nvPr>
        </p:nvGraphicFramePr>
        <p:xfrm>
          <a:off x="683568" y="3789040"/>
          <a:ext cx="7848870" cy="8230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8145"/>
                <a:gridCol w="1308145"/>
                <a:gridCol w="1308145"/>
                <a:gridCol w="1308145"/>
                <a:gridCol w="1308145"/>
                <a:gridCol w="1308145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sz="2200" b="0" strike="sngStrike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12</a:t>
                      </a:r>
                      <a:endParaRPr lang="ru-RU" sz="2200" b="0" strike="sngStrike" baseline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12</a:t>
                      </a:r>
                      <a:endParaRPr lang="ru-RU" sz="2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ru-RU" sz="2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ru-RU" sz="2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  <a:endParaRPr lang="ru-RU" sz="2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0</a:t>
                      </a:r>
                      <a:endParaRPr lang="ru-RU" sz="2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a[0]</a:t>
                      </a: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a[1]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a[2]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a[3]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a[4]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a[5]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" name="Прямоугольник 9"/>
          <p:cNvSpPr/>
          <p:nvPr/>
        </p:nvSpPr>
        <p:spPr>
          <a:xfrm>
            <a:off x="1979712" y="2564904"/>
            <a:ext cx="1190625" cy="30480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r>
              <a:rPr lang="ru-RU" sz="2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3</a:t>
            </a:r>
            <a:endParaRPr lang="ru-RU" sz="2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pSp>
        <p:nvGrpSpPr>
          <p:cNvPr id="24" name="Группа 23"/>
          <p:cNvGrpSpPr/>
          <p:nvPr/>
        </p:nvGrpSpPr>
        <p:grpSpPr>
          <a:xfrm>
            <a:off x="2051720" y="4653136"/>
            <a:ext cx="1152128" cy="1584176"/>
            <a:chOff x="755576" y="4653136"/>
            <a:chExt cx="1152128" cy="1584176"/>
          </a:xfrm>
        </p:grpSpPr>
        <p:cxnSp>
          <p:nvCxnSpPr>
            <p:cNvPr id="12" name="Прямая со стрелкой 11"/>
            <p:cNvCxnSpPr>
              <a:stCxn id="13" idx="0"/>
            </p:cNvCxnSpPr>
            <p:nvPr/>
          </p:nvCxnSpPr>
          <p:spPr>
            <a:xfrm flipV="1">
              <a:off x="1331640" y="4653136"/>
              <a:ext cx="0" cy="504056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Овал 12"/>
            <p:cNvSpPr/>
            <p:nvPr/>
          </p:nvSpPr>
          <p:spPr>
            <a:xfrm>
              <a:off x="755576" y="5157192"/>
              <a:ext cx="1152128" cy="108012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dirty="0" smtClean="0">
                  <a:solidFill>
                    <a:srgbClr val="00008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i</a:t>
              </a:r>
              <a:r>
                <a:rPr lang="en-US" sz="2000" dirty="0" smtClean="0">
                  <a:solidFill>
                    <a:srgbClr val="000080"/>
                  </a:solidFill>
                  <a:highlight>
                    <a:srgbClr val="FFFFFF"/>
                  </a:highlight>
                </a:rPr>
                <a:t> </a:t>
              </a:r>
              <a:r>
                <a:rPr lang="en-US" sz="20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=</a:t>
              </a:r>
              <a:r>
                <a:rPr lang="en-US" sz="2000" dirty="0" smtClean="0">
                  <a:solidFill>
                    <a:srgbClr val="000000"/>
                  </a:solidFill>
                  <a:highlight>
                    <a:srgbClr val="FFFFFF"/>
                  </a:highlight>
                </a:rPr>
                <a:t> </a:t>
              </a:r>
              <a:r>
                <a:rPr lang="en-US" sz="20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1</a:t>
              </a:r>
              <a:endParaRPr lang="ru-RU" sz="2000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3" name="Группа 22"/>
          <p:cNvGrpSpPr/>
          <p:nvPr/>
        </p:nvGrpSpPr>
        <p:grpSpPr>
          <a:xfrm>
            <a:off x="683568" y="4653136"/>
            <a:ext cx="1152128" cy="1584176"/>
            <a:chOff x="7308304" y="4653136"/>
            <a:chExt cx="1152128" cy="1584176"/>
          </a:xfrm>
        </p:grpSpPr>
        <p:cxnSp>
          <p:nvCxnSpPr>
            <p:cNvPr id="20" name="Прямая со стрелкой 19"/>
            <p:cNvCxnSpPr>
              <a:stCxn id="21" idx="0"/>
            </p:cNvCxnSpPr>
            <p:nvPr/>
          </p:nvCxnSpPr>
          <p:spPr>
            <a:xfrm flipV="1">
              <a:off x="7884368" y="4653136"/>
              <a:ext cx="0" cy="504056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Овал 20"/>
            <p:cNvSpPr/>
            <p:nvPr/>
          </p:nvSpPr>
          <p:spPr>
            <a:xfrm>
              <a:off x="7308304" y="5157192"/>
              <a:ext cx="1152128" cy="108012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dirty="0" smtClean="0">
                  <a:solidFill>
                    <a:srgbClr val="00008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j</a:t>
              </a:r>
              <a:r>
                <a:rPr lang="en-US" sz="2000" dirty="0" smtClean="0">
                  <a:solidFill>
                    <a:srgbClr val="000080"/>
                  </a:solidFill>
                  <a:highlight>
                    <a:srgbClr val="FFFFFF"/>
                  </a:highlight>
                </a:rPr>
                <a:t> </a:t>
              </a:r>
              <a:r>
                <a:rPr lang="en-US" sz="20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=</a:t>
              </a:r>
              <a:r>
                <a:rPr lang="en-US" sz="2000" dirty="0" smtClean="0">
                  <a:solidFill>
                    <a:srgbClr val="000000"/>
                  </a:solidFill>
                  <a:highlight>
                    <a:srgbClr val="FFFFFF"/>
                  </a:highlight>
                </a:rPr>
                <a:t> </a:t>
              </a:r>
              <a:r>
                <a:rPr lang="ru-RU" sz="20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0</a:t>
              </a:r>
              <a:endParaRPr lang="ru-RU" sz="2000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28" name="TextBox 16"/>
          <p:cNvSpPr txBox="1">
            <a:spLocks noChangeArrowheads="1"/>
          </p:cNvSpPr>
          <p:nvPr/>
        </p:nvSpPr>
        <p:spPr bwMode="auto">
          <a:xfrm>
            <a:off x="1907704" y="2204864"/>
            <a:ext cx="7920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ru-RU" dirty="0" smtClean="0">
                <a:solidFill>
                  <a:schemeClr val="bg1">
                    <a:lumMod val="50000"/>
                  </a:schemeClr>
                </a:solidFill>
              </a:rPr>
              <a:t>iWork</a:t>
            </a:r>
            <a:endParaRPr lang="ru-RU" altLang="ru-RU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3" name="Полилиния 32"/>
          <p:cNvSpPr/>
          <p:nvPr/>
        </p:nvSpPr>
        <p:spPr>
          <a:xfrm>
            <a:off x="1331640" y="3284984"/>
            <a:ext cx="1224136" cy="421247"/>
          </a:xfrm>
          <a:custGeom>
            <a:avLst/>
            <a:gdLst>
              <a:gd name="connsiteX0" fmla="*/ 0 w 6421349"/>
              <a:gd name="connsiteY0" fmla="*/ 421247 h 421247"/>
              <a:gd name="connsiteX1" fmla="*/ 3256908 w 6421349"/>
              <a:gd name="connsiteY1" fmla="*/ 6 h 421247"/>
              <a:gd name="connsiteX2" fmla="*/ 6421349 w 6421349"/>
              <a:gd name="connsiteY2" fmla="*/ 410972 h 421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21349" h="421247">
                <a:moveTo>
                  <a:pt x="0" y="421247"/>
                </a:moveTo>
                <a:cubicBezTo>
                  <a:pt x="1093341" y="211482"/>
                  <a:pt x="2186683" y="1718"/>
                  <a:pt x="3256908" y="6"/>
                </a:cubicBezTo>
                <a:cubicBezTo>
                  <a:pt x="4327133" y="-1706"/>
                  <a:pt x="5763803" y="321929"/>
                  <a:pt x="6421349" y="410972"/>
                </a:cubicBezTo>
              </a:path>
            </a:pathLst>
          </a:custGeom>
          <a:noFill/>
          <a:ln w="28575"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  <p:sp>
        <p:nvSpPr>
          <p:cNvPr id="17" name="Rectangle 2"/>
          <p:cNvSpPr txBox="1">
            <a:spLocks noChangeArrowheads="1"/>
          </p:cNvSpPr>
          <p:nvPr/>
        </p:nvSpPr>
        <p:spPr>
          <a:xfrm>
            <a:off x="251520" y="260648"/>
            <a:ext cx="8640959" cy="10527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Сортировка массивов</a:t>
            </a:r>
          </a:p>
        </p:txBody>
      </p:sp>
    </p:spTree>
    <p:extLst>
      <p:ext uri="{BB962C8B-B14F-4D97-AF65-F5344CB8AC3E}">
        <p14:creationId xmlns:p14="http://schemas.microsoft.com/office/powerpoint/2010/main" val="191677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Базовые структуры данных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251520" y="1628800"/>
            <a:ext cx="84249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ru-RU" sz="2400" i="1" dirty="0"/>
              <a:t>Сортировка </a:t>
            </a:r>
            <a:r>
              <a:rPr lang="ru-RU" sz="2400" i="1" dirty="0" smtClean="0"/>
              <a:t>вставкой </a:t>
            </a:r>
            <a:r>
              <a:rPr lang="ru-RU" sz="2400" i="1" dirty="0"/>
              <a:t>: </a:t>
            </a:r>
            <a:r>
              <a:rPr lang="ru-RU" sz="2400" i="1" dirty="0" smtClean="0"/>
              <a:t>1-й проход</a:t>
            </a:r>
            <a:endParaRPr lang="ru-RU" sz="2400" i="1" dirty="0"/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5696936"/>
              </p:ext>
            </p:extLst>
          </p:nvPr>
        </p:nvGraphicFramePr>
        <p:xfrm>
          <a:off x="683568" y="3789040"/>
          <a:ext cx="7848870" cy="8230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8145"/>
                <a:gridCol w="1308145"/>
                <a:gridCol w="1308145"/>
                <a:gridCol w="1308145"/>
                <a:gridCol w="1308145"/>
                <a:gridCol w="1308145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ru-RU" sz="2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12</a:t>
                      </a:r>
                      <a:endParaRPr lang="ru-RU" sz="2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ru-RU" sz="2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ru-RU" sz="2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  <a:endParaRPr lang="ru-RU" sz="2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0</a:t>
                      </a:r>
                      <a:endParaRPr lang="ru-RU" sz="2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a[0]</a:t>
                      </a: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a[1]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a[2]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a[3]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a[4]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a[5]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" name="Прямоугольник 9"/>
          <p:cNvSpPr/>
          <p:nvPr/>
        </p:nvSpPr>
        <p:spPr>
          <a:xfrm>
            <a:off x="1979712" y="2564904"/>
            <a:ext cx="1190625" cy="30480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r>
              <a:rPr lang="ru-RU" sz="2200" strike="sngStrike" dirty="0" smtClean="0">
                <a:solidFill>
                  <a:schemeClr val="bg1">
                    <a:lumMod val="50000"/>
                  </a:schemeClr>
                </a:solidFill>
              </a:rPr>
              <a:t>3</a:t>
            </a:r>
            <a:endParaRPr lang="ru-RU" sz="2200" strike="sngStrike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24" name="Группа 23"/>
          <p:cNvGrpSpPr/>
          <p:nvPr/>
        </p:nvGrpSpPr>
        <p:grpSpPr>
          <a:xfrm>
            <a:off x="2051720" y="4653136"/>
            <a:ext cx="1152128" cy="1584176"/>
            <a:chOff x="755576" y="4653136"/>
            <a:chExt cx="1152128" cy="1584176"/>
          </a:xfrm>
        </p:grpSpPr>
        <p:cxnSp>
          <p:nvCxnSpPr>
            <p:cNvPr id="12" name="Прямая со стрелкой 11"/>
            <p:cNvCxnSpPr>
              <a:stCxn id="13" idx="0"/>
            </p:cNvCxnSpPr>
            <p:nvPr/>
          </p:nvCxnSpPr>
          <p:spPr>
            <a:xfrm flipV="1">
              <a:off x="1331640" y="4653136"/>
              <a:ext cx="0" cy="504056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Овал 12"/>
            <p:cNvSpPr/>
            <p:nvPr/>
          </p:nvSpPr>
          <p:spPr>
            <a:xfrm>
              <a:off x="755576" y="5157192"/>
              <a:ext cx="1152128" cy="108012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dirty="0" smtClean="0">
                  <a:solidFill>
                    <a:srgbClr val="00008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i</a:t>
              </a:r>
              <a:r>
                <a:rPr lang="en-US" sz="2000" dirty="0" smtClean="0">
                  <a:solidFill>
                    <a:srgbClr val="000080"/>
                  </a:solidFill>
                  <a:highlight>
                    <a:srgbClr val="FFFFFF"/>
                  </a:highlight>
                </a:rPr>
                <a:t> </a:t>
              </a:r>
              <a:r>
                <a:rPr lang="en-US" sz="20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=</a:t>
              </a:r>
              <a:r>
                <a:rPr lang="en-US" sz="2000" dirty="0" smtClean="0">
                  <a:solidFill>
                    <a:srgbClr val="000000"/>
                  </a:solidFill>
                  <a:highlight>
                    <a:srgbClr val="FFFFFF"/>
                  </a:highlight>
                </a:rPr>
                <a:t> </a:t>
              </a:r>
              <a:r>
                <a:rPr lang="en-US" sz="20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1</a:t>
              </a:r>
              <a:endParaRPr lang="ru-RU" sz="2000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3" name="Группа 22"/>
          <p:cNvGrpSpPr/>
          <p:nvPr/>
        </p:nvGrpSpPr>
        <p:grpSpPr>
          <a:xfrm>
            <a:off x="683568" y="4653136"/>
            <a:ext cx="1152128" cy="1584176"/>
            <a:chOff x="7308304" y="4653136"/>
            <a:chExt cx="1152128" cy="1584176"/>
          </a:xfrm>
        </p:grpSpPr>
        <p:cxnSp>
          <p:nvCxnSpPr>
            <p:cNvPr id="20" name="Прямая со стрелкой 19"/>
            <p:cNvCxnSpPr>
              <a:stCxn id="21" idx="0"/>
            </p:cNvCxnSpPr>
            <p:nvPr/>
          </p:nvCxnSpPr>
          <p:spPr>
            <a:xfrm flipV="1">
              <a:off x="7884368" y="4653136"/>
              <a:ext cx="0" cy="504056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Овал 20"/>
            <p:cNvSpPr/>
            <p:nvPr/>
          </p:nvSpPr>
          <p:spPr>
            <a:xfrm>
              <a:off x="7308304" y="5157192"/>
              <a:ext cx="1152128" cy="108012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dirty="0" smtClean="0">
                  <a:solidFill>
                    <a:srgbClr val="00008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j</a:t>
              </a:r>
              <a:r>
                <a:rPr lang="en-US" sz="2000" dirty="0" smtClean="0">
                  <a:solidFill>
                    <a:srgbClr val="000080"/>
                  </a:solidFill>
                  <a:highlight>
                    <a:srgbClr val="FFFFFF"/>
                  </a:highlight>
                </a:rPr>
                <a:t> </a:t>
              </a:r>
              <a:r>
                <a:rPr lang="en-US" sz="20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=</a:t>
              </a:r>
              <a:r>
                <a:rPr lang="en-US" sz="2000" dirty="0" smtClean="0">
                  <a:solidFill>
                    <a:srgbClr val="000000"/>
                  </a:solidFill>
                  <a:highlight>
                    <a:srgbClr val="FFFFFF"/>
                  </a:highlight>
                </a:rPr>
                <a:t> </a:t>
              </a:r>
              <a:r>
                <a:rPr lang="ru-RU" sz="20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0</a:t>
              </a:r>
              <a:endParaRPr lang="ru-RU" sz="2000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28" name="TextBox 16"/>
          <p:cNvSpPr txBox="1">
            <a:spLocks noChangeArrowheads="1"/>
          </p:cNvSpPr>
          <p:nvPr/>
        </p:nvSpPr>
        <p:spPr bwMode="auto">
          <a:xfrm>
            <a:off x="1907704" y="2204864"/>
            <a:ext cx="7920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ru-RU" dirty="0" smtClean="0">
                <a:solidFill>
                  <a:schemeClr val="bg1">
                    <a:lumMod val="50000"/>
                  </a:schemeClr>
                </a:solidFill>
              </a:rPr>
              <a:t>iWork</a:t>
            </a:r>
            <a:endParaRPr lang="ru-RU" altLang="ru-RU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7" name="Группа 16"/>
          <p:cNvGrpSpPr/>
          <p:nvPr/>
        </p:nvGrpSpPr>
        <p:grpSpPr>
          <a:xfrm>
            <a:off x="1331640" y="2708920"/>
            <a:ext cx="648072" cy="1008112"/>
            <a:chOff x="1331640" y="2708920"/>
            <a:chExt cx="648072" cy="1008112"/>
          </a:xfrm>
        </p:grpSpPr>
        <p:cxnSp>
          <p:nvCxnSpPr>
            <p:cNvPr id="35" name="Прямая со стрелкой 34"/>
            <p:cNvCxnSpPr/>
            <p:nvPr/>
          </p:nvCxnSpPr>
          <p:spPr>
            <a:xfrm>
              <a:off x="1331640" y="2708920"/>
              <a:ext cx="0" cy="1008112"/>
            </a:xfrm>
            <a:prstGeom prst="straightConnector1">
              <a:avLst/>
            </a:prstGeom>
            <a:ln w="28575" cap="rnd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/>
            <p:cNvCxnSpPr>
              <a:stCxn id="10" idx="1"/>
            </p:cNvCxnSpPr>
            <p:nvPr/>
          </p:nvCxnSpPr>
          <p:spPr>
            <a:xfrm flipH="1" flipV="1">
              <a:off x="1331640" y="2708920"/>
              <a:ext cx="648072" cy="8384"/>
            </a:xfrm>
            <a:prstGeom prst="line">
              <a:avLst/>
            </a:prstGeom>
            <a:ln w="28575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  <p:sp>
        <p:nvSpPr>
          <p:cNvPr id="19" name="Rectangle 2"/>
          <p:cNvSpPr txBox="1">
            <a:spLocks noChangeArrowheads="1"/>
          </p:cNvSpPr>
          <p:nvPr/>
        </p:nvSpPr>
        <p:spPr>
          <a:xfrm>
            <a:off x="251520" y="260648"/>
            <a:ext cx="8640959" cy="10527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Сортировка массивов</a:t>
            </a:r>
          </a:p>
        </p:txBody>
      </p:sp>
    </p:spTree>
    <p:extLst>
      <p:ext uri="{BB962C8B-B14F-4D97-AF65-F5344CB8AC3E}">
        <p14:creationId xmlns:p14="http://schemas.microsoft.com/office/powerpoint/2010/main" val="316824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Базовые структуры данных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251520" y="1628800"/>
            <a:ext cx="84249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ru-RU" sz="2400" i="1" dirty="0"/>
              <a:t>Сортировка </a:t>
            </a:r>
            <a:r>
              <a:rPr lang="ru-RU" sz="2400" i="1" dirty="0" smtClean="0"/>
              <a:t>вставкой </a:t>
            </a:r>
            <a:r>
              <a:rPr lang="ru-RU" sz="2400" i="1" dirty="0"/>
              <a:t>: 2</a:t>
            </a:r>
            <a:r>
              <a:rPr lang="ru-RU" sz="2400" i="1" dirty="0" smtClean="0"/>
              <a:t>-й проход</a:t>
            </a:r>
            <a:endParaRPr lang="ru-RU" sz="2400" i="1" dirty="0"/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8757376"/>
              </p:ext>
            </p:extLst>
          </p:nvPr>
        </p:nvGraphicFramePr>
        <p:xfrm>
          <a:off x="683568" y="3789040"/>
          <a:ext cx="7848870" cy="8230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8145"/>
                <a:gridCol w="1308145"/>
                <a:gridCol w="1308145"/>
                <a:gridCol w="1308145"/>
                <a:gridCol w="1308145"/>
                <a:gridCol w="1308145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ru-RU" sz="2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12</a:t>
                      </a:r>
                      <a:endParaRPr lang="ru-RU" sz="2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ru-RU" sz="2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ru-RU" sz="2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  <a:endParaRPr lang="ru-RU" sz="2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0</a:t>
                      </a:r>
                      <a:endParaRPr lang="ru-RU" sz="2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a[0]</a:t>
                      </a: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a[1]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a[2]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a[3]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a[4]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a[5]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" name="Прямоугольник 9"/>
          <p:cNvSpPr/>
          <p:nvPr/>
        </p:nvSpPr>
        <p:spPr>
          <a:xfrm>
            <a:off x="1979712" y="2564904"/>
            <a:ext cx="1190625" cy="30480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r>
              <a:rPr lang="en-US" sz="2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7</a:t>
            </a:r>
            <a:endParaRPr lang="ru-RU" sz="2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pSp>
        <p:nvGrpSpPr>
          <p:cNvPr id="24" name="Группа 23"/>
          <p:cNvGrpSpPr/>
          <p:nvPr/>
        </p:nvGrpSpPr>
        <p:grpSpPr>
          <a:xfrm>
            <a:off x="3347864" y="4653136"/>
            <a:ext cx="1152128" cy="1584176"/>
            <a:chOff x="755576" y="4653136"/>
            <a:chExt cx="1152128" cy="1584176"/>
          </a:xfrm>
        </p:grpSpPr>
        <p:cxnSp>
          <p:nvCxnSpPr>
            <p:cNvPr id="12" name="Прямая со стрелкой 11"/>
            <p:cNvCxnSpPr>
              <a:stCxn id="13" idx="0"/>
            </p:cNvCxnSpPr>
            <p:nvPr/>
          </p:nvCxnSpPr>
          <p:spPr>
            <a:xfrm flipV="1">
              <a:off x="1331640" y="4653136"/>
              <a:ext cx="0" cy="504056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Овал 12"/>
            <p:cNvSpPr/>
            <p:nvPr/>
          </p:nvSpPr>
          <p:spPr>
            <a:xfrm>
              <a:off x="755576" y="5157192"/>
              <a:ext cx="1152128" cy="108012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dirty="0" smtClean="0">
                  <a:solidFill>
                    <a:srgbClr val="00008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i</a:t>
              </a:r>
              <a:r>
                <a:rPr lang="en-US" sz="2000" dirty="0" smtClean="0">
                  <a:solidFill>
                    <a:srgbClr val="000080"/>
                  </a:solidFill>
                  <a:highlight>
                    <a:srgbClr val="FFFFFF"/>
                  </a:highlight>
                </a:rPr>
                <a:t> </a:t>
              </a:r>
              <a:r>
                <a:rPr lang="en-US" sz="20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=</a:t>
              </a:r>
              <a:r>
                <a:rPr lang="en-US" sz="2000" dirty="0" smtClean="0">
                  <a:solidFill>
                    <a:srgbClr val="000000"/>
                  </a:solidFill>
                  <a:highlight>
                    <a:srgbClr val="FFFFFF"/>
                  </a:highlight>
                </a:rPr>
                <a:t> </a:t>
              </a:r>
              <a:r>
                <a:rPr lang="ru-RU" sz="20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2</a:t>
              </a:r>
              <a:endParaRPr lang="ru-RU" sz="2000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3" name="Группа 22"/>
          <p:cNvGrpSpPr/>
          <p:nvPr/>
        </p:nvGrpSpPr>
        <p:grpSpPr>
          <a:xfrm>
            <a:off x="2051720" y="4653136"/>
            <a:ext cx="1152128" cy="1584176"/>
            <a:chOff x="7308304" y="4653136"/>
            <a:chExt cx="1152128" cy="1584176"/>
          </a:xfrm>
        </p:grpSpPr>
        <p:cxnSp>
          <p:nvCxnSpPr>
            <p:cNvPr id="20" name="Прямая со стрелкой 19"/>
            <p:cNvCxnSpPr>
              <a:stCxn id="21" idx="0"/>
            </p:cNvCxnSpPr>
            <p:nvPr/>
          </p:nvCxnSpPr>
          <p:spPr>
            <a:xfrm flipV="1">
              <a:off x="7884368" y="4653136"/>
              <a:ext cx="0" cy="504056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Овал 20"/>
            <p:cNvSpPr/>
            <p:nvPr/>
          </p:nvSpPr>
          <p:spPr>
            <a:xfrm>
              <a:off x="7308304" y="5157192"/>
              <a:ext cx="1152128" cy="108012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dirty="0" smtClean="0">
                  <a:solidFill>
                    <a:srgbClr val="00008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j</a:t>
              </a:r>
              <a:r>
                <a:rPr lang="en-US" sz="2000" dirty="0" smtClean="0">
                  <a:solidFill>
                    <a:srgbClr val="000080"/>
                  </a:solidFill>
                  <a:highlight>
                    <a:srgbClr val="FFFFFF"/>
                  </a:highlight>
                </a:rPr>
                <a:t> </a:t>
              </a:r>
              <a:r>
                <a:rPr lang="en-US" sz="20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=</a:t>
              </a:r>
              <a:r>
                <a:rPr lang="en-US" sz="2000" dirty="0" smtClean="0">
                  <a:solidFill>
                    <a:srgbClr val="000000"/>
                  </a:solidFill>
                  <a:highlight>
                    <a:srgbClr val="FFFFFF"/>
                  </a:highlight>
                </a:rPr>
                <a:t> </a:t>
              </a:r>
              <a:r>
                <a:rPr lang="ru-RU" sz="20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1</a:t>
              </a:r>
              <a:endParaRPr lang="ru-RU" sz="2000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28" name="TextBox 16"/>
          <p:cNvSpPr txBox="1">
            <a:spLocks noChangeArrowheads="1"/>
          </p:cNvSpPr>
          <p:nvPr/>
        </p:nvSpPr>
        <p:spPr bwMode="auto">
          <a:xfrm>
            <a:off x="1907704" y="2204864"/>
            <a:ext cx="7920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ru-RU" dirty="0" smtClean="0">
                <a:solidFill>
                  <a:schemeClr val="bg1">
                    <a:lumMod val="50000"/>
                  </a:schemeClr>
                </a:solidFill>
              </a:rPr>
              <a:t>iWork</a:t>
            </a:r>
            <a:endParaRPr lang="ru-RU" altLang="ru-RU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8" name="Группа 17"/>
          <p:cNvGrpSpPr/>
          <p:nvPr/>
        </p:nvGrpSpPr>
        <p:grpSpPr>
          <a:xfrm>
            <a:off x="3203848" y="2708920"/>
            <a:ext cx="720080" cy="1008112"/>
            <a:chOff x="3203848" y="2708920"/>
            <a:chExt cx="720080" cy="1008112"/>
          </a:xfrm>
        </p:grpSpPr>
        <p:cxnSp>
          <p:nvCxnSpPr>
            <p:cNvPr id="35" name="Прямая со стрелкой 34"/>
            <p:cNvCxnSpPr/>
            <p:nvPr/>
          </p:nvCxnSpPr>
          <p:spPr>
            <a:xfrm>
              <a:off x="3203848" y="2708920"/>
              <a:ext cx="720080" cy="0"/>
            </a:xfrm>
            <a:prstGeom prst="straightConnector1">
              <a:avLst/>
            </a:prstGeom>
            <a:ln w="28575" cap="rnd">
              <a:solidFill>
                <a:schemeClr val="accent2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 стрелкой 21"/>
            <p:cNvCxnSpPr/>
            <p:nvPr/>
          </p:nvCxnSpPr>
          <p:spPr>
            <a:xfrm>
              <a:off x="3923928" y="2708920"/>
              <a:ext cx="0" cy="1008112"/>
            </a:xfrm>
            <a:prstGeom prst="straightConnector1">
              <a:avLst/>
            </a:prstGeom>
            <a:ln w="28575" cap="rnd">
              <a:solidFill>
                <a:schemeClr val="accent2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  <p:sp>
        <p:nvSpPr>
          <p:cNvPr id="19" name="Rectangle 2"/>
          <p:cNvSpPr txBox="1">
            <a:spLocks noChangeArrowheads="1"/>
          </p:cNvSpPr>
          <p:nvPr/>
        </p:nvSpPr>
        <p:spPr>
          <a:xfrm>
            <a:off x="251520" y="260648"/>
            <a:ext cx="8640959" cy="10527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Сортировка массивов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275856" y="3789040"/>
            <a:ext cx="13681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914400"/>
            <a:r>
              <a:rPr lang="en-US" sz="2200" strike="sngStrike" dirty="0" smtClean="0">
                <a:solidFill>
                  <a:schemeClr val="bg1">
                    <a:lumMod val="50000"/>
                  </a:schemeClr>
                </a:solidFill>
              </a:rPr>
              <a:t>7</a:t>
            </a:r>
            <a:endParaRPr lang="ru-RU" sz="2200" strike="sngStrike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7932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8" grpId="0"/>
      <p:bldP spid="2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Базовые структуры данных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251520" y="1628800"/>
            <a:ext cx="84249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ru-RU" sz="2400" i="1" dirty="0"/>
              <a:t>Сортировка </a:t>
            </a:r>
            <a:r>
              <a:rPr lang="ru-RU" sz="2400" i="1" dirty="0" smtClean="0"/>
              <a:t>вставкой </a:t>
            </a:r>
            <a:r>
              <a:rPr lang="ru-RU" sz="2400" i="1" dirty="0"/>
              <a:t>: 2</a:t>
            </a:r>
            <a:r>
              <a:rPr lang="ru-RU" sz="2400" i="1" dirty="0" smtClean="0"/>
              <a:t>-й проход</a:t>
            </a:r>
            <a:endParaRPr lang="ru-RU" sz="2400" i="1" dirty="0"/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8358800"/>
              </p:ext>
            </p:extLst>
          </p:nvPr>
        </p:nvGraphicFramePr>
        <p:xfrm>
          <a:off x="683568" y="3789040"/>
          <a:ext cx="7848870" cy="8230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8145"/>
                <a:gridCol w="1308145"/>
                <a:gridCol w="1308145"/>
                <a:gridCol w="1308145"/>
                <a:gridCol w="1308145"/>
                <a:gridCol w="1308145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ru-RU" sz="2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strike="sngStrike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12</a:t>
                      </a:r>
                      <a:endParaRPr lang="ru-RU" sz="2200" b="0" strike="sngStrike" baseline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12</a:t>
                      </a:r>
                      <a:endParaRPr lang="ru-RU" sz="2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ru-RU" sz="2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  <a:endParaRPr lang="ru-RU" sz="2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0</a:t>
                      </a:r>
                      <a:endParaRPr lang="ru-RU" sz="2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a[0]</a:t>
                      </a: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a[1]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a[2]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a[3]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a[4]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a[5]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" name="Прямоугольник 9"/>
          <p:cNvSpPr/>
          <p:nvPr/>
        </p:nvSpPr>
        <p:spPr>
          <a:xfrm>
            <a:off x="1979712" y="2564904"/>
            <a:ext cx="1190625" cy="30480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r>
              <a:rPr lang="en-US" sz="2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7</a:t>
            </a:r>
            <a:endParaRPr lang="ru-RU" sz="2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pSp>
        <p:nvGrpSpPr>
          <p:cNvPr id="24" name="Группа 23"/>
          <p:cNvGrpSpPr/>
          <p:nvPr/>
        </p:nvGrpSpPr>
        <p:grpSpPr>
          <a:xfrm>
            <a:off x="3347864" y="4653136"/>
            <a:ext cx="1152128" cy="1584176"/>
            <a:chOff x="755576" y="4653136"/>
            <a:chExt cx="1152128" cy="1584176"/>
          </a:xfrm>
        </p:grpSpPr>
        <p:cxnSp>
          <p:nvCxnSpPr>
            <p:cNvPr id="12" name="Прямая со стрелкой 11"/>
            <p:cNvCxnSpPr>
              <a:stCxn id="13" idx="0"/>
            </p:cNvCxnSpPr>
            <p:nvPr/>
          </p:nvCxnSpPr>
          <p:spPr>
            <a:xfrm flipV="1">
              <a:off x="1331640" y="4653136"/>
              <a:ext cx="0" cy="504056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Овал 12"/>
            <p:cNvSpPr/>
            <p:nvPr/>
          </p:nvSpPr>
          <p:spPr>
            <a:xfrm>
              <a:off x="755576" y="5157192"/>
              <a:ext cx="1152128" cy="108012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dirty="0" smtClean="0">
                  <a:solidFill>
                    <a:srgbClr val="00008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i</a:t>
              </a:r>
              <a:r>
                <a:rPr lang="en-US" sz="2000" dirty="0" smtClean="0">
                  <a:solidFill>
                    <a:srgbClr val="000080"/>
                  </a:solidFill>
                  <a:highlight>
                    <a:srgbClr val="FFFFFF"/>
                  </a:highlight>
                </a:rPr>
                <a:t> </a:t>
              </a:r>
              <a:r>
                <a:rPr lang="en-US" sz="20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=</a:t>
              </a:r>
              <a:r>
                <a:rPr lang="en-US" sz="2000" dirty="0" smtClean="0">
                  <a:solidFill>
                    <a:srgbClr val="000000"/>
                  </a:solidFill>
                  <a:highlight>
                    <a:srgbClr val="FFFFFF"/>
                  </a:highlight>
                </a:rPr>
                <a:t> </a:t>
              </a:r>
              <a:r>
                <a:rPr lang="ru-RU" sz="20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2</a:t>
              </a:r>
              <a:endParaRPr lang="ru-RU" sz="2000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3" name="Группа 22"/>
          <p:cNvGrpSpPr/>
          <p:nvPr/>
        </p:nvGrpSpPr>
        <p:grpSpPr>
          <a:xfrm>
            <a:off x="2051720" y="4653136"/>
            <a:ext cx="1152128" cy="1584176"/>
            <a:chOff x="7308304" y="4653136"/>
            <a:chExt cx="1152128" cy="1584176"/>
          </a:xfrm>
        </p:grpSpPr>
        <p:cxnSp>
          <p:nvCxnSpPr>
            <p:cNvPr id="20" name="Прямая со стрелкой 19"/>
            <p:cNvCxnSpPr>
              <a:stCxn id="21" idx="0"/>
            </p:cNvCxnSpPr>
            <p:nvPr/>
          </p:nvCxnSpPr>
          <p:spPr>
            <a:xfrm flipV="1">
              <a:off x="7884368" y="4653136"/>
              <a:ext cx="0" cy="504056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Овал 20"/>
            <p:cNvSpPr/>
            <p:nvPr/>
          </p:nvSpPr>
          <p:spPr>
            <a:xfrm>
              <a:off x="7308304" y="5157192"/>
              <a:ext cx="1152128" cy="108012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dirty="0" smtClean="0">
                  <a:solidFill>
                    <a:srgbClr val="00008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j</a:t>
              </a:r>
              <a:r>
                <a:rPr lang="en-US" sz="2000" dirty="0" smtClean="0">
                  <a:solidFill>
                    <a:srgbClr val="000080"/>
                  </a:solidFill>
                  <a:highlight>
                    <a:srgbClr val="FFFFFF"/>
                  </a:highlight>
                </a:rPr>
                <a:t> </a:t>
              </a:r>
              <a:r>
                <a:rPr lang="en-US" sz="20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=</a:t>
              </a:r>
              <a:r>
                <a:rPr lang="en-US" sz="2000" dirty="0" smtClean="0">
                  <a:solidFill>
                    <a:srgbClr val="000000"/>
                  </a:solidFill>
                  <a:highlight>
                    <a:srgbClr val="FFFFFF"/>
                  </a:highlight>
                </a:rPr>
                <a:t> </a:t>
              </a:r>
              <a:r>
                <a:rPr lang="ru-RU" sz="20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1</a:t>
              </a:r>
              <a:endParaRPr lang="ru-RU" sz="2000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28" name="TextBox 16"/>
          <p:cNvSpPr txBox="1">
            <a:spLocks noChangeArrowheads="1"/>
          </p:cNvSpPr>
          <p:nvPr/>
        </p:nvSpPr>
        <p:spPr bwMode="auto">
          <a:xfrm>
            <a:off x="1907704" y="2204864"/>
            <a:ext cx="7920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ru-RU" dirty="0" smtClean="0">
                <a:solidFill>
                  <a:schemeClr val="bg1">
                    <a:lumMod val="50000"/>
                  </a:schemeClr>
                </a:solidFill>
              </a:rPr>
              <a:t>iWork</a:t>
            </a:r>
            <a:endParaRPr lang="ru-RU" altLang="ru-RU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" name="Полилиния 18"/>
          <p:cNvSpPr/>
          <p:nvPr/>
        </p:nvSpPr>
        <p:spPr>
          <a:xfrm>
            <a:off x="2627784" y="3284984"/>
            <a:ext cx="1224136" cy="421247"/>
          </a:xfrm>
          <a:custGeom>
            <a:avLst/>
            <a:gdLst>
              <a:gd name="connsiteX0" fmla="*/ 0 w 6421349"/>
              <a:gd name="connsiteY0" fmla="*/ 421247 h 421247"/>
              <a:gd name="connsiteX1" fmla="*/ 3256908 w 6421349"/>
              <a:gd name="connsiteY1" fmla="*/ 6 h 421247"/>
              <a:gd name="connsiteX2" fmla="*/ 6421349 w 6421349"/>
              <a:gd name="connsiteY2" fmla="*/ 410972 h 421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21349" h="421247">
                <a:moveTo>
                  <a:pt x="0" y="421247"/>
                </a:moveTo>
                <a:cubicBezTo>
                  <a:pt x="1093341" y="211482"/>
                  <a:pt x="2186683" y="1718"/>
                  <a:pt x="3256908" y="6"/>
                </a:cubicBezTo>
                <a:cubicBezTo>
                  <a:pt x="4327133" y="-1706"/>
                  <a:pt x="5763803" y="321929"/>
                  <a:pt x="6421349" y="410972"/>
                </a:cubicBezTo>
              </a:path>
            </a:pathLst>
          </a:custGeom>
          <a:noFill/>
          <a:ln w="28575"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  <p:sp>
        <p:nvSpPr>
          <p:cNvPr id="17" name="Rectangle 2"/>
          <p:cNvSpPr txBox="1">
            <a:spLocks noChangeArrowheads="1"/>
          </p:cNvSpPr>
          <p:nvPr/>
        </p:nvSpPr>
        <p:spPr>
          <a:xfrm>
            <a:off x="251520" y="260648"/>
            <a:ext cx="8640959" cy="10527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Сортировка массивов</a:t>
            </a:r>
          </a:p>
        </p:txBody>
      </p:sp>
    </p:spTree>
    <p:extLst>
      <p:ext uri="{BB962C8B-B14F-4D97-AF65-F5344CB8AC3E}">
        <p14:creationId xmlns:p14="http://schemas.microsoft.com/office/powerpoint/2010/main" val="1259267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Базовые структуры данных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251520" y="1628800"/>
            <a:ext cx="84249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ru-RU" sz="2400" i="1" dirty="0"/>
              <a:t>Сортировка </a:t>
            </a:r>
            <a:r>
              <a:rPr lang="ru-RU" sz="2400" i="1" dirty="0" smtClean="0"/>
              <a:t>вставкой </a:t>
            </a:r>
            <a:r>
              <a:rPr lang="ru-RU" sz="2400" i="1" dirty="0"/>
              <a:t>: 2</a:t>
            </a:r>
            <a:r>
              <a:rPr lang="ru-RU" sz="2400" i="1" dirty="0" smtClean="0"/>
              <a:t>-й проход</a:t>
            </a:r>
            <a:endParaRPr lang="ru-RU" sz="2400" i="1" dirty="0"/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8358800"/>
              </p:ext>
            </p:extLst>
          </p:nvPr>
        </p:nvGraphicFramePr>
        <p:xfrm>
          <a:off x="683568" y="3789040"/>
          <a:ext cx="7848870" cy="8230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8145"/>
                <a:gridCol w="1308145"/>
                <a:gridCol w="1308145"/>
                <a:gridCol w="1308145"/>
                <a:gridCol w="1308145"/>
                <a:gridCol w="1308145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ru-RU" sz="2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strike="sngStrike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12</a:t>
                      </a:r>
                      <a:endParaRPr lang="ru-RU" sz="2200" b="0" strike="sngStrike" baseline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12</a:t>
                      </a:r>
                      <a:endParaRPr lang="ru-RU" sz="2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ru-RU" sz="2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  <a:endParaRPr lang="ru-RU" sz="2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0</a:t>
                      </a:r>
                      <a:endParaRPr lang="ru-RU" sz="2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a[0]</a:t>
                      </a: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a[1]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a[2]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a[3]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a[4]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a[5]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" name="Прямоугольник 9"/>
          <p:cNvSpPr/>
          <p:nvPr/>
        </p:nvSpPr>
        <p:spPr>
          <a:xfrm>
            <a:off x="1979712" y="2564904"/>
            <a:ext cx="1190625" cy="30480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r>
              <a:rPr lang="en-US" sz="2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7</a:t>
            </a:r>
            <a:endParaRPr lang="ru-RU" sz="2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pSp>
        <p:nvGrpSpPr>
          <p:cNvPr id="24" name="Группа 23"/>
          <p:cNvGrpSpPr/>
          <p:nvPr/>
        </p:nvGrpSpPr>
        <p:grpSpPr>
          <a:xfrm>
            <a:off x="3347864" y="4653136"/>
            <a:ext cx="1152128" cy="1584176"/>
            <a:chOff x="755576" y="4653136"/>
            <a:chExt cx="1152128" cy="1584176"/>
          </a:xfrm>
        </p:grpSpPr>
        <p:cxnSp>
          <p:nvCxnSpPr>
            <p:cNvPr id="12" name="Прямая со стрелкой 11"/>
            <p:cNvCxnSpPr>
              <a:stCxn id="13" idx="0"/>
            </p:cNvCxnSpPr>
            <p:nvPr/>
          </p:nvCxnSpPr>
          <p:spPr>
            <a:xfrm flipV="1">
              <a:off x="1331640" y="4653136"/>
              <a:ext cx="0" cy="504056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Овал 12"/>
            <p:cNvSpPr/>
            <p:nvPr/>
          </p:nvSpPr>
          <p:spPr>
            <a:xfrm>
              <a:off x="755576" y="5157192"/>
              <a:ext cx="1152128" cy="108012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dirty="0" smtClean="0">
                  <a:solidFill>
                    <a:srgbClr val="00008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i</a:t>
              </a:r>
              <a:r>
                <a:rPr lang="en-US" sz="2000" dirty="0" smtClean="0">
                  <a:solidFill>
                    <a:srgbClr val="000080"/>
                  </a:solidFill>
                  <a:highlight>
                    <a:srgbClr val="FFFFFF"/>
                  </a:highlight>
                </a:rPr>
                <a:t> </a:t>
              </a:r>
              <a:r>
                <a:rPr lang="en-US" sz="20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=</a:t>
              </a:r>
              <a:r>
                <a:rPr lang="en-US" sz="2000" dirty="0" smtClean="0">
                  <a:solidFill>
                    <a:srgbClr val="000000"/>
                  </a:solidFill>
                  <a:highlight>
                    <a:srgbClr val="FFFFFF"/>
                  </a:highlight>
                </a:rPr>
                <a:t> </a:t>
              </a:r>
              <a:r>
                <a:rPr lang="ru-RU" sz="20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2</a:t>
              </a:r>
              <a:endParaRPr lang="ru-RU" sz="2000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3" name="Группа 22"/>
          <p:cNvGrpSpPr/>
          <p:nvPr/>
        </p:nvGrpSpPr>
        <p:grpSpPr>
          <a:xfrm>
            <a:off x="755576" y="4653136"/>
            <a:ext cx="1152128" cy="1584176"/>
            <a:chOff x="7308304" y="4653136"/>
            <a:chExt cx="1152128" cy="1584176"/>
          </a:xfrm>
        </p:grpSpPr>
        <p:cxnSp>
          <p:nvCxnSpPr>
            <p:cNvPr id="20" name="Прямая со стрелкой 19"/>
            <p:cNvCxnSpPr>
              <a:stCxn id="21" idx="0"/>
            </p:cNvCxnSpPr>
            <p:nvPr/>
          </p:nvCxnSpPr>
          <p:spPr>
            <a:xfrm flipV="1">
              <a:off x="7884368" y="4653136"/>
              <a:ext cx="0" cy="504056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Овал 20"/>
            <p:cNvSpPr/>
            <p:nvPr/>
          </p:nvSpPr>
          <p:spPr>
            <a:xfrm>
              <a:off x="7308304" y="5157192"/>
              <a:ext cx="1152128" cy="108012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dirty="0" smtClean="0">
                  <a:solidFill>
                    <a:srgbClr val="00008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j</a:t>
              </a:r>
              <a:r>
                <a:rPr lang="en-US" sz="2000" dirty="0" smtClean="0">
                  <a:solidFill>
                    <a:srgbClr val="000080"/>
                  </a:solidFill>
                  <a:highlight>
                    <a:srgbClr val="FFFFFF"/>
                  </a:highlight>
                </a:rPr>
                <a:t> </a:t>
              </a:r>
              <a:r>
                <a:rPr lang="en-US" sz="20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=</a:t>
              </a:r>
              <a:r>
                <a:rPr lang="en-US" sz="2000" dirty="0" smtClean="0">
                  <a:solidFill>
                    <a:srgbClr val="000000"/>
                  </a:solidFill>
                  <a:highlight>
                    <a:srgbClr val="FFFFFF"/>
                  </a:highlight>
                </a:rPr>
                <a:t> </a:t>
              </a:r>
              <a:r>
                <a:rPr lang="en-US" sz="20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0</a:t>
              </a:r>
              <a:endParaRPr lang="ru-RU" sz="2000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28" name="TextBox 16"/>
          <p:cNvSpPr txBox="1">
            <a:spLocks noChangeArrowheads="1"/>
          </p:cNvSpPr>
          <p:nvPr/>
        </p:nvSpPr>
        <p:spPr bwMode="auto">
          <a:xfrm>
            <a:off x="1907704" y="2204864"/>
            <a:ext cx="7920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ru-RU" dirty="0" smtClean="0">
                <a:solidFill>
                  <a:schemeClr val="bg1">
                    <a:lumMod val="50000"/>
                  </a:schemeClr>
                </a:solidFill>
              </a:rPr>
              <a:t>iWork</a:t>
            </a:r>
            <a:endParaRPr lang="ru-RU" altLang="ru-RU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  <p:sp>
        <p:nvSpPr>
          <p:cNvPr id="17" name="Rectangle 2"/>
          <p:cNvSpPr txBox="1">
            <a:spLocks noChangeArrowheads="1"/>
          </p:cNvSpPr>
          <p:nvPr/>
        </p:nvSpPr>
        <p:spPr>
          <a:xfrm>
            <a:off x="251520" y="260648"/>
            <a:ext cx="8640959" cy="10527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Сортировка массивов</a:t>
            </a:r>
          </a:p>
        </p:txBody>
      </p:sp>
    </p:spTree>
    <p:extLst>
      <p:ext uri="{BB962C8B-B14F-4D97-AF65-F5344CB8AC3E}">
        <p14:creationId xmlns:p14="http://schemas.microsoft.com/office/powerpoint/2010/main" val="1930775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Базовые структуры данных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251520" y="1628800"/>
            <a:ext cx="84249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ru-RU" sz="2400" i="1" dirty="0"/>
              <a:t>Сортировка </a:t>
            </a:r>
            <a:r>
              <a:rPr lang="ru-RU" sz="2400" i="1" dirty="0" smtClean="0"/>
              <a:t>вставкой </a:t>
            </a:r>
            <a:r>
              <a:rPr lang="ru-RU" sz="2400" i="1" dirty="0"/>
              <a:t>: 2</a:t>
            </a:r>
            <a:r>
              <a:rPr lang="ru-RU" sz="2400" i="1" dirty="0" smtClean="0"/>
              <a:t>-й проход</a:t>
            </a:r>
            <a:endParaRPr lang="ru-RU" sz="2400" i="1" dirty="0"/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6487638"/>
              </p:ext>
            </p:extLst>
          </p:nvPr>
        </p:nvGraphicFramePr>
        <p:xfrm>
          <a:off x="683568" y="3789040"/>
          <a:ext cx="7848870" cy="8230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8145"/>
                <a:gridCol w="1308145"/>
                <a:gridCol w="1308145"/>
                <a:gridCol w="1308145"/>
                <a:gridCol w="1308145"/>
                <a:gridCol w="1308145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ru-RU" sz="2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ru-RU" sz="2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12</a:t>
                      </a:r>
                      <a:endParaRPr lang="ru-RU" sz="2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ru-RU" sz="2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  <a:endParaRPr lang="ru-RU" sz="2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0</a:t>
                      </a:r>
                      <a:endParaRPr lang="ru-RU" sz="2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a[0]</a:t>
                      </a: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a[1]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a[2]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a[3]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a[4]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a[5]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" name="Прямоугольник 9"/>
          <p:cNvSpPr/>
          <p:nvPr/>
        </p:nvSpPr>
        <p:spPr>
          <a:xfrm>
            <a:off x="1979712" y="2564904"/>
            <a:ext cx="1190625" cy="30480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r>
              <a:rPr lang="en-US" sz="2200" strike="sngStrike" dirty="0" smtClean="0">
                <a:solidFill>
                  <a:schemeClr val="bg1">
                    <a:lumMod val="50000"/>
                  </a:schemeClr>
                </a:solidFill>
              </a:rPr>
              <a:t>7</a:t>
            </a:r>
            <a:endParaRPr lang="ru-RU" sz="2200" strike="sngStrik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8" name="TextBox 16"/>
          <p:cNvSpPr txBox="1">
            <a:spLocks noChangeArrowheads="1"/>
          </p:cNvSpPr>
          <p:nvPr/>
        </p:nvSpPr>
        <p:spPr bwMode="auto">
          <a:xfrm>
            <a:off x="1907704" y="2204864"/>
            <a:ext cx="7920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ru-RU" dirty="0" smtClean="0">
                <a:solidFill>
                  <a:schemeClr val="bg1">
                    <a:lumMod val="50000"/>
                  </a:schemeClr>
                </a:solidFill>
              </a:rPr>
              <a:t>iWork</a:t>
            </a:r>
            <a:endParaRPr lang="ru-RU" altLang="ru-RU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5" name="Прямая со стрелкой 34"/>
          <p:cNvCxnSpPr/>
          <p:nvPr/>
        </p:nvCxnSpPr>
        <p:spPr>
          <a:xfrm>
            <a:off x="2627784" y="2996952"/>
            <a:ext cx="0" cy="720080"/>
          </a:xfrm>
          <a:prstGeom prst="straightConnector1">
            <a:avLst/>
          </a:prstGeom>
          <a:ln w="28575" cap="rnd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Группа 21"/>
          <p:cNvGrpSpPr/>
          <p:nvPr/>
        </p:nvGrpSpPr>
        <p:grpSpPr>
          <a:xfrm>
            <a:off x="3347864" y="4653136"/>
            <a:ext cx="1152128" cy="1584176"/>
            <a:chOff x="755576" y="4653136"/>
            <a:chExt cx="1152128" cy="1584176"/>
          </a:xfrm>
        </p:grpSpPr>
        <p:cxnSp>
          <p:nvCxnSpPr>
            <p:cNvPr id="25" name="Прямая со стрелкой 24"/>
            <p:cNvCxnSpPr>
              <a:stCxn id="26" idx="0"/>
            </p:cNvCxnSpPr>
            <p:nvPr/>
          </p:nvCxnSpPr>
          <p:spPr>
            <a:xfrm flipV="1">
              <a:off x="1331640" y="4653136"/>
              <a:ext cx="0" cy="504056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Овал 25"/>
            <p:cNvSpPr/>
            <p:nvPr/>
          </p:nvSpPr>
          <p:spPr>
            <a:xfrm>
              <a:off x="755576" y="5157192"/>
              <a:ext cx="1152128" cy="108012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dirty="0" smtClean="0">
                  <a:solidFill>
                    <a:srgbClr val="00008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i</a:t>
              </a:r>
              <a:r>
                <a:rPr lang="en-US" sz="2000" dirty="0" smtClean="0">
                  <a:solidFill>
                    <a:srgbClr val="000080"/>
                  </a:solidFill>
                  <a:highlight>
                    <a:srgbClr val="FFFFFF"/>
                  </a:highlight>
                </a:rPr>
                <a:t> </a:t>
              </a:r>
              <a:r>
                <a:rPr lang="en-US" sz="20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=</a:t>
              </a:r>
              <a:r>
                <a:rPr lang="en-US" sz="2000" dirty="0" smtClean="0">
                  <a:solidFill>
                    <a:srgbClr val="000000"/>
                  </a:solidFill>
                  <a:highlight>
                    <a:srgbClr val="FFFFFF"/>
                  </a:highlight>
                </a:rPr>
                <a:t> </a:t>
              </a:r>
              <a:r>
                <a:rPr lang="ru-RU" sz="20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2</a:t>
              </a:r>
              <a:endParaRPr lang="ru-RU" sz="2000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7" name="Группа 26"/>
          <p:cNvGrpSpPr/>
          <p:nvPr/>
        </p:nvGrpSpPr>
        <p:grpSpPr>
          <a:xfrm>
            <a:off x="755576" y="4653136"/>
            <a:ext cx="1152128" cy="1584176"/>
            <a:chOff x="7308304" y="4653136"/>
            <a:chExt cx="1152128" cy="1584176"/>
          </a:xfrm>
        </p:grpSpPr>
        <p:cxnSp>
          <p:nvCxnSpPr>
            <p:cNvPr id="29" name="Прямая со стрелкой 28"/>
            <p:cNvCxnSpPr>
              <a:stCxn id="30" idx="0"/>
            </p:cNvCxnSpPr>
            <p:nvPr/>
          </p:nvCxnSpPr>
          <p:spPr>
            <a:xfrm flipV="1">
              <a:off x="7884368" y="4653136"/>
              <a:ext cx="0" cy="504056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Овал 29"/>
            <p:cNvSpPr/>
            <p:nvPr/>
          </p:nvSpPr>
          <p:spPr>
            <a:xfrm>
              <a:off x="7308304" y="5157192"/>
              <a:ext cx="1152128" cy="108012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dirty="0" smtClean="0">
                  <a:solidFill>
                    <a:srgbClr val="00008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j</a:t>
              </a:r>
              <a:r>
                <a:rPr lang="en-US" sz="2000" dirty="0" smtClean="0">
                  <a:solidFill>
                    <a:srgbClr val="000080"/>
                  </a:solidFill>
                  <a:highlight>
                    <a:srgbClr val="FFFFFF"/>
                  </a:highlight>
                </a:rPr>
                <a:t> </a:t>
              </a:r>
              <a:r>
                <a:rPr lang="en-US" sz="20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=</a:t>
              </a:r>
              <a:r>
                <a:rPr lang="en-US" sz="2000" dirty="0" smtClean="0">
                  <a:solidFill>
                    <a:srgbClr val="000000"/>
                  </a:solidFill>
                  <a:highlight>
                    <a:srgbClr val="FFFFFF"/>
                  </a:highlight>
                </a:rPr>
                <a:t> </a:t>
              </a:r>
              <a:r>
                <a:rPr lang="en-US" sz="20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0</a:t>
              </a:r>
              <a:endParaRPr lang="ru-RU" sz="2000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  <p:sp>
        <p:nvSpPr>
          <p:cNvPr id="17" name="Rectangle 2"/>
          <p:cNvSpPr txBox="1">
            <a:spLocks noChangeArrowheads="1"/>
          </p:cNvSpPr>
          <p:nvPr/>
        </p:nvSpPr>
        <p:spPr>
          <a:xfrm>
            <a:off x="251520" y="260648"/>
            <a:ext cx="8640959" cy="10527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Сортировка массивов</a:t>
            </a:r>
          </a:p>
        </p:txBody>
      </p:sp>
    </p:spTree>
    <p:extLst>
      <p:ext uri="{BB962C8B-B14F-4D97-AF65-F5344CB8AC3E}">
        <p14:creationId xmlns:p14="http://schemas.microsoft.com/office/powerpoint/2010/main" val="2557308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Базовые структуры данных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4</a:t>
            </a:fld>
            <a:endParaRPr lang="en-US"/>
          </a:p>
        </p:txBody>
      </p:sp>
      <p:graphicFrame>
        <p:nvGraphicFramePr>
          <p:cNvPr id="14" name="Таблица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0680925"/>
              </p:ext>
            </p:extLst>
          </p:nvPr>
        </p:nvGraphicFramePr>
        <p:xfrm>
          <a:off x="251520" y="2708920"/>
          <a:ext cx="2451100" cy="354914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25550"/>
                <a:gridCol w="1225550"/>
              </a:tblGrid>
              <a:tr h="215900">
                <a:tc>
                  <a:txBody>
                    <a:bodyPr/>
                    <a:lstStyle/>
                    <a:p>
                      <a:pPr marL="74295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100" b="1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b="1" dirty="0" smtClean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\</a:t>
                      </a:r>
                      <a:r>
                        <a:rPr lang="en-US" sz="1100" b="1" dirty="0" smtClean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/ \/ \/</a:t>
                      </a:r>
                      <a:endParaRPr lang="ru-RU" sz="1100" b="1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marL="74295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kern="1200" dirty="0">
                          <a:effectLst/>
                        </a:rPr>
                        <a:t>Иванов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4295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kern="1200" dirty="0">
                          <a:effectLst/>
                        </a:rPr>
                        <a:t>Александр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marL="74295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kern="1200">
                          <a:effectLst/>
                        </a:rPr>
                        <a:t>Ковалёв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4295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kern="1200" dirty="0">
                          <a:effectLst/>
                        </a:rPr>
                        <a:t>Алексей 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marL="74295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kern="1200">
                          <a:effectLst/>
                        </a:rPr>
                        <a:t>Козлов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4295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kern="1200">
                          <a:effectLst/>
                        </a:rPr>
                        <a:t>Артем 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marL="74295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kern="1200">
                          <a:effectLst/>
                        </a:rPr>
                        <a:t>Новиков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4295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kern="1200">
                          <a:effectLst/>
                        </a:rPr>
                        <a:t>Владислав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marL="74295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kern="1200">
                          <a:effectLst/>
                        </a:rPr>
                        <a:t>Иванов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4295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kern="1200">
                          <a:effectLst/>
                        </a:rPr>
                        <a:t>Даниил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marL="74295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kern="1200">
                          <a:effectLst/>
                        </a:rPr>
                        <a:t>Ковалёв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4295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kern="1200">
                          <a:effectLst/>
                        </a:rPr>
                        <a:t>Дмитрий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marL="74295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kern="1200">
                          <a:effectLst/>
                        </a:rPr>
                        <a:t>Козлов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4295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kern="1200">
                          <a:effectLst/>
                        </a:rPr>
                        <a:t>Иван 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marL="74295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kern="1200">
                          <a:effectLst/>
                        </a:rPr>
                        <a:t>Новиков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4295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kern="1200">
                          <a:effectLst/>
                        </a:rPr>
                        <a:t>Илья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marL="74295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kern="1200">
                          <a:effectLst/>
                        </a:rPr>
                        <a:t>Иванов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4295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kern="1200">
                          <a:effectLst/>
                        </a:rPr>
                        <a:t>Максим 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marL="74295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kern="1200">
                          <a:effectLst/>
                        </a:rPr>
                        <a:t>Ковалёв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4295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kern="1200">
                          <a:effectLst/>
                        </a:rPr>
                        <a:t>Михаил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marL="74295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kern="1200">
                          <a:effectLst/>
                        </a:rPr>
                        <a:t>Козлов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4295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kern="1200" dirty="0">
                          <a:effectLst/>
                        </a:rPr>
                        <a:t>Никита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5" name="Таблица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5666805"/>
              </p:ext>
            </p:extLst>
          </p:nvPr>
        </p:nvGraphicFramePr>
        <p:xfrm>
          <a:off x="3347864" y="2708920"/>
          <a:ext cx="2451100" cy="354914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25550"/>
                <a:gridCol w="1225550"/>
              </a:tblGrid>
              <a:tr h="2159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b="1" kern="1200" noProof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\</a:t>
                      </a:r>
                      <a:r>
                        <a:rPr lang="en-US" sz="1100" b="1" kern="1200" noProof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/ \/ \/</a:t>
                      </a:r>
                      <a:endParaRPr lang="ru-RU" sz="1100" b="1" kern="1200" noProof="0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4295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1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marL="74295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b="0" kern="1200" dirty="0">
                          <a:effectLst/>
                        </a:rPr>
                        <a:t>Иванов</a:t>
                      </a:r>
                      <a:endParaRPr lang="ru-RU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4295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b="0" kern="1200">
                          <a:effectLst/>
                        </a:rPr>
                        <a:t>Александр</a:t>
                      </a:r>
                      <a:endParaRPr lang="ru-RU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marL="74295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b="0" kern="1200">
                          <a:effectLst/>
                        </a:rPr>
                        <a:t>Иванов</a:t>
                      </a:r>
                      <a:endParaRPr lang="ru-RU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4295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b="0" kern="1200">
                          <a:effectLst/>
                        </a:rPr>
                        <a:t>Даниил</a:t>
                      </a:r>
                      <a:endParaRPr lang="ru-RU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marL="74295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b="0" kern="1200">
                          <a:effectLst/>
                        </a:rPr>
                        <a:t>Иванов</a:t>
                      </a:r>
                      <a:endParaRPr lang="ru-RU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4295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b="0" kern="1200">
                          <a:effectLst/>
                        </a:rPr>
                        <a:t>Максим </a:t>
                      </a:r>
                      <a:endParaRPr lang="ru-RU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marL="74295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b="0" kern="1200">
                          <a:effectLst/>
                        </a:rPr>
                        <a:t>Ковалёв</a:t>
                      </a:r>
                      <a:endParaRPr lang="ru-RU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4295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b="0" kern="1200">
                          <a:effectLst/>
                        </a:rPr>
                        <a:t>Алексей </a:t>
                      </a:r>
                      <a:endParaRPr lang="ru-RU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marL="74295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b="0" kern="1200">
                          <a:effectLst/>
                        </a:rPr>
                        <a:t>Ковалёв</a:t>
                      </a:r>
                      <a:endParaRPr lang="ru-RU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4295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b="0" kern="1200">
                          <a:effectLst/>
                        </a:rPr>
                        <a:t>Дмитрий</a:t>
                      </a:r>
                      <a:endParaRPr lang="ru-RU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marL="74295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b="0" kern="1200">
                          <a:effectLst/>
                        </a:rPr>
                        <a:t>Ковалёв</a:t>
                      </a:r>
                      <a:endParaRPr lang="ru-RU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4295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b="0" kern="1200">
                          <a:effectLst/>
                        </a:rPr>
                        <a:t>Михаил</a:t>
                      </a:r>
                      <a:endParaRPr lang="ru-RU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marL="74295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b="0" kern="1200">
                          <a:effectLst/>
                        </a:rPr>
                        <a:t>Козлов</a:t>
                      </a:r>
                      <a:endParaRPr lang="ru-RU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4295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b="0" kern="1200">
                          <a:effectLst/>
                        </a:rPr>
                        <a:t>Артем </a:t>
                      </a:r>
                      <a:endParaRPr lang="ru-RU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marL="74295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b="0" kern="1200">
                          <a:effectLst/>
                        </a:rPr>
                        <a:t>Козлов</a:t>
                      </a:r>
                      <a:endParaRPr lang="ru-RU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4295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b="0" kern="1200">
                          <a:effectLst/>
                        </a:rPr>
                        <a:t>Иван </a:t>
                      </a:r>
                      <a:endParaRPr lang="ru-RU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marL="74295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b="0" kern="1200">
                          <a:effectLst/>
                        </a:rPr>
                        <a:t>Козлов</a:t>
                      </a:r>
                      <a:endParaRPr lang="ru-RU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4295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b="0" kern="1200">
                          <a:effectLst/>
                        </a:rPr>
                        <a:t>Никита</a:t>
                      </a:r>
                      <a:endParaRPr lang="ru-RU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marL="74295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b="0" kern="1200">
                          <a:effectLst/>
                        </a:rPr>
                        <a:t>Новиков</a:t>
                      </a:r>
                      <a:endParaRPr lang="ru-RU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4295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b="0" kern="1200">
                          <a:effectLst/>
                        </a:rPr>
                        <a:t>Владислав</a:t>
                      </a:r>
                      <a:endParaRPr lang="ru-RU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marL="74295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b="0" kern="1200">
                          <a:effectLst/>
                        </a:rPr>
                        <a:t>Новиков</a:t>
                      </a:r>
                      <a:endParaRPr lang="ru-RU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4295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b="0" kern="1200" dirty="0">
                          <a:effectLst/>
                        </a:rPr>
                        <a:t>Илья</a:t>
                      </a:r>
                      <a:endParaRPr lang="ru-RU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6" name="Таблица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9151037"/>
              </p:ext>
            </p:extLst>
          </p:nvPr>
        </p:nvGraphicFramePr>
        <p:xfrm>
          <a:off x="6444208" y="2708920"/>
          <a:ext cx="2451100" cy="354914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25550"/>
                <a:gridCol w="1225550"/>
              </a:tblGrid>
              <a:tr h="2159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b="1" kern="1200" noProof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\</a:t>
                      </a:r>
                      <a:r>
                        <a:rPr lang="en-US" sz="1100" b="1" kern="1200" noProof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/ \/ \/</a:t>
                      </a:r>
                      <a:endParaRPr lang="ru-RU" sz="1100" b="1" kern="1200" noProof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4295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1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marL="74295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kern="1200" dirty="0">
                          <a:effectLst/>
                        </a:rPr>
                        <a:t>Иванов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4295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kern="1200">
                          <a:effectLst/>
                        </a:rPr>
                        <a:t>Даниил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marL="74295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kern="1200">
                          <a:effectLst/>
                        </a:rPr>
                        <a:t>Иванов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4295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kern="1200" dirty="0">
                          <a:effectLst/>
                        </a:rPr>
                        <a:t>Максим 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marL="74295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kern="1200">
                          <a:effectLst/>
                        </a:rPr>
                        <a:t>Иванов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4295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kern="1200">
                          <a:effectLst/>
                        </a:rPr>
                        <a:t>Александр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marL="74295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kern="1200">
                          <a:effectLst/>
                        </a:rPr>
                        <a:t>Ковалёв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4295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kern="1200">
                          <a:effectLst/>
                        </a:rPr>
                        <a:t>Дмитрий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marL="74295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kern="1200">
                          <a:effectLst/>
                        </a:rPr>
                        <a:t>Ковалёв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4295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kern="1200">
                          <a:effectLst/>
                        </a:rPr>
                        <a:t>Алексей 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marL="74295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kern="1200">
                          <a:effectLst/>
                        </a:rPr>
                        <a:t>Ковалёв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4295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kern="1200">
                          <a:effectLst/>
                        </a:rPr>
                        <a:t>Михаил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marL="74295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kern="1200" dirty="0">
                          <a:effectLst/>
                        </a:rPr>
                        <a:t>Козлов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4295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kern="1200">
                          <a:effectLst/>
                        </a:rPr>
                        <a:t>Никита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marL="74295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kern="1200">
                          <a:effectLst/>
                        </a:rPr>
                        <a:t>Козлов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4295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kern="1200">
                          <a:effectLst/>
                        </a:rPr>
                        <a:t>Иван 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marL="74295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kern="1200">
                          <a:effectLst/>
                        </a:rPr>
                        <a:t>Козлов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4295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kern="1200">
                          <a:effectLst/>
                        </a:rPr>
                        <a:t>Артем 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marL="74295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kern="1200">
                          <a:effectLst/>
                        </a:rPr>
                        <a:t>Новиков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4295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kern="1200">
                          <a:effectLst/>
                        </a:rPr>
                        <a:t>Илья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marL="74295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kern="1200">
                          <a:effectLst/>
                        </a:rPr>
                        <a:t>Новиков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4295" font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kern="1200" dirty="0">
                          <a:effectLst/>
                        </a:rPr>
                        <a:t>Владислав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251520" y="2276872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bg1">
                    <a:lumMod val="50000"/>
                  </a:schemeClr>
                </a:solidFill>
              </a:rPr>
              <a:t>исходный массив</a:t>
            </a:r>
            <a:endParaRPr lang="ru-RU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347864" y="2060848"/>
            <a:ext cx="2376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bg1">
                    <a:lumMod val="50000"/>
                  </a:schemeClr>
                </a:solidFill>
              </a:rPr>
              <a:t>отсортированный устойчивым методом</a:t>
            </a:r>
            <a:endParaRPr lang="ru-RU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444208" y="2060848"/>
            <a:ext cx="2520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bg1">
                    <a:lumMod val="50000"/>
                  </a:schemeClr>
                </a:solidFill>
              </a:rPr>
              <a:t>отсортированный неустойчивым методом</a:t>
            </a:r>
            <a:endParaRPr lang="ru-RU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Rectangle 2"/>
          <p:cNvSpPr txBox="1">
            <a:spLocks noChangeArrowheads="1"/>
          </p:cNvSpPr>
          <p:nvPr/>
        </p:nvSpPr>
        <p:spPr>
          <a:xfrm>
            <a:off x="251520" y="260648"/>
            <a:ext cx="8640959" cy="105273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Составные типы данных</a:t>
            </a:r>
            <a:r>
              <a:rPr lang="en-US" sz="4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  <a:r>
              <a:rPr lang="ru-RU" sz="4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ru-RU" sz="4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ru-RU" sz="4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сортировка массивов</a:t>
            </a:r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251520" y="1268760"/>
            <a:ext cx="864096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u="sng" dirty="0"/>
              <a:t>Устойчивая (стабильная) сортировка</a:t>
            </a:r>
            <a:r>
              <a:rPr lang="ru-RU" sz="2000" dirty="0"/>
              <a:t> — сортировка, которая не меняет относительный порядок сортируемых элементов, имеющих одинаковые ключи.</a:t>
            </a:r>
            <a:endParaRPr lang="ru-RU" altLang="ru-RU" sz="2000" dirty="0"/>
          </a:p>
        </p:txBody>
      </p:sp>
    </p:spTree>
    <p:extLst>
      <p:ext uri="{BB962C8B-B14F-4D97-AF65-F5344CB8AC3E}">
        <p14:creationId xmlns:p14="http://schemas.microsoft.com/office/powerpoint/2010/main" val="2990331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Базовые структуры данных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251520" y="1628800"/>
            <a:ext cx="84249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ru-RU" sz="2400" i="1" dirty="0"/>
              <a:t>Сортировка </a:t>
            </a:r>
            <a:r>
              <a:rPr lang="ru-RU" sz="2400" i="1" dirty="0" smtClean="0"/>
              <a:t>вставкой </a:t>
            </a:r>
            <a:r>
              <a:rPr lang="ru-RU" sz="2400" i="1" dirty="0"/>
              <a:t>: </a:t>
            </a:r>
            <a:r>
              <a:rPr lang="ru-RU" sz="2400" i="1" dirty="0" smtClean="0"/>
              <a:t>3-й проход</a:t>
            </a:r>
            <a:endParaRPr lang="ru-RU" sz="2400" i="1" dirty="0"/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9016190"/>
              </p:ext>
            </p:extLst>
          </p:nvPr>
        </p:nvGraphicFramePr>
        <p:xfrm>
          <a:off x="683568" y="3789040"/>
          <a:ext cx="7848870" cy="8230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8145"/>
                <a:gridCol w="1308145"/>
                <a:gridCol w="1308145"/>
                <a:gridCol w="1308145"/>
                <a:gridCol w="1308145"/>
                <a:gridCol w="1308145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ru-RU" sz="2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ru-RU" sz="2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12</a:t>
                      </a:r>
                      <a:endParaRPr lang="ru-RU" sz="2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ru-RU" sz="2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  <a:endParaRPr lang="ru-RU" sz="2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0</a:t>
                      </a:r>
                      <a:endParaRPr lang="ru-RU" sz="2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a[0]</a:t>
                      </a: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a[1]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a[2]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a[3]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a[4]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a[5]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" name="Прямоугольник 9"/>
          <p:cNvSpPr/>
          <p:nvPr/>
        </p:nvSpPr>
        <p:spPr>
          <a:xfrm>
            <a:off x="1979712" y="2564904"/>
            <a:ext cx="1190625" cy="30480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r>
              <a:rPr lang="ru-RU" sz="2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</a:t>
            </a:r>
            <a:endParaRPr lang="ru-RU" sz="2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pSp>
        <p:nvGrpSpPr>
          <p:cNvPr id="24" name="Группа 23"/>
          <p:cNvGrpSpPr/>
          <p:nvPr/>
        </p:nvGrpSpPr>
        <p:grpSpPr>
          <a:xfrm>
            <a:off x="4716016" y="4653136"/>
            <a:ext cx="1152128" cy="1584176"/>
            <a:chOff x="755576" y="4653136"/>
            <a:chExt cx="1152128" cy="1584176"/>
          </a:xfrm>
        </p:grpSpPr>
        <p:cxnSp>
          <p:nvCxnSpPr>
            <p:cNvPr id="12" name="Прямая со стрелкой 11"/>
            <p:cNvCxnSpPr>
              <a:stCxn id="13" idx="0"/>
            </p:cNvCxnSpPr>
            <p:nvPr/>
          </p:nvCxnSpPr>
          <p:spPr>
            <a:xfrm flipV="1">
              <a:off x="1331640" y="4653136"/>
              <a:ext cx="0" cy="504056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Овал 12"/>
            <p:cNvSpPr/>
            <p:nvPr/>
          </p:nvSpPr>
          <p:spPr>
            <a:xfrm>
              <a:off x="755576" y="5157192"/>
              <a:ext cx="1152128" cy="108012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dirty="0" smtClean="0">
                  <a:solidFill>
                    <a:srgbClr val="00008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i</a:t>
              </a:r>
              <a:r>
                <a:rPr lang="en-US" sz="2000" dirty="0" smtClean="0">
                  <a:solidFill>
                    <a:srgbClr val="000080"/>
                  </a:solidFill>
                  <a:highlight>
                    <a:srgbClr val="FFFFFF"/>
                  </a:highlight>
                </a:rPr>
                <a:t> </a:t>
              </a:r>
              <a:r>
                <a:rPr lang="en-US" sz="20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=</a:t>
              </a:r>
              <a:r>
                <a:rPr lang="en-US" sz="2000" dirty="0" smtClean="0">
                  <a:solidFill>
                    <a:srgbClr val="000000"/>
                  </a:solidFill>
                  <a:highlight>
                    <a:srgbClr val="FFFFFF"/>
                  </a:highlight>
                </a:rPr>
                <a:t> </a:t>
              </a:r>
              <a:r>
                <a:rPr lang="ru-RU" sz="2000" dirty="0" smtClean="0">
                  <a:solidFill>
                    <a:srgbClr val="000000"/>
                  </a:solidFill>
                  <a:highlight>
                    <a:srgbClr val="FFFFFF"/>
                  </a:highlight>
                </a:rPr>
                <a:t>3</a:t>
              </a:r>
              <a:endParaRPr lang="ru-RU" sz="2000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3" name="Группа 22"/>
          <p:cNvGrpSpPr/>
          <p:nvPr/>
        </p:nvGrpSpPr>
        <p:grpSpPr>
          <a:xfrm>
            <a:off x="3347864" y="4653136"/>
            <a:ext cx="1152128" cy="1584176"/>
            <a:chOff x="7308304" y="4653136"/>
            <a:chExt cx="1152128" cy="1584176"/>
          </a:xfrm>
        </p:grpSpPr>
        <p:cxnSp>
          <p:nvCxnSpPr>
            <p:cNvPr id="20" name="Прямая со стрелкой 19"/>
            <p:cNvCxnSpPr>
              <a:stCxn id="21" idx="0"/>
            </p:cNvCxnSpPr>
            <p:nvPr/>
          </p:nvCxnSpPr>
          <p:spPr>
            <a:xfrm flipV="1">
              <a:off x="7884368" y="4653136"/>
              <a:ext cx="0" cy="504056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Овал 20"/>
            <p:cNvSpPr/>
            <p:nvPr/>
          </p:nvSpPr>
          <p:spPr>
            <a:xfrm>
              <a:off x="7308304" y="5157192"/>
              <a:ext cx="1152128" cy="108012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dirty="0" smtClean="0">
                  <a:solidFill>
                    <a:srgbClr val="00008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j</a:t>
              </a:r>
              <a:r>
                <a:rPr lang="en-US" sz="2000" dirty="0" smtClean="0">
                  <a:solidFill>
                    <a:srgbClr val="000080"/>
                  </a:solidFill>
                  <a:highlight>
                    <a:srgbClr val="FFFFFF"/>
                  </a:highlight>
                </a:rPr>
                <a:t> </a:t>
              </a:r>
              <a:r>
                <a:rPr lang="en-US" sz="20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=</a:t>
              </a:r>
              <a:r>
                <a:rPr lang="en-US" sz="2000" dirty="0" smtClean="0">
                  <a:solidFill>
                    <a:srgbClr val="000000"/>
                  </a:solidFill>
                  <a:highlight>
                    <a:srgbClr val="FFFFFF"/>
                  </a:highlight>
                </a:rPr>
                <a:t> </a:t>
              </a:r>
              <a:r>
                <a:rPr lang="en-US" sz="20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2</a:t>
              </a:r>
              <a:endParaRPr lang="ru-RU" sz="2000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28" name="TextBox 16"/>
          <p:cNvSpPr txBox="1">
            <a:spLocks noChangeArrowheads="1"/>
          </p:cNvSpPr>
          <p:nvPr/>
        </p:nvSpPr>
        <p:spPr bwMode="auto">
          <a:xfrm>
            <a:off x="1907704" y="2204864"/>
            <a:ext cx="7920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ru-RU" dirty="0" smtClean="0">
                <a:solidFill>
                  <a:schemeClr val="bg1">
                    <a:lumMod val="50000"/>
                  </a:schemeClr>
                </a:solidFill>
              </a:rPr>
              <a:t>iWork</a:t>
            </a:r>
            <a:endParaRPr lang="ru-RU" altLang="ru-RU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8" name="Группа 17"/>
          <p:cNvGrpSpPr/>
          <p:nvPr/>
        </p:nvGrpSpPr>
        <p:grpSpPr>
          <a:xfrm>
            <a:off x="3203848" y="2708920"/>
            <a:ext cx="2088232" cy="1008112"/>
            <a:chOff x="3203848" y="2708920"/>
            <a:chExt cx="720080" cy="1008112"/>
          </a:xfrm>
        </p:grpSpPr>
        <p:cxnSp>
          <p:nvCxnSpPr>
            <p:cNvPr id="35" name="Прямая со стрелкой 34"/>
            <p:cNvCxnSpPr/>
            <p:nvPr/>
          </p:nvCxnSpPr>
          <p:spPr>
            <a:xfrm>
              <a:off x="3203848" y="2708920"/>
              <a:ext cx="720080" cy="0"/>
            </a:xfrm>
            <a:prstGeom prst="straightConnector1">
              <a:avLst/>
            </a:prstGeom>
            <a:ln w="28575" cap="rnd">
              <a:solidFill>
                <a:schemeClr val="accent2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 стрелкой 21"/>
            <p:cNvCxnSpPr/>
            <p:nvPr/>
          </p:nvCxnSpPr>
          <p:spPr>
            <a:xfrm>
              <a:off x="3923928" y="2708920"/>
              <a:ext cx="0" cy="1008112"/>
            </a:xfrm>
            <a:prstGeom prst="straightConnector1">
              <a:avLst/>
            </a:prstGeom>
            <a:ln w="28575" cap="rnd">
              <a:solidFill>
                <a:schemeClr val="accent2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  <p:sp>
        <p:nvSpPr>
          <p:cNvPr id="25" name="Rectangle 2"/>
          <p:cNvSpPr txBox="1">
            <a:spLocks noChangeArrowheads="1"/>
          </p:cNvSpPr>
          <p:nvPr/>
        </p:nvSpPr>
        <p:spPr>
          <a:xfrm>
            <a:off x="251520" y="260648"/>
            <a:ext cx="8640959" cy="10527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Сортировка массивов</a:t>
            </a:r>
          </a:p>
        </p:txBody>
      </p:sp>
      <p:sp>
        <p:nvSpPr>
          <p:cNvPr id="26" name="Полилиния 25"/>
          <p:cNvSpPr/>
          <p:nvPr/>
        </p:nvSpPr>
        <p:spPr>
          <a:xfrm>
            <a:off x="3923928" y="3284984"/>
            <a:ext cx="1224136" cy="421247"/>
          </a:xfrm>
          <a:custGeom>
            <a:avLst/>
            <a:gdLst>
              <a:gd name="connsiteX0" fmla="*/ 0 w 6421349"/>
              <a:gd name="connsiteY0" fmla="*/ 421247 h 421247"/>
              <a:gd name="connsiteX1" fmla="*/ 3256908 w 6421349"/>
              <a:gd name="connsiteY1" fmla="*/ 6 h 421247"/>
              <a:gd name="connsiteX2" fmla="*/ 6421349 w 6421349"/>
              <a:gd name="connsiteY2" fmla="*/ 410972 h 421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21349" h="421247">
                <a:moveTo>
                  <a:pt x="0" y="421247"/>
                </a:moveTo>
                <a:cubicBezTo>
                  <a:pt x="1093341" y="211482"/>
                  <a:pt x="2186683" y="1718"/>
                  <a:pt x="3256908" y="6"/>
                </a:cubicBezTo>
                <a:cubicBezTo>
                  <a:pt x="4327133" y="-1706"/>
                  <a:pt x="5763803" y="321929"/>
                  <a:pt x="6421349" y="410972"/>
                </a:cubicBezTo>
              </a:path>
            </a:pathLst>
          </a:custGeom>
          <a:noFill/>
          <a:ln w="28575"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TextBox 26"/>
          <p:cNvSpPr txBox="1"/>
          <p:nvPr/>
        </p:nvSpPr>
        <p:spPr>
          <a:xfrm>
            <a:off x="4572000" y="3789040"/>
            <a:ext cx="13681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914400"/>
            <a:r>
              <a:rPr lang="en-US" sz="2200" strike="sngStrike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endParaRPr lang="ru-RU" sz="2200" strike="sngStrike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9732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8" grpId="0"/>
      <p:bldP spid="26" grpId="0" animBg="1"/>
      <p:bldP spid="27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" name="Таблица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9621527"/>
              </p:ext>
            </p:extLst>
          </p:nvPr>
        </p:nvGraphicFramePr>
        <p:xfrm>
          <a:off x="683568" y="3789040"/>
          <a:ext cx="7848870" cy="8230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8145"/>
                <a:gridCol w="1308145"/>
                <a:gridCol w="1308145"/>
                <a:gridCol w="1308145"/>
                <a:gridCol w="1308145"/>
                <a:gridCol w="1308145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ru-RU" sz="2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ru-RU" sz="2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12</a:t>
                      </a:r>
                      <a:endParaRPr lang="ru-RU" sz="2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ru-RU" sz="2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  <a:endParaRPr lang="ru-RU" sz="2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0</a:t>
                      </a:r>
                      <a:endParaRPr lang="ru-RU" sz="2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a[0]</a:t>
                      </a: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a[1]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a[2]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a[3]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a[4]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a[5]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Базовые структуры данных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251520" y="1628800"/>
            <a:ext cx="84249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ru-RU" sz="2400" i="1" dirty="0"/>
              <a:t>Сортировка </a:t>
            </a:r>
            <a:r>
              <a:rPr lang="ru-RU" sz="2400" i="1" dirty="0" smtClean="0"/>
              <a:t>вставкой </a:t>
            </a:r>
            <a:r>
              <a:rPr lang="ru-RU" sz="2400" i="1" dirty="0"/>
              <a:t>: </a:t>
            </a:r>
            <a:r>
              <a:rPr lang="ru-RU" sz="2400" i="1" dirty="0" smtClean="0"/>
              <a:t>3-й проход</a:t>
            </a:r>
            <a:endParaRPr lang="ru-RU" sz="2400" i="1" dirty="0"/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2329542"/>
              </p:ext>
            </p:extLst>
          </p:nvPr>
        </p:nvGraphicFramePr>
        <p:xfrm>
          <a:off x="683568" y="3789040"/>
          <a:ext cx="7848870" cy="8230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8145"/>
                <a:gridCol w="1308145"/>
                <a:gridCol w="1308145"/>
                <a:gridCol w="1308145"/>
                <a:gridCol w="1308145"/>
                <a:gridCol w="1308145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ru-RU" sz="2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ru-RU" sz="2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strike="sng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12</a:t>
                      </a:r>
                      <a:endParaRPr lang="ru-RU" sz="2200" b="0" strike="sngStrik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12</a:t>
                      </a:r>
                      <a:endParaRPr lang="ru-RU" sz="2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  <a:endParaRPr lang="ru-RU" sz="2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0</a:t>
                      </a:r>
                      <a:endParaRPr lang="ru-RU" sz="2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a[0]</a:t>
                      </a: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a[1]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a[2]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a[3]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a[4]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a[5]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" name="Прямоугольник 9"/>
          <p:cNvSpPr/>
          <p:nvPr/>
        </p:nvSpPr>
        <p:spPr>
          <a:xfrm>
            <a:off x="1979712" y="2564904"/>
            <a:ext cx="1190625" cy="30480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r>
              <a:rPr lang="ru-RU" sz="2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</a:t>
            </a:r>
            <a:endParaRPr lang="ru-RU" sz="2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8" name="TextBox 16"/>
          <p:cNvSpPr txBox="1">
            <a:spLocks noChangeArrowheads="1"/>
          </p:cNvSpPr>
          <p:nvPr/>
        </p:nvSpPr>
        <p:spPr bwMode="auto">
          <a:xfrm>
            <a:off x="1907704" y="2204864"/>
            <a:ext cx="7920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ru-RU" dirty="0" smtClean="0">
                <a:solidFill>
                  <a:schemeClr val="bg1">
                    <a:lumMod val="50000"/>
                  </a:schemeClr>
                </a:solidFill>
              </a:rPr>
              <a:t>iWork</a:t>
            </a:r>
            <a:endParaRPr lang="ru-RU" altLang="ru-RU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" name="Полилиния 18"/>
          <p:cNvSpPr/>
          <p:nvPr/>
        </p:nvSpPr>
        <p:spPr>
          <a:xfrm>
            <a:off x="3923928" y="3284984"/>
            <a:ext cx="1224136" cy="421247"/>
          </a:xfrm>
          <a:custGeom>
            <a:avLst/>
            <a:gdLst>
              <a:gd name="connsiteX0" fmla="*/ 0 w 6421349"/>
              <a:gd name="connsiteY0" fmla="*/ 421247 h 421247"/>
              <a:gd name="connsiteX1" fmla="*/ 3256908 w 6421349"/>
              <a:gd name="connsiteY1" fmla="*/ 6 h 421247"/>
              <a:gd name="connsiteX2" fmla="*/ 6421349 w 6421349"/>
              <a:gd name="connsiteY2" fmla="*/ 410972 h 421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21349" h="421247">
                <a:moveTo>
                  <a:pt x="0" y="421247"/>
                </a:moveTo>
                <a:cubicBezTo>
                  <a:pt x="1093341" y="211482"/>
                  <a:pt x="2186683" y="1718"/>
                  <a:pt x="3256908" y="6"/>
                </a:cubicBezTo>
                <a:cubicBezTo>
                  <a:pt x="4327133" y="-1706"/>
                  <a:pt x="5763803" y="321929"/>
                  <a:pt x="6421349" y="410972"/>
                </a:cubicBezTo>
              </a:path>
            </a:pathLst>
          </a:custGeom>
          <a:noFill/>
          <a:ln w="28575"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7" name="Группа 16"/>
          <p:cNvGrpSpPr/>
          <p:nvPr/>
        </p:nvGrpSpPr>
        <p:grpSpPr>
          <a:xfrm>
            <a:off x="4716016" y="4653136"/>
            <a:ext cx="1152128" cy="1584176"/>
            <a:chOff x="755576" y="4653136"/>
            <a:chExt cx="1152128" cy="1584176"/>
          </a:xfrm>
        </p:grpSpPr>
        <p:cxnSp>
          <p:nvCxnSpPr>
            <p:cNvPr id="18" name="Прямая со стрелкой 17"/>
            <p:cNvCxnSpPr>
              <a:stCxn id="22" idx="0"/>
            </p:cNvCxnSpPr>
            <p:nvPr/>
          </p:nvCxnSpPr>
          <p:spPr>
            <a:xfrm flipV="1">
              <a:off x="1331640" y="4653136"/>
              <a:ext cx="0" cy="504056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Овал 21"/>
            <p:cNvSpPr/>
            <p:nvPr/>
          </p:nvSpPr>
          <p:spPr>
            <a:xfrm>
              <a:off x="755576" y="5157192"/>
              <a:ext cx="1152128" cy="108012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dirty="0" smtClean="0">
                  <a:solidFill>
                    <a:srgbClr val="00008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i</a:t>
              </a:r>
              <a:r>
                <a:rPr lang="en-US" sz="2000" dirty="0" smtClean="0">
                  <a:solidFill>
                    <a:srgbClr val="000080"/>
                  </a:solidFill>
                  <a:highlight>
                    <a:srgbClr val="FFFFFF"/>
                  </a:highlight>
                </a:rPr>
                <a:t> </a:t>
              </a:r>
              <a:r>
                <a:rPr lang="en-US" sz="20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=</a:t>
              </a:r>
              <a:r>
                <a:rPr lang="en-US" sz="2000" dirty="0" smtClean="0">
                  <a:solidFill>
                    <a:srgbClr val="000000"/>
                  </a:solidFill>
                  <a:highlight>
                    <a:srgbClr val="FFFFFF"/>
                  </a:highlight>
                </a:rPr>
                <a:t> </a:t>
              </a:r>
              <a:r>
                <a:rPr lang="ru-RU" sz="2000" dirty="0" smtClean="0">
                  <a:solidFill>
                    <a:srgbClr val="000000"/>
                  </a:solidFill>
                  <a:highlight>
                    <a:srgbClr val="FFFFFF"/>
                  </a:highlight>
                </a:rPr>
                <a:t>3</a:t>
              </a:r>
              <a:endParaRPr lang="ru-RU" sz="2000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5" name="Группа 24"/>
          <p:cNvGrpSpPr/>
          <p:nvPr/>
        </p:nvGrpSpPr>
        <p:grpSpPr>
          <a:xfrm>
            <a:off x="3347864" y="4653136"/>
            <a:ext cx="1152128" cy="1584176"/>
            <a:chOff x="7308304" y="4653136"/>
            <a:chExt cx="1152128" cy="1584176"/>
          </a:xfrm>
        </p:grpSpPr>
        <p:cxnSp>
          <p:nvCxnSpPr>
            <p:cNvPr id="26" name="Прямая со стрелкой 25"/>
            <p:cNvCxnSpPr>
              <a:stCxn id="27" idx="0"/>
            </p:cNvCxnSpPr>
            <p:nvPr/>
          </p:nvCxnSpPr>
          <p:spPr>
            <a:xfrm flipV="1">
              <a:off x="7884368" y="4653136"/>
              <a:ext cx="0" cy="504056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Овал 26"/>
            <p:cNvSpPr/>
            <p:nvPr/>
          </p:nvSpPr>
          <p:spPr>
            <a:xfrm>
              <a:off x="7308304" y="5157192"/>
              <a:ext cx="1152128" cy="108012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dirty="0" smtClean="0">
                  <a:solidFill>
                    <a:srgbClr val="00008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j</a:t>
              </a:r>
              <a:r>
                <a:rPr lang="en-US" sz="2000" dirty="0" smtClean="0">
                  <a:solidFill>
                    <a:srgbClr val="000080"/>
                  </a:solidFill>
                  <a:highlight>
                    <a:srgbClr val="FFFFFF"/>
                  </a:highlight>
                </a:rPr>
                <a:t> </a:t>
              </a:r>
              <a:r>
                <a:rPr lang="en-US" sz="20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=</a:t>
              </a:r>
              <a:r>
                <a:rPr lang="en-US" sz="2000" dirty="0" smtClean="0">
                  <a:solidFill>
                    <a:srgbClr val="000000"/>
                  </a:solidFill>
                  <a:highlight>
                    <a:srgbClr val="FFFFFF"/>
                  </a:highlight>
                </a:rPr>
                <a:t> </a:t>
              </a:r>
              <a:r>
                <a:rPr lang="en-US" sz="20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2</a:t>
              </a:r>
              <a:endParaRPr lang="ru-RU" sz="2000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  <p:sp>
        <p:nvSpPr>
          <p:cNvPr id="38" name="Rectangle 2"/>
          <p:cNvSpPr txBox="1">
            <a:spLocks noChangeArrowheads="1"/>
          </p:cNvSpPr>
          <p:nvPr/>
        </p:nvSpPr>
        <p:spPr>
          <a:xfrm>
            <a:off x="251520" y="260648"/>
            <a:ext cx="8640959" cy="10527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Сортировка массивов</a:t>
            </a:r>
          </a:p>
        </p:txBody>
      </p:sp>
    </p:spTree>
    <p:extLst>
      <p:ext uri="{BB962C8B-B14F-4D97-AF65-F5344CB8AC3E}">
        <p14:creationId xmlns:p14="http://schemas.microsoft.com/office/powerpoint/2010/main" val="1383289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" name="Таблица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9621527"/>
              </p:ext>
            </p:extLst>
          </p:nvPr>
        </p:nvGraphicFramePr>
        <p:xfrm>
          <a:off x="683568" y="3789040"/>
          <a:ext cx="7848870" cy="8230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8145"/>
                <a:gridCol w="1308145"/>
                <a:gridCol w="1308145"/>
                <a:gridCol w="1308145"/>
                <a:gridCol w="1308145"/>
                <a:gridCol w="1308145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ru-RU" sz="2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ru-RU" sz="2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12</a:t>
                      </a:r>
                      <a:endParaRPr lang="ru-RU" sz="2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ru-RU" sz="2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  <a:endParaRPr lang="ru-RU" sz="2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0</a:t>
                      </a:r>
                      <a:endParaRPr lang="ru-RU" sz="2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a[0]</a:t>
                      </a: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a[1]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a[2]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a[3]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a[4]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a[5]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Базовые структуры данных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251520" y="1628800"/>
            <a:ext cx="84249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ru-RU" sz="2400" i="1" dirty="0"/>
              <a:t>Сортировка </a:t>
            </a:r>
            <a:r>
              <a:rPr lang="ru-RU" sz="2400" i="1" dirty="0" smtClean="0"/>
              <a:t>вставкой </a:t>
            </a:r>
            <a:r>
              <a:rPr lang="ru-RU" sz="2400" i="1" dirty="0"/>
              <a:t>: </a:t>
            </a:r>
            <a:r>
              <a:rPr lang="ru-RU" sz="2400" i="1" dirty="0" smtClean="0"/>
              <a:t>3-й проход</a:t>
            </a:r>
            <a:endParaRPr lang="ru-RU" sz="2400" i="1" dirty="0"/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2329542"/>
              </p:ext>
            </p:extLst>
          </p:nvPr>
        </p:nvGraphicFramePr>
        <p:xfrm>
          <a:off x="683568" y="3789040"/>
          <a:ext cx="7848870" cy="8230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8145"/>
                <a:gridCol w="1308145"/>
                <a:gridCol w="1308145"/>
                <a:gridCol w="1308145"/>
                <a:gridCol w="1308145"/>
                <a:gridCol w="1308145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ru-RU" sz="2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ru-RU" sz="2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strike="sng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12</a:t>
                      </a:r>
                      <a:endParaRPr lang="ru-RU" sz="2200" b="0" strike="sngStrik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12</a:t>
                      </a:r>
                      <a:endParaRPr lang="ru-RU" sz="2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  <a:endParaRPr lang="ru-RU" sz="2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0</a:t>
                      </a:r>
                      <a:endParaRPr lang="ru-RU" sz="2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a[0]</a:t>
                      </a: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a[1]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a[2]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a[3]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a[4]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a[5]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" name="Прямоугольник 9"/>
          <p:cNvSpPr/>
          <p:nvPr/>
        </p:nvSpPr>
        <p:spPr>
          <a:xfrm>
            <a:off x="1979712" y="2564904"/>
            <a:ext cx="1190625" cy="30480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r>
              <a:rPr lang="ru-RU" sz="2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</a:t>
            </a:r>
            <a:endParaRPr lang="ru-RU" sz="2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8" name="TextBox 16"/>
          <p:cNvSpPr txBox="1">
            <a:spLocks noChangeArrowheads="1"/>
          </p:cNvSpPr>
          <p:nvPr/>
        </p:nvSpPr>
        <p:spPr bwMode="auto">
          <a:xfrm>
            <a:off x="1907704" y="2204864"/>
            <a:ext cx="7920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ru-RU" dirty="0" smtClean="0">
                <a:solidFill>
                  <a:schemeClr val="bg1">
                    <a:lumMod val="50000"/>
                  </a:schemeClr>
                </a:solidFill>
              </a:rPr>
              <a:t>iWork</a:t>
            </a:r>
            <a:endParaRPr lang="ru-RU" altLang="ru-RU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" name="Полилиния 18"/>
          <p:cNvSpPr/>
          <p:nvPr/>
        </p:nvSpPr>
        <p:spPr>
          <a:xfrm>
            <a:off x="2627784" y="3284984"/>
            <a:ext cx="1224136" cy="421247"/>
          </a:xfrm>
          <a:custGeom>
            <a:avLst/>
            <a:gdLst>
              <a:gd name="connsiteX0" fmla="*/ 0 w 6421349"/>
              <a:gd name="connsiteY0" fmla="*/ 421247 h 421247"/>
              <a:gd name="connsiteX1" fmla="*/ 3256908 w 6421349"/>
              <a:gd name="connsiteY1" fmla="*/ 6 h 421247"/>
              <a:gd name="connsiteX2" fmla="*/ 6421349 w 6421349"/>
              <a:gd name="connsiteY2" fmla="*/ 410972 h 421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21349" h="421247">
                <a:moveTo>
                  <a:pt x="0" y="421247"/>
                </a:moveTo>
                <a:cubicBezTo>
                  <a:pt x="1093341" y="211482"/>
                  <a:pt x="2186683" y="1718"/>
                  <a:pt x="3256908" y="6"/>
                </a:cubicBezTo>
                <a:cubicBezTo>
                  <a:pt x="4327133" y="-1706"/>
                  <a:pt x="5763803" y="321929"/>
                  <a:pt x="6421349" y="410972"/>
                </a:cubicBezTo>
              </a:path>
            </a:pathLst>
          </a:custGeom>
          <a:noFill/>
          <a:ln w="28575"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7" name="Группа 16"/>
          <p:cNvGrpSpPr/>
          <p:nvPr/>
        </p:nvGrpSpPr>
        <p:grpSpPr>
          <a:xfrm>
            <a:off x="4716016" y="4653136"/>
            <a:ext cx="1152128" cy="1584176"/>
            <a:chOff x="755576" y="4653136"/>
            <a:chExt cx="1152128" cy="1584176"/>
          </a:xfrm>
        </p:grpSpPr>
        <p:cxnSp>
          <p:nvCxnSpPr>
            <p:cNvPr id="18" name="Прямая со стрелкой 17"/>
            <p:cNvCxnSpPr>
              <a:stCxn id="22" idx="0"/>
            </p:cNvCxnSpPr>
            <p:nvPr/>
          </p:nvCxnSpPr>
          <p:spPr>
            <a:xfrm flipV="1">
              <a:off x="1331640" y="4653136"/>
              <a:ext cx="0" cy="504056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Овал 21"/>
            <p:cNvSpPr/>
            <p:nvPr/>
          </p:nvSpPr>
          <p:spPr>
            <a:xfrm>
              <a:off x="755576" y="5157192"/>
              <a:ext cx="1152128" cy="108012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dirty="0" smtClean="0">
                  <a:solidFill>
                    <a:srgbClr val="00008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i</a:t>
              </a:r>
              <a:r>
                <a:rPr lang="en-US" sz="2000" dirty="0" smtClean="0">
                  <a:solidFill>
                    <a:srgbClr val="000080"/>
                  </a:solidFill>
                  <a:highlight>
                    <a:srgbClr val="FFFFFF"/>
                  </a:highlight>
                </a:rPr>
                <a:t> </a:t>
              </a:r>
              <a:r>
                <a:rPr lang="en-US" sz="20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=</a:t>
              </a:r>
              <a:r>
                <a:rPr lang="en-US" sz="2000" dirty="0" smtClean="0">
                  <a:solidFill>
                    <a:srgbClr val="000000"/>
                  </a:solidFill>
                  <a:highlight>
                    <a:srgbClr val="FFFFFF"/>
                  </a:highlight>
                </a:rPr>
                <a:t> </a:t>
              </a:r>
              <a:r>
                <a:rPr lang="ru-RU" sz="2000" dirty="0" smtClean="0">
                  <a:solidFill>
                    <a:srgbClr val="000000"/>
                  </a:solidFill>
                  <a:highlight>
                    <a:srgbClr val="FFFFFF"/>
                  </a:highlight>
                </a:rPr>
                <a:t>3</a:t>
              </a:r>
              <a:endParaRPr lang="ru-RU" sz="2000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5" name="Группа 24"/>
          <p:cNvGrpSpPr/>
          <p:nvPr/>
        </p:nvGrpSpPr>
        <p:grpSpPr>
          <a:xfrm>
            <a:off x="2051720" y="4653136"/>
            <a:ext cx="1152128" cy="1584176"/>
            <a:chOff x="7308304" y="4653136"/>
            <a:chExt cx="1152128" cy="1584176"/>
          </a:xfrm>
        </p:grpSpPr>
        <p:cxnSp>
          <p:nvCxnSpPr>
            <p:cNvPr id="26" name="Прямая со стрелкой 25"/>
            <p:cNvCxnSpPr>
              <a:stCxn id="27" idx="0"/>
            </p:cNvCxnSpPr>
            <p:nvPr/>
          </p:nvCxnSpPr>
          <p:spPr>
            <a:xfrm flipV="1">
              <a:off x="7884368" y="4653136"/>
              <a:ext cx="0" cy="504056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Овал 26"/>
            <p:cNvSpPr/>
            <p:nvPr/>
          </p:nvSpPr>
          <p:spPr>
            <a:xfrm>
              <a:off x="7308304" y="5157192"/>
              <a:ext cx="1152128" cy="108012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dirty="0" smtClean="0">
                  <a:solidFill>
                    <a:srgbClr val="00008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j</a:t>
              </a:r>
              <a:r>
                <a:rPr lang="en-US" sz="2000" dirty="0" smtClean="0">
                  <a:solidFill>
                    <a:srgbClr val="000080"/>
                  </a:solidFill>
                  <a:highlight>
                    <a:srgbClr val="FFFFFF"/>
                  </a:highlight>
                </a:rPr>
                <a:t> </a:t>
              </a:r>
              <a:r>
                <a:rPr lang="en-US" sz="20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=</a:t>
              </a:r>
              <a:r>
                <a:rPr lang="en-US" sz="2000" dirty="0" smtClean="0">
                  <a:solidFill>
                    <a:srgbClr val="000000"/>
                  </a:solidFill>
                  <a:highlight>
                    <a:srgbClr val="FFFFFF"/>
                  </a:highlight>
                </a:rPr>
                <a:t> </a:t>
              </a:r>
              <a:r>
                <a:rPr lang="en-US" sz="20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1</a:t>
              </a:r>
              <a:endParaRPr lang="ru-RU" sz="2000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  <p:sp>
        <p:nvSpPr>
          <p:cNvPr id="38" name="Rectangle 2"/>
          <p:cNvSpPr txBox="1">
            <a:spLocks noChangeArrowheads="1"/>
          </p:cNvSpPr>
          <p:nvPr/>
        </p:nvSpPr>
        <p:spPr>
          <a:xfrm>
            <a:off x="251520" y="260648"/>
            <a:ext cx="8640959" cy="10527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Сортировка массивов</a:t>
            </a:r>
          </a:p>
        </p:txBody>
      </p:sp>
    </p:spTree>
    <p:extLst>
      <p:ext uri="{BB962C8B-B14F-4D97-AF65-F5344CB8AC3E}">
        <p14:creationId xmlns:p14="http://schemas.microsoft.com/office/powerpoint/2010/main" val="2298415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" name="Таблица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9621527"/>
              </p:ext>
            </p:extLst>
          </p:nvPr>
        </p:nvGraphicFramePr>
        <p:xfrm>
          <a:off x="683568" y="3789040"/>
          <a:ext cx="7848870" cy="8230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8145"/>
                <a:gridCol w="1308145"/>
                <a:gridCol w="1308145"/>
                <a:gridCol w="1308145"/>
                <a:gridCol w="1308145"/>
                <a:gridCol w="1308145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ru-RU" sz="2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ru-RU" sz="2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12</a:t>
                      </a:r>
                      <a:endParaRPr lang="ru-RU" sz="2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ru-RU" sz="2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  <a:endParaRPr lang="ru-RU" sz="2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0</a:t>
                      </a:r>
                      <a:endParaRPr lang="ru-RU" sz="2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a[0]</a:t>
                      </a: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a[1]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a[2]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a[3]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a[4]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a[5]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Базовые структуры данных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251520" y="1628800"/>
            <a:ext cx="84249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ru-RU" sz="2400" i="1" dirty="0"/>
              <a:t>Сортировка </a:t>
            </a:r>
            <a:r>
              <a:rPr lang="ru-RU" sz="2400" i="1" dirty="0" smtClean="0"/>
              <a:t>вставкой </a:t>
            </a:r>
            <a:r>
              <a:rPr lang="ru-RU" sz="2400" i="1" dirty="0"/>
              <a:t>: </a:t>
            </a:r>
            <a:r>
              <a:rPr lang="ru-RU" sz="2400" i="1" dirty="0" smtClean="0"/>
              <a:t>3-й проход</a:t>
            </a:r>
            <a:endParaRPr lang="ru-RU" sz="2400" i="1" dirty="0"/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6959861"/>
              </p:ext>
            </p:extLst>
          </p:nvPr>
        </p:nvGraphicFramePr>
        <p:xfrm>
          <a:off x="683568" y="3789040"/>
          <a:ext cx="7848870" cy="8230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8145"/>
                <a:gridCol w="1308145"/>
                <a:gridCol w="1308145"/>
                <a:gridCol w="1308145"/>
                <a:gridCol w="1308145"/>
                <a:gridCol w="1308145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ru-RU" sz="2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2200" b="0" strike="sngStrike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ru-RU" sz="2200" b="0" strike="sngStrike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ru-RU" sz="2200" b="0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12</a:t>
                      </a:r>
                      <a:endParaRPr lang="ru-RU" sz="2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  <a:endParaRPr lang="ru-RU" sz="2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0</a:t>
                      </a:r>
                      <a:endParaRPr lang="ru-RU" sz="2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a[0]</a:t>
                      </a: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a[1]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a[2]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a[3]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a[4]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a[5]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" name="Прямоугольник 9"/>
          <p:cNvSpPr/>
          <p:nvPr/>
        </p:nvSpPr>
        <p:spPr>
          <a:xfrm>
            <a:off x="1979712" y="2564904"/>
            <a:ext cx="1190625" cy="30480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r>
              <a:rPr lang="ru-RU" sz="2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</a:t>
            </a:r>
            <a:endParaRPr lang="ru-RU" sz="2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8" name="TextBox 16"/>
          <p:cNvSpPr txBox="1">
            <a:spLocks noChangeArrowheads="1"/>
          </p:cNvSpPr>
          <p:nvPr/>
        </p:nvSpPr>
        <p:spPr bwMode="auto">
          <a:xfrm>
            <a:off x="1907704" y="2204864"/>
            <a:ext cx="7920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ru-RU" dirty="0" smtClean="0">
                <a:solidFill>
                  <a:schemeClr val="bg1">
                    <a:lumMod val="50000"/>
                  </a:schemeClr>
                </a:solidFill>
              </a:rPr>
              <a:t>iWork</a:t>
            </a:r>
            <a:endParaRPr lang="ru-RU" altLang="ru-RU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" name="Полилиния 18"/>
          <p:cNvSpPr/>
          <p:nvPr/>
        </p:nvSpPr>
        <p:spPr>
          <a:xfrm>
            <a:off x="2627784" y="3284984"/>
            <a:ext cx="1224136" cy="421247"/>
          </a:xfrm>
          <a:custGeom>
            <a:avLst/>
            <a:gdLst>
              <a:gd name="connsiteX0" fmla="*/ 0 w 6421349"/>
              <a:gd name="connsiteY0" fmla="*/ 421247 h 421247"/>
              <a:gd name="connsiteX1" fmla="*/ 3256908 w 6421349"/>
              <a:gd name="connsiteY1" fmla="*/ 6 h 421247"/>
              <a:gd name="connsiteX2" fmla="*/ 6421349 w 6421349"/>
              <a:gd name="connsiteY2" fmla="*/ 410972 h 421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21349" h="421247">
                <a:moveTo>
                  <a:pt x="0" y="421247"/>
                </a:moveTo>
                <a:cubicBezTo>
                  <a:pt x="1093341" y="211482"/>
                  <a:pt x="2186683" y="1718"/>
                  <a:pt x="3256908" y="6"/>
                </a:cubicBezTo>
                <a:cubicBezTo>
                  <a:pt x="4327133" y="-1706"/>
                  <a:pt x="5763803" y="321929"/>
                  <a:pt x="6421349" y="410972"/>
                </a:cubicBezTo>
              </a:path>
            </a:pathLst>
          </a:custGeom>
          <a:noFill/>
          <a:ln w="28575"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7" name="Группа 16"/>
          <p:cNvGrpSpPr/>
          <p:nvPr/>
        </p:nvGrpSpPr>
        <p:grpSpPr>
          <a:xfrm>
            <a:off x="4716016" y="4653136"/>
            <a:ext cx="1152128" cy="1584176"/>
            <a:chOff x="755576" y="4653136"/>
            <a:chExt cx="1152128" cy="1584176"/>
          </a:xfrm>
        </p:grpSpPr>
        <p:cxnSp>
          <p:nvCxnSpPr>
            <p:cNvPr id="18" name="Прямая со стрелкой 17"/>
            <p:cNvCxnSpPr>
              <a:stCxn id="22" idx="0"/>
            </p:cNvCxnSpPr>
            <p:nvPr/>
          </p:nvCxnSpPr>
          <p:spPr>
            <a:xfrm flipV="1">
              <a:off x="1331640" y="4653136"/>
              <a:ext cx="0" cy="504056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Овал 21"/>
            <p:cNvSpPr/>
            <p:nvPr/>
          </p:nvSpPr>
          <p:spPr>
            <a:xfrm>
              <a:off x="755576" y="5157192"/>
              <a:ext cx="1152128" cy="108012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dirty="0" smtClean="0">
                  <a:solidFill>
                    <a:srgbClr val="00008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i</a:t>
              </a:r>
              <a:r>
                <a:rPr lang="en-US" sz="2000" dirty="0" smtClean="0">
                  <a:solidFill>
                    <a:srgbClr val="000080"/>
                  </a:solidFill>
                  <a:highlight>
                    <a:srgbClr val="FFFFFF"/>
                  </a:highlight>
                </a:rPr>
                <a:t> </a:t>
              </a:r>
              <a:r>
                <a:rPr lang="en-US" sz="20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=</a:t>
              </a:r>
              <a:r>
                <a:rPr lang="en-US" sz="2000" dirty="0" smtClean="0">
                  <a:solidFill>
                    <a:srgbClr val="000000"/>
                  </a:solidFill>
                  <a:highlight>
                    <a:srgbClr val="FFFFFF"/>
                  </a:highlight>
                </a:rPr>
                <a:t> </a:t>
              </a:r>
              <a:r>
                <a:rPr lang="ru-RU" sz="2000" dirty="0" smtClean="0">
                  <a:solidFill>
                    <a:srgbClr val="000000"/>
                  </a:solidFill>
                  <a:highlight>
                    <a:srgbClr val="FFFFFF"/>
                  </a:highlight>
                </a:rPr>
                <a:t>3</a:t>
              </a:r>
              <a:endParaRPr lang="ru-RU" sz="2000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5" name="Группа 24"/>
          <p:cNvGrpSpPr/>
          <p:nvPr/>
        </p:nvGrpSpPr>
        <p:grpSpPr>
          <a:xfrm>
            <a:off x="2051720" y="4653136"/>
            <a:ext cx="1152128" cy="1584176"/>
            <a:chOff x="7308304" y="4653136"/>
            <a:chExt cx="1152128" cy="1584176"/>
          </a:xfrm>
        </p:grpSpPr>
        <p:cxnSp>
          <p:nvCxnSpPr>
            <p:cNvPr id="26" name="Прямая со стрелкой 25"/>
            <p:cNvCxnSpPr>
              <a:stCxn id="27" idx="0"/>
            </p:cNvCxnSpPr>
            <p:nvPr/>
          </p:nvCxnSpPr>
          <p:spPr>
            <a:xfrm flipV="1">
              <a:off x="7884368" y="4653136"/>
              <a:ext cx="0" cy="504056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Овал 26"/>
            <p:cNvSpPr/>
            <p:nvPr/>
          </p:nvSpPr>
          <p:spPr>
            <a:xfrm>
              <a:off x="7308304" y="5157192"/>
              <a:ext cx="1152128" cy="108012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dirty="0" smtClean="0">
                  <a:solidFill>
                    <a:srgbClr val="00008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j</a:t>
              </a:r>
              <a:r>
                <a:rPr lang="en-US" sz="2000" dirty="0" smtClean="0">
                  <a:solidFill>
                    <a:srgbClr val="000080"/>
                  </a:solidFill>
                  <a:highlight>
                    <a:srgbClr val="FFFFFF"/>
                  </a:highlight>
                </a:rPr>
                <a:t> </a:t>
              </a:r>
              <a:r>
                <a:rPr lang="en-US" sz="20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=</a:t>
              </a:r>
              <a:r>
                <a:rPr lang="en-US" sz="2000" dirty="0" smtClean="0">
                  <a:solidFill>
                    <a:srgbClr val="000000"/>
                  </a:solidFill>
                  <a:highlight>
                    <a:srgbClr val="FFFFFF"/>
                  </a:highlight>
                </a:rPr>
                <a:t> </a:t>
              </a:r>
              <a:r>
                <a:rPr lang="en-US" sz="20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1</a:t>
              </a:r>
              <a:endParaRPr lang="ru-RU" sz="2000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  <p:sp>
        <p:nvSpPr>
          <p:cNvPr id="38" name="Rectangle 2"/>
          <p:cNvSpPr txBox="1">
            <a:spLocks noChangeArrowheads="1"/>
          </p:cNvSpPr>
          <p:nvPr/>
        </p:nvSpPr>
        <p:spPr>
          <a:xfrm>
            <a:off x="251520" y="260648"/>
            <a:ext cx="8640959" cy="10527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Сортировка массивов</a:t>
            </a:r>
          </a:p>
        </p:txBody>
      </p:sp>
    </p:spTree>
    <p:extLst>
      <p:ext uri="{BB962C8B-B14F-4D97-AF65-F5344CB8AC3E}">
        <p14:creationId xmlns:p14="http://schemas.microsoft.com/office/powerpoint/2010/main" val="3358563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" name="Таблица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9621527"/>
              </p:ext>
            </p:extLst>
          </p:nvPr>
        </p:nvGraphicFramePr>
        <p:xfrm>
          <a:off x="683568" y="3789040"/>
          <a:ext cx="7848870" cy="8230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8145"/>
                <a:gridCol w="1308145"/>
                <a:gridCol w="1308145"/>
                <a:gridCol w="1308145"/>
                <a:gridCol w="1308145"/>
                <a:gridCol w="1308145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ru-RU" sz="2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ru-RU" sz="2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12</a:t>
                      </a:r>
                      <a:endParaRPr lang="ru-RU" sz="2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ru-RU" sz="2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  <a:endParaRPr lang="ru-RU" sz="2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0</a:t>
                      </a:r>
                      <a:endParaRPr lang="ru-RU" sz="2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a[0]</a:t>
                      </a: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a[1]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a[2]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a[3]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a[4]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a[5]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Базовые структуры данных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251520" y="1628800"/>
            <a:ext cx="84249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ru-RU" sz="2400" i="1" dirty="0"/>
              <a:t>Сортировка </a:t>
            </a:r>
            <a:r>
              <a:rPr lang="ru-RU" sz="2400" i="1" dirty="0" smtClean="0"/>
              <a:t>вставкой </a:t>
            </a:r>
            <a:r>
              <a:rPr lang="ru-RU" sz="2400" i="1" dirty="0"/>
              <a:t>: </a:t>
            </a:r>
            <a:r>
              <a:rPr lang="ru-RU" sz="2400" i="1" dirty="0" smtClean="0"/>
              <a:t>3-й проход</a:t>
            </a:r>
            <a:endParaRPr lang="ru-RU" sz="2400" i="1" dirty="0"/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6959861"/>
              </p:ext>
            </p:extLst>
          </p:nvPr>
        </p:nvGraphicFramePr>
        <p:xfrm>
          <a:off x="683568" y="3789040"/>
          <a:ext cx="7848870" cy="8230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8145"/>
                <a:gridCol w="1308145"/>
                <a:gridCol w="1308145"/>
                <a:gridCol w="1308145"/>
                <a:gridCol w="1308145"/>
                <a:gridCol w="1308145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ru-RU" sz="2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2200" b="0" strike="sngStrike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ru-RU" sz="2200" b="0" strike="sngStrike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ru-RU" sz="2200" b="0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12</a:t>
                      </a:r>
                      <a:endParaRPr lang="ru-RU" sz="2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  <a:endParaRPr lang="ru-RU" sz="2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0</a:t>
                      </a:r>
                      <a:endParaRPr lang="ru-RU" sz="2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a[0]</a:t>
                      </a: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a[1]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a[2]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a[3]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a[4]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a[5]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" name="Прямоугольник 9"/>
          <p:cNvSpPr/>
          <p:nvPr/>
        </p:nvSpPr>
        <p:spPr>
          <a:xfrm>
            <a:off x="1979712" y="2564904"/>
            <a:ext cx="1190625" cy="30480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r>
              <a:rPr lang="ru-RU" sz="2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</a:t>
            </a:r>
            <a:endParaRPr lang="ru-RU" sz="2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8" name="TextBox 16"/>
          <p:cNvSpPr txBox="1">
            <a:spLocks noChangeArrowheads="1"/>
          </p:cNvSpPr>
          <p:nvPr/>
        </p:nvSpPr>
        <p:spPr bwMode="auto">
          <a:xfrm>
            <a:off x="1907704" y="2204864"/>
            <a:ext cx="7920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ru-RU" dirty="0" smtClean="0">
                <a:solidFill>
                  <a:schemeClr val="bg1">
                    <a:lumMod val="50000"/>
                  </a:schemeClr>
                </a:solidFill>
              </a:rPr>
              <a:t>iWork</a:t>
            </a:r>
            <a:endParaRPr lang="ru-RU" altLang="ru-RU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" name="Полилиния 18"/>
          <p:cNvSpPr/>
          <p:nvPr/>
        </p:nvSpPr>
        <p:spPr>
          <a:xfrm>
            <a:off x="1331640" y="3284984"/>
            <a:ext cx="1224136" cy="421247"/>
          </a:xfrm>
          <a:custGeom>
            <a:avLst/>
            <a:gdLst>
              <a:gd name="connsiteX0" fmla="*/ 0 w 6421349"/>
              <a:gd name="connsiteY0" fmla="*/ 421247 h 421247"/>
              <a:gd name="connsiteX1" fmla="*/ 3256908 w 6421349"/>
              <a:gd name="connsiteY1" fmla="*/ 6 h 421247"/>
              <a:gd name="connsiteX2" fmla="*/ 6421349 w 6421349"/>
              <a:gd name="connsiteY2" fmla="*/ 410972 h 421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21349" h="421247">
                <a:moveTo>
                  <a:pt x="0" y="421247"/>
                </a:moveTo>
                <a:cubicBezTo>
                  <a:pt x="1093341" y="211482"/>
                  <a:pt x="2186683" y="1718"/>
                  <a:pt x="3256908" y="6"/>
                </a:cubicBezTo>
                <a:cubicBezTo>
                  <a:pt x="4327133" y="-1706"/>
                  <a:pt x="5763803" y="321929"/>
                  <a:pt x="6421349" y="410972"/>
                </a:cubicBezTo>
              </a:path>
            </a:pathLst>
          </a:custGeom>
          <a:noFill/>
          <a:ln w="28575"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7" name="Группа 16"/>
          <p:cNvGrpSpPr/>
          <p:nvPr/>
        </p:nvGrpSpPr>
        <p:grpSpPr>
          <a:xfrm>
            <a:off x="4716016" y="4653136"/>
            <a:ext cx="1152128" cy="1584176"/>
            <a:chOff x="755576" y="4653136"/>
            <a:chExt cx="1152128" cy="1584176"/>
          </a:xfrm>
        </p:grpSpPr>
        <p:cxnSp>
          <p:nvCxnSpPr>
            <p:cNvPr id="18" name="Прямая со стрелкой 17"/>
            <p:cNvCxnSpPr>
              <a:stCxn id="22" idx="0"/>
            </p:cNvCxnSpPr>
            <p:nvPr/>
          </p:nvCxnSpPr>
          <p:spPr>
            <a:xfrm flipV="1">
              <a:off x="1331640" y="4653136"/>
              <a:ext cx="0" cy="504056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Овал 21"/>
            <p:cNvSpPr/>
            <p:nvPr/>
          </p:nvSpPr>
          <p:spPr>
            <a:xfrm>
              <a:off x="755576" y="5157192"/>
              <a:ext cx="1152128" cy="108012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dirty="0" smtClean="0">
                  <a:solidFill>
                    <a:srgbClr val="00008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i</a:t>
              </a:r>
              <a:r>
                <a:rPr lang="en-US" sz="2000" dirty="0" smtClean="0">
                  <a:solidFill>
                    <a:srgbClr val="000080"/>
                  </a:solidFill>
                  <a:highlight>
                    <a:srgbClr val="FFFFFF"/>
                  </a:highlight>
                </a:rPr>
                <a:t> </a:t>
              </a:r>
              <a:r>
                <a:rPr lang="en-US" sz="20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=</a:t>
              </a:r>
              <a:r>
                <a:rPr lang="en-US" sz="2000" dirty="0" smtClean="0">
                  <a:solidFill>
                    <a:srgbClr val="000000"/>
                  </a:solidFill>
                  <a:highlight>
                    <a:srgbClr val="FFFFFF"/>
                  </a:highlight>
                </a:rPr>
                <a:t> </a:t>
              </a:r>
              <a:r>
                <a:rPr lang="ru-RU" sz="2000" dirty="0" smtClean="0">
                  <a:solidFill>
                    <a:srgbClr val="000000"/>
                  </a:solidFill>
                  <a:highlight>
                    <a:srgbClr val="FFFFFF"/>
                  </a:highlight>
                </a:rPr>
                <a:t>3</a:t>
              </a:r>
              <a:endParaRPr lang="ru-RU" sz="2000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5" name="Группа 24"/>
          <p:cNvGrpSpPr/>
          <p:nvPr/>
        </p:nvGrpSpPr>
        <p:grpSpPr>
          <a:xfrm>
            <a:off x="755576" y="4653136"/>
            <a:ext cx="1152128" cy="1584176"/>
            <a:chOff x="7308304" y="4653136"/>
            <a:chExt cx="1152128" cy="1584176"/>
          </a:xfrm>
        </p:grpSpPr>
        <p:cxnSp>
          <p:nvCxnSpPr>
            <p:cNvPr id="26" name="Прямая со стрелкой 25"/>
            <p:cNvCxnSpPr>
              <a:stCxn id="27" idx="0"/>
            </p:cNvCxnSpPr>
            <p:nvPr/>
          </p:nvCxnSpPr>
          <p:spPr>
            <a:xfrm flipV="1">
              <a:off x="7884368" y="4653136"/>
              <a:ext cx="0" cy="504056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Овал 26"/>
            <p:cNvSpPr/>
            <p:nvPr/>
          </p:nvSpPr>
          <p:spPr>
            <a:xfrm>
              <a:off x="7308304" y="5157192"/>
              <a:ext cx="1152128" cy="108012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dirty="0" smtClean="0">
                  <a:solidFill>
                    <a:srgbClr val="00008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j</a:t>
              </a:r>
              <a:r>
                <a:rPr lang="en-US" sz="2000" dirty="0" smtClean="0">
                  <a:solidFill>
                    <a:srgbClr val="000080"/>
                  </a:solidFill>
                  <a:highlight>
                    <a:srgbClr val="FFFFFF"/>
                  </a:highlight>
                </a:rPr>
                <a:t> </a:t>
              </a:r>
              <a:r>
                <a:rPr lang="en-US" sz="20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=</a:t>
              </a:r>
              <a:r>
                <a:rPr lang="en-US" sz="2000" dirty="0" smtClean="0">
                  <a:solidFill>
                    <a:srgbClr val="000000"/>
                  </a:solidFill>
                  <a:highlight>
                    <a:srgbClr val="FFFFFF"/>
                  </a:highlight>
                </a:rPr>
                <a:t> </a:t>
              </a:r>
              <a:r>
                <a:rPr lang="en-US" sz="20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0</a:t>
              </a:r>
              <a:endParaRPr lang="ru-RU" sz="2000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  <p:sp>
        <p:nvSpPr>
          <p:cNvPr id="38" name="Rectangle 2"/>
          <p:cNvSpPr txBox="1">
            <a:spLocks noChangeArrowheads="1"/>
          </p:cNvSpPr>
          <p:nvPr/>
        </p:nvSpPr>
        <p:spPr>
          <a:xfrm>
            <a:off x="251520" y="260648"/>
            <a:ext cx="8640959" cy="10527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Сортировка массивов</a:t>
            </a:r>
          </a:p>
        </p:txBody>
      </p:sp>
    </p:spTree>
    <p:extLst>
      <p:ext uri="{BB962C8B-B14F-4D97-AF65-F5344CB8AC3E}">
        <p14:creationId xmlns:p14="http://schemas.microsoft.com/office/powerpoint/2010/main" val="448179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" name="Таблица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9621527"/>
              </p:ext>
            </p:extLst>
          </p:nvPr>
        </p:nvGraphicFramePr>
        <p:xfrm>
          <a:off x="683568" y="3789040"/>
          <a:ext cx="7848870" cy="8230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8145"/>
                <a:gridCol w="1308145"/>
                <a:gridCol w="1308145"/>
                <a:gridCol w="1308145"/>
                <a:gridCol w="1308145"/>
                <a:gridCol w="1308145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ru-RU" sz="2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ru-RU" sz="2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12</a:t>
                      </a:r>
                      <a:endParaRPr lang="ru-RU" sz="2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ru-RU" sz="2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  <a:endParaRPr lang="ru-RU" sz="2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0</a:t>
                      </a:r>
                      <a:endParaRPr lang="ru-RU" sz="2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a[0]</a:t>
                      </a: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a[1]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a[2]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a[3]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a[4]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a[5]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Базовые структуры данных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251520" y="1628800"/>
            <a:ext cx="84249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ru-RU" sz="2400" i="1" dirty="0"/>
              <a:t>Сортировка </a:t>
            </a:r>
            <a:r>
              <a:rPr lang="ru-RU" sz="2400" i="1" dirty="0" smtClean="0"/>
              <a:t>вставкой </a:t>
            </a:r>
            <a:r>
              <a:rPr lang="ru-RU" sz="2400" i="1" dirty="0"/>
              <a:t>: </a:t>
            </a:r>
            <a:r>
              <a:rPr lang="ru-RU" sz="2400" i="1" dirty="0" smtClean="0"/>
              <a:t>3-й проход</a:t>
            </a:r>
            <a:endParaRPr lang="ru-RU" sz="2400" i="1" dirty="0"/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7064225"/>
              </p:ext>
            </p:extLst>
          </p:nvPr>
        </p:nvGraphicFramePr>
        <p:xfrm>
          <a:off x="683568" y="3789040"/>
          <a:ext cx="7848870" cy="8230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8145"/>
                <a:gridCol w="1308145"/>
                <a:gridCol w="1308145"/>
                <a:gridCol w="1308145"/>
                <a:gridCol w="1308145"/>
                <a:gridCol w="1308145"/>
              </a:tblGrid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2200" b="0" strike="sngStrike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ru-RU" sz="2200" b="0" strike="sngStrike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200" b="0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ru-RU" sz="2200" b="0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ru-RU" sz="2200" b="0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12</a:t>
                      </a:r>
                      <a:endParaRPr lang="ru-RU" sz="2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  <a:endParaRPr lang="ru-RU" sz="2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0</a:t>
                      </a:r>
                      <a:endParaRPr lang="ru-RU" sz="2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a[0]</a:t>
                      </a: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a[1]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a[2]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a[3]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a[4]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a[5]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" name="Прямоугольник 9"/>
          <p:cNvSpPr/>
          <p:nvPr/>
        </p:nvSpPr>
        <p:spPr>
          <a:xfrm>
            <a:off x="1979712" y="2564904"/>
            <a:ext cx="1190625" cy="30480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r>
              <a:rPr lang="ru-RU" sz="2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</a:t>
            </a:r>
            <a:endParaRPr lang="ru-RU" sz="2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8" name="TextBox 16"/>
          <p:cNvSpPr txBox="1">
            <a:spLocks noChangeArrowheads="1"/>
          </p:cNvSpPr>
          <p:nvPr/>
        </p:nvSpPr>
        <p:spPr bwMode="auto">
          <a:xfrm>
            <a:off x="1907704" y="2204864"/>
            <a:ext cx="7920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ru-RU" dirty="0" smtClean="0">
                <a:solidFill>
                  <a:schemeClr val="bg1">
                    <a:lumMod val="50000"/>
                  </a:schemeClr>
                </a:solidFill>
              </a:rPr>
              <a:t>iWork</a:t>
            </a:r>
            <a:endParaRPr lang="ru-RU" altLang="ru-RU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7" name="Группа 16"/>
          <p:cNvGrpSpPr/>
          <p:nvPr/>
        </p:nvGrpSpPr>
        <p:grpSpPr>
          <a:xfrm>
            <a:off x="4716016" y="4653136"/>
            <a:ext cx="1152128" cy="1584176"/>
            <a:chOff x="755576" y="4653136"/>
            <a:chExt cx="1152128" cy="1584176"/>
          </a:xfrm>
        </p:grpSpPr>
        <p:cxnSp>
          <p:nvCxnSpPr>
            <p:cNvPr id="18" name="Прямая со стрелкой 17"/>
            <p:cNvCxnSpPr>
              <a:stCxn id="22" idx="0"/>
            </p:cNvCxnSpPr>
            <p:nvPr/>
          </p:nvCxnSpPr>
          <p:spPr>
            <a:xfrm flipV="1">
              <a:off x="1331640" y="4653136"/>
              <a:ext cx="0" cy="504056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Овал 21"/>
            <p:cNvSpPr/>
            <p:nvPr/>
          </p:nvSpPr>
          <p:spPr>
            <a:xfrm>
              <a:off x="755576" y="5157192"/>
              <a:ext cx="1152128" cy="108012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dirty="0" smtClean="0">
                  <a:solidFill>
                    <a:srgbClr val="00008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i</a:t>
              </a:r>
              <a:r>
                <a:rPr lang="en-US" sz="2000" dirty="0" smtClean="0">
                  <a:solidFill>
                    <a:srgbClr val="000080"/>
                  </a:solidFill>
                  <a:highlight>
                    <a:srgbClr val="FFFFFF"/>
                  </a:highlight>
                </a:rPr>
                <a:t> </a:t>
              </a:r>
              <a:r>
                <a:rPr lang="en-US" sz="20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=</a:t>
              </a:r>
              <a:r>
                <a:rPr lang="en-US" sz="2000" dirty="0" smtClean="0">
                  <a:solidFill>
                    <a:srgbClr val="000000"/>
                  </a:solidFill>
                  <a:highlight>
                    <a:srgbClr val="FFFFFF"/>
                  </a:highlight>
                </a:rPr>
                <a:t> </a:t>
              </a:r>
              <a:r>
                <a:rPr lang="ru-RU" sz="2000" dirty="0" smtClean="0">
                  <a:solidFill>
                    <a:srgbClr val="000000"/>
                  </a:solidFill>
                  <a:highlight>
                    <a:srgbClr val="FFFFFF"/>
                  </a:highlight>
                </a:rPr>
                <a:t>3</a:t>
              </a:r>
              <a:endParaRPr lang="ru-RU" sz="2000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5" name="Группа 24"/>
          <p:cNvGrpSpPr/>
          <p:nvPr/>
        </p:nvGrpSpPr>
        <p:grpSpPr>
          <a:xfrm>
            <a:off x="755576" y="4653136"/>
            <a:ext cx="1152128" cy="1584176"/>
            <a:chOff x="7308304" y="4653136"/>
            <a:chExt cx="1152128" cy="1584176"/>
          </a:xfrm>
        </p:grpSpPr>
        <p:cxnSp>
          <p:nvCxnSpPr>
            <p:cNvPr id="26" name="Прямая со стрелкой 25"/>
            <p:cNvCxnSpPr>
              <a:stCxn id="27" idx="0"/>
            </p:cNvCxnSpPr>
            <p:nvPr/>
          </p:nvCxnSpPr>
          <p:spPr>
            <a:xfrm flipV="1">
              <a:off x="7884368" y="4653136"/>
              <a:ext cx="0" cy="504056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Овал 26"/>
            <p:cNvSpPr/>
            <p:nvPr/>
          </p:nvSpPr>
          <p:spPr>
            <a:xfrm>
              <a:off x="7308304" y="5157192"/>
              <a:ext cx="1152128" cy="108012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dirty="0" smtClean="0">
                  <a:solidFill>
                    <a:srgbClr val="00008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j</a:t>
              </a:r>
              <a:r>
                <a:rPr lang="en-US" sz="2000" dirty="0" smtClean="0">
                  <a:solidFill>
                    <a:srgbClr val="000080"/>
                  </a:solidFill>
                  <a:highlight>
                    <a:srgbClr val="FFFFFF"/>
                  </a:highlight>
                </a:rPr>
                <a:t> </a:t>
              </a:r>
              <a:r>
                <a:rPr lang="en-US" sz="20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=</a:t>
              </a:r>
              <a:r>
                <a:rPr lang="en-US" sz="2000" dirty="0" smtClean="0">
                  <a:solidFill>
                    <a:srgbClr val="000000"/>
                  </a:solidFill>
                  <a:highlight>
                    <a:srgbClr val="FFFFFF"/>
                  </a:highlight>
                </a:rPr>
                <a:t> </a:t>
              </a:r>
              <a:r>
                <a:rPr lang="en-US" sz="20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0</a:t>
              </a:r>
              <a:endParaRPr lang="ru-RU" sz="2000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  <p:sp>
        <p:nvSpPr>
          <p:cNvPr id="38" name="Rectangle 2"/>
          <p:cNvSpPr txBox="1">
            <a:spLocks noChangeArrowheads="1"/>
          </p:cNvSpPr>
          <p:nvPr/>
        </p:nvSpPr>
        <p:spPr>
          <a:xfrm>
            <a:off x="251520" y="260648"/>
            <a:ext cx="8640959" cy="10527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Сортировка массивов</a:t>
            </a:r>
          </a:p>
        </p:txBody>
      </p:sp>
      <p:sp>
        <p:nvSpPr>
          <p:cNvPr id="20" name="Полилиния 19"/>
          <p:cNvSpPr/>
          <p:nvPr/>
        </p:nvSpPr>
        <p:spPr>
          <a:xfrm>
            <a:off x="1331640" y="3284984"/>
            <a:ext cx="1224136" cy="421247"/>
          </a:xfrm>
          <a:custGeom>
            <a:avLst/>
            <a:gdLst>
              <a:gd name="connsiteX0" fmla="*/ 0 w 6421349"/>
              <a:gd name="connsiteY0" fmla="*/ 421247 h 421247"/>
              <a:gd name="connsiteX1" fmla="*/ 3256908 w 6421349"/>
              <a:gd name="connsiteY1" fmla="*/ 6 h 421247"/>
              <a:gd name="connsiteX2" fmla="*/ 6421349 w 6421349"/>
              <a:gd name="connsiteY2" fmla="*/ 410972 h 421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21349" h="421247">
                <a:moveTo>
                  <a:pt x="0" y="421247"/>
                </a:moveTo>
                <a:cubicBezTo>
                  <a:pt x="1093341" y="211482"/>
                  <a:pt x="2186683" y="1718"/>
                  <a:pt x="3256908" y="6"/>
                </a:cubicBezTo>
                <a:cubicBezTo>
                  <a:pt x="4327133" y="-1706"/>
                  <a:pt x="5763803" y="321929"/>
                  <a:pt x="6421349" y="410972"/>
                </a:cubicBezTo>
              </a:path>
            </a:pathLst>
          </a:custGeom>
          <a:noFill/>
          <a:ln w="28575"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2823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Базовые структуры данных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251520" y="1628800"/>
            <a:ext cx="84249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ru-RU" sz="2400" i="1" dirty="0"/>
              <a:t>Сортировка </a:t>
            </a:r>
            <a:r>
              <a:rPr lang="ru-RU" sz="2400" i="1" dirty="0" smtClean="0"/>
              <a:t>вставкой </a:t>
            </a:r>
            <a:r>
              <a:rPr lang="ru-RU" sz="2400" i="1" dirty="0"/>
              <a:t>: </a:t>
            </a:r>
            <a:r>
              <a:rPr lang="ru-RU" sz="2400" i="1" dirty="0" smtClean="0"/>
              <a:t>3-й проход</a:t>
            </a:r>
            <a:endParaRPr lang="ru-RU" sz="2400" i="1" dirty="0"/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8812946"/>
              </p:ext>
            </p:extLst>
          </p:nvPr>
        </p:nvGraphicFramePr>
        <p:xfrm>
          <a:off x="683568" y="3789040"/>
          <a:ext cx="7848870" cy="8230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8145"/>
                <a:gridCol w="1308145"/>
                <a:gridCol w="1308145"/>
                <a:gridCol w="1308145"/>
                <a:gridCol w="1308145"/>
                <a:gridCol w="1308145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ru-RU" sz="2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ru-RU" sz="2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ru-RU" sz="2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12</a:t>
                      </a:r>
                      <a:endParaRPr lang="ru-RU" sz="2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  <a:endParaRPr lang="ru-RU" sz="2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0</a:t>
                      </a:r>
                      <a:endParaRPr lang="ru-RU" sz="2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a[0]</a:t>
                      </a: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a[1]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a[2]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a[3]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a[4]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a[5]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" name="Прямоугольник 9"/>
          <p:cNvSpPr/>
          <p:nvPr/>
        </p:nvSpPr>
        <p:spPr>
          <a:xfrm>
            <a:off x="1979712" y="2564904"/>
            <a:ext cx="1190625" cy="30480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r>
              <a:rPr lang="ru-RU" sz="2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</a:t>
            </a:r>
            <a:endParaRPr lang="ru-RU" sz="2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8" name="TextBox 16"/>
          <p:cNvSpPr txBox="1">
            <a:spLocks noChangeArrowheads="1"/>
          </p:cNvSpPr>
          <p:nvPr/>
        </p:nvSpPr>
        <p:spPr bwMode="auto">
          <a:xfrm>
            <a:off x="1907704" y="2204864"/>
            <a:ext cx="7920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ru-RU" dirty="0" smtClean="0">
                <a:solidFill>
                  <a:schemeClr val="bg1">
                    <a:lumMod val="50000"/>
                  </a:schemeClr>
                </a:solidFill>
              </a:rPr>
              <a:t>iWork</a:t>
            </a:r>
            <a:endParaRPr lang="ru-RU" altLang="ru-RU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7" name="Группа 16"/>
          <p:cNvGrpSpPr/>
          <p:nvPr/>
        </p:nvGrpSpPr>
        <p:grpSpPr>
          <a:xfrm>
            <a:off x="4716016" y="4653136"/>
            <a:ext cx="1152128" cy="1584176"/>
            <a:chOff x="755576" y="4653136"/>
            <a:chExt cx="1152128" cy="1584176"/>
          </a:xfrm>
        </p:grpSpPr>
        <p:cxnSp>
          <p:nvCxnSpPr>
            <p:cNvPr id="18" name="Прямая со стрелкой 17"/>
            <p:cNvCxnSpPr>
              <a:stCxn id="19" idx="0"/>
            </p:cNvCxnSpPr>
            <p:nvPr/>
          </p:nvCxnSpPr>
          <p:spPr>
            <a:xfrm flipV="1">
              <a:off x="1331640" y="4653136"/>
              <a:ext cx="0" cy="504056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Овал 18"/>
            <p:cNvSpPr/>
            <p:nvPr/>
          </p:nvSpPr>
          <p:spPr>
            <a:xfrm>
              <a:off x="755576" y="5157192"/>
              <a:ext cx="1152128" cy="108012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dirty="0" smtClean="0">
                  <a:solidFill>
                    <a:srgbClr val="00008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i</a:t>
              </a:r>
              <a:r>
                <a:rPr lang="en-US" sz="2000" dirty="0" smtClean="0">
                  <a:solidFill>
                    <a:srgbClr val="000080"/>
                  </a:solidFill>
                  <a:highlight>
                    <a:srgbClr val="FFFFFF"/>
                  </a:highlight>
                </a:rPr>
                <a:t> </a:t>
              </a:r>
              <a:r>
                <a:rPr lang="en-US" sz="20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=</a:t>
              </a:r>
              <a:r>
                <a:rPr lang="en-US" sz="2000" dirty="0" smtClean="0">
                  <a:solidFill>
                    <a:srgbClr val="000000"/>
                  </a:solidFill>
                  <a:highlight>
                    <a:srgbClr val="FFFFFF"/>
                  </a:highlight>
                </a:rPr>
                <a:t> </a:t>
              </a:r>
              <a:r>
                <a:rPr lang="ru-RU" sz="2000" dirty="0" smtClean="0">
                  <a:solidFill>
                    <a:srgbClr val="000000"/>
                  </a:solidFill>
                  <a:highlight>
                    <a:srgbClr val="FFFFFF"/>
                  </a:highlight>
                </a:rPr>
                <a:t>3</a:t>
              </a:r>
              <a:endParaRPr lang="ru-RU" sz="2000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0" name="Группа 19"/>
          <p:cNvGrpSpPr/>
          <p:nvPr/>
        </p:nvGrpSpPr>
        <p:grpSpPr>
          <a:xfrm>
            <a:off x="755576" y="4653136"/>
            <a:ext cx="1152128" cy="1584176"/>
            <a:chOff x="7308304" y="4653136"/>
            <a:chExt cx="1152128" cy="1584176"/>
          </a:xfrm>
        </p:grpSpPr>
        <p:cxnSp>
          <p:nvCxnSpPr>
            <p:cNvPr id="21" name="Прямая со стрелкой 20"/>
            <p:cNvCxnSpPr>
              <a:stCxn id="23" idx="0"/>
            </p:cNvCxnSpPr>
            <p:nvPr/>
          </p:nvCxnSpPr>
          <p:spPr>
            <a:xfrm flipV="1">
              <a:off x="7884368" y="4653136"/>
              <a:ext cx="0" cy="504056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Овал 22"/>
            <p:cNvSpPr/>
            <p:nvPr/>
          </p:nvSpPr>
          <p:spPr>
            <a:xfrm>
              <a:off x="7308304" y="5157192"/>
              <a:ext cx="1152128" cy="108012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dirty="0" smtClean="0">
                  <a:solidFill>
                    <a:srgbClr val="00008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j</a:t>
              </a:r>
              <a:r>
                <a:rPr lang="en-US" sz="2000" dirty="0" smtClean="0">
                  <a:solidFill>
                    <a:srgbClr val="000080"/>
                  </a:solidFill>
                  <a:highlight>
                    <a:srgbClr val="FFFFFF"/>
                  </a:highlight>
                </a:rPr>
                <a:t> </a:t>
              </a:r>
              <a:r>
                <a:rPr lang="en-US" sz="20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=</a:t>
              </a:r>
              <a:r>
                <a:rPr lang="en-US" sz="2000" dirty="0" smtClean="0">
                  <a:solidFill>
                    <a:srgbClr val="000000"/>
                  </a:solidFill>
                  <a:highlight>
                    <a:srgbClr val="FFFFFF"/>
                  </a:highlight>
                </a:rPr>
                <a:t> </a:t>
              </a:r>
              <a:r>
                <a:rPr lang="ru-RU" sz="20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0</a:t>
              </a:r>
              <a:endParaRPr lang="ru-RU" sz="2000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4" name="Группа 23"/>
          <p:cNvGrpSpPr/>
          <p:nvPr/>
        </p:nvGrpSpPr>
        <p:grpSpPr>
          <a:xfrm>
            <a:off x="1331640" y="2708920"/>
            <a:ext cx="648072" cy="1008112"/>
            <a:chOff x="1331640" y="2708920"/>
            <a:chExt cx="648072" cy="1008112"/>
          </a:xfrm>
        </p:grpSpPr>
        <p:cxnSp>
          <p:nvCxnSpPr>
            <p:cNvPr id="31" name="Прямая со стрелкой 30"/>
            <p:cNvCxnSpPr/>
            <p:nvPr/>
          </p:nvCxnSpPr>
          <p:spPr>
            <a:xfrm>
              <a:off x="1331640" y="2708920"/>
              <a:ext cx="0" cy="1008112"/>
            </a:xfrm>
            <a:prstGeom prst="straightConnector1">
              <a:avLst/>
            </a:prstGeom>
            <a:ln w="28575" cap="rnd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Прямая соединительная линия 31"/>
            <p:cNvCxnSpPr/>
            <p:nvPr/>
          </p:nvCxnSpPr>
          <p:spPr>
            <a:xfrm flipH="1" flipV="1">
              <a:off x="1331640" y="2708920"/>
              <a:ext cx="648072" cy="8384"/>
            </a:xfrm>
            <a:prstGeom prst="line">
              <a:avLst/>
            </a:prstGeom>
            <a:ln w="28575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  <p:sp>
        <p:nvSpPr>
          <p:cNvPr id="22" name="Rectangle 2"/>
          <p:cNvSpPr txBox="1">
            <a:spLocks noChangeArrowheads="1"/>
          </p:cNvSpPr>
          <p:nvPr/>
        </p:nvSpPr>
        <p:spPr>
          <a:xfrm>
            <a:off x="251520" y="260648"/>
            <a:ext cx="8640959" cy="10527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Сортировка массивов</a:t>
            </a:r>
          </a:p>
        </p:txBody>
      </p:sp>
    </p:spTree>
    <p:extLst>
      <p:ext uri="{BB962C8B-B14F-4D97-AF65-F5344CB8AC3E}">
        <p14:creationId xmlns:p14="http://schemas.microsoft.com/office/powerpoint/2010/main" val="1935657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Базовые структуры данных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395536" y="1844824"/>
            <a:ext cx="8640960" cy="4468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>
              <a:lnSpc>
                <a:spcPct val="7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70000"/>
              </a:lnSpc>
            </a:pP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smtClean="0"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  <a:endParaRPr lang="ru-RU" dirty="0"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nn-NO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1;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</a:t>
            </a: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iWork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viArr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первый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не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отсортированный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элемент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- 1;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&gt;= 0;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--)</a:t>
            </a: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iWork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&gt;= 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viArr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break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viArr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+ 1] = 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viArr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   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сдвиг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viArr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+ 1] = 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iWork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вставка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ru-RU" dirty="0"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  <a:endParaRPr lang="ru-RU" dirty="0" smtClean="0"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0;</a:t>
            </a:r>
          </a:p>
          <a:p>
            <a:pPr>
              <a:lnSpc>
                <a:spcPct val="7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323528" y="1268760"/>
            <a:ext cx="85689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i="1" dirty="0" smtClean="0"/>
              <a:t>Оптимизированная программа </a:t>
            </a:r>
            <a:r>
              <a:rPr lang="ru-RU" sz="2400" i="1" dirty="0"/>
              <a:t>сортировки </a:t>
            </a:r>
            <a:r>
              <a:rPr lang="ru-RU" sz="2400" i="1" dirty="0" smtClean="0"/>
              <a:t>вставкой</a:t>
            </a:r>
            <a:endParaRPr lang="ru-RU" sz="2400" i="1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251520" y="260648"/>
            <a:ext cx="8640959" cy="10527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Сортировка массивов</a:t>
            </a:r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2051720" y="2420888"/>
            <a:ext cx="792088" cy="504056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1403648" y="3501008"/>
            <a:ext cx="2088232" cy="288032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1979712" y="4509120"/>
            <a:ext cx="3024336" cy="288032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1475656" y="4941168"/>
            <a:ext cx="2664296" cy="343351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1019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3" grpId="0" animBg="1"/>
      <p:bldP spid="13" grpId="1" animBg="1"/>
      <p:bldP spid="14" grpId="0" animBg="1"/>
      <p:bldP spid="14" grpId="1" animBg="1"/>
      <p:bldP spid="15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/>
              <p:cNvSpPr txBox="1"/>
              <p:nvPr/>
            </p:nvSpPr>
            <p:spPr>
              <a:xfrm>
                <a:off x="3203848" y="5373216"/>
                <a:ext cx="247324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+2 </m:t>
                      </m:r>
                      <m:r>
                        <a:rPr lang="en-US" sz="2800" i="1">
                          <a:latin typeface="Cambria Math" panose="02040503050406030204" pitchFamily="18" charset="0"/>
                          <a:cs typeface="Times New Roman" pitchFamily="18" charset="0"/>
                        </a:rPr>
                        <m:t>·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−1)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3848" y="5373216"/>
                <a:ext cx="2473241" cy="43088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Базовые структуры данных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251520" y="260648"/>
            <a:ext cx="8640959" cy="10527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В</a:t>
            </a:r>
            <a:r>
              <a:rPr lang="ru-RU" sz="4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ычислительная сложность</a:t>
            </a:r>
            <a:br>
              <a:rPr lang="ru-RU" sz="4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ru-RU" sz="4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сортировки вставкой</a:t>
            </a:r>
            <a:endParaRPr lang="ru-RU" sz="40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323528" y="1340768"/>
            <a:ext cx="85689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i="1" dirty="0"/>
              <a:t>Сортировка вставкой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395536" y="1844824"/>
            <a:ext cx="81369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defRPr/>
            </a:pPr>
            <a:r>
              <a:rPr lang="ru-RU" sz="2400" dirty="0">
                <a:solidFill>
                  <a:schemeClr val="tx1">
                    <a:lumMod val="50000"/>
                    <a:lumOff val="50000"/>
                  </a:schemeClr>
                </a:solidFill>
                <a:cs typeface="Times New Roman" pitchFamily="18" charset="0"/>
              </a:rPr>
              <a:t>Число сравнений </a:t>
            </a:r>
            <a:r>
              <a:rPr lang="ru-RU" sz="24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Times New Roman" pitchFamily="18" charset="0"/>
              </a:rPr>
              <a:t>зависит </a:t>
            </a:r>
            <a:r>
              <a:rPr lang="ru-RU" sz="2400" dirty="0">
                <a:solidFill>
                  <a:schemeClr val="tx1">
                    <a:lumMod val="50000"/>
                    <a:lumOff val="50000"/>
                  </a:schemeClr>
                </a:solidFill>
                <a:cs typeface="Times New Roman" pitchFamily="18" charset="0"/>
              </a:rPr>
              <a:t>от начального порядка ключей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395536" y="2348880"/>
            <a:ext cx="81369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defRPr/>
            </a:pPr>
            <a:r>
              <a:rPr lang="ru-RU" sz="2400" dirty="0">
                <a:solidFill>
                  <a:schemeClr val="tx1">
                    <a:lumMod val="50000"/>
                    <a:lumOff val="50000"/>
                  </a:schemeClr>
                </a:solidFill>
                <a:cs typeface="Times New Roman" pitchFamily="18" charset="0"/>
              </a:rPr>
              <a:t>Число </a:t>
            </a:r>
            <a:r>
              <a:rPr lang="ru-RU" sz="24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Times New Roman" pitchFamily="18" charset="0"/>
              </a:rPr>
              <a:t>сравнений на </a:t>
            </a:r>
            <a:r>
              <a:rPr lang="ru-RU" sz="2400" dirty="0" smtClean="0">
                <a:cs typeface="Times New Roman" pitchFamily="18" charset="0"/>
              </a:rPr>
              <a:t>первом</a:t>
            </a:r>
            <a:r>
              <a:rPr lang="ru-RU" sz="24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Times New Roman" pitchFamily="18" charset="0"/>
              </a:rPr>
              <a:t> проходе:</a:t>
            </a:r>
            <a:endParaRPr lang="ru-RU" sz="2400" dirty="0">
              <a:solidFill>
                <a:schemeClr val="tx1">
                  <a:lumMod val="50000"/>
                  <a:lumOff val="50000"/>
                </a:schemeClr>
              </a:solidFill>
              <a:cs typeface="Times New Roman" pitchFamily="18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5508104" y="2708920"/>
            <a:ext cx="13111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hangingPunct="0">
              <a:defRPr/>
            </a:pPr>
            <a:r>
              <a:rPr lang="ru-RU" sz="2400" dirty="0" smtClean="0">
                <a:cs typeface="Times New Roman" pitchFamily="18" charset="0"/>
              </a:rPr>
              <a:t>от 1 до 2</a:t>
            </a:r>
            <a:endParaRPr lang="ru-RU" sz="2400" dirty="0">
              <a:cs typeface="Times New Roman" pitchFamily="18" charset="0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395536" y="2708920"/>
            <a:ext cx="81369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defRPr/>
            </a:pPr>
            <a:r>
              <a:rPr lang="ru-RU" sz="2400" dirty="0">
                <a:solidFill>
                  <a:schemeClr val="tx1">
                    <a:lumMod val="50000"/>
                    <a:lumOff val="50000"/>
                  </a:schemeClr>
                </a:solidFill>
                <a:cs typeface="Times New Roman" pitchFamily="18" charset="0"/>
              </a:rPr>
              <a:t>Число </a:t>
            </a:r>
            <a:r>
              <a:rPr lang="ru-RU" sz="24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Times New Roman" pitchFamily="18" charset="0"/>
              </a:rPr>
              <a:t>сравнений на </a:t>
            </a:r>
            <a:r>
              <a:rPr lang="ru-RU" sz="2400" dirty="0" smtClean="0">
                <a:cs typeface="Times New Roman" pitchFamily="18" charset="0"/>
              </a:rPr>
              <a:t>втором</a:t>
            </a:r>
            <a:r>
              <a:rPr lang="ru-RU" sz="24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Times New Roman" pitchFamily="18" charset="0"/>
              </a:rPr>
              <a:t> проходе:</a:t>
            </a:r>
            <a:endParaRPr lang="ru-RU" sz="2400" dirty="0">
              <a:solidFill>
                <a:schemeClr val="tx1">
                  <a:lumMod val="50000"/>
                  <a:lumOff val="50000"/>
                </a:schemeClr>
              </a:solidFill>
              <a:cs typeface="Times New Roman" pitchFamily="18" charset="0"/>
            </a:endParaRPr>
          </a:p>
        </p:txBody>
      </p:sp>
      <p:sp>
        <p:nvSpPr>
          <p:cNvPr id="23" name="Прямоугольник 22"/>
          <p:cNvSpPr/>
          <p:nvPr/>
        </p:nvSpPr>
        <p:spPr>
          <a:xfrm>
            <a:off x="395536" y="3429000"/>
            <a:ext cx="81369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defRPr/>
            </a:pPr>
            <a:r>
              <a:rPr lang="ru-RU" sz="2400" dirty="0">
                <a:solidFill>
                  <a:schemeClr val="tx1">
                    <a:lumMod val="50000"/>
                    <a:lumOff val="50000"/>
                  </a:schemeClr>
                </a:solidFill>
                <a:cs typeface="Times New Roman" pitchFamily="18" charset="0"/>
              </a:rPr>
              <a:t>Число </a:t>
            </a:r>
            <a:r>
              <a:rPr lang="ru-RU" sz="24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Times New Roman" pitchFamily="18" charset="0"/>
              </a:rPr>
              <a:t>сравнений на </a:t>
            </a:r>
            <a:r>
              <a:rPr lang="ru-RU" sz="2400" dirty="0" smtClean="0">
                <a:cs typeface="Times New Roman" pitchFamily="18" charset="0"/>
              </a:rPr>
              <a:t>последнем</a:t>
            </a:r>
            <a:r>
              <a:rPr lang="ru-RU" sz="24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Times New Roman" pitchFamily="18" charset="0"/>
              </a:rPr>
              <a:t> проходе:</a:t>
            </a:r>
            <a:endParaRPr lang="ru-RU" sz="2400" dirty="0">
              <a:solidFill>
                <a:schemeClr val="tx1">
                  <a:lumMod val="50000"/>
                  <a:lumOff val="50000"/>
                </a:schemeClr>
              </a:solidFill>
              <a:cs typeface="Times New Roman" pitchFamily="18" charset="0"/>
            </a:endParaRPr>
          </a:p>
        </p:txBody>
      </p:sp>
      <p:sp>
        <p:nvSpPr>
          <p:cNvPr id="24" name="Прямоугольник 23"/>
          <p:cNvSpPr/>
          <p:nvPr/>
        </p:nvSpPr>
        <p:spPr>
          <a:xfrm>
            <a:off x="467544" y="3068960"/>
            <a:ext cx="81369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defRPr/>
            </a:pP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Times New Roman" pitchFamily="18" charset="0"/>
              </a:rPr>
              <a:t>…</a:t>
            </a:r>
            <a:endParaRPr lang="ru-RU" sz="2400" dirty="0">
              <a:solidFill>
                <a:schemeClr val="tx1">
                  <a:lumMod val="50000"/>
                  <a:lumOff val="50000"/>
                </a:schemeClr>
              </a:solidFill>
              <a:cs typeface="Times New Roman" pitchFamily="18" charset="0"/>
            </a:endParaRPr>
          </a:p>
        </p:txBody>
      </p:sp>
      <p:sp>
        <p:nvSpPr>
          <p:cNvPr id="25" name="Прямоугольник 24"/>
          <p:cNvSpPr/>
          <p:nvPr/>
        </p:nvSpPr>
        <p:spPr>
          <a:xfrm>
            <a:off x="5508104" y="2348880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hangingPunct="0">
              <a:defRPr/>
            </a:pPr>
            <a:r>
              <a:rPr lang="ru-RU" sz="2400" dirty="0">
                <a:cs typeface="Times New Roman" pitchFamily="18" charset="0"/>
              </a:rPr>
              <a:t>1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179512" y="5373216"/>
            <a:ext cx="29208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>
                <a:solidFill>
                  <a:prstClr val="black">
                    <a:lumMod val="50000"/>
                    <a:lumOff val="50000"/>
                  </a:prstClr>
                </a:solidFill>
                <a:cs typeface="Times New Roman" pitchFamily="18" charset="0"/>
              </a:rPr>
              <a:t>Всего</a:t>
            </a:r>
            <a:r>
              <a:rPr lang="en-US" sz="2400" dirty="0">
                <a:solidFill>
                  <a:prstClr val="black">
                    <a:lumMod val="50000"/>
                    <a:lumOff val="50000"/>
                  </a:prstClr>
                </a:solidFill>
                <a:cs typeface="Times New Roman" pitchFamily="18" charset="0"/>
              </a:rPr>
              <a:t> </a:t>
            </a:r>
            <a:r>
              <a:rPr lang="ru-RU" sz="2400" dirty="0" smtClean="0">
                <a:cs typeface="Times New Roman" pitchFamily="18" charset="0"/>
              </a:rPr>
              <a:t>перемещений</a:t>
            </a:r>
            <a:r>
              <a:rPr lang="ru-RU" sz="2400" dirty="0" smtClean="0">
                <a:solidFill>
                  <a:prstClr val="black">
                    <a:lumMod val="50000"/>
                    <a:lumOff val="50000"/>
                  </a:prstClr>
                </a:solidFill>
                <a:cs typeface="Times New Roman" pitchFamily="18" charset="0"/>
              </a:rPr>
              <a:t>: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Прямоугольник 28"/>
              <p:cNvSpPr/>
              <p:nvPr/>
            </p:nvSpPr>
            <p:spPr>
              <a:xfrm>
                <a:off x="179512" y="3933056"/>
                <a:ext cx="8856984" cy="8577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eaLnBrk="0" hangingPunct="0">
                  <a:defRPr/>
                </a:pPr>
                <a:r>
                  <a:rPr lang="ru-RU" sz="24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cs typeface="Times New Roman" pitchFamily="18" charset="0"/>
                  </a:rPr>
                  <a:t>Всего</a:t>
                </a:r>
                <a:r>
                  <a:rPr lang="en-US" sz="24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cs typeface="Times New Roman" pitchFamily="18" charset="0"/>
                  </a:rPr>
                  <a:t> </a:t>
                </a:r>
                <a:r>
                  <a:rPr lang="ru-RU" sz="2400" dirty="0" smtClean="0">
                    <a:cs typeface="Times New Roman" pitchFamily="18" charset="0"/>
                  </a:rPr>
                  <a:t>сравнений</a:t>
                </a:r>
                <a:r>
                  <a:rPr lang="en-US" sz="2400" dirty="0" smtClean="0">
                    <a:cs typeface="Times New Roman" pitchFamily="18" charset="0"/>
                  </a:rPr>
                  <a:t>(C)</a:t>
                </a:r>
                <a:r>
                  <a:rPr lang="ru-RU" sz="24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cs typeface="Times New Roman" pitchFamily="18" charset="0"/>
                  </a:rPr>
                  <a:t>: </a:t>
                </a:r>
                <a:r>
                  <a:rPr lang="ru-RU" sz="2400" dirty="0" smtClean="0">
                    <a:cs typeface="Times New Roman" pitchFamily="18" charset="0"/>
                  </a:rPr>
                  <a:t>от </a:t>
                </a:r>
                <a:r>
                  <a:rPr lang="en-US" sz="2400" dirty="0" smtClean="0">
                    <a:cs typeface="Times New Roman" pitchFamily="18" charset="0"/>
                  </a:rPr>
                  <a:t>N-1</a:t>
                </a:r>
                <a:r>
                  <a:rPr lang="ru-RU" sz="2400" dirty="0" smtClean="0">
                    <a:cs typeface="Times New Roman" pitchFamily="18" charset="0"/>
                  </a:rPr>
                  <a:t> до</a:t>
                </a:r>
                <a:r>
                  <a:rPr lang="en-US" sz="2400" dirty="0" smtClean="0"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2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𝑁</m:t>
                            </m:r>
                          </m:e>
                          <m:sup>
                            <m:r>
                              <a:rPr lang="en-US" sz="32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32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−</m:t>
                        </m:r>
                        <m:r>
                          <a:rPr lang="en-US" sz="32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𝑁</m:t>
                        </m:r>
                      </m:num>
                      <m:den>
                        <m:r>
                          <a:rPr lang="en-US" sz="32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ru-RU" sz="32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29" name="Прямоугольник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3933056"/>
                <a:ext cx="8856984" cy="857799"/>
              </a:xfrm>
              <a:prstGeom prst="rect">
                <a:avLst/>
              </a:prstGeom>
              <a:blipFill rotWithShape="0">
                <a:blip r:embed="rId4"/>
                <a:stretch>
                  <a:fillRect l="-1032" b="-70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Прямоугольник 30"/>
          <p:cNvSpPr/>
          <p:nvPr/>
        </p:nvSpPr>
        <p:spPr>
          <a:xfrm>
            <a:off x="5868144" y="3429000"/>
            <a:ext cx="17423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hangingPunct="0">
              <a:defRPr/>
            </a:pPr>
            <a:r>
              <a:rPr lang="ru-RU" sz="2400" dirty="0" smtClean="0">
                <a:cs typeface="Times New Roman" pitchFamily="18" charset="0"/>
              </a:rPr>
              <a:t>от 1 до </a:t>
            </a:r>
            <a:r>
              <a:rPr lang="en-US" sz="2400" dirty="0" smtClean="0">
                <a:cs typeface="Times New Roman" pitchFamily="18" charset="0"/>
              </a:rPr>
              <a:t>N </a:t>
            </a:r>
            <a:r>
              <a:rPr lang="ru-RU" sz="2400" dirty="0" smtClean="0">
                <a:cs typeface="Times New Roman" pitchFamily="18" charset="0"/>
              </a:rPr>
              <a:t>- 1</a:t>
            </a:r>
            <a:endParaRPr lang="ru-RU" sz="2400" dirty="0"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/>
              <p:cNvSpPr/>
              <p:nvPr/>
            </p:nvSpPr>
            <p:spPr>
              <a:xfrm>
                <a:off x="5148064" y="3933056"/>
                <a:ext cx="3185039" cy="8577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ru-RU" sz="2400" dirty="0" smtClean="0">
                    <a:solidFill>
                      <a:prstClr val="black"/>
                    </a:solidFill>
                    <a:cs typeface="Times New Roman" pitchFamily="18" charset="0"/>
                  </a:rPr>
                  <a:t>, в среднем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𝑁</m:t>
                            </m:r>
                          </m:e>
                          <m:sup>
                            <m:r>
                              <a:rPr lang="en-US" sz="3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3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 </m:t>
                        </m:r>
                        <m:r>
                          <a:rPr lang="ru-RU" sz="3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+</m:t>
                        </m:r>
                        <m:r>
                          <a:rPr lang="en-US" sz="3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 </m:t>
                        </m:r>
                        <m:r>
                          <a:rPr lang="en-US" sz="3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𝑁</m:t>
                        </m:r>
                        <m:r>
                          <a:rPr lang="en-US" sz="3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 −2</m:t>
                        </m:r>
                      </m:num>
                      <m:den>
                        <m:r>
                          <a:rPr lang="ru-RU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4</m:t>
                        </m:r>
                      </m:den>
                    </m:f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8064" y="3933056"/>
                <a:ext cx="3185039" cy="857799"/>
              </a:xfrm>
              <a:prstGeom prst="rect">
                <a:avLst/>
              </a:prstGeom>
              <a:blipFill rotWithShape="0">
                <a:blip r:embed="rId5"/>
                <a:stretch>
                  <a:fillRect l="-2868" b="-70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5291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8" grpId="0"/>
      <p:bldP spid="14" grpId="0"/>
      <p:bldP spid="9" grpId="0"/>
      <p:bldP spid="17" grpId="0"/>
      <p:bldP spid="23" grpId="0"/>
      <p:bldP spid="24" grpId="0"/>
      <p:bldP spid="25" grpId="0"/>
      <p:bldP spid="10" grpId="0"/>
      <p:bldP spid="29" grpId="0"/>
      <p:bldP spid="31" grpId="0"/>
      <p:bldP spid="5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Базовые структуры данных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251520" y="1628800"/>
            <a:ext cx="84249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ru-RU" sz="2400" i="1" dirty="0"/>
              <a:t>Алгоритм сортировки обменом (метод «пузырька»)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79512" y="2564904"/>
            <a:ext cx="864096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ru-RU" sz="2400" dirty="0" smtClean="0"/>
              <a:t>1. </a:t>
            </a:r>
            <a:r>
              <a:rPr lang="ru-RU" altLang="ru-RU" sz="2400" dirty="0" smtClean="0"/>
              <a:t>Для всех</a:t>
            </a:r>
            <a:r>
              <a:rPr lang="ru-RU" sz="24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 </a:t>
            </a:r>
            <a:r>
              <a:rPr lang="ru-RU" altLang="ru-RU" sz="2400" dirty="0" smtClean="0">
                <a:solidFill>
                  <a:prstClr val="black"/>
                </a:solidFill>
              </a:rPr>
              <a:t>от</a:t>
            </a:r>
            <a:r>
              <a:rPr lang="ru-RU" sz="24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ru-RU" sz="24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altLang="ru-RU" sz="2400" dirty="0" smtClean="0">
                <a:solidFill>
                  <a:prstClr val="black"/>
                </a:solidFill>
              </a:rPr>
              <a:t>до</a:t>
            </a:r>
            <a:r>
              <a:rPr lang="ru-RU" altLang="ru-RU" sz="2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1 </a:t>
            </a:r>
            <a:r>
              <a:rPr lang="ru-RU" altLang="ru-RU" sz="2400" dirty="0" smtClean="0"/>
              <a:t>выполн</a:t>
            </a:r>
            <a:r>
              <a:rPr lang="ru-RU" altLang="ru-RU" sz="2400" dirty="0"/>
              <a:t>я</a:t>
            </a:r>
            <a:r>
              <a:rPr lang="ru-RU" altLang="ru-RU" sz="2400" dirty="0" smtClean="0"/>
              <a:t>ть:</a:t>
            </a:r>
            <a:endParaRPr lang="ru-RU" altLang="ru-RU" sz="2400" dirty="0"/>
          </a:p>
          <a:p>
            <a:pPr marL="265113">
              <a:spcBef>
                <a:spcPts val="1200"/>
              </a:spcBef>
            </a:pPr>
            <a:r>
              <a:rPr lang="ru-RU" altLang="ru-RU" sz="2400" dirty="0" smtClean="0"/>
              <a:t>1.1</a:t>
            </a:r>
            <a:r>
              <a:rPr lang="ru-RU" altLang="ru-RU" sz="2400" dirty="0"/>
              <a:t>. Для всех</a:t>
            </a:r>
            <a:r>
              <a:rPr lang="ru-RU" sz="24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 </a:t>
            </a:r>
            <a:r>
              <a:rPr lang="ru-RU" altLang="ru-RU" sz="2400" dirty="0">
                <a:solidFill>
                  <a:prstClr val="black"/>
                </a:solidFill>
              </a:rPr>
              <a:t>от</a:t>
            </a:r>
            <a:r>
              <a:rPr lang="ru-RU" sz="24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ru-RU" sz="24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altLang="ru-RU" sz="2400" dirty="0">
                <a:solidFill>
                  <a:prstClr val="black"/>
                </a:solidFill>
              </a:rPr>
              <a:t>до</a:t>
            </a:r>
            <a:r>
              <a:rPr lang="ru-RU" altLang="ru-RU" sz="2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ru-RU" sz="24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</a:t>
            </a:r>
            <a:r>
              <a:rPr lang="en-US" altLang="ru-RU" sz="2400" dirty="0" smtClean="0">
                <a:highlight>
                  <a:srgbClr val="FFFFFF"/>
                </a:highlight>
                <a:latin typeface="Consolas" panose="020B0609020204030204" pitchFamily="49" charset="0"/>
              </a:rPr>
              <a:t>-1</a:t>
            </a:r>
            <a:r>
              <a:rPr lang="ru-RU" altLang="ru-RU" sz="24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2400" dirty="0"/>
              <a:t>выполнять</a:t>
            </a:r>
            <a:r>
              <a:rPr lang="ru-RU" altLang="ru-RU" sz="2400" dirty="0" smtClean="0"/>
              <a:t>:</a:t>
            </a:r>
            <a:endParaRPr lang="en-US" altLang="ru-RU" sz="2400" dirty="0" smtClean="0"/>
          </a:p>
          <a:p>
            <a:pPr marL="1255713" indent="-715963">
              <a:spcBef>
                <a:spcPts val="1200"/>
              </a:spcBef>
            </a:pPr>
            <a:r>
              <a:rPr lang="en-US" altLang="ru-RU" sz="2400" dirty="0" smtClean="0"/>
              <a:t>1.1.1</a:t>
            </a:r>
            <a:r>
              <a:rPr lang="ru-RU" altLang="ru-RU" sz="2400" dirty="0" smtClean="0"/>
              <a:t> Сравнить </a:t>
            </a:r>
            <a:r>
              <a:rPr lang="en-US" altLang="ru-RU" sz="24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ru-RU" altLang="ru-RU" sz="2400" dirty="0" err="1" smtClean="0"/>
              <a:t>ый</a:t>
            </a:r>
            <a:r>
              <a:rPr lang="ru-RU" altLang="ru-RU" sz="2400" dirty="0" smtClean="0"/>
              <a:t> и </a:t>
            </a:r>
            <a:r>
              <a:rPr lang="en-US" altLang="ru-RU" sz="24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+1</a:t>
            </a:r>
            <a:r>
              <a:rPr lang="en-US" altLang="ru-RU" sz="2400" dirty="0" smtClean="0"/>
              <a:t>-</a:t>
            </a:r>
            <a:r>
              <a:rPr lang="ru-RU" altLang="ru-RU" sz="2400" dirty="0" err="1" smtClean="0"/>
              <a:t>ый</a:t>
            </a:r>
            <a:r>
              <a:rPr lang="ru-RU" altLang="ru-RU" sz="2400" dirty="0" smtClean="0"/>
              <a:t> элементы и </a:t>
            </a:r>
            <a:r>
              <a:rPr lang="ru-RU" altLang="ru-RU" sz="2400" dirty="0"/>
              <a:t>если их взаиморасположение </a:t>
            </a:r>
            <a:r>
              <a:rPr lang="ru-RU" altLang="ru-RU" sz="2400" dirty="0" smtClean="0"/>
              <a:t>не </a:t>
            </a:r>
            <a:r>
              <a:rPr lang="ru-RU" altLang="ru-RU" sz="2400" dirty="0"/>
              <a:t>соответствует заданному условию </a:t>
            </a:r>
            <a:r>
              <a:rPr lang="ru-RU" altLang="ru-RU" sz="2400" dirty="0" smtClean="0"/>
              <a:t>упорядоченности</a:t>
            </a:r>
            <a:r>
              <a:rPr lang="ru-RU" altLang="ru-RU" sz="2400" dirty="0"/>
              <a:t>, то менять их местами.</a:t>
            </a:r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251520" y="260648"/>
            <a:ext cx="8640959" cy="10527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Сортировка массивов</a:t>
            </a:r>
          </a:p>
        </p:txBody>
      </p:sp>
    </p:spTree>
    <p:extLst>
      <p:ext uri="{BB962C8B-B14F-4D97-AF65-F5344CB8AC3E}">
        <p14:creationId xmlns:p14="http://schemas.microsoft.com/office/powerpoint/2010/main" val="262593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251520" y="2636912"/>
            <a:ext cx="6480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Поиск в упорядоченном массиве</a:t>
            </a:r>
            <a:endParaRPr lang="ru-RU" sz="2400" dirty="0"/>
          </a:p>
        </p:txBody>
      </p:sp>
      <p:cxnSp>
        <p:nvCxnSpPr>
          <p:cNvPr id="30" name="Прямая соединительная линия 29"/>
          <p:cNvCxnSpPr/>
          <p:nvPr/>
        </p:nvCxnSpPr>
        <p:spPr>
          <a:xfrm>
            <a:off x="0" y="2636912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Базовые структуры данных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>
          <a:xfrm>
            <a:off x="251520" y="260648"/>
            <a:ext cx="8640959" cy="10527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Бинарный поиск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323528" y="1628800"/>
            <a:ext cx="8496944" cy="373620"/>
          </a:xfrm>
          <a:prstGeom prst="rect">
            <a:avLst/>
          </a:prstGeom>
        </p:spPr>
        <p:txBody>
          <a:bodyPr wrap="square" lIns="36000" tIns="36000" rIns="36000" bIns="36000" anchor="ctr">
            <a:noAutofit/>
          </a:bodyPr>
          <a:lstStyle/>
          <a:p>
            <a:pPr algn="ctr"/>
            <a:r>
              <a:rPr lang="ru-RU" sz="2000" dirty="0" smtClean="0"/>
              <a:t>12    </a:t>
            </a:r>
            <a:r>
              <a:rPr lang="ru-RU" sz="2000" dirty="0"/>
              <a:t>11    16     6    20     1     9    18    13     4    10    17     3     8     7    14     2     5    15</a:t>
            </a:r>
          </a:p>
        </p:txBody>
      </p:sp>
      <p:sp>
        <p:nvSpPr>
          <p:cNvPr id="17" name="Овал 16"/>
          <p:cNvSpPr/>
          <p:nvPr/>
        </p:nvSpPr>
        <p:spPr>
          <a:xfrm>
            <a:off x="3923928" y="1556792"/>
            <a:ext cx="504056" cy="504056"/>
          </a:xfrm>
          <a:prstGeom prst="ellipse">
            <a:avLst/>
          </a:prstGeom>
          <a:noFill/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/>
          <p:cNvSpPr/>
          <p:nvPr/>
        </p:nvSpPr>
        <p:spPr>
          <a:xfrm>
            <a:off x="251520" y="3356992"/>
            <a:ext cx="8640960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ru-RU" sz="2000" dirty="0"/>
              <a:t> 1     2     3     4     5     6     7     8     9    10    11    12    13    14    15    16    17    18    19</a:t>
            </a:r>
          </a:p>
        </p:txBody>
      </p:sp>
      <p:cxnSp>
        <p:nvCxnSpPr>
          <p:cNvPr id="20" name="Прямая со стрелкой 19"/>
          <p:cNvCxnSpPr/>
          <p:nvPr/>
        </p:nvCxnSpPr>
        <p:spPr>
          <a:xfrm>
            <a:off x="4283968" y="3068960"/>
            <a:ext cx="0" cy="360040"/>
          </a:xfrm>
          <a:prstGeom prst="straightConnector1">
            <a:avLst/>
          </a:prstGeom>
          <a:ln w="31750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Прямоугольник 20"/>
          <p:cNvSpPr/>
          <p:nvPr/>
        </p:nvSpPr>
        <p:spPr>
          <a:xfrm>
            <a:off x="251520" y="4005064"/>
            <a:ext cx="8640960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ru-RU" sz="2000" dirty="0">
                <a:solidFill>
                  <a:schemeClr val="bg1">
                    <a:lumMod val="85000"/>
                  </a:schemeClr>
                </a:solidFill>
              </a:rPr>
              <a:t> 1     2     3     4     5     6     7     8     9    10    </a:t>
            </a:r>
            <a:r>
              <a:rPr lang="ru-RU" sz="2000" dirty="0"/>
              <a:t>11    12    13    14    15    16    17    18    19</a:t>
            </a:r>
          </a:p>
        </p:txBody>
      </p:sp>
      <p:cxnSp>
        <p:nvCxnSpPr>
          <p:cNvPr id="22" name="Прямая со стрелкой 21"/>
          <p:cNvCxnSpPr/>
          <p:nvPr/>
        </p:nvCxnSpPr>
        <p:spPr>
          <a:xfrm>
            <a:off x="6660232" y="3789040"/>
            <a:ext cx="0" cy="360040"/>
          </a:xfrm>
          <a:prstGeom prst="straightConnector1">
            <a:avLst/>
          </a:prstGeom>
          <a:ln w="31750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Прямоугольник 22"/>
          <p:cNvSpPr/>
          <p:nvPr/>
        </p:nvSpPr>
        <p:spPr>
          <a:xfrm>
            <a:off x="251520" y="4653136"/>
            <a:ext cx="8640960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ru-RU" sz="2000" dirty="0">
                <a:solidFill>
                  <a:schemeClr val="bg1"/>
                </a:solidFill>
              </a:rPr>
              <a:t> </a:t>
            </a:r>
            <a:r>
              <a:rPr lang="ru-RU" sz="2000" dirty="0">
                <a:solidFill>
                  <a:schemeClr val="bg1">
                    <a:lumMod val="85000"/>
                  </a:schemeClr>
                </a:solidFill>
              </a:rPr>
              <a:t>1     2     3     4     5     6     7     8     9    10    </a:t>
            </a:r>
            <a:r>
              <a:rPr lang="ru-RU" sz="2000" dirty="0"/>
              <a:t>11    12    13    14    </a:t>
            </a:r>
            <a:r>
              <a:rPr lang="ru-RU" sz="2000" dirty="0">
                <a:solidFill>
                  <a:schemeClr val="bg1">
                    <a:lumMod val="85000"/>
                  </a:schemeClr>
                </a:solidFill>
              </a:rPr>
              <a:t>15    16    17    18    19</a:t>
            </a:r>
          </a:p>
        </p:txBody>
      </p:sp>
      <p:cxnSp>
        <p:nvCxnSpPr>
          <p:cNvPr id="24" name="Прямая со стрелкой 23"/>
          <p:cNvCxnSpPr/>
          <p:nvPr/>
        </p:nvCxnSpPr>
        <p:spPr>
          <a:xfrm>
            <a:off x="5220072" y="4437112"/>
            <a:ext cx="0" cy="360040"/>
          </a:xfrm>
          <a:prstGeom prst="straightConnector1">
            <a:avLst/>
          </a:prstGeom>
          <a:ln w="31750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Прямоугольник 24"/>
          <p:cNvSpPr/>
          <p:nvPr/>
        </p:nvSpPr>
        <p:spPr>
          <a:xfrm>
            <a:off x="251520" y="5301208"/>
            <a:ext cx="8640960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ru-RU" sz="2000" dirty="0">
                <a:solidFill>
                  <a:schemeClr val="bg1">
                    <a:lumMod val="85000"/>
                  </a:schemeClr>
                </a:solidFill>
              </a:rPr>
              <a:t> 1     2     3     4     5     6     7     8     9    10    11    12    </a:t>
            </a:r>
            <a:r>
              <a:rPr lang="ru-RU" sz="2000" dirty="0"/>
              <a:t>13    14    </a:t>
            </a:r>
            <a:r>
              <a:rPr lang="ru-RU" sz="2000" dirty="0">
                <a:solidFill>
                  <a:schemeClr val="bg1">
                    <a:lumMod val="85000"/>
                  </a:schemeClr>
                </a:solidFill>
              </a:rPr>
              <a:t>15    16    17    18    19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51520" y="1052736"/>
            <a:ext cx="4824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Поиск в неупорядоченном массиве</a:t>
            </a:r>
            <a:endParaRPr lang="ru-RU" sz="2400" dirty="0"/>
          </a:p>
        </p:txBody>
      </p:sp>
      <p:sp>
        <p:nvSpPr>
          <p:cNvPr id="28" name="TextBox 27"/>
          <p:cNvSpPr txBox="1"/>
          <p:nvPr/>
        </p:nvSpPr>
        <p:spPr>
          <a:xfrm>
            <a:off x="4860032" y="1052736"/>
            <a:ext cx="3528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: </a:t>
            </a:r>
            <a:r>
              <a:rPr lang="ru-RU" sz="2400" dirty="0" smtClean="0"/>
              <a:t>только полный перебор</a:t>
            </a:r>
            <a:endParaRPr lang="ru-RU" sz="2400" dirty="0"/>
          </a:p>
        </p:txBody>
      </p:sp>
      <p:sp>
        <p:nvSpPr>
          <p:cNvPr id="29" name="TextBox 28"/>
          <p:cNvSpPr txBox="1"/>
          <p:nvPr/>
        </p:nvSpPr>
        <p:spPr>
          <a:xfrm>
            <a:off x="251520" y="2060848"/>
            <a:ext cx="8424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Требуется от 1 до </a:t>
            </a:r>
            <a:r>
              <a:rPr lang="en-US" sz="2400" dirty="0" smtClean="0"/>
              <a:t>N </a:t>
            </a:r>
            <a:r>
              <a:rPr lang="ru-RU" sz="2400" dirty="0" smtClean="0"/>
              <a:t>опера</a:t>
            </a:r>
            <a:r>
              <a:rPr lang="ru-RU" sz="2400" dirty="0"/>
              <a:t>ц</a:t>
            </a:r>
            <a:r>
              <a:rPr lang="ru-RU" sz="2400" dirty="0" smtClean="0"/>
              <a:t>ий сравнения, в среднем </a:t>
            </a:r>
            <a:r>
              <a:rPr lang="en-US" sz="2400" dirty="0" smtClean="0"/>
              <a:t>N / 2</a:t>
            </a:r>
            <a:endParaRPr lang="ru-RU" sz="2400" dirty="0"/>
          </a:p>
        </p:txBody>
      </p:sp>
      <p:cxnSp>
        <p:nvCxnSpPr>
          <p:cNvPr id="34" name="Прямая со стрелкой 33"/>
          <p:cNvCxnSpPr/>
          <p:nvPr/>
        </p:nvCxnSpPr>
        <p:spPr>
          <a:xfrm>
            <a:off x="6228184" y="5085184"/>
            <a:ext cx="0" cy="360040"/>
          </a:xfrm>
          <a:prstGeom prst="straightConnector1">
            <a:avLst/>
          </a:prstGeom>
          <a:ln w="31750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Овал 34"/>
          <p:cNvSpPr/>
          <p:nvPr/>
        </p:nvSpPr>
        <p:spPr>
          <a:xfrm>
            <a:off x="5436096" y="5733256"/>
            <a:ext cx="576064" cy="576064"/>
          </a:xfrm>
          <a:prstGeom prst="ellipse">
            <a:avLst/>
          </a:prstGeom>
          <a:noFill/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Прямоугольник 30"/>
          <p:cNvSpPr/>
          <p:nvPr/>
        </p:nvSpPr>
        <p:spPr>
          <a:xfrm>
            <a:off x="251520" y="5877272"/>
            <a:ext cx="8640960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ru-RU" sz="2000" dirty="0">
                <a:solidFill>
                  <a:schemeClr val="bg1">
                    <a:lumMod val="85000"/>
                  </a:schemeClr>
                </a:solidFill>
              </a:rPr>
              <a:t> 1     2     3     4     5     6     7     8     9    10    11    12    </a:t>
            </a:r>
            <a:r>
              <a:rPr lang="ru-RU" sz="2000" dirty="0"/>
              <a:t>13    </a:t>
            </a:r>
            <a:r>
              <a:rPr lang="ru-RU" sz="2000" dirty="0">
                <a:solidFill>
                  <a:schemeClr val="bg1">
                    <a:lumMod val="85000"/>
                  </a:schemeClr>
                </a:solidFill>
              </a:rPr>
              <a:t>14    15    16    17    18    19</a:t>
            </a:r>
          </a:p>
        </p:txBody>
      </p:sp>
      <p:cxnSp>
        <p:nvCxnSpPr>
          <p:cNvPr id="32" name="Прямая со стрелкой 31"/>
          <p:cNvCxnSpPr/>
          <p:nvPr/>
        </p:nvCxnSpPr>
        <p:spPr>
          <a:xfrm>
            <a:off x="5724128" y="5661248"/>
            <a:ext cx="0" cy="360040"/>
          </a:xfrm>
          <a:prstGeom prst="straightConnector1">
            <a:avLst/>
          </a:prstGeom>
          <a:ln w="31750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1554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15" grpId="0"/>
      <p:bldP spid="17" grpId="0" animBg="1"/>
      <p:bldP spid="18" grpId="0"/>
      <p:bldP spid="21" grpId="0"/>
      <p:bldP spid="23" grpId="0"/>
      <p:bldP spid="25" grpId="0"/>
      <p:bldP spid="28" grpId="0"/>
      <p:bldP spid="29" grpId="0"/>
      <p:bldP spid="35" grpId="0" animBg="1"/>
      <p:bldP spid="31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Базовые структуры данных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251520" y="1628800"/>
            <a:ext cx="84249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ru-RU" sz="2400" i="1" dirty="0"/>
              <a:t>Сортировка </a:t>
            </a:r>
            <a:r>
              <a:rPr lang="ru-RU" sz="2400" i="1" dirty="0" smtClean="0"/>
              <a:t>обменом </a:t>
            </a:r>
            <a:r>
              <a:rPr lang="ru-RU" sz="2400" i="1" dirty="0"/>
              <a:t>: </a:t>
            </a:r>
            <a:r>
              <a:rPr lang="ru-RU" sz="2400" i="1" dirty="0" smtClean="0"/>
              <a:t>1-й проход</a:t>
            </a:r>
            <a:endParaRPr lang="ru-RU" sz="2400" i="1" dirty="0"/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7539910"/>
              </p:ext>
            </p:extLst>
          </p:nvPr>
        </p:nvGraphicFramePr>
        <p:xfrm>
          <a:off x="683568" y="3789040"/>
          <a:ext cx="7848870" cy="8230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8145"/>
                <a:gridCol w="1308145"/>
                <a:gridCol w="1308145"/>
                <a:gridCol w="1308145"/>
                <a:gridCol w="1308145"/>
                <a:gridCol w="1308145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12</a:t>
                      </a:r>
                      <a:endParaRPr lang="ru-RU" sz="2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ru-RU" sz="2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ru-RU" sz="2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ru-RU" sz="2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  <a:endParaRPr lang="ru-RU" sz="2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ru-RU" sz="2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a[0]</a:t>
                      </a: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a[1]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a[2]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a[3]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a[4]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a[5]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23" name="Группа 22"/>
          <p:cNvGrpSpPr/>
          <p:nvPr/>
        </p:nvGrpSpPr>
        <p:grpSpPr>
          <a:xfrm>
            <a:off x="755576" y="4653136"/>
            <a:ext cx="1152128" cy="1584176"/>
            <a:chOff x="7308304" y="4653136"/>
            <a:chExt cx="1152128" cy="1584176"/>
          </a:xfrm>
        </p:grpSpPr>
        <p:cxnSp>
          <p:nvCxnSpPr>
            <p:cNvPr id="20" name="Прямая со стрелкой 19"/>
            <p:cNvCxnSpPr>
              <a:stCxn id="21" idx="0"/>
            </p:cNvCxnSpPr>
            <p:nvPr/>
          </p:nvCxnSpPr>
          <p:spPr>
            <a:xfrm flipV="1">
              <a:off x="7884368" y="4653136"/>
              <a:ext cx="0" cy="504056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Овал 20"/>
            <p:cNvSpPr/>
            <p:nvPr/>
          </p:nvSpPr>
          <p:spPr>
            <a:xfrm>
              <a:off x="7308304" y="5157192"/>
              <a:ext cx="1152128" cy="108012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dirty="0">
                  <a:solidFill>
                    <a:srgbClr val="00008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i</a:t>
              </a:r>
              <a:r>
                <a:rPr lang="en-US" sz="2000" dirty="0" smtClean="0">
                  <a:solidFill>
                    <a:srgbClr val="000080"/>
                  </a:solidFill>
                  <a:highlight>
                    <a:srgbClr val="FFFFFF"/>
                  </a:highlight>
                </a:rPr>
                <a:t> </a:t>
              </a:r>
              <a:r>
                <a:rPr lang="en-US" sz="20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=</a:t>
              </a:r>
              <a:r>
                <a:rPr lang="en-US" sz="2000" dirty="0" smtClean="0">
                  <a:solidFill>
                    <a:srgbClr val="000000"/>
                  </a:solidFill>
                  <a:highlight>
                    <a:srgbClr val="FFFFFF"/>
                  </a:highlight>
                </a:rPr>
                <a:t> 0</a:t>
              </a:r>
              <a:endParaRPr lang="ru-RU" sz="2000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19" name="Полилиния 18"/>
          <p:cNvSpPr/>
          <p:nvPr/>
        </p:nvSpPr>
        <p:spPr>
          <a:xfrm>
            <a:off x="1331640" y="3284984"/>
            <a:ext cx="1224136" cy="421247"/>
          </a:xfrm>
          <a:custGeom>
            <a:avLst/>
            <a:gdLst>
              <a:gd name="connsiteX0" fmla="*/ 0 w 6421349"/>
              <a:gd name="connsiteY0" fmla="*/ 421247 h 421247"/>
              <a:gd name="connsiteX1" fmla="*/ 3256908 w 6421349"/>
              <a:gd name="connsiteY1" fmla="*/ 6 h 421247"/>
              <a:gd name="connsiteX2" fmla="*/ 6421349 w 6421349"/>
              <a:gd name="connsiteY2" fmla="*/ 410972 h 421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21349" h="421247">
                <a:moveTo>
                  <a:pt x="0" y="421247"/>
                </a:moveTo>
                <a:cubicBezTo>
                  <a:pt x="1093341" y="211482"/>
                  <a:pt x="2186683" y="1718"/>
                  <a:pt x="3256908" y="6"/>
                </a:cubicBezTo>
                <a:cubicBezTo>
                  <a:pt x="4327133" y="-1706"/>
                  <a:pt x="5763803" y="321929"/>
                  <a:pt x="6421349" y="410972"/>
                </a:cubicBezTo>
              </a:path>
            </a:pathLst>
          </a:custGeom>
          <a:noFill/>
          <a:ln w="28575">
            <a:solidFill>
              <a:schemeClr val="accent2"/>
            </a:solidFill>
            <a:headEnd type="arrow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7" name="Группа 16"/>
          <p:cNvGrpSpPr/>
          <p:nvPr/>
        </p:nvGrpSpPr>
        <p:grpSpPr>
          <a:xfrm>
            <a:off x="2051716" y="4653136"/>
            <a:ext cx="1296143" cy="1584176"/>
            <a:chOff x="7308306" y="4653136"/>
            <a:chExt cx="1036915" cy="1584176"/>
          </a:xfrm>
        </p:grpSpPr>
        <p:cxnSp>
          <p:nvCxnSpPr>
            <p:cNvPr id="18" name="Прямая со стрелкой 17"/>
            <p:cNvCxnSpPr>
              <a:stCxn id="22" idx="0"/>
            </p:cNvCxnSpPr>
            <p:nvPr/>
          </p:nvCxnSpPr>
          <p:spPr>
            <a:xfrm flipH="1" flipV="1">
              <a:off x="7826764" y="4653136"/>
              <a:ext cx="3" cy="504056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Овал 21"/>
            <p:cNvSpPr/>
            <p:nvPr/>
          </p:nvSpPr>
          <p:spPr>
            <a:xfrm>
              <a:off x="7308306" y="5157192"/>
              <a:ext cx="1036915" cy="108012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dirty="0" smtClean="0">
                  <a:solidFill>
                    <a:srgbClr val="00008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i</a:t>
              </a:r>
              <a:r>
                <a:rPr lang="en-US" sz="2000" dirty="0" smtClean="0">
                  <a:solidFill>
                    <a:schemeClr val="tx1"/>
                  </a:solidFill>
                  <a:highlight>
                    <a:srgbClr val="FFFFFF"/>
                  </a:highlight>
                </a:rPr>
                <a:t>+1</a:t>
              </a:r>
              <a:r>
                <a:rPr lang="en-US" sz="2000" dirty="0" smtClean="0">
                  <a:solidFill>
                    <a:srgbClr val="000000"/>
                  </a:solidFill>
                  <a:highlight>
                    <a:srgbClr val="FFFFFF"/>
                  </a:highlight>
                </a:rPr>
                <a:t>=1</a:t>
              </a:r>
              <a:endParaRPr lang="ru-RU" sz="2000" b="1" dirty="0">
                <a:solidFill>
                  <a:srgbClr val="C00000"/>
                </a:solidFill>
              </a:endParaRPr>
            </a:p>
          </p:txBody>
        </p:sp>
      </p:grpSp>
      <p:graphicFrame>
        <p:nvGraphicFramePr>
          <p:cNvPr id="25" name="Таблица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3414103"/>
              </p:ext>
            </p:extLst>
          </p:nvPr>
        </p:nvGraphicFramePr>
        <p:xfrm>
          <a:off x="683568" y="3789040"/>
          <a:ext cx="7848870" cy="8230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8145"/>
                <a:gridCol w="1308145"/>
                <a:gridCol w="1308145"/>
                <a:gridCol w="1308145"/>
                <a:gridCol w="1308145"/>
                <a:gridCol w="1308145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ru-RU" sz="2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12</a:t>
                      </a:r>
                      <a:endParaRPr lang="ru-RU" sz="2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ru-RU" sz="2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ru-RU" sz="2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  <a:endParaRPr lang="ru-RU" sz="2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ru-RU" sz="2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a[0]</a:t>
                      </a: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a[1]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a[2]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a[3]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a[4]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a[5]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26" name="Группа 25"/>
          <p:cNvGrpSpPr/>
          <p:nvPr/>
        </p:nvGrpSpPr>
        <p:grpSpPr>
          <a:xfrm>
            <a:off x="7308304" y="2060848"/>
            <a:ext cx="1152128" cy="1656184"/>
            <a:chOff x="7308304" y="2060848"/>
            <a:chExt cx="1152128" cy="1656184"/>
          </a:xfrm>
        </p:grpSpPr>
        <p:cxnSp>
          <p:nvCxnSpPr>
            <p:cNvPr id="27" name="Прямая со стрелкой 26"/>
            <p:cNvCxnSpPr>
              <a:stCxn id="29" idx="4"/>
            </p:cNvCxnSpPr>
            <p:nvPr/>
          </p:nvCxnSpPr>
          <p:spPr>
            <a:xfrm>
              <a:off x="7884368" y="3140968"/>
              <a:ext cx="0" cy="576064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Овал 28"/>
            <p:cNvSpPr/>
            <p:nvPr/>
          </p:nvSpPr>
          <p:spPr>
            <a:xfrm>
              <a:off x="7308304" y="2060848"/>
              <a:ext cx="1152128" cy="108012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dirty="0" smtClean="0">
                  <a:solidFill>
                    <a:srgbClr val="00008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k</a:t>
              </a:r>
              <a:r>
                <a:rPr lang="en-US" sz="2000" dirty="0" smtClean="0">
                  <a:solidFill>
                    <a:srgbClr val="000080"/>
                  </a:solidFill>
                  <a:highlight>
                    <a:srgbClr val="FFFFFF"/>
                  </a:highlight>
                </a:rPr>
                <a:t> </a:t>
              </a:r>
              <a:r>
                <a:rPr lang="en-US" sz="20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=</a:t>
              </a:r>
              <a:r>
                <a:rPr lang="en-US" sz="2000" dirty="0" smtClean="0">
                  <a:solidFill>
                    <a:srgbClr val="000000"/>
                  </a:solidFill>
                  <a:highlight>
                    <a:srgbClr val="FFFFFF"/>
                  </a:highlight>
                </a:rPr>
                <a:t> </a:t>
              </a:r>
              <a:r>
                <a:rPr lang="en-US" sz="20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5</a:t>
              </a:r>
              <a:endParaRPr lang="ru-RU" sz="2000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  <p:sp>
        <p:nvSpPr>
          <p:cNvPr id="24" name="Rectangle 2"/>
          <p:cNvSpPr txBox="1">
            <a:spLocks noChangeArrowheads="1"/>
          </p:cNvSpPr>
          <p:nvPr/>
        </p:nvSpPr>
        <p:spPr>
          <a:xfrm>
            <a:off x="251520" y="260648"/>
            <a:ext cx="8640959" cy="10527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Сортировка массивов</a:t>
            </a:r>
          </a:p>
        </p:txBody>
      </p:sp>
    </p:spTree>
    <p:extLst>
      <p:ext uri="{BB962C8B-B14F-4D97-AF65-F5344CB8AC3E}">
        <p14:creationId xmlns:p14="http://schemas.microsoft.com/office/powerpoint/2010/main" val="2742266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8986052"/>
              </p:ext>
            </p:extLst>
          </p:nvPr>
        </p:nvGraphicFramePr>
        <p:xfrm>
          <a:off x="683568" y="3789040"/>
          <a:ext cx="7848870" cy="8230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8145"/>
                <a:gridCol w="1308145"/>
                <a:gridCol w="1308145"/>
                <a:gridCol w="1308145"/>
                <a:gridCol w="1308145"/>
                <a:gridCol w="1308145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ru-RU" sz="2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12</a:t>
                      </a:r>
                      <a:endParaRPr lang="ru-RU" sz="2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ru-RU" sz="2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ru-RU" sz="2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  <a:endParaRPr lang="ru-RU" sz="2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ru-RU" sz="2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a[0]</a:t>
                      </a: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a[1]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a[2]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a[3]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a[4]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a[5]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" name="Таблица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2711670"/>
              </p:ext>
            </p:extLst>
          </p:nvPr>
        </p:nvGraphicFramePr>
        <p:xfrm>
          <a:off x="683568" y="3789040"/>
          <a:ext cx="7848870" cy="8230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8145"/>
                <a:gridCol w="1308145"/>
                <a:gridCol w="1308145"/>
                <a:gridCol w="1308145"/>
                <a:gridCol w="1308145"/>
                <a:gridCol w="1308145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ru-RU" sz="2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ru-RU" sz="2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12</a:t>
                      </a:r>
                      <a:endParaRPr lang="ru-RU" sz="2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ru-RU" sz="2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  <a:endParaRPr lang="ru-RU" sz="2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ru-RU" sz="2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a[0]</a:t>
                      </a: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a[1]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a[2]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a[3]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a[4]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a[5]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Базовые структуры данных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251520" y="1628800"/>
            <a:ext cx="84249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ru-RU" sz="2400" i="1" dirty="0"/>
              <a:t>Сортировка </a:t>
            </a:r>
            <a:r>
              <a:rPr lang="ru-RU" sz="2400" i="1" dirty="0" smtClean="0"/>
              <a:t>обменом </a:t>
            </a:r>
            <a:r>
              <a:rPr lang="ru-RU" sz="2400" i="1" dirty="0"/>
              <a:t>: </a:t>
            </a:r>
            <a:r>
              <a:rPr lang="ru-RU" sz="2400" i="1" dirty="0" smtClean="0"/>
              <a:t>1-й проход</a:t>
            </a:r>
            <a:endParaRPr lang="ru-RU" sz="2400" i="1" dirty="0"/>
          </a:p>
        </p:txBody>
      </p:sp>
      <p:grpSp>
        <p:nvGrpSpPr>
          <p:cNvPr id="23" name="Группа 22"/>
          <p:cNvGrpSpPr/>
          <p:nvPr/>
        </p:nvGrpSpPr>
        <p:grpSpPr>
          <a:xfrm>
            <a:off x="1979712" y="4653136"/>
            <a:ext cx="1152128" cy="1584176"/>
            <a:chOff x="7308304" y="4653136"/>
            <a:chExt cx="1152128" cy="1584176"/>
          </a:xfrm>
        </p:grpSpPr>
        <p:cxnSp>
          <p:nvCxnSpPr>
            <p:cNvPr id="20" name="Прямая со стрелкой 19"/>
            <p:cNvCxnSpPr>
              <a:stCxn id="21" idx="0"/>
            </p:cNvCxnSpPr>
            <p:nvPr/>
          </p:nvCxnSpPr>
          <p:spPr>
            <a:xfrm flipV="1">
              <a:off x="7884368" y="4653136"/>
              <a:ext cx="0" cy="504056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Овал 20"/>
            <p:cNvSpPr/>
            <p:nvPr/>
          </p:nvSpPr>
          <p:spPr>
            <a:xfrm>
              <a:off x="7308304" y="5157192"/>
              <a:ext cx="1152128" cy="108012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dirty="0">
                  <a:solidFill>
                    <a:srgbClr val="00008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i</a:t>
              </a:r>
              <a:r>
                <a:rPr lang="en-US" sz="2000" dirty="0" smtClean="0">
                  <a:solidFill>
                    <a:srgbClr val="000080"/>
                  </a:solidFill>
                  <a:highlight>
                    <a:srgbClr val="FFFFFF"/>
                  </a:highlight>
                </a:rPr>
                <a:t> </a:t>
              </a:r>
              <a:r>
                <a:rPr lang="en-US" sz="20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=</a:t>
              </a:r>
              <a:r>
                <a:rPr lang="en-US" sz="2000" dirty="0" smtClean="0">
                  <a:solidFill>
                    <a:srgbClr val="000000"/>
                  </a:solidFill>
                  <a:highlight>
                    <a:srgbClr val="FFFFFF"/>
                  </a:highlight>
                </a:rPr>
                <a:t> 1</a:t>
              </a:r>
              <a:endParaRPr lang="ru-RU" sz="2000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19" name="Полилиния 18"/>
          <p:cNvSpPr/>
          <p:nvPr/>
        </p:nvSpPr>
        <p:spPr>
          <a:xfrm>
            <a:off x="2699792" y="3284984"/>
            <a:ext cx="1224136" cy="421247"/>
          </a:xfrm>
          <a:custGeom>
            <a:avLst/>
            <a:gdLst>
              <a:gd name="connsiteX0" fmla="*/ 0 w 6421349"/>
              <a:gd name="connsiteY0" fmla="*/ 421247 h 421247"/>
              <a:gd name="connsiteX1" fmla="*/ 3256908 w 6421349"/>
              <a:gd name="connsiteY1" fmla="*/ 6 h 421247"/>
              <a:gd name="connsiteX2" fmla="*/ 6421349 w 6421349"/>
              <a:gd name="connsiteY2" fmla="*/ 410972 h 421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21349" h="421247">
                <a:moveTo>
                  <a:pt x="0" y="421247"/>
                </a:moveTo>
                <a:cubicBezTo>
                  <a:pt x="1093341" y="211482"/>
                  <a:pt x="2186683" y="1718"/>
                  <a:pt x="3256908" y="6"/>
                </a:cubicBezTo>
                <a:cubicBezTo>
                  <a:pt x="4327133" y="-1706"/>
                  <a:pt x="5763803" y="321929"/>
                  <a:pt x="6421349" y="410972"/>
                </a:cubicBezTo>
              </a:path>
            </a:pathLst>
          </a:custGeom>
          <a:noFill/>
          <a:ln w="28575">
            <a:solidFill>
              <a:schemeClr val="accent2"/>
            </a:solidFill>
            <a:headEnd type="arrow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7" name="Группа 16"/>
          <p:cNvGrpSpPr/>
          <p:nvPr/>
        </p:nvGrpSpPr>
        <p:grpSpPr>
          <a:xfrm>
            <a:off x="3275856" y="4653136"/>
            <a:ext cx="1296143" cy="1584176"/>
            <a:chOff x="7308306" y="4653136"/>
            <a:chExt cx="1036915" cy="1584176"/>
          </a:xfrm>
        </p:grpSpPr>
        <p:cxnSp>
          <p:nvCxnSpPr>
            <p:cNvPr id="18" name="Прямая со стрелкой 17"/>
            <p:cNvCxnSpPr>
              <a:stCxn id="22" idx="0"/>
            </p:cNvCxnSpPr>
            <p:nvPr/>
          </p:nvCxnSpPr>
          <p:spPr>
            <a:xfrm flipH="1" flipV="1">
              <a:off x="7826764" y="4653136"/>
              <a:ext cx="3" cy="504056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Овал 21"/>
            <p:cNvSpPr/>
            <p:nvPr/>
          </p:nvSpPr>
          <p:spPr>
            <a:xfrm>
              <a:off x="7308306" y="5157192"/>
              <a:ext cx="1036915" cy="108012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dirty="0" smtClean="0">
                  <a:solidFill>
                    <a:srgbClr val="00008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i</a:t>
              </a:r>
              <a:r>
                <a:rPr lang="en-US" sz="2000" dirty="0" smtClean="0">
                  <a:solidFill>
                    <a:schemeClr val="tx1"/>
                  </a:solidFill>
                  <a:highlight>
                    <a:srgbClr val="FFFFFF"/>
                  </a:highlight>
                </a:rPr>
                <a:t>+1</a:t>
              </a:r>
              <a:r>
                <a:rPr lang="en-US" sz="2000" dirty="0" smtClean="0">
                  <a:solidFill>
                    <a:srgbClr val="000000"/>
                  </a:solidFill>
                  <a:highlight>
                    <a:srgbClr val="FFFFFF"/>
                  </a:highlight>
                </a:rPr>
                <a:t>=2</a:t>
              </a:r>
              <a:endParaRPr lang="ru-RU" sz="2000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6" name="Группа 25"/>
          <p:cNvGrpSpPr/>
          <p:nvPr/>
        </p:nvGrpSpPr>
        <p:grpSpPr>
          <a:xfrm>
            <a:off x="7308304" y="2060848"/>
            <a:ext cx="1152128" cy="1656184"/>
            <a:chOff x="7308304" y="2060848"/>
            <a:chExt cx="1152128" cy="1656184"/>
          </a:xfrm>
        </p:grpSpPr>
        <p:cxnSp>
          <p:nvCxnSpPr>
            <p:cNvPr id="27" name="Прямая со стрелкой 26"/>
            <p:cNvCxnSpPr>
              <a:stCxn id="28" idx="4"/>
            </p:cNvCxnSpPr>
            <p:nvPr/>
          </p:nvCxnSpPr>
          <p:spPr>
            <a:xfrm>
              <a:off x="7884368" y="3140968"/>
              <a:ext cx="0" cy="576064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Овал 27"/>
            <p:cNvSpPr/>
            <p:nvPr/>
          </p:nvSpPr>
          <p:spPr>
            <a:xfrm>
              <a:off x="7308304" y="2060848"/>
              <a:ext cx="1152128" cy="108012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dirty="0" smtClean="0">
                  <a:solidFill>
                    <a:srgbClr val="00008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k</a:t>
              </a:r>
              <a:r>
                <a:rPr lang="en-US" sz="2000" dirty="0" smtClean="0">
                  <a:solidFill>
                    <a:srgbClr val="000080"/>
                  </a:solidFill>
                  <a:highlight>
                    <a:srgbClr val="FFFFFF"/>
                  </a:highlight>
                </a:rPr>
                <a:t> </a:t>
              </a:r>
              <a:r>
                <a:rPr lang="en-US" sz="20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=</a:t>
              </a:r>
              <a:r>
                <a:rPr lang="en-US" sz="2000" dirty="0" smtClean="0">
                  <a:solidFill>
                    <a:srgbClr val="000000"/>
                  </a:solidFill>
                  <a:highlight>
                    <a:srgbClr val="FFFFFF"/>
                  </a:highlight>
                </a:rPr>
                <a:t> </a:t>
              </a:r>
              <a:r>
                <a:rPr lang="en-US" sz="20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5</a:t>
              </a:r>
              <a:endParaRPr lang="ru-RU" sz="2000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  <p:sp>
        <p:nvSpPr>
          <p:cNvPr id="24" name="Rectangle 2"/>
          <p:cNvSpPr txBox="1">
            <a:spLocks noChangeArrowheads="1"/>
          </p:cNvSpPr>
          <p:nvPr/>
        </p:nvSpPr>
        <p:spPr>
          <a:xfrm>
            <a:off x="251520" y="260648"/>
            <a:ext cx="8640959" cy="10527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Сортировка массивов</a:t>
            </a:r>
          </a:p>
        </p:txBody>
      </p:sp>
    </p:spTree>
    <p:extLst>
      <p:ext uri="{BB962C8B-B14F-4D97-AF65-F5344CB8AC3E}">
        <p14:creationId xmlns:p14="http://schemas.microsoft.com/office/powerpoint/2010/main" val="1319321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3930236"/>
              </p:ext>
            </p:extLst>
          </p:nvPr>
        </p:nvGraphicFramePr>
        <p:xfrm>
          <a:off x="683568" y="3789040"/>
          <a:ext cx="7848870" cy="8230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8145"/>
                <a:gridCol w="1308145"/>
                <a:gridCol w="1308145"/>
                <a:gridCol w="1308145"/>
                <a:gridCol w="1308145"/>
                <a:gridCol w="1308145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ru-RU" sz="2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ru-RU" sz="2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12</a:t>
                      </a:r>
                      <a:endParaRPr lang="ru-RU" sz="2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ru-RU" sz="2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  <a:endParaRPr lang="ru-RU" sz="2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ru-RU" sz="2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a[0]</a:t>
                      </a: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a[1]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a[2]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a[3]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a[4]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a[5]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" name="Таблица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1400172"/>
              </p:ext>
            </p:extLst>
          </p:nvPr>
        </p:nvGraphicFramePr>
        <p:xfrm>
          <a:off x="683568" y="3789040"/>
          <a:ext cx="7848870" cy="8230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8145"/>
                <a:gridCol w="1308145"/>
                <a:gridCol w="1308145"/>
                <a:gridCol w="1308145"/>
                <a:gridCol w="1308145"/>
                <a:gridCol w="1308145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ru-RU" sz="2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ru-RU" sz="2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ru-RU" sz="2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12</a:t>
                      </a:r>
                      <a:endParaRPr lang="ru-RU" sz="2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  <a:endParaRPr lang="ru-RU" sz="2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ru-RU" sz="2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a[0]</a:t>
                      </a: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a[1]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a[2]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a[3]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a[4]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a[5]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Базовые структуры данных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251520" y="1628800"/>
            <a:ext cx="84249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ru-RU" sz="2400" i="1" dirty="0"/>
              <a:t>Сортировка </a:t>
            </a:r>
            <a:r>
              <a:rPr lang="ru-RU" sz="2400" i="1" dirty="0" smtClean="0"/>
              <a:t>обменом </a:t>
            </a:r>
            <a:r>
              <a:rPr lang="ru-RU" sz="2400" i="1" dirty="0"/>
              <a:t>: </a:t>
            </a:r>
            <a:r>
              <a:rPr lang="ru-RU" sz="2400" i="1" dirty="0" smtClean="0"/>
              <a:t>1-й проход</a:t>
            </a:r>
            <a:endParaRPr lang="ru-RU" sz="2400" i="1" dirty="0"/>
          </a:p>
        </p:txBody>
      </p:sp>
      <p:grpSp>
        <p:nvGrpSpPr>
          <p:cNvPr id="23" name="Группа 22"/>
          <p:cNvGrpSpPr/>
          <p:nvPr/>
        </p:nvGrpSpPr>
        <p:grpSpPr>
          <a:xfrm>
            <a:off x="3347864" y="4653136"/>
            <a:ext cx="1152128" cy="1584176"/>
            <a:chOff x="7308304" y="4653136"/>
            <a:chExt cx="1152128" cy="1584176"/>
          </a:xfrm>
        </p:grpSpPr>
        <p:cxnSp>
          <p:nvCxnSpPr>
            <p:cNvPr id="20" name="Прямая со стрелкой 19"/>
            <p:cNvCxnSpPr>
              <a:stCxn id="21" idx="0"/>
            </p:cNvCxnSpPr>
            <p:nvPr/>
          </p:nvCxnSpPr>
          <p:spPr>
            <a:xfrm flipV="1">
              <a:off x="7884368" y="4653136"/>
              <a:ext cx="0" cy="504056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Овал 20"/>
            <p:cNvSpPr/>
            <p:nvPr/>
          </p:nvSpPr>
          <p:spPr>
            <a:xfrm>
              <a:off x="7308304" y="5157192"/>
              <a:ext cx="1152128" cy="108012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dirty="0">
                  <a:solidFill>
                    <a:srgbClr val="00008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i</a:t>
              </a:r>
              <a:r>
                <a:rPr lang="en-US" sz="2000" dirty="0" smtClean="0">
                  <a:solidFill>
                    <a:srgbClr val="000080"/>
                  </a:solidFill>
                  <a:highlight>
                    <a:srgbClr val="FFFFFF"/>
                  </a:highlight>
                </a:rPr>
                <a:t> </a:t>
              </a:r>
              <a:r>
                <a:rPr lang="en-US" sz="20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=</a:t>
              </a:r>
              <a:r>
                <a:rPr lang="en-US" sz="2000" dirty="0" smtClean="0">
                  <a:solidFill>
                    <a:srgbClr val="000000"/>
                  </a:solidFill>
                  <a:highlight>
                    <a:srgbClr val="FFFFFF"/>
                  </a:highlight>
                </a:rPr>
                <a:t> 2</a:t>
              </a:r>
              <a:endParaRPr lang="ru-RU" sz="2000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19" name="Полилиния 18"/>
          <p:cNvSpPr/>
          <p:nvPr/>
        </p:nvSpPr>
        <p:spPr>
          <a:xfrm>
            <a:off x="4067944" y="3284984"/>
            <a:ext cx="1224136" cy="421247"/>
          </a:xfrm>
          <a:custGeom>
            <a:avLst/>
            <a:gdLst>
              <a:gd name="connsiteX0" fmla="*/ 0 w 6421349"/>
              <a:gd name="connsiteY0" fmla="*/ 421247 h 421247"/>
              <a:gd name="connsiteX1" fmla="*/ 3256908 w 6421349"/>
              <a:gd name="connsiteY1" fmla="*/ 6 h 421247"/>
              <a:gd name="connsiteX2" fmla="*/ 6421349 w 6421349"/>
              <a:gd name="connsiteY2" fmla="*/ 410972 h 421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21349" h="421247">
                <a:moveTo>
                  <a:pt x="0" y="421247"/>
                </a:moveTo>
                <a:cubicBezTo>
                  <a:pt x="1093341" y="211482"/>
                  <a:pt x="2186683" y="1718"/>
                  <a:pt x="3256908" y="6"/>
                </a:cubicBezTo>
                <a:cubicBezTo>
                  <a:pt x="4327133" y="-1706"/>
                  <a:pt x="5763803" y="321929"/>
                  <a:pt x="6421349" y="410972"/>
                </a:cubicBezTo>
              </a:path>
            </a:pathLst>
          </a:custGeom>
          <a:noFill/>
          <a:ln w="28575">
            <a:solidFill>
              <a:schemeClr val="accent2"/>
            </a:solidFill>
            <a:headEnd type="arrow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7" name="Группа 16"/>
          <p:cNvGrpSpPr/>
          <p:nvPr/>
        </p:nvGrpSpPr>
        <p:grpSpPr>
          <a:xfrm>
            <a:off x="4644008" y="4653136"/>
            <a:ext cx="1296143" cy="1584176"/>
            <a:chOff x="7308306" y="4653136"/>
            <a:chExt cx="1036915" cy="1584176"/>
          </a:xfrm>
        </p:grpSpPr>
        <p:cxnSp>
          <p:nvCxnSpPr>
            <p:cNvPr id="18" name="Прямая со стрелкой 17"/>
            <p:cNvCxnSpPr>
              <a:stCxn id="22" idx="0"/>
            </p:cNvCxnSpPr>
            <p:nvPr/>
          </p:nvCxnSpPr>
          <p:spPr>
            <a:xfrm flipH="1" flipV="1">
              <a:off x="7826764" y="4653136"/>
              <a:ext cx="3" cy="504056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Овал 21"/>
            <p:cNvSpPr/>
            <p:nvPr/>
          </p:nvSpPr>
          <p:spPr>
            <a:xfrm>
              <a:off x="7308306" y="5157192"/>
              <a:ext cx="1036915" cy="108012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dirty="0" smtClean="0">
                  <a:solidFill>
                    <a:srgbClr val="00008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i</a:t>
              </a:r>
              <a:r>
                <a:rPr lang="en-US" sz="2000" dirty="0" smtClean="0">
                  <a:solidFill>
                    <a:schemeClr val="tx1"/>
                  </a:solidFill>
                  <a:highlight>
                    <a:srgbClr val="FFFFFF"/>
                  </a:highlight>
                </a:rPr>
                <a:t>+1</a:t>
              </a:r>
              <a:r>
                <a:rPr lang="en-US" sz="2000" dirty="0" smtClean="0">
                  <a:solidFill>
                    <a:srgbClr val="000000"/>
                  </a:solidFill>
                  <a:highlight>
                    <a:srgbClr val="FFFFFF"/>
                  </a:highlight>
                </a:rPr>
                <a:t>=3</a:t>
              </a:r>
              <a:endParaRPr lang="ru-RU" sz="2000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6" name="Группа 25"/>
          <p:cNvGrpSpPr/>
          <p:nvPr/>
        </p:nvGrpSpPr>
        <p:grpSpPr>
          <a:xfrm>
            <a:off x="7308304" y="2060848"/>
            <a:ext cx="1152128" cy="1656184"/>
            <a:chOff x="7308304" y="2060848"/>
            <a:chExt cx="1152128" cy="1656184"/>
          </a:xfrm>
        </p:grpSpPr>
        <p:cxnSp>
          <p:nvCxnSpPr>
            <p:cNvPr id="27" name="Прямая со стрелкой 26"/>
            <p:cNvCxnSpPr>
              <a:stCxn id="28" idx="4"/>
            </p:cNvCxnSpPr>
            <p:nvPr/>
          </p:nvCxnSpPr>
          <p:spPr>
            <a:xfrm>
              <a:off x="7884368" y="3140968"/>
              <a:ext cx="0" cy="576064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Овал 27"/>
            <p:cNvSpPr/>
            <p:nvPr/>
          </p:nvSpPr>
          <p:spPr>
            <a:xfrm>
              <a:off x="7308304" y="2060848"/>
              <a:ext cx="1152128" cy="108012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dirty="0" smtClean="0">
                  <a:solidFill>
                    <a:srgbClr val="00008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k</a:t>
              </a:r>
              <a:r>
                <a:rPr lang="en-US" sz="2000" dirty="0" smtClean="0">
                  <a:solidFill>
                    <a:srgbClr val="000080"/>
                  </a:solidFill>
                  <a:highlight>
                    <a:srgbClr val="FFFFFF"/>
                  </a:highlight>
                </a:rPr>
                <a:t> </a:t>
              </a:r>
              <a:r>
                <a:rPr lang="en-US" sz="20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=</a:t>
              </a:r>
              <a:r>
                <a:rPr lang="en-US" sz="2000" dirty="0" smtClean="0">
                  <a:solidFill>
                    <a:srgbClr val="000000"/>
                  </a:solidFill>
                  <a:highlight>
                    <a:srgbClr val="FFFFFF"/>
                  </a:highlight>
                </a:rPr>
                <a:t> </a:t>
              </a:r>
              <a:r>
                <a:rPr lang="en-US" sz="20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5</a:t>
              </a:r>
              <a:endParaRPr lang="ru-RU" sz="2000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  <p:sp>
        <p:nvSpPr>
          <p:cNvPr id="24" name="Rectangle 2"/>
          <p:cNvSpPr txBox="1">
            <a:spLocks noChangeArrowheads="1"/>
          </p:cNvSpPr>
          <p:nvPr/>
        </p:nvSpPr>
        <p:spPr>
          <a:xfrm>
            <a:off x="251520" y="260648"/>
            <a:ext cx="8640959" cy="10527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Сортировка массивов</a:t>
            </a:r>
          </a:p>
        </p:txBody>
      </p:sp>
    </p:spTree>
    <p:extLst>
      <p:ext uri="{BB962C8B-B14F-4D97-AF65-F5344CB8AC3E}">
        <p14:creationId xmlns:p14="http://schemas.microsoft.com/office/powerpoint/2010/main" val="3964673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0003833"/>
              </p:ext>
            </p:extLst>
          </p:nvPr>
        </p:nvGraphicFramePr>
        <p:xfrm>
          <a:off x="683568" y="3789040"/>
          <a:ext cx="7848870" cy="8230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8145"/>
                <a:gridCol w="1308145"/>
                <a:gridCol w="1308145"/>
                <a:gridCol w="1308145"/>
                <a:gridCol w="1308145"/>
                <a:gridCol w="1308145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ru-RU" sz="2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ru-RU" sz="2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ru-RU" sz="2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12</a:t>
                      </a:r>
                      <a:endParaRPr lang="ru-RU" sz="2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  <a:endParaRPr lang="ru-RU" sz="2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ru-RU" sz="2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a[0]</a:t>
                      </a: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a[1]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a[2]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a[3]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a[4]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a[5]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" name="Таблица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4427972"/>
              </p:ext>
            </p:extLst>
          </p:nvPr>
        </p:nvGraphicFramePr>
        <p:xfrm>
          <a:off x="683568" y="3789040"/>
          <a:ext cx="7848870" cy="8230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8145"/>
                <a:gridCol w="1308145"/>
                <a:gridCol w="1308145"/>
                <a:gridCol w="1308145"/>
                <a:gridCol w="1308145"/>
                <a:gridCol w="1308145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ru-RU" sz="2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ru-RU" sz="2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ru-RU" sz="2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  <a:endParaRPr lang="ru-RU" sz="2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12</a:t>
                      </a:r>
                      <a:endParaRPr lang="ru-RU" sz="2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ru-RU" sz="2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a[0]</a:t>
                      </a: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a[1]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a[2]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a[3]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a[4]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a[5]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Базовые структуры данных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53</a:t>
            </a:fld>
            <a:endParaRPr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251520" y="1628800"/>
            <a:ext cx="84249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ru-RU" sz="2400" i="1" dirty="0"/>
              <a:t>Сортировка </a:t>
            </a:r>
            <a:r>
              <a:rPr lang="ru-RU" sz="2400" i="1" dirty="0" smtClean="0"/>
              <a:t>обменом </a:t>
            </a:r>
            <a:r>
              <a:rPr lang="ru-RU" sz="2400" i="1" dirty="0"/>
              <a:t>: </a:t>
            </a:r>
            <a:r>
              <a:rPr lang="ru-RU" sz="2400" i="1" dirty="0" smtClean="0"/>
              <a:t>1-й проход</a:t>
            </a:r>
            <a:endParaRPr lang="ru-RU" sz="2400" i="1" dirty="0"/>
          </a:p>
        </p:txBody>
      </p:sp>
      <p:grpSp>
        <p:nvGrpSpPr>
          <p:cNvPr id="23" name="Группа 22"/>
          <p:cNvGrpSpPr/>
          <p:nvPr/>
        </p:nvGrpSpPr>
        <p:grpSpPr>
          <a:xfrm>
            <a:off x="4644008" y="4653136"/>
            <a:ext cx="1152128" cy="1584176"/>
            <a:chOff x="7308304" y="4653136"/>
            <a:chExt cx="1152128" cy="1584176"/>
          </a:xfrm>
        </p:grpSpPr>
        <p:cxnSp>
          <p:nvCxnSpPr>
            <p:cNvPr id="20" name="Прямая со стрелкой 19"/>
            <p:cNvCxnSpPr>
              <a:stCxn id="21" idx="0"/>
            </p:cNvCxnSpPr>
            <p:nvPr/>
          </p:nvCxnSpPr>
          <p:spPr>
            <a:xfrm flipV="1">
              <a:off x="7884368" y="4653136"/>
              <a:ext cx="0" cy="504056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Овал 20"/>
            <p:cNvSpPr/>
            <p:nvPr/>
          </p:nvSpPr>
          <p:spPr>
            <a:xfrm>
              <a:off x="7308304" y="5157192"/>
              <a:ext cx="1152128" cy="108012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dirty="0">
                  <a:solidFill>
                    <a:srgbClr val="00008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i</a:t>
              </a:r>
              <a:r>
                <a:rPr lang="en-US" sz="2000" dirty="0" smtClean="0">
                  <a:solidFill>
                    <a:srgbClr val="000080"/>
                  </a:solidFill>
                  <a:highlight>
                    <a:srgbClr val="FFFFFF"/>
                  </a:highlight>
                </a:rPr>
                <a:t> </a:t>
              </a:r>
              <a:r>
                <a:rPr lang="en-US" sz="20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=</a:t>
              </a:r>
              <a:r>
                <a:rPr lang="en-US" sz="2000" dirty="0" smtClean="0">
                  <a:solidFill>
                    <a:srgbClr val="000000"/>
                  </a:solidFill>
                  <a:highlight>
                    <a:srgbClr val="FFFFFF"/>
                  </a:highlight>
                </a:rPr>
                <a:t> 3</a:t>
              </a:r>
              <a:endParaRPr lang="ru-RU" sz="2000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19" name="Полилиния 18"/>
          <p:cNvSpPr/>
          <p:nvPr/>
        </p:nvSpPr>
        <p:spPr>
          <a:xfrm>
            <a:off x="5364088" y="3284984"/>
            <a:ext cx="1224136" cy="421247"/>
          </a:xfrm>
          <a:custGeom>
            <a:avLst/>
            <a:gdLst>
              <a:gd name="connsiteX0" fmla="*/ 0 w 6421349"/>
              <a:gd name="connsiteY0" fmla="*/ 421247 h 421247"/>
              <a:gd name="connsiteX1" fmla="*/ 3256908 w 6421349"/>
              <a:gd name="connsiteY1" fmla="*/ 6 h 421247"/>
              <a:gd name="connsiteX2" fmla="*/ 6421349 w 6421349"/>
              <a:gd name="connsiteY2" fmla="*/ 410972 h 421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21349" h="421247">
                <a:moveTo>
                  <a:pt x="0" y="421247"/>
                </a:moveTo>
                <a:cubicBezTo>
                  <a:pt x="1093341" y="211482"/>
                  <a:pt x="2186683" y="1718"/>
                  <a:pt x="3256908" y="6"/>
                </a:cubicBezTo>
                <a:cubicBezTo>
                  <a:pt x="4327133" y="-1706"/>
                  <a:pt x="5763803" y="321929"/>
                  <a:pt x="6421349" y="410972"/>
                </a:cubicBezTo>
              </a:path>
            </a:pathLst>
          </a:custGeom>
          <a:noFill/>
          <a:ln w="28575">
            <a:solidFill>
              <a:schemeClr val="accent2"/>
            </a:solidFill>
            <a:headEnd type="arrow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7" name="Группа 16"/>
          <p:cNvGrpSpPr/>
          <p:nvPr/>
        </p:nvGrpSpPr>
        <p:grpSpPr>
          <a:xfrm>
            <a:off x="5940152" y="4653136"/>
            <a:ext cx="1296143" cy="1584176"/>
            <a:chOff x="7308306" y="4653136"/>
            <a:chExt cx="1036915" cy="1584176"/>
          </a:xfrm>
        </p:grpSpPr>
        <p:cxnSp>
          <p:nvCxnSpPr>
            <p:cNvPr id="18" name="Прямая со стрелкой 17"/>
            <p:cNvCxnSpPr>
              <a:stCxn id="22" idx="0"/>
            </p:cNvCxnSpPr>
            <p:nvPr/>
          </p:nvCxnSpPr>
          <p:spPr>
            <a:xfrm flipH="1" flipV="1">
              <a:off x="7826764" y="4653136"/>
              <a:ext cx="3" cy="504056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Овал 21"/>
            <p:cNvSpPr/>
            <p:nvPr/>
          </p:nvSpPr>
          <p:spPr>
            <a:xfrm>
              <a:off x="7308306" y="5157192"/>
              <a:ext cx="1036915" cy="108012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dirty="0" smtClean="0">
                  <a:solidFill>
                    <a:srgbClr val="00008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i</a:t>
              </a:r>
              <a:r>
                <a:rPr lang="en-US" sz="2000" dirty="0" smtClean="0">
                  <a:solidFill>
                    <a:schemeClr val="tx1"/>
                  </a:solidFill>
                  <a:highlight>
                    <a:srgbClr val="FFFFFF"/>
                  </a:highlight>
                </a:rPr>
                <a:t>+1</a:t>
              </a:r>
              <a:r>
                <a:rPr lang="en-US" sz="2000" dirty="0" smtClean="0">
                  <a:solidFill>
                    <a:srgbClr val="000000"/>
                  </a:solidFill>
                  <a:highlight>
                    <a:srgbClr val="FFFFFF"/>
                  </a:highlight>
                </a:rPr>
                <a:t>=4</a:t>
              </a:r>
              <a:endParaRPr lang="ru-RU" sz="2000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6" name="Группа 25"/>
          <p:cNvGrpSpPr/>
          <p:nvPr/>
        </p:nvGrpSpPr>
        <p:grpSpPr>
          <a:xfrm>
            <a:off x="7308304" y="2060848"/>
            <a:ext cx="1152128" cy="1656184"/>
            <a:chOff x="7308304" y="2060848"/>
            <a:chExt cx="1152128" cy="1656184"/>
          </a:xfrm>
        </p:grpSpPr>
        <p:cxnSp>
          <p:nvCxnSpPr>
            <p:cNvPr id="27" name="Прямая со стрелкой 26"/>
            <p:cNvCxnSpPr>
              <a:stCxn id="28" idx="4"/>
            </p:cNvCxnSpPr>
            <p:nvPr/>
          </p:nvCxnSpPr>
          <p:spPr>
            <a:xfrm>
              <a:off x="7884368" y="3140968"/>
              <a:ext cx="0" cy="576064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Овал 27"/>
            <p:cNvSpPr/>
            <p:nvPr/>
          </p:nvSpPr>
          <p:spPr>
            <a:xfrm>
              <a:off x="7308304" y="2060848"/>
              <a:ext cx="1152128" cy="108012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dirty="0" smtClean="0">
                  <a:solidFill>
                    <a:srgbClr val="00008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k</a:t>
              </a:r>
              <a:r>
                <a:rPr lang="en-US" sz="2000" dirty="0" smtClean="0">
                  <a:solidFill>
                    <a:srgbClr val="000080"/>
                  </a:solidFill>
                  <a:highlight>
                    <a:srgbClr val="FFFFFF"/>
                  </a:highlight>
                </a:rPr>
                <a:t> </a:t>
              </a:r>
              <a:r>
                <a:rPr lang="en-US" sz="20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=</a:t>
              </a:r>
              <a:r>
                <a:rPr lang="en-US" sz="2000" dirty="0" smtClean="0">
                  <a:solidFill>
                    <a:srgbClr val="000000"/>
                  </a:solidFill>
                  <a:highlight>
                    <a:srgbClr val="FFFFFF"/>
                  </a:highlight>
                </a:rPr>
                <a:t> </a:t>
              </a:r>
              <a:r>
                <a:rPr lang="en-US" sz="20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5</a:t>
              </a:r>
              <a:endParaRPr lang="ru-RU" sz="2000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  <p:sp>
        <p:nvSpPr>
          <p:cNvPr id="24" name="Rectangle 2"/>
          <p:cNvSpPr txBox="1">
            <a:spLocks noChangeArrowheads="1"/>
          </p:cNvSpPr>
          <p:nvPr/>
        </p:nvSpPr>
        <p:spPr>
          <a:xfrm>
            <a:off x="251520" y="260648"/>
            <a:ext cx="8640959" cy="10527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Сортировка массивов</a:t>
            </a:r>
          </a:p>
        </p:txBody>
      </p:sp>
    </p:spTree>
    <p:extLst>
      <p:ext uri="{BB962C8B-B14F-4D97-AF65-F5344CB8AC3E}">
        <p14:creationId xmlns:p14="http://schemas.microsoft.com/office/powerpoint/2010/main" val="2884713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3004704"/>
              </p:ext>
            </p:extLst>
          </p:nvPr>
        </p:nvGraphicFramePr>
        <p:xfrm>
          <a:off x="683568" y="3789040"/>
          <a:ext cx="7848870" cy="8230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8145"/>
                <a:gridCol w="1308145"/>
                <a:gridCol w="1308145"/>
                <a:gridCol w="1308145"/>
                <a:gridCol w="1308145"/>
                <a:gridCol w="1308145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ru-RU" sz="2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ru-RU" sz="2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ru-RU" sz="2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  <a:endParaRPr lang="ru-RU" sz="2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12</a:t>
                      </a:r>
                      <a:endParaRPr lang="ru-RU" sz="2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ru-RU" sz="2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a[0]</a:t>
                      </a: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a[1]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a[2]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a[3]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a[4]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a[5]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" name="Таблица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9787460"/>
              </p:ext>
            </p:extLst>
          </p:nvPr>
        </p:nvGraphicFramePr>
        <p:xfrm>
          <a:off x="683568" y="3789040"/>
          <a:ext cx="7848870" cy="8230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8145"/>
                <a:gridCol w="1308145"/>
                <a:gridCol w="1308145"/>
                <a:gridCol w="1308145"/>
                <a:gridCol w="1308145"/>
                <a:gridCol w="1308145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ru-RU" sz="2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ru-RU" sz="2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ru-RU" sz="2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  <a:endParaRPr lang="ru-RU" sz="2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ru-RU" sz="2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12</a:t>
                      </a:r>
                      <a:endParaRPr lang="ru-RU" sz="2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a[0]</a:t>
                      </a: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a[1]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a[2]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a[3]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a[4]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a[5]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Базовые структуры данных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54</a:t>
            </a:fld>
            <a:endParaRPr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251520" y="1628800"/>
            <a:ext cx="84249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ru-RU" sz="2400" i="1" dirty="0"/>
              <a:t>Сортировка </a:t>
            </a:r>
            <a:r>
              <a:rPr lang="ru-RU" sz="2400" i="1" dirty="0" smtClean="0"/>
              <a:t>обменом </a:t>
            </a:r>
            <a:r>
              <a:rPr lang="ru-RU" sz="2400" i="1" dirty="0"/>
              <a:t>: </a:t>
            </a:r>
            <a:r>
              <a:rPr lang="ru-RU" sz="2400" i="1" dirty="0" smtClean="0"/>
              <a:t>1-й проход</a:t>
            </a:r>
            <a:endParaRPr lang="ru-RU" sz="2400" i="1" dirty="0"/>
          </a:p>
        </p:txBody>
      </p:sp>
      <p:grpSp>
        <p:nvGrpSpPr>
          <p:cNvPr id="10" name="Группа 9"/>
          <p:cNvGrpSpPr/>
          <p:nvPr/>
        </p:nvGrpSpPr>
        <p:grpSpPr>
          <a:xfrm>
            <a:off x="7308304" y="2060848"/>
            <a:ext cx="1152128" cy="1656184"/>
            <a:chOff x="7308304" y="2060848"/>
            <a:chExt cx="1152128" cy="1656184"/>
          </a:xfrm>
        </p:grpSpPr>
        <p:cxnSp>
          <p:nvCxnSpPr>
            <p:cNvPr id="12" name="Прямая со стрелкой 11"/>
            <p:cNvCxnSpPr>
              <a:stCxn id="13" idx="4"/>
            </p:cNvCxnSpPr>
            <p:nvPr/>
          </p:nvCxnSpPr>
          <p:spPr>
            <a:xfrm>
              <a:off x="7884368" y="3140968"/>
              <a:ext cx="0" cy="576064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Овал 12"/>
            <p:cNvSpPr/>
            <p:nvPr/>
          </p:nvSpPr>
          <p:spPr>
            <a:xfrm>
              <a:off x="7308304" y="2060848"/>
              <a:ext cx="1152128" cy="108012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dirty="0" smtClean="0">
                  <a:solidFill>
                    <a:srgbClr val="00008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k</a:t>
              </a:r>
              <a:r>
                <a:rPr lang="en-US" sz="2000" dirty="0" smtClean="0">
                  <a:solidFill>
                    <a:srgbClr val="000080"/>
                  </a:solidFill>
                  <a:highlight>
                    <a:srgbClr val="FFFFFF"/>
                  </a:highlight>
                </a:rPr>
                <a:t> </a:t>
              </a:r>
              <a:r>
                <a:rPr lang="en-US" sz="20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=</a:t>
              </a:r>
              <a:r>
                <a:rPr lang="en-US" sz="2000" dirty="0" smtClean="0">
                  <a:solidFill>
                    <a:srgbClr val="000000"/>
                  </a:solidFill>
                  <a:highlight>
                    <a:srgbClr val="FFFFFF"/>
                  </a:highlight>
                </a:rPr>
                <a:t> </a:t>
              </a:r>
              <a:r>
                <a:rPr lang="en-US" sz="20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5</a:t>
              </a:r>
              <a:endParaRPr lang="ru-RU" sz="2000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3" name="Группа 22"/>
          <p:cNvGrpSpPr/>
          <p:nvPr/>
        </p:nvGrpSpPr>
        <p:grpSpPr>
          <a:xfrm>
            <a:off x="5868144" y="4653136"/>
            <a:ext cx="1152128" cy="1584176"/>
            <a:chOff x="7308304" y="4653136"/>
            <a:chExt cx="1152128" cy="1584176"/>
          </a:xfrm>
        </p:grpSpPr>
        <p:cxnSp>
          <p:nvCxnSpPr>
            <p:cNvPr id="20" name="Прямая со стрелкой 19"/>
            <p:cNvCxnSpPr>
              <a:stCxn id="21" idx="0"/>
            </p:cNvCxnSpPr>
            <p:nvPr/>
          </p:nvCxnSpPr>
          <p:spPr>
            <a:xfrm flipV="1">
              <a:off x="7884368" y="4653136"/>
              <a:ext cx="0" cy="504056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Овал 20"/>
            <p:cNvSpPr/>
            <p:nvPr/>
          </p:nvSpPr>
          <p:spPr>
            <a:xfrm>
              <a:off x="7308304" y="5157192"/>
              <a:ext cx="1152128" cy="108012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dirty="0">
                  <a:solidFill>
                    <a:srgbClr val="00008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i</a:t>
              </a:r>
              <a:r>
                <a:rPr lang="en-US" sz="2000" dirty="0" smtClean="0">
                  <a:solidFill>
                    <a:srgbClr val="000080"/>
                  </a:solidFill>
                  <a:highlight>
                    <a:srgbClr val="FFFFFF"/>
                  </a:highlight>
                </a:rPr>
                <a:t> </a:t>
              </a:r>
              <a:r>
                <a:rPr lang="en-US" sz="20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=</a:t>
              </a:r>
              <a:r>
                <a:rPr lang="en-US" sz="2000" dirty="0" smtClean="0">
                  <a:solidFill>
                    <a:srgbClr val="000000"/>
                  </a:solidFill>
                  <a:highlight>
                    <a:srgbClr val="FFFFFF"/>
                  </a:highlight>
                </a:rPr>
                <a:t> 4</a:t>
              </a:r>
              <a:endParaRPr lang="ru-RU" sz="2000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19" name="Полилиния 18"/>
          <p:cNvSpPr/>
          <p:nvPr/>
        </p:nvSpPr>
        <p:spPr>
          <a:xfrm>
            <a:off x="6588224" y="3284984"/>
            <a:ext cx="1224136" cy="421247"/>
          </a:xfrm>
          <a:custGeom>
            <a:avLst/>
            <a:gdLst>
              <a:gd name="connsiteX0" fmla="*/ 0 w 6421349"/>
              <a:gd name="connsiteY0" fmla="*/ 421247 h 421247"/>
              <a:gd name="connsiteX1" fmla="*/ 3256908 w 6421349"/>
              <a:gd name="connsiteY1" fmla="*/ 6 h 421247"/>
              <a:gd name="connsiteX2" fmla="*/ 6421349 w 6421349"/>
              <a:gd name="connsiteY2" fmla="*/ 410972 h 421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21349" h="421247">
                <a:moveTo>
                  <a:pt x="0" y="421247"/>
                </a:moveTo>
                <a:cubicBezTo>
                  <a:pt x="1093341" y="211482"/>
                  <a:pt x="2186683" y="1718"/>
                  <a:pt x="3256908" y="6"/>
                </a:cubicBezTo>
                <a:cubicBezTo>
                  <a:pt x="4327133" y="-1706"/>
                  <a:pt x="5763803" y="321929"/>
                  <a:pt x="6421349" y="410972"/>
                </a:cubicBezTo>
              </a:path>
            </a:pathLst>
          </a:custGeom>
          <a:noFill/>
          <a:ln w="28575">
            <a:solidFill>
              <a:schemeClr val="accent2"/>
            </a:solidFill>
            <a:headEnd type="arrow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7" name="Группа 16"/>
          <p:cNvGrpSpPr/>
          <p:nvPr/>
        </p:nvGrpSpPr>
        <p:grpSpPr>
          <a:xfrm>
            <a:off x="7164288" y="4653136"/>
            <a:ext cx="1296143" cy="1584176"/>
            <a:chOff x="7308306" y="4653136"/>
            <a:chExt cx="1036915" cy="1584176"/>
          </a:xfrm>
        </p:grpSpPr>
        <p:cxnSp>
          <p:nvCxnSpPr>
            <p:cNvPr id="18" name="Прямая со стрелкой 17"/>
            <p:cNvCxnSpPr>
              <a:stCxn id="22" idx="0"/>
            </p:cNvCxnSpPr>
            <p:nvPr/>
          </p:nvCxnSpPr>
          <p:spPr>
            <a:xfrm flipH="1" flipV="1">
              <a:off x="7826764" y="4653136"/>
              <a:ext cx="3" cy="504056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Овал 21"/>
            <p:cNvSpPr/>
            <p:nvPr/>
          </p:nvSpPr>
          <p:spPr>
            <a:xfrm>
              <a:off x="7308306" y="5157192"/>
              <a:ext cx="1036915" cy="108012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dirty="0" smtClean="0">
                  <a:solidFill>
                    <a:srgbClr val="00008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i</a:t>
              </a:r>
              <a:r>
                <a:rPr lang="en-US" sz="2000" dirty="0" smtClean="0">
                  <a:solidFill>
                    <a:schemeClr val="tx1"/>
                  </a:solidFill>
                  <a:highlight>
                    <a:srgbClr val="FFFFFF"/>
                  </a:highlight>
                </a:rPr>
                <a:t>+1</a:t>
              </a:r>
              <a:r>
                <a:rPr lang="en-US" sz="2000" dirty="0" smtClean="0">
                  <a:solidFill>
                    <a:srgbClr val="000000"/>
                  </a:solidFill>
                  <a:highlight>
                    <a:srgbClr val="FFFFFF"/>
                  </a:highlight>
                </a:rPr>
                <a:t>=5</a:t>
              </a:r>
              <a:endParaRPr lang="ru-RU" sz="2000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  <p:sp>
        <p:nvSpPr>
          <p:cNvPr id="24" name="Rectangle 2"/>
          <p:cNvSpPr txBox="1">
            <a:spLocks noChangeArrowheads="1"/>
          </p:cNvSpPr>
          <p:nvPr/>
        </p:nvSpPr>
        <p:spPr>
          <a:xfrm>
            <a:off x="251520" y="260648"/>
            <a:ext cx="8640959" cy="10527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Сортировка массивов</a:t>
            </a:r>
          </a:p>
        </p:txBody>
      </p:sp>
    </p:spTree>
    <p:extLst>
      <p:ext uri="{BB962C8B-B14F-4D97-AF65-F5344CB8AC3E}">
        <p14:creationId xmlns:p14="http://schemas.microsoft.com/office/powerpoint/2010/main" val="4254741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8276554"/>
              </p:ext>
            </p:extLst>
          </p:nvPr>
        </p:nvGraphicFramePr>
        <p:xfrm>
          <a:off x="683568" y="3789040"/>
          <a:ext cx="7848870" cy="8230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8145"/>
                <a:gridCol w="1308145"/>
                <a:gridCol w="1308145"/>
                <a:gridCol w="1308145"/>
                <a:gridCol w="1308145"/>
                <a:gridCol w="1308145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ru-RU" sz="2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ru-RU" sz="2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ru-RU" sz="2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  <a:endParaRPr lang="ru-RU" sz="2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ru-RU" sz="2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12</a:t>
                      </a:r>
                      <a:endParaRPr lang="ru-RU" sz="2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a[0]</a:t>
                      </a: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a[1]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a[2]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a[3]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a[4]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a[5]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Базовые структуры данных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55</a:t>
            </a:fld>
            <a:endParaRPr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251520" y="1628800"/>
            <a:ext cx="84249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ru-RU" sz="2400" i="1" dirty="0"/>
              <a:t>Сортировка </a:t>
            </a:r>
            <a:r>
              <a:rPr lang="ru-RU" sz="2400" i="1" dirty="0" smtClean="0"/>
              <a:t>обменом </a:t>
            </a:r>
            <a:r>
              <a:rPr lang="ru-RU" sz="2400" i="1" dirty="0"/>
              <a:t>: 2</a:t>
            </a:r>
            <a:r>
              <a:rPr lang="ru-RU" sz="2400" i="1" dirty="0" smtClean="0"/>
              <a:t>-й проход</a:t>
            </a:r>
            <a:endParaRPr lang="ru-RU" sz="2400" i="1" dirty="0"/>
          </a:p>
        </p:txBody>
      </p:sp>
      <p:grpSp>
        <p:nvGrpSpPr>
          <p:cNvPr id="10" name="Группа 9"/>
          <p:cNvGrpSpPr/>
          <p:nvPr/>
        </p:nvGrpSpPr>
        <p:grpSpPr>
          <a:xfrm>
            <a:off x="6012160" y="2060848"/>
            <a:ext cx="1152128" cy="1656184"/>
            <a:chOff x="7308304" y="2060848"/>
            <a:chExt cx="1152128" cy="1656184"/>
          </a:xfrm>
        </p:grpSpPr>
        <p:cxnSp>
          <p:nvCxnSpPr>
            <p:cNvPr id="12" name="Прямая со стрелкой 11"/>
            <p:cNvCxnSpPr>
              <a:stCxn id="13" idx="4"/>
            </p:cNvCxnSpPr>
            <p:nvPr/>
          </p:nvCxnSpPr>
          <p:spPr>
            <a:xfrm>
              <a:off x="7884368" y="3140968"/>
              <a:ext cx="0" cy="576064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Овал 12"/>
            <p:cNvSpPr/>
            <p:nvPr/>
          </p:nvSpPr>
          <p:spPr>
            <a:xfrm>
              <a:off x="7308304" y="2060848"/>
              <a:ext cx="1152128" cy="108012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dirty="0" smtClean="0">
                  <a:solidFill>
                    <a:srgbClr val="00008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k</a:t>
              </a:r>
              <a:r>
                <a:rPr lang="en-US" sz="2000" dirty="0" smtClean="0">
                  <a:solidFill>
                    <a:srgbClr val="000080"/>
                  </a:solidFill>
                  <a:highlight>
                    <a:srgbClr val="FFFFFF"/>
                  </a:highlight>
                </a:rPr>
                <a:t> </a:t>
              </a:r>
              <a:r>
                <a:rPr lang="en-US" sz="20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=</a:t>
              </a:r>
              <a:r>
                <a:rPr lang="en-US" sz="2000" dirty="0" smtClean="0">
                  <a:solidFill>
                    <a:srgbClr val="000000"/>
                  </a:solidFill>
                  <a:highlight>
                    <a:srgbClr val="FFFFFF"/>
                  </a:highlight>
                </a:rPr>
                <a:t> </a:t>
              </a:r>
              <a:r>
                <a:rPr lang="ru-RU" sz="2000" dirty="0" smtClean="0">
                  <a:solidFill>
                    <a:srgbClr val="000000"/>
                  </a:solidFill>
                  <a:highlight>
                    <a:srgbClr val="FFFFFF"/>
                  </a:highlight>
                </a:rPr>
                <a:t>4</a:t>
              </a:r>
              <a:endParaRPr lang="ru-RU" sz="2000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3" name="Группа 22"/>
          <p:cNvGrpSpPr/>
          <p:nvPr/>
        </p:nvGrpSpPr>
        <p:grpSpPr>
          <a:xfrm>
            <a:off x="755576" y="4653136"/>
            <a:ext cx="1152128" cy="1584176"/>
            <a:chOff x="7308304" y="4653136"/>
            <a:chExt cx="1152128" cy="1584176"/>
          </a:xfrm>
        </p:grpSpPr>
        <p:cxnSp>
          <p:nvCxnSpPr>
            <p:cNvPr id="20" name="Прямая со стрелкой 19"/>
            <p:cNvCxnSpPr>
              <a:stCxn id="21" idx="0"/>
            </p:cNvCxnSpPr>
            <p:nvPr/>
          </p:nvCxnSpPr>
          <p:spPr>
            <a:xfrm flipV="1">
              <a:off x="7884368" y="4653136"/>
              <a:ext cx="0" cy="504056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Овал 20"/>
            <p:cNvSpPr/>
            <p:nvPr/>
          </p:nvSpPr>
          <p:spPr>
            <a:xfrm>
              <a:off x="7308304" y="5157192"/>
              <a:ext cx="1152128" cy="108012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dirty="0">
                  <a:solidFill>
                    <a:srgbClr val="00008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i</a:t>
              </a:r>
              <a:r>
                <a:rPr lang="en-US" sz="2000" dirty="0" smtClean="0">
                  <a:solidFill>
                    <a:srgbClr val="000080"/>
                  </a:solidFill>
                  <a:highlight>
                    <a:srgbClr val="FFFFFF"/>
                  </a:highlight>
                </a:rPr>
                <a:t> </a:t>
              </a:r>
              <a:r>
                <a:rPr lang="en-US" sz="20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=</a:t>
              </a:r>
              <a:r>
                <a:rPr lang="en-US" sz="2000" dirty="0" smtClean="0">
                  <a:solidFill>
                    <a:srgbClr val="000000"/>
                  </a:solidFill>
                  <a:highlight>
                    <a:srgbClr val="FFFFFF"/>
                  </a:highlight>
                </a:rPr>
                <a:t> </a:t>
              </a:r>
              <a:r>
                <a:rPr lang="ru-RU" sz="2000" dirty="0" smtClean="0">
                  <a:solidFill>
                    <a:srgbClr val="000000"/>
                  </a:solidFill>
                  <a:highlight>
                    <a:srgbClr val="FFFFFF"/>
                  </a:highlight>
                </a:rPr>
                <a:t>0</a:t>
              </a:r>
              <a:endParaRPr lang="ru-RU" sz="2000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7" name="Группа 16"/>
          <p:cNvGrpSpPr/>
          <p:nvPr/>
        </p:nvGrpSpPr>
        <p:grpSpPr>
          <a:xfrm>
            <a:off x="2051720" y="4653136"/>
            <a:ext cx="1296143" cy="1584176"/>
            <a:chOff x="7308306" y="4653136"/>
            <a:chExt cx="1036915" cy="1584176"/>
          </a:xfrm>
        </p:grpSpPr>
        <p:cxnSp>
          <p:nvCxnSpPr>
            <p:cNvPr id="18" name="Прямая со стрелкой 17"/>
            <p:cNvCxnSpPr>
              <a:stCxn id="22" idx="0"/>
            </p:cNvCxnSpPr>
            <p:nvPr/>
          </p:nvCxnSpPr>
          <p:spPr>
            <a:xfrm flipH="1" flipV="1">
              <a:off x="7826764" y="4653136"/>
              <a:ext cx="3" cy="504056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Овал 21"/>
            <p:cNvSpPr/>
            <p:nvPr/>
          </p:nvSpPr>
          <p:spPr>
            <a:xfrm>
              <a:off x="7308306" y="5157192"/>
              <a:ext cx="1036915" cy="108012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dirty="0" smtClean="0">
                  <a:solidFill>
                    <a:srgbClr val="00008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i</a:t>
              </a:r>
              <a:r>
                <a:rPr lang="en-US" sz="2000" dirty="0" smtClean="0">
                  <a:solidFill>
                    <a:schemeClr val="tx1"/>
                  </a:solidFill>
                  <a:highlight>
                    <a:srgbClr val="FFFFFF"/>
                  </a:highlight>
                </a:rPr>
                <a:t>+1</a:t>
              </a:r>
              <a:r>
                <a:rPr lang="en-US" sz="2000" dirty="0" smtClean="0">
                  <a:solidFill>
                    <a:srgbClr val="000000"/>
                  </a:solidFill>
                  <a:highlight>
                    <a:srgbClr val="FFFFFF"/>
                  </a:highlight>
                </a:rPr>
                <a:t>=</a:t>
              </a:r>
              <a:r>
                <a:rPr lang="ru-RU" sz="2000" dirty="0" smtClean="0">
                  <a:solidFill>
                    <a:srgbClr val="000000"/>
                  </a:solidFill>
                  <a:highlight>
                    <a:srgbClr val="FFFFFF"/>
                  </a:highlight>
                </a:rPr>
                <a:t>1</a:t>
              </a:r>
              <a:endParaRPr lang="ru-RU" sz="2000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  <p:sp>
        <p:nvSpPr>
          <p:cNvPr id="19" name="Rectangle 2"/>
          <p:cNvSpPr txBox="1">
            <a:spLocks noChangeArrowheads="1"/>
          </p:cNvSpPr>
          <p:nvPr/>
        </p:nvSpPr>
        <p:spPr>
          <a:xfrm>
            <a:off x="251520" y="260648"/>
            <a:ext cx="8640959" cy="10527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Сортировка массивов</a:t>
            </a:r>
          </a:p>
        </p:txBody>
      </p:sp>
    </p:spTree>
    <p:extLst>
      <p:ext uri="{BB962C8B-B14F-4D97-AF65-F5344CB8AC3E}">
        <p14:creationId xmlns:p14="http://schemas.microsoft.com/office/powerpoint/2010/main" val="988318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9712644"/>
              </p:ext>
            </p:extLst>
          </p:nvPr>
        </p:nvGraphicFramePr>
        <p:xfrm>
          <a:off x="683568" y="3789040"/>
          <a:ext cx="7848870" cy="8230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8145"/>
                <a:gridCol w="1308145"/>
                <a:gridCol w="1308145"/>
                <a:gridCol w="1308145"/>
                <a:gridCol w="1308145"/>
                <a:gridCol w="1308145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ru-RU" sz="2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ru-RU" sz="2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ru-RU" sz="2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  <a:endParaRPr lang="ru-RU" sz="2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ru-RU" sz="2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12</a:t>
                      </a:r>
                      <a:endParaRPr lang="ru-RU" sz="2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a[0]</a:t>
                      </a: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a[1]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a[2]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a[3]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a[4]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a[5]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" name="Таблица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0395147"/>
              </p:ext>
            </p:extLst>
          </p:nvPr>
        </p:nvGraphicFramePr>
        <p:xfrm>
          <a:off x="683568" y="3789040"/>
          <a:ext cx="7848870" cy="8230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8145"/>
                <a:gridCol w="1308145"/>
                <a:gridCol w="1308145"/>
                <a:gridCol w="1308145"/>
                <a:gridCol w="1308145"/>
                <a:gridCol w="1308145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ru-RU" sz="2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ru-RU" sz="2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ru-RU" sz="2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  <a:endParaRPr lang="ru-RU" sz="2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ru-RU" sz="2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12</a:t>
                      </a:r>
                      <a:endParaRPr lang="ru-RU" sz="2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a[0]</a:t>
                      </a: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a[1]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a[2]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a[3]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a[4]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a[5]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Базовые структуры данных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56</a:t>
            </a:fld>
            <a:endParaRPr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251520" y="1628800"/>
            <a:ext cx="84249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ru-RU" sz="2400" i="1" dirty="0"/>
              <a:t>Сортировка </a:t>
            </a:r>
            <a:r>
              <a:rPr lang="ru-RU" sz="2400" i="1" dirty="0" smtClean="0"/>
              <a:t>обменом </a:t>
            </a:r>
            <a:r>
              <a:rPr lang="ru-RU" sz="2400" i="1" dirty="0"/>
              <a:t>: 2</a:t>
            </a:r>
            <a:r>
              <a:rPr lang="ru-RU" sz="2400" i="1" dirty="0" smtClean="0"/>
              <a:t>-й проход</a:t>
            </a:r>
            <a:endParaRPr lang="ru-RU" sz="2400" i="1" dirty="0"/>
          </a:p>
        </p:txBody>
      </p:sp>
      <p:grpSp>
        <p:nvGrpSpPr>
          <p:cNvPr id="10" name="Группа 9"/>
          <p:cNvGrpSpPr/>
          <p:nvPr/>
        </p:nvGrpSpPr>
        <p:grpSpPr>
          <a:xfrm>
            <a:off x="6012160" y="2060848"/>
            <a:ext cx="1152128" cy="1656184"/>
            <a:chOff x="7308304" y="2060848"/>
            <a:chExt cx="1152128" cy="1656184"/>
          </a:xfrm>
        </p:grpSpPr>
        <p:cxnSp>
          <p:nvCxnSpPr>
            <p:cNvPr id="12" name="Прямая со стрелкой 11"/>
            <p:cNvCxnSpPr>
              <a:stCxn id="13" idx="4"/>
            </p:cNvCxnSpPr>
            <p:nvPr/>
          </p:nvCxnSpPr>
          <p:spPr>
            <a:xfrm>
              <a:off x="7884368" y="3140968"/>
              <a:ext cx="0" cy="576064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Овал 12"/>
            <p:cNvSpPr/>
            <p:nvPr/>
          </p:nvSpPr>
          <p:spPr>
            <a:xfrm>
              <a:off x="7308304" y="2060848"/>
              <a:ext cx="1152128" cy="108012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dirty="0" smtClean="0">
                  <a:solidFill>
                    <a:srgbClr val="00008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k</a:t>
              </a:r>
              <a:r>
                <a:rPr lang="en-US" sz="2000" dirty="0" smtClean="0">
                  <a:solidFill>
                    <a:srgbClr val="000080"/>
                  </a:solidFill>
                  <a:highlight>
                    <a:srgbClr val="FFFFFF"/>
                  </a:highlight>
                </a:rPr>
                <a:t> </a:t>
              </a:r>
              <a:r>
                <a:rPr lang="en-US" sz="20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=</a:t>
              </a:r>
              <a:r>
                <a:rPr lang="en-US" sz="2000" dirty="0" smtClean="0">
                  <a:solidFill>
                    <a:srgbClr val="000000"/>
                  </a:solidFill>
                  <a:highlight>
                    <a:srgbClr val="FFFFFF"/>
                  </a:highlight>
                </a:rPr>
                <a:t> </a:t>
              </a:r>
              <a:r>
                <a:rPr lang="ru-RU" sz="2000" dirty="0" smtClean="0">
                  <a:solidFill>
                    <a:srgbClr val="000000"/>
                  </a:solidFill>
                  <a:highlight>
                    <a:srgbClr val="FFFFFF"/>
                  </a:highlight>
                </a:rPr>
                <a:t>4</a:t>
              </a:r>
              <a:endParaRPr lang="ru-RU" sz="2000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3" name="Группа 22"/>
          <p:cNvGrpSpPr/>
          <p:nvPr/>
        </p:nvGrpSpPr>
        <p:grpSpPr>
          <a:xfrm>
            <a:off x="1979712" y="4653136"/>
            <a:ext cx="1152128" cy="1584176"/>
            <a:chOff x="7308304" y="4653136"/>
            <a:chExt cx="1152128" cy="1584176"/>
          </a:xfrm>
        </p:grpSpPr>
        <p:cxnSp>
          <p:nvCxnSpPr>
            <p:cNvPr id="20" name="Прямая со стрелкой 19"/>
            <p:cNvCxnSpPr>
              <a:stCxn id="21" idx="0"/>
            </p:cNvCxnSpPr>
            <p:nvPr/>
          </p:nvCxnSpPr>
          <p:spPr>
            <a:xfrm flipV="1">
              <a:off x="7884368" y="4653136"/>
              <a:ext cx="0" cy="504056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Овал 20"/>
            <p:cNvSpPr/>
            <p:nvPr/>
          </p:nvSpPr>
          <p:spPr>
            <a:xfrm>
              <a:off x="7308304" y="5157192"/>
              <a:ext cx="1152128" cy="108012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dirty="0">
                  <a:solidFill>
                    <a:srgbClr val="00008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i</a:t>
              </a:r>
              <a:r>
                <a:rPr lang="en-US" sz="2000" dirty="0" smtClean="0">
                  <a:solidFill>
                    <a:srgbClr val="000080"/>
                  </a:solidFill>
                  <a:highlight>
                    <a:srgbClr val="FFFFFF"/>
                  </a:highlight>
                </a:rPr>
                <a:t> </a:t>
              </a:r>
              <a:r>
                <a:rPr lang="en-US" sz="20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=</a:t>
              </a:r>
              <a:r>
                <a:rPr lang="en-US" sz="2000" dirty="0" smtClean="0">
                  <a:solidFill>
                    <a:srgbClr val="000000"/>
                  </a:solidFill>
                  <a:highlight>
                    <a:srgbClr val="FFFFFF"/>
                  </a:highlight>
                </a:rPr>
                <a:t> </a:t>
              </a:r>
              <a:r>
                <a:rPr lang="ru-RU" sz="2000" dirty="0" smtClean="0">
                  <a:solidFill>
                    <a:srgbClr val="000000"/>
                  </a:solidFill>
                  <a:highlight>
                    <a:srgbClr val="FFFFFF"/>
                  </a:highlight>
                </a:rPr>
                <a:t>1</a:t>
              </a:r>
              <a:endParaRPr lang="ru-RU" sz="2000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19" name="Полилиния 18"/>
          <p:cNvSpPr/>
          <p:nvPr/>
        </p:nvSpPr>
        <p:spPr>
          <a:xfrm>
            <a:off x="2627784" y="3284984"/>
            <a:ext cx="1224136" cy="421247"/>
          </a:xfrm>
          <a:custGeom>
            <a:avLst/>
            <a:gdLst>
              <a:gd name="connsiteX0" fmla="*/ 0 w 6421349"/>
              <a:gd name="connsiteY0" fmla="*/ 421247 h 421247"/>
              <a:gd name="connsiteX1" fmla="*/ 3256908 w 6421349"/>
              <a:gd name="connsiteY1" fmla="*/ 6 h 421247"/>
              <a:gd name="connsiteX2" fmla="*/ 6421349 w 6421349"/>
              <a:gd name="connsiteY2" fmla="*/ 410972 h 421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21349" h="421247">
                <a:moveTo>
                  <a:pt x="0" y="421247"/>
                </a:moveTo>
                <a:cubicBezTo>
                  <a:pt x="1093341" y="211482"/>
                  <a:pt x="2186683" y="1718"/>
                  <a:pt x="3256908" y="6"/>
                </a:cubicBezTo>
                <a:cubicBezTo>
                  <a:pt x="4327133" y="-1706"/>
                  <a:pt x="5763803" y="321929"/>
                  <a:pt x="6421349" y="410972"/>
                </a:cubicBezTo>
              </a:path>
            </a:pathLst>
          </a:custGeom>
          <a:noFill/>
          <a:ln w="28575">
            <a:solidFill>
              <a:schemeClr val="accent2"/>
            </a:solidFill>
            <a:headEnd type="arrow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7" name="Группа 16"/>
          <p:cNvGrpSpPr/>
          <p:nvPr/>
        </p:nvGrpSpPr>
        <p:grpSpPr>
          <a:xfrm>
            <a:off x="3275856" y="4653136"/>
            <a:ext cx="1296143" cy="1584176"/>
            <a:chOff x="7308306" y="4653136"/>
            <a:chExt cx="1036915" cy="1584176"/>
          </a:xfrm>
        </p:grpSpPr>
        <p:cxnSp>
          <p:nvCxnSpPr>
            <p:cNvPr id="18" name="Прямая со стрелкой 17"/>
            <p:cNvCxnSpPr>
              <a:stCxn id="22" idx="0"/>
            </p:cNvCxnSpPr>
            <p:nvPr/>
          </p:nvCxnSpPr>
          <p:spPr>
            <a:xfrm flipH="1" flipV="1">
              <a:off x="7826764" y="4653136"/>
              <a:ext cx="3" cy="504056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Овал 21"/>
            <p:cNvSpPr/>
            <p:nvPr/>
          </p:nvSpPr>
          <p:spPr>
            <a:xfrm>
              <a:off x="7308306" y="5157192"/>
              <a:ext cx="1036915" cy="108012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dirty="0" smtClean="0">
                  <a:solidFill>
                    <a:srgbClr val="00008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i</a:t>
              </a:r>
              <a:r>
                <a:rPr lang="en-US" sz="2000" dirty="0" smtClean="0">
                  <a:solidFill>
                    <a:schemeClr val="tx1"/>
                  </a:solidFill>
                  <a:highlight>
                    <a:srgbClr val="FFFFFF"/>
                  </a:highlight>
                </a:rPr>
                <a:t>+1</a:t>
              </a:r>
              <a:r>
                <a:rPr lang="en-US" sz="2000" dirty="0" smtClean="0">
                  <a:solidFill>
                    <a:srgbClr val="000000"/>
                  </a:solidFill>
                  <a:highlight>
                    <a:srgbClr val="FFFFFF"/>
                  </a:highlight>
                </a:rPr>
                <a:t>=</a:t>
              </a:r>
              <a:r>
                <a:rPr lang="ru-RU" sz="2000" dirty="0" smtClean="0">
                  <a:solidFill>
                    <a:srgbClr val="000000"/>
                  </a:solidFill>
                  <a:highlight>
                    <a:srgbClr val="FFFFFF"/>
                  </a:highlight>
                </a:rPr>
                <a:t>2</a:t>
              </a:r>
              <a:endParaRPr lang="ru-RU" sz="2000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  <p:sp>
        <p:nvSpPr>
          <p:cNvPr id="26" name="Rectangle 2"/>
          <p:cNvSpPr txBox="1">
            <a:spLocks noChangeArrowheads="1"/>
          </p:cNvSpPr>
          <p:nvPr/>
        </p:nvSpPr>
        <p:spPr>
          <a:xfrm>
            <a:off x="251520" y="260648"/>
            <a:ext cx="8640959" cy="10527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Сортировка массивов</a:t>
            </a:r>
          </a:p>
        </p:txBody>
      </p:sp>
    </p:spTree>
    <p:extLst>
      <p:ext uri="{BB962C8B-B14F-4D97-AF65-F5344CB8AC3E}">
        <p14:creationId xmlns:p14="http://schemas.microsoft.com/office/powerpoint/2010/main" val="465781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4093336"/>
              </p:ext>
            </p:extLst>
          </p:nvPr>
        </p:nvGraphicFramePr>
        <p:xfrm>
          <a:off x="683568" y="3789040"/>
          <a:ext cx="7848870" cy="8230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8145"/>
                <a:gridCol w="1308145"/>
                <a:gridCol w="1308145"/>
                <a:gridCol w="1308145"/>
                <a:gridCol w="1308145"/>
                <a:gridCol w="1308145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ru-RU" sz="2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ru-RU" sz="2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ru-RU" sz="2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  <a:endParaRPr lang="ru-RU" sz="2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ru-RU" sz="2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12</a:t>
                      </a:r>
                      <a:endParaRPr lang="ru-RU" sz="2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a[0]</a:t>
                      </a: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a[1]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a[2]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a[3]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a[4]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a[5]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Базовые структуры данных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57</a:t>
            </a:fld>
            <a:endParaRPr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251520" y="1628800"/>
            <a:ext cx="84249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ru-RU" sz="2400" i="1" dirty="0"/>
              <a:t>Сортировка </a:t>
            </a:r>
            <a:r>
              <a:rPr lang="ru-RU" sz="2400" i="1" dirty="0" smtClean="0"/>
              <a:t>обменом </a:t>
            </a:r>
            <a:r>
              <a:rPr lang="ru-RU" sz="2400" i="1" dirty="0"/>
              <a:t>: 2</a:t>
            </a:r>
            <a:r>
              <a:rPr lang="ru-RU" sz="2400" i="1" dirty="0" smtClean="0"/>
              <a:t>-й проход</a:t>
            </a:r>
            <a:endParaRPr lang="ru-RU" sz="2400" i="1" dirty="0"/>
          </a:p>
        </p:txBody>
      </p:sp>
      <p:grpSp>
        <p:nvGrpSpPr>
          <p:cNvPr id="10" name="Группа 9"/>
          <p:cNvGrpSpPr/>
          <p:nvPr/>
        </p:nvGrpSpPr>
        <p:grpSpPr>
          <a:xfrm>
            <a:off x="6012160" y="2060848"/>
            <a:ext cx="1152128" cy="1656184"/>
            <a:chOff x="7308304" y="2060848"/>
            <a:chExt cx="1152128" cy="1656184"/>
          </a:xfrm>
        </p:grpSpPr>
        <p:cxnSp>
          <p:nvCxnSpPr>
            <p:cNvPr id="12" name="Прямая со стрелкой 11"/>
            <p:cNvCxnSpPr>
              <a:stCxn id="13" idx="4"/>
            </p:cNvCxnSpPr>
            <p:nvPr/>
          </p:nvCxnSpPr>
          <p:spPr>
            <a:xfrm>
              <a:off x="7884368" y="3140968"/>
              <a:ext cx="0" cy="576064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Овал 12"/>
            <p:cNvSpPr/>
            <p:nvPr/>
          </p:nvSpPr>
          <p:spPr>
            <a:xfrm>
              <a:off x="7308304" y="2060848"/>
              <a:ext cx="1152128" cy="108012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dirty="0" smtClean="0">
                  <a:solidFill>
                    <a:srgbClr val="00008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k</a:t>
              </a:r>
              <a:r>
                <a:rPr lang="en-US" sz="2000" dirty="0" smtClean="0">
                  <a:solidFill>
                    <a:srgbClr val="000080"/>
                  </a:solidFill>
                  <a:highlight>
                    <a:srgbClr val="FFFFFF"/>
                  </a:highlight>
                </a:rPr>
                <a:t> </a:t>
              </a:r>
              <a:r>
                <a:rPr lang="en-US" sz="20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=</a:t>
              </a:r>
              <a:r>
                <a:rPr lang="en-US" sz="2000" dirty="0" smtClean="0">
                  <a:solidFill>
                    <a:srgbClr val="000000"/>
                  </a:solidFill>
                  <a:highlight>
                    <a:srgbClr val="FFFFFF"/>
                  </a:highlight>
                </a:rPr>
                <a:t> </a:t>
              </a:r>
              <a:r>
                <a:rPr lang="ru-RU" sz="2000" dirty="0" smtClean="0">
                  <a:solidFill>
                    <a:srgbClr val="000000"/>
                  </a:solidFill>
                  <a:highlight>
                    <a:srgbClr val="FFFFFF"/>
                  </a:highlight>
                </a:rPr>
                <a:t>4</a:t>
              </a:r>
              <a:endParaRPr lang="ru-RU" sz="2000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3" name="Группа 22"/>
          <p:cNvGrpSpPr/>
          <p:nvPr/>
        </p:nvGrpSpPr>
        <p:grpSpPr>
          <a:xfrm>
            <a:off x="3347864" y="4653136"/>
            <a:ext cx="1152128" cy="1584176"/>
            <a:chOff x="7308304" y="4653136"/>
            <a:chExt cx="1152128" cy="1584176"/>
          </a:xfrm>
        </p:grpSpPr>
        <p:cxnSp>
          <p:nvCxnSpPr>
            <p:cNvPr id="20" name="Прямая со стрелкой 19"/>
            <p:cNvCxnSpPr>
              <a:stCxn id="21" idx="0"/>
            </p:cNvCxnSpPr>
            <p:nvPr/>
          </p:nvCxnSpPr>
          <p:spPr>
            <a:xfrm flipV="1">
              <a:off x="7884368" y="4653136"/>
              <a:ext cx="0" cy="504056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Овал 20"/>
            <p:cNvSpPr/>
            <p:nvPr/>
          </p:nvSpPr>
          <p:spPr>
            <a:xfrm>
              <a:off x="7308304" y="5157192"/>
              <a:ext cx="1152128" cy="108012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dirty="0">
                  <a:solidFill>
                    <a:srgbClr val="00008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i</a:t>
              </a:r>
              <a:r>
                <a:rPr lang="en-US" sz="2000" dirty="0" smtClean="0">
                  <a:solidFill>
                    <a:srgbClr val="000080"/>
                  </a:solidFill>
                  <a:highlight>
                    <a:srgbClr val="FFFFFF"/>
                  </a:highlight>
                </a:rPr>
                <a:t> </a:t>
              </a:r>
              <a:r>
                <a:rPr lang="en-US" sz="20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=</a:t>
              </a:r>
              <a:r>
                <a:rPr lang="en-US" sz="2000" dirty="0" smtClean="0">
                  <a:solidFill>
                    <a:srgbClr val="000000"/>
                  </a:solidFill>
                  <a:highlight>
                    <a:srgbClr val="FFFFFF"/>
                  </a:highlight>
                </a:rPr>
                <a:t> </a:t>
              </a:r>
              <a:r>
                <a:rPr lang="ru-RU" sz="2000" dirty="0" smtClean="0">
                  <a:solidFill>
                    <a:srgbClr val="000000"/>
                  </a:solidFill>
                  <a:highlight>
                    <a:srgbClr val="FFFFFF"/>
                  </a:highlight>
                </a:rPr>
                <a:t>2</a:t>
              </a:r>
              <a:endParaRPr lang="ru-RU" sz="2000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7" name="Группа 16"/>
          <p:cNvGrpSpPr/>
          <p:nvPr/>
        </p:nvGrpSpPr>
        <p:grpSpPr>
          <a:xfrm>
            <a:off x="4644008" y="4653136"/>
            <a:ext cx="1296143" cy="1584176"/>
            <a:chOff x="7308306" y="4653136"/>
            <a:chExt cx="1036915" cy="1584176"/>
          </a:xfrm>
        </p:grpSpPr>
        <p:cxnSp>
          <p:nvCxnSpPr>
            <p:cNvPr id="18" name="Прямая со стрелкой 17"/>
            <p:cNvCxnSpPr>
              <a:stCxn id="22" idx="0"/>
            </p:cNvCxnSpPr>
            <p:nvPr/>
          </p:nvCxnSpPr>
          <p:spPr>
            <a:xfrm flipH="1" flipV="1">
              <a:off x="7826764" y="4653136"/>
              <a:ext cx="3" cy="504056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Овал 21"/>
            <p:cNvSpPr/>
            <p:nvPr/>
          </p:nvSpPr>
          <p:spPr>
            <a:xfrm>
              <a:off x="7308306" y="5157192"/>
              <a:ext cx="1036915" cy="108012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dirty="0" smtClean="0">
                  <a:solidFill>
                    <a:srgbClr val="00008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i</a:t>
              </a:r>
              <a:r>
                <a:rPr lang="en-US" sz="2000" dirty="0" smtClean="0">
                  <a:solidFill>
                    <a:schemeClr val="tx1"/>
                  </a:solidFill>
                  <a:highlight>
                    <a:srgbClr val="FFFFFF"/>
                  </a:highlight>
                </a:rPr>
                <a:t>+1</a:t>
              </a:r>
              <a:r>
                <a:rPr lang="en-US" sz="2000" dirty="0" smtClean="0">
                  <a:solidFill>
                    <a:srgbClr val="000000"/>
                  </a:solidFill>
                  <a:highlight>
                    <a:srgbClr val="FFFFFF"/>
                  </a:highlight>
                </a:rPr>
                <a:t>=</a:t>
              </a:r>
              <a:r>
                <a:rPr lang="ru-RU" sz="2000" dirty="0" smtClean="0">
                  <a:solidFill>
                    <a:srgbClr val="000000"/>
                  </a:solidFill>
                  <a:highlight>
                    <a:srgbClr val="FFFFFF"/>
                  </a:highlight>
                </a:rPr>
                <a:t>3</a:t>
              </a:r>
              <a:endParaRPr lang="ru-RU" sz="2000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  <p:sp>
        <p:nvSpPr>
          <p:cNvPr id="19" name="Rectangle 2"/>
          <p:cNvSpPr txBox="1">
            <a:spLocks noChangeArrowheads="1"/>
          </p:cNvSpPr>
          <p:nvPr/>
        </p:nvSpPr>
        <p:spPr>
          <a:xfrm>
            <a:off x="251520" y="260648"/>
            <a:ext cx="8640959" cy="10527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Сортировка массивов</a:t>
            </a:r>
          </a:p>
        </p:txBody>
      </p:sp>
    </p:spTree>
    <p:extLst>
      <p:ext uri="{BB962C8B-B14F-4D97-AF65-F5344CB8AC3E}">
        <p14:creationId xmlns:p14="http://schemas.microsoft.com/office/powerpoint/2010/main" val="1710455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3623578"/>
              </p:ext>
            </p:extLst>
          </p:nvPr>
        </p:nvGraphicFramePr>
        <p:xfrm>
          <a:off x="683568" y="3789040"/>
          <a:ext cx="7848870" cy="8230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8145"/>
                <a:gridCol w="1308145"/>
                <a:gridCol w="1308145"/>
                <a:gridCol w="1308145"/>
                <a:gridCol w="1308145"/>
                <a:gridCol w="1308145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ru-RU" sz="2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ru-RU" sz="2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ru-RU" sz="2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  <a:endParaRPr lang="ru-RU" sz="2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ru-RU" sz="2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12</a:t>
                      </a:r>
                      <a:endParaRPr lang="ru-RU" sz="2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a[0]</a:t>
                      </a: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a[1]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a[2]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a[3]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a[4]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a[5]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" name="Таблица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7877492"/>
              </p:ext>
            </p:extLst>
          </p:nvPr>
        </p:nvGraphicFramePr>
        <p:xfrm>
          <a:off x="683568" y="3789040"/>
          <a:ext cx="7848870" cy="8230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8145"/>
                <a:gridCol w="1308145"/>
                <a:gridCol w="1308145"/>
                <a:gridCol w="1308145"/>
                <a:gridCol w="1308145"/>
                <a:gridCol w="1308145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ru-RU" sz="2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ru-RU" sz="2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ru-RU" sz="2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ru-RU" sz="2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  <a:endParaRPr lang="ru-RU" sz="2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12</a:t>
                      </a:r>
                      <a:endParaRPr lang="ru-RU" sz="2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a[0]</a:t>
                      </a: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a[1]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a[2]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a[3]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a[4]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a[5]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Базовые структуры данных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58</a:t>
            </a:fld>
            <a:endParaRPr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251520" y="1628800"/>
            <a:ext cx="84249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ru-RU" sz="2400" i="1" dirty="0"/>
              <a:t>Сортировка </a:t>
            </a:r>
            <a:r>
              <a:rPr lang="ru-RU" sz="2400" i="1" dirty="0" smtClean="0"/>
              <a:t>обменом </a:t>
            </a:r>
            <a:r>
              <a:rPr lang="ru-RU" sz="2400" i="1" dirty="0"/>
              <a:t>: 2</a:t>
            </a:r>
            <a:r>
              <a:rPr lang="ru-RU" sz="2400" i="1" dirty="0" smtClean="0"/>
              <a:t>-й проход</a:t>
            </a:r>
            <a:endParaRPr lang="ru-RU" sz="2400" i="1" dirty="0"/>
          </a:p>
        </p:txBody>
      </p:sp>
      <p:grpSp>
        <p:nvGrpSpPr>
          <p:cNvPr id="10" name="Группа 9"/>
          <p:cNvGrpSpPr/>
          <p:nvPr/>
        </p:nvGrpSpPr>
        <p:grpSpPr>
          <a:xfrm>
            <a:off x="6012160" y="2060848"/>
            <a:ext cx="1152128" cy="1656184"/>
            <a:chOff x="7308304" y="2060848"/>
            <a:chExt cx="1152128" cy="1656184"/>
          </a:xfrm>
        </p:grpSpPr>
        <p:cxnSp>
          <p:nvCxnSpPr>
            <p:cNvPr id="12" name="Прямая со стрелкой 11"/>
            <p:cNvCxnSpPr>
              <a:stCxn id="13" idx="4"/>
            </p:cNvCxnSpPr>
            <p:nvPr/>
          </p:nvCxnSpPr>
          <p:spPr>
            <a:xfrm>
              <a:off x="7884368" y="3140968"/>
              <a:ext cx="0" cy="576064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Овал 12"/>
            <p:cNvSpPr/>
            <p:nvPr/>
          </p:nvSpPr>
          <p:spPr>
            <a:xfrm>
              <a:off x="7308304" y="2060848"/>
              <a:ext cx="1152128" cy="108012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dirty="0" smtClean="0">
                  <a:solidFill>
                    <a:srgbClr val="00008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k</a:t>
              </a:r>
              <a:r>
                <a:rPr lang="en-US" sz="2000" dirty="0" smtClean="0">
                  <a:solidFill>
                    <a:srgbClr val="000080"/>
                  </a:solidFill>
                  <a:highlight>
                    <a:srgbClr val="FFFFFF"/>
                  </a:highlight>
                </a:rPr>
                <a:t> </a:t>
              </a:r>
              <a:r>
                <a:rPr lang="en-US" sz="20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=</a:t>
              </a:r>
              <a:r>
                <a:rPr lang="en-US" sz="2000" dirty="0" smtClean="0">
                  <a:solidFill>
                    <a:srgbClr val="000000"/>
                  </a:solidFill>
                  <a:highlight>
                    <a:srgbClr val="FFFFFF"/>
                  </a:highlight>
                </a:rPr>
                <a:t> </a:t>
              </a:r>
              <a:r>
                <a:rPr lang="ru-RU" sz="2000" dirty="0" smtClean="0">
                  <a:solidFill>
                    <a:srgbClr val="000000"/>
                  </a:solidFill>
                  <a:highlight>
                    <a:srgbClr val="FFFFFF"/>
                  </a:highlight>
                </a:rPr>
                <a:t>4</a:t>
              </a:r>
              <a:endParaRPr lang="ru-RU" sz="2000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3" name="Группа 22"/>
          <p:cNvGrpSpPr/>
          <p:nvPr/>
        </p:nvGrpSpPr>
        <p:grpSpPr>
          <a:xfrm>
            <a:off x="4644008" y="4653136"/>
            <a:ext cx="1152128" cy="1584176"/>
            <a:chOff x="7308304" y="4653136"/>
            <a:chExt cx="1152128" cy="1584176"/>
          </a:xfrm>
        </p:grpSpPr>
        <p:cxnSp>
          <p:nvCxnSpPr>
            <p:cNvPr id="20" name="Прямая со стрелкой 19"/>
            <p:cNvCxnSpPr>
              <a:stCxn id="21" idx="0"/>
            </p:cNvCxnSpPr>
            <p:nvPr/>
          </p:nvCxnSpPr>
          <p:spPr>
            <a:xfrm flipV="1">
              <a:off x="7884368" y="4653136"/>
              <a:ext cx="0" cy="504056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Овал 20"/>
            <p:cNvSpPr/>
            <p:nvPr/>
          </p:nvSpPr>
          <p:spPr>
            <a:xfrm>
              <a:off x="7308304" y="5157192"/>
              <a:ext cx="1152128" cy="108012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dirty="0">
                  <a:solidFill>
                    <a:srgbClr val="00008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i</a:t>
              </a:r>
              <a:r>
                <a:rPr lang="en-US" sz="2000" dirty="0" smtClean="0">
                  <a:solidFill>
                    <a:srgbClr val="000080"/>
                  </a:solidFill>
                  <a:highlight>
                    <a:srgbClr val="FFFFFF"/>
                  </a:highlight>
                </a:rPr>
                <a:t> </a:t>
              </a:r>
              <a:r>
                <a:rPr lang="en-US" sz="20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=</a:t>
              </a:r>
              <a:r>
                <a:rPr lang="en-US" sz="2000" dirty="0" smtClean="0">
                  <a:solidFill>
                    <a:srgbClr val="000000"/>
                  </a:solidFill>
                  <a:highlight>
                    <a:srgbClr val="FFFFFF"/>
                  </a:highlight>
                </a:rPr>
                <a:t> </a:t>
              </a:r>
              <a:r>
                <a:rPr lang="ru-RU" sz="2000" dirty="0" smtClean="0">
                  <a:solidFill>
                    <a:srgbClr val="000000"/>
                  </a:solidFill>
                  <a:highlight>
                    <a:srgbClr val="FFFFFF"/>
                  </a:highlight>
                </a:rPr>
                <a:t>3</a:t>
              </a:r>
              <a:endParaRPr lang="ru-RU" sz="2000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19" name="Полилиния 18"/>
          <p:cNvSpPr/>
          <p:nvPr/>
        </p:nvSpPr>
        <p:spPr>
          <a:xfrm>
            <a:off x="5292080" y="3284984"/>
            <a:ext cx="1224136" cy="421247"/>
          </a:xfrm>
          <a:custGeom>
            <a:avLst/>
            <a:gdLst>
              <a:gd name="connsiteX0" fmla="*/ 0 w 6421349"/>
              <a:gd name="connsiteY0" fmla="*/ 421247 h 421247"/>
              <a:gd name="connsiteX1" fmla="*/ 3256908 w 6421349"/>
              <a:gd name="connsiteY1" fmla="*/ 6 h 421247"/>
              <a:gd name="connsiteX2" fmla="*/ 6421349 w 6421349"/>
              <a:gd name="connsiteY2" fmla="*/ 410972 h 421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21349" h="421247">
                <a:moveTo>
                  <a:pt x="0" y="421247"/>
                </a:moveTo>
                <a:cubicBezTo>
                  <a:pt x="1093341" y="211482"/>
                  <a:pt x="2186683" y="1718"/>
                  <a:pt x="3256908" y="6"/>
                </a:cubicBezTo>
                <a:cubicBezTo>
                  <a:pt x="4327133" y="-1706"/>
                  <a:pt x="5763803" y="321929"/>
                  <a:pt x="6421349" y="410972"/>
                </a:cubicBezTo>
              </a:path>
            </a:pathLst>
          </a:custGeom>
          <a:noFill/>
          <a:ln w="28575">
            <a:solidFill>
              <a:schemeClr val="accent2"/>
            </a:solidFill>
            <a:headEnd type="arrow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7" name="Группа 16"/>
          <p:cNvGrpSpPr/>
          <p:nvPr/>
        </p:nvGrpSpPr>
        <p:grpSpPr>
          <a:xfrm>
            <a:off x="5940152" y="4653136"/>
            <a:ext cx="1296143" cy="1584176"/>
            <a:chOff x="7308306" y="4653136"/>
            <a:chExt cx="1036915" cy="1584176"/>
          </a:xfrm>
        </p:grpSpPr>
        <p:cxnSp>
          <p:nvCxnSpPr>
            <p:cNvPr id="18" name="Прямая со стрелкой 17"/>
            <p:cNvCxnSpPr>
              <a:stCxn id="22" idx="0"/>
            </p:cNvCxnSpPr>
            <p:nvPr/>
          </p:nvCxnSpPr>
          <p:spPr>
            <a:xfrm flipH="1" flipV="1">
              <a:off x="7826764" y="4653136"/>
              <a:ext cx="3" cy="504056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Овал 21"/>
            <p:cNvSpPr/>
            <p:nvPr/>
          </p:nvSpPr>
          <p:spPr>
            <a:xfrm>
              <a:off x="7308306" y="5157192"/>
              <a:ext cx="1036915" cy="108012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dirty="0" smtClean="0">
                  <a:solidFill>
                    <a:srgbClr val="00008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i</a:t>
              </a:r>
              <a:r>
                <a:rPr lang="en-US" sz="2000" dirty="0" smtClean="0">
                  <a:solidFill>
                    <a:schemeClr val="tx1"/>
                  </a:solidFill>
                  <a:highlight>
                    <a:srgbClr val="FFFFFF"/>
                  </a:highlight>
                </a:rPr>
                <a:t>+1</a:t>
              </a:r>
              <a:r>
                <a:rPr lang="en-US" sz="2000" dirty="0" smtClean="0">
                  <a:solidFill>
                    <a:srgbClr val="000000"/>
                  </a:solidFill>
                  <a:highlight>
                    <a:srgbClr val="FFFFFF"/>
                  </a:highlight>
                </a:rPr>
                <a:t>=</a:t>
              </a:r>
              <a:r>
                <a:rPr lang="ru-RU" sz="2000" dirty="0">
                  <a:solidFill>
                    <a:srgbClr val="000000"/>
                  </a:solidFill>
                  <a:highlight>
                    <a:srgbClr val="FFFFFF"/>
                  </a:highlight>
                </a:rPr>
                <a:t>4</a:t>
              </a:r>
              <a:endParaRPr lang="ru-RU" sz="2000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  <p:sp>
        <p:nvSpPr>
          <p:cNvPr id="26" name="Rectangle 2"/>
          <p:cNvSpPr txBox="1">
            <a:spLocks noChangeArrowheads="1"/>
          </p:cNvSpPr>
          <p:nvPr/>
        </p:nvSpPr>
        <p:spPr>
          <a:xfrm>
            <a:off x="251520" y="260648"/>
            <a:ext cx="8640959" cy="10527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Сортировка массивов</a:t>
            </a:r>
          </a:p>
        </p:txBody>
      </p:sp>
    </p:spTree>
    <p:extLst>
      <p:ext uri="{BB962C8B-B14F-4D97-AF65-F5344CB8AC3E}">
        <p14:creationId xmlns:p14="http://schemas.microsoft.com/office/powerpoint/2010/main" val="833211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3793236"/>
              </p:ext>
            </p:extLst>
          </p:nvPr>
        </p:nvGraphicFramePr>
        <p:xfrm>
          <a:off x="683568" y="3789040"/>
          <a:ext cx="7848870" cy="8230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8145"/>
                <a:gridCol w="1308145"/>
                <a:gridCol w="1308145"/>
                <a:gridCol w="1308145"/>
                <a:gridCol w="1308145"/>
                <a:gridCol w="1308145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ru-RU" sz="2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ru-RU" sz="2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ru-RU" sz="2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ru-RU" sz="2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  <a:endParaRPr lang="ru-RU" sz="2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12</a:t>
                      </a:r>
                      <a:endParaRPr lang="ru-RU" sz="2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a[0]</a:t>
                      </a: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a[1]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a[2]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a[3]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a[4]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a[5]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" name="Таблица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7210004"/>
              </p:ext>
            </p:extLst>
          </p:nvPr>
        </p:nvGraphicFramePr>
        <p:xfrm>
          <a:off x="683568" y="3789040"/>
          <a:ext cx="7848870" cy="8230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8145"/>
                <a:gridCol w="1308145"/>
                <a:gridCol w="1308145"/>
                <a:gridCol w="1308145"/>
                <a:gridCol w="1308145"/>
                <a:gridCol w="1308145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ru-RU" sz="2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ru-RU" sz="2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ru-RU" sz="2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ru-RU" sz="2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  <a:endParaRPr lang="ru-RU" sz="2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12</a:t>
                      </a:r>
                      <a:endParaRPr lang="ru-RU" sz="2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a[0]</a:t>
                      </a: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a[1]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a[2]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a[3]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a[4]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a[5]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Базовые структуры данных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59</a:t>
            </a:fld>
            <a:endParaRPr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251520" y="1628800"/>
            <a:ext cx="84249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ru-RU" sz="2400" i="1" dirty="0"/>
              <a:t>Сортировка </a:t>
            </a:r>
            <a:r>
              <a:rPr lang="ru-RU" sz="2400" i="1" dirty="0" smtClean="0"/>
              <a:t>обменом </a:t>
            </a:r>
            <a:r>
              <a:rPr lang="ru-RU" sz="2400" i="1" dirty="0"/>
              <a:t>: </a:t>
            </a:r>
            <a:r>
              <a:rPr lang="ru-RU" sz="2400" i="1" dirty="0" smtClean="0"/>
              <a:t>3-й проход</a:t>
            </a:r>
            <a:endParaRPr lang="ru-RU" sz="2400" i="1" dirty="0"/>
          </a:p>
        </p:txBody>
      </p:sp>
      <p:grpSp>
        <p:nvGrpSpPr>
          <p:cNvPr id="10" name="Группа 9"/>
          <p:cNvGrpSpPr/>
          <p:nvPr/>
        </p:nvGrpSpPr>
        <p:grpSpPr>
          <a:xfrm>
            <a:off x="4716016" y="2060848"/>
            <a:ext cx="1152128" cy="1656184"/>
            <a:chOff x="7308304" y="2060848"/>
            <a:chExt cx="1152128" cy="1656184"/>
          </a:xfrm>
        </p:grpSpPr>
        <p:cxnSp>
          <p:nvCxnSpPr>
            <p:cNvPr id="12" name="Прямая со стрелкой 11"/>
            <p:cNvCxnSpPr>
              <a:stCxn id="13" idx="4"/>
            </p:cNvCxnSpPr>
            <p:nvPr/>
          </p:nvCxnSpPr>
          <p:spPr>
            <a:xfrm>
              <a:off x="7884368" y="3140968"/>
              <a:ext cx="0" cy="576064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Овал 12"/>
            <p:cNvSpPr/>
            <p:nvPr/>
          </p:nvSpPr>
          <p:spPr>
            <a:xfrm>
              <a:off x="7308304" y="2060848"/>
              <a:ext cx="1152128" cy="108012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dirty="0" smtClean="0">
                  <a:solidFill>
                    <a:srgbClr val="00008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k</a:t>
              </a:r>
              <a:r>
                <a:rPr lang="en-US" sz="2000" dirty="0" smtClean="0">
                  <a:solidFill>
                    <a:srgbClr val="000080"/>
                  </a:solidFill>
                  <a:highlight>
                    <a:srgbClr val="FFFFFF"/>
                  </a:highlight>
                </a:rPr>
                <a:t> </a:t>
              </a:r>
              <a:r>
                <a:rPr lang="en-US" sz="20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=</a:t>
              </a:r>
              <a:r>
                <a:rPr lang="en-US" sz="2000" dirty="0" smtClean="0">
                  <a:solidFill>
                    <a:srgbClr val="000000"/>
                  </a:solidFill>
                  <a:highlight>
                    <a:srgbClr val="FFFFFF"/>
                  </a:highlight>
                </a:rPr>
                <a:t> </a:t>
              </a:r>
              <a:r>
                <a:rPr lang="ru-RU" sz="2000" dirty="0" smtClean="0">
                  <a:solidFill>
                    <a:srgbClr val="000000"/>
                  </a:solidFill>
                  <a:highlight>
                    <a:srgbClr val="FFFFFF"/>
                  </a:highlight>
                </a:rPr>
                <a:t>3</a:t>
              </a:r>
              <a:endParaRPr lang="ru-RU" sz="2000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3" name="Группа 22"/>
          <p:cNvGrpSpPr/>
          <p:nvPr/>
        </p:nvGrpSpPr>
        <p:grpSpPr>
          <a:xfrm>
            <a:off x="683568" y="4653136"/>
            <a:ext cx="1152128" cy="1584176"/>
            <a:chOff x="7308304" y="4653136"/>
            <a:chExt cx="1152128" cy="1584176"/>
          </a:xfrm>
        </p:grpSpPr>
        <p:cxnSp>
          <p:nvCxnSpPr>
            <p:cNvPr id="20" name="Прямая со стрелкой 19"/>
            <p:cNvCxnSpPr>
              <a:stCxn id="21" idx="0"/>
            </p:cNvCxnSpPr>
            <p:nvPr/>
          </p:nvCxnSpPr>
          <p:spPr>
            <a:xfrm flipV="1">
              <a:off x="7884368" y="4653136"/>
              <a:ext cx="0" cy="504056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Овал 20"/>
            <p:cNvSpPr/>
            <p:nvPr/>
          </p:nvSpPr>
          <p:spPr>
            <a:xfrm>
              <a:off x="7308304" y="5157192"/>
              <a:ext cx="1152128" cy="108012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dirty="0">
                  <a:solidFill>
                    <a:srgbClr val="00008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i</a:t>
              </a:r>
              <a:r>
                <a:rPr lang="en-US" sz="2000" dirty="0" smtClean="0">
                  <a:solidFill>
                    <a:srgbClr val="000080"/>
                  </a:solidFill>
                  <a:highlight>
                    <a:srgbClr val="FFFFFF"/>
                  </a:highlight>
                </a:rPr>
                <a:t> </a:t>
              </a:r>
              <a:r>
                <a:rPr lang="en-US" sz="20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=</a:t>
              </a:r>
              <a:r>
                <a:rPr lang="en-US" sz="2000" dirty="0" smtClean="0">
                  <a:solidFill>
                    <a:srgbClr val="000000"/>
                  </a:solidFill>
                  <a:highlight>
                    <a:srgbClr val="FFFFFF"/>
                  </a:highlight>
                </a:rPr>
                <a:t> </a:t>
              </a:r>
              <a:r>
                <a:rPr lang="ru-RU" sz="2000" dirty="0">
                  <a:solidFill>
                    <a:srgbClr val="000000"/>
                  </a:solidFill>
                  <a:highlight>
                    <a:srgbClr val="FFFFFF"/>
                  </a:highlight>
                </a:rPr>
                <a:t>0</a:t>
              </a:r>
              <a:endParaRPr lang="ru-RU" sz="2000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19" name="Полилиния 18"/>
          <p:cNvSpPr/>
          <p:nvPr/>
        </p:nvSpPr>
        <p:spPr>
          <a:xfrm>
            <a:off x="1331640" y="3284984"/>
            <a:ext cx="1224136" cy="421247"/>
          </a:xfrm>
          <a:custGeom>
            <a:avLst/>
            <a:gdLst>
              <a:gd name="connsiteX0" fmla="*/ 0 w 6421349"/>
              <a:gd name="connsiteY0" fmla="*/ 421247 h 421247"/>
              <a:gd name="connsiteX1" fmla="*/ 3256908 w 6421349"/>
              <a:gd name="connsiteY1" fmla="*/ 6 h 421247"/>
              <a:gd name="connsiteX2" fmla="*/ 6421349 w 6421349"/>
              <a:gd name="connsiteY2" fmla="*/ 410972 h 421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21349" h="421247">
                <a:moveTo>
                  <a:pt x="0" y="421247"/>
                </a:moveTo>
                <a:cubicBezTo>
                  <a:pt x="1093341" y="211482"/>
                  <a:pt x="2186683" y="1718"/>
                  <a:pt x="3256908" y="6"/>
                </a:cubicBezTo>
                <a:cubicBezTo>
                  <a:pt x="4327133" y="-1706"/>
                  <a:pt x="5763803" y="321929"/>
                  <a:pt x="6421349" y="410972"/>
                </a:cubicBezTo>
              </a:path>
            </a:pathLst>
          </a:custGeom>
          <a:noFill/>
          <a:ln w="28575">
            <a:solidFill>
              <a:schemeClr val="accent2"/>
            </a:solidFill>
            <a:headEnd type="arrow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7" name="Группа 16"/>
          <p:cNvGrpSpPr/>
          <p:nvPr/>
        </p:nvGrpSpPr>
        <p:grpSpPr>
          <a:xfrm>
            <a:off x="1979712" y="4653136"/>
            <a:ext cx="1296143" cy="1584176"/>
            <a:chOff x="7308306" y="4653136"/>
            <a:chExt cx="1036915" cy="1584176"/>
          </a:xfrm>
        </p:grpSpPr>
        <p:cxnSp>
          <p:nvCxnSpPr>
            <p:cNvPr id="18" name="Прямая со стрелкой 17"/>
            <p:cNvCxnSpPr>
              <a:stCxn id="22" idx="0"/>
            </p:cNvCxnSpPr>
            <p:nvPr/>
          </p:nvCxnSpPr>
          <p:spPr>
            <a:xfrm flipH="1" flipV="1">
              <a:off x="7826764" y="4653136"/>
              <a:ext cx="3" cy="504056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Овал 21"/>
            <p:cNvSpPr/>
            <p:nvPr/>
          </p:nvSpPr>
          <p:spPr>
            <a:xfrm>
              <a:off x="7308306" y="5157192"/>
              <a:ext cx="1036915" cy="108012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dirty="0" smtClean="0">
                  <a:solidFill>
                    <a:srgbClr val="00008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i</a:t>
              </a:r>
              <a:r>
                <a:rPr lang="en-US" sz="2000" dirty="0" smtClean="0">
                  <a:solidFill>
                    <a:schemeClr val="tx1"/>
                  </a:solidFill>
                  <a:highlight>
                    <a:srgbClr val="FFFFFF"/>
                  </a:highlight>
                </a:rPr>
                <a:t>+1</a:t>
              </a:r>
              <a:r>
                <a:rPr lang="en-US" sz="2000" dirty="0" smtClean="0">
                  <a:solidFill>
                    <a:srgbClr val="000000"/>
                  </a:solidFill>
                  <a:highlight>
                    <a:srgbClr val="FFFFFF"/>
                  </a:highlight>
                </a:rPr>
                <a:t>=</a:t>
              </a:r>
              <a:r>
                <a:rPr lang="ru-RU" sz="2000" dirty="0" smtClean="0">
                  <a:solidFill>
                    <a:srgbClr val="000000"/>
                  </a:solidFill>
                  <a:highlight>
                    <a:srgbClr val="FFFFFF"/>
                  </a:highlight>
                </a:rPr>
                <a:t>1</a:t>
              </a:r>
              <a:endParaRPr lang="ru-RU" sz="2000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  <p:sp>
        <p:nvSpPr>
          <p:cNvPr id="26" name="Rectangle 2"/>
          <p:cNvSpPr txBox="1">
            <a:spLocks noChangeArrowheads="1"/>
          </p:cNvSpPr>
          <p:nvPr/>
        </p:nvSpPr>
        <p:spPr>
          <a:xfrm>
            <a:off x="251520" y="260648"/>
            <a:ext cx="8640959" cy="10527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Сортировка массивов</a:t>
            </a:r>
          </a:p>
        </p:txBody>
      </p:sp>
    </p:spTree>
    <p:extLst>
      <p:ext uri="{BB962C8B-B14F-4D97-AF65-F5344CB8AC3E}">
        <p14:creationId xmlns:p14="http://schemas.microsoft.com/office/powerpoint/2010/main" val="2124744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Базовые структуры данных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>
          <a:xfrm>
            <a:off x="251520" y="260648"/>
            <a:ext cx="8640959" cy="10527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Бинарный поиск</a:t>
            </a:r>
          </a:p>
        </p:txBody>
      </p:sp>
      <p:sp>
        <p:nvSpPr>
          <p:cNvPr id="18" name="Прямоугольник 17"/>
          <p:cNvSpPr/>
          <p:nvPr/>
        </p:nvSpPr>
        <p:spPr>
          <a:xfrm>
            <a:off x="251520" y="2132856"/>
            <a:ext cx="8640960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ru-RU" sz="2000" dirty="0"/>
              <a:t> 1     2     3     4     5     6     7     8     9    10    11    12    13    14    15    16    17    18    19</a:t>
            </a:r>
          </a:p>
        </p:txBody>
      </p:sp>
      <p:cxnSp>
        <p:nvCxnSpPr>
          <p:cNvPr id="20" name="Прямая со стрелкой 19"/>
          <p:cNvCxnSpPr/>
          <p:nvPr/>
        </p:nvCxnSpPr>
        <p:spPr>
          <a:xfrm>
            <a:off x="4283968" y="1844824"/>
            <a:ext cx="0" cy="360040"/>
          </a:xfrm>
          <a:prstGeom prst="straightConnector1">
            <a:avLst/>
          </a:prstGeom>
          <a:ln w="31750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>
            <a:off x="6660232" y="1844824"/>
            <a:ext cx="0" cy="360040"/>
          </a:xfrm>
          <a:prstGeom prst="straightConnector1">
            <a:avLst/>
          </a:prstGeom>
          <a:ln w="31750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51520" y="1052736"/>
            <a:ext cx="8424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Во сколько раз сокращается количество вариантов положения элемента после одного сравнения?</a:t>
            </a:r>
            <a:endParaRPr lang="ru-RU" sz="2400" dirty="0"/>
          </a:p>
        </p:txBody>
      </p:sp>
      <p:cxnSp>
        <p:nvCxnSpPr>
          <p:cNvPr id="34" name="Прямая со стрелкой 33"/>
          <p:cNvCxnSpPr/>
          <p:nvPr/>
        </p:nvCxnSpPr>
        <p:spPr>
          <a:xfrm>
            <a:off x="2123728" y="1844824"/>
            <a:ext cx="0" cy="360040"/>
          </a:xfrm>
          <a:prstGeom prst="straightConnector1">
            <a:avLst/>
          </a:prstGeom>
          <a:ln w="31750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Прямая со стрелкой 4"/>
          <p:cNvCxnSpPr/>
          <p:nvPr/>
        </p:nvCxnSpPr>
        <p:spPr>
          <a:xfrm>
            <a:off x="251520" y="3068960"/>
            <a:ext cx="8640960" cy="0"/>
          </a:xfrm>
          <a:prstGeom prst="straightConnector1">
            <a:avLst/>
          </a:prstGeom>
          <a:ln w="31750">
            <a:headEnd type="arrow" w="med" len="lg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355976" y="2636912"/>
            <a:ext cx="18440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 </a:t>
            </a:r>
            <a:r>
              <a:rPr lang="ru-RU" sz="2400" dirty="0" smtClean="0"/>
              <a:t>элементов</a:t>
            </a:r>
            <a:endParaRPr lang="ru-RU" sz="2400" dirty="0"/>
          </a:p>
        </p:txBody>
      </p:sp>
      <p:cxnSp>
        <p:nvCxnSpPr>
          <p:cNvPr id="31" name="Прямая со стрелкой 30"/>
          <p:cNvCxnSpPr/>
          <p:nvPr/>
        </p:nvCxnSpPr>
        <p:spPr>
          <a:xfrm>
            <a:off x="251520" y="4653136"/>
            <a:ext cx="6408712" cy="0"/>
          </a:xfrm>
          <a:prstGeom prst="straightConnector1">
            <a:avLst/>
          </a:prstGeom>
          <a:ln w="31750">
            <a:headEnd type="arrow" w="med" len="lg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11560" y="4221088"/>
            <a:ext cx="58558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 </a:t>
            </a:r>
            <a:r>
              <a:rPr lang="ru-RU" sz="2400" dirty="0" smtClean="0"/>
              <a:t>элементов</a:t>
            </a:r>
            <a:r>
              <a:rPr lang="en-US" sz="2400" dirty="0" smtClean="0"/>
              <a:t> </a:t>
            </a:r>
            <a:r>
              <a:rPr lang="ru-RU" sz="2400" dirty="0" smtClean="0"/>
              <a:t>левее выбранного опорного</a:t>
            </a:r>
            <a:endParaRPr lang="ru-RU" sz="2400" dirty="0"/>
          </a:p>
        </p:txBody>
      </p:sp>
      <p:sp>
        <p:nvSpPr>
          <p:cNvPr id="33" name="Прямоугольник 32"/>
          <p:cNvSpPr/>
          <p:nvPr/>
        </p:nvSpPr>
        <p:spPr>
          <a:xfrm>
            <a:off x="251520" y="3717032"/>
            <a:ext cx="8640960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ru-RU" sz="2000" dirty="0"/>
              <a:t> 1     2     3     4     5     6     7     8     9    10    11    12    13    14    15    16    17    18    19</a:t>
            </a:r>
          </a:p>
        </p:txBody>
      </p:sp>
      <p:cxnSp>
        <p:nvCxnSpPr>
          <p:cNvPr id="35" name="Прямая со стрелкой 34"/>
          <p:cNvCxnSpPr/>
          <p:nvPr/>
        </p:nvCxnSpPr>
        <p:spPr>
          <a:xfrm>
            <a:off x="6660232" y="3429000"/>
            <a:ext cx="0" cy="360040"/>
          </a:xfrm>
          <a:prstGeom prst="straightConnector1">
            <a:avLst/>
          </a:prstGeom>
          <a:ln w="31750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835696" y="5157192"/>
                <a:ext cx="5544616" cy="86409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  <m:r>
                        <a:rPr lang="en-US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696" y="5157192"/>
                <a:ext cx="5544616" cy="86409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Прямая со стрелкой 35"/>
          <p:cNvCxnSpPr/>
          <p:nvPr/>
        </p:nvCxnSpPr>
        <p:spPr>
          <a:xfrm>
            <a:off x="6660232" y="4653136"/>
            <a:ext cx="2232248" cy="0"/>
          </a:xfrm>
          <a:prstGeom prst="straightConnector1">
            <a:avLst/>
          </a:prstGeom>
          <a:ln w="31750">
            <a:headEnd type="arrow" w="med" len="lg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876256" y="4221088"/>
            <a:ext cx="17347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N-M </a:t>
            </a:r>
            <a:r>
              <a:rPr lang="ru-RU" sz="2400" dirty="0" smtClean="0"/>
              <a:t>правее</a:t>
            </a:r>
            <a:endParaRPr lang="ru-RU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1835696" y="5157192"/>
                <a:ext cx="5544616" cy="86409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  <m:r>
                        <a:rPr lang="en-US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696" y="5157192"/>
                <a:ext cx="5544616" cy="86409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835696" y="5157192"/>
                <a:ext cx="5544616" cy="86409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  <m:r>
                        <a:rPr lang="en-US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696" y="5157192"/>
                <a:ext cx="5544616" cy="86409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1835696" y="5157192"/>
                <a:ext cx="5544616" cy="86409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696" y="5157192"/>
                <a:ext cx="5544616" cy="86409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1835696" y="5157192"/>
                <a:ext cx="5544616" cy="86409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ru-RU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696" y="5157192"/>
                <a:ext cx="5544616" cy="864096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8649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10" grpId="0"/>
      <p:bldP spid="10" grpId="1"/>
      <p:bldP spid="37" grpId="0"/>
      <p:bldP spid="39" grpId="0"/>
      <p:bldP spid="39" grpId="1"/>
      <p:bldP spid="40" grpId="0"/>
      <p:bldP spid="40" grpId="1"/>
      <p:bldP spid="41" grpId="0"/>
      <p:bldP spid="41" grpId="1"/>
      <p:bldP spid="42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9188995"/>
              </p:ext>
            </p:extLst>
          </p:nvPr>
        </p:nvGraphicFramePr>
        <p:xfrm>
          <a:off x="683568" y="3789040"/>
          <a:ext cx="7848870" cy="8230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8145"/>
                <a:gridCol w="1308145"/>
                <a:gridCol w="1308145"/>
                <a:gridCol w="1308145"/>
                <a:gridCol w="1308145"/>
                <a:gridCol w="1308145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ru-RU" sz="2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ru-RU" sz="2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ru-RU" sz="2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ru-RU" sz="2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  <a:endParaRPr lang="ru-RU" sz="2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12</a:t>
                      </a:r>
                      <a:endParaRPr lang="ru-RU" sz="2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a[0]</a:t>
                      </a: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a[1]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a[2]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a[3]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a[4]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a[5]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Базовые структуры данных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60</a:t>
            </a:fld>
            <a:endParaRPr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251520" y="1628800"/>
            <a:ext cx="84249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ru-RU" sz="2400" i="1" dirty="0"/>
              <a:t>Сортировка </a:t>
            </a:r>
            <a:r>
              <a:rPr lang="ru-RU" sz="2400" i="1" dirty="0" smtClean="0"/>
              <a:t>обменом </a:t>
            </a:r>
            <a:r>
              <a:rPr lang="ru-RU" sz="2400" i="1" dirty="0"/>
              <a:t>: </a:t>
            </a:r>
            <a:r>
              <a:rPr lang="ru-RU" sz="2400" i="1" dirty="0" smtClean="0"/>
              <a:t>3-й проход</a:t>
            </a:r>
            <a:endParaRPr lang="ru-RU" sz="2400" i="1" dirty="0"/>
          </a:p>
        </p:txBody>
      </p:sp>
      <p:grpSp>
        <p:nvGrpSpPr>
          <p:cNvPr id="10" name="Группа 9"/>
          <p:cNvGrpSpPr/>
          <p:nvPr/>
        </p:nvGrpSpPr>
        <p:grpSpPr>
          <a:xfrm>
            <a:off x="4716016" y="2060848"/>
            <a:ext cx="1152128" cy="1656184"/>
            <a:chOff x="7308304" y="2060848"/>
            <a:chExt cx="1152128" cy="1656184"/>
          </a:xfrm>
        </p:grpSpPr>
        <p:cxnSp>
          <p:nvCxnSpPr>
            <p:cNvPr id="12" name="Прямая со стрелкой 11"/>
            <p:cNvCxnSpPr>
              <a:stCxn id="13" idx="4"/>
            </p:cNvCxnSpPr>
            <p:nvPr/>
          </p:nvCxnSpPr>
          <p:spPr>
            <a:xfrm>
              <a:off x="7884368" y="3140968"/>
              <a:ext cx="0" cy="576064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Овал 12"/>
            <p:cNvSpPr/>
            <p:nvPr/>
          </p:nvSpPr>
          <p:spPr>
            <a:xfrm>
              <a:off x="7308304" y="2060848"/>
              <a:ext cx="1152128" cy="108012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dirty="0" smtClean="0">
                  <a:solidFill>
                    <a:srgbClr val="00008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k</a:t>
              </a:r>
              <a:r>
                <a:rPr lang="en-US" sz="2000" dirty="0" smtClean="0">
                  <a:solidFill>
                    <a:srgbClr val="000080"/>
                  </a:solidFill>
                  <a:highlight>
                    <a:srgbClr val="FFFFFF"/>
                  </a:highlight>
                </a:rPr>
                <a:t> </a:t>
              </a:r>
              <a:r>
                <a:rPr lang="en-US" sz="20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=</a:t>
              </a:r>
              <a:r>
                <a:rPr lang="en-US" sz="2000" dirty="0" smtClean="0">
                  <a:solidFill>
                    <a:srgbClr val="000000"/>
                  </a:solidFill>
                  <a:highlight>
                    <a:srgbClr val="FFFFFF"/>
                  </a:highlight>
                </a:rPr>
                <a:t> </a:t>
              </a:r>
              <a:r>
                <a:rPr lang="ru-RU" sz="2000" dirty="0" smtClean="0">
                  <a:solidFill>
                    <a:srgbClr val="000000"/>
                  </a:solidFill>
                  <a:highlight>
                    <a:srgbClr val="FFFFFF"/>
                  </a:highlight>
                </a:rPr>
                <a:t>3</a:t>
              </a:r>
              <a:endParaRPr lang="ru-RU" sz="2000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3" name="Группа 22"/>
          <p:cNvGrpSpPr/>
          <p:nvPr/>
        </p:nvGrpSpPr>
        <p:grpSpPr>
          <a:xfrm>
            <a:off x="2051720" y="4653136"/>
            <a:ext cx="1152128" cy="1584176"/>
            <a:chOff x="7308304" y="4653136"/>
            <a:chExt cx="1152128" cy="1584176"/>
          </a:xfrm>
        </p:grpSpPr>
        <p:cxnSp>
          <p:nvCxnSpPr>
            <p:cNvPr id="20" name="Прямая со стрелкой 19"/>
            <p:cNvCxnSpPr>
              <a:stCxn id="21" idx="0"/>
            </p:cNvCxnSpPr>
            <p:nvPr/>
          </p:nvCxnSpPr>
          <p:spPr>
            <a:xfrm flipV="1">
              <a:off x="7884368" y="4653136"/>
              <a:ext cx="0" cy="504056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Овал 20"/>
            <p:cNvSpPr/>
            <p:nvPr/>
          </p:nvSpPr>
          <p:spPr>
            <a:xfrm>
              <a:off x="7308304" y="5157192"/>
              <a:ext cx="1152128" cy="108012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dirty="0">
                  <a:solidFill>
                    <a:srgbClr val="00008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i</a:t>
              </a:r>
              <a:r>
                <a:rPr lang="en-US" sz="2000" dirty="0" smtClean="0">
                  <a:solidFill>
                    <a:srgbClr val="000080"/>
                  </a:solidFill>
                  <a:highlight>
                    <a:srgbClr val="FFFFFF"/>
                  </a:highlight>
                </a:rPr>
                <a:t> </a:t>
              </a:r>
              <a:r>
                <a:rPr lang="en-US" sz="20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=</a:t>
              </a:r>
              <a:r>
                <a:rPr lang="en-US" sz="2000" dirty="0" smtClean="0">
                  <a:solidFill>
                    <a:srgbClr val="000000"/>
                  </a:solidFill>
                  <a:highlight>
                    <a:srgbClr val="FFFFFF"/>
                  </a:highlight>
                </a:rPr>
                <a:t> </a:t>
              </a:r>
              <a:r>
                <a:rPr lang="ru-RU" sz="2000" dirty="0" smtClean="0">
                  <a:solidFill>
                    <a:srgbClr val="000000"/>
                  </a:solidFill>
                  <a:highlight>
                    <a:srgbClr val="FFFFFF"/>
                  </a:highlight>
                </a:rPr>
                <a:t>1</a:t>
              </a:r>
              <a:endParaRPr lang="ru-RU" sz="2000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7" name="Группа 16"/>
          <p:cNvGrpSpPr/>
          <p:nvPr/>
        </p:nvGrpSpPr>
        <p:grpSpPr>
          <a:xfrm>
            <a:off x="3347864" y="4653136"/>
            <a:ext cx="1296143" cy="1584176"/>
            <a:chOff x="7308306" y="4653136"/>
            <a:chExt cx="1036915" cy="1584176"/>
          </a:xfrm>
        </p:grpSpPr>
        <p:cxnSp>
          <p:nvCxnSpPr>
            <p:cNvPr id="18" name="Прямая со стрелкой 17"/>
            <p:cNvCxnSpPr>
              <a:stCxn id="22" idx="0"/>
            </p:cNvCxnSpPr>
            <p:nvPr/>
          </p:nvCxnSpPr>
          <p:spPr>
            <a:xfrm flipH="1" flipV="1">
              <a:off x="7826764" y="4653136"/>
              <a:ext cx="3" cy="504056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Овал 21"/>
            <p:cNvSpPr/>
            <p:nvPr/>
          </p:nvSpPr>
          <p:spPr>
            <a:xfrm>
              <a:off x="7308306" y="5157192"/>
              <a:ext cx="1036915" cy="108012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dirty="0" smtClean="0">
                  <a:solidFill>
                    <a:srgbClr val="00008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i</a:t>
              </a:r>
              <a:r>
                <a:rPr lang="en-US" sz="2000" dirty="0" smtClean="0">
                  <a:solidFill>
                    <a:schemeClr val="tx1"/>
                  </a:solidFill>
                  <a:highlight>
                    <a:srgbClr val="FFFFFF"/>
                  </a:highlight>
                </a:rPr>
                <a:t>+1</a:t>
              </a:r>
              <a:r>
                <a:rPr lang="en-US" sz="2000" dirty="0" smtClean="0">
                  <a:solidFill>
                    <a:srgbClr val="000000"/>
                  </a:solidFill>
                  <a:highlight>
                    <a:srgbClr val="FFFFFF"/>
                  </a:highlight>
                </a:rPr>
                <a:t>=</a:t>
              </a:r>
              <a:r>
                <a:rPr lang="ru-RU" sz="2000" dirty="0">
                  <a:solidFill>
                    <a:srgbClr val="000000"/>
                  </a:solidFill>
                  <a:highlight>
                    <a:srgbClr val="FFFFFF"/>
                  </a:highlight>
                </a:rPr>
                <a:t>2</a:t>
              </a:r>
              <a:endParaRPr lang="ru-RU" sz="2000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  <p:sp>
        <p:nvSpPr>
          <p:cNvPr id="19" name="Rectangle 2"/>
          <p:cNvSpPr txBox="1">
            <a:spLocks noChangeArrowheads="1"/>
          </p:cNvSpPr>
          <p:nvPr/>
        </p:nvSpPr>
        <p:spPr>
          <a:xfrm>
            <a:off x="251520" y="260648"/>
            <a:ext cx="8640959" cy="10527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Сортировка массивов</a:t>
            </a:r>
          </a:p>
        </p:txBody>
      </p:sp>
    </p:spTree>
    <p:extLst>
      <p:ext uri="{BB962C8B-B14F-4D97-AF65-F5344CB8AC3E}">
        <p14:creationId xmlns:p14="http://schemas.microsoft.com/office/powerpoint/2010/main" val="2800356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1944311"/>
              </p:ext>
            </p:extLst>
          </p:nvPr>
        </p:nvGraphicFramePr>
        <p:xfrm>
          <a:off x="683568" y="3789040"/>
          <a:ext cx="7848870" cy="8230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8145"/>
                <a:gridCol w="1308145"/>
                <a:gridCol w="1308145"/>
                <a:gridCol w="1308145"/>
                <a:gridCol w="1308145"/>
                <a:gridCol w="1308145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ru-RU" sz="2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ru-RU" sz="2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ru-RU" sz="2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ru-RU" sz="2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  <a:endParaRPr lang="ru-RU" sz="2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12</a:t>
                      </a:r>
                      <a:endParaRPr lang="ru-RU" sz="2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a[0]</a:t>
                      </a: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a[1]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a[2]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a[3]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a[4]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a[5]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" name="Таблица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5676509"/>
              </p:ext>
            </p:extLst>
          </p:nvPr>
        </p:nvGraphicFramePr>
        <p:xfrm>
          <a:off x="683568" y="3789040"/>
          <a:ext cx="7848870" cy="8230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8145"/>
                <a:gridCol w="1308145"/>
                <a:gridCol w="1308145"/>
                <a:gridCol w="1308145"/>
                <a:gridCol w="1308145"/>
                <a:gridCol w="1308145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ru-RU" sz="2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ru-RU" sz="2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ru-RU" sz="2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ru-RU" sz="2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  <a:endParaRPr lang="ru-RU" sz="2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12</a:t>
                      </a:r>
                      <a:endParaRPr lang="ru-RU" sz="2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a[0]</a:t>
                      </a: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a[1]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a[2]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a[3]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a[4]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a[5]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Базовые структуры данных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61</a:t>
            </a:fld>
            <a:endParaRPr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251520" y="1628800"/>
            <a:ext cx="84249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ru-RU" sz="2400" i="1" dirty="0"/>
              <a:t>Сортировка </a:t>
            </a:r>
            <a:r>
              <a:rPr lang="ru-RU" sz="2400" i="1" dirty="0" smtClean="0"/>
              <a:t>обменом </a:t>
            </a:r>
            <a:r>
              <a:rPr lang="ru-RU" sz="2400" i="1" dirty="0"/>
              <a:t>: </a:t>
            </a:r>
            <a:r>
              <a:rPr lang="ru-RU" sz="2400" i="1" dirty="0" smtClean="0"/>
              <a:t>3-й проход</a:t>
            </a:r>
            <a:endParaRPr lang="ru-RU" sz="2400" i="1" dirty="0"/>
          </a:p>
        </p:txBody>
      </p:sp>
      <p:grpSp>
        <p:nvGrpSpPr>
          <p:cNvPr id="10" name="Группа 9"/>
          <p:cNvGrpSpPr/>
          <p:nvPr/>
        </p:nvGrpSpPr>
        <p:grpSpPr>
          <a:xfrm>
            <a:off x="4716016" y="2060848"/>
            <a:ext cx="1152128" cy="1656184"/>
            <a:chOff x="7308304" y="2060848"/>
            <a:chExt cx="1152128" cy="1656184"/>
          </a:xfrm>
        </p:grpSpPr>
        <p:cxnSp>
          <p:nvCxnSpPr>
            <p:cNvPr id="12" name="Прямая со стрелкой 11"/>
            <p:cNvCxnSpPr>
              <a:stCxn id="13" idx="4"/>
            </p:cNvCxnSpPr>
            <p:nvPr/>
          </p:nvCxnSpPr>
          <p:spPr>
            <a:xfrm>
              <a:off x="7884368" y="3140968"/>
              <a:ext cx="0" cy="576064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Овал 12"/>
            <p:cNvSpPr/>
            <p:nvPr/>
          </p:nvSpPr>
          <p:spPr>
            <a:xfrm>
              <a:off x="7308304" y="2060848"/>
              <a:ext cx="1152128" cy="108012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dirty="0" smtClean="0">
                  <a:solidFill>
                    <a:srgbClr val="00008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k</a:t>
              </a:r>
              <a:r>
                <a:rPr lang="en-US" sz="2000" dirty="0" smtClean="0">
                  <a:solidFill>
                    <a:srgbClr val="000080"/>
                  </a:solidFill>
                  <a:highlight>
                    <a:srgbClr val="FFFFFF"/>
                  </a:highlight>
                </a:rPr>
                <a:t> </a:t>
              </a:r>
              <a:r>
                <a:rPr lang="en-US" sz="20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=</a:t>
              </a:r>
              <a:r>
                <a:rPr lang="en-US" sz="2000" dirty="0" smtClean="0">
                  <a:solidFill>
                    <a:srgbClr val="000000"/>
                  </a:solidFill>
                  <a:highlight>
                    <a:srgbClr val="FFFFFF"/>
                  </a:highlight>
                </a:rPr>
                <a:t> </a:t>
              </a:r>
              <a:r>
                <a:rPr lang="ru-RU" sz="2000" dirty="0" smtClean="0">
                  <a:solidFill>
                    <a:srgbClr val="000000"/>
                  </a:solidFill>
                  <a:highlight>
                    <a:srgbClr val="FFFFFF"/>
                  </a:highlight>
                </a:rPr>
                <a:t>3</a:t>
              </a:r>
              <a:endParaRPr lang="ru-RU" sz="2000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3" name="Группа 22"/>
          <p:cNvGrpSpPr/>
          <p:nvPr/>
        </p:nvGrpSpPr>
        <p:grpSpPr>
          <a:xfrm>
            <a:off x="3347864" y="4653136"/>
            <a:ext cx="1152128" cy="1584176"/>
            <a:chOff x="7308304" y="4653136"/>
            <a:chExt cx="1152128" cy="1584176"/>
          </a:xfrm>
        </p:grpSpPr>
        <p:cxnSp>
          <p:nvCxnSpPr>
            <p:cNvPr id="20" name="Прямая со стрелкой 19"/>
            <p:cNvCxnSpPr>
              <a:stCxn id="21" idx="0"/>
            </p:cNvCxnSpPr>
            <p:nvPr/>
          </p:nvCxnSpPr>
          <p:spPr>
            <a:xfrm flipV="1">
              <a:off x="7884368" y="4653136"/>
              <a:ext cx="0" cy="504056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Овал 20"/>
            <p:cNvSpPr/>
            <p:nvPr/>
          </p:nvSpPr>
          <p:spPr>
            <a:xfrm>
              <a:off x="7308304" y="5157192"/>
              <a:ext cx="1152128" cy="108012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dirty="0">
                  <a:solidFill>
                    <a:srgbClr val="00008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i</a:t>
              </a:r>
              <a:r>
                <a:rPr lang="en-US" sz="2000" dirty="0" smtClean="0">
                  <a:solidFill>
                    <a:srgbClr val="000080"/>
                  </a:solidFill>
                  <a:highlight>
                    <a:srgbClr val="FFFFFF"/>
                  </a:highlight>
                </a:rPr>
                <a:t> </a:t>
              </a:r>
              <a:r>
                <a:rPr lang="en-US" sz="20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=</a:t>
              </a:r>
              <a:r>
                <a:rPr lang="en-US" sz="2000" dirty="0" smtClean="0">
                  <a:solidFill>
                    <a:srgbClr val="000000"/>
                  </a:solidFill>
                  <a:highlight>
                    <a:srgbClr val="FFFFFF"/>
                  </a:highlight>
                </a:rPr>
                <a:t> </a:t>
              </a:r>
              <a:r>
                <a:rPr lang="ru-RU" sz="2000" dirty="0" smtClean="0">
                  <a:solidFill>
                    <a:srgbClr val="000000"/>
                  </a:solidFill>
                  <a:highlight>
                    <a:srgbClr val="FFFFFF"/>
                  </a:highlight>
                </a:rPr>
                <a:t>2</a:t>
              </a:r>
              <a:endParaRPr lang="ru-RU" sz="2000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19" name="Полилиния 18"/>
          <p:cNvSpPr/>
          <p:nvPr/>
        </p:nvSpPr>
        <p:spPr>
          <a:xfrm>
            <a:off x="3995936" y="3284984"/>
            <a:ext cx="1224136" cy="421247"/>
          </a:xfrm>
          <a:custGeom>
            <a:avLst/>
            <a:gdLst>
              <a:gd name="connsiteX0" fmla="*/ 0 w 6421349"/>
              <a:gd name="connsiteY0" fmla="*/ 421247 h 421247"/>
              <a:gd name="connsiteX1" fmla="*/ 3256908 w 6421349"/>
              <a:gd name="connsiteY1" fmla="*/ 6 h 421247"/>
              <a:gd name="connsiteX2" fmla="*/ 6421349 w 6421349"/>
              <a:gd name="connsiteY2" fmla="*/ 410972 h 421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21349" h="421247">
                <a:moveTo>
                  <a:pt x="0" y="421247"/>
                </a:moveTo>
                <a:cubicBezTo>
                  <a:pt x="1093341" y="211482"/>
                  <a:pt x="2186683" y="1718"/>
                  <a:pt x="3256908" y="6"/>
                </a:cubicBezTo>
                <a:cubicBezTo>
                  <a:pt x="4327133" y="-1706"/>
                  <a:pt x="5763803" y="321929"/>
                  <a:pt x="6421349" y="410972"/>
                </a:cubicBezTo>
              </a:path>
            </a:pathLst>
          </a:custGeom>
          <a:noFill/>
          <a:ln w="28575">
            <a:solidFill>
              <a:schemeClr val="accent2"/>
            </a:solidFill>
            <a:headEnd type="arrow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7" name="Группа 16"/>
          <p:cNvGrpSpPr/>
          <p:nvPr/>
        </p:nvGrpSpPr>
        <p:grpSpPr>
          <a:xfrm>
            <a:off x="4644008" y="4653136"/>
            <a:ext cx="1296143" cy="1584176"/>
            <a:chOff x="7308306" y="4653136"/>
            <a:chExt cx="1036915" cy="1584176"/>
          </a:xfrm>
        </p:grpSpPr>
        <p:cxnSp>
          <p:nvCxnSpPr>
            <p:cNvPr id="18" name="Прямая со стрелкой 17"/>
            <p:cNvCxnSpPr>
              <a:stCxn id="22" idx="0"/>
            </p:cNvCxnSpPr>
            <p:nvPr/>
          </p:nvCxnSpPr>
          <p:spPr>
            <a:xfrm flipH="1" flipV="1">
              <a:off x="7826764" y="4653136"/>
              <a:ext cx="3" cy="504056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Овал 21"/>
            <p:cNvSpPr/>
            <p:nvPr/>
          </p:nvSpPr>
          <p:spPr>
            <a:xfrm>
              <a:off x="7308306" y="5157192"/>
              <a:ext cx="1036915" cy="108012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dirty="0" smtClean="0">
                  <a:solidFill>
                    <a:srgbClr val="00008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i</a:t>
              </a:r>
              <a:r>
                <a:rPr lang="en-US" sz="2000" dirty="0" smtClean="0">
                  <a:solidFill>
                    <a:schemeClr val="tx1"/>
                  </a:solidFill>
                  <a:highlight>
                    <a:srgbClr val="FFFFFF"/>
                  </a:highlight>
                </a:rPr>
                <a:t>+1</a:t>
              </a:r>
              <a:r>
                <a:rPr lang="en-US" sz="2000" dirty="0" smtClean="0">
                  <a:solidFill>
                    <a:srgbClr val="000000"/>
                  </a:solidFill>
                  <a:highlight>
                    <a:srgbClr val="FFFFFF"/>
                  </a:highlight>
                </a:rPr>
                <a:t>=</a:t>
              </a:r>
              <a:r>
                <a:rPr lang="ru-RU" sz="2000" dirty="0">
                  <a:solidFill>
                    <a:srgbClr val="000000"/>
                  </a:solidFill>
                  <a:highlight>
                    <a:srgbClr val="FFFFFF"/>
                  </a:highlight>
                </a:rPr>
                <a:t>3</a:t>
              </a:r>
              <a:endParaRPr lang="ru-RU" sz="2000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  <p:sp>
        <p:nvSpPr>
          <p:cNvPr id="26" name="Rectangle 2"/>
          <p:cNvSpPr txBox="1">
            <a:spLocks noChangeArrowheads="1"/>
          </p:cNvSpPr>
          <p:nvPr/>
        </p:nvSpPr>
        <p:spPr>
          <a:xfrm>
            <a:off x="251520" y="260648"/>
            <a:ext cx="8640959" cy="10527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Сортировка массивов</a:t>
            </a:r>
          </a:p>
        </p:txBody>
      </p:sp>
    </p:spTree>
    <p:extLst>
      <p:ext uri="{BB962C8B-B14F-4D97-AF65-F5344CB8AC3E}">
        <p14:creationId xmlns:p14="http://schemas.microsoft.com/office/powerpoint/2010/main" val="129534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1054807"/>
              </p:ext>
            </p:extLst>
          </p:nvPr>
        </p:nvGraphicFramePr>
        <p:xfrm>
          <a:off x="683568" y="3789040"/>
          <a:ext cx="7848870" cy="8230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8145"/>
                <a:gridCol w="1308145"/>
                <a:gridCol w="1308145"/>
                <a:gridCol w="1308145"/>
                <a:gridCol w="1308145"/>
                <a:gridCol w="1308145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ru-RU" sz="2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ru-RU" sz="2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ru-RU" sz="2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ru-RU" sz="2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  <a:endParaRPr lang="ru-RU" sz="2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12</a:t>
                      </a:r>
                      <a:endParaRPr lang="ru-RU" sz="2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54" marR="91454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a[0]</a:t>
                      </a: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a[1]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a[2]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a[3]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a[4]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a[5]</a:t>
                      </a:r>
                      <a:endParaRPr lang="ru-RU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36" marR="91436" marT="45749" marB="45749"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Базовые структуры данных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62</a:t>
            </a:fld>
            <a:endParaRPr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251520" y="1628800"/>
            <a:ext cx="84249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ru-RU" sz="2400" i="1" dirty="0"/>
              <a:t>Сортировка </a:t>
            </a:r>
            <a:r>
              <a:rPr lang="ru-RU" sz="2400" i="1" dirty="0" smtClean="0"/>
              <a:t>обменом </a:t>
            </a:r>
            <a:r>
              <a:rPr lang="ru-RU" sz="2400" i="1" dirty="0"/>
              <a:t>: 4</a:t>
            </a:r>
            <a:r>
              <a:rPr lang="ru-RU" sz="2400" i="1" dirty="0" smtClean="0"/>
              <a:t>-й проход ?</a:t>
            </a:r>
            <a:endParaRPr lang="ru-RU" sz="2400" i="1" dirty="0"/>
          </a:p>
        </p:txBody>
      </p:sp>
      <p:grpSp>
        <p:nvGrpSpPr>
          <p:cNvPr id="10" name="Группа 9"/>
          <p:cNvGrpSpPr/>
          <p:nvPr/>
        </p:nvGrpSpPr>
        <p:grpSpPr>
          <a:xfrm>
            <a:off x="3347864" y="2060848"/>
            <a:ext cx="1152128" cy="1656184"/>
            <a:chOff x="7308304" y="2060848"/>
            <a:chExt cx="1152128" cy="1656184"/>
          </a:xfrm>
        </p:grpSpPr>
        <p:cxnSp>
          <p:nvCxnSpPr>
            <p:cNvPr id="12" name="Прямая со стрелкой 11"/>
            <p:cNvCxnSpPr>
              <a:stCxn id="13" idx="4"/>
            </p:cNvCxnSpPr>
            <p:nvPr/>
          </p:nvCxnSpPr>
          <p:spPr>
            <a:xfrm>
              <a:off x="7884368" y="3140968"/>
              <a:ext cx="0" cy="576064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Овал 12"/>
            <p:cNvSpPr/>
            <p:nvPr/>
          </p:nvSpPr>
          <p:spPr>
            <a:xfrm>
              <a:off x="7308304" y="2060848"/>
              <a:ext cx="1152128" cy="108012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dirty="0" smtClean="0">
                  <a:solidFill>
                    <a:srgbClr val="00008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k</a:t>
              </a:r>
              <a:r>
                <a:rPr lang="en-US" sz="2000" dirty="0" smtClean="0">
                  <a:solidFill>
                    <a:srgbClr val="000080"/>
                  </a:solidFill>
                  <a:highlight>
                    <a:srgbClr val="FFFFFF"/>
                  </a:highlight>
                </a:rPr>
                <a:t> </a:t>
              </a:r>
              <a:r>
                <a:rPr lang="en-US" sz="20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=</a:t>
              </a:r>
              <a:r>
                <a:rPr lang="en-US" sz="2000" dirty="0" smtClean="0">
                  <a:solidFill>
                    <a:srgbClr val="000000"/>
                  </a:solidFill>
                  <a:highlight>
                    <a:srgbClr val="FFFFFF"/>
                  </a:highlight>
                </a:rPr>
                <a:t> </a:t>
              </a:r>
              <a:r>
                <a:rPr lang="ru-RU" sz="2000" dirty="0" smtClean="0">
                  <a:solidFill>
                    <a:srgbClr val="000000"/>
                  </a:solidFill>
                  <a:highlight>
                    <a:srgbClr val="FFFFFF"/>
                  </a:highlight>
                </a:rPr>
                <a:t>2</a:t>
              </a:r>
              <a:endParaRPr lang="ru-RU" sz="2000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3" name="Группа 22"/>
          <p:cNvGrpSpPr/>
          <p:nvPr/>
        </p:nvGrpSpPr>
        <p:grpSpPr>
          <a:xfrm>
            <a:off x="755576" y="4653136"/>
            <a:ext cx="1152128" cy="1584176"/>
            <a:chOff x="7308304" y="4653136"/>
            <a:chExt cx="1152128" cy="1584176"/>
          </a:xfrm>
        </p:grpSpPr>
        <p:cxnSp>
          <p:nvCxnSpPr>
            <p:cNvPr id="20" name="Прямая со стрелкой 19"/>
            <p:cNvCxnSpPr>
              <a:stCxn id="21" idx="0"/>
            </p:cNvCxnSpPr>
            <p:nvPr/>
          </p:nvCxnSpPr>
          <p:spPr>
            <a:xfrm flipV="1">
              <a:off x="7884368" y="4653136"/>
              <a:ext cx="0" cy="504056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Овал 20"/>
            <p:cNvSpPr/>
            <p:nvPr/>
          </p:nvSpPr>
          <p:spPr>
            <a:xfrm>
              <a:off x="7308304" y="5157192"/>
              <a:ext cx="1152128" cy="108012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dirty="0">
                  <a:solidFill>
                    <a:srgbClr val="00008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i</a:t>
              </a:r>
              <a:r>
                <a:rPr lang="en-US" sz="2000" dirty="0" smtClean="0">
                  <a:solidFill>
                    <a:srgbClr val="000080"/>
                  </a:solidFill>
                  <a:highlight>
                    <a:srgbClr val="FFFFFF"/>
                  </a:highlight>
                </a:rPr>
                <a:t> </a:t>
              </a:r>
              <a:r>
                <a:rPr lang="en-US" sz="20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=</a:t>
              </a:r>
              <a:r>
                <a:rPr lang="en-US" sz="2000" dirty="0" smtClean="0">
                  <a:solidFill>
                    <a:srgbClr val="000000"/>
                  </a:solidFill>
                  <a:highlight>
                    <a:srgbClr val="FFFFFF"/>
                  </a:highlight>
                </a:rPr>
                <a:t> </a:t>
              </a:r>
              <a:r>
                <a:rPr lang="ru-RU" sz="2000" dirty="0" smtClean="0">
                  <a:solidFill>
                    <a:srgbClr val="000000"/>
                  </a:solidFill>
                  <a:highlight>
                    <a:srgbClr val="FFFFFF"/>
                  </a:highlight>
                </a:rPr>
                <a:t>0</a:t>
              </a:r>
              <a:endParaRPr lang="ru-RU" sz="2000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7" name="Группа 16"/>
          <p:cNvGrpSpPr/>
          <p:nvPr/>
        </p:nvGrpSpPr>
        <p:grpSpPr>
          <a:xfrm>
            <a:off x="2051720" y="4653136"/>
            <a:ext cx="1296143" cy="1584176"/>
            <a:chOff x="7308306" y="4653136"/>
            <a:chExt cx="1036915" cy="1584176"/>
          </a:xfrm>
        </p:grpSpPr>
        <p:cxnSp>
          <p:nvCxnSpPr>
            <p:cNvPr id="18" name="Прямая со стрелкой 17"/>
            <p:cNvCxnSpPr>
              <a:stCxn id="22" idx="0"/>
            </p:cNvCxnSpPr>
            <p:nvPr/>
          </p:nvCxnSpPr>
          <p:spPr>
            <a:xfrm flipH="1" flipV="1">
              <a:off x="7826764" y="4653136"/>
              <a:ext cx="3" cy="504056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Овал 21"/>
            <p:cNvSpPr/>
            <p:nvPr/>
          </p:nvSpPr>
          <p:spPr>
            <a:xfrm>
              <a:off x="7308306" y="5157192"/>
              <a:ext cx="1036915" cy="108012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dirty="0" smtClean="0">
                  <a:solidFill>
                    <a:srgbClr val="00008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i</a:t>
              </a:r>
              <a:r>
                <a:rPr lang="en-US" sz="2000" dirty="0" smtClean="0">
                  <a:solidFill>
                    <a:schemeClr val="tx1"/>
                  </a:solidFill>
                  <a:highlight>
                    <a:srgbClr val="FFFFFF"/>
                  </a:highlight>
                </a:rPr>
                <a:t>+1</a:t>
              </a:r>
              <a:r>
                <a:rPr lang="en-US" sz="2000" dirty="0" smtClean="0">
                  <a:solidFill>
                    <a:srgbClr val="000000"/>
                  </a:solidFill>
                  <a:highlight>
                    <a:srgbClr val="FFFFFF"/>
                  </a:highlight>
                </a:rPr>
                <a:t>=</a:t>
              </a:r>
              <a:r>
                <a:rPr lang="ru-RU" sz="2000" dirty="0" smtClean="0">
                  <a:solidFill>
                    <a:srgbClr val="000000"/>
                  </a:solidFill>
                  <a:highlight>
                    <a:srgbClr val="FFFFFF"/>
                  </a:highlight>
                </a:rPr>
                <a:t>1</a:t>
              </a:r>
              <a:endParaRPr lang="ru-RU" sz="2000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  <p:sp>
        <p:nvSpPr>
          <p:cNvPr id="19" name="Rectangle 2"/>
          <p:cNvSpPr txBox="1">
            <a:spLocks noChangeArrowheads="1"/>
          </p:cNvSpPr>
          <p:nvPr/>
        </p:nvSpPr>
        <p:spPr>
          <a:xfrm>
            <a:off x="251520" y="260648"/>
            <a:ext cx="8640959" cy="10527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Сортировка массивов</a:t>
            </a:r>
          </a:p>
        </p:txBody>
      </p:sp>
    </p:spTree>
    <p:extLst>
      <p:ext uri="{BB962C8B-B14F-4D97-AF65-F5344CB8AC3E}">
        <p14:creationId xmlns:p14="http://schemas.microsoft.com/office/powerpoint/2010/main" val="3615930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Базовые структуры данных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63</a:t>
            </a:fld>
            <a:endParaRPr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251520" y="1700808"/>
            <a:ext cx="8892480" cy="34994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>
              <a:lnSpc>
                <a:spcPct val="7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70000"/>
              </a:lnSpc>
            </a:pP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smtClean="0"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  <a:endParaRPr lang="ru-RU" dirty="0" smtClean="0"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nn-NO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- 1; 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&gt;= 1; 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--)</a:t>
            </a:r>
          </a:p>
          <a:p>
            <a:pPr>
              <a:lnSpc>
                <a:spcPct val="90000"/>
              </a:lnSpc>
            </a:pP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nn-NO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</a:t>
            </a:r>
          </a:p>
          <a:p>
            <a:pPr>
              <a:lnSpc>
                <a:spcPct val="90000"/>
              </a:lnSpc>
            </a:pP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viArr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1])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std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i="1" dirty="0" smtClean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swap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viArr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], 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viArr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 smtClean="0">
                <a:highlight>
                  <a:srgbClr val="FFFFFF"/>
                </a:highlight>
                <a:latin typeface="Consolas" panose="020B0609020204030204" pitchFamily="49" charset="0"/>
              </a:rPr>
              <a:t> + 1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]);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обмен элементов местами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90000"/>
              </a:lnSpc>
            </a:pP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  <a:endParaRPr lang="ru-RU" dirty="0" smtClean="0"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pPr>
              <a:lnSpc>
                <a:spcPct val="7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323528" y="1268760"/>
            <a:ext cx="85689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i="1" dirty="0"/>
              <a:t>Программа сортировки методом </a:t>
            </a:r>
            <a:r>
              <a:rPr lang="ru-RU" sz="2400" i="1" dirty="0" smtClean="0"/>
              <a:t>пузырька</a:t>
            </a:r>
            <a:endParaRPr lang="ru-RU" sz="2400" i="1" dirty="0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2123728" y="2276872"/>
            <a:ext cx="1872208" cy="380267"/>
          </a:xfrm>
          <a:prstGeom prst="roundRect">
            <a:avLst/>
          </a:prstGeom>
          <a:noFill/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2771800" y="2780928"/>
            <a:ext cx="864096" cy="392578"/>
          </a:xfrm>
          <a:prstGeom prst="roundRect">
            <a:avLst/>
          </a:prstGeom>
          <a:noFill/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251520" y="260648"/>
            <a:ext cx="8640959" cy="10527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Сортировка массивов</a:t>
            </a:r>
          </a:p>
        </p:txBody>
      </p:sp>
    </p:spTree>
    <p:extLst>
      <p:ext uri="{BB962C8B-B14F-4D97-AF65-F5344CB8AC3E}">
        <p14:creationId xmlns:p14="http://schemas.microsoft.com/office/powerpoint/2010/main" val="1527510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9" grpId="0" animBg="1"/>
      <p:bldP spid="9" grpId="1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Базовые структуры данных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64</a:t>
            </a:fld>
            <a:endParaRPr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0" y="1700808"/>
            <a:ext cx="8496944" cy="41088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for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- 1;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&gt;=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--)</a:t>
            </a: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u="sng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u="sng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bFlag</a:t>
            </a:r>
            <a:r>
              <a:rPr lang="en-US" u="sng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u="sng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r>
              <a:rPr lang="en-US" u="sng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u="sng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nn-NO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</a:t>
            </a: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viArr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viArr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+ 1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swap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viArr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],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viArr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 + 1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]);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u="sng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bFlag</a:t>
            </a:r>
            <a:r>
              <a:rPr lang="en-US" u="sng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u="sng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u="sng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u="sng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u="sng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u="sng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u="sng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(!</a:t>
            </a:r>
            <a:r>
              <a:rPr lang="en-US" u="sng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bFlag</a:t>
            </a:r>
            <a:r>
              <a:rPr lang="en-US" u="sng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u="sng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break</a:t>
            </a:r>
            <a:r>
              <a:rPr lang="en-US" u="sng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u="sng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 smtClean="0"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  <a:endParaRPr lang="ru-RU" dirty="0"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323528" y="1268760"/>
            <a:ext cx="85689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i="1" dirty="0"/>
              <a:t>Усовершенствованный </a:t>
            </a:r>
            <a:r>
              <a:rPr lang="ru-RU" sz="2400" i="1" dirty="0" smtClean="0"/>
              <a:t>метод пузырька</a:t>
            </a:r>
            <a:endParaRPr lang="ru-RU" sz="2400" i="1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251520" y="260648"/>
            <a:ext cx="8640959" cy="10527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Сортировка массивов</a:t>
            </a:r>
          </a:p>
        </p:txBody>
      </p:sp>
    </p:spTree>
    <p:extLst>
      <p:ext uri="{BB962C8B-B14F-4D97-AF65-F5344CB8AC3E}">
        <p14:creationId xmlns:p14="http://schemas.microsoft.com/office/powerpoint/2010/main" val="294256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Базовые структуры данных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65</a:t>
            </a:fld>
            <a:endParaRPr lang="en-US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251520" y="260648"/>
            <a:ext cx="8640959" cy="10527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В</a:t>
            </a:r>
            <a:r>
              <a:rPr lang="ru-RU" sz="4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ычислительная сложность</a:t>
            </a:r>
            <a:br>
              <a:rPr lang="ru-RU" sz="4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ru-RU" sz="4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сортировки </a:t>
            </a:r>
            <a:r>
              <a:rPr lang="ru-RU" sz="4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обменом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395536" y="1844824"/>
            <a:ext cx="81369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defRPr/>
            </a:pPr>
            <a:r>
              <a:rPr lang="ru-RU" sz="2400" dirty="0">
                <a:solidFill>
                  <a:schemeClr val="tx1">
                    <a:lumMod val="50000"/>
                    <a:lumOff val="50000"/>
                  </a:schemeClr>
                </a:solidFill>
                <a:cs typeface="Times New Roman" pitchFamily="18" charset="0"/>
              </a:rPr>
              <a:t>Число сравнений </a:t>
            </a:r>
            <a:r>
              <a:rPr lang="ru-RU" sz="24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Times New Roman" pitchFamily="18" charset="0"/>
              </a:rPr>
              <a:t>не зависит </a:t>
            </a:r>
            <a:r>
              <a:rPr lang="ru-RU" sz="2400" dirty="0">
                <a:solidFill>
                  <a:schemeClr val="tx1">
                    <a:lumMod val="50000"/>
                    <a:lumOff val="50000"/>
                  </a:schemeClr>
                </a:solidFill>
                <a:cs typeface="Times New Roman" pitchFamily="18" charset="0"/>
              </a:rPr>
              <a:t>от начального порядка ключей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395536" y="2348880"/>
            <a:ext cx="81369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defRPr/>
            </a:pPr>
            <a:r>
              <a:rPr lang="ru-RU" sz="2400" dirty="0">
                <a:solidFill>
                  <a:schemeClr val="tx1">
                    <a:lumMod val="50000"/>
                    <a:lumOff val="50000"/>
                  </a:schemeClr>
                </a:solidFill>
                <a:cs typeface="Times New Roman" pitchFamily="18" charset="0"/>
              </a:rPr>
              <a:t>Число </a:t>
            </a:r>
            <a:r>
              <a:rPr lang="ru-RU" sz="24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Times New Roman" pitchFamily="18" charset="0"/>
              </a:rPr>
              <a:t>сравнений на </a:t>
            </a:r>
            <a:r>
              <a:rPr lang="ru-RU" sz="2400" dirty="0" smtClean="0">
                <a:cs typeface="Times New Roman" pitchFamily="18" charset="0"/>
              </a:rPr>
              <a:t>первом</a:t>
            </a:r>
            <a:r>
              <a:rPr lang="ru-RU" sz="24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Times New Roman" pitchFamily="18" charset="0"/>
              </a:rPr>
              <a:t> проходе:</a:t>
            </a:r>
            <a:endParaRPr lang="ru-RU" sz="2400" dirty="0">
              <a:solidFill>
                <a:schemeClr val="tx1">
                  <a:lumMod val="50000"/>
                  <a:lumOff val="50000"/>
                </a:schemeClr>
              </a:solidFill>
              <a:cs typeface="Times New Roman" pitchFamily="18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5508104" y="2708920"/>
            <a:ext cx="7713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hangingPunct="0">
              <a:defRPr/>
            </a:pPr>
            <a:r>
              <a:rPr lang="en-US" sz="2400" dirty="0" smtClean="0">
                <a:cs typeface="Times New Roman" pitchFamily="18" charset="0"/>
              </a:rPr>
              <a:t>N - 2</a:t>
            </a:r>
            <a:endParaRPr lang="ru-RU" sz="2400" dirty="0">
              <a:cs typeface="Times New Roman" pitchFamily="18" charset="0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395536" y="2708920"/>
            <a:ext cx="81369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defRPr/>
            </a:pPr>
            <a:r>
              <a:rPr lang="ru-RU" sz="2400" dirty="0">
                <a:solidFill>
                  <a:schemeClr val="tx1">
                    <a:lumMod val="50000"/>
                    <a:lumOff val="50000"/>
                  </a:schemeClr>
                </a:solidFill>
                <a:cs typeface="Times New Roman" pitchFamily="18" charset="0"/>
              </a:rPr>
              <a:t>Число </a:t>
            </a:r>
            <a:r>
              <a:rPr lang="ru-RU" sz="24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Times New Roman" pitchFamily="18" charset="0"/>
              </a:rPr>
              <a:t>сравнений на </a:t>
            </a:r>
            <a:r>
              <a:rPr lang="ru-RU" sz="2400" dirty="0" smtClean="0">
                <a:cs typeface="Times New Roman" pitchFamily="18" charset="0"/>
              </a:rPr>
              <a:t>втором</a:t>
            </a:r>
            <a:r>
              <a:rPr lang="ru-RU" sz="24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Times New Roman" pitchFamily="18" charset="0"/>
              </a:rPr>
              <a:t> проходе:</a:t>
            </a:r>
            <a:endParaRPr lang="ru-RU" sz="2400" dirty="0">
              <a:solidFill>
                <a:schemeClr val="tx1">
                  <a:lumMod val="50000"/>
                  <a:lumOff val="50000"/>
                </a:schemeClr>
              </a:solidFill>
              <a:cs typeface="Times New Roman" pitchFamily="18" charset="0"/>
            </a:endParaRPr>
          </a:p>
        </p:txBody>
      </p:sp>
      <p:sp>
        <p:nvSpPr>
          <p:cNvPr id="23" name="Прямоугольник 22"/>
          <p:cNvSpPr/>
          <p:nvPr/>
        </p:nvSpPr>
        <p:spPr>
          <a:xfrm>
            <a:off x="395536" y="3429000"/>
            <a:ext cx="81369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defRPr/>
            </a:pPr>
            <a:r>
              <a:rPr lang="ru-RU" sz="2400" dirty="0">
                <a:solidFill>
                  <a:schemeClr val="tx1">
                    <a:lumMod val="50000"/>
                    <a:lumOff val="50000"/>
                  </a:schemeClr>
                </a:solidFill>
                <a:cs typeface="Times New Roman" pitchFamily="18" charset="0"/>
              </a:rPr>
              <a:t>Число </a:t>
            </a:r>
            <a:r>
              <a:rPr lang="ru-RU" sz="24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Times New Roman" pitchFamily="18" charset="0"/>
              </a:rPr>
              <a:t>сравнений на </a:t>
            </a:r>
            <a:r>
              <a:rPr lang="ru-RU" sz="2400" dirty="0" smtClean="0">
                <a:cs typeface="Times New Roman" pitchFamily="18" charset="0"/>
              </a:rPr>
              <a:t>последнем</a:t>
            </a:r>
            <a:r>
              <a:rPr lang="ru-RU" sz="24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Times New Roman" pitchFamily="18" charset="0"/>
              </a:rPr>
              <a:t> проходе:</a:t>
            </a:r>
            <a:endParaRPr lang="ru-RU" sz="2400" dirty="0">
              <a:solidFill>
                <a:schemeClr val="tx1">
                  <a:lumMod val="50000"/>
                  <a:lumOff val="50000"/>
                </a:schemeClr>
              </a:solidFill>
              <a:cs typeface="Times New Roman" pitchFamily="18" charset="0"/>
            </a:endParaRPr>
          </a:p>
        </p:txBody>
      </p:sp>
      <p:sp>
        <p:nvSpPr>
          <p:cNvPr id="24" name="Прямоугольник 23"/>
          <p:cNvSpPr/>
          <p:nvPr/>
        </p:nvSpPr>
        <p:spPr>
          <a:xfrm>
            <a:off x="467544" y="3068960"/>
            <a:ext cx="81369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defRPr/>
            </a:pP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Times New Roman" pitchFamily="18" charset="0"/>
              </a:rPr>
              <a:t>…</a:t>
            </a:r>
            <a:endParaRPr lang="ru-RU" sz="2400" dirty="0">
              <a:solidFill>
                <a:schemeClr val="tx1">
                  <a:lumMod val="50000"/>
                  <a:lumOff val="50000"/>
                </a:schemeClr>
              </a:solidFill>
              <a:cs typeface="Times New Roman" pitchFamily="18" charset="0"/>
            </a:endParaRPr>
          </a:p>
        </p:txBody>
      </p:sp>
      <p:sp>
        <p:nvSpPr>
          <p:cNvPr id="25" name="Прямоугольник 24"/>
          <p:cNvSpPr/>
          <p:nvPr/>
        </p:nvSpPr>
        <p:spPr>
          <a:xfrm>
            <a:off x="5508104" y="2348880"/>
            <a:ext cx="7713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hangingPunct="0">
              <a:defRPr/>
            </a:pPr>
            <a:r>
              <a:rPr lang="en-US" sz="2400" dirty="0" smtClean="0">
                <a:cs typeface="Times New Roman" pitchFamily="18" charset="0"/>
              </a:rPr>
              <a:t>N</a:t>
            </a:r>
            <a:r>
              <a:rPr lang="ru-RU" sz="2400" dirty="0" smtClean="0">
                <a:cs typeface="Times New Roman" pitchFamily="18" charset="0"/>
              </a:rPr>
              <a:t> - 1</a:t>
            </a:r>
            <a:endParaRPr lang="ru-RU" sz="2400" dirty="0"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Прямоугольник 28"/>
              <p:cNvSpPr/>
              <p:nvPr/>
            </p:nvSpPr>
            <p:spPr>
              <a:xfrm>
                <a:off x="179512" y="3933056"/>
                <a:ext cx="8856984" cy="8577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eaLnBrk="0" hangingPunct="0">
                  <a:defRPr/>
                </a:pPr>
                <a:r>
                  <a:rPr lang="ru-RU" sz="24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cs typeface="Times New Roman" pitchFamily="18" charset="0"/>
                  </a:rPr>
                  <a:t>Всего</a:t>
                </a:r>
                <a:r>
                  <a:rPr lang="en-US" sz="24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cs typeface="Times New Roman" pitchFamily="18" charset="0"/>
                  </a:rPr>
                  <a:t> </a:t>
                </a:r>
                <a:r>
                  <a:rPr lang="ru-RU" sz="2400" dirty="0" smtClean="0">
                    <a:cs typeface="Times New Roman" pitchFamily="18" charset="0"/>
                  </a:rPr>
                  <a:t>сравнений</a:t>
                </a:r>
                <a:r>
                  <a:rPr lang="ru-RU" sz="24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cs typeface="Times New Roman" pitchFamily="18" charset="0"/>
                  </a:rPr>
                  <a:t>:</a:t>
                </a:r>
                <a:r>
                  <a:rPr lang="en-US" sz="24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cs typeface="Times New Roman" pitchFamily="18" charset="0"/>
                  </a:rPr>
                  <a:t>  </a:t>
                </a:r>
                <a:r>
                  <a:rPr lang="ru-RU" sz="24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2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𝑁</m:t>
                            </m:r>
                          </m:e>
                          <m:sup>
                            <m:r>
                              <a:rPr lang="en-US" sz="32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32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−</m:t>
                        </m:r>
                        <m:r>
                          <a:rPr lang="en-US" sz="32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𝑁</m:t>
                        </m:r>
                      </m:num>
                      <m:den>
                        <m:r>
                          <a:rPr lang="en-US" sz="32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ru-RU" sz="32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29" name="Прямоугольник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3933056"/>
                <a:ext cx="8856984" cy="857799"/>
              </a:xfrm>
              <a:prstGeom prst="rect">
                <a:avLst/>
              </a:prstGeom>
              <a:blipFill rotWithShape="0">
                <a:blip r:embed="rId3"/>
                <a:stretch>
                  <a:fillRect l="-1032" b="-70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Прямоугольник 30"/>
          <p:cNvSpPr/>
          <p:nvPr/>
        </p:nvSpPr>
        <p:spPr>
          <a:xfrm>
            <a:off x="5868144" y="3429000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hangingPunct="0">
              <a:defRPr/>
            </a:pPr>
            <a:r>
              <a:rPr lang="ru-RU" sz="2400" dirty="0" smtClean="0">
                <a:cs typeface="Times New Roman" pitchFamily="18" charset="0"/>
              </a:rPr>
              <a:t>1</a:t>
            </a:r>
            <a:endParaRPr lang="ru-RU" sz="2400" dirty="0">
              <a:cs typeface="Times New Roman" pitchFamily="18" charset="0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251520" y="1268760"/>
            <a:ext cx="85689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i="1" dirty="0"/>
              <a:t>Сортировка обменом (метод «пузырька</a:t>
            </a:r>
            <a:r>
              <a:rPr lang="ru-RU" sz="2400" i="1" dirty="0" smtClean="0"/>
              <a:t>»)</a:t>
            </a:r>
            <a:endParaRPr lang="ru-RU" sz="2400" i="1" dirty="0"/>
          </a:p>
        </p:txBody>
      </p:sp>
      <p:sp>
        <p:nvSpPr>
          <p:cNvPr id="20" name="Прямоугольник 19"/>
          <p:cNvSpPr/>
          <p:nvPr/>
        </p:nvSpPr>
        <p:spPr>
          <a:xfrm>
            <a:off x="179512" y="5085184"/>
            <a:ext cx="871296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defRPr/>
            </a:pPr>
            <a:r>
              <a:rPr lang="ru-RU" sz="2400" dirty="0">
                <a:solidFill>
                  <a:schemeClr val="tx1">
                    <a:lumMod val="50000"/>
                    <a:lumOff val="50000"/>
                  </a:schemeClr>
                </a:solidFill>
                <a:cs typeface="Times New Roman" pitchFamily="18" charset="0"/>
              </a:rPr>
              <a:t>Число </a:t>
            </a:r>
            <a:r>
              <a:rPr lang="ru-RU" sz="24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Times New Roman" pitchFamily="18" charset="0"/>
              </a:rPr>
              <a:t>обменов оценивать не будем:</a:t>
            </a:r>
            <a:br>
              <a:rPr lang="ru-RU" sz="24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Times New Roman" pitchFamily="18" charset="0"/>
              </a:rPr>
            </a:br>
            <a:r>
              <a:rPr lang="ru-RU" sz="24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Times New Roman" pitchFamily="18" charset="0"/>
              </a:rPr>
              <a:t>     оно гарантированно меньше числа сравнений.</a:t>
            </a:r>
            <a:endParaRPr lang="ru-RU" sz="2400" dirty="0">
              <a:solidFill>
                <a:schemeClr val="tx1">
                  <a:lumMod val="50000"/>
                  <a:lumOff val="50000"/>
                </a:schemeClr>
              </a:solidFill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0526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4" grpId="0"/>
      <p:bldP spid="9" grpId="0"/>
      <p:bldP spid="17" grpId="0"/>
      <p:bldP spid="23" grpId="0"/>
      <p:bldP spid="24" grpId="0"/>
      <p:bldP spid="25" grpId="0"/>
      <p:bldP spid="29" grpId="0"/>
      <p:bldP spid="31" grpId="0"/>
      <p:bldP spid="2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Базовые структуры данных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>
          <a:xfrm>
            <a:off x="251520" y="260648"/>
            <a:ext cx="8640959" cy="10527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Бинарный поиск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51520" y="1052736"/>
            <a:ext cx="8424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Во сколько раз сокращается количество вариантов положения элемента после одного сравнения?</a:t>
            </a:r>
            <a:endParaRPr lang="ru-RU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827584" y="5517232"/>
                <a:ext cx="4392488" cy="64807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5517232"/>
                <a:ext cx="4392488" cy="64807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Группа 10"/>
          <p:cNvGrpSpPr/>
          <p:nvPr/>
        </p:nvGrpSpPr>
        <p:grpSpPr>
          <a:xfrm>
            <a:off x="-108520" y="1844824"/>
            <a:ext cx="6192688" cy="3574071"/>
            <a:chOff x="1547664" y="1772816"/>
            <a:chExt cx="5760639" cy="3304762"/>
          </a:xfrm>
        </p:grpSpPr>
        <p:pic>
          <p:nvPicPr>
            <p:cNvPr id="8" name="Рисунок 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47664" y="1772816"/>
              <a:ext cx="5760639" cy="3304762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6839414" y="4635848"/>
              <a:ext cx="43204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/>
                <a:t>M</a:t>
              </a:r>
              <a:endParaRPr lang="ru-RU" sz="22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681632" y="1905980"/>
              <a:ext cx="57606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 smtClean="0"/>
                <a:t>N</a:t>
              </a:r>
              <a:r>
                <a:rPr lang="en-US" sz="2200" baseline="-25000" dirty="0" smtClean="0"/>
                <a:t>1</a:t>
              </a:r>
              <a:endParaRPr lang="ru-RU" sz="2200" baseline="-25000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6300192" y="1988840"/>
                <a:ext cx="2520280" cy="1538883"/>
              </a:xfrm>
              <a:prstGeom prst="rect">
                <a:avLst/>
              </a:prstGeom>
              <a:noFill/>
              <a:ln w="31750"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 smtClean="0"/>
                  <a:t>Итого: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800" dirty="0" smtClean="0"/>
                  <a:t>min(N</a:t>
                </a:r>
                <a:r>
                  <a:rPr lang="en-US" sz="2800" baseline="-25000" dirty="0" smtClean="0"/>
                  <a:t>1</a:t>
                </a:r>
                <a:r>
                  <a:rPr lang="en-US" sz="2800" dirty="0" smtClean="0"/>
                  <a:t>) =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skw"/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num>
                          <m:den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endParaRPr lang="en-US" sz="2800" dirty="0" smtClean="0"/>
              </a:p>
              <a:p>
                <a:pPr>
                  <a:spcBef>
                    <a:spcPts val="600"/>
                  </a:spcBef>
                </a:pPr>
                <a:r>
                  <a:rPr lang="ru-RU" sz="2800" dirty="0" smtClean="0"/>
                  <a:t>при</a:t>
                </a:r>
                <a:r>
                  <a:rPr lang="en-US" sz="2800" dirty="0" smtClean="0"/>
                  <a:t> M</a:t>
                </a:r>
                <a:r>
                  <a:rPr lang="ru-RU" sz="2800" dirty="0" smtClean="0"/>
                  <a:t> =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ru-RU" sz="2800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0192" y="1988840"/>
                <a:ext cx="2520280" cy="1538883"/>
              </a:xfrm>
              <a:prstGeom prst="rect">
                <a:avLst/>
              </a:prstGeom>
              <a:blipFill rotWithShape="0">
                <a:blip r:embed="rId5"/>
                <a:stretch>
                  <a:fillRect l="-4296" t="-2713" b="-8915"/>
                </a:stretch>
              </a:blipFill>
              <a:ln w="3175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6300192" y="4005064"/>
            <a:ext cx="2592288" cy="1446550"/>
          </a:xfrm>
          <a:prstGeom prst="rect">
            <a:avLst/>
          </a:prstGeom>
          <a:noFill/>
          <a:ln w="317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ru-RU" sz="2200" dirty="0" smtClean="0"/>
              <a:t>Для поиска элемента требуется выполнить </a:t>
            </a:r>
            <a:r>
              <a:rPr lang="en-US" sz="2200" dirty="0" smtClean="0"/>
              <a:t>log</a:t>
            </a:r>
            <a:r>
              <a:rPr lang="en-US" sz="2200" baseline="-25000" dirty="0" smtClean="0"/>
              <a:t>2</a:t>
            </a:r>
            <a:r>
              <a:rPr lang="en-US" sz="2200" dirty="0" smtClean="0"/>
              <a:t>(N) </a:t>
            </a:r>
            <a:r>
              <a:rPr lang="ru-RU" sz="2200" dirty="0" smtClean="0"/>
              <a:t>сравнений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2465212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Базовые структуры данных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251520" y="1268760"/>
            <a:ext cx="84249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ru-RU" sz="2400" i="1" dirty="0"/>
              <a:t>Алгоритм бинарного поиска в массиве </a:t>
            </a:r>
            <a:r>
              <a:rPr lang="ru-RU" sz="2400" i="1" dirty="0" smtClean="0"/>
              <a:t>размера </a:t>
            </a:r>
            <a:r>
              <a:rPr lang="en-US" sz="24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endParaRPr lang="ru-RU" sz="2400" i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79512" y="2204864"/>
            <a:ext cx="864096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AutoNum type="arabicPeriod"/>
              <a:defRPr/>
            </a:pPr>
            <a:r>
              <a:rPr lang="en-US" sz="2000" dirty="0" smtClean="0">
                <a:highlight>
                  <a:srgbClr val="FFFFFF"/>
                </a:highlight>
              </a:rPr>
              <a:t> </a:t>
            </a:r>
            <a:r>
              <a:rPr lang="ru-RU" sz="2000" dirty="0" smtClean="0">
                <a:highlight>
                  <a:srgbClr val="FFFFFF"/>
                </a:highlight>
              </a:rPr>
              <a:t>Положить</a:t>
            </a:r>
            <a:r>
              <a:rPr lang="ru-RU" sz="2000" dirty="0" smtClean="0">
                <a:latin typeface="Arial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left 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</a:t>
            </a:r>
            <a:r>
              <a:rPr lang="en-US" sz="2000" dirty="0">
                <a:latin typeface="Arial" charset="0"/>
              </a:rPr>
              <a:t>,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right 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</a:p>
          <a:p>
            <a:pPr>
              <a:buAutoNum type="arabicPeriod"/>
              <a:defRPr/>
            </a:pPr>
            <a:r>
              <a:rPr lang="en-US" sz="2000" dirty="0" smtClean="0">
                <a:highlight>
                  <a:srgbClr val="FFFFFF"/>
                </a:highlight>
              </a:rPr>
              <a:t> </a:t>
            </a:r>
            <a:r>
              <a:rPr lang="ru-RU" sz="2000" dirty="0" smtClean="0">
                <a:highlight>
                  <a:srgbClr val="FFFFFF"/>
                </a:highlight>
              </a:rPr>
              <a:t>Пока</a:t>
            </a:r>
            <a:r>
              <a:rPr lang="ru-RU" sz="2000" dirty="0" smtClean="0">
                <a:latin typeface="Arial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left 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000" dirty="0">
                <a:latin typeface="Arial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right</a:t>
            </a:r>
            <a:r>
              <a:rPr lang="en-US" sz="2000" dirty="0">
                <a:latin typeface="Arial" charset="0"/>
              </a:rPr>
              <a:t> </a:t>
            </a:r>
            <a:r>
              <a:rPr lang="ru-RU" sz="2000" dirty="0">
                <a:highlight>
                  <a:srgbClr val="FFFFFF"/>
                </a:highlight>
              </a:rPr>
              <a:t>выполнять</a:t>
            </a:r>
          </a:p>
          <a:p>
            <a:pPr marL="628650" lvl="1" indent="-452438">
              <a:defRPr/>
            </a:pPr>
            <a:r>
              <a:rPr lang="en-US" sz="2000" dirty="0">
                <a:highlight>
                  <a:srgbClr val="FFFFFF"/>
                </a:highlight>
              </a:rPr>
              <a:t>2</a:t>
            </a:r>
            <a:r>
              <a:rPr lang="ru-RU" sz="2000" dirty="0">
                <a:highlight>
                  <a:srgbClr val="FFFFFF"/>
                </a:highlight>
              </a:rPr>
              <a:t>.1. Найти индекс среднего элемента в массиве </a:t>
            </a:r>
            <a:r>
              <a:rPr lang="ru-RU" sz="2000" dirty="0">
                <a:latin typeface="Arial" charset="0"/>
              </a:rPr>
              <a:t/>
            </a:r>
            <a:br>
              <a:rPr lang="ru-RU" sz="2000" dirty="0">
                <a:latin typeface="Arial" charset="0"/>
              </a:rPr>
            </a:b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mid 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</a:rPr>
              <a:t>= (</a:t>
            </a:r>
            <a:r>
              <a:rPr lang="en-US" sz="20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left</a:t>
            </a:r>
            <a:r>
              <a:rPr lang="ru-RU" sz="20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ru-RU" sz="2000" dirty="0" smtClean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right</a:t>
            </a:r>
            <a:r>
              <a:rPr lang="en-US" sz="2000" dirty="0" smtClean="0"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ru-RU" sz="2000" dirty="0" smtClean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highlight>
                  <a:srgbClr val="FFFFFF"/>
                </a:highlight>
                <a:latin typeface="Consolas" panose="020B0609020204030204" pitchFamily="49" charset="0"/>
              </a:rPr>
              <a:t>/</a:t>
            </a:r>
            <a:r>
              <a:rPr lang="ru-RU" sz="2000" dirty="0" smtClean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endParaRPr lang="en-US" sz="2000" dirty="0"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628650" lvl="1" indent="-452438">
              <a:defRPr/>
            </a:pPr>
            <a:r>
              <a:rPr lang="en-US" sz="2000" dirty="0">
                <a:highlight>
                  <a:srgbClr val="FFFFFF"/>
                </a:highlight>
              </a:rPr>
              <a:t>2</a:t>
            </a:r>
            <a:r>
              <a:rPr lang="ru-RU" sz="2000" dirty="0">
                <a:highlight>
                  <a:srgbClr val="FFFFFF"/>
                </a:highlight>
              </a:rPr>
              <a:t>.2. Если для элемента массива с индексом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mid</a:t>
            </a:r>
            <a:r>
              <a:rPr lang="en-US" sz="2000" dirty="0">
                <a:highlight>
                  <a:srgbClr val="FFFFFF"/>
                </a:highlight>
              </a:rPr>
              <a:t> </a:t>
            </a:r>
            <a:r>
              <a:rPr lang="ru-RU" sz="2000" dirty="0">
                <a:highlight>
                  <a:srgbClr val="FFFFFF"/>
                </a:highlight>
              </a:rPr>
              <a:t>значение ключа равно</a:t>
            </a:r>
            <a:r>
              <a:rPr lang="en-US" sz="2000" dirty="0">
                <a:highlight>
                  <a:srgbClr val="FFFFFF"/>
                </a:highlight>
              </a:rPr>
              <a:t> </a:t>
            </a:r>
            <a:r>
              <a:rPr lang="ru-RU" sz="2000" dirty="0">
                <a:highlight>
                  <a:srgbClr val="FFFFFF"/>
                </a:highlight>
              </a:rPr>
              <a:t>искомому значению – выйти из цикла </a:t>
            </a:r>
            <a:r>
              <a:rPr lang="ru-RU" sz="2000" dirty="0" smtClean="0">
                <a:highlight>
                  <a:srgbClr val="FFFFFF"/>
                </a:highlight>
              </a:rPr>
              <a:t>(искомый элемент найден в позиции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mid</a:t>
            </a:r>
            <a:r>
              <a:rPr lang="en-US" sz="2000" dirty="0" smtClean="0">
                <a:highlight>
                  <a:srgbClr val="FFFFFF"/>
                </a:highlight>
              </a:rPr>
              <a:t>)</a:t>
            </a:r>
          </a:p>
          <a:p>
            <a:pPr marL="628650" lvl="1" indent="-452438">
              <a:defRPr/>
            </a:pPr>
            <a:r>
              <a:rPr lang="ru-RU" sz="2000" dirty="0" smtClean="0">
                <a:highlight>
                  <a:srgbClr val="FFFFFF"/>
                </a:highlight>
              </a:rPr>
              <a:t>2.3</a:t>
            </a:r>
            <a:r>
              <a:rPr lang="en-US" sz="2000" dirty="0">
                <a:highlight>
                  <a:srgbClr val="FFFFFF"/>
                </a:highlight>
              </a:rPr>
              <a:t>.</a:t>
            </a:r>
            <a:r>
              <a:rPr lang="ru-RU" sz="2000" dirty="0" smtClean="0">
                <a:highlight>
                  <a:srgbClr val="FFFFFF"/>
                </a:highlight>
              </a:rPr>
              <a:t> </a:t>
            </a:r>
            <a:r>
              <a:rPr lang="ru-RU" sz="2000" dirty="0">
                <a:highlight>
                  <a:srgbClr val="FFFFFF"/>
                </a:highlight>
              </a:rPr>
              <a:t>Если для элемента массива с индексом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mid</a:t>
            </a:r>
            <a:r>
              <a:rPr lang="en-US" sz="2000" dirty="0">
                <a:highlight>
                  <a:srgbClr val="FFFFFF"/>
                </a:highlight>
              </a:rPr>
              <a:t> </a:t>
            </a:r>
            <a:r>
              <a:rPr lang="ru-RU" sz="2000" dirty="0">
                <a:highlight>
                  <a:srgbClr val="FFFFFF"/>
                </a:highlight>
              </a:rPr>
              <a:t>значение </a:t>
            </a:r>
            <a:r>
              <a:rPr lang="ru-RU" sz="2000" dirty="0" smtClean="0">
                <a:highlight>
                  <a:srgbClr val="FFFFFF"/>
                </a:highlight>
              </a:rPr>
              <a:t>ключа</a:t>
            </a:r>
            <a:r>
              <a:rPr lang="en-US" sz="2000" dirty="0" smtClean="0">
                <a:highlight>
                  <a:srgbClr val="FFFFFF"/>
                </a:highlight>
              </a:rPr>
              <a:t> </a:t>
            </a:r>
            <a:r>
              <a:rPr lang="ru-RU" sz="2000" dirty="0" smtClean="0">
                <a:highlight>
                  <a:srgbClr val="FFFFFF"/>
                </a:highlight>
              </a:rPr>
              <a:t>больше </a:t>
            </a:r>
            <a:r>
              <a:rPr lang="ru-RU" sz="2000" dirty="0">
                <a:highlight>
                  <a:srgbClr val="FFFFFF"/>
                </a:highlight>
              </a:rPr>
              <a:t>искомого, положить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right </a:t>
            </a:r>
            <a:r>
              <a:rPr lang="en-US" sz="2000" dirty="0" smtClean="0"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ru-RU" sz="2000" dirty="0" smtClean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mid</a:t>
            </a:r>
            <a:r>
              <a:rPr lang="ru-RU" sz="2000" dirty="0" smtClean="0">
                <a:highlight>
                  <a:srgbClr val="FFFFFF"/>
                </a:highlight>
              </a:rPr>
              <a:t>,</a:t>
            </a:r>
            <a:r>
              <a:rPr lang="ru-RU" sz="2000" dirty="0">
                <a:highlight>
                  <a:srgbClr val="FFFFFF"/>
                </a:highlight>
              </a:rPr>
              <a:t> </a:t>
            </a:r>
            <a:r>
              <a:rPr lang="ru-RU" sz="2000" dirty="0" smtClean="0">
                <a:highlight>
                  <a:srgbClr val="FFFFFF"/>
                </a:highlight>
              </a:rPr>
              <a:t>иначе </a:t>
            </a:r>
            <a:r>
              <a:rPr lang="ru-RU" sz="2000" dirty="0">
                <a:highlight>
                  <a:srgbClr val="FFFFFF"/>
                </a:highlight>
              </a:rPr>
              <a:t>положить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left 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mid </a:t>
            </a:r>
            <a:r>
              <a:rPr lang="ru-RU" sz="2000" dirty="0" smtClean="0"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sz="2000" dirty="0" smtClean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000" dirty="0" smtClean="0"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endParaRPr lang="en-US" sz="2000" dirty="0" smtClean="0">
              <a:highlight>
                <a:srgbClr val="FFFFFF"/>
              </a:highlight>
            </a:endParaRPr>
          </a:p>
          <a:p>
            <a:pPr>
              <a:buFontTx/>
              <a:buAutoNum type="arabicPeriod"/>
              <a:defRPr/>
            </a:pPr>
            <a:r>
              <a:rPr lang="en-US" sz="2000" dirty="0" smtClean="0">
                <a:highlight>
                  <a:srgbClr val="FFFFFF"/>
                </a:highlight>
              </a:rPr>
              <a:t> </a:t>
            </a:r>
            <a:r>
              <a:rPr lang="ru-RU" sz="2000" dirty="0" smtClean="0">
                <a:highlight>
                  <a:srgbClr val="FFFFFF"/>
                </a:highlight>
              </a:rPr>
              <a:t>Если </a:t>
            </a:r>
            <a:r>
              <a:rPr lang="en-US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left 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000" dirty="0">
                <a:latin typeface="Arial" charset="0"/>
              </a:rPr>
              <a:t> </a:t>
            </a:r>
            <a:r>
              <a:rPr lang="en-US" sz="20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right</a:t>
            </a:r>
            <a:r>
              <a:rPr lang="ru-RU" sz="2000" dirty="0" smtClean="0">
                <a:highlight>
                  <a:srgbClr val="FFFFFF"/>
                </a:highlight>
              </a:rPr>
              <a:t>, то поиск </a:t>
            </a:r>
            <a:r>
              <a:rPr lang="ru-RU" sz="2000" dirty="0">
                <a:highlight>
                  <a:srgbClr val="FFFFFF"/>
                </a:highlight>
              </a:rPr>
              <a:t>успешен</a:t>
            </a:r>
            <a:r>
              <a:rPr lang="en-US" sz="2000" dirty="0" smtClean="0">
                <a:highlight>
                  <a:srgbClr val="FFFFFF"/>
                </a:highlight>
              </a:rPr>
              <a:t> </a:t>
            </a:r>
            <a:r>
              <a:rPr lang="ru-RU" sz="2000" dirty="0" smtClean="0">
                <a:highlight>
                  <a:srgbClr val="FFFFFF"/>
                </a:highlight>
              </a:rPr>
              <a:t>и индекс искомого элемента </a:t>
            </a:r>
            <a:r>
              <a:rPr lang="en-US" sz="20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mid</a:t>
            </a:r>
            <a:r>
              <a:rPr lang="ru-RU" sz="2000" dirty="0" smtClean="0">
                <a:highlight>
                  <a:srgbClr val="FFFFFF"/>
                </a:highlight>
              </a:rPr>
              <a:t>, иначе – искомого элемента в массиве нет.</a:t>
            </a:r>
            <a:endParaRPr lang="ru-RU" sz="2000" dirty="0">
              <a:highlight>
                <a:srgbClr val="FFFFFF"/>
              </a:highlight>
            </a:endParaRPr>
          </a:p>
        </p:txBody>
      </p:sp>
      <p:grpSp>
        <p:nvGrpSpPr>
          <p:cNvPr id="16" name="Группа 15"/>
          <p:cNvGrpSpPr/>
          <p:nvPr/>
        </p:nvGrpSpPr>
        <p:grpSpPr>
          <a:xfrm>
            <a:off x="4283968" y="1700808"/>
            <a:ext cx="4680520" cy="1656184"/>
            <a:chOff x="4283968" y="2060848"/>
            <a:chExt cx="4680520" cy="1656184"/>
          </a:xfrm>
          <a:noFill/>
        </p:grpSpPr>
        <p:sp>
          <p:nvSpPr>
            <p:cNvPr id="9" name="Скругленный прямоугольник 8"/>
            <p:cNvSpPr/>
            <p:nvPr/>
          </p:nvSpPr>
          <p:spPr>
            <a:xfrm>
              <a:off x="5868144" y="2060848"/>
              <a:ext cx="3096344" cy="1656184"/>
            </a:xfrm>
            <a:prstGeom prst="roundRect">
              <a:avLst/>
            </a:prstGeom>
            <a:grpFill/>
            <a:ln w="317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87313"/>
              <a:r>
                <a:rPr lang="en-US" dirty="0" smtClean="0">
                  <a:solidFill>
                    <a:srgbClr val="00008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right</a:t>
              </a:r>
              <a:r>
                <a:rPr lang="en-US" dirty="0" smtClean="0">
                  <a:solidFill>
                    <a:srgbClr val="000080"/>
                  </a:solidFill>
                  <a:latin typeface="Calibri" panose="020F0502020204030204" pitchFamily="34" charset="0"/>
                  <a:cs typeface="Consolas" panose="020B0609020204030204" pitchFamily="49" charset="0"/>
                </a:rPr>
                <a:t> </a:t>
              </a:r>
              <a:r>
                <a:rPr lang="ru-RU" dirty="0" smtClean="0">
                  <a:solidFill>
                    <a:schemeClr val="tx1"/>
                  </a:solidFill>
                  <a:latin typeface="Calibri" panose="020F0502020204030204" pitchFamily="34" charset="0"/>
                  <a:cs typeface="Consolas" panose="020B0609020204030204" pitchFamily="49" charset="0"/>
                </a:rPr>
                <a:t>= индекс элемента следующего за последним в массиве, то есть</a:t>
              </a:r>
            </a:p>
            <a:p>
              <a:pPr marL="87313"/>
              <a:r>
                <a:rPr lang="ru-RU" dirty="0">
                  <a:solidFill>
                    <a:schemeClr val="tx1"/>
                  </a:solidFill>
                  <a:latin typeface="Calibri" panose="020F0502020204030204" pitchFamily="34" charset="0"/>
                  <a:cs typeface="Consolas" panose="020B0609020204030204" pitchFamily="49" charset="0"/>
                </a:rPr>
                <a:t>правая граница не </a:t>
              </a:r>
              <a:r>
                <a:rPr lang="ru-RU" dirty="0" smtClean="0">
                  <a:solidFill>
                    <a:schemeClr val="tx1"/>
                  </a:solidFill>
                  <a:latin typeface="Calibri" panose="020F0502020204030204" pitchFamily="34" charset="0"/>
                  <a:cs typeface="Consolas" panose="020B0609020204030204" pitchFamily="49" charset="0"/>
                </a:rPr>
                <a:t>включается в диапазон</a:t>
              </a:r>
              <a:endParaRPr lang="ru-RU" dirty="0">
                <a:solidFill>
                  <a:schemeClr val="tx1"/>
                </a:solidFill>
                <a:latin typeface="Calibri" panose="020F0502020204030204" pitchFamily="34" charset="0"/>
                <a:cs typeface="Consolas" panose="020B0609020204030204" pitchFamily="49" charset="0"/>
              </a:endParaRPr>
            </a:p>
          </p:txBody>
        </p:sp>
        <p:cxnSp>
          <p:nvCxnSpPr>
            <p:cNvPr id="10" name="Прямая соединительная линия 9"/>
            <p:cNvCxnSpPr>
              <a:stCxn id="9" idx="1"/>
            </p:cNvCxnSpPr>
            <p:nvPr/>
          </p:nvCxnSpPr>
          <p:spPr>
            <a:xfrm flipH="1" flipV="1">
              <a:off x="4283968" y="2780928"/>
              <a:ext cx="1584176" cy="108012"/>
            </a:xfrm>
            <a:prstGeom prst="line">
              <a:avLst/>
            </a:prstGeom>
            <a:grpFill/>
            <a:ln w="31750"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251520" y="260648"/>
            <a:ext cx="8640959" cy="10527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Бинарный поиск</a:t>
            </a:r>
          </a:p>
        </p:txBody>
      </p:sp>
    </p:spTree>
    <p:extLst>
      <p:ext uri="{BB962C8B-B14F-4D97-AF65-F5344CB8AC3E}">
        <p14:creationId xmlns:p14="http://schemas.microsoft.com/office/powerpoint/2010/main" val="4143647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Базовые структуры данных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Прямоугольник 5"/>
          <p:cNvSpPr/>
          <p:nvPr/>
        </p:nvSpPr>
        <p:spPr>
          <a:xfrm>
            <a:off x="323527" y="1184960"/>
            <a:ext cx="849694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Дональд Кнут (известный тем, что его книги никто не читает) </a:t>
            </a:r>
            <a:r>
              <a:rPr lang="ru-RU" sz="2000" dirty="0" smtClean="0"/>
              <a:t>пишет,</a:t>
            </a:r>
            <a:br>
              <a:rPr lang="ru-RU" sz="2000" dirty="0" smtClean="0"/>
            </a:br>
            <a:r>
              <a:rPr lang="ru-RU" sz="2000" dirty="0" smtClean="0"/>
              <a:t>что </a:t>
            </a:r>
            <a:r>
              <a:rPr lang="ru-RU" sz="2000" dirty="0"/>
              <a:t>хотя первый двоичный поиск был опубликован в 1946 году</a:t>
            </a:r>
            <a:r>
              <a:rPr lang="ru-RU" sz="2000" dirty="0" smtClean="0"/>
              <a:t>,</a:t>
            </a:r>
            <a:br>
              <a:rPr lang="ru-RU" sz="2000" dirty="0" smtClean="0"/>
            </a:br>
            <a:r>
              <a:rPr lang="ru-RU" sz="2000" dirty="0" smtClean="0"/>
              <a:t>первый </a:t>
            </a:r>
            <a:r>
              <a:rPr lang="ru-RU" sz="2000" dirty="0"/>
              <a:t>двоичный поиск без багов был опубликован только в 1962.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323526" y="3737641"/>
            <a:ext cx="8496945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/>
              <a:t>Распростран</a:t>
            </a:r>
            <a:r>
              <a:rPr lang="ru-RU" sz="2000" dirty="0"/>
              <a:t>ё</a:t>
            </a:r>
            <a:r>
              <a:rPr lang="ru-RU" sz="2000" dirty="0" smtClean="0"/>
              <a:t>нные </a:t>
            </a:r>
            <a:r>
              <a:rPr lang="ru-RU" sz="2000" dirty="0"/>
              <a:t>ошибки:</a:t>
            </a:r>
          </a:p>
          <a:p>
            <a:pPr marL="342900" indent="-342900">
              <a:buClr>
                <a:schemeClr val="accent2"/>
              </a:buClr>
              <a:buFont typeface="Calibri" panose="020F0502020204030204" pitchFamily="34" charset="0"/>
              <a:buChar char="●"/>
            </a:pPr>
            <a:r>
              <a:rPr lang="ru-RU" sz="2000" dirty="0" smtClean="0"/>
              <a:t>не </a:t>
            </a:r>
            <a:r>
              <a:rPr lang="ru-RU" sz="2000" dirty="0"/>
              <a:t>работает с массивом из </a:t>
            </a:r>
            <a:r>
              <a:rPr lang="ru-RU" sz="2000" dirty="0" smtClean="0"/>
              <a:t>0, 1, 2 </a:t>
            </a:r>
            <a:r>
              <a:rPr lang="ru-RU" sz="2000" dirty="0"/>
              <a:t>элементов</a:t>
            </a:r>
          </a:p>
          <a:p>
            <a:pPr marL="342900" indent="-342900">
              <a:buClr>
                <a:schemeClr val="accent2"/>
              </a:buClr>
              <a:buFont typeface="Calibri" panose="020F0502020204030204" pitchFamily="34" charset="0"/>
              <a:buChar char="●"/>
            </a:pPr>
            <a:r>
              <a:rPr lang="ru-RU" sz="2000" dirty="0" smtClean="0"/>
              <a:t>не </a:t>
            </a:r>
            <a:r>
              <a:rPr lang="ru-RU" sz="2000" dirty="0"/>
              <a:t>находит первый или последний элемент</a:t>
            </a:r>
          </a:p>
          <a:p>
            <a:pPr marL="342900" indent="-342900">
              <a:buClr>
                <a:schemeClr val="accent2"/>
              </a:buClr>
              <a:buFont typeface="Calibri" panose="020F0502020204030204" pitchFamily="34" charset="0"/>
              <a:buChar char="●"/>
            </a:pPr>
            <a:r>
              <a:rPr lang="ru-RU" sz="2000" dirty="0" smtClean="0"/>
              <a:t>некорректно </a:t>
            </a:r>
            <a:r>
              <a:rPr lang="ru-RU" sz="2000" dirty="0"/>
              <a:t>работает, если элемента в массиве нет</a:t>
            </a:r>
          </a:p>
          <a:p>
            <a:pPr marL="342900" indent="-342900">
              <a:buClr>
                <a:schemeClr val="accent2"/>
              </a:buClr>
              <a:buFont typeface="Calibri" panose="020F0502020204030204" pitchFamily="34" charset="0"/>
              <a:buChar char="●"/>
            </a:pPr>
            <a:r>
              <a:rPr lang="ru-RU" sz="2000" dirty="0" smtClean="0"/>
              <a:t>некорректно </a:t>
            </a:r>
            <a:r>
              <a:rPr lang="ru-RU" sz="2000" dirty="0"/>
              <a:t>работает, если в массиве есть повторяющиеся элементы</a:t>
            </a:r>
          </a:p>
          <a:p>
            <a:pPr marL="342900" indent="-342900">
              <a:buClr>
                <a:schemeClr val="accent2"/>
              </a:buClr>
              <a:buFont typeface="Calibri" panose="020F0502020204030204" pitchFamily="34" charset="0"/>
              <a:buChar char="●"/>
            </a:pPr>
            <a:r>
              <a:rPr lang="ru-RU" sz="2000" dirty="0" smtClean="0"/>
              <a:t>обращение </a:t>
            </a:r>
            <a:r>
              <a:rPr lang="ru-RU" sz="2000" dirty="0"/>
              <a:t>к </a:t>
            </a:r>
            <a:r>
              <a:rPr lang="ru-RU" sz="2000" dirty="0" smtClean="0"/>
              <a:t>элементам </a:t>
            </a:r>
            <a:r>
              <a:rPr lang="ru-RU" sz="2000" dirty="0"/>
              <a:t>за пределами массива</a:t>
            </a:r>
          </a:p>
          <a:p>
            <a:pPr marL="342900" indent="-342900">
              <a:buClr>
                <a:schemeClr val="accent2"/>
              </a:buClr>
              <a:buFont typeface="Calibri" panose="020F0502020204030204" pitchFamily="34" charset="0"/>
              <a:buChar char="●"/>
            </a:pPr>
            <a:r>
              <a:rPr lang="ru-RU" sz="2000" dirty="0" smtClean="0"/>
              <a:t>козырная</a:t>
            </a:r>
            <a:r>
              <a:rPr lang="ru-RU" sz="2000" dirty="0"/>
              <a:t>, которая была в JDK, переполнение целого при вычислении среднего индекса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251520" y="260648"/>
            <a:ext cx="8640959" cy="10527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Бинарный поиск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87624" y="2284423"/>
            <a:ext cx="82809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i="1" dirty="0" smtClean="0">
                <a:solidFill>
                  <a:schemeClr val="bg1">
                    <a:lumMod val="50000"/>
                  </a:schemeClr>
                </a:solidFill>
              </a:rPr>
              <a:t>«</a:t>
            </a:r>
            <a:r>
              <a:rPr lang="ru-RU" sz="2000" i="1" dirty="0">
                <a:solidFill>
                  <a:schemeClr val="bg1">
                    <a:lumMod val="50000"/>
                  </a:schemeClr>
                </a:solidFill>
              </a:rPr>
              <a:t>Если вы считаете себя действительно хорошим программистом</a:t>
            </a:r>
            <a:r>
              <a:rPr lang="ru-RU" sz="2000" i="1" dirty="0" smtClean="0">
                <a:solidFill>
                  <a:schemeClr val="bg1">
                    <a:lumMod val="50000"/>
                  </a:schemeClr>
                </a:solidFill>
              </a:rPr>
              <a:t>…,</a:t>
            </a:r>
            <a:r>
              <a:rPr lang="en-US" sz="2000" i="1" dirty="0" smtClean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sz="2000" i="1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ru-RU" sz="2000" i="1" dirty="0" smtClean="0">
                <a:solidFill>
                  <a:schemeClr val="bg1">
                    <a:lumMod val="50000"/>
                  </a:schemeClr>
                </a:solidFill>
              </a:rPr>
              <a:t>прочитайте </a:t>
            </a:r>
            <a:r>
              <a:rPr lang="ru-RU" sz="2000" i="1" dirty="0">
                <a:solidFill>
                  <a:schemeClr val="bg1">
                    <a:lumMod val="50000"/>
                  </a:schemeClr>
                </a:solidFill>
              </a:rPr>
              <a:t>„Искусство программирования“ (Кнута</a:t>
            </a:r>
            <a:r>
              <a:rPr lang="ru-RU" sz="2000" i="1" dirty="0" smtClean="0">
                <a:solidFill>
                  <a:schemeClr val="bg1">
                    <a:lumMod val="50000"/>
                  </a:schemeClr>
                </a:solidFill>
              </a:rPr>
              <a:t>)…</a:t>
            </a:r>
            <a:r>
              <a:rPr lang="en-US" sz="2000" i="1" dirty="0" smtClean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sz="2000" i="1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ru-RU" sz="2000" i="1" dirty="0" smtClean="0">
                <a:solidFill>
                  <a:schemeClr val="bg1">
                    <a:lumMod val="50000"/>
                  </a:schemeClr>
                </a:solidFill>
              </a:rPr>
              <a:t>Если </a:t>
            </a:r>
            <a:r>
              <a:rPr lang="ru-RU" sz="2000" i="1" dirty="0">
                <a:solidFill>
                  <a:schemeClr val="bg1">
                    <a:lumMod val="50000"/>
                  </a:schemeClr>
                </a:solidFill>
              </a:rPr>
              <a:t>вы сможете прочесть весь этот труд, то вам определённо следует отправить мне резюме</a:t>
            </a:r>
            <a:r>
              <a:rPr lang="ru-RU" sz="2000" i="1" dirty="0" smtClean="0">
                <a:solidFill>
                  <a:schemeClr val="bg1">
                    <a:lumMod val="50000"/>
                  </a:schemeClr>
                </a:solidFill>
              </a:rPr>
              <a:t>»</a:t>
            </a:r>
            <a:endParaRPr lang="ru-RU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7095991" y="3344217"/>
            <a:ext cx="133818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/>
              <a:t>Билл Гейтс</a:t>
            </a:r>
          </a:p>
        </p:txBody>
      </p:sp>
    </p:spTree>
    <p:extLst>
      <p:ext uri="{BB962C8B-B14F-4D97-AF65-F5344CB8AC3E}">
        <p14:creationId xmlns:p14="http://schemas.microsoft.com/office/powerpoint/2010/main" val="2149956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" grpId="0"/>
      <p:bldP spid="7" grpId="0"/>
    </p:bldLst>
  </p:timing>
</p:sld>
</file>

<file path=ppt/theme/theme1.xml><?xml version="1.0" encoding="utf-8"?>
<a:theme xmlns:a="http://schemas.openxmlformats.org/drawingml/2006/main" name="Ретро">
  <a:themeElements>
    <a:clrScheme name="Ретро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18478</TotalTime>
  <Words>5662</Words>
  <Application>Microsoft Office PowerPoint</Application>
  <PresentationFormat>Экран (4:3)</PresentationFormat>
  <Paragraphs>1693</Paragraphs>
  <Slides>65</Slides>
  <Notes>58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65</vt:i4>
      </vt:variant>
    </vt:vector>
  </HeadingPairs>
  <TitlesOfParts>
    <vt:vector size="73" baseType="lpstr">
      <vt:lpstr>Arial</vt:lpstr>
      <vt:lpstr>Calibri</vt:lpstr>
      <vt:lpstr>Calibri Light</vt:lpstr>
      <vt:lpstr>Cambria Math</vt:lpstr>
      <vt:lpstr>Consolas</vt:lpstr>
      <vt:lpstr>Symbol</vt:lpstr>
      <vt:lpstr>Times New Roman</vt:lpstr>
      <vt:lpstr>Ретро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Базовые структуры данных</dc:title>
  <dc:creator>Windows User</dc:creator>
  <cp:lastModifiedBy>Windows User</cp:lastModifiedBy>
  <cp:revision>1001</cp:revision>
  <dcterms:created xsi:type="dcterms:W3CDTF">2017-05-18T18:58:30Z</dcterms:created>
  <dcterms:modified xsi:type="dcterms:W3CDTF">2019-11-17T20:33:33Z</dcterms:modified>
</cp:coreProperties>
</file>