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509" r:id="rId2"/>
    <p:sldId id="510" r:id="rId3"/>
    <p:sldId id="511" r:id="rId4"/>
    <p:sldId id="600" r:id="rId5"/>
    <p:sldId id="601" r:id="rId6"/>
    <p:sldId id="602" r:id="rId7"/>
    <p:sldId id="512" r:id="rId8"/>
    <p:sldId id="559" r:id="rId9"/>
    <p:sldId id="560" r:id="rId10"/>
    <p:sldId id="561" r:id="rId11"/>
    <p:sldId id="513" r:id="rId12"/>
    <p:sldId id="603" r:id="rId13"/>
    <p:sldId id="514" r:id="rId14"/>
    <p:sldId id="515" r:id="rId15"/>
    <p:sldId id="516" r:id="rId16"/>
    <p:sldId id="517" r:id="rId17"/>
    <p:sldId id="558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99" r:id="rId27"/>
    <p:sldId id="347" r:id="rId28"/>
    <p:sldId id="396" r:id="rId29"/>
    <p:sldId id="398" r:id="rId30"/>
    <p:sldId id="570" r:id="rId31"/>
    <p:sldId id="604" r:id="rId32"/>
    <p:sldId id="400" r:id="rId33"/>
    <p:sldId id="399" r:id="rId34"/>
    <p:sldId id="401" r:id="rId35"/>
    <p:sldId id="403" r:id="rId36"/>
    <p:sldId id="402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2" r:id="rId45"/>
    <p:sldId id="574" r:id="rId46"/>
    <p:sldId id="575" r:id="rId47"/>
    <p:sldId id="576" r:id="rId48"/>
    <p:sldId id="414" r:id="rId49"/>
    <p:sldId id="578" r:id="rId50"/>
    <p:sldId id="587" r:id="rId51"/>
    <p:sldId id="571" r:id="rId52"/>
    <p:sldId id="572" r:id="rId53"/>
    <p:sldId id="57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симптотическая сложность алгоритмов" id="{F4085BB5-5C2E-45D5-859D-C367D4AA9515}">
          <p14:sldIdLst>
            <p14:sldId id="509"/>
            <p14:sldId id="510"/>
            <p14:sldId id="511"/>
            <p14:sldId id="600"/>
            <p14:sldId id="601"/>
            <p14:sldId id="602"/>
            <p14:sldId id="512"/>
            <p14:sldId id="559"/>
            <p14:sldId id="560"/>
            <p14:sldId id="561"/>
            <p14:sldId id="513"/>
            <p14:sldId id="603"/>
            <p14:sldId id="514"/>
            <p14:sldId id="515"/>
            <p14:sldId id="516"/>
            <p14:sldId id="517"/>
            <p14:sldId id="558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99"/>
          </p14:sldIdLst>
        </p14:section>
        <p14:section name="структуры" id="{6E508593-1BFD-4692-90C4-0812282EBC6B}">
          <p14:sldIdLst>
            <p14:sldId id="347"/>
            <p14:sldId id="396"/>
            <p14:sldId id="398"/>
            <p14:sldId id="570"/>
            <p14:sldId id="604"/>
            <p14:sldId id="400"/>
            <p14:sldId id="399"/>
            <p14:sldId id="401"/>
            <p14:sldId id="403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574"/>
            <p14:sldId id="575"/>
            <p14:sldId id="576"/>
            <p14:sldId id="414"/>
            <p14:sldId id="578"/>
            <p14:sldId id="587"/>
            <p14:sldId id="571"/>
            <p14:sldId id="572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8000"/>
    <a:srgbClr val="00A42F"/>
    <a:srgbClr val="0000F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62775" autoAdjust="0"/>
  </p:normalViewPr>
  <p:slideViewPr>
    <p:cSldViewPr>
      <p:cViewPr varScale="1">
        <p:scale>
          <a:sx n="72" d="100"/>
          <a:sy n="72" d="100"/>
        </p:scale>
        <p:origin x="11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Большинство алгоритмов имеют</a:t>
            </a:r>
            <a:r>
              <a:rPr lang="en-US" dirty="0" smtClean="0"/>
              <a:t> </a:t>
            </a:r>
            <a:r>
              <a:rPr lang="ru-RU" dirty="0" smtClean="0"/>
              <a:t>главный параметр </a:t>
            </a:r>
            <a:r>
              <a:rPr lang="en-US" dirty="0" smtClean="0"/>
              <a:t>N</a:t>
            </a:r>
            <a:r>
              <a:rPr lang="ru-RU" dirty="0" smtClean="0"/>
              <a:t>,</a:t>
            </a:r>
            <a:r>
              <a:rPr lang="ru-RU" baseline="0" dirty="0" smtClean="0"/>
              <a:t> который наиболее сильно влияет на время их выполнения</a:t>
            </a:r>
            <a:r>
              <a:rPr lang="en-US" baseline="0" dirty="0" smtClean="0"/>
              <a:t>: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это может быть длина строки при поиске подстроки, или количество элементов в массиве при сортировке.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88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 smtClean="0"/>
              <a:t>На графике изображена нормированная оценка расстояния между значениями: </a:t>
            </a:r>
            <a:r>
              <a:rPr lang="en-US" baseline="0" dirty="0" smtClean="0"/>
              <a:t>|a-b|/max(|a|, |b|)</a:t>
            </a:r>
            <a:endParaRPr lang="ru-RU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 smtClean="0"/>
              <a:t>При</a:t>
            </a:r>
            <a:r>
              <a:rPr lang="ru-RU" baseline="0" dirty="0" smtClean="0"/>
              <a:t> использовании точной формулы (со всеми коэффициентами) точность в 1% достигается уже при </a:t>
            </a:r>
            <a:r>
              <a:rPr lang="en-US" baseline="0" dirty="0" smtClean="0"/>
              <a:t>N = 9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1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Это единственная теорема в курсе программирование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вопрос для знатоков</a:t>
            </a:r>
            <a:r>
              <a:rPr lang="ru-RU" dirty="0" smtClean="0"/>
              <a:t>: по какому основанию логарифм в этой формуле?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(Ответ будет в доказательстве теоремы)</a:t>
            </a:r>
          </a:p>
          <a:p>
            <a:pPr marL="228600" indent="-228600">
              <a:buAutoNum type="arabicParenR"/>
            </a:pPr>
            <a:r>
              <a:rPr lang="ru-RU" dirty="0" smtClean="0"/>
              <a:t>Используем принцип</a:t>
            </a:r>
            <a:r>
              <a:rPr lang="ru-RU" baseline="0" dirty="0" smtClean="0"/>
              <a:t> "разделяй и властвуй" – будем делить каждый раз всё множество возможных перестановок пополам и отбрасывать одну из половин.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Для упрощения доказательства будем считать, что все элементы в массиве различны.</a:t>
            </a:r>
            <a:br>
              <a:rPr lang="ru-RU" baseline="0" dirty="0" smtClean="0"/>
            </a:br>
            <a:r>
              <a:rPr lang="ru-RU" baseline="0" dirty="0" smtClean="0"/>
              <a:t>Просто потому что на фоне количества вариантов исходных данных, когда все элементы различны,</a:t>
            </a:r>
            <a:br>
              <a:rPr lang="ru-RU" baseline="0" dirty="0" smtClean="0"/>
            </a:br>
            <a:r>
              <a:rPr lang="ru-RU" baseline="0" dirty="0" smtClean="0"/>
              <a:t>Мы можем сделать такое допущение поскольку</a:t>
            </a:r>
            <a:br>
              <a:rPr lang="ru-RU" baseline="0" dirty="0" smtClean="0"/>
            </a:br>
            <a:r>
              <a:rPr lang="ru-RU" baseline="0" dirty="0" smtClean="0"/>
              <a:t>количество вариантов исходных данных в которых все элементы различны </a:t>
            </a:r>
            <a:br>
              <a:rPr lang="ru-RU" baseline="0" dirty="0" smtClean="0"/>
            </a:br>
            <a:r>
              <a:rPr lang="ru-RU" baseline="0" dirty="0" smtClean="0"/>
              <a:t>существенно больше количества вариантов исходных данных в которых встречается ощутимое количество совпадающих элементов.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9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если я</a:t>
            </a:r>
            <a:r>
              <a:rPr lang="ru-RU" baseline="0" dirty="0" smtClean="0"/>
              <a:t> хочу упорядочить три элемента </a:t>
            </a:r>
            <a:r>
              <a:rPr lang="ru-RU" b="1" i="0" baseline="0" dirty="0" smtClean="0"/>
              <a:t>по возрастанию</a:t>
            </a:r>
            <a:r>
              <a:rPr lang="ru-RU" baseline="0" dirty="0" smtClean="0"/>
              <a:t>, то</a:t>
            </a:r>
          </a:p>
          <a:p>
            <a:pPr marL="0" indent="0">
              <a:buNone/>
            </a:pPr>
            <a:r>
              <a:rPr lang="ru-RU" baseline="0" dirty="0" smtClean="0"/>
              <a:t>у меня есть </a:t>
            </a:r>
            <a:r>
              <a:rPr lang="en-US" baseline="0" dirty="0" smtClean="0"/>
              <a:t>3! = 6 </a:t>
            </a:r>
            <a:r>
              <a:rPr lang="ru-RU" baseline="0" dirty="0" smtClean="0"/>
              <a:t>вариантов перестановок этих трёх элементов.</a:t>
            </a:r>
          </a:p>
          <a:p>
            <a:pPr marL="0" indent="0">
              <a:buNone/>
            </a:pPr>
            <a:r>
              <a:rPr lang="ru-RU" baseline="0" dirty="0" smtClean="0"/>
              <a:t>После того, как я узнаю результат операции сравнения первых двух элементов, я смогу исключить некоторые варианты перестановок, которые точно не приведут массив в упорядоченное по возрастанию состояние.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6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6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То есть сравниваемые элементы надо выбирать так, чтобы при любом результате операции сравнения у нас количество оставшихся вариантов существенно сокращалось.</a:t>
            </a:r>
          </a:p>
          <a:p>
            <a:pPr marL="0" indent="0">
              <a:buNone/>
            </a:pPr>
            <a:r>
              <a:rPr lang="ru-RU" baseline="0" dirty="0" smtClean="0"/>
              <a:t>Ранее, при рассмотрении бинарной сортировки, мы убедились, что это произойдёт если две получившихся группы перестановок будут одинакового размера.</a:t>
            </a:r>
            <a:br>
              <a:rPr lang="ru-RU" baseline="0" dirty="0" smtClean="0"/>
            </a:br>
            <a:r>
              <a:rPr lang="ru-RU" baseline="0" dirty="0" smtClean="0"/>
              <a:t>Тогда количество вариантов будет после каждого сравнения уменьшаться быстрее всего, а именно в два раза.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Ответ на вопрос со слайда с формулировкой теоремы: логарифм в этой формуле по основанию 2, потому что только два варианта результата у операции сравнения, то есть пространство решений на каждой итерации сокращается в два раза.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</a:t>
            </a:r>
            <a:r>
              <a:rPr lang="ru-RU" baseline="0" dirty="0" smtClean="0"/>
              <a:t> бы мы использовали вместо операции сравнения вопрос с количество вариантов ответа более 2, то можно было бы разбивать пространство решений на большее количество групп, и основание логарифма тогда было бы другим.</a:t>
            </a:r>
          </a:p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5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и есть наилучший возможный класс сложности для универсальных сортировок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(использующих операцию попарного сравнения элементов).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Существуют </a:t>
            </a:r>
            <a:r>
              <a:rPr lang="ru-RU" dirty="0" err="1" smtClean="0"/>
              <a:t>неуниверсальные</a:t>
            </a:r>
            <a:r>
              <a:rPr lang="ru-RU" dirty="0" smtClean="0"/>
              <a:t> сортировки</a:t>
            </a:r>
            <a:r>
              <a:rPr lang="ru-RU" baseline="0" dirty="0" smtClean="0"/>
              <a:t> работающие быстрее, но они работают с существенными ограничениями на тип сортируемых данных</a:t>
            </a:r>
            <a:r>
              <a:rPr lang="en-US" baseline="0" dirty="0" smtClean="0"/>
              <a:t>(</a:t>
            </a:r>
            <a:r>
              <a:rPr lang="ru-RU" baseline="0" dirty="0" smtClean="0"/>
              <a:t>целые числа</a:t>
            </a:r>
            <a:r>
              <a:rPr lang="en-US" baseline="0" dirty="0" smtClean="0"/>
              <a:t>)</a:t>
            </a:r>
            <a:r>
              <a:rPr lang="ru-RU" baseline="0" dirty="0" smtClean="0"/>
              <a:t> и их распределение по диапазону возможных (распределение должно быть заранее известно, лучше если равномерное). Например блочная и поразрядная сортировки.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864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Блочная и поразрядная сортировки работают хорошо только</a:t>
            </a:r>
            <a:r>
              <a:rPr lang="ru-RU" baseline="0" dirty="0" smtClean="0"/>
              <a:t> при сортировке чисел или строк, но только если известно распределение этих данных. То есть чаще всего эти алгоритмы не применимы. Поэтому мы не рассматриваем их в курсе.</a:t>
            </a:r>
          </a:p>
          <a:p>
            <a:r>
              <a:rPr lang="ru-RU" dirty="0" smtClean="0"/>
              <a:t>Блочная сортировка =</a:t>
            </a:r>
            <a:r>
              <a:rPr lang="ru-RU" baseline="0" dirty="0" smtClean="0"/>
              <a:t> корзинная сортировка: распределяем элементы между корзинами, потом сортируем содержимое корзин отдельно. Сильно деградирует если данные делятся между корзинами неравномерно (или много одинаковых элементов).</a:t>
            </a:r>
          </a:p>
          <a:p>
            <a:r>
              <a:rPr lang="ru-RU" dirty="0" smtClean="0"/>
              <a:t>Пирамидальная сортировка (</a:t>
            </a:r>
            <a:r>
              <a:rPr lang="en-US" dirty="0" err="1" smtClean="0"/>
              <a:t>HeapSort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использование специальной структуры данных куча (</a:t>
            </a:r>
            <a:r>
              <a:rPr lang="en-US" dirty="0" smtClean="0"/>
              <a:t>heap)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93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1" baseline="0" dirty="0" smtClean="0"/>
              <a:t>Константная сложность </a:t>
            </a:r>
            <a:r>
              <a:rPr lang="ru-RU" baseline="0" dirty="0" smtClean="0"/>
              <a:t>– время выполнения не зависит от размерности задачи </a:t>
            </a:r>
            <a:r>
              <a:rPr lang="en-US" baseline="0" dirty="0" smtClean="0"/>
              <a:t>N: </a:t>
            </a:r>
            <a:r>
              <a:rPr lang="ru-RU" baseline="0" dirty="0" smtClean="0"/>
              <a:t>получение элемента массива по его индексу никак не зависит от размера массива.</a:t>
            </a:r>
            <a:br>
              <a:rPr lang="ru-RU" baseline="0" dirty="0" smtClean="0"/>
            </a:br>
            <a:r>
              <a:rPr lang="ru-RU" dirty="0" smtClean="0"/>
              <a:t>При оценке класса</a:t>
            </a:r>
            <a:r>
              <a:rPr lang="ru-RU" baseline="0" dirty="0" smtClean="0"/>
              <a:t> сложности обычно постоянный множитель для простоты не учитывается:</a:t>
            </a:r>
            <a:br>
              <a:rPr lang="ru-RU" baseline="0" dirty="0" smtClean="0"/>
            </a:br>
            <a:r>
              <a:rPr lang="ru-RU" baseline="0" dirty="0" smtClean="0"/>
              <a:t>переход в следующий класс сложности приведёт к возрастанию времени выполнения значительно больше чем любая константа (теоретически, на практике, конечно же, не всегда).</a:t>
            </a:r>
          </a:p>
          <a:p>
            <a:pPr marL="228600" indent="-228600">
              <a:buAutoNum type="arabicParenR"/>
            </a:pPr>
            <a:r>
              <a:rPr lang="ru-RU" b="1" dirty="0" smtClean="0"/>
              <a:t>Логарифмический класс сложности </a:t>
            </a:r>
            <a:r>
              <a:rPr lang="ru-RU" dirty="0" smtClean="0"/>
              <a:t>часто получается при использовании в алгоритме принципа "разделяй и властвую", когда </a:t>
            </a:r>
            <a:r>
              <a:rPr lang="ru-RU" baseline="0" dirty="0" smtClean="0"/>
              <a:t>пространство решений разбивается на меньшие блоки, как например при бинарном поиске.</a:t>
            </a:r>
          </a:p>
          <a:p>
            <a:pPr marL="228600" indent="-228600">
              <a:buAutoNum type="arabicParenR"/>
            </a:pPr>
            <a:r>
              <a:rPr lang="ru-RU" b="1" baseline="0" dirty="0" smtClean="0"/>
              <a:t>Линейную сложность </a:t>
            </a:r>
            <a:r>
              <a:rPr lang="ru-RU" baseline="0" dirty="0" smtClean="0"/>
              <a:t>имеют алгоритмы в которых обрабатываются все элементы массива, но при этом изменение каждого элемента массива никак не связано со значениями других элементов массива, например, посчитать длину строки или заменить в строке все прописные буквы на заглавные.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N log(N) </a:t>
            </a:r>
            <a:r>
              <a:rPr lang="en-US" baseline="0" dirty="0" smtClean="0"/>
              <a:t>– </a:t>
            </a:r>
            <a:r>
              <a:rPr lang="ru-RU" baseline="0" dirty="0" smtClean="0"/>
              <a:t>для этого класса сложности нет подходящего слова в русском языке, поэтому так и говорят класс </a:t>
            </a:r>
            <a:r>
              <a:rPr lang="en-US" baseline="0" dirty="0" smtClean="0"/>
              <a:t>N log(N)</a:t>
            </a:r>
            <a:endParaRPr lang="ru-RU" baseline="0" dirty="0" smtClean="0"/>
          </a:p>
          <a:p>
            <a:pPr marL="457200" lvl="1" indent="0">
              <a:buNone/>
            </a:pPr>
            <a:r>
              <a:rPr lang="ru-RU" baseline="0" dirty="0" smtClean="0"/>
              <a:t>иногда называют "квазилинейной сложностью", но этот термин определяет класс от противного, а не описывает сам класс (квазилинейная = "почти линейная"), поэтому я не рекомендую его использовать.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="1" baseline="0" dirty="0" smtClean="0"/>
              <a:t>Квадратичная сложность </a:t>
            </a:r>
            <a:r>
              <a:rPr lang="ru-RU" baseline="0" dirty="0" smtClean="0"/>
              <a:t>появляется в алгоритмах, где требуется обрабатывать все возможные пары элементов из массива.</a:t>
            </a:r>
          </a:p>
          <a:p>
            <a:pPr marL="228600" indent="-228600">
              <a:buAutoNum type="arabicParenR"/>
            </a:pPr>
            <a:r>
              <a:rPr lang="ru-RU" b="1" baseline="0" dirty="0" smtClean="0"/>
              <a:t>Кубическая сложность </a:t>
            </a:r>
            <a:r>
              <a:rPr lang="ru-RU" baseline="0" dirty="0" smtClean="0"/>
              <a:t>– при переборе всех возможных комбинаций по три из элементов массива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</a:t>
            </a:r>
            <a:r>
              <a:rPr lang="en-US" baseline="30000" dirty="0" smtClean="0"/>
              <a:t>K</a:t>
            </a:r>
            <a:r>
              <a:rPr lang="en-US" baseline="0" dirty="0" smtClean="0"/>
              <a:t> - </a:t>
            </a:r>
            <a:r>
              <a:rPr lang="ru-RU" baseline="0" dirty="0" smtClean="0"/>
              <a:t>также иногда отдельно выделяют как </a:t>
            </a:r>
            <a:r>
              <a:rPr lang="ru-RU" b="1" baseline="0" dirty="0" smtClean="0"/>
              <a:t>полиномиальный класс сложности </a:t>
            </a:r>
            <a:r>
              <a:rPr lang="ru-RU" baseline="0" dirty="0" smtClean="0"/>
              <a:t>и относят к нему любую константную степень.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Для разных задач оптимальные алгоритмы дают решения разной сложности, </a:t>
            </a:r>
            <a:br>
              <a:rPr lang="ru-RU" baseline="0" dirty="0" smtClean="0"/>
            </a:br>
            <a:r>
              <a:rPr lang="ru-RU" baseline="0" dirty="0" smtClean="0"/>
              <a:t>есть и такие где есть решение только экспоненциальное и приходится его использовать.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Экспоненциальный класс сложности включает </a:t>
            </a:r>
            <a:r>
              <a:rPr lang="en-US" baseline="0" dirty="0" smtClean="0"/>
              <a:t>N</a:t>
            </a:r>
            <a:r>
              <a:rPr lang="en-US" baseline="30000" dirty="0" smtClean="0"/>
              <a:t>N</a:t>
            </a:r>
            <a:r>
              <a:rPr lang="en-US" baseline="0" dirty="0" smtClean="0"/>
              <a:t>, N!, 2</a:t>
            </a:r>
            <a:r>
              <a:rPr lang="en-US" baseline="30000" dirty="0" smtClean="0"/>
              <a:t>N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неочевидно, но математики утверждают, что эти классы сложности очень близки друг к другу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Класс сложности оценивают не только по времени выполнения – аналогично можно оценить класс сложности по используемой алгоритмом дополнительной памяти. Для многих задач можно получить выигрыш во времени выполнения за счёт увеличения объёма задействованной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10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8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1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Асимптотический</a:t>
            </a:r>
            <a:r>
              <a:rPr lang="ru-RU" baseline="0" dirty="0" smtClean="0"/>
              <a:t> анализ сложности - </a:t>
            </a:r>
            <a:r>
              <a:rPr lang="ru-RU" dirty="0" smtClean="0"/>
              <a:t>удобный инструмент для сравнения эффективности разных алгоритмов</a:t>
            </a:r>
            <a:r>
              <a:rPr lang="ru-RU" baseline="0" dirty="0" smtClean="0"/>
              <a:t> "на пальцах"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59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2) Отсортировать оба массива (</a:t>
            </a:r>
            <a:r>
              <a:rPr lang="en-US" dirty="0" err="1" smtClean="0"/>
              <a:t>NlogN</a:t>
            </a:r>
            <a:r>
              <a:rPr lang="en-US" dirty="0" smtClean="0"/>
              <a:t> + </a:t>
            </a:r>
            <a:r>
              <a:rPr lang="en-US" dirty="0" err="1" smtClean="0"/>
              <a:t>MlogM</a:t>
            </a:r>
            <a:r>
              <a:rPr lang="en-US" dirty="0" smtClean="0"/>
              <a:t>)</a:t>
            </a:r>
            <a:r>
              <a:rPr lang="ru-RU" baseline="0" dirty="0" smtClean="0"/>
              <a:t>,</a:t>
            </a:r>
            <a:br>
              <a:rPr lang="ru-RU" baseline="0" dirty="0" smtClean="0"/>
            </a:br>
            <a:r>
              <a:rPr lang="ru-RU" baseline="0" dirty="0" smtClean="0"/>
              <a:t>затем за один проход объединить их (п</a:t>
            </a:r>
            <a:r>
              <a:rPr lang="ru-RU" dirty="0" smtClean="0"/>
              <a:t>о сути, это одна</a:t>
            </a:r>
            <a:r>
              <a:rPr lang="ru-RU" baseline="0" dirty="0" smtClean="0"/>
              <a:t> итерация </a:t>
            </a:r>
            <a:r>
              <a:rPr lang="ru-RU" dirty="0" smtClean="0"/>
              <a:t>из сортировки слиянием)</a:t>
            </a:r>
            <a:r>
              <a:rPr lang="ru-RU" baseline="0" dirty="0" smtClean="0"/>
              <a:t> – сложность </a:t>
            </a:r>
            <a:r>
              <a:rPr lang="en-US" baseline="0" dirty="0" smtClean="0"/>
              <a:t>N + M</a:t>
            </a:r>
            <a:endParaRPr lang="ru-RU" dirty="0" smtClean="0"/>
          </a:p>
          <a:p>
            <a:r>
              <a:rPr lang="ru-RU" dirty="0" smtClean="0"/>
              <a:t>Класс</a:t>
            </a:r>
            <a:r>
              <a:rPr lang="ru-RU" baseline="0" dirty="0" smtClean="0"/>
              <a:t> сложности </a:t>
            </a:r>
            <a:r>
              <a:rPr lang="en-US" baseline="0" dirty="0" err="1" smtClean="0"/>
              <a:t>NlogN</a:t>
            </a:r>
            <a:r>
              <a:rPr lang="en-US" baseline="0" dirty="0" smtClean="0"/>
              <a:t> </a:t>
            </a:r>
            <a:r>
              <a:rPr lang="ru-RU" baseline="0" dirty="0" smtClean="0"/>
              <a:t>выше класса сложности </a:t>
            </a:r>
            <a:r>
              <a:rPr lang="en-US" baseline="0" dirty="0" smtClean="0"/>
              <a:t>N, </a:t>
            </a:r>
            <a:r>
              <a:rPr lang="ru-RU" baseline="0" dirty="0" smtClean="0"/>
              <a:t>поэтому вторую часть алгоритма можно не считать.</a:t>
            </a:r>
          </a:p>
          <a:p>
            <a:r>
              <a:rPr lang="ru-RU" baseline="0" dirty="0" smtClean="0"/>
              <a:t>Итоговая сложность </a:t>
            </a:r>
            <a:r>
              <a:rPr lang="en-US" baseline="0" dirty="0" err="1" smtClean="0"/>
              <a:t>NlogN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MlogM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9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 лидер,</a:t>
            </a:r>
            <a:r>
              <a:rPr lang="ru-RU" baseline="0" dirty="0" smtClean="0"/>
              <a:t> казалось бы, </a:t>
            </a:r>
            <a:r>
              <a:rPr lang="ru-RU" dirty="0" smtClean="0"/>
              <a:t>найден, не так ли?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82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 лучший алгоритм найден, им оказался новый алгоритм сконструированный на основе рассмотренных </a:t>
            </a:r>
            <a:r>
              <a:rPr lang="ru-RU" baseline="0" dirty="0" smtClean="0"/>
              <a:t>выше</a:t>
            </a:r>
            <a:r>
              <a:rPr lang="ru-RU" dirty="0" smtClean="0"/>
              <a:t>: отсортировать меньший массив и искать в нём элементы большего используя бинарный поиск.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30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3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7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Составляем</a:t>
            </a:r>
            <a:r>
              <a:rPr lang="ru-RU" baseline="0" dirty="0" smtClean="0"/>
              <a:t> техническое задание(ТЗ), где прописываем, что требуется от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94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4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серым</a:t>
            </a:r>
            <a:r>
              <a:rPr lang="ru-RU" baseline="0" dirty="0" smtClean="0"/>
              <a:t> отмечены времена, которые вы скорее всего не заметите (а мы тестируем программы на размерности порядка 10)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термин </a:t>
            </a:r>
            <a:r>
              <a:rPr lang="en-US" baseline="0" dirty="0" smtClean="0"/>
              <a:t>"</a:t>
            </a:r>
            <a:r>
              <a:rPr lang="ru-RU" baseline="0" dirty="0" smtClean="0"/>
              <a:t>никогда</a:t>
            </a:r>
            <a:r>
              <a:rPr lang="en-US" baseline="0" dirty="0" smtClean="0"/>
              <a:t>"</a:t>
            </a:r>
            <a:r>
              <a:rPr lang="ru-RU" baseline="0" dirty="0" smtClean="0"/>
              <a:t> на этом слайде означает, что раньше наступит тепловая смерть вселенной, чем алгоритм досчитает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58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 smtClean="0"/>
              <a:t>Структурный</a:t>
            </a:r>
            <a:r>
              <a:rPr lang="ru-RU" baseline="0" dirty="0" smtClean="0"/>
              <a:t> тип - </a:t>
            </a:r>
            <a:r>
              <a:rPr lang="ru-RU" dirty="0" smtClean="0"/>
              <a:t>пользовательский тип</a:t>
            </a:r>
            <a:r>
              <a:rPr lang="ru-RU" baseline="0" dirty="0" smtClean="0"/>
              <a:t> данных конструируемый путём объединения и именования полей других типов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err="1" smtClean="0"/>
              <a:t>имя_структуры</a:t>
            </a:r>
            <a:r>
              <a:rPr lang="ru-RU" baseline="0" dirty="0" smtClean="0"/>
              <a:t> </a:t>
            </a:r>
            <a:r>
              <a:rPr lang="en-US" baseline="0" dirty="0" smtClean="0"/>
              <a:t>~</a:t>
            </a:r>
            <a:r>
              <a:rPr lang="ru-RU" baseline="0" dirty="0" smtClean="0"/>
              <a:t> имя нового типа данных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это тот случай когда объявление не является выделением памяти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ru-RU" baseline="0" dirty="0" smtClean="0"/>
              <a:t>память выделится только когда будет объявлена переменная этого типа.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84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</a:t>
            </a:r>
            <a:r>
              <a:rPr lang="en-US" baseline="0" dirty="0" smtClean="0"/>
              <a:t> – </a:t>
            </a:r>
            <a:r>
              <a:rPr lang="ru-RU" baseline="0" dirty="0" smtClean="0"/>
              <a:t>(англ. пустота) зарезервированное слово используемое когда надо показать</a:t>
            </a:r>
            <a:r>
              <a:rPr lang="en-US" baseline="0" dirty="0" smtClean="0"/>
              <a:t>,</a:t>
            </a:r>
            <a:r>
              <a:rPr lang="ru-RU" baseline="0" dirty="0" smtClean="0"/>
              <a:t> что переменная не передаётся. Объявить переменную такого типа нельзя.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01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Почему надо ставить </a:t>
            </a:r>
            <a:r>
              <a:rPr lang="en-US" baseline="0" dirty="0" smtClean="0"/>
              <a:t>;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Ответ: потому что можно при объявлении структурного типа сразу же и объявить новые переменные этого типа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06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рисунке ячейки каждая</a:t>
            </a:r>
            <a:r>
              <a:rPr lang="ru-RU" baseline="0" dirty="0" smtClean="0"/>
              <a:t> клеточка – 1 байт, </a:t>
            </a:r>
            <a:r>
              <a:rPr lang="en-US" baseline="0" dirty="0" smtClean="0"/>
              <a:t>float </a:t>
            </a:r>
            <a:r>
              <a:rPr lang="ru-RU" baseline="0" dirty="0" smtClean="0"/>
              <a:t>переменные занимают 4 байта и т. 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специально подобрал типы в структурах,</a:t>
            </a:r>
            <a:r>
              <a:rPr lang="ru-RU" baseline="0" dirty="0" smtClean="0"/>
              <a:t> чтобы компилятор поставил между ними зазор</a:t>
            </a:r>
            <a:r>
              <a:rPr lang="ru-RU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Дело в том, что процессор при обращении к любому байту вычитывает из</a:t>
            </a:r>
            <a:r>
              <a:rPr lang="ru-RU" baseline="0" dirty="0" smtClean="0"/>
              <a:t> оперативной памяти в кэш сразу 64 байта. Поэтому обращение к переменным длиннее 1 байта будет быстрее, если эта переменная не пересекает границу в 64 байта. Поэтому компилятор старается выделять память для переменных типа </a:t>
            </a:r>
            <a:r>
              <a:rPr lang="en-US" baseline="0" dirty="0" smtClean="0"/>
              <a:t>double </a:t>
            </a:r>
            <a:r>
              <a:rPr lang="ru-RU" baseline="0" dirty="0" smtClean="0"/>
              <a:t>с адресов кратных 8, а для типа </a:t>
            </a:r>
            <a:r>
              <a:rPr lang="en-US" baseline="0" dirty="0" smtClean="0"/>
              <a:t>float </a:t>
            </a:r>
            <a:r>
              <a:rPr lang="ru-RU" baseline="0" dirty="0" smtClean="0"/>
              <a:t>с адресов кратных 4. Для структур это правило тоже действует: для них память выделяется с адреса кратного либо размеру структуры либо 8.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Более того, в некоторых процессорах вообще отсутствуют инструкции для обращения к переменной типа </a:t>
            </a:r>
            <a:r>
              <a:rPr lang="en-US" baseline="0" dirty="0" smtClean="0"/>
              <a:t>float</a:t>
            </a:r>
            <a:r>
              <a:rPr lang="ru-RU" baseline="0" dirty="0" smtClean="0"/>
              <a:t>, если её адрес не кратен 4 (аналогично для всех типов длиннее 1 байта).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Вопрос:</a:t>
            </a:r>
            <a:r>
              <a:rPr lang="ru-RU" baseline="0" dirty="0" smtClean="0"/>
              <a:t> будут ли зазоры при размещении структур показанных на предыдущем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может ли быть дырка в конце структуры?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53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описании переменных структурного типа венгерскую</a:t>
            </a:r>
            <a:r>
              <a:rPr lang="ru-RU" baseline="0" dirty="0" smtClean="0"/>
              <a:t> нотацию использовать становится затруднительно: типов много, на всех префиксы не напастись, кроме того тут они не дают практически никакого выигрыша. Поэтому венгерская нотация на слайдах не используется.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81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этом слайде объявляется и инициализируется несколько переменных.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Оформлено</a:t>
            </a:r>
            <a:r>
              <a:rPr lang="ru-RU" baseline="0" dirty="0" smtClean="0"/>
              <a:t> так чтобы выдерживать правило – одна строчка = объявление одной переменной.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Хотя, кроме хорошего тона, ничто не запрещает объявить несколько переменных в одной строке через запятую.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68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12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66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1</a:t>
            </a:r>
            <a:r>
              <a:rPr lang="en-US" dirty="0" smtClean="0"/>
              <a:t>) </a:t>
            </a:r>
            <a:r>
              <a:rPr lang="ru-RU" dirty="0" smtClean="0"/>
              <a:t>инициализацию вложенных</a:t>
            </a:r>
            <a:r>
              <a:rPr lang="ru-RU" baseline="0" dirty="0" smtClean="0"/>
              <a:t> структур добавили в С++11, в </a:t>
            </a:r>
            <a:r>
              <a:rPr lang="en-US" baseline="0" dirty="0" smtClean="0"/>
              <a:t>VS2008</a:t>
            </a:r>
            <a:r>
              <a:rPr lang="ru-RU" baseline="0" dirty="0" smtClean="0"/>
              <a:t> придётся инициализировать вложенные структуры поэлементно.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2</a:t>
            </a:r>
            <a:r>
              <a:rPr lang="en-US" baseline="0" dirty="0" smtClean="0"/>
              <a:t>) </a:t>
            </a:r>
            <a:r>
              <a:rPr lang="ru-RU" baseline="0" dirty="0" smtClean="0"/>
              <a:t>тут хотелось бы использовать </a:t>
            </a:r>
            <a:r>
              <a:rPr lang="en-US" baseline="0" dirty="0" smtClean="0"/>
              <a:t>string </a:t>
            </a:r>
            <a:r>
              <a:rPr lang="ru-RU" baseline="0" dirty="0" smtClean="0"/>
              <a:t>вместо </a:t>
            </a:r>
            <a:r>
              <a:rPr lang="en-US" baseline="0" dirty="0" smtClean="0"/>
              <a:t>char[]</a:t>
            </a:r>
            <a:r>
              <a:rPr lang="ru-RU" baseline="0" dirty="0" smtClean="0"/>
              <a:t>, но их мы проходим позже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3) можно в одну строчку сразу скопировать все поля структуры в другую структуру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4</a:t>
            </a:r>
            <a:r>
              <a:rPr lang="en-US" baseline="0" dirty="0" smtClean="0"/>
              <a:t>) </a:t>
            </a:r>
            <a:r>
              <a:rPr lang="ru-RU" baseline="0" dirty="0" smtClean="0"/>
              <a:t>можно было и домашний адрес разбить на части – но для этого слишком мало места на слайде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5) в последних версиях </a:t>
            </a:r>
            <a:r>
              <a:rPr lang="en-US" baseline="0" dirty="0" smtClean="0"/>
              <a:t>VS </a:t>
            </a:r>
            <a:r>
              <a:rPr lang="ru-RU" baseline="0" dirty="0" smtClean="0"/>
              <a:t>вместо </a:t>
            </a:r>
            <a:r>
              <a:rPr lang="en-US" baseline="0" dirty="0" smtClean="0"/>
              <a:t>strcpy </a:t>
            </a:r>
            <a:r>
              <a:rPr lang="ru-RU" baseline="0" dirty="0" smtClean="0"/>
              <a:t>используется функция </a:t>
            </a:r>
            <a:r>
              <a:rPr lang="en-US" baseline="0" dirty="0" smtClean="0"/>
              <a:t>strcpy_s</a:t>
            </a:r>
            <a:r>
              <a:rPr lang="ru-RU" baseline="0" dirty="0" smtClean="0"/>
              <a:t>, которая проверяет что нет выхода за пределы выделенной памяти (для динамических массивов ей надо передавать дополнительный параметр – длина массива, для статических массивов(а других мы пока не проходили) она сама может определить длину, поэтому вызов такой же как и для </a:t>
            </a:r>
            <a:r>
              <a:rPr lang="en-US" baseline="0" dirty="0" smtClean="0"/>
              <a:t>strcpy</a:t>
            </a:r>
            <a:r>
              <a:rPr lang="ru-RU" baseline="0" dirty="0" smtClean="0"/>
              <a:t>)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23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2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класс сложности у приведенного алгоритма?</a:t>
            </a:r>
          </a:p>
          <a:p>
            <a:r>
              <a:rPr lang="ru-RU" dirty="0" smtClean="0"/>
              <a:t>Ответ: кубический</a:t>
            </a:r>
          </a:p>
          <a:p>
            <a:endParaRPr 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При оценке класса сложности не считают количество операций внутри каждой итерации и не учитывают оптимизации компилятора, поскольку такой подсчёт сильно усложняет задачу анализа сложности и существенно уменьшает возможность частого использования этого метода. Поэтому константный множитель не учитывается при оценке класса сложности.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="0" baseline="0" dirty="0" smtClean="0"/>
              <a:t>В реальной жизни скорость алгоритма кроме класса сложности зависит и от его дружественности к кэшу процессора: то есть скорость выполнения алгоритма одной и той же сложности на реальном железе может сильно различаться, но это будут только разы(константа), а не порядки, даже если эта разница в 1000 раз.</a:t>
            </a:r>
            <a:br>
              <a:rPr lang="ru-RU" b="0" baseline="0" dirty="0" smtClean="0"/>
            </a:br>
            <a:r>
              <a:rPr lang="ru-RU" b="0" baseline="0" dirty="0" smtClean="0"/>
              <a:t>Все оптимизации, про которые я рассказывал ранее дают улучшение только на константу.</a:t>
            </a:r>
            <a:br>
              <a:rPr lang="ru-RU" b="0" baseline="0" dirty="0" smtClean="0"/>
            </a:br>
            <a:r>
              <a:rPr lang="ru-RU" b="0" baseline="0" dirty="0" smtClean="0"/>
              <a:t>Ошибка же при выборе алгоритма может приводить к разнице во времени выполнения программы на порядки.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99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Ответ на вопрос</a:t>
            </a:r>
            <a:r>
              <a:rPr lang="ru-RU" baseline="0" dirty="0" smtClean="0"/>
              <a:t> выше: в этой структуре в конце добавляется 1 байт для выравнивания до размера, кратного 4 байтам.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Чтобы выделить память надо заранее решить сколько максимально элементов может быть в нашем массиве – </a:t>
            </a:r>
            <a:r>
              <a:rPr lang="en-US" baseline="0" dirty="0" smtClean="0"/>
              <a:t>const int </a:t>
            </a:r>
            <a:r>
              <a:rPr lang="en-US" dirty="0" smtClean="0"/>
              <a:t>MAXMEMBERS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Далее</a:t>
            </a:r>
            <a:r>
              <a:rPr lang="ru-RU" baseline="0" dirty="0" smtClean="0"/>
              <a:t> будем считать в отдельной переменной</a:t>
            </a:r>
            <a:r>
              <a:rPr lang="en-US" baseline="0" dirty="0" smtClean="0"/>
              <a:t> int </a:t>
            </a:r>
            <a:r>
              <a:rPr lang="en-US" dirty="0" smtClean="0"/>
              <a:t>membersCnt</a:t>
            </a:r>
            <a:r>
              <a:rPr lang="ru-RU" baseline="0" dirty="0" smtClean="0"/>
              <a:t> сколько на данный момент реально используемых элементов в нашем массиве.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47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Объявление пользовательских типов (структур) идёт до </a:t>
            </a:r>
            <a:r>
              <a:rPr lang="en-US" dirty="0" smtClean="0"/>
              <a:t>main</a:t>
            </a:r>
            <a:r>
              <a:rPr lang="ru-RU" dirty="0" smtClean="0"/>
              <a:t>,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использовать их можно только ниже объявления.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37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979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Перед</a:t>
            </a:r>
            <a:r>
              <a:rPr lang="ru-RU" baseline="0" dirty="0" smtClean="0"/>
              <a:t> использованием инициализируем весь массив чтобы в элементах нигде не было мусора – записываем пустые строки и нули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6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Примечание: </a:t>
            </a: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ru-RU" dirty="0" smtClean="0"/>
              <a:t>возвращает 0 если обе строки</a:t>
            </a:r>
            <a:r>
              <a:rPr lang="ru-RU" baseline="0" dirty="0" smtClean="0"/>
              <a:t> одинаковы.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54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оператор </a:t>
            </a:r>
            <a:r>
              <a:rPr lang="en-US" dirty="0" smtClean="0"/>
              <a:t>sizeof </a:t>
            </a:r>
            <a:r>
              <a:rPr lang="ru-RU" dirty="0" smtClean="0"/>
              <a:t>можно использовать как функцию </a:t>
            </a:r>
            <a:r>
              <a:rPr lang="en-US" dirty="0" smtClean="0"/>
              <a:t>sizeof(a),</a:t>
            </a:r>
            <a:r>
              <a:rPr lang="en-US" baseline="0" dirty="0" smtClean="0"/>
              <a:t> </a:t>
            </a:r>
            <a:r>
              <a:rPr lang="ru-RU" baseline="0" dirty="0" smtClean="0"/>
              <a:t>а м</a:t>
            </a:r>
            <a:r>
              <a:rPr lang="ru-RU" dirty="0" smtClean="0"/>
              <a:t>ожно как унарный оператор </a:t>
            </a:r>
            <a:r>
              <a:rPr lang="en-US" dirty="0" smtClean="0"/>
              <a:t>sizeof a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258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Примечания: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1) В</a:t>
            </a:r>
            <a:r>
              <a:rPr lang="ru-RU" baseline="0" dirty="0" smtClean="0"/>
              <a:t> </a:t>
            </a:r>
            <a:r>
              <a:rPr lang="en-US" dirty="0" smtClean="0"/>
              <a:t>define </a:t>
            </a:r>
            <a:r>
              <a:rPr lang="ru-RU" dirty="0" smtClean="0"/>
              <a:t>не должно быть пробелов (первый пробел отделяет сам макрос от команды </a:t>
            </a:r>
            <a:r>
              <a:rPr lang="en-US" dirty="0" smtClean="0"/>
              <a:t>#define</a:t>
            </a:r>
            <a:r>
              <a:rPr lang="ru-RU" dirty="0" smtClean="0"/>
              <a:t>, второй пробел отделяет</a:t>
            </a:r>
            <a:r>
              <a:rPr lang="ru-RU" baseline="0" dirty="0" smtClean="0"/>
              <a:t> имя макроса с параметрами от того, на что оно будет заменено при компиляции).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2) В примере со строкой четвёртый символ записан через "управляющую последовательность" </a:t>
            </a:r>
            <a:r>
              <a:rPr lang="en-US" baseline="0" dirty="0" smtClean="0"/>
              <a:t>\0, </a:t>
            </a:r>
            <a:r>
              <a:rPr lang="ru-RU" baseline="0" dirty="0" smtClean="0"/>
              <a:t>то есть будет содержать символ с кодом 0, а значит функция </a:t>
            </a:r>
            <a:r>
              <a:rPr lang="en-US" baseline="0" dirty="0" smtClean="0"/>
              <a:t>strlen </a:t>
            </a:r>
            <a:r>
              <a:rPr lang="ru-RU" baseline="0" dirty="0" smtClean="0"/>
              <a:t>определит по нему конец строки и будет считать что в ней только 3 символа. Размер массива </a:t>
            </a:r>
            <a:r>
              <a:rPr lang="en-US" baseline="0" dirty="0" smtClean="0"/>
              <a:t>vcStr </a:t>
            </a:r>
            <a:r>
              <a:rPr lang="ru-RU" baseline="0" dirty="0" smtClean="0"/>
              <a:t>при этом будет 8 (7 символов + автоматически добавляемый концевой  ноль).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69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последних</a:t>
            </a:r>
            <a:r>
              <a:rPr lang="ru-RU" baseline="0" dirty="0" smtClean="0"/>
              <a:t> двух строках </a:t>
            </a:r>
            <a:r>
              <a:rPr lang="ru-RU" dirty="0" smtClean="0"/>
              <a:t>возвращается количество элементов массива </a:t>
            </a:r>
            <a:r>
              <a:rPr lang="en-US" dirty="0" smtClean="0"/>
              <a:t>vwArr – </a:t>
            </a:r>
            <a:r>
              <a:rPr lang="ru-RU" dirty="0" smtClean="0"/>
              <a:t>то есть</a:t>
            </a:r>
            <a:r>
              <a:rPr lang="ru-RU" baseline="0" dirty="0" smtClean="0"/>
              <a:t> количество строк в двумерном массиве - 6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94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стандарте </a:t>
            </a:r>
            <a:r>
              <a:rPr lang="en-US" dirty="0" smtClean="0"/>
              <a:t>C++1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ввели ключевое слово </a:t>
            </a:r>
            <a:r>
              <a:rPr lang="en-US" dirty="0" smtClean="0"/>
              <a:t>auto,</a:t>
            </a:r>
            <a:r>
              <a:rPr lang="en-US" baseline="0" dirty="0" smtClean="0"/>
              <a:t> </a:t>
            </a:r>
            <a:r>
              <a:rPr lang="ru-RU" baseline="0" dirty="0" smtClean="0"/>
              <a:t>и теперь нет явной необходимости в использовании инструкции </a:t>
            </a:r>
            <a:r>
              <a:rPr lang="en-US" baseline="0" dirty="0" smtClean="0"/>
              <a:t>typedef</a:t>
            </a:r>
            <a:r>
              <a:rPr lang="ru-RU" baseline="0" dirty="0" smtClean="0"/>
              <a:t>, поэтому тут только беглое ознакомление.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Можно как в примере 1 на этом слайде прописать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typedef double </a:t>
            </a:r>
            <a:r>
              <a:rPr lang="en-US" baseline="0" dirty="0" err="1" smtClean="0"/>
              <a:t>MyFloat</a:t>
            </a:r>
            <a:r>
              <a:rPr lang="en-US" baseline="0" dirty="0" smtClean="0"/>
              <a:t>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далее в программе использовать для вещественных чисел тип </a:t>
            </a:r>
            <a:r>
              <a:rPr lang="en-US" baseline="0" dirty="0" err="1" smtClean="0"/>
              <a:t>MyFloat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Таким образом, можно поменять точность используемых в программе вычислений изменяя только одну строчку, или с помощью макросов сделать исходник выбирающий в зависимости от типа процессора под который компилируется программа точность вещественного формата.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0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Объединения позволяют хранить в одной и той же области памяти данные разных типов (но не одномоментно).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можно с помощью объединений преобразовывать битовое представление данных одного типа в другой 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Например, ранее мы рассматривали задачу сравнения на сколько близко находятся значения двух чисел в формате </a:t>
            </a:r>
            <a:r>
              <a:rPr lang="en-US" baseline="0" dirty="0" smtClean="0"/>
              <a:t>float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Было показано, что если битовые представления чисел </a:t>
            </a:r>
            <a:r>
              <a:rPr lang="en-US" baseline="0" dirty="0" smtClean="0"/>
              <a:t>float </a:t>
            </a:r>
            <a:r>
              <a:rPr lang="ru-RU" baseline="0" dirty="0" smtClean="0"/>
              <a:t>воспринимать как числа в формате </a:t>
            </a:r>
            <a:r>
              <a:rPr lang="en-US" baseline="0" dirty="0" smtClean="0"/>
              <a:t>int, </a:t>
            </a:r>
            <a:r>
              <a:rPr lang="ru-RU" baseline="0" dirty="0" smtClean="0"/>
              <a:t>то их разница показывает сколько чисел формата </a:t>
            </a:r>
            <a:r>
              <a:rPr lang="en-US" baseline="0" dirty="0" smtClean="0"/>
              <a:t>float </a:t>
            </a:r>
            <a:r>
              <a:rPr lang="ru-RU" baseline="0" dirty="0" smtClean="0"/>
              <a:t>находится между двумя представленными числами. Программа на следующем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1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класс сложности у приведенного алгоритма?</a:t>
            </a:r>
          </a:p>
          <a:p>
            <a:r>
              <a:rPr lang="ru-RU" dirty="0" smtClean="0"/>
              <a:t>Ответ: квадратичный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028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структуре </a:t>
            </a:r>
            <a:r>
              <a:rPr lang="en-US" baseline="0" dirty="0" err="1" smtClean="0"/>
              <a:t>IntFloat</a:t>
            </a:r>
            <a:r>
              <a:rPr lang="en-US" baseline="0" dirty="0" smtClean="0"/>
              <a:t> </a:t>
            </a:r>
            <a:r>
              <a:rPr lang="ru-RU" baseline="0" dirty="0" smtClean="0"/>
              <a:t>поля </a:t>
            </a:r>
            <a:r>
              <a:rPr lang="en-US" baseline="0" dirty="0" err="1" smtClean="0"/>
              <a:t>iVal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fVal</a:t>
            </a:r>
            <a:r>
              <a:rPr lang="en-US" baseline="0" dirty="0" smtClean="0"/>
              <a:t> </a:t>
            </a:r>
            <a:r>
              <a:rPr lang="ru-RU" baseline="0" dirty="0" smtClean="0"/>
              <a:t>занимают одни и те же 4 байта.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Размер структуры </a:t>
            </a:r>
            <a:r>
              <a:rPr lang="en-US" baseline="0" dirty="0" err="1" smtClean="0"/>
              <a:t>IntFloat</a:t>
            </a:r>
            <a:r>
              <a:rPr lang="en-US" baseline="0" dirty="0" smtClean="0"/>
              <a:t> – 4 </a:t>
            </a:r>
            <a:r>
              <a:rPr lang="ru-RU" baseline="0" dirty="0" smtClean="0"/>
              <a:t>байта.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191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36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77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класс сложности у приведенного алгоритма?</a:t>
            </a:r>
          </a:p>
          <a:p>
            <a:r>
              <a:rPr lang="ru-RU" dirty="0" smtClean="0"/>
              <a:t>Ответ: квадратичный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89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</a:t>
            </a:r>
            <a:r>
              <a:rPr lang="ru-RU" baseline="0" dirty="0" smtClean="0"/>
              <a:t> улучшения понимания изобразим возрастание количества операций для каждого класса сложности от размерности задачи </a:t>
            </a:r>
            <a:r>
              <a:rPr lang="en-US" baseline="0" dirty="0" smtClean="0"/>
              <a:t>N.</a:t>
            </a: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(Экспоненциальный класс не показан.)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Вопрос для знатоков</a:t>
            </a:r>
            <a:r>
              <a:rPr lang="ru-RU" baseline="0" dirty="0" smtClean="0"/>
              <a:t>: по какому основанию логарифм в этих формулах?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Ответ: любому, константный множитель не учитывается</a:t>
            </a:r>
            <a:endParaRPr lang="ru-RU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Обратите внимание: классы сложности работают только при больших </a:t>
            </a:r>
            <a:r>
              <a:rPr lang="en-US" baseline="0" dirty="0" smtClean="0"/>
              <a:t>N,</a:t>
            </a: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часто можно найти такие </a:t>
            </a:r>
            <a:r>
              <a:rPr lang="en-US" baseline="0" dirty="0" smtClean="0"/>
              <a:t>N </a:t>
            </a:r>
            <a:r>
              <a:rPr lang="ru-RU" baseline="0" dirty="0" smtClean="0"/>
              <a:t>при которых алгоритм с линейной сложностью будет выполняться дольше алгоритма с квадратичной сложностью (например, за счёт большей константы), но</a:t>
            </a:r>
          </a:p>
          <a:p>
            <a:pPr marL="0" indent="0">
              <a:buNone/>
            </a:pPr>
            <a:r>
              <a:rPr lang="ru-RU" baseline="0" dirty="0" smtClean="0"/>
              <a:t>при возрастании </a:t>
            </a:r>
            <a:r>
              <a:rPr lang="en-US" baseline="0" dirty="0" smtClean="0"/>
              <a:t>N </a:t>
            </a:r>
            <a:r>
              <a:rPr lang="ru-RU" baseline="0" dirty="0" smtClean="0"/>
              <a:t>всё равно начнёт выигрывать.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5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Докажем</a:t>
            </a:r>
            <a:r>
              <a:rPr lang="en-US" dirty="0" smtClean="0"/>
              <a:t>,</a:t>
            </a:r>
            <a:r>
              <a:rPr lang="ru-RU" dirty="0" smtClean="0"/>
              <a:t> что сложности </a:t>
            </a:r>
            <a:r>
              <a:rPr lang="en-US" dirty="0" smtClean="0"/>
              <a:t>N! </a:t>
            </a:r>
            <a:r>
              <a:rPr lang="ru-RU" dirty="0" smtClean="0"/>
              <a:t>и </a:t>
            </a:r>
            <a:r>
              <a:rPr lang="en-US" dirty="0" smtClean="0"/>
              <a:t>N</a:t>
            </a:r>
            <a:r>
              <a:rPr lang="en-US" baseline="30000" dirty="0" smtClean="0"/>
              <a:t>N</a:t>
            </a:r>
            <a:r>
              <a:rPr lang="ru-RU" dirty="0" smtClean="0"/>
              <a:t> относятся</a:t>
            </a:r>
            <a:r>
              <a:rPr lang="ru-RU" baseline="0" dirty="0" smtClean="0"/>
              <a:t> к одному классу сложности.</a:t>
            </a:r>
          </a:p>
          <a:p>
            <a:pPr marL="0" indent="0">
              <a:buNone/>
            </a:pPr>
            <a:r>
              <a:rPr lang="ru-RU" baseline="0" dirty="0" smtClean="0"/>
              <a:t>Выводить приведенную формулу я не буду – у нас не высшая математика.</a:t>
            </a:r>
          </a:p>
          <a:p>
            <a:pPr marL="0" indent="0">
              <a:buNone/>
            </a:pPr>
            <a:r>
              <a:rPr lang="ru-RU" baseline="0" dirty="0" smtClean="0"/>
              <a:t>Простым способом покажу, что она работает (см. следующий слайд).</a:t>
            </a:r>
            <a:endParaRPr lang="ru-RU" baseline="30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6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Поскольку</a:t>
            </a:r>
            <a:r>
              <a:rPr lang="ru-RU" baseline="0" dirty="0" smtClean="0"/>
              <a:t> и левая и правая часть выражения очень быстро возрастают, то график изображён в логарифмическом масштабе 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Для сравнения именно классов сложности, а не частей формулы Муавра-Стирлинга </a:t>
            </a:r>
            <a:r>
              <a:rPr lang="ru-RU" dirty="0" smtClean="0"/>
              <a:t>правая часть равенства</a:t>
            </a:r>
            <a:r>
              <a:rPr lang="ru-RU" baseline="0" dirty="0" smtClean="0"/>
              <a:t> предельно упрощена до просто </a:t>
            </a:r>
            <a:r>
              <a:rPr lang="en-US" baseline="0" dirty="0" smtClean="0"/>
              <a:t>ln(N</a:t>
            </a:r>
            <a:r>
              <a:rPr lang="en-US" baseline="30000" dirty="0" smtClean="0"/>
              <a:t>N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Даже при таком упрощении формулы видно</a:t>
            </a:r>
            <a:r>
              <a:rPr lang="en-US" baseline="0" dirty="0" smtClean="0"/>
              <a:t>,</a:t>
            </a:r>
            <a:r>
              <a:rPr lang="ru-RU" baseline="0" dirty="0" smtClean="0"/>
              <a:t> что графики идут очень близко.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18801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196752"/>
            <a:ext cx="4977938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9512" y="3573016"/>
            <a:ext cx="3816424" cy="2664296"/>
          </a:xfrm>
          <a:prstGeom prst="roundRect">
            <a:avLst/>
          </a:prstGeom>
          <a:solidFill>
            <a:schemeClr val="bg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Сколько времени будет выполняться эта программа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(пусть одна итерация выполняется за 1 такт, частота процессора 1 ГГц) ?</a:t>
            </a:r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25458"/>
              </p:ext>
            </p:extLst>
          </p:nvPr>
        </p:nvGraphicFramePr>
        <p:xfrm>
          <a:off x="4283968" y="4077072"/>
          <a:ext cx="4608512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435"/>
                <a:gridCol w="1043437"/>
                <a:gridCol w="2521640"/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тактов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времени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</a:t>
                      </a:r>
                      <a:r>
                        <a:rPr lang="ru-RU" sz="2200" baseline="30000" dirty="0" smtClean="0"/>
                        <a:t>3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 </a:t>
                      </a:r>
                      <a:r>
                        <a:rPr lang="ru-RU" sz="2200" dirty="0" err="1" smtClean="0"/>
                        <a:t>мкс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100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</a:t>
                      </a:r>
                      <a:r>
                        <a:rPr lang="ru-RU" sz="2200" baseline="30000" dirty="0" smtClean="0"/>
                        <a:t>6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 </a:t>
                      </a:r>
                      <a:r>
                        <a:rPr lang="ru-RU" sz="2200" dirty="0" err="1" smtClean="0"/>
                        <a:t>мс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1000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</a:t>
                      </a:r>
                      <a:r>
                        <a:rPr lang="ru-RU" sz="2200" baseline="30000" dirty="0" smtClean="0"/>
                        <a:t>9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 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10 000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</a:t>
                      </a:r>
                      <a:r>
                        <a:rPr lang="ru-RU" sz="2200" baseline="30000" dirty="0" smtClean="0"/>
                        <a:t>12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1000 с = 16 м 40 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8064" y="1196752"/>
            <a:ext cx="3816424" cy="1872208"/>
          </a:xfrm>
          <a:prstGeom prst="roundRect">
            <a:avLst/>
          </a:prstGeom>
          <a:solidFill>
            <a:schemeClr val="bg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Большинство алгоритмов имеют главный параметр N, который наиболее сильно влияет на время их выполнения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3" y="1556792"/>
            <a:ext cx="8561905" cy="44095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Равенство классов сложности </a:t>
            </a:r>
            <a:r>
              <a:rPr lang="en-US" sz="2400" dirty="0" smtClean="0"/>
              <a:t>N! </a:t>
            </a:r>
            <a:r>
              <a:rPr lang="ru-RU" sz="2400" dirty="0" smtClean="0"/>
              <a:t>и </a:t>
            </a:r>
            <a:r>
              <a:rPr lang="en-US" sz="2400" dirty="0" smtClean="0"/>
              <a:t>N</a:t>
            </a:r>
            <a:r>
              <a:rPr lang="en-US" sz="2400" baseline="30000" dirty="0" smtClean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9552" y="5877272"/>
            <a:ext cx="842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&gt;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разница между двумя левой и правой частью равенства менее 1%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0072" y="2060848"/>
                <a:ext cx="2839303" cy="1181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ru-RU" sz="2800" dirty="0"/>
                            <m:t> 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060848"/>
                <a:ext cx="2839303" cy="1181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316416" y="5445224"/>
                <a:ext cx="487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5445224"/>
                <a:ext cx="48712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8568480" cy="83814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836712"/>
            <a:ext cx="8640960" cy="2031325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800" b="1" u="sng" dirty="0" smtClean="0"/>
              <a:t>Теорема</a:t>
            </a:r>
            <a:r>
              <a:rPr lang="en-US" altLang="ru-RU" sz="2800" dirty="0" smtClean="0"/>
              <a:t>:</a:t>
            </a:r>
            <a:r>
              <a:rPr lang="ru-RU" altLang="ru-RU" sz="2800" dirty="0" smtClean="0"/>
              <a:t> не </a:t>
            </a:r>
            <a:r>
              <a:rPr lang="ru-RU" altLang="ru-RU" sz="2800" dirty="0"/>
              <a:t>существует </a:t>
            </a:r>
            <a:r>
              <a:rPr lang="ru-RU" altLang="ru-RU" sz="2800" dirty="0" smtClean="0"/>
              <a:t>алгоритма сортировки массива из </a:t>
            </a:r>
            <a:r>
              <a:rPr lang="en-US" altLang="ru-RU" sz="2800" dirty="0" smtClean="0"/>
              <a:t>N</a:t>
            </a:r>
            <a:r>
              <a:rPr lang="ru-RU" altLang="ru-RU" sz="2800" dirty="0" smtClean="0"/>
              <a:t> элементов</a:t>
            </a:r>
            <a:r>
              <a:rPr lang="en-US" altLang="ru-RU" sz="2800" dirty="0" smtClean="0"/>
              <a:t>,</a:t>
            </a:r>
            <a:br>
              <a:rPr lang="en-US" altLang="ru-RU" sz="2800" dirty="0" smtClean="0"/>
            </a:br>
            <a:r>
              <a:rPr lang="ru-RU" altLang="ru-RU" sz="2800" dirty="0" smtClean="0"/>
              <a:t>основанного </a:t>
            </a:r>
            <a:r>
              <a:rPr lang="ru-RU" altLang="ru-RU" sz="2800" dirty="0"/>
              <a:t>на </a:t>
            </a:r>
            <a:r>
              <a:rPr lang="ru-RU" altLang="ru-RU" sz="2800" dirty="0" smtClean="0"/>
              <a:t>попарном сравнении элементов,</a:t>
            </a:r>
            <a:r>
              <a:rPr lang="en-US" altLang="ru-RU" sz="2800" dirty="0" smtClean="0"/>
              <a:t/>
            </a:r>
            <a:br>
              <a:rPr lang="en-US" altLang="ru-RU" sz="2800" dirty="0" smtClean="0"/>
            </a:br>
            <a:r>
              <a:rPr lang="ru-RU" altLang="ru-RU" sz="2800" dirty="0" smtClean="0"/>
              <a:t>выполняющегося для всех возможных входных данных с асимптотикой лучше чем </a:t>
            </a:r>
            <a:r>
              <a:rPr lang="en-US" altLang="ru-RU" sz="2800" dirty="0" smtClean="0"/>
              <a:t>N</a:t>
            </a:r>
            <a:r>
              <a:rPr lang="en-US" altLang="ru-RU" sz="2800" dirty="0" smtClean="0">
                <a:latin typeface="Calibri" panose="020F0502020204030204" pitchFamily="34" charset="0"/>
              </a:rPr>
              <a:t>·</a:t>
            </a:r>
            <a:r>
              <a:rPr lang="ru-RU" altLang="ru-RU" sz="2800" dirty="0" err="1" smtClean="0"/>
              <a:t>log</a:t>
            </a:r>
            <a:r>
              <a:rPr lang="en-US" altLang="ru-RU" sz="2800" dirty="0" smtClean="0"/>
              <a:t>(N)</a:t>
            </a:r>
            <a:endParaRPr lang="ru-RU" alt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63688" y="3573016"/>
            <a:ext cx="5814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… 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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… </a:t>
            </a:r>
            <a:r>
              <a:rPr lang="en-US" altLang="ru-RU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a</a:t>
            </a:r>
            <a:r>
              <a:rPr lang="en-US" altLang="ru-RU" sz="2400" baseline="-250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kn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  </a:t>
            </a:r>
            <a:endParaRPr lang="ru-RU" altLang="ru-RU" sz="2400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  <a:p>
            <a:pPr lvl="0" algn="r"/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           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f(a</a:t>
            </a:r>
            <a:r>
              <a:rPr lang="en-US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 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f(a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 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f(a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k3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 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… 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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f(</a:t>
            </a:r>
            <a:r>
              <a:rPr lang="en-US" altLang="ru-RU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altLang="ru-RU" sz="2400" baseline="-250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kn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)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4437112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A[N]?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581128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N!</a:t>
            </a:r>
            <a:endParaRPr lang="ru-RU" altLang="ru-RU" sz="32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5445224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	На каждом шаге используем операцию 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сравнения двух элементов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больше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', 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результат </a:t>
            </a:r>
            <a:r>
              <a:rPr lang="en-US" altLang="ru-RU" sz="2400" dirty="0">
                <a:solidFill>
                  <a:srgbClr val="0000FF"/>
                </a:solidFill>
              </a:rPr>
              <a:t>b</a:t>
            </a:r>
            <a:r>
              <a:rPr lang="en-US" altLang="ru-RU" sz="2400" dirty="0" smtClean="0">
                <a:solidFill>
                  <a:srgbClr val="0000FF"/>
                </a:solidFill>
              </a:rPr>
              <a:t>ool</a:t>
            </a:r>
            <a:endParaRPr lang="ru-RU" altLang="ru-RU" sz="2400" dirty="0">
              <a:solidFill>
                <a:srgbClr val="0000FF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3068960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altLang="ru-RU" sz="2400" dirty="0" smtClean="0">
                <a:solidFill>
                  <a:prstClr val="black"/>
                </a:solidFill>
              </a:rPr>
              <a:t>Определение сортировки: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4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764704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A[N]?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836712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schemeClr val="bg1">
                    <a:lumMod val="50000"/>
                  </a:schemeClr>
                </a:solidFill>
              </a:rPr>
              <a:t>N!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162880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3.	На каждом шаге используем операцию сравнения двух элементов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больше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',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результат </a:t>
            </a:r>
            <a:r>
              <a:rPr lang="en-US" altLang="ru-RU" sz="2400" dirty="0" smtClean="0">
                <a:solidFill>
                  <a:schemeClr val="accent1"/>
                </a:solidFill>
              </a:rPr>
              <a:t>bool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/>
              <a:t>После каждого сравнения часть </a:t>
            </a:r>
            <a:r>
              <a:rPr lang="ru-RU" altLang="ru-RU" sz="2400" dirty="0"/>
              <a:t>первоначально </a:t>
            </a:r>
            <a:r>
              <a:rPr lang="ru-RU" altLang="ru-RU" sz="2400" dirty="0" smtClean="0"/>
              <a:t>возможных перестановок будет удовлетворять результату операции сравнения, а часть не будет. Перестановки неудовлетворяющие результату сравнения отбрасываем.</a:t>
            </a:r>
            <a:endParaRPr lang="ru-RU" alt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140944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en-US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  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  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  (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)  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  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ru-RU" sz="2400" dirty="0"/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856848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9024" y="4806429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 a</a:t>
            </a:r>
            <a:r>
              <a:rPr lang="en-US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=&gt;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5300365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ru-RU" sz="2400" strike="sngStrike" dirty="0">
                <a:solidFill>
                  <a:schemeClr val="bg1">
                    <a:lumMod val="65000"/>
                  </a:schemeClr>
                </a:solidFill>
              </a:rPr>
              <a:t>, a</a:t>
            </a:r>
            <a:r>
              <a:rPr lang="en-US" altLang="ru-RU" sz="2400" strike="sngStrike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ru-RU" sz="2400" strike="sngStrike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ru-RU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ru-RU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ru-RU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ru-RU" sz="2400" strike="sngStrike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ru-RU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, a</a:t>
            </a:r>
            <a:r>
              <a:rPr lang="ru-RU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  (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)  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altLang="ru-RU" sz="2400" strike="sngStrik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ru-RU" altLang="ru-RU" sz="2400" strike="sngStrike" baseline="-25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, a</a:t>
            </a:r>
            <a:r>
              <a:rPr lang="ru-RU" altLang="ru-RU" sz="2400" strike="sngStrike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, a</a:t>
            </a:r>
            <a:r>
              <a:rPr lang="ru-RU" altLang="ru-RU" sz="2400" strike="sngStrike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altLang="ru-RU" sz="2400" strike="sngStrike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ru-RU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a</a:t>
            </a:r>
            <a:r>
              <a:rPr lang="ru-RU" altLang="ru-RU" sz="24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en-US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ru-RU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ru-RU" altLang="ru-RU" sz="240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altLang="ru-RU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52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764704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A[N]?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836712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schemeClr val="bg1">
                    <a:lumMod val="50000"/>
                  </a:schemeClr>
                </a:solidFill>
              </a:rPr>
              <a:t>N!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162880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3.	На каждом шаге используем операцию сравнения двух элементов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больше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',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результат </a:t>
            </a:r>
            <a:r>
              <a:rPr lang="en-US" altLang="ru-RU" sz="2400" dirty="0" smtClean="0">
                <a:solidFill>
                  <a:schemeClr val="accent1"/>
                </a:solidFill>
              </a:rPr>
              <a:t>bool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После каждого сравнения часть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первоначально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возможных перестановок будет удовлетворять результату операции сравнения, а часть не будет. Перестановки неудовлетворяющие результату сравнения отбрасываем.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Составляя </a:t>
            </a:r>
            <a:r>
              <a:rPr lang="ru-RU" sz="2400" dirty="0"/>
              <a:t>алгоритм, мы не можем влиять на результат операции </a:t>
            </a:r>
            <a:r>
              <a:rPr lang="ru-RU" sz="2400" dirty="0" smtClean="0"/>
              <a:t>сравнения</a:t>
            </a:r>
            <a:r>
              <a:rPr lang="en-US" sz="2400" dirty="0" smtClean="0"/>
              <a:t> (</a:t>
            </a:r>
            <a:r>
              <a:rPr lang="ru-RU" sz="2400" dirty="0" smtClean="0"/>
              <a:t>он </a:t>
            </a:r>
            <a:r>
              <a:rPr lang="ru-RU" sz="2400" dirty="0"/>
              <a:t>может получиться </a:t>
            </a:r>
            <a:r>
              <a:rPr lang="ru-RU" sz="2400" dirty="0" smtClean="0"/>
              <a:t>любой</a:t>
            </a:r>
            <a:r>
              <a:rPr lang="en-US" sz="2400" dirty="0" smtClean="0"/>
              <a:t>),</a:t>
            </a:r>
            <a:r>
              <a:rPr lang="ru-RU" sz="2400" dirty="0" smtClean="0"/>
              <a:t> но можем подбирать лучший вопрос – выбрать сравниваемые </a:t>
            </a:r>
            <a:r>
              <a:rPr lang="ru-RU" sz="2400" dirty="0"/>
              <a:t>элементы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Каким образом выбрать сравниваемые элементы, чтобы количество возможных перестановок уменьшалось быстрее всего?</a:t>
            </a:r>
            <a:endParaRPr lang="ru-RU" sz="2400" dirty="0"/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856848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8640480" cy="83814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764704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A[N]?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836712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schemeClr val="bg1">
                    <a:lumMod val="50000"/>
                  </a:schemeClr>
                </a:solidFill>
              </a:rPr>
              <a:t>N!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162880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3.	На каждом шаге используем операцию сравнения двух элементов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больше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',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результат </a:t>
            </a:r>
            <a:r>
              <a:rPr lang="en-US" altLang="ru-RU" sz="2400" dirty="0" smtClean="0">
                <a:solidFill>
                  <a:schemeClr val="accent1"/>
                </a:solidFill>
              </a:rPr>
              <a:t>bool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После каждого сравнения часть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первоначально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возможных перестановок будет удовлетворять результату операции сравнения, а часть не будет. Перестановки неудовлетворяющие результату сравнения отбрасываем.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4005064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Быстрее всего количество вариантов будет сокращаться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ru-RU" sz="2400" dirty="0" smtClean="0"/>
              <a:t>если обе группы будут одинакового размера</a:t>
            </a:r>
          </a:p>
          <a:p>
            <a:r>
              <a:rPr lang="ru-RU" sz="2400" dirty="0" smtClean="0"/>
              <a:t>(группа перестановок удовлетворяющих результату сравнения двух выбранных элементов </a:t>
            </a:r>
            <a:r>
              <a:rPr lang="en-US" sz="2400" dirty="0" smtClean="0"/>
              <a:t>'&gt;' </a:t>
            </a:r>
            <a:r>
              <a:rPr lang="ru-RU" sz="2400" dirty="0" smtClean="0"/>
              <a:t>и удовлетворяющих условию </a:t>
            </a:r>
            <a:r>
              <a:rPr lang="en-US" sz="2400" dirty="0" smtClean="0"/>
              <a:t>'</a:t>
            </a:r>
            <a:r>
              <a:rPr lang="en-US" sz="2400" dirty="0"/>
              <a:t>&lt;</a:t>
            </a:r>
            <a:r>
              <a:rPr lang="en-US" sz="2400" dirty="0" smtClean="0"/>
              <a:t>=')</a:t>
            </a:r>
            <a:endParaRPr lang="ru-RU" sz="2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764704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A[N]?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836712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schemeClr val="bg1">
                    <a:lumMod val="50000"/>
                  </a:schemeClr>
                </a:solidFill>
              </a:rPr>
              <a:t>N!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1624732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3.	На каждом шаге используем операцию сравнения двух элементов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больше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',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результат </a:t>
            </a:r>
            <a:r>
              <a:rPr lang="en-US" altLang="ru-RU" sz="2400" dirty="0" smtClean="0">
                <a:solidFill>
                  <a:schemeClr val="accent1"/>
                </a:solidFill>
              </a:rPr>
              <a:t>bool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После каждого сравнения часть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первоначально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возможных перестановок будет удовлетворять результату операции сравнения, а часть не будет. Перестановки неудовлетворяющие результату сравнения отбрасываем.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3933056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Итак на каждом шаге количество вариантов перестановок уменьшается в два раза.</a:t>
            </a:r>
          </a:p>
          <a:p>
            <a:r>
              <a:rPr lang="ru-RU" sz="2400" dirty="0" smtClean="0"/>
              <a:t>Какое </a:t>
            </a:r>
            <a:r>
              <a:rPr lang="ru-RU" sz="2400" dirty="0"/>
              <a:t>количество шагов нам понадобится чтобы </a:t>
            </a:r>
            <a:r>
              <a:rPr lang="en-US" sz="2400" dirty="0"/>
              <a:t>N! </a:t>
            </a:r>
            <a:r>
              <a:rPr lang="ru-RU" sz="2400" dirty="0" smtClean="0"/>
              <a:t>вариантов уменьшилось </a:t>
            </a:r>
            <a:r>
              <a:rPr lang="ru-RU" sz="2400" dirty="0"/>
              <a:t>до 1?</a:t>
            </a:r>
          </a:p>
          <a:p>
            <a:pPr algn="ctr"/>
            <a:r>
              <a:rPr lang="en-US" sz="3200" dirty="0" smtClean="0"/>
              <a:t>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(N!)</a:t>
            </a:r>
            <a:endParaRPr lang="ru-RU" sz="3200" dirty="0"/>
          </a:p>
        </p:txBody>
      </p:sp>
      <p:sp>
        <p:nvSpPr>
          <p:cNvPr id="14" name="Заголовок 4"/>
          <p:cNvSpPr txBox="1">
            <a:spLocks/>
          </p:cNvSpPr>
          <p:nvPr/>
        </p:nvSpPr>
        <p:spPr>
          <a:xfrm>
            <a:off x="251520" y="0"/>
            <a:ext cx="864048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9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764704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2.	Сколько всего вариантов перестановок элементов массива </a:t>
            </a:r>
            <a:r>
              <a:rPr lang="en-US" altLang="ru-RU" sz="2400" dirty="0" smtClean="0">
                <a:solidFill>
                  <a:schemeClr val="bg1">
                    <a:lumMod val="65000"/>
                  </a:schemeClr>
                </a:solidFill>
              </a:rPr>
              <a:t>A[N]?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8224" y="836712"/>
            <a:ext cx="64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dirty="0" smtClean="0">
                <a:solidFill>
                  <a:schemeClr val="bg1">
                    <a:lumMod val="65000"/>
                  </a:schemeClr>
                </a:solidFill>
              </a:rPr>
              <a:t>N!</a:t>
            </a:r>
            <a:endParaRPr lang="ru-RU" alt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1624732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3.	На каждом шаге используем операцию сравнения двух элементов </a:t>
            </a:r>
            <a:r>
              <a:rPr lang="en-US" altLang="ru-RU" sz="2400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больше</a:t>
            </a:r>
            <a:r>
              <a:rPr lang="en-US" altLang="ru-RU" sz="2400" dirty="0" smtClean="0">
                <a:solidFill>
                  <a:schemeClr val="bg1">
                    <a:lumMod val="65000"/>
                  </a:schemeClr>
                </a:solidFill>
              </a:rPr>
              <a:t>', 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результат </a:t>
            </a:r>
            <a:r>
              <a:rPr lang="en-US" altLang="ru-RU" sz="2400" dirty="0" smtClean="0">
                <a:solidFill>
                  <a:schemeClr val="bg1">
                    <a:lumMod val="65000"/>
                  </a:schemeClr>
                </a:solidFill>
              </a:rPr>
              <a:t>bool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После каждого сравнения часть </a:t>
            </a:r>
            <a:r>
              <a:rPr lang="ru-RU" altLang="ru-RU" sz="2400" dirty="0">
                <a:solidFill>
                  <a:schemeClr val="bg1">
                    <a:lumMod val="65000"/>
                  </a:schemeClr>
                </a:solidFill>
              </a:rPr>
              <a:t>первоначально </a:t>
            </a:r>
            <a:r>
              <a:rPr lang="ru-RU" altLang="ru-RU" sz="2400" dirty="0" smtClean="0">
                <a:solidFill>
                  <a:schemeClr val="bg1">
                    <a:lumMod val="65000"/>
                  </a:schemeClr>
                </a:solidFill>
              </a:rPr>
              <a:t>возможных перестановок будет удовлетворять результату операции сравнения, а часть не будет. Перестановки неудовлетворяющие результату сравнения отбрасываем.</a:t>
            </a:r>
            <a:endParaRPr lang="ru-RU" alt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3861048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ru-RU" sz="2400" dirty="0" smtClean="0"/>
              <a:t>Минимальное количество шагов</a:t>
            </a:r>
            <a:br>
              <a:rPr lang="ru-RU" sz="2400" dirty="0" smtClean="0"/>
            </a:br>
            <a:r>
              <a:rPr lang="ru-RU" sz="2400" dirty="0" smtClean="0"/>
              <a:t>(а значит и операций сравнения) равно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4941168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!)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6256" y="573325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ЧТД</a:t>
            </a:r>
            <a:endParaRPr lang="ru-RU" sz="2400" dirty="0"/>
          </a:p>
        </p:txBody>
      </p:sp>
      <p:sp>
        <p:nvSpPr>
          <p:cNvPr id="16" name="Заголовок 4"/>
          <p:cNvSpPr txBox="1">
            <a:spLocks/>
          </p:cNvSpPr>
          <p:nvPr/>
        </p:nvSpPr>
        <p:spPr>
          <a:xfrm>
            <a:off x="251520" y="0"/>
            <a:ext cx="864048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bg1">
                    <a:lumMod val="65000"/>
                  </a:schemeClr>
                </a:solidFill>
              </a:rPr>
              <a:t>Теорема о сложности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55976" y="4920263"/>
            <a:ext cx="4536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prstClr val="black">
                    <a:lumMod val="95000"/>
                    <a:lumOff val="5000"/>
                  </a:prstClr>
                </a:solidFill>
                <a:sym typeface="Symbol" panose="05050102010706020507" pitchFamily="18" charset="2"/>
              </a:rPr>
              <a:t></a:t>
            </a:r>
            <a:r>
              <a:rPr lang="ru-RU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ru-RU" altLang="ru-RU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log</a:t>
            </a:r>
            <a:r>
              <a:rPr lang="ru-RU" altLang="ru-RU" sz="3200" baseline="-250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</a:t>
            </a:r>
            <a:r>
              <a:rPr lang="en-US" altLang="ru-RU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(N</a:t>
            </a:r>
            <a:r>
              <a:rPr lang="en-US" altLang="ru-RU" sz="3200" baseline="30000" dirty="0">
                <a:solidFill>
                  <a:prstClr val="black">
                    <a:lumMod val="95000"/>
                    <a:lumOff val="5000"/>
                  </a:prstClr>
                </a:solidFill>
              </a:rPr>
              <a:t>N</a:t>
            </a:r>
            <a:r>
              <a:rPr lang="en-US" altLang="ru-RU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r>
              <a:rPr lang="ru-RU" altLang="ru-RU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= </a:t>
            </a:r>
            <a:r>
              <a:rPr lang="en-US" altLang="ru-RU" sz="32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N·</a:t>
            </a:r>
            <a:r>
              <a:rPr lang="ru-RU" altLang="ru-RU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log</a:t>
            </a:r>
            <a:r>
              <a:rPr lang="ru-RU" altLang="ru-RU" sz="3200" baseline="-25000" dirty="0">
                <a:solidFill>
                  <a:prstClr val="black">
                    <a:lumMod val="95000"/>
                    <a:lumOff val="5000"/>
                  </a:prstClr>
                </a:solidFill>
              </a:rPr>
              <a:t>2</a:t>
            </a:r>
            <a:r>
              <a:rPr lang="en-US" altLang="ru-RU" sz="3200" dirty="0">
                <a:solidFill>
                  <a:prstClr val="black">
                    <a:lumMod val="95000"/>
                    <a:lumOff val="5000"/>
                  </a:prstClr>
                </a:solidFill>
              </a:rPr>
              <a:t>(N)</a:t>
            </a:r>
            <a:endParaRPr lang="ru-RU" sz="32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733256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hlinkClick r:id="rId3"/>
              </a:rPr>
              <a:t>https://habr.com/post/188010/</a:t>
            </a:r>
            <a:endParaRPr lang="ru-RU" sz="2000" dirty="0">
              <a:solidFill>
                <a:srgbClr val="0000FF"/>
              </a:solidFill>
            </a:endParaRPr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Сложность алгоритмов сортировки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7671"/>
              </p:ext>
            </p:extLst>
          </p:nvPr>
        </p:nvGraphicFramePr>
        <p:xfrm>
          <a:off x="4788024" y="5733256"/>
          <a:ext cx="4176462" cy="3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4"/>
                <a:gridCol w="1392154"/>
                <a:gridCol w="139215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хорошо</a:t>
                      </a:r>
                      <a:endParaRPr lang="ru-RU" sz="2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/>
                        <a:t>приемлимо</a:t>
                      </a:r>
                      <a:endParaRPr lang="ru-RU" sz="2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плохо</a:t>
                      </a:r>
                      <a:endParaRPr lang="ru-RU" sz="2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87994"/>
              </p:ext>
            </p:extLst>
          </p:nvPr>
        </p:nvGraphicFramePr>
        <p:xfrm>
          <a:off x="179512" y="1124744"/>
          <a:ext cx="8784974" cy="4340752"/>
        </p:xfrm>
        <a:graphic>
          <a:graphicData uri="http://schemas.openxmlformats.org/drawingml/2006/table">
            <a:tbl>
              <a:tblPr/>
              <a:tblGrid>
                <a:gridCol w="3168352"/>
                <a:gridCol w="1272141"/>
                <a:gridCol w="1272141"/>
                <a:gridCol w="1272141"/>
                <a:gridCol w="1800199"/>
              </a:tblGrid>
              <a:tr h="288032"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Алгоритм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Временная сложность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Вспомогательные данные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25">
                <a:tc>
                  <a:txBody>
                    <a:bodyPr/>
                    <a:lstStyle/>
                    <a:p>
                      <a:pPr algn="ctr"/>
                      <a:endParaRPr sz="18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Лучшее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В среднем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В худшем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1800" b="1" dirty="0">
                          <a:latin typeface="+mn-lt"/>
                        </a:rPr>
                        <a:t>В худшем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dirty="0">
                          <a:latin typeface="+mn-lt"/>
                        </a:rPr>
                        <a:t>Быстрая сортировка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dirty="0">
                          <a:latin typeface="+mn-lt"/>
                        </a:rPr>
                        <a:t>Сортировка слиянием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dirty="0">
                          <a:latin typeface="+mn-lt"/>
                        </a:rPr>
                        <a:t>Пирамидальная сортировка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 log(N)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2000" b="0" dirty="0" smtClean="0">
                          <a:latin typeface="+mn-lt"/>
                        </a:rPr>
                        <a:t>1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b="1" dirty="0">
                          <a:latin typeface="+mn-lt"/>
                        </a:rPr>
                        <a:t>Пузырьковая сортировка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2000" b="0" dirty="0" smtClean="0">
                          <a:latin typeface="+mn-lt"/>
                        </a:rPr>
                        <a:t>1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</a:tr>
              <a:tr h="446855">
                <a:tc>
                  <a:txBody>
                    <a:bodyPr/>
                    <a:lstStyle/>
                    <a:p>
                      <a:pPr indent="0"/>
                      <a:r>
                        <a:rPr lang="ru" sz="2000" b="1" dirty="0">
                          <a:latin typeface="+mn-lt"/>
                        </a:rPr>
                        <a:t>Сортировка вставками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2000" b="0" dirty="0" smtClean="0">
                          <a:latin typeface="+mn-lt"/>
                        </a:rPr>
                        <a:t>1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b="1" dirty="0">
                          <a:latin typeface="+mn-lt"/>
                        </a:rPr>
                        <a:t>Сортировка выбором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" sz="2000" b="0" dirty="0" smtClean="0">
                          <a:latin typeface="+mn-lt"/>
                        </a:rPr>
                        <a:t>1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</a:tr>
              <a:tr h="437347">
                <a:tc>
                  <a:txBody>
                    <a:bodyPr/>
                    <a:lstStyle/>
                    <a:p>
                      <a:pPr indent="0"/>
                      <a:r>
                        <a:rPr lang="ru" sz="2000" dirty="0">
                          <a:latin typeface="+mn-lt"/>
                        </a:rPr>
                        <a:t>Блочная сортировка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N+K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N+K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</a:t>
                      </a:r>
                      <a:r>
                        <a:rPr lang="ru-RU" sz="2000" b="0" baseline="30000" dirty="0" smtClean="0">
                          <a:latin typeface="+mn-lt"/>
                        </a:rPr>
                        <a:t>2</a:t>
                      </a:r>
                      <a:endParaRPr lang="ru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C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</a:tr>
              <a:tr h="446855">
                <a:tc>
                  <a:txBody>
                    <a:bodyPr/>
                    <a:lstStyle/>
                    <a:p>
                      <a:pPr indent="0"/>
                      <a:r>
                        <a:rPr lang="ru" sz="2000" dirty="0">
                          <a:latin typeface="+mn-lt"/>
                        </a:rPr>
                        <a:t>Поразрядная сортировка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F29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0" dirty="0" smtClean="0">
                          <a:latin typeface="+mn-lt"/>
                        </a:rPr>
                        <a:t>N+K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1043608" y="1268760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 smtClean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altLang="ru-RU" sz="3200" b="1" dirty="0" smtClean="0">
                <a:latin typeface="+mn-lt"/>
              </a:rPr>
              <a:t>Переставить элементы массива А</a:t>
            </a:r>
            <a:r>
              <a:rPr lang="en-US" altLang="ru-RU" sz="3200" b="1" dirty="0" smtClean="0">
                <a:latin typeface="+mn-lt"/>
              </a:rPr>
              <a:t>[N]</a:t>
            </a:r>
            <a:r>
              <a:rPr lang="ru-RU" altLang="ru-RU" sz="3200" b="1" dirty="0">
                <a:latin typeface="+mn-lt"/>
              </a:rPr>
              <a:t/>
            </a:r>
            <a:br>
              <a:rPr lang="ru-RU" altLang="ru-RU" sz="3200" b="1" dirty="0">
                <a:latin typeface="+mn-lt"/>
              </a:rPr>
            </a:br>
            <a:r>
              <a:rPr lang="ru-RU" altLang="ru-RU" sz="3200" b="1" dirty="0" smtClean="0">
                <a:latin typeface="+mn-lt"/>
              </a:rPr>
              <a:t>в случайном порядке</a:t>
            </a:r>
            <a:endParaRPr lang="ru-RU" altLang="ru-RU" sz="32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99695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1) возьмём какую-нибудь сортировку и вместо операции сравнения будем возвращать случайный вариант: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19147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 "пузырька"</a:t>
            </a:r>
            <a:endParaRPr lang="ru-RU" sz="2400" baseline="30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95936" y="4191471"/>
            <a:ext cx="209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сложность 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endParaRPr lang="ru-RU" sz="24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91155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Быстрая сортировка</a:t>
            </a:r>
            <a:endParaRPr lang="ru-RU" sz="2400" baseline="30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95936" y="4911551"/>
            <a:ext cx="270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сложность </a:t>
            </a:r>
            <a:r>
              <a:rPr lang="en-US" sz="2400" dirty="0" smtClean="0"/>
              <a:t>N</a:t>
            </a:r>
            <a:r>
              <a:rPr lang="ru-RU" sz="2400" dirty="0" smtClean="0"/>
              <a:t> </a:t>
            </a:r>
            <a:r>
              <a:rPr lang="en-US" sz="2400" dirty="0" smtClean="0"/>
              <a:t>log N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4304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971600" y="908720"/>
            <a:ext cx="7200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Задача </a:t>
            </a:r>
            <a:endParaRPr lang="ru-RU" altLang="ru-RU" sz="3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indent="0" algn="ctr" eaLnBrk="1" hangingPunct="1"/>
            <a:r>
              <a:rPr lang="ru-RU" altLang="ru-RU" sz="32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Переставить элементы массива А</a:t>
            </a:r>
            <a:r>
              <a:rPr lang="en-US" altLang="ru-RU" sz="32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[N]</a:t>
            </a:r>
            <a:r>
              <a:rPr lang="ru-RU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/>
            </a:r>
            <a:br>
              <a:rPr lang="ru-RU" altLang="ru-RU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ru-RU" altLang="ru-RU" sz="32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в случайном порядке</a:t>
            </a:r>
            <a:endParaRPr lang="ru-RU" altLang="ru-RU" sz="32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56490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1) Быстрая сортировка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2564904"/>
            <a:ext cx="270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сложность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log N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99695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Можно ли быстрее?</a:t>
            </a:r>
            <a:endParaRPr lang="ru-RU" sz="2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57301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2) Сортировка вставками</a:t>
            </a:r>
            <a:endParaRPr lang="ru-RU" sz="2400" baseline="30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738738" y="3573016"/>
            <a:ext cx="540526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не требуются сравнения</a:t>
            </a:r>
            <a:br>
              <a:rPr lang="ru-RU" sz="2400" dirty="0" smtClean="0"/>
            </a:br>
            <a:r>
              <a:rPr lang="ru-RU" sz="2400" dirty="0" smtClean="0"/>
              <a:t>(сразу выбираем случайную</a:t>
            </a:r>
            <a:br>
              <a:rPr lang="ru-RU" sz="2400" dirty="0" smtClean="0"/>
            </a:br>
            <a:r>
              <a:rPr lang="ru-RU" sz="2400" dirty="0" smtClean="0"/>
              <a:t>позицию для вставки)</a:t>
            </a:r>
            <a:r>
              <a:rPr lang="en-US" sz="2400" dirty="0" smtClean="0"/>
              <a:t>,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всё ещё требуется освобождение места</a:t>
            </a:r>
            <a:br>
              <a:rPr lang="ru-RU" sz="2400" dirty="0" smtClean="0"/>
            </a:br>
            <a:r>
              <a:rPr lang="ru-RU" sz="2400" dirty="0" smtClean="0"/>
              <a:t>для вставляемого элемента</a:t>
            </a:r>
            <a:br>
              <a:rPr lang="ru-RU" sz="2400" dirty="0" smtClean="0"/>
            </a:br>
            <a:r>
              <a:rPr lang="ru-RU" sz="2400" dirty="0" smtClean="0"/>
              <a:t>в случайной позиции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779912" y="5805264"/>
            <a:ext cx="1971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сложность </a:t>
            </a:r>
            <a:r>
              <a:rPr lang="en-US" sz="2400" b="1" dirty="0">
                <a:solidFill>
                  <a:prstClr val="black"/>
                </a:solidFill>
              </a:rPr>
              <a:t>N</a:t>
            </a:r>
            <a:r>
              <a:rPr lang="en-US" sz="2400" b="1" baseline="30000" dirty="0">
                <a:solidFill>
                  <a:prstClr val="black"/>
                </a:solidFill>
              </a:rPr>
              <a:t>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488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41821"/>
              </p:ext>
            </p:extLst>
          </p:nvPr>
        </p:nvGraphicFramePr>
        <p:xfrm>
          <a:off x="1718730" y="1848498"/>
          <a:ext cx="60486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429"/>
                <a:gridCol w="4089243"/>
              </a:tblGrid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 ~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название класса сложности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aseline="0" dirty="0" smtClean="0"/>
                        <a:t>константная сложность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log(N)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логарифмическая</a:t>
                      </a:r>
                      <a:r>
                        <a:rPr lang="ru-RU" sz="2400" baseline="0" dirty="0" smtClean="0"/>
                        <a:t>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линейная</a:t>
                      </a:r>
                      <a:r>
                        <a:rPr lang="ru-RU" sz="2400" baseline="0" dirty="0" smtClean="0"/>
                        <a:t>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</a:t>
                      </a:r>
                      <a:r>
                        <a:rPr lang="en-US" sz="2400" dirty="0" err="1" smtClean="0"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(N)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(N)</a:t>
                      </a:r>
                      <a:endParaRPr lang="ru-RU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квадратичная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кубическая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</a:t>
                      </a:r>
                      <a:r>
                        <a:rPr lang="en-US" sz="2400" dirty="0" smtClean="0"/>
                        <a:t>, N!, N</a:t>
                      </a:r>
                      <a:r>
                        <a:rPr lang="en-US" sz="2400" baseline="30000" dirty="0" smtClean="0"/>
                        <a:t>N</a:t>
                      </a:r>
                      <a:endParaRPr lang="ru-RU" sz="2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экспоненциальная сложность</a:t>
                      </a:r>
                      <a:endParaRPr lang="ru-RU" sz="2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3) Сортировка выбором</a:t>
            </a:r>
            <a:endParaRPr lang="ru-RU" sz="2400" baseline="300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3667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Полилиния 17"/>
          <p:cNvSpPr/>
          <p:nvPr/>
        </p:nvSpPr>
        <p:spPr>
          <a:xfrm flipV="1">
            <a:off x="3995936" y="4653136"/>
            <a:ext cx="2376264" cy="442849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5580112" y="4581128"/>
            <a:ext cx="2016224" cy="1296144"/>
            <a:chOff x="323528" y="4581128"/>
            <a:chExt cx="2016224" cy="1296144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V="1">
              <a:off x="1331640" y="4581128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3528" y="4797152"/>
              <a:ext cx="2016224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ru-RU" sz="2000" dirty="0" smtClean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пусть</a:t>
              </a:r>
              <a:r>
                <a:rPr lang="en-US" sz="2000" dirty="0" smtClean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en-US" sz="2000" dirty="0" smtClean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dirty="0" smtClean="0"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rand()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% 4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2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8" name="Дуга 27"/>
          <p:cNvSpPr/>
          <p:nvPr/>
        </p:nvSpPr>
        <p:spPr>
          <a:xfrm>
            <a:off x="3275856" y="3356992"/>
            <a:ext cx="5256584" cy="720080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347864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6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Полилиния 17"/>
          <p:cNvSpPr/>
          <p:nvPr/>
        </p:nvSpPr>
        <p:spPr>
          <a:xfrm flipV="1">
            <a:off x="3995936" y="4653136"/>
            <a:ext cx="2376264" cy="442849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347864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3834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3) Сортировка выбором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7505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5445224"/>
            <a:ext cx="1596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</a:rPr>
              <a:t>сложность</a:t>
            </a:r>
            <a:endParaRPr lang="ru-RU" b="1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4716016" y="2132856"/>
            <a:ext cx="1152128" cy="1584176"/>
            <a:chOff x="755576" y="5157192"/>
            <a:chExt cx="1152128" cy="1584176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3834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7452320" y="5445224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prstClr val="black"/>
                </a:solidFill>
              </a:rPr>
              <a:t>?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52320" y="5445224"/>
            <a:ext cx="3866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N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55679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3) Сортировка выбором</a:t>
            </a:r>
            <a:endParaRPr lang="ru-R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2104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/>
          <p:cNvSpPr/>
          <p:nvPr/>
        </p:nvSpPr>
        <p:spPr>
          <a:xfrm>
            <a:off x="2555776" y="4880758"/>
            <a:ext cx="3816424" cy="498764"/>
          </a:xfrm>
          <a:custGeom>
            <a:avLst/>
            <a:gdLst>
              <a:gd name="connsiteX0" fmla="*/ 0 w 2992582"/>
              <a:gd name="connsiteY0" fmla="*/ 0 h 498764"/>
              <a:gd name="connsiteX1" fmla="*/ 1781298 w 2992582"/>
              <a:gd name="connsiteY1" fmla="*/ 486889 h 498764"/>
              <a:gd name="connsiteX2" fmla="*/ 2992582 w 2992582"/>
              <a:gd name="connsiteY2" fmla="*/ 498764 h 498764"/>
              <a:gd name="connsiteX3" fmla="*/ 0 w 2992582"/>
              <a:gd name="connsiteY3" fmla="*/ 0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2" h="498764">
                <a:moveTo>
                  <a:pt x="0" y="0"/>
                </a:moveTo>
                <a:lnTo>
                  <a:pt x="1781298" y="486889"/>
                </a:lnTo>
                <a:lnTo>
                  <a:pt x="2992582" y="4987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51520" y="980728"/>
            <a:ext cx="864096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 smtClean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sz="3200" dirty="0" smtClean="0"/>
              <a:t>Для </a:t>
            </a:r>
            <a:r>
              <a:rPr lang="ru-RU" sz="3200" dirty="0"/>
              <a:t>каждого элемента из </a:t>
            </a:r>
            <a:r>
              <a:rPr lang="ru-RU" sz="3200" dirty="0" smtClean="0"/>
              <a:t>массива A</a:t>
            </a:r>
            <a:r>
              <a:rPr lang="en-US" sz="3200" dirty="0" smtClean="0"/>
              <a:t>[N]</a:t>
            </a:r>
            <a:r>
              <a:rPr lang="ru-RU" sz="3200" dirty="0" smtClean="0"/>
              <a:t> посчитать сколько </a:t>
            </a:r>
            <a:r>
              <a:rPr lang="ru-RU" sz="3200" dirty="0"/>
              <a:t>раз он </a:t>
            </a:r>
            <a:r>
              <a:rPr lang="ru-RU" sz="3200" dirty="0" smtClean="0"/>
              <a:t>встречается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в массиве B</a:t>
            </a:r>
            <a:r>
              <a:rPr lang="en-US" sz="3200" dirty="0" smtClean="0"/>
              <a:t>[M]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31409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1) Сравнение каждого с каждым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44008" y="3140968"/>
            <a:ext cx="254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  <a:r>
              <a:rPr lang="ru-RU" sz="2400" dirty="0">
                <a:solidFill>
                  <a:prstClr val="black"/>
                </a:solidFill>
              </a:rPr>
              <a:t> сложность </a:t>
            </a:r>
            <a:r>
              <a:rPr lang="en-US" sz="2400" dirty="0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</a:rPr>
              <a:t>·</a:t>
            </a:r>
            <a:r>
              <a:rPr lang="en-US" sz="2400" dirty="0">
                <a:solidFill>
                  <a:prstClr val="black"/>
                </a:solidFill>
              </a:rPr>
              <a:t>M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5730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ru-RU" sz="2400" dirty="0" smtClean="0"/>
              <a:t>) Отсортировать оба массива и объединить их</a:t>
            </a:r>
            <a:endParaRPr lang="ru-RU" sz="2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05939"/>
              </p:ext>
            </p:extLst>
          </p:nvPr>
        </p:nvGraphicFramePr>
        <p:xfrm>
          <a:off x="971600" y="4509519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99036"/>
              </p:ext>
            </p:extLst>
          </p:nvPr>
        </p:nvGraphicFramePr>
        <p:xfrm>
          <a:off x="971600" y="5373216"/>
          <a:ext cx="6096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ru-RU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3224" y="44637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3012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>
            <a:stCxn id="16" idx="2"/>
          </p:cNvCxnSpPr>
          <p:nvPr/>
        </p:nvCxnSpPr>
        <p:spPr>
          <a:xfrm>
            <a:off x="1886000" y="4880359"/>
            <a:ext cx="525760" cy="49285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 smtClean="0"/>
              <a:t>N</a:t>
            </a:r>
            <a:r>
              <a:rPr lang="en-US" sz="2400" dirty="0" err="1" smtClean="0">
                <a:latin typeface="Calibri" panose="020F0502020204030204" pitchFamily="34" charset="0"/>
              </a:rPr>
              <a:t>·logN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dirty="0" err="1" smtClean="0">
                <a:latin typeface="Calibri" panose="020F0502020204030204" pitchFamily="34" charset="0"/>
              </a:rPr>
              <a:t>M·logM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dirty="0" smtClean="0"/>
              <a:t>N + M</a:t>
            </a:r>
            <a:endParaRPr lang="ru-RU" sz="2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 smtClean="0"/>
              <a:t>N</a:t>
            </a:r>
            <a:r>
              <a:rPr lang="en-US" sz="2400" dirty="0" err="1" smtClean="0">
                <a:latin typeface="Calibri" panose="020F0502020204030204" pitchFamily="34" charset="0"/>
              </a:rPr>
              <a:t>·logN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dirty="0" err="1" smtClean="0">
                <a:latin typeface="Calibri" panose="020F0502020204030204" pitchFamily="34" charset="0"/>
              </a:rPr>
              <a:t>M·logM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690" y="407852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vCnt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080493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7582" y="4065677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343" y="4067143"/>
            <a:ext cx="648072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4" grpId="0"/>
      <p:bldP spid="15" grpId="0"/>
      <p:bldP spid="18" grpId="0"/>
      <p:bldP spid="19" grpId="0"/>
      <p:bldP spid="34" grpId="0"/>
      <p:bldP spid="34" grpId="1"/>
      <p:bldP spid="35" grpId="0"/>
      <p:bldP spid="20" grpId="0"/>
      <p:bldP spid="11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51520" y="980728"/>
            <a:ext cx="864096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 eaLnBrk="1" hangingPunct="1"/>
            <a:r>
              <a:rPr lang="ru-RU" altLang="ru-RU" sz="3200" i="1" u="sng" dirty="0" smtClean="0">
                <a:latin typeface="+mn-lt"/>
              </a:rPr>
              <a:t>Задача </a:t>
            </a:r>
            <a:endParaRPr lang="ru-RU" altLang="ru-RU" sz="3200" dirty="0">
              <a:latin typeface="+mn-lt"/>
            </a:endParaRPr>
          </a:p>
          <a:p>
            <a:pPr indent="0" algn="ctr" eaLnBrk="1" hangingPunct="1"/>
            <a:r>
              <a:rPr lang="ru-RU" sz="3200" dirty="0" smtClean="0"/>
              <a:t>Для </a:t>
            </a:r>
            <a:r>
              <a:rPr lang="ru-RU" sz="3200" dirty="0"/>
              <a:t>каждого элемента из </a:t>
            </a:r>
            <a:r>
              <a:rPr lang="ru-RU" sz="3200" dirty="0" smtClean="0"/>
              <a:t>массива A</a:t>
            </a:r>
            <a:r>
              <a:rPr lang="en-US" sz="3200" dirty="0" smtClean="0"/>
              <a:t>[N]</a:t>
            </a:r>
            <a:r>
              <a:rPr lang="ru-RU" sz="3200" dirty="0" smtClean="0"/>
              <a:t> посчитать сколько </a:t>
            </a:r>
            <a:r>
              <a:rPr lang="ru-RU" sz="3200" dirty="0"/>
              <a:t>раз он </a:t>
            </a:r>
            <a:r>
              <a:rPr lang="ru-RU" sz="3200" dirty="0" smtClean="0"/>
              <a:t>встречается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в массиве B</a:t>
            </a:r>
            <a:r>
              <a:rPr lang="en-US" sz="3200" dirty="0" smtClean="0"/>
              <a:t>[M]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436510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3) Отсортировать второй массив и искать в нём бинарным поиском элементы первого массива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896949" y="4941168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/>
              <a:t>M</a:t>
            </a:r>
            <a:r>
              <a:rPr lang="en-US" sz="2400" dirty="0" err="1" smtClean="0">
                <a:latin typeface="Calibri" panose="020F0502020204030204" pitchFamily="34" charset="0"/>
              </a:rPr>
              <a:t>·logM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dirty="0" err="1" smtClean="0">
                <a:latin typeface="Calibri" panose="020F0502020204030204" pitchFamily="34" charset="0"/>
              </a:rPr>
              <a:t>N·logM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1409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1) Сравнение каждого с каждым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644008" y="3140968"/>
            <a:ext cx="2546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сложность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·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357301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) Отсортировать оба массива и объединить их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5409" y="3933056"/>
            <a:ext cx="5328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сложность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·logN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+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M·logM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914116" y="587727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1793875" algn="l"/>
              </a:tabLst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сложность </a:t>
            </a:r>
            <a:r>
              <a:rPr lang="en-US" sz="2400" dirty="0" err="1" smtClean="0"/>
              <a:t>N</a:t>
            </a:r>
            <a:r>
              <a:rPr lang="en-US" sz="2400" dirty="0" err="1" smtClean="0">
                <a:latin typeface="Calibri" panose="020F0502020204030204" pitchFamily="34" charset="0"/>
              </a:rPr>
              <a:t>·logN</a:t>
            </a:r>
            <a:r>
              <a:rPr lang="en-US" sz="2400" dirty="0" smtClean="0">
                <a:latin typeface="Calibri" panose="020F0502020204030204" pitchFamily="34" charset="0"/>
              </a:rPr>
              <a:t> + </a:t>
            </a:r>
            <a:r>
              <a:rPr lang="en-US" sz="2400" dirty="0" err="1" smtClean="0">
                <a:latin typeface="Calibri" panose="020F0502020204030204" pitchFamily="34" charset="0"/>
              </a:rPr>
              <a:t>M·logN</a:t>
            </a:r>
            <a:endParaRPr lang="ru-RU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530120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ru-RU" sz="2400" dirty="0" smtClean="0"/>
              <a:t>) Отсортировать первый массив и искать в нём бинарным поиском элементы второго массива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52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64833"/>
              </p:ext>
            </p:extLst>
          </p:nvPr>
        </p:nvGraphicFramePr>
        <p:xfrm>
          <a:off x="251520" y="1844824"/>
          <a:ext cx="8640960" cy="295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N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M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N·M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N·log</a:t>
                      </a:r>
                      <a:r>
                        <a:rPr lang="en-US" sz="2400" b="1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b="1" dirty="0" smtClean="0">
                          <a:latin typeface="+mn-lt"/>
                        </a:rPr>
                        <a:t>N + M·log</a:t>
                      </a:r>
                      <a:r>
                        <a:rPr lang="en-US" sz="2400" b="1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b="1" dirty="0" smtClean="0">
                          <a:latin typeface="+mn-lt"/>
                        </a:rPr>
                        <a:t>M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</a:rPr>
                        <a:t>(N+M)·log</a:t>
                      </a:r>
                      <a:r>
                        <a:rPr lang="en-US" sz="2400" b="1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b="1" dirty="0" smtClean="0">
                          <a:latin typeface="+mn-lt"/>
                        </a:rPr>
                        <a:t>N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</a:rPr>
                        <a:t>(N+M)·log</a:t>
                      </a:r>
                      <a:r>
                        <a:rPr lang="en-US" sz="2400" b="1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b="1" baseline="0" dirty="0" smtClean="0">
                          <a:latin typeface="+mn-lt"/>
                        </a:rPr>
                        <a:t>M</a:t>
                      </a:r>
                      <a:endParaRPr lang="ru-RU" sz="2400" b="1" dirty="0" smtClean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latin typeface="+mn-lt"/>
                      </a:endParaRPr>
                    </a:p>
                  </a:txBody>
                  <a:tcPr marT="32400" marB="324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6635"/>
              </p:ext>
            </p:extLst>
          </p:nvPr>
        </p:nvGraphicFramePr>
        <p:xfrm>
          <a:off x="251520" y="2636912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16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16384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10304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4160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10400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94429"/>
              </p:ext>
            </p:extLst>
          </p:nvPr>
        </p:nvGraphicFramePr>
        <p:xfrm>
          <a:off x="251520" y="4365104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16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16384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10304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10400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4160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5980"/>
              </p:ext>
            </p:extLst>
          </p:nvPr>
        </p:nvGraphicFramePr>
        <p:xfrm>
          <a:off x="251520" y="3933056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64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65536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10624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10880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6528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19586"/>
              </p:ext>
            </p:extLst>
          </p:nvPr>
        </p:nvGraphicFramePr>
        <p:xfrm>
          <a:off x="251520" y="3501008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~10</a:t>
                      </a:r>
                      <a:r>
                        <a:rPr lang="en-US" sz="2400" baseline="30000" dirty="0" smtClean="0">
                          <a:latin typeface="+mn-lt"/>
                        </a:rPr>
                        <a:t>6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22528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20480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20480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13066"/>
              </p:ext>
            </p:extLst>
          </p:nvPr>
        </p:nvGraphicFramePr>
        <p:xfrm>
          <a:off x="251520" y="3068960"/>
          <a:ext cx="8640960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64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1024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65536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10624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6528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10880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502944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Самый быстрый способ:</a:t>
            </a:r>
          </a:p>
          <a:p>
            <a:r>
              <a:rPr lang="en-US" sz="2400" dirty="0" smtClean="0"/>
              <a:t>5</a:t>
            </a:r>
            <a:r>
              <a:rPr lang="ru-RU" sz="2400" dirty="0" smtClean="0"/>
              <a:t>) Сортируем меньший массив и ищем в нём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элементы большего </a:t>
            </a:r>
            <a:r>
              <a:rPr lang="ru-RU" sz="2400" dirty="0"/>
              <a:t>массива </a:t>
            </a:r>
            <a:r>
              <a:rPr lang="ru-RU" sz="2400" dirty="0" smtClean="0"/>
              <a:t>с помощью бинарного поиска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68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77165" y="1868529"/>
                <a:ext cx="6449087" cy="4481548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константная сложность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логарифмическая </a:t>
                </a:r>
                <a:r>
                  <a:rPr lang="ru-RU" sz="2000" dirty="0"/>
                  <a:t>сложность</a:t>
                </a:r>
                <a:endParaRPr lang="en-US" sz="2000" dirty="0" smtClean="0"/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линейная </a:t>
                </a:r>
                <a:r>
                  <a:rPr lang="ru-RU" sz="2000" dirty="0" smtClean="0"/>
                  <a:t>сложность</a:t>
                </a:r>
                <a:endParaRPr lang="en-US" sz="2000" baseline="30000" dirty="0"/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константная </a:t>
                </a:r>
                <a:r>
                  <a:rPr lang="ru-RU" sz="2000" dirty="0" smtClean="0"/>
                  <a:t>(начиная с </a:t>
                </a:r>
                <a:r>
                  <a:rPr lang="en-US" sz="2000" dirty="0" smtClean="0"/>
                  <a:t>N &gt; 10</a:t>
                </a:r>
                <a:r>
                  <a:rPr lang="ru-RU" sz="2000" baseline="30000" dirty="0" smtClean="0"/>
                  <a:t>4</a:t>
                </a:r>
                <a:r>
                  <a:rPr lang="ru-RU" sz="2000" dirty="0" smtClean="0"/>
                  <a:t> не растёт при росте </a:t>
                </a:r>
                <a:r>
                  <a:rPr lang="en-US" sz="2000" dirty="0" smtClean="0"/>
                  <a:t>N)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sz="2000" b="0" dirty="0" smtClean="0"/>
                  <a:t>	</a:t>
                </a:r>
                <a:r>
                  <a:rPr lang="ru-RU" sz="2000" b="0" dirty="0" smtClean="0"/>
                  <a:t>экспоненциальная </a:t>
                </a:r>
                <a:r>
                  <a:rPr lang="ru-RU" sz="2000" b="0" dirty="0" smtClean="0"/>
                  <a:t>сложность (</a:t>
                </a:r>
                <a:r>
                  <a:rPr lang="en-US" sz="2000" b="0" dirty="0" smtClean="0"/>
                  <a:t>N</a:t>
                </a:r>
                <a:r>
                  <a:rPr lang="en-US" sz="2000" b="0" baseline="30000" dirty="0" smtClean="0"/>
                  <a:t>N</a:t>
                </a:r>
                <a:r>
                  <a:rPr lang="en-US" sz="2000" b="0" dirty="0" smtClean="0"/>
                  <a:t>)</a:t>
                </a:r>
                <a:endParaRPr lang="ru-RU" sz="2000" b="0" dirty="0" smtClean="0"/>
              </a:p>
              <a:p>
                <a:pPr>
                  <a:spcBef>
                    <a:spcPts val="3000"/>
                  </a:spcBef>
                </a:pPr>
                <a:r>
                  <a:rPr lang="en-US" sz="2000" dirty="0" smtClean="0"/>
                  <a:t>	N </a:t>
                </a:r>
                <a:r>
                  <a:rPr lang="en-US" sz="2000" dirty="0" smtClean="0"/>
                  <a:t>log(N)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000" dirty="0" smtClean="0"/>
                  <a:t> (</a:t>
                </a:r>
                <a:r>
                  <a:rPr lang="ru-RU" sz="2000" dirty="0" smtClean="0"/>
                  <a:t>медленнее </a:t>
                </a:r>
                <a:r>
                  <a:rPr lang="ru-RU" sz="2000" dirty="0" smtClean="0"/>
                  <a:t>логарифмического, </a:t>
                </a:r>
                <a:r>
                  <a:rPr lang="ru-RU" sz="2000" dirty="0" smtClean="0"/>
                  <a:t>быстрее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линейного</a:t>
                </a:r>
                <a:r>
                  <a:rPr lang="en-US" sz="2000" dirty="0" smtClean="0"/>
                  <a:t>)</a:t>
                </a:r>
                <a:endParaRPr lang="en-US" sz="2000" dirty="0" smtClean="0"/>
              </a:p>
              <a:p>
                <a:pPr>
                  <a:spcBef>
                    <a:spcPts val="800"/>
                  </a:spcBef>
                </a:pPr>
                <a:r>
                  <a:rPr lang="ru-RU" sz="2000" dirty="0" smtClean="0"/>
                  <a:t>                                                                    </a:t>
                </a:r>
                <a:r>
                  <a:rPr lang="en-US" sz="2000" dirty="0" smtClean="0"/>
                  <a:t>		</a:t>
                </a:r>
                <a:r>
                  <a:rPr lang="ru-RU" sz="2000" dirty="0" smtClean="0"/>
                  <a:t>, </a:t>
                </a:r>
                <a:r>
                  <a:rPr lang="ru-RU" sz="2000" dirty="0" smtClean="0"/>
                  <a:t>квадратичная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sz="2000" dirty="0" smtClean="0"/>
                  <a:t>	</a:t>
                </a:r>
                <a:r>
                  <a:rPr lang="ru-RU" sz="2000" dirty="0" smtClean="0"/>
                  <a:t>кубическая</a:t>
                </a:r>
                <a:endParaRPr lang="ru-RU" sz="2000" dirty="0" smtClean="0"/>
              </a:p>
              <a:p>
                <a:r>
                  <a:rPr lang="en-US" sz="2000" dirty="0" smtClean="0"/>
                  <a:t>	</a:t>
                </a:r>
                <a:r>
                  <a:rPr lang="ru-RU" sz="2000" dirty="0" smtClean="0"/>
                  <a:t>экспоненциальная </a:t>
                </a:r>
                <a:r>
                  <a:rPr lang="ru-RU" sz="2000" dirty="0" smtClean="0"/>
                  <a:t>сложность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5" y="1868529"/>
                <a:ext cx="6449087" cy="4481548"/>
              </a:xfrm>
              <a:prstGeom prst="rect">
                <a:avLst/>
              </a:prstGeom>
              <a:blipFill rotWithShape="0">
                <a:blip r:embed="rId3"/>
                <a:stretch>
                  <a:fillRect l="-473" t="-816" b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102" y="692501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Тест: упорядочите алгоритмы по возрастанию класса сложности, если известно количество выполняемых в них операций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1560" y="1868529"/>
                <a:ext cx="2664296" cy="4548233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ru-RU" sz="2000" dirty="0" smtClean="0"/>
                  <a:t>10</a:t>
                </a:r>
                <a:r>
                  <a:rPr lang="ru-RU" sz="2000" baseline="30000" dirty="0" smtClean="0"/>
                  <a:t>100</a:t>
                </a:r>
                <a:endParaRPr lang="ru-RU" sz="2000" dirty="0" smtClean="0"/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20·log</a:t>
                </a:r>
                <a:r>
                  <a:rPr lang="en-US" sz="2000" baseline="-25000" dirty="0" smtClean="0"/>
                  <a:t>10</a:t>
                </a:r>
                <a:r>
                  <a:rPr lang="en-US" sz="2000" dirty="0" smtClean="0"/>
                  <a:t>(N</a:t>
                </a:r>
                <a:r>
                  <a:rPr lang="en-US" sz="2000" baseline="30000" dirty="0" smtClean="0"/>
                  <a:t>256</a:t>
                </a:r>
                <a:r>
                  <a:rPr lang="en-US" sz="2000" dirty="0" smtClean="0"/>
                  <a:t>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2·ln(256</a:t>
                </a:r>
                <a:r>
                  <a:rPr lang="en-US" sz="2000" baseline="30000" dirty="0" smtClean="0"/>
                  <a:t>N</a:t>
                </a:r>
                <a:r>
                  <a:rPr lang="en-US" sz="2000" dirty="0" smtClean="0"/>
                  <a:t>)</a:t>
                </a:r>
                <a:endParaRPr lang="en-US" sz="2000" baseline="30000" dirty="0" smtClean="0"/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2000·(sin(N/10000) + 1)</a:t>
                </a:r>
                <a:endParaRPr lang="en-US" sz="2000" baseline="30000" dirty="0"/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>
                  <a:spcBef>
                    <a:spcPts val="800"/>
                  </a:spcBef>
                </a:pPr>
                <a:r>
                  <a:rPr lang="en-US" sz="2000" dirty="0" smtClean="0"/>
                  <a:t>log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((2N)!)</a:t>
                </a:r>
                <a:endParaRPr lang="en-US" sz="2000" baseline="-25000" dirty="0"/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</m:t>
                    </m:r>
                    <m:rad>
                      <m:ra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rad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·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l-G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sz="2000" dirty="0" smtClean="0"/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68529"/>
                <a:ext cx="2664296" cy="4548233"/>
              </a:xfrm>
              <a:prstGeom prst="rect">
                <a:avLst/>
              </a:prstGeom>
              <a:blipFill rotWithShape="0">
                <a:blip r:embed="rId4"/>
                <a:stretch>
                  <a:fillRect l="-4348" t="-804" b="-13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3052149" y="4984905"/>
                <a:ext cx="2145305" cy="712054"/>
              </a:xfrm>
              <a:prstGeom prst="rect">
                <a:avLst/>
              </a:prstGeom>
            </p:spPr>
            <p:txBody>
              <a:bodyPr wrap="square" lIns="9000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2!·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49" y="4984905"/>
                <a:ext cx="2145305" cy="7120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1665" y="1868528"/>
            <a:ext cx="479895" cy="460638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000" dirty="0" smtClean="0"/>
              <a:t>2)</a:t>
            </a:r>
          </a:p>
          <a:p>
            <a:pPr>
              <a:spcBef>
                <a:spcPts val="800"/>
              </a:spcBef>
            </a:pPr>
            <a:r>
              <a:rPr lang="ru-RU" sz="2000" dirty="0" smtClean="0"/>
              <a:t>3)</a:t>
            </a:r>
            <a:endParaRPr lang="en-US" sz="2000" dirty="0" smtClean="0"/>
          </a:p>
          <a:p>
            <a:pPr>
              <a:spcBef>
                <a:spcPts val="800"/>
              </a:spcBef>
            </a:pPr>
            <a:r>
              <a:rPr lang="ru-RU" sz="2000" dirty="0" smtClean="0"/>
              <a:t>5)</a:t>
            </a:r>
            <a:endParaRPr lang="en-US" sz="2000" baseline="30000" dirty="0" smtClean="0"/>
          </a:p>
          <a:p>
            <a:pPr>
              <a:spcBef>
                <a:spcPts val="800"/>
              </a:spcBef>
            </a:pPr>
            <a:r>
              <a:rPr lang="ru-RU" sz="2000" dirty="0" smtClean="0"/>
              <a:t>1)</a:t>
            </a:r>
            <a:endParaRPr lang="en-US" sz="2000" baseline="30000" dirty="0"/>
          </a:p>
          <a:p>
            <a:pPr>
              <a:spcBef>
                <a:spcPts val="2000"/>
              </a:spcBef>
            </a:pPr>
            <a:r>
              <a:rPr lang="ru-RU" sz="2000" dirty="0" smtClean="0"/>
              <a:t>9)</a:t>
            </a:r>
            <a:endParaRPr lang="en-US" sz="2000" dirty="0" smtClean="0"/>
          </a:p>
          <a:p>
            <a:pPr>
              <a:spcBef>
                <a:spcPts val="3000"/>
              </a:spcBef>
            </a:pPr>
            <a:r>
              <a:rPr lang="ru-RU" sz="2000" dirty="0" smtClean="0"/>
              <a:t>6)</a:t>
            </a:r>
            <a:endParaRPr lang="en-US" sz="2000" baseline="-25000" dirty="0" smtClean="0"/>
          </a:p>
          <a:p>
            <a:pPr>
              <a:spcBef>
                <a:spcPts val="1000"/>
              </a:spcBef>
            </a:pPr>
            <a:r>
              <a:rPr lang="ru-RU" sz="2000" dirty="0" smtClean="0"/>
              <a:t>4)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7)</a:t>
            </a:r>
            <a:endParaRPr lang="en-US" sz="2000" dirty="0" smtClean="0"/>
          </a:p>
          <a:p>
            <a:pPr>
              <a:spcBef>
                <a:spcPts val="800"/>
              </a:spcBef>
            </a:pPr>
            <a:r>
              <a:rPr lang="ru-RU" sz="2000" dirty="0" smtClean="0"/>
              <a:t>8)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10)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047132" y="5157192"/>
                <a:ext cx="1656184" cy="400110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32" y="5157192"/>
                <a:ext cx="165618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6536035" y="5157192"/>
                <a:ext cx="654025" cy="400110"/>
              </a:xfrm>
              <a:prstGeom prst="rect">
                <a:avLst/>
              </a:prstGeom>
            </p:spPr>
            <p:txBody>
              <a:bodyPr wrap="non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35" y="5157192"/>
                <a:ext cx="65402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044508" y="152349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класс сложности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99592" y="1124744"/>
            <a:ext cx="7344816" cy="48101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ru-RU" sz="2400" kern="0" dirty="0">
                <a:latin typeface="+mn-lt"/>
              </a:rPr>
              <a:t>Программа = </a:t>
            </a:r>
            <a:r>
              <a:rPr lang="ru-RU" sz="2400" b="1" u="sng" kern="0" dirty="0">
                <a:latin typeface="+mn-lt"/>
              </a:rPr>
              <a:t>Структуры данных</a:t>
            </a:r>
            <a:r>
              <a:rPr lang="ru-RU" sz="2400" kern="0" dirty="0">
                <a:latin typeface="+mn-lt"/>
              </a:rPr>
              <a:t> + Алгоритмы</a:t>
            </a:r>
            <a:endParaRPr lang="ru-RU" sz="2000" kern="0" dirty="0"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916832"/>
            <a:ext cx="81369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СТРУКТУРА  ДАННЫХ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способ представления данных в программе для компьютера</a:t>
            </a:r>
          </a:p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заранее заданная последовательность однозначно трактуемых команд для получения решения задачи за конечное число шагов</a:t>
            </a:r>
          </a:p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ПРОГРАММА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описание структур данных и алгоритма решения задачи на языке программирования, автоматически переводимое на язык машинных команд конкретной ЭВМ помощи транслятора (интерпретатора).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55576" y="4581128"/>
            <a:ext cx="79208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dirty="0"/>
              <a:t>Задача:</a:t>
            </a:r>
          </a:p>
          <a:p>
            <a:pPr eaLnBrk="1" hangingPunct="1"/>
            <a:r>
              <a:rPr lang="ru-RU" altLang="ru-RU" sz="2000" dirty="0"/>
              <a:t>Спроектировать структуру данных для представления в памяти компьютера информации о членах университетского </a:t>
            </a:r>
            <a:r>
              <a:rPr lang="ru-RU" altLang="ru-RU" sz="2000" dirty="0" smtClean="0"/>
              <a:t>коллектива</a:t>
            </a:r>
            <a:endParaRPr lang="ru-RU" altLang="ru-RU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24744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cap="all" dirty="0"/>
              <a:t>НАЧНЕМ С ДАННЫХ О члене университетского </a:t>
            </a:r>
            <a:r>
              <a:rPr lang="ru-RU" sz="2000" b="1" cap="all" dirty="0" smtClean="0"/>
              <a:t>коллектива.</a:t>
            </a:r>
          </a:p>
          <a:p>
            <a:r>
              <a:rPr lang="ru-RU" sz="2000" b="1" cap="all" dirty="0" smtClean="0"/>
              <a:t>ПОСТАВЛЕНА </a:t>
            </a:r>
            <a:r>
              <a:rPr lang="ru-RU" sz="2000" b="1" cap="all" dirty="0"/>
              <a:t>ЗАДАЧА ХРАНИТЬ И ОБРАБАТЫВАТЬ </a:t>
            </a:r>
            <a:r>
              <a:rPr lang="ru-RU" sz="2000" b="1" cap="all" dirty="0" smtClean="0"/>
              <a:t>СЛЕДУЮЩУЮ</a:t>
            </a:r>
          </a:p>
          <a:p>
            <a:r>
              <a:rPr lang="ru-RU" sz="2000" b="1" cap="all" dirty="0" smtClean="0"/>
              <a:t>ИНФОРМАЦИЮ О нем: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348880"/>
            <a:ext cx="6102424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Идентификационный номер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(студенческого билета или удостоверения)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Фамилия 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Имя 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Отчество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Дата рождения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Домашний адрес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Дата зачисления (на работу или учебу)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Должность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Является ли членом профсоюза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24744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cap="all" dirty="0"/>
              <a:t>Выберем типы данных и имена переменных для хранения информации о каждом человеке</a:t>
            </a:r>
            <a:r>
              <a:rPr lang="ru-RU" sz="2000" b="1" cap="all" dirty="0" smtClean="0"/>
              <a:t>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1988840"/>
            <a:ext cx="47160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irstname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atronymic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irthYear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irthMonth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birthday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ddress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nterYear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nterMonth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enterDay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osition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sTradeunionMember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Идентификационный </a:t>
            </a:r>
            <a:r>
              <a:rPr lang="ru-RU" sz="2400" dirty="0" smtClean="0"/>
              <a:t>номер</a:t>
            </a:r>
            <a:endParaRPr lang="en-US" sz="2400" b="1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Фамилия</a:t>
            </a: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Имя</a:t>
            </a: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Отчество</a:t>
            </a:r>
            <a:endParaRPr lang="ru-RU" sz="2400" b="1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Дата </a:t>
            </a:r>
            <a:r>
              <a:rPr lang="ru-RU" sz="2400" dirty="0" smtClean="0"/>
              <a:t>рождения</a:t>
            </a:r>
          </a:p>
          <a:p>
            <a:pPr marL="447675" lvl="1" indent="-447675">
              <a:tabLst>
                <a:tab pos="3767138" algn="l"/>
              </a:tabLst>
            </a:pPr>
            <a:endParaRPr lang="ru-RU" sz="2400" b="1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Адрес</a:t>
            </a:r>
            <a:endParaRPr lang="ru-RU" sz="2400" b="1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Дата </a:t>
            </a:r>
            <a:r>
              <a:rPr lang="ru-RU" sz="2400" dirty="0" smtClean="0"/>
              <a:t>зачисления</a:t>
            </a:r>
          </a:p>
          <a:p>
            <a:pPr marL="447675" lvl="1" indent="-447675">
              <a:tabLst>
                <a:tab pos="3767138" algn="l"/>
              </a:tabLst>
            </a:pPr>
            <a:endParaRPr lang="ru-RU" sz="2400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Должность</a:t>
            </a:r>
            <a:endParaRPr lang="ru-RU" sz="2400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Является ли членом профсоюза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22144"/>
              </p:ext>
            </p:extLst>
          </p:nvPr>
        </p:nvGraphicFramePr>
        <p:xfrm>
          <a:off x="179512" y="1988840"/>
          <a:ext cx="1152128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 ~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log(N)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N</a:t>
                      </a:r>
                      <a:r>
                        <a:rPr lang="en-US" sz="2200" dirty="0" err="1" smtClean="0">
                          <a:latin typeface="Calibri" panose="020F0502020204030204" pitchFamily="34" charset="0"/>
                        </a:rPr>
                        <a:t>·log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</a:rPr>
                        <a:t>(N)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</a:t>
                      </a:r>
                      <a:r>
                        <a:rPr lang="en-US" sz="2200" baseline="30000" dirty="0" smtClean="0"/>
                        <a:t>2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</a:t>
                      </a:r>
                      <a:r>
                        <a:rPr lang="en-US" sz="2200" baseline="30000" dirty="0" smtClean="0"/>
                        <a:t>3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N</a:t>
                      </a:r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19330"/>
              </p:ext>
            </p:extLst>
          </p:nvPr>
        </p:nvGraphicFramePr>
        <p:xfrm>
          <a:off x="1331640" y="1988840"/>
          <a:ext cx="7704858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143"/>
                <a:gridCol w="1284143"/>
                <a:gridCol w="1284143"/>
                <a:gridCol w="1284143"/>
                <a:gridCol w="1284143"/>
                <a:gridCol w="1284143"/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</a:t>
                      </a:r>
                      <a:r>
                        <a:rPr lang="en-US" sz="2200" b="1" baseline="0" dirty="0" smtClean="0"/>
                        <a:t> = 10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 = 100</a:t>
                      </a:r>
                      <a:endParaRPr lang="ru-RU" sz="2200" b="1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 = 1000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/>
                        <a:t>N = 10</a:t>
                      </a:r>
                      <a:r>
                        <a:rPr lang="ru-RU" sz="2200" b="1" baseline="30000" dirty="0" smtClean="0"/>
                        <a:t>4</a:t>
                      </a:r>
                      <a:endParaRPr lang="ru-RU" sz="2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</a:t>
                      </a:r>
                      <a:r>
                        <a:rPr lang="ru-RU" sz="2200" b="1" dirty="0" smtClean="0"/>
                        <a:t> </a:t>
                      </a:r>
                      <a:r>
                        <a:rPr lang="en-US" sz="2200" b="1" dirty="0" smtClean="0"/>
                        <a:t>= 10</a:t>
                      </a:r>
                      <a:r>
                        <a:rPr lang="en-US" sz="2200" b="1" baseline="30000" dirty="0" smtClean="0"/>
                        <a:t>5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  = 10</a:t>
                      </a:r>
                      <a:r>
                        <a:rPr lang="en-US" sz="2200" b="1" baseline="30000" dirty="0" smtClean="0"/>
                        <a:t>6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10 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16,</a:t>
                      </a:r>
                      <a:r>
                        <a:rPr lang="en-US" sz="2200" dirty="0" smtClean="0"/>
                        <a:t>7</a:t>
                      </a:r>
                      <a:r>
                        <a:rPr lang="ru-RU" sz="2200" dirty="0" smtClean="0"/>
                        <a:t> мин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1 с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16</a:t>
                      </a:r>
                      <a:r>
                        <a:rPr lang="en-US" sz="2200" dirty="0" smtClean="0"/>
                        <a:t>,7</a:t>
                      </a:r>
                      <a:r>
                        <a:rPr lang="ru-RU" sz="2200" dirty="0" smtClean="0"/>
                        <a:t> мин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277,8ч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31,7</a:t>
                      </a:r>
                      <a:r>
                        <a:rPr lang="ru-RU" sz="2200" baseline="0" dirty="0" smtClean="0"/>
                        <a:t> лет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ru-RU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мкс</a:t>
                      </a:r>
                      <a:endParaRPr lang="ru-RU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4</a:t>
                      </a:r>
                      <a:r>
                        <a:rPr lang="ru-RU" sz="2200" dirty="0" smtClean="0">
                          <a:latin typeface="Calibri" panose="020F0502020204030204" pitchFamily="34" charset="0"/>
                        </a:rPr>
                        <a:t>·</a:t>
                      </a:r>
                      <a:r>
                        <a:rPr lang="ru-RU" sz="2200" dirty="0" smtClean="0"/>
                        <a:t>10</a:t>
                      </a:r>
                      <a:r>
                        <a:rPr lang="ru-RU" sz="2200" baseline="30000" dirty="0" smtClean="0"/>
                        <a:t>13</a:t>
                      </a:r>
                      <a:r>
                        <a:rPr lang="ru-RU" sz="2200" baseline="0" dirty="0" smtClean="0"/>
                        <a:t>лет</a:t>
                      </a:r>
                      <a:endParaRPr lang="ru-RU" sz="22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никогда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никогда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никогда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никогда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556792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/>
              <a:t>Время выполнения алгоритма при различной размерности задачи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231232" y="5373216"/>
            <a:ext cx="6912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</a:rPr>
              <a:t>Одна итерация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</a:rPr>
              <a:t> такт, частота процессора 1ГГц</a:t>
            </a:r>
            <a:endParaRPr lang="ru-RU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5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05588" y="2348880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1172" y="2348880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Синтаксис объявления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структурного типа: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1172" y="4725144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 smtClean="0">
                <a:solidFill>
                  <a:srgbClr val="000000"/>
                </a:solidFill>
              </a:rPr>
              <a:t>Объявление переменной </a:t>
            </a:r>
            <a:endParaRPr lang="ru-RU" sz="2400" b="1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структурного типа: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05588" y="4797152"/>
            <a:ext cx="4572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814" y="1052052"/>
            <a:ext cx="862366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683C6"/>
              </a:buClr>
              <a:buSzPct val="80000"/>
            </a:pPr>
            <a:r>
              <a:rPr lang="ru-RU" sz="2400" b="1" i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Структура</a:t>
            </a:r>
            <a:r>
              <a:rPr lang="ru-RU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b="1" dirty="0">
                <a:solidFill>
                  <a:srgbClr val="000000"/>
                </a:solidFill>
              </a:rPr>
              <a:t>– </a:t>
            </a:r>
            <a:r>
              <a:rPr lang="ru-RU" sz="2400" dirty="0">
                <a:solidFill>
                  <a:srgbClr val="000000"/>
                </a:solidFill>
              </a:rPr>
              <a:t>упорядоченное множество данных </a:t>
            </a:r>
            <a:r>
              <a:rPr lang="ru-RU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различного типа</a:t>
            </a:r>
            <a:r>
              <a:rPr lang="ru-RU" sz="2400" dirty="0">
                <a:solidFill>
                  <a:srgbClr val="000000"/>
                </a:solidFill>
              </a:rPr>
              <a:t>, которые называются </a:t>
            </a:r>
            <a:r>
              <a:rPr lang="ru-RU" sz="2400" b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полями</a:t>
            </a:r>
            <a:r>
              <a:rPr lang="ru-RU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или </a:t>
            </a:r>
            <a:r>
              <a:rPr lang="ru-RU" sz="2400" b="1" i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членами</a:t>
            </a:r>
            <a:r>
              <a:rPr lang="ru-RU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2346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4096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 smtClean="0">
                <a:solidFill>
                  <a:srgbClr val="000000"/>
                </a:solidFill>
              </a:rPr>
              <a:t>Доступ </a:t>
            </a:r>
            <a:r>
              <a:rPr lang="ru-RU" sz="2400" dirty="0">
                <a:solidFill>
                  <a:srgbClr val="000000"/>
                </a:solidFill>
              </a:rPr>
              <a:t>к полю структуры осуществляется по имени структуры и имени </a:t>
            </a:r>
            <a:r>
              <a:rPr lang="ru-RU" sz="2400" dirty="0" smtClean="0">
                <a:solidFill>
                  <a:srgbClr val="000000"/>
                </a:solidFill>
              </a:rPr>
              <a:t>поля</a:t>
            </a:r>
            <a:endParaRPr lang="ru-RU" sz="2400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Поля структуры могут иметь любой тип (кроме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ru-RU" sz="2400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Структура может содержать только такие поля, длина которых известна компилятору в момент определения </a:t>
            </a:r>
            <a:r>
              <a:rPr lang="ru-RU" sz="2400" dirty="0" smtClean="0">
                <a:solidFill>
                  <a:srgbClr val="000000"/>
                </a:solidFill>
              </a:rPr>
              <a:t>структуры</a:t>
            </a:r>
            <a:endParaRPr lang="ru-RU" sz="2400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Структурным типом данных или просто структурой называется тип, описывающий </a:t>
            </a:r>
            <a:r>
              <a:rPr lang="ru-RU" sz="2400" dirty="0" smtClean="0">
                <a:solidFill>
                  <a:srgbClr val="000000"/>
                </a:solidFill>
              </a:rPr>
              <a:t>структуру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 smtClean="0">
                <a:solidFill>
                  <a:srgbClr val="000000"/>
                </a:solidFill>
              </a:rPr>
              <a:t>Компилятор не гарантирует размещение полей структуры в смежных ячейках памяти</a:t>
            </a:r>
            <a:endParaRPr lang="ru-RU" sz="2400" dirty="0" smtClean="0">
              <a:solidFill>
                <a:srgbClr val="000000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00808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patronymic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4149080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 flipV="1">
            <a:off x="5148064" y="3645025"/>
            <a:ext cx="792088" cy="1053466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1"/>
          </p:cNvCxnSpPr>
          <p:nvPr/>
        </p:nvCxnSpPr>
        <p:spPr>
          <a:xfrm flipH="1" flipV="1">
            <a:off x="1115616" y="3429001"/>
            <a:ext cx="4824536" cy="1269490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940152" y="4023765"/>
            <a:ext cx="2592288" cy="1349451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Обратите внимание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описание структуры</a:t>
            </a:r>
            <a:b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заканчивается</a:t>
            </a:r>
            <a:b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точкой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 запятой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объявления структурных типов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3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Размещение в памяти структурных типов 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251520" y="1772816"/>
            <a:ext cx="7962900" cy="43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TimeEx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000" b="1" dirty="0" smtClean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b="1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tSunrise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3000"/>
              </a:spcBef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DataPoint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 err="1" smtClean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b="1" dirty="0" smtClean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ptCurrent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01257"/>
              </p:ext>
            </p:extLst>
          </p:nvPr>
        </p:nvGraphicFramePr>
        <p:xfrm>
          <a:off x="2721660" y="1844824"/>
          <a:ext cx="5760640" cy="26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68389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Дуга 30"/>
          <p:cNvSpPr/>
          <p:nvPr/>
        </p:nvSpPr>
        <p:spPr>
          <a:xfrm>
            <a:off x="4449852" y="1556792"/>
            <a:ext cx="2304256" cy="472179"/>
          </a:xfrm>
          <a:prstGeom prst="arc">
            <a:avLst>
              <a:gd name="adj1" fmla="val 10800000"/>
              <a:gd name="adj2" fmla="val 13805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7" name="Дуга 36"/>
          <p:cNvSpPr/>
          <p:nvPr/>
        </p:nvSpPr>
        <p:spPr>
          <a:xfrm>
            <a:off x="3297724" y="3645024"/>
            <a:ext cx="4608512" cy="558800"/>
          </a:xfrm>
          <a:prstGeom prst="arc">
            <a:avLst>
              <a:gd name="adj1" fmla="val 10800000"/>
              <a:gd name="adj2" fmla="val 22035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3081700" y="3212976"/>
            <a:ext cx="2664296" cy="0"/>
          </a:xfrm>
          <a:prstGeom prst="line">
            <a:avLst/>
          </a:prstGeom>
          <a:ln w="28575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745996" y="2204864"/>
            <a:ext cx="0" cy="1008112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4017804" y="2924944"/>
            <a:ext cx="864096" cy="0"/>
          </a:xfrm>
          <a:prstGeom prst="line">
            <a:avLst/>
          </a:prstGeom>
          <a:ln w="28575" cap="rnd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4881900" y="2204864"/>
            <a:ext cx="0" cy="720080"/>
          </a:xfrm>
          <a:prstGeom prst="straightConnector1">
            <a:avLst/>
          </a:prstGeom>
          <a:ln w="28575" cap="rnd"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3729772" y="2564904"/>
            <a:ext cx="864096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4593868" y="2204864"/>
            <a:ext cx="0" cy="36004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71601"/>
              </p:ext>
            </p:extLst>
          </p:nvPr>
        </p:nvGraphicFramePr>
        <p:xfrm>
          <a:off x="2721660" y="4005064"/>
          <a:ext cx="5760640" cy="26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68389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2" name="Прямая со стрелкой 71"/>
          <p:cNvCxnSpPr/>
          <p:nvPr/>
        </p:nvCxnSpPr>
        <p:spPr>
          <a:xfrm>
            <a:off x="1979712" y="3717032"/>
            <a:ext cx="1440160" cy="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1979712" y="3717032"/>
            <a:ext cx="0" cy="288032"/>
          </a:xfrm>
          <a:prstGeom prst="line">
            <a:avLst/>
          </a:prstGeom>
          <a:ln w="317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2649652" y="5085184"/>
            <a:ext cx="3096344" cy="0"/>
          </a:xfrm>
          <a:prstGeom prst="line">
            <a:avLst/>
          </a:prstGeom>
          <a:ln w="317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745996" y="4365104"/>
            <a:ext cx="0" cy="720080"/>
          </a:xfrm>
          <a:prstGeom prst="straightConnector1">
            <a:avLst/>
          </a:prstGeom>
          <a:ln w="31750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2649652" y="4797152"/>
            <a:ext cx="792088" cy="0"/>
          </a:xfrm>
          <a:prstGeom prst="line">
            <a:avLst/>
          </a:prstGeom>
          <a:ln w="317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3441740" y="4365104"/>
            <a:ext cx="0" cy="43204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Скругленный прямоугольник 89"/>
          <p:cNvSpPr/>
          <p:nvPr/>
        </p:nvSpPr>
        <p:spPr>
          <a:xfrm>
            <a:off x="5940152" y="4509120"/>
            <a:ext cx="3096344" cy="18002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rgbClr val="000000"/>
                </a:solidFill>
              </a:rPr>
              <a:t>Внимание! </a:t>
            </a:r>
            <a:r>
              <a:rPr lang="ru-RU" sz="2000" dirty="0" smtClean="0">
                <a:solidFill>
                  <a:srgbClr val="000000"/>
                </a:solidFill>
              </a:rPr>
              <a:t>Компилятор</a:t>
            </a:r>
            <a:br>
              <a:rPr lang="ru-RU" sz="2000" dirty="0" smtClean="0">
                <a:solidFill>
                  <a:srgbClr val="000000"/>
                </a:solidFill>
              </a:rPr>
            </a:br>
            <a:r>
              <a:rPr lang="ru-RU" sz="2000" b="1" dirty="0" smtClean="0">
                <a:solidFill>
                  <a:srgbClr val="000000"/>
                </a:solidFill>
              </a:rPr>
              <a:t>не </a:t>
            </a:r>
            <a:r>
              <a:rPr lang="ru-RU" sz="2000" b="1" dirty="0">
                <a:solidFill>
                  <a:srgbClr val="000000"/>
                </a:solidFill>
              </a:rPr>
              <a:t>гарантирует </a:t>
            </a:r>
            <a:r>
              <a:rPr lang="ru-RU" sz="2000" dirty="0">
                <a:solidFill>
                  <a:srgbClr val="000000"/>
                </a:solidFill>
              </a:rPr>
              <a:t>размещение элементов структуры в смежных ячейках памяти!</a:t>
            </a:r>
          </a:p>
        </p:txBody>
      </p:sp>
      <p:cxnSp>
        <p:nvCxnSpPr>
          <p:cNvPr id="92" name="Прямая со стрелкой 91"/>
          <p:cNvCxnSpPr/>
          <p:nvPr/>
        </p:nvCxnSpPr>
        <p:spPr>
          <a:xfrm>
            <a:off x="1763688" y="1556792"/>
            <a:ext cx="2808312" cy="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1763688" y="1556792"/>
            <a:ext cx="0" cy="288032"/>
          </a:xfrm>
          <a:prstGeom prst="line">
            <a:avLst/>
          </a:prstGeom>
          <a:ln w="317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0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8424936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 smtClean="0"/>
              <a:t>Объявление </a:t>
            </a:r>
            <a:r>
              <a:rPr lang="ru-RU" sz="2400" i="1" dirty="0"/>
              <a:t>переменных структурного </a:t>
            </a:r>
            <a:r>
              <a:rPr lang="ru-RU" sz="2400" i="1" dirty="0" smtClean="0"/>
              <a:t>типа:</a:t>
            </a:r>
            <a:endParaRPr lang="ru-RU" sz="2400" i="1" dirty="0"/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имя_типа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имя_типа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список_значений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 defTabSz="914400" fontAlgn="base">
              <a:spcBef>
                <a:spcPts val="120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ru-RU" sz="2400" i="1" dirty="0" smtClean="0"/>
              <a:t>Примеры </a:t>
            </a:r>
            <a:r>
              <a:rPr lang="ru-RU" sz="2400" i="1" dirty="0"/>
              <a:t>объявления переменных структурных</a:t>
            </a:r>
            <a:r>
              <a:rPr lang="en-US" sz="2400" i="1" dirty="0"/>
              <a:t> </a:t>
            </a:r>
            <a:r>
              <a:rPr lang="ru-RU" sz="2400" i="1" dirty="0" smtClean="0"/>
              <a:t>типов</a:t>
            </a:r>
            <a:r>
              <a:rPr lang="en-US" sz="2400" i="1" dirty="0" smtClean="0"/>
              <a:t>:</a:t>
            </a:r>
            <a:endParaRPr lang="ru-RU" sz="2400" i="1" dirty="0"/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ru-RU" sz="500" dirty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 fontAlgn="base">
              <a:spcBef>
                <a:spcPts val="120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ru-RU" sz="2400" i="1" dirty="0">
                <a:solidFill>
                  <a:prstClr val="black"/>
                </a:solidFill>
              </a:rPr>
              <a:t>Совмещение объявлений типа и переменных в </a:t>
            </a:r>
            <a:r>
              <a:rPr lang="ru-RU" sz="2400" b="1" i="1" dirty="0" smtClean="0">
                <a:solidFill>
                  <a:prstClr val="black"/>
                </a:solidFill>
              </a:rPr>
              <a:t>безымянной</a:t>
            </a:r>
            <a:r>
              <a:rPr lang="ru-RU" sz="2400" i="1" dirty="0" smtClean="0">
                <a:solidFill>
                  <a:prstClr val="black"/>
                </a:solidFill>
              </a:rPr>
              <a:t> структуре</a:t>
            </a:r>
            <a:r>
              <a:rPr lang="en-US" sz="2400" i="1" dirty="0" smtClean="0">
                <a:solidFill>
                  <a:prstClr val="black"/>
                </a:solidFill>
              </a:rPr>
              <a:t>:</a:t>
            </a:r>
            <a:endParaRPr lang="ru-RU" sz="2400" i="1" dirty="0" smtClean="0">
              <a:solidFill>
                <a:prstClr val="black"/>
              </a:solidFill>
            </a:endParaRP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24744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Примеры объявления переменных структурных типов с </a:t>
            </a:r>
            <a:r>
              <a:rPr lang="ru-RU" sz="2400" i="1" dirty="0" smtClean="0"/>
              <a:t>инициализацией:</a:t>
            </a:r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};</a:t>
            </a:r>
          </a:p>
          <a:p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1991, 10,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2009,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2014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6, 30 };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 smtClean="0">
                <a:solidFill>
                  <a:prstClr val="black"/>
                </a:solidFill>
              </a:rPr>
              <a:t>Совмещение </a:t>
            </a:r>
            <a:r>
              <a:rPr lang="ru-RU" sz="2400" i="1" dirty="0">
                <a:solidFill>
                  <a:prstClr val="black"/>
                </a:solidFill>
              </a:rPr>
              <a:t>объявлений типа и переменных: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1, 0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1, 0 };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Доступ к элементам структуры: оператор .  (точка</a:t>
            </a:r>
            <a:r>
              <a:rPr lang="ru-RU" sz="2400" i="1" dirty="0" smtClean="0"/>
              <a:t>):</a:t>
            </a: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.Имя_поля</a:t>
            </a:r>
            <a:endParaRPr lang="ru-RU" sz="2400" i="1" dirty="0">
              <a:solidFill>
                <a:srgbClr val="6699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birth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2002;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12;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12.5;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-24;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 smtClean="0">
                <a:solidFill>
                  <a:prstClr val="black"/>
                </a:solidFill>
              </a:rPr>
              <a:t>Присваивание </a:t>
            </a:r>
            <a:r>
              <a:rPr lang="ru-RU" sz="2400" i="1" dirty="0">
                <a:solidFill>
                  <a:prstClr val="black"/>
                </a:solidFill>
              </a:rPr>
              <a:t>переменных – структур одного </a:t>
            </a:r>
            <a:r>
              <a:rPr lang="ru-RU" sz="2400" i="1" dirty="0" smtClean="0">
                <a:solidFill>
                  <a:prstClr val="black"/>
                </a:solidFill>
              </a:rPr>
              <a:t>типа:</a:t>
            </a:r>
            <a:endParaRPr lang="ru-RU" sz="2400" i="1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expel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268760"/>
            <a:ext cx="8424936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Структуры могут</a:t>
            </a:r>
            <a:r>
              <a:rPr lang="ru-RU" sz="2400" i="1" dirty="0" smtClean="0"/>
              <a:t>:</a:t>
            </a:r>
            <a:endParaRPr lang="en-US" sz="2400" i="1" dirty="0" smtClean="0"/>
          </a:p>
          <a:p>
            <a:pPr marL="457200" indent="-4572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объединять данные (поля) различных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типов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быть вложенными друг в друга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ru-RU" sz="2400" i="1" dirty="0" smtClean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067944" y="2564904"/>
            <a:ext cx="538912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//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//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2636912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4365104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patronymic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763688" y="3645024"/>
            <a:ext cx="2808312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27784" y="2852936"/>
            <a:ext cx="194421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627784" y="2852936"/>
            <a:ext cx="1944216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9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7544" y="49411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123456789;</a:t>
            </a:r>
          </a:p>
          <a:p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4941168"/>
            <a:ext cx="79928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123456789;</a:t>
            </a:r>
          </a:p>
          <a:p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Рассмотрим работу с вложенными </a:t>
            </a:r>
            <a:r>
              <a:rPr lang="ru-RU" sz="2400" i="1" dirty="0" smtClean="0"/>
              <a:t>структурами:</a:t>
            </a:r>
            <a:endParaRPr lang="en-US" sz="2400" i="1" dirty="0" smtClean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67544" y="1628800"/>
            <a:ext cx="338437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isTradeunionMember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1628800"/>
            <a:ext cx="5688632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298678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"Сидорова"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"Анна"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"Ивановна"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1991, 10, 7},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Минск, 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ул.Серова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23, кв. 1"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2009, 9, 1 },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129639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"Василий"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"Петрович"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1980, 6, 1 },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Минск, 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ул.Казинца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75, кв. 12"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2003, 3, 18 },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"teacher"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3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 как представить в памяти информацию обо всех членах коллектива, например, факультета?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953485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stud788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stud789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stud790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Как рассчитать</a:t>
            </a:r>
            <a:br>
              <a:rPr lang="ru-RU" dirty="0" smtClean="0"/>
            </a:br>
            <a:r>
              <a:rPr lang="ru-RU" dirty="0" smtClean="0"/>
              <a:t>класс сложности алгоритма?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38" y="48691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arenR"/>
            </a:pPr>
            <a:r>
              <a:rPr lang="ru-RU" sz="2000" dirty="0" smtClean="0"/>
              <a:t>посмотреть на границы циклов (также учесть вложенные циклы)</a:t>
            </a:r>
          </a:p>
          <a:p>
            <a:pPr marL="342900" indent="-342900">
              <a:spcBef>
                <a:spcPts val="1200"/>
              </a:spcBef>
              <a:buFontTx/>
              <a:buAutoNum type="arabicParenR"/>
            </a:pPr>
            <a:r>
              <a:rPr lang="ru-RU" sz="2000" dirty="0"/>
              <a:t>игнорируем </a:t>
            </a:r>
            <a:r>
              <a:rPr lang="ru-RU" sz="2000" dirty="0" smtClean="0"/>
              <a:t>константу-множитель</a:t>
            </a:r>
            <a:r>
              <a:rPr lang="en-US" sz="2000" dirty="0" smtClean="0"/>
              <a:t>, </a:t>
            </a:r>
            <a:r>
              <a:rPr lang="ru-RU" sz="2000" dirty="0" smtClean="0"/>
              <a:t>оставляем только зависимость от </a:t>
            </a:r>
            <a:r>
              <a:rPr lang="en-US" sz="2000" dirty="0" smtClean="0"/>
              <a:t>N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(это позволяет игнорировать инкремент счётчика цикла, оптимизацию компилятора и т.д. и проводить оценку сложности быстро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98449" y="2011744"/>
            <a:ext cx="4977938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052736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395536" y="1772816"/>
            <a:ext cx="417646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isTradeunionMember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72816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800;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0089"/>
              </p:ext>
            </p:extLst>
          </p:nvPr>
        </p:nvGraphicFramePr>
        <p:xfrm>
          <a:off x="683568" y="5157192"/>
          <a:ext cx="77768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296143"/>
                <a:gridCol w="1296143"/>
                <a:gridCol w="1296143"/>
                <a:gridCol w="1296143"/>
                <a:gridCol w="1296143"/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vRfe[0]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vRfe[1]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vRfe[2]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vRfe[3]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vRfe[799]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0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3672408" cy="513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&lt;locale.h&gt;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cstring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patronymic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пример использования</a:t>
            </a:r>
            <a:endParaRPr lang="ru-RU" sz="2400" i="1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5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556792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"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scientist" 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smth.else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пример использования</a:t>
            </a:r>
            <a:endParaRPr lang="ru-RU" sz="2400" i="1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пример использования</a:t>
            </a:r>
            <a:endParaRPr lang="ru-RU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дата которую считаем пустой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7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пример использования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712968" cy="488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vRfe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123456;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[120].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считаем,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что тут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были заполнены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поля для 200 человек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записать всех студентов в профсоюз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отобразим имя студента с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номером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студенческого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билета 123456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123456)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3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endParaRPr lang="en-US" sz="2200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628800"/>
            <a:ext cx="80648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Позволяет </a:t>
            </a:r>
            <a:r>
              <a:rPr lang="ru-RU" sz="2400" i="1" dirty="0" smtClean="0">
                <a:solidFill>
                  <a:prstClr val="black"/>
                </a:solidFill>
              </a:rPr>
              <a:t>определить сколько памяти занимает структура или переменная указанного типа данных</a:t>
            </a:r>
            <a:r>
              <a:rPr lang="en-US" sz="2400" i="1" dirty="0" smtClean="0">
                <a:solidFill>
                  <a:prstClr val="black"/>
                </a:solidFill>
              </a:rPr>
              <a:t>: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  <a:p>
            <a:pPr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Синтаксис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инструкции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i="1" dirty="0" smtClean="0">
                <a:solidFill>
                  <a:prstClr val="black"/>
                </a:solidFill>
              </a:rPr>
              <a:t>или </a:t>
            </a: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en-US" sz="22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2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</a:t>
            </a: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149080"/>
            <a:ext cx="46085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92080" y="4149080"/>
            <a:ext cx="2880320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ru-RU" sz="22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15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endParaRPr lang="en-US" sz="2200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7848872" cy="4680520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[15];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[0]))</a:t>
            </a:r>
          </a:p>
          <a:p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"abc\0123"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68344" y="1340768"/>
            <a:ext cx="1368152" cy="46805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spcBef>
                <a:spcPts val="600"/>
              </a:spcBef>
            </a:pPr>
            <a:endParaRPr lang="ru-RU" sz="22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0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endParaRPr lang="en-US" sz="2200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988840"/>
            <a:ext cx="7776864" cy="4032448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[6][5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/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[0][0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							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00392" y="1988840"/>
            <a:ext cx="576064" cy="40324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  <a:endParaRPr lang="ru-RU" sz="22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400" i="1" dirty="0">
                <a:solidFill>
                  <a:srgbClr val="0000FF"/>
                </a:solidFill>
              </a:rPr>
              <a:t>typedef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Позволяет назначить  синоним некоторому типу </a:t>
            </a:r>
            <a:r>
              <a:rPr lang="ru-RU" sz="2400" i="1" dirty="0" smtClean="0">
                <a:solidFill>
                  <a:prstClr val="black"/>
                </a:solidFill>
              </a:rPr>
              <a:t>данных</a:t>
            </a:r>
            <a:r>
              <a:rPr lang="en-US" sz="2400" i="1" dirty="0" smtClean="0">
                <a:solidFill>
                  <a:prstClr val="black"/>
                </a:solidFill>
              </a:rPr>
              <a:t>: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  <a:p>
            <a:pPr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Синтаксис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инструкции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Декларация_Типа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Синоним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284984"/>
            <a:ext cx="756084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Например 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4149080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800;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vHumanoids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5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64096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Объединение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b="1" dirty="0">
                <a:solidFill>
                  <a:srgbClr val="000000"/>
                </a:solidFill>
              </a:rPr>
              <a:t>– </a:t>
            </a:r>
            <a:r>
              <a:rPr lang="ru-RU" sz="2400" dirty="0"/>
              <a:t>это </a:t>
            </a:r>
            <a:r>
              <a:rPr lang="ru-RU" sz="2400" dirty="0" smtClean="0"/>
              <a:t>структура, позволяющая </a:t>
            </a:r>
            <a:r>
              <a:rPr lang="ru-RU" sz="2400" dirty="0"/>
              <a:t>нескольким переменным различных типов занимать один участок памяти.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39952" y="2564904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996952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Синтаксис объявления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 smtClean="0">
                <a:solidFill>
                  <a:srgbClr val="000000"/>
                </a:solidFill>
              </a:rPr>
              <a:t>объединения: </a:t>
            </a:r>
            <a:endParaRPr lang="ru-RU" sz="2400" b="1" dirty="0">
              <a:solidFill>
                <a:srgbClr val="000000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4644008" y="4581128"/>
            <a:ext cx="3456384" cy="1593468"/>
            <a:chOff x="4139952" y="4653136"/>
            <a:chExt cx="3456384" cy="1593468"/>
          </a:xfrm>
        </p:grpSpPr>
        <p:sp>
          <p:nvSpPr>
            <p:cNvPr id="10" name="Дуга 9"/>
            <p:cNvSpPr/>
            <p:nvPr/>
          </p:nvSpPr>
          <p:spPr>
            <a:xfrm>
              <a:off x="4716016" y="5013176"/>
              <a:ext cx="2304256" cy="486792"/>
            </a:xfrm>
            <a:prstGeom prst="arc">
              <a:avLst>
                <a:gd name="adj1" fmla="val 10800000"/>
                <a:gd name="adj2" fmla="val 22035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4139952" y="5301208"/>
              <a:ext cx="3456384" cy="288032"/>
              <a:chOff x="2483768" y="5805264"/>
              <a:chExt cx="3456384" cy="288032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2483768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771800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Равнобедренный треугольник 12"/>
              <p:cNvSpPr/>
              <p:nvPr/>
            </p:nvSpPr>
            <p:spPr>
              <a:xfrm>
                <a:off x="3059832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/>
              <p:cNvSpPr/>
              <p:nvPr/>
            </p:nvSpPr>
            <p:spPr>
              <a:xfrm flipV="1">
                <a:off x="3059832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авнобедренный треугольник 14"/>
              <p:cNvSpPr/>
              <p:nvPr/>
            </p:nvSpPr>
            <p:spPr>
              <a:xfrm>
                <a:off x="3347864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Равнобедренный треугольник 15"/>
              <p:cNvSpPr/>
              <p:nvPr/>
            </p:nvSpPr>
            <p:spPr>
              <a:xfrm flipV="1">
                <a:off x="3347864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Равнобедренный треугольник 16"/>
              <p:cNvSpPr/>
              <p:nvPr/>
            </p:nvSpPr>
            <p:spPr>
              <a:xfrm>
                <a:off x="3635896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Равнобедренный треугольник 17"/>
              <p:cNvSpPr/>
              <p:nvPr/>
            </p:nvSpPr>
            <p:spPr>
              <a:xfrm flipV="1">
                <a:off x="3635896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Равнобедренный треугольник 18"/>
              <p:cNvSpPr/>
              <p:nvPr/>
            </p:nvSpPr>
            <p:spPr>
              <a:xfrm>
                <a:off x="3923928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авнобедренный треугольник 19"/>
              <p:cNvSpPr/>
              <p:nvPr/>
            </p:nvSpPr>
            <p:spPr>
              <a:xfrm flipV="1">
                <a:off x="3923928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4211960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499992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4788024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076056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5364088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5652120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Дуга 27"/>
            <p:cNvSpPr/>
            <p:nvPr/>
          </p:nvSpPr>
          <p:spPr>
            <a:xfrm flipV="1">
              <a:off x="4716016" y="5445224"/>
              <a:ext cx="1152128" cy="432048"/>
            </a:xfrm>
            <a:prstGeom prst="arc">
              <a:avLst>
                <a:gd name="adj1" fmla="val 10800000"/>
                <a:gd name="adj2" fmla="val 22035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2080" y="465313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Имя_поля1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9992" y="587727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Имя_поля</a:t>
              </a:r>
              <a:r>
                <a:rPr lang="en-US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dirty="0"/>
            </a:p>
          </p:txBody>
        </p:sp>
      </p:grpSp>
      <p:sp>
        <p:nvSpPr>
          <p:cNvPr id="34" name="Скругленный прямоугольник 33"/>
          <p:cNvSpPr/>
          <p:nvPr/>
        </p:nvSpPr>
        <p:spPr>
          <a:xfrm>
            <a:off x="395536" y="4797152"/>
            <a:ext cx="3672408" cy="136815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rgbClr val="000000"/>
                </a:solidFill>
              </a:rPr>
              <a:t>Все поля в объединении располагаются начиная с одного и того же </a:t>
            </a:r>
            <a:r>
              <a:rPr lang="ru-RU" sz="2400" dirty="0" smtClean="0">
                <a:solidFill>
                  <a:srgbClr val="000000"/>
                </a:solidFill>
              </a:rPr>
              <a:t>адреса 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Как рассчитать</a:t>
            </a:r>
            <a:br>
              <a:rPr lang="ru-RU" dirty="0" smtClean="0"/>
            </a:br>
            <a:r>
              <a:rPr lang="ru-RU" dirty="0" smtClean="0"/>
              <a:t>класс сложности алгоритма?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869160"/>
            <a:ext cx="8640960" cy="12961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arenR" startAt="3"/>
            </a:pPr>
            <a:r>
              <a:rPr lang="ru-RU" sz="2000" dirty="0" smtClean="0"/>
              <a:t>если алгоритм состоит из последовательного выполнения двух или более частей с одним классом сложности, то итоговый алгоритм имеет такой же класс сложности (потому что константный множитель не учитывается).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83031" y="2180992"/>
            <a:ext cx="4977938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1./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+ 1./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412776"/>
            <a:ext cx="8640960" cy="498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endParaRPr lang="en-US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два вещественных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"Между введёнными числами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дискретов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формата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83968" y="2132856"/>
            <a:ext cx="4608512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 smtClean="0">
                <a:solidFill>
                  <a:srgbClr val="000000"/>
                </a:solidFill>
              </a:rPr>
              <a:t>Пишем в поле </a:t>
            </a:r>
            <a:r>
              <a:rPr lang="en-US" sz="2200" dirty="0" err="1" smtClean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fVal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smtClean="0">
                <a:solidFill>
                  <a:srgbClr val="000000"/>
                </a:solidFill>
              </a:rPr>
              <a:t>а читаем из </a:t>
            </a:r>
            <a:r>
              <a:rPr lang="en-US" sz="2200" dirty="0" err="1" smtClean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Прямая соединительная линия 35"/>
          <p:cNvCxnSpPr>
            <a:stCxn id="34" idx="2"/>
          </p:cNvCxnSpPr>
          <p:nvPr/>
        </p:nvCxnSpPr>
        <p:spPr>
          <a:xfrm>
            <a:off x="6588224" y="3140968"/>
            <a:ext cx="0" cy="144016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932040" y="4581128"/>
            <a:ext cx="16561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Размещение массивов в памяти. Одномерные и многомерные массивы. Описание одномерных массивов. Операция индексирования.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символов в С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символов, завершающиеся нулевым байтом.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Двумерные массивы.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памяти двумерных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массивов.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 в виде двумерных массивов. Элементарные алгоритмы обработки двумерных массивов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программ. Методы оптимизации циклов.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Многомерные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массивы. Массивы структур. </a:t>
            </a:r>
            <a:r>
              <a:rPr lang="ru-RU" sz="2400" dirty="0"/>
              <a:t>Операция </a:t>
            </a:r>
            <a:r>
              <a:rPr lang="en-US" sz="2400" dirty="0" smtClean="0">
                <a:solidFill>
                  <a:srgbClr val="0000FF"/>
                </a:solidFill>
              </a:rPr>
              <a:t>sizeof</a:t>
            </a:r>
            <a:r>
              <a:rPr lang="ru-RU" sz="2400" dirty="0"/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Сортировка: постановка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сортировки массивов. Бинарный поиск в отсортированном массиве.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Асимптотическая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алгоритмов.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 предельной сложности сортировки, основанной на попарном сравнении элементов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выбором (выделением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сложности сортировки выбором.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вставкой (включениями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сложности сортировки вставкой.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обменом (метод «пузырька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»).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сложности сортировки обменом.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16604"/>
            <a:ext cx="8640960" cy="1068434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 smtClean="0"/>
              <a:t>Как рассчитать</a:t>
            </a:r>
            <a:br>
              <a:rPr lang="ru-RU" dirty="0" smtClean="0"/>
            </a:br>
            <a:r>
              <a:rPr lang="ru-RU" dirty="0" smtClean="0"/>
              <a:t>класс сложности алгоритма?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smtClean="0"/>
              <a:t>Левкович Н.В.	2019/2020</a:t>
            </a:r>
            <a:endParaRPr lang="ru-RU" dirty="0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19" y="4882305"/>
            <a:ext cx="8640961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arenR" startAt="4"/>
            </a:pPr>
            <a:r>
              <a:rPr lang="ru-RU" sz="2000" dirty="0" smtClean="0"/>
              <a:t>если </a:t>
            </a:r>
            <a:r>
              <a:rPr lang="ru-RU" sz="2000" dirty="0"/>
              <a:t>алгоритм состоит из последовательного выполнения двух </a:t>
            </a:r>
            <a:r>
              <a:rPr lang="ru-RU" sz="2000" dirty="0" smtClean="0"/>
              <a:t>или более частей </a:t>
            </a:r>
            <a:r>
              <a:rPr lang="ru-RU" sz="2000" dirty="0"/>
              <a:t>с </a:t>
            </a:r>
            <a:r>
              <a:rPr lang="ru-RU" sz="2000" dirty="0" smtClean="0"/>
              <a:t>разным классом </a:t>
            </a:r>
            <a:r>
              <a:rPr lang="ru-RU" sz="2000" dirty="0"/>
              <a:t>сложности, то итоговый алгоритм имеет </a:t>
            </a:r>
            <a:r>
              <a:rPr lang="ru-RU" sz="2000" dirty="0" smtClean="0"/>
              <a:t>максимальный класс сложности своих частей (потому что на фоне более ресурсоёмкой части остальные просто потеряются).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83030" y="2033288"/>
            <a:ext cx="4977938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1./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1./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851136" cy="56166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6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73325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*формула Муавра 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— Стирлинга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Равенство классов сложности </a:t>
            </a:r>
            <a:r>
              <a:rPr lang="en-US" sz="2400" dirty="0" smtClean="0"/>
              <a:t>N! </a:t>
            </a:r>
            <a:r>
              <a:rPr lang="ru-RU" sz="2400" dirty="0" smtClean="0"/>
              <a:t>и </a:t>
            </a:r>
            <a:r>
              <a:rPr lang="en-US" sz="2400" dirty="0" smtClean="0"/>
              <a:t>N</a:t>
            </a:r>
            <a:r>
              <a:rPr lang="en-US" sz="2400" baseline="30000" dirty="0" smtClean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1720" y="2780928"/>
                <a:ext cx="5148782" cy="1287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780928"/>
                <a:ext cx="5148782" cy="1287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640960" cy="4409524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solidFill>
                  <a:schemeClr val="bg1">
                    <a:lumMod val="65000"/>
                  </a:schemeClr>
                </a:solidFill>
              </a:rPr>
              <a:t>Анализ сложности алгоритмов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Равенство классов сложности </a:t>
            </a:r>
            <a:r>
              <a:rPr lang="en-US" sz="2400" dirty="0" smtClean="0"/>
              <a:t>N! </a:t>
            </a:r>
            <a:r>
              <a:rPr lang="ru-RU" sz="2400" dirty="0" smtClean="0"/>
              <a:t>и </a:t>
            </a:r>
            <a:r>
              <a:rPr lang="en-US" sz="2400" dirty="0" smtClean="0"/>
              <a:t>N</a:t>
            </a:r>
            <a:r>
              <a:rPr lang="en-US" sz="2400" baseline="30000" dirty="0" smtClean="0"/>
              <a:t>N</a:t>
            </a:r>
            <a:endParaRPr lang="ru-RU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764704"/>
                <a:ext cx="3089244" cy="772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9752" y="2132856"/>
                <a:ext cx="814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132856"/>
                <a:ext cx="81400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763688" y="2348880"/>
            <a:ext cx="432048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39752" y="2708920"/>
                <a:ext cx="9421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708920"/>
                <a:ext cx="94211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1763688" y="2924944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884368" y="5445224"/>
                <a:ext cx="487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5445224"/>
                <a:ext cx="48712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18915</TotalTime>
  <Words>5319</Words>
  <Application>Microsoft Office PowerPoint</Application>
  <PresentationFormat>Экран (4:3)</PresentationFormat>
  <Paragraphs>1163</Paragraphs>
  <Slides>53</Slides>
  <Notes>53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Wingdings</vt:lpstr>
      <vt:lpstr>Ретро</vt:lpstr>
      <vt:lpstr>Анализ сложности алгоритмов</vt:lpstr>
      <vt:lpstr>Анализ сложности алгоритмов</vt:lpstr>
      <vt:lpstr>Анализ сложности алгоритмов</vt:lpstr>
      <vt:lpstr>Как рассчитать класс сложности алгоритма?</vt:lpstr>
      <vt:lpstr>Как рассчитать класс сложности алгоритма?</vt:lpstr>
      <vt:lpstr>Как рассчитать класс сложности алгоритма?</vt:lpstr>
      <vt:lpstr>Анализ сложности алгоритмов</vt:lpstr>
      <vt:lpstr>Анализ сложности алгоритмов</vt:lpstr>
      <vt:lpstr>Анализ сложности алгоритмов</vt:lpstr>
      <vt:lpstr>Анализ сложности алгоритмов</vt:lpstr>
      <vt:lpstr>Теорема о сложности сортировки</vt:lpstr>
      <vt:lpstr>Презентация PowerPoint</vt:lpstr>
      <vt:lpstr>Презентация PowerPoint</vt:lpstr>
      <vt:lpstr>Теорема о сложности сортировки</vt:lpstr>
      <vt:lpstr>Презентация PowerPoint</vt:lpstr>
      <vt:lpstr>Презентация PowerPoint</vt:lpstr>
      <vt:lpstr>Сложность алгоритмов сортировки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Windows User</cp:lastModifiedBy>
  <cp:revision>1024</cp:revision>
  <dcterms:created xsi:type="dcterms:W3CDTF">2017-05-18T18:58:30Z</dcterms:created>
  <dcterms:modified xsi:type="dcterms:W3CDTF">2019-11-25T15:38:18Z</dcterms:modified>
</cp:coreProperties>
</file>