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  <p:sldMasterId id="2147483675" r:id="rId2"/>
  </p:sldMasterIdLst>
  <p:notesMasterIdLst>
    <p:notesMasterId r:id="rId88"/>
  </p:notesMasterIdLst>
  <p:handoutMasterIdLst>
    <p:handoutMasterId r:id="rId89"/>
  </p:handoutMasterIdLst>
  <p:sldIdLst>
    <p:sldId id="286" r:id="rId3"/>
    <p:sldId id="311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477" r:id="rId20"/>
    <p:sldId id="478" r:id="rId21"/>
    <p:sldId id="479" r:id="rId22"/>
    <p:sldId id="480" r:id="rId23"/>
    <p:sldId id="395" r:id="rId24"/>
    <p:sldId id="396" r:id="rId25"/>
    <p:sldId id="397" r:id="rId26"/>
    <p:sldId id="398" r:id="rId27"/>
    <p:sldId id="412" r:id="rId28"/>
    <p:sldId id="401" r:id="rId29"/>
    <p:sldId id="402" r:id="rId30"/>
    <p:sldId id="404" r:id="rId31"/>
    <p:sldId id="399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406" r:id="rId41"/>
    <p:sldId id="407" r:id="rId42"/>
    <p:sldId id="408" r:id="rId43"/>
    <p:sldId id="419" r:id="rId44"/>
    <p:sldId id="420" r:id="rId45"/>
    <p:sldId id="409" r:id="rId46"/>
    <p:sldId id="482" r:id="rId47"/>
    <p:sldId id="483" r:id="rId48"/>
    <p:sldId id="484" r:id="rId49"/>
    <p:sldId id="485" r:id="rId50"/>
    <p:sldId id="410" r:id="rId51"/>
    <p:sldId id="411" r:id="rId52"/>
    <p:sldId id="415" r:id="rId53"/>
    <p:sldId id="417" r:id="rId54"/>
    <p:sldId id="416" r:id="rId55"/>
    <p:sldId id="418" r:id="rId56"/>
    <p:sldId id="501" r:id="rId57"/>
    <p:sldId id="502" r:id="rId58"/>
    <p:sldId id="503" r:id="rId59"/>
    <p:sldId id="504" r:id="rId60"/>
    <p:sldId id="505" r:id="rId61"/>
    <p:sldId id="506" r:id="rId62"/>
    <p:sldId id="450" r:id="rId63"/>
    <p:sldId id="451" r:id="rId64"/>
    <p:sldId id="453" r:id="rId65"/>
    <p:sldId id="454" r:id="rId66"/>
    <p:sldId id="455" r:id="rId67"/>
    <p:sldId id="456" r:id="rId68"/>
    <p:sldId id="457" r:id="rId69"/>
    <p:sldId id="460" r:id="rId70"/>
    <p:sldId id="461" r:id="rId71"/>
    <p:sldId id="462" r:id="rId72"/>
    <p:sldId id="463" r:id="rId73"/>
    <p:sldId id="464" r:id="rId74"/>
    <p:sldId id="467" r:id="rId75"/>
    <p:sldId id="468" r:id="rId76"/>
    <p:sldId id="405" r:id="rId77"/>
    <p:sldId id="469" r:id="rId78"/>
    <p:sldId id="470" r:id="rId79"/>
    <p:sldId id="471" r:id="rId80"/>
    <p:sldId id="473" r:id="rId81"/>
    <p:sldId id="475" r:id="rId82"/>
    <p:sldId id="495" r:id="rId83"/>
    <p:sldId id="496" r:id="rId84"/>
    <p:sldId id="498" r:id="rId85"/>
    <p:sldId id="499" r:id="rId86"/>
    <p:sldId id="500" r:id="rId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Управление памятью" id="{F1FB65C7-2CA8-4311-B8F9-C16E1E023C7C}">
          <p14:sldIdLst>
            <p14:sldId id="286"/>
            <p14:sldId id="311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477"/>
            <p14:sldId id="478"/>
            <p14:sldId id="479"/>
            <p14:sldId id="480"/>
            <p14:sldId id="395"/>
            <p14:sldId id="396"/>
            <p14:sldId id="397"/>
            <p14:sldId id="398"/>
            <p14:sldId id="412"/>
            <p14:sldId id="401"/>
            <p14:sldId id="402"/>
            <p14:sldId id="404"/>
            <p14:sldId id="399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06"/>
            <p14:sldId id="407"/>
            <p14:sldId id="408"/>
            <p14:sldId id="419"/>
            <p14:sldId id="420"/>
            <p14:sldId id="409"/>
            <p14:sldId id="482"/>
            <p14:sldId id="483"/>
            <p14:sldId id="484"/>
            <p14:sldId id="485"/>
            <p14:sldId id="410"/>
            <p14:sldId id="411"/>
            <p14:sldId id="415"/>
            <p14:sldId id="417"/>
            <p14:sldId id="416"/>
            <p14:sldId id="418"/>
            <p14:sldId id="501"/>
            <p14:sldId id="502"/>
            <p14:sldId id="503"/>
            <p14:sldId id="504"/>
            <p14:sldId id="505"/>
            <p14:sldId id="506"/>
          </p14:sldIdLst>
        </p14:section>
        <p14:section name="Динамическое распределение памяти" id="{9DB9DF12-3855-4230-A8A1-912F647B1A13}">
          <p14:sldIdLst>
            <p14:sldId id="450"/>
            <p14:sldId id="451"/>
            <p14:sldId id="453"/>
            <p14:sldId id="454"/>
            <p14:sldId id="455"/>
            <p14:sldId id="456"/>
            <p14:sldId id="457"/>
            <p14:sldId id="460"/>
            <p14:sldId id="461"/>
            <p14:sldId id="462"/>
            <p14:sldId id="463"/>
            <p14:sldId id="464"/>
            <p14:sldId id="467"/>
            <p14:sldId id="468"/>
            <p14:sldId id="405"/>
            <p14:sldId id="469"/>
            <p14:sldId id="470"/>
            <p14:sldId id="471"/>
            <p14:sldId id="473"/>
            <p14:sldId id="475"/>
            <p14:sldId id="495"/>
            <p14:sldId id="496"/>
            <p14:sldId id="498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80"/>
    <a:srgbClr val="880000"/>
    <a:srgbClr val="008000"/>
    <a:srgbClr val="F3FBFE"/>
    <a:srgbClr val="FFF3F3"/>
    <a:srgbClr val="D2B900"/>
    <a:srgbClr val="00A42F"/>
    <a:srgbClr val="B48900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405" autoAdjust="0"/>
  </p:normalViewPr>
  <p:slideViewPr>
    <p:cSldViewPr>
      <p:cViewPr varScale="1">
        <p:scale>
          <a:sx n="71" d="100"/>
          <a:sy n="71" d="100"/>
        </p:scale>
        <p:origin x="149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commentAuthors" Target="commentAuthor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34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Иногда нужно работать с памятью не как набором байт а как с чёрным</a:t>
            </a:r>
            <a:r>
              <a:rPr lang="ru-RU" baseline="0" dirty="0" smtClean="0"/>
              <a:t> ящиком, тогда удобно использовать указатели типа</a:t>
            </a:r>
            <a:r>
              <a:rPr lang="en-US" baseline="0" dirty="0" smtClean="0"/>
              <a:t> void*.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3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компилятора команда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piVar</a:t>
            </a:r>
            <a:r>
              <a:rPr lang="en-US" dirty="0" smtClean="0"/>
              <a:t> == nullptr)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полностью эквивалентна команде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(</a:t>
            </a:r>
            <a:r>
              <a:rPr lang="ru-RU" dirty="0" smtClean="0"/>
              <a:t>!</a:t>
            </a:r>
            <a:r>
              <a:rPr lang="en-US" dirty="0" err="1" smtClean="0"/>
              <a:t>piVar</a:t>
            </a:r>
            <a:r>
              <a:rPr lang="en-US" dirty="0" smtClean="0"/>
              <a:t>)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</a:t>
            </a:r>
            <a:r>
              <a:rPr lang="ru-RU" baseline="0" dirty="0" smtClean="0"/>
              <a:t> второй вариант короче.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033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baseline="0" dirty="0" smtClean="0"/>
              <a:t>Для того чтобы строки 3 и 5 скомпилировать нужно явно указать компилятору, что вы именно этого и хотите.</a:t>
            </a:r>
          </a:p>
          <a:p>
            <a:pPr marL="0" indent="0">
              <a:buNone/>
            </a:pPr>
            <a:r>
              <a:rPr lang="ru-RU" b="0" baseline="0" dirty="0" smtClean="0"/>
              <a:t>Для этого используется оператор </a:t>
            </a:r>
            <a:r>
              <a:rPr lang="en-US" b="0" baseline="0" dirty="0" smtClean="0"/>
              <a:t>reinterpret_cast</a:t>
            </a:r>
            <a:r>
              <a:rPr lang="ru-RU" b="0" baseline="0" dirty="0" smtClean="0"/>
              <a:t> (см следующий слайд).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512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reinterpret_cast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преобразует значения переменных без изменения битового представления.</a:t>
            </a:r>
          </a:p>
          <a:p>
            <a:pPr marL="0" indent="0">
              <a:buNone/>
            </a:pPr>
            <a:r>
              <a:rPr lang="ru-RU" b="0" baseline="0" dirty="0" smtClean="0"/>
              <a:t>Используется в основном для преобразования указателей на один тип в указатели на другой тип.</a:t>
            </a:r>
          </a:p>
          <a:p>
            <a:pPr marL="0" indent="0">
              <a:buNone/>
            </a:pPr>
            <a:endParaRPr lang="ru-RU" b="0" dirty="0" smtClean="0"/>
          </a:p>
          <a:p>
            <a:pPr marL="0" indent="0">
              <a:buNone/>
            </a:pPr>
            <a:r>
              <a:rPr lang="ru-RU" b="0" dirty="0" smtClean="0"/>
              <a:t>Сравните с оператором </a:t>
            </a:r>
            <a:r>
              <a:rPr lang="en-US" b="0" dirty="0" smtClean="0"/>
              <a:t>static_cast&lt;&gt;,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который менял именно битовое представление значений:</a:t>
            </a:r>
            <a:endParaRPr lang="en-US" b="0" baseline="0" dirty="0" smtClean="0"/>
          </a:p>
          <a:p>
            <a:pPr marL="0" indent="0">
              <a:buNone/>
            </a:pPr>
            <a:r>
              <a:rPr lang="en-US" b="0" baseline="0" dirty="0" smtClean="0"/>
              <a:t>double d = 3.0;</a:t>
            </a:r>
            <a:endParaRPr lang="ru-RU" b="0" baseline="0" dirty="0" smtClean="0"/>
          </a:p>
          <a:p>
            <a:pPr marL="0" indent="0">
              <a:buNone/>
            </a:pPr>
            <a:r>
              <a:rPr lang="en-US" b="0" baseline="0" dirty="0" smtClean="0"/>
              <a:t>float f = static_cast&lt;float&gt;(d);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001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Обратите внимание: при выводе</a:t>
            </a:r>
            <a:r>
              <a:rPr lang="ru-RU" b="0" baseline="0" dirty="0" smtClean="0"/>
              <a:t> на экран значения </a:t>
            </a:r>
            <a:r>
              <a:rPr lang="en-US" b="0" baseline="0" dirty="0" smtClean="0"/>
              <a:t>*pdVar </a:t>
            </a:r>
            <a:r>
              <a:rPr lang="ru-RU" b="0" baseline="0" dirty="0" smtClean="0"/>
              <a:t>мы обращаемся за пределами памяти переменной </a:t>
            </a:r>
            <a:r>
              <a:rPr lang="en-US" b="0" baseline="0" dirty="0" smtClean="0"/>
              <a:t>piVar1,</a:t>
            </a:r>
          </a:p>
          <a:p>
            <a:pPr marL="0" indent="0">
              <a:buNone/>
            </a:pPr>
            <a:r>
              <a:rPr lang="ru-RU" b="0" baseline="0" dirty="0" smtClean="0"/>
              <a:t>поскольку тип </a:t>
            </a:r>
            <a:r>
              <a:rPr lang="en-US" b="0" baseline="0" dirty="0" smtClean="0"/>
              <a:t>double </a:t>
            </a:r>
            <a:r>
              <a:rPr lang="ru-RU" b="0" baseline="0" dirty="0" smtClean="0"/>
              <a:t>занимает 8 байт, а тип </a:t>
            </a:r>
            <a:r>
              <a:rPr lang="en-US" b="0" baseline="0" dirty="0" smtClean="0"/>
              <a:t>int </a:t>
            </a:r>
            <a:r>
              <a:rPr lang="ru-RU" b="0" baseline="0" dirty="0" smtClean="0"/>
              <a:t>только 4. Видимо, в этой области памяти располагаются значения других локальных переменных.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010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2 </a:t>
            </a:r>
            <a:r>
              <a:rPr lang="ru-RU" b="0" dirty="0" smtClean="0"/>
              <a:t>байта</a:t>
            </a:r>
            <a:r>
              <a:rPr lang="ru-RU" b="0" baseline="0" dirty="0" smtClean="0"/>
              <a:t> на каждую ячейку, </a:t>
            </a:r>
            <a:r>
              <a:rPr lang="en-US" b="0" baseline="0" dirty="0" smtClean="0"/>
              <a:t>double – </a:t>
            </a:r>
            <a:r>
              <a:rPr lang="ru-RU" b="0" baseline="0" dirty="0" smtClean="0"/>
              <a:t>8 байт =</a:t>
            </a:r>
            <a:r>
              <a:rPr lang="en-US" b="0" baseline="0" dirty="0" smtClean="0"/>
              <a:t>&gt; </a:t>
            </a:r>
            <a:r>
              <a:rPr lang="ru-RU" b="0" baseline="0" dirty="0" smtClean="0"/>
              <a:t>затирает 4 элемента массива.</a:t>
            </a:r>
            <a:endParaRPr lang="en-US" b="0" baseline="0" dirty="0" smtClean="0"/>
          </a:p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644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Обратите</a:t>
            </a:r>
            <a:r>
              <a:rPr lang="ru-RU" b="0" baseline="0" dirty="0" smtClean="0"/>
              <a:t> внимание:</a:t>
            </a:r>
          </a:p>
          <a:p>
            <a:pPr marL="0" indent="0">
              <a:buNone/>
            </a:pPr>
            <a:r>
              <a:rPr lang="ru-RU" b="0" baseline="0" dirty="0" smtClean="0"/>
              <a:t>Была перезаписана не только та переменная, по чьему адресу происходила запись, но и несколько последующих.</a:t>
            </a:r>
            <a:endParaRPr lang="en-US" b="0" dirty="0" smtClean="0"/>
          </a:p>
          <a:p>
            <a:pPr marL="0" indent="0">
              <a:buNone/>
            </a:pPr>
            <a:r>
              <a:rPr lang="ru-RU" b="0" dirty="0" smtClean="0"/>
              <a:t>Уцелела только</a:t>
            </a:r>
            <a:r>
              <a:rPr lang="ru-RU" b="0" baseline="0" dirty="0" smtClean="0"/>
              <a:t> ячейка </a:t>
            </a:r>
            <a:r>
              <a:rPr lang="en-US" b="0" baseline="0" dirty="0" smtClean="0"/>
              <a:t>vwA[4]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7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Напоминаю как в прошлой теме сравнивались два числа в формате с плавающей запятой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 smtClean="0"/>
              <a:t>Также напоминаю что этот способ работает если А и </a:t>
            </a:r>
            <a:r>
              <a:rPr lang="en-US" baseline="0" dirty="0" smtClean="0"/>
              <a:t>B </a:t>
            </a:r>
            <a:r>
              <a:rPr lang="ru-RU" baseline="0" dirty="0" smtClean="0"/>
              <a:t>одного знака, если знак разный, то придётся обрабатывать его отдельно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53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Это правильный способ приведения типа указателя: оба типа </a:t>
            </a:r>
            <a:r>
              <a:rPr lang="en-US" baseline="0" dirty="0" smtClean="0"/>
              <a:t>float </a:t>
            </a:r>
            <a:r>
              <a:rPr lang="ru-RU" baseline="0" dirty="0" smtClean="0"/>
              <a:t>и </a:t>
            </a:r>
            <a:r>
              <a:rPr lang="en-US" baseline="0" dirty="0" smtClean="0"/>
              <a:t>int </a:t>
            </a:r>
            <a:r>
              <a:rPr lang="ru-RU" baseline="0" dirty="0" smtClean="0"/>
              <a:t>имеют одинаковый размер.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34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009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Напоминаю, как в прошлой лекции</a:t>
            </a:r>
            <a:r>
              <a:rPr lang="ru-RU" baseline="0" dirty="0" smtClean="0"/>
              <a:t> инициализировали массив структур нулевыми элементами: долго, нудно и легко забыть проинициализировать какое-нибудь из полей.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492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занулении</a:t>
            </a:r>
            <a:r>
              <a:rPr lang="ru-RU" baseline="0" dirty="0" smtClean="0"/>
              <a:t> </a:t>
            </a:r>
            <a:r>
              <a:rPr lang="en-US" baseline="0" dirty="0" smtClean="0"/>
              <a:t>string </a:t>
            </a:r>
            <a:r>
              <a:rPr lang="ru-RU" baseline="0" dirty="0" smtClean="0"/>
              <a:t>может происходить утечка памяти, при </a:t>
            </a:r>
            <a:r>
              <a:rPr lang="ru-RU" baseline="0" dirty="0" err="1" smtClean="0"/>
              <a:t>занулении</a:t>
            </a:r>
            <a:r>
              <a:rPr lang="ru-RU" baseline="0" dirty="0" smtClean="0"/>
              <a:t> объектов можно </a:t>
            </a:r>
            <a:r>
              <a:rPr lang="ru-RU" baseline="0" dirty="0" err="1" smtClean="0"/>
              <a:t>занулить</a:t>
            </a:r>
            <a:r>
              <a:rPr lang="ru-RU" baseline="0" dirty="0" smtClean="0"/>
              <a:t> и таблицу виртуальных функций (подробности в теме про объектно-ориентированное программирование).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264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В С++ использование адресной</a:t>
            </a:r>
            <a:r>
              <a:rPr lang="ru-RU" b="0" baseline="0" dirty="0" smtClean="0"/>
              <a:t> </a:t>
            </a:r>
            <a:r>
              <a:rPr lang="ru-RU" b="0" dirty="0" smtClean="0"/>
              <a:t>арифметики</a:t>
            </a:r>
            <a:r>
              <a:rPr lang="ru-RU" b="0" baseline="0" dirty="0" smtClean="0"/>
              <a:t> значительно удобнее, чем в </a:t>
            </a:r>
            <a:r>
              <a:rPr lang="ru-RU" b="0" dirty="0" smtClean="0"/>
              <a:t>ассемблере</a:t>
            </a:r>
            <a:r>
              <a:rPr lang="ru-RU" b="0" baseline="0" dirty="0" smtClean="0"/>
              <a:t> – сложение оперирует элементами, а не байтами (считается что указатель – указатель на первый элемент массива).</a:t>
            </a:r>
            <a:br>
              <a:rPr lang="ru-RU" b="0" baseline="0" dirty="0" smtClean="0"/>
            </a:br>
            <a:r>
              <a:rPr lang="ru-RU" b="0" baseline="0" dirty="0" smtClean="0"/>
              <a:t>В других языках от адресной арифметики вообще отказываются: жертвуют производительностью кода ради стабильности (меньше производительность но и меньше способов "прострелить себе ногу" по незнанию)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575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В С++</a:t>
            </a:r>
            <a:r>
              <a:rPr lang="ru-RU" b="0" baseline="0" dirty="0" smtClean="0"/>
              <a:t> идентификатор массива на самом деле является по сути просто указателем на первый элемент.</a:t>
            </a:r>
            <a:endParaRPr lang="en-US" b="0" dirty="0" smtClean="0"/>
          </a:p>
          <a:p>
            <a:pPr marL="0" indent="0">
              <a:buNone/>
            </a:pPr>
            <a:r>
              <a:rPr lang="ru-RU" b="0" dirty="0" smtClean="0"/>
              <a:t>Для краткости в строке адреса указаны</a:t>
            </a:r>
            <a:r>
              <a:rPr lang="ru-RU" b="0" baseline="0" dirty="0" smtClean="0"/>
              <a:t> только последние три разряда адреса, старшие пять разрядов равны </a:t>
            </a:r>
            <a:r>
              <a:rPr lang="en-US" b="0" baseline="0" dirty="0" smtClean="0"/>
              <a:t>0013F.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76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В стандарте</a:t>
            </a:r>
            <a:r>
              <a:rPr lang="en-US" b="0" dirty="0" smtClean="0"/>
              <a:t> C++</a:t>
            </a:r>
            <a:r>
              <a:rPr lang="ru-RU" b="0" baseline="0" dirty="0" smtClean="0"/>
              <a:t> операция взятия элемента массива </a:t>
            </a:r>
            <a:r>
              <a:rPr lang="en-US" b="0" baseline="0" dirty="0" smtClean="0"/>
              <a:t>[] </a:t>
            </a:r>
            <a:r>
              <a:rPr lang="ru-RU" b="0" baseline="0" dirty="0" smtClean="0"/>
              <a:t>описана как смещение указателя на указанное количество элементов и разыменование.</a:t>
            </a:r>
          </a:p>
          <a:p>
            <a:pPr marL="0" indent="0">
              <a:buNone/>
            </a:pPr>
            <a:r>
              <a:rPr lang="ru-RU" b="0" baseline="0" dirty="0" smtClean="0"/>
              <a:t>То есть две операции в следующей строке считаются эквивалентными.</a:t>
            </a: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vwA[3]</a:t>
            </a:r>
            <a:r>
              <a:rPr lang="ru-RU" b="0" baseline="0" dirty="0" smtClean="0"/>
              <a:t> </a:t>
            </a:r>
            <a:r>
              <a:rPr lang="en-US" b="0" baseline="0" dirty="0" smtClean="0"/>
              <a:t>~ </a:t>
            </a:r>
            <a:r>
              <a:rPr lang="en-US" b="0" dirty="0" smtClean="0"/>
              <a:t>*(vwA + 3)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Более</a:t>
            </a:r>
            <a:r>
              <a:rPr lang="ru-RU" b="0" baseline="0" dirty="0" smtClean="0"/>
              <a:t> того, каждый раз при обращении к элементу массива он извлекается из памяти именно по этой формуле.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Эта формула применима не только к массивам, но и указателям: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*(pw + 3) ~ pw[3]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То</a:t>
            </a:r>
            <a:r>
              <a:rPr lang="ru-RU" b="0" baseline="0" dirty="0" smtClean="0"/>
              <a:t> есть с указателями можно работать, как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будто это массив начинающийся с этого адреса.</a:t>
            </a:r>
            <a:endParaRPr lang="en-US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48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smtClean="0"/>
              <a:t>1) </a:t>
            </a:r>
            <a:r>
              <a:rPr lang="ru-RU" b="0" dirty="0" smtClean="0"/>
              <a:t>хотим узнать на какой элемент массива сейчас ссылается </a:t>
            </a:r>
            <a:r>
              <a:rPr lang="en-US" b="0" dirty="0" smtClean="0"/>
              <a:t>pw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26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Примечание:</a:t>
            </a:r>
            <a:r>
              <a:rPr lang="ru-RU" b="0" baseline="0" dirty="0" smtClean="0"/>
              <a:t> нельзя дважды применить операцию взятия адреса к переменной</a:t>
            </a:r>
          </a:p>
          <a:p>
            <a:pPr marL="0" indent="0">
              <a:buNone/>
            </a:pPr>
            <a:r>
              <a:rPr lang="en-US" b="0" baseline="0" dirty="0" smtClean="0"/>
              <a:t>&amp;&amp;</a:t>
            </a:r>
            <a:r>
              <a:rPr lang="en-US" b="0" baseline="0" dirty="0" err="1" smtClean="0"/>
              <a:t>wVal</a:t>
            </a:r>
            <a:r>
              <a:rPr lang="en-US" b="0" baseline="0" dirty="0" smtClean="0"/>
              <a:t> –</a:t>
            </a:r>
            <a:r>
              <a:rPr lang="ru-RU" b="0" baseline="0" dirty="0" smtClean="0"/>
              <a:t> не скомпилируется, поскольку</a:t>
            </a:r>
            <a:endParaRPr lang="en-US" b="0" baseline="0" dirty="0" smtClean="0"/>
          </a:p>
          <a:p>
            <a:pPr marL="0" indent="0">
              <a:buNone/>
            </a:pPr>
            <a:r>
              <a:rPr lang="en-US" b="0" baseline="0" dirty="0" smtClean="0"/>
              <a:t>&amp;</a:t>
            </a:r>
            <a:r>
              <a:rPr lang="en-US" b="0" baseline="0" dirty="0" err="1" smtClean="0"/>
              <a:t>wVal</a:t>
            </a:r>
            <a:r>
              <a:rPr lang="en-US" b="0" baseline="0" dirty="0" smtClean="0"/>
              <a:t> –</a:t>
            </a:r>
            <a:r>
              <a:rPr lang="ru-RU" b="0" baseline="0" dirty="0" smtClean="0"/>
              <a:t> число/адрес в памяти, но не существует переменной, где он хранится, чтобы взять её адрес.</a:t>
            </a:r>
          </a:p>
          <a:p>
            <a:pPr marL="0" indent="0">
              <a:buNone/>
            </a:pPr>
            <a:r>
              <a:rPr lang="ru-RU" b="0" baseline="0" dirty="0" smtClean="0"/>
              <a:t>Чтобы получить указатель на указатель, надо создать такую переменную вручную.</a:t>
            </a:r>
          </a:p>
          <a:p>
            <a:pPr marL="0" indent="0">
              <a:buNone/>
            </a:pPr>
            <a:r>
              <a:rPr lang="ru-RU" b="0" baseline="0" dirty="0" smtClean="0"/>
              <a:t>Именно это и показано на слайде.</a:t>
            </a:r>
          </a:p>
          <a:p>
            <a:pPr marL="0" indent="0">
              <a:buNone/>
            </a:pPr>
            <a:endParaRPr lang="ru-RU" b="0" baseline="0" dirty="0" smtClean="0"/>
          </a:p>
          <a:p>
            <a:pPr marL="0" indent="0">
              <a:buNone/>
            </a:pPr>
            <a:r>
              <a:rPr lang="ru-RU" b="0" baseline="0" dirty="0" smtClean="0"/>
              <a:t>Двойные указатели позволяют создавать более сложные динамические структуры. Среди динамических структур раньше всего мы рассмотрим двумерные массивы – на следующей лекции.</a:t>
            </a:r>
            <a:endParaRPr lang="en-US" b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89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почему</a:t>
            </a:r>
            <a:r>
              <a:rPr lang="ru-RU" b="0" baseline="0" dirty="0" smtClean="0"/>
              <a:t> запрещено?</a:t>
            </a:r>
            <a:endParaRPr lang="en-US" b="0" baseline="0" dirty="0" smtClean="0"/>
          </a:p>
          <a:p>
            <a:pPr marL="0" indent="0">
              <a:buNone/>
            </a:pPr>
            <a:endParaRPr lang="en-US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Массивы в С++ представляются как указатели на первый элемент массива</a:t>
            </a:r>
            <a:r>
              <a:rPr lang="en-US" baseline="0" dirty="0" smtClean="0"/>
              <a:t> </a:t>
            </a:r>
            <a:r>
              <a:rPr lang="ru-RU" baseline="0" dirty="0" smtClean="0"/>
              <a:t>(компилятор компилятор всё же помнит размер этого массива).</a:t>
            </a:r>
            <a:endParaRPr lang="en-US" baseline="0" dirty="0" smtClean="0"/>
          </a:p>
          <a:p>
            <a:pPr marL="0" indent="0">
              <a:buNone/>
            </a:pPr>
            <a:r>
              <a:rPr lang="ru-RU" b="0" baseline="0" dirty="0" smtClean="0"/>
              <a:t>При этом компилятор умеет неявно (без дополнительных инструкций от программиста) преобразовывать тип </a:t>
            </a:r>
            <a:r>
              <a:rPr lang="en-US" b="0" baseline="0" dirty="0" smtClean="0"/>
              <a:t>int[4]</a:t>
            </a:r>
            <a:r>
              <a:rPr lang="ru-RU" b="0" baseline="0" dirty="0" smtClean="0"/>
              <a:t> в тип </a:t>
            </a:r>
            <a:r>
              <a:rPr lang="en-US" b="0" baseline="0" dirty="0" smtClean="0"/>
              <a:t>int*. </a:t>
            </a:r>
            <a:r>
              <a:rPr lang="ru-RU" b="0" baseline="0" dirty="0" smtClean="0"/>
              <a:t>Поэтому выражение </a:t>
            </a:r>
            <a:r>
              <a:rPr lang="en-US" b="0" baseline="0" dirty="0" smtClean="0"/>
              <a:t>'piVal = viA' </a:t>
            </a:r>
            <a:r>
              <a:rPr lang="ru-RU" b="0" baseline="0" dirty="0" smtClean="0"/>
              <a:t>компилируется</a:t>
            </a:r>
            <a:r>
              <a:rPr lang="en-US" b="0" baseline="0" dirty="0" smtClean="0"/>
              <a:t>.</a:t>
            </a:r>
            <a:endParaRPr lang="ru-RU" b="0" baseline="0" dirty="0" smtClean="0"/>
          </a:p>
          <a:p>
            <a:pPr marL="0" indent="0">
              <a:buNone/>
            </a:pPr>
            <a:endParaRPr lang="ru-RU" b="0" baseline="0" dirty="0" smtClean="0"/>
          </a:p>
          <a:p>
            <a:pPr marL="0" indent="0">
              <a:buNone/>
            </a:pPr>
            <a:r>
              <a:rPr lang="ru-RU" b="0" baseline="0" dirty="0" smtClean="0"/>
              <a:t>С указателем на такой массив это не проходит: реально в памяти не выделяется ячейка для массива </a:t>
            </a:r>
            <a:r>
              <a:rPr lang="en-US" b="0" baseline="0" dirty="0" smtClean="0"/>
              <a:t>viA, </a:t>
            </a:r>
            <a:r>
              <a:rPr lang="ru-RU" b="0" baseline="0" dirty="0" smtClean="0"/>
              <a:t>существует сам массив. Поэтому когда мы выводили на экран </a:t>
            </a:r>
            <a:r>
              <a:rPr lang="en-US" b="0" baseline="0" dirty="0" smtClean="0"/>
              <a:t>&amp;viA </a:t>
            </a:r>
            <a:r>
              <a:rPr lang="ru-RU" b="0" baseline="0" dirty="0" smtClean="0"/>
              <a:t>то выводился адрес первого элемента.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Венгерская нотация позволяет не запутаться и понять сколько раз нужно разыменовывать указатель для получения значения.</a:t>
            </a:r>
          </a:p>
          <a:p>
            <a:pPr marL="0" indent="0">
              <a:buNone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656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Элемент массива компилятор получает используя адресную арифметику, а в ней сложение двух элементов коммутативно, а значит слагаемые</a:t>
            </a:r>
            <a:r>
              <a:rPr lang="ru-RU" b="0" baseline="0" dirty="0" smtClean="0"/>
              <a:t> </a:t>
            </a:r>
            <a:r>
              <a:rPr lang="ru-RU" b="0" dirty="0" smtClean="0"/>
              <a:t>можно поменять местами:</a:t>
            </a:r>
          </a:p>
          <a:p>
            <a:pPr marL="0" indent="0">
              <a:buNone/>
            </a:pPr>
            <a:r>
              <a:rPr lang="ru-RU" b="0" dirty="0" smtClean="0"/>
              <a:t>piVal[2] ~ *(piVal + 2) ~</a:t>
            </a:r>
            <a:br>
              <a:rPr lang="ru-RU" b="0" dirty="0" smtClean="0"/>
            </a:br>
            <a:r>
              <a:rPr lang="ru-RU" b="0" dirty="0" smtClean="0"/>
              <a:t>~ *(2 + piVal) ~ 2[piVal]</a:t>
            </a:r>
          </a:p>
          <a:p>
            <a:pPr marL="0" indent="0">
              <a:buNone/>
            </a:pPr>
            <a:r>
              <a:rPr lang="ru-RU" b="0" dirty="0" smtClean="0"/>
              <a:t>Работоспособность</a:t>
            </a:r>
            <a:r>
              <a:rPr lang="ru-RU" b="0" baseline="0" dirty="0" smtClean="0"/>
              <a:t> варианта </a:t>
            </a:r>
            <a:r>
              <a:rPr lang="en-US" b="0" baseline="0" dirty="0" smtClean="0"/>
              <a:t>2[piVal] </a:t>
            </a:r>
            <a:r>
              <a:rPr lang="ru-RU" b="0" baseline="0" dirty="0" smtClean="0"/>
              <a:t>напрямую вытекает из описания стандарта </a:t>
            </a:r>
            <a:r>
              <a:rPr lang="en-US" b="0" baseline="0" dirty="0" smtClean="0"/>
              <a:t>C++ - </a:t>
            </a:r>
            <a:r>
              <a:rPr lang="ru-RU" b="0" baseline="0" dirty="0" smtClean="0"/>
              <a:t>это выражение заменяется на </a:t>
            </a:r>
            <a:r>
              <a:rPr lang="en-US" b="0" baseline="0" dirty="0" smtClean="0"/>
              <a:t>*(2+piVal)</a:t>
            </a:r>
            <a:r>
              <a:rPr lang="ru-RU" b="0" baseline="0" dirty="0" smtClean="0"/>
              <a:t>. И</a:t>
            </a:r>
            <a:r>
              <a:rPr lang="en-US" b="0" baseline="0" dirty="0" smtClean="0"/>
              <a:t> </a:t>
            </a:r>
            <a:r>
              <a:rPr lang="ru-RU" b="0" dirty="0" smtClean="0"/>
              <a:t>хотя </a:t>
            </a:r>
            <a:r>
              <a:rPr lang="en-US" b="0" dirty="0" smtClean="0"/>
              <a:t> </a:t>
            </a:r>
            <a:r>
              <a:rPr lang="ru-RU" b="0" dirty="0" smtClean="0"/>
              <a:t>оно</a:t>
            </a:r>
            <a:r>
              <a:rPr lang="ru-RU" b="0" baseline="0" dirty="0" smtClean="0"/>
              <a:t> </a:t>
            </a:r>
            <a:r>
              <a:rPr lang="ru-RU" b="0" dirty="0" smtClean="0"/>
              <a:t>неочевидно и не используется в жизни,</a:t>
            </a:r>
            <a:r>
              <a:rPr lang="ru-RU" b="0" baseline="0" dirty="0" smtClean="0"/>
              <a:t> авторы компиляторов не прибегают к дополнительным ухищрениям</a:t>
            </a:r>
            <a:r>
              <a:rPr lang="en-US" b="0" baseline="0" dirty="0" smtClean="0"/>
              <a:t>,</a:t>
            </a:r>
            <a:r>
              <a:rPr lang="ru-RU" b="0" baseline="0" dirty="0" smtClean="0"/>
              <a:t> чтобы его запретить.</a:t>
            </a:r>
            <a:endParaRPr lang="ru-RU" b="0" dirty="0" smtClean="0"/>
          </a:p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573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97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 smtClean="0"/>
              <a:t>При работе с указателями венгерская нотация упрощает понимание, поэтому в этой лекции я буду её активно использовать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ru-RU" baseline="0" dirty="0" smtClean="0"/>
              <a:t>если переменная начинается с </a:t>
            </a:r>
            <a:r>
              <a:rPr lang="en-US" baseline="0" dirty="0" smtClean="0"/>
              <a:t>p – </a:t>
            </a:r>
            <a:r>
              <a:rPr lang="ru-RU" baseline="0" dirty="0" smtClean="0"/>
              <a:t>то это указатель.</a:t>
            </a:r>
            <a:br>
              <a:rPr lang="ru-RU" baseline="0" dirty="0" smtClean="0"/>
            </a:br>
            <a:r>
              <a:rPr lang="ru-RU" baseline="0" dirty="0" smtClean="0"/>
              <a:t>переменная </a:t>
            </a:r>
            <a:r>
              <a:rPr lang="en-US" baseline="0" dirty="0" err="1" smtClean="0"/>
              <a:t>piData</a:t>
            </a:r>
            <a:r>
              <a:rPr lang="en-US" baseline="0" dirty="0" smtClean="0"/>
              <a:t> – </a:t>
            </a:r>
            <a:r>
              <a:rPr lang="ru-RU" baseline="0" dirty="0" smtClean="0"/>
              <a:t>указатель на переменную </a:t>
            </a:r>
            <a:r>
              <a:rPr lang="en-US" baseline="0" dirty="0" smtClean="0"/>
              <a:t>data, </a:t>
            </a:r>
            <a:r>
              <a:rPr lang="ru-RU" baseline="0" dirty="0" smtClean="0"/>
              <a:t>которая имеет тип </a:t>
            </a:r>
            <a:r>
              <a:rPr lang="en-US" baseline="0" dirty="0" smtClean="0"/>
              <a:t>int</a:t>
            </a:r>
            <a:endParaRPr lang="ru-RU" baseline="0" dirty="0" smtClean="0"/>
          </a:p>
          <a:p>
            <a:pPr marL="228600" indent="-228600">
              <a:buAutoNum type="arabicParenR"/>
            </a:pPr>
            <a:r>
              <a:rPr lang="ru-RU" baseline="0" dirty="0" smtClean="0"/>
              <a:t>локальные переменные размещаются в стеке, компилятор может их переупорядочивать, чтобы избежать необходимости добавления зарезервированных </a:t>
            </a:r>
            <a:r>
              <a:rPr lang="en-US" baseline="0" dirty="0" smtClean="0"/>
              <a:t>PADDING </a:t>
            </a:r>
            <a:r>
              <a:rPr lang="ru-RU" baseline="0" dirty="0" smtClean="0"/>
              <a:t>байт, но иногда они всё же остаются, как на этом слайде (в противоположность этому в структурах порядок следования полей обязательно тот же, что и в объявлении структуры)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идентификатор </a:t>
            </a:r>
            <a:r>
              <a:rPr lang="en-US" baseline="0" dirty="0" smtClean="0"/>
              <a:t>NULL </a:t>
            </a:r>
            <a:r>
              <a:rPr lang="ru-RU" baseline="0" dirty="0" smtClean="0"/>
              <a:t>объявлен через макрос как </a:t>
            </a:r>
            <a:r>
              <a:rPr lang="en-US" baseline="0" dirty="0" smtClean="0"/>
              <a:t>#define NULL</a:t>
            </a:r>
            <a:r>
              <a:rPr lang="ru-RU" baseline="0" dirty="0" smtClean="0"/>
              <a:t> 0</a:t>
            </a:r>
            <a:br>
              <a:rPr lang="ru-RU" baseline="0" dirty="0" smtClean="0"/>
            </a:br>
            <a:r>
              <a:rPr lang="ru-RU" baseline="0" dirty="0" smtClean="0"/>
              <a:t>то есть при компиляции он просто заменяется на 0, поэтому это значение можно присвоить не только указателю но и любой целочисленной переменной (вещественной</a:t>
            </a:r>
            <a:r>
              <a:rPr lang="en-US" baseline="0" dirty="0" smtClean="0"/>
              <a:t>,</a:t>
            </a:r>
            <a:r>
              <a:rPr lang="ru-RU" baseline="0" dirty="0" smtClean="0"/>
              <a:t> логической</a:t>
            </a:r>
            <a:r>
              <a:rPr lang="en-US" baseline="0" dirty="0" smtClean="0"/>
              <a:t> </a:t>
            </a:r>
            <a:r>
              <a:rPr lang="ru-RU" baseline="0" dirty="0" smtClean="0"/>
              <a:t>и т.д.).</a:t>
            </a:r>
            <a:br>
              <a:rPr lang="ru-RU" baseline="0" dirty="0" smtClean="0"/>
            </a:br>
            <a:r>
              <a:rPr lang="ru-RU" baseline="0" dirty="0" smtClean="0"/>
              <a:t>Чтобы избежать таких неочевидных ошибок, в </a:t>
            </a:r>
            <a:r>
              <a:rPr lang="en-US" baseline="0" dirty="0" smtClean="0"/>
              <a:t>C++11 </a:t>
            </a:r>
            <a:r>
              <a:rPr lang="ru-RU" baseline="0" dirty="0" smtClean="0"/>
              <a:t>ввели специальное зарезервированное слово </a:t>
            </a:r>
            <a:r>
              <a:rPr lang="en-US" baseline="0" dirty="0" smtClean="0"/>
              <a:t>nullptr, </a:t>
            </a:r>
            <a:r>
              <a:rPr lang="ru-RU" baseline="0" dirty="0" smtClean="0"/>
              <a:t>его значение можно присвоить любому указателю, но нельзя сохранять в целочисленную переменную, и даже нельзя сравнить с целочисленным значением – компилятор выдаст ошибку.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Далее я буду стараться использовать примеры в более новом формате (через </a:t>
            </a:r>
            <a:r>
              <a:rPr lang="en-US" baseline="0" dirty="0" smtClean="0"/>
              <a:t>nullptr)</a:t>
            </a:r>
            <a:r>
              <a:rPr lang="ru-RU" baseline="0" dirty="0" smtClean="0"/>
              <a:t>, для их компиляции на </a:t>
            </a:r>
            <a:r>
              <a:rPr lang="en-US" baseline="0" dirty="0" smtClean="0"/>
              <a:t>VS2008 </a:t>
            </a:r>
            <a:r>
              <a:rPr lang="ru-RU" baseline="0" dirty="0" smtClean="0"/>
              <a:t>нужно </a:t>
            </a:r>
            <a:r>
              <a:rPr lang="ru-RU" baseline="0" dirty="0" err="1" smtClean="0"/>
              <a:t>изаменить</a:t>
            </a:r>
            <a:r>
              <a:rPr lang="ru-RU" baseline="0" dirty="0" smtClean="0"/>
              <a:t> </a:t>
            </a:r>
            <a:r>
              <a:rPr lang="en-US" baseline="0" dirty="0" smtClean="0"/>
              <a:t>nullptr </a:t>
            </a:r>
            <a:r>
              <a:rPr lang="ru-RU" baseline="0" dirty="0" smtClean="0"/>
              <a:t>на </a:t>
            </a:r>
            <a:r>
              <a:rPr lang="en-US" baseline="0" dirty="0" smtClean="0"/>
              <a:t>NULL.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6862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Благодаря сравнению указателей возможно их</a:t>
            </a:r>
            <a:r>
              <a:rPr lang="ru-RU" b="0" baseline="0" dirty="0" smtClean="0"/>
              <a:t> использование в качестве счётчика в циклах.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451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Представленная на этом слайде</a:t>
            </a:r>
            <a:r>
              <a:rPr lang="ru-RU" b="0" baseline="0" dirty="0" smtClean="0"/>
              <a:t> программа представляет квадратную матрицу как массив.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660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Этот код делает тоже самое,</a:t>
            </a:r>
            <a:r>
              <a:rPr lang="ru-RU" b="0" baseline="0" dirty="0" smtClean="0"/>
              <a:t> что и код на предыдущем слайде - заполняет матрицу значениями по возрастанию, но он работает быстрее:</a:t>
            </a:r>
          </a:p>
          <a:p>
            <a:pPr marL="0" indent="0">
              <a:buNone/>
            </a:pPr>
            <a:r>
              <a:rPr lang="ru-RU" b="0" baseline="0" dirty="0" smtClean="0"/>
              <a:t>при обращении к каждому элементу массива ему не требуется вычислять положение этого элемента в массиве, он просто смещается последовательно по адресам от начала массива к концу.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47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Вывод матрицы через указатели: нет вычисления положения каждого элемента в массиве,</a:t>
            </a:r>
          </a:p>
          <a:p>
            <a:pPr marL="0" indent="0">
              <a:buNone/>
            </a:pPr>
            <a:r>
              <a:rPr lang="ru-RU" b="0" dirty="0" smtClean="0"/>
              <a:t>но два цикла остаются – так проще выводить конец строки.</a:t>
            </a:r>
            <a:endParaRPr lang="en-US" b="0" dirty="0" smtClean="0"/>
          </a:p>
          <a:p>
            <a:pPr marL="0" indent="0">
              <a:buNone/>
            </a:pPr>
            <a:r>
              <a:rPr lang="en-US" b="0" dirty="0" err="1" smtClean="0"/>
              <a:t>piLine</a:t>
            </a:r>
            <a:r>
              <a:rPr lang="en-US" b="0" dirty="0" smtClean="0"/>
              <a:t> – </a:t>
            </a:r>
            <a:r>
              <a:rPr lang="ru-RU" b="0" dirty="0" smtClean="0"/>
              <a:t>указывает на начало текущей выводимой строки,</a:t>
            </a:r>
          </a:p>
          <a:p>
            <a:pPr marL="0" indent="0">
              <a:buNone/>
            </a:pPr>
            <a:r>
              <a:rPr lang="en-US" b="0" dirty="0" err="1" smtClean="0"/>
              <a:t>piI</a:t>
            </a:r>
            <a:r>
              <a:rPr lang="en-US" b="0" dirty="0" smtClean="0"/>
              <a:t> </a:t>
            </a:r>
            <a:r>
              <a:rPr lang="ru-RU" b="0" dirty="0" smtClean="0"/>
              <a:t>пробегает по элементам текущей строки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1614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С указателями можно работать не только по матрице целиком, но и обработать</a:t>
            </a:r>
            <a:r>
              <a:rPr lang="ru-RU" b="0" baseline="0" dirty="0" smtClean="0"/>
              <a:t> </a:t>
            </a:r>
            <a:r>
              <a:rPr lang="ru-RU" b="0" dirty="0" smtClean="0"/>
              <a:t>только одну строку.</a:t>
            </a:r>
          </a:p>
          <a:p>
            <a:pPr marL="0" indent="0">
              <a:buNone/>
            </a:pPr>
            <a:endParaRPr lang="ru-RU" b="0" dirty="0" smtClean="0"/>
          </a:p>
          <a:p>
            <a:pPr marL="0" indent="0">
              <a:buNone/>
            </a:pPr>
            <a:r>
              <a:rPr lang="ru-RU" b="0" dirty="0" smtClean="0"/>
              <a:t>(Чтобы вывод матрицы на экран через указатели работал корректно мне пришлось восстановить</a:t>
            </a:r>
            <a:r>
              <a:rPr lang="ru-RU" b="0" baseline="0" dirty="0" smtClean="0"/>
              <a:t> значения </a:t>
            </a:r>
            <a:r>
              <a:rPr lang="en-US" b="0" baseline="0" dirty="0" err="1" smtClean="0"/>
              <a:t>piBegin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и </a:t>
            </a:r>
            <a:r>
              <a:rPr lang="en-US" b="0" baseline="0" dirty="0" err="1" smtClean="0"/>
              <a:t>piEnd</a:t>
            </a:r>
            <a:r>
              <a:rPr lang="ru-RU" b="0" baseline="0" dirty="0" smtClean="0"/>
              <a:t>, как было на прошлом слайде</a:t>
            </a:r>
            <a:r>
              <a:rPr lang="en-US" b="0" baseline="0" dirty="0" smtClean="0"/>
              <a:t>, </a:t>
            </a:r>
            <a:r>
              <a:rPr lang="ru-RU" b="0" baseline="0" dirty="0" smtClean="0"/>
              <a:t>чтобы они ссылались на начало и конец матрицы)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88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Или только один столбец.</a:t>
            </a:r>
            <a:endParaRPr lang="en-US" b="0" dirty="0" smtClean="0"/>
          </a:p>
          <a:p>
            <a:pPr marL="0" indent="0">
              <a:buNone/>
            </a:pPr>
            <a:r>
              <a:rPr lang="ru-RU" b="0" dirty="0" smtClean="0"/>
              <a:t>Я</a:t>
            </a:r>
            <a:r>
              <a:rPr lang="ru-RU" b="0" baseline="0" dirty="0" smtClean="0"/>
              <a:t> начинаю заполнение с элемента в нулевой строке и третьем столбце,</a:t>
            </a:r>
          </a:p>
          <a:p>
            <a:pPr marL="0" indent="0">
              <a:buNone/>
            </a:pPr>
            <a:r>
              <a:rPr lang="ru-RU" b="0" baseline="0" dirty="0" smtClean="0"/>
              <a:t>на каждой итерации смещаясь на </a:t>
            </a:r>
            <a:r>
              <a:rPr lang="en-US" b="0" baseline="0" dirty="0" smtClean="0"/>
              <a:t>M </a:t>
            </a:r>
            <a:r>
              <a:rPr lang="ru-RU" b="0" baseline="0" dirty="0" smtClean="0"/>
              <a:t>элементов (или на одну строку).</a:t>
            </a:r>
          </a:p>
          <a:p>
            <a:pPr marL="0" indent="0">
              <a:buNone/>
            </a:pPr>
            <a:r>
              <a:rPr lang="ru-RU" b="0" baseline="0" dirty="0" smtClean="0"/>
              <a:t>В качестве границы выхода из цикла я использую конец матрицы (указатель на элемент следующий за последним) – мне нет надобности вычислять точный адрес элемента в следующей строке (четвёртой считая с нуля) третьем столбце, уже рассчитанный конец матрицы подходит.</a:t>
            </a:r>
          </a:p>
          <a:p>
            <a:pPr marL="0" indent="0">
              <a:buNone/>
            </a:pPr>
            <a:endParaRPr lang="ru-RU" b="0" baseline="0" dirty="0" smtClean="0"/>
          </a:p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321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С указателями</a:t>
            </a:r>
            <a:r>
              <a:rPr lang="ru-RU" b="0" baseline="0" dirty="0" smtClean="0"/>
              <a:t> мы не привязаны к строчкам – заполнение главной диагонали</a:t>
            </a:r>
            <a:r>
              <a:rPr lang="ru-RU" b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6627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Заполнение побочной диагонали.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260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При выходе</a:t>
            </a:r>
            <a:r>
              <a:rPr lang="ru-RU" b="0" baseline="0" dirty="0" smtClean="0"/>
              <a:t> за пределы массива по строкам мы возвращаемся в массив с противоположной стороны</a:t>
            </a:r>
            <a:r>
              <a:rPr lang="ru-RU" b="0" dirty="0" smtClean="0"/>
              <a:t>. При этом при выходе слева – попадаем на предыдущую</a:t>
            </a:r>
            <a:r>
              <a:rPr lang="ru-RU" b="0" baseline="0" dirty="0" smtClean="0"/>
              <a:t> строку, а при выходе справа – на следующую.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2471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46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257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5142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что произойдёт если поменять такую строку?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523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1158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8706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цикл на указателях</a:t>
            </a:r>
            <a:endParaRPr lang="en-US" b="0" dirty="0" smtClean="0"/>
          </a:p>
          <a:p>
            <a:pPr marL="0" indent="0">
              <a:buNone/>
            </a:pPr>
            <a:r>
              <a:rPr lang="ru-RU" b="0" dirty="0" smtClean="0"/>
              <a:t>два</a:t>
            </a:r>
            <a:r>
              <a:rPr lang="ru-RU" b="0" baseline="0" dirty="0" smtClean="0"/>
              <a:t> цикла выше синей черты выводят строку в прямом и обратном порядке и построены на представлении строк как массивов.</a:t>
            </a:r>
          </a:p>
          <a:p>
            <a:pPr marL="0" indent="0">
              <a:buNone/>
            </a:pPr>
            <a:r>
              <a:rPr lang="ru-RU" b="0" baseline="0" dirty="0" smtClean="0"/>
              <a:t>два цикла ниже синей черты делают тоже самое но построены на указателях.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4058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прошлой лекции я приводил список функций для работы со строками,</a:t>
            </a:r>
          </a:p>
          <a:p>
            <a:pPr marL="0" indent="0">
              <a:buNone/>
            </a:pPr>
            <a:r>
              <a:rPr lang="ru-RU" dirty="0" smtClean="0"/>
              <a:t>но не мог рассказать про функции </a:t>
            </a:r>
            <a:r>
              <a:rPr lang="en-US" dirty="0" err="1" smtClean="0"/>
              <a:t>strchr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strstr</a:t>
            </a:r>
            <a:r>
              <a:rPr lang="ru-RU" dirty="0" smtClean="0"/>
              <a:t> поскольку они работают на основе указателей.</a:t>
            </a:r>
          </a:p>
          <a:p>
            <a:pPr marL="0" indent="0">
              <a:buNone/>
            </a:pPr>
            <a:r>
              <a:rPr lang="ru-RU" dirty="0" smtClean="0"/>
              <a:t>Для использования функции</a:t>
            </a:r>
            <a:r>
              <a:rPr lang="ru-RU" baseline="0" dirty="0" smtClean="0"/>
              <a:t> </a:t>
            </a:r>
            <a:r>
              <a:rPr lang="en-US" dirty="0" err="1" smtClean="0"/>
              <a:t>strchr</a:t>
            </a:r>
            <a:r>
              <a:rPr lang="en-US" baseline="0" dirty="0" smtClean="0"/>
              <a:t> </a:t>
            </a:r>
            <a:r>
              <a:rPr lang="ru-RU" baseline="0" dirty="0" smtClean="0"/>
              <a:t>необходимо подключить</a:t>
            </a:r>
          </a:p>
          <a:p>
            <a:pPr marL="0" indent="0">
              <a:buNone/>
            </a:pPr>
            <a:r>
              <a:rPr lang="en-US" baseline="0" dirty="0" smtClean="0"/>
              <a:t>#include &lt;</a:t>
            </a:r>
            <a:r>
              <a:rPr lang="en-US" dirty="0" err="1" smtClean="0"/>
              <a:t>cstring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или его аналог из языка 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baseline="0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strstr</a:t>
            </a:r>
            <a:r>
              <a:rPr lang="en-US" dirty="0" smtClean="0"/>
              <a:t> </a:t>
            </a:r>
            <a:r>
              <a:rPr lang="ru-RU" dirty="0" smtClean="0"/>
              <a:t>имеет</a:t>
            </a:r>
            <a:r>
              <a:rPr lang="ru-RU" baseline="0" dirty="0" smtClean="0"/>
              <a:t> две реализации: для константной строки и для </a:t>
            </a:r>
            <a:r>
              <a:rPr lang="ru-RU" baseline="0" dirty="0" err="1" smtClean="0"/>
              <a:t>неконстантной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>
                <a:latin typeface="Consolas" panose="020B0609020204030204" pitchFamily="49" charset="0"/>
              </a:rPr>
              <a:t>const char * </a:t>
            </a:r>
            <a:r>
              <a:rPr lang="en-US" baseline="0" dirty="0" err="1" smtClean="0">
                <a:latin typeface="Consolas" panose="020B0609020204030204" pitchFamily="49" charset="0"/>
              </a:rPr>
              <a:t>strchr</a:t>
            </a:r>
            <a:r>
              <a:rPr lang="en-US" baseline="0" dirty="0" smtClean="0">
                <a:latin typeface="Consolas" panose="020B0609020204030204" pitchFamily="49" charset="0"/>
              </a:rPr>
              <a:t>( const char * string1, int symbol);</a:t>
            </a:r>
          </a:p>
          <a:p>
            <a:r>
              <a:rPr lang="en-US" baseline="0" dirty="0" smtClean="0">
                <a:latin typeface="Consolas" panose="020B0609020204030204" pitchFamily="49" charset="0"/>
              </a:rPr>
              <a:t>          char * </a:t>
            </a:r>
            <a:r>
              <a:rPr lang="en-US" baseline="0" dirty="0" err="1" smtClean="0">
                <a:latin typeface="Consolas" panose="020B0609020204030204" pitchFamily="49" charset="0"/>
              </a:rPr>
              <a:t>strchr</a:t>
            </a:r>
            <a:r>
              <a:rPr lang="en-US" baseline="0" dirty="0" smtClean="0">
                <a:latin typeface="Consolas" panose="020B0609020204030204" pitchFamily="49" charset="0"/>
              </a:rPr>
              <a:t>(           char * string1, int symbol);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8547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использования функции</a:t>
            </a:r>
            <a:r>
              <a:rPr lang="ru-RU" baseline="0" dirty="0" smtClean="0"/>
              <a:t> </a:t>
            </a:r>
            <a:r>
              <a:rPr lang="en-US" dirty="0" err="1" smtClean="0"/>
              <a:t>strstr</a:t>
            </a:r>
            <a:r>
              <a:rPr lang="en-US" baseline="0" dirty="0" smtClean="0"/>
              <a:t> </a:t>
            </a:r>
            <a:r>
              <a:rPr lang="ru-RU" baseline="0" dirty="0" smtClean="0"/>
              <a:t>необходимо подключить</a:t>
            </a:r>
          </a:p>
          <a:p>
            <a:pPr marL="0" indent="0">
              <a:buNone/>
            </a:pPr>
            <a:r>
              <a:rPr lang="en-US" baseline="0" dirty="0" smtClean="0"/>
              <a:t>#include &lt;</a:t>
            </a:r>
            <a:r>
              <a:rPr lang="en-US" dirty="0" err="1" smtClean="0"/>
              <a:t>cstring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ru-RU" dirty="0" smtClean="0"/>
              <a:t>или его аналог из языка 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baseline="0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strstr</a:t>
            </a:r>
            <a:r>
              <a:rPr lang="en-US" dirty="0" smtClean="0"/>
              <a:t> </a:t>
            </a:r>
            <a:r>
              <a:rPr lang="ru-RU" dirty="0" smtClean="0"/>
              <a:t>имеет</a:t>
            </a:r>
            <a:r>
              <a:rPr lang="ru-RU" baseline="0" dirty="0" smtClean="0"/>
              <a:t> две реализации: для константной строки и для </a:t>
            </a:r>
            <a:r>
              <a:rPr lang="ru-RU" baseline="0" dirty="0" err="1" smtClean="0"/>
              <a:t>неконстантной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>
                <a:latin typeface="Consolas" panose="020B0609020204030204" pitchFamily="49" charset="0"/>
              </a:rPr>
              <a:t>const char * </a:t>
            </a:r>
            <a:r>
              <a:rPr lang="en-US" baseline="0" dirty="0" err="1" smtClean="0">
                <a:latin typeface="Consolas" panose="020B0609020204030204" pitchFamily="49" charset="0"/>
              </a:rPr>
              <a:t>strstr</a:t>
            </a:r>
            <a:r>
              <a:rPr lang="en-US" baseline="0" dirty="0" smtClean="0">
                <a:latin typeface="Consolas" panose="020B0609020204030204" pitchFamily="49" charset="0"/>
              </a:rPr>
              <a:t>( const char * string1, const char * string2 );</a:t>
            </a:r>
          </a:p>
          <a:p>
            <a:r>
              <a:rPr lang="en-US" baseline="0" dirty="0" smtClean="0">
                <a:latin typeface="Consolas" panose="020B0609020204030204" pitchFamily="49" charset="0"/>
              </a:rPr>
              <a:t>          char * </a:t>
            </a:r>
            <a:r>
              <a:rPr lang="en-US" baseline="0" dirty="0" err="1" smtClean="0">
                <a:latin typeface="Consolas" panose="020B0609020204030204" pitchFamily="49" charset="0"/>
              </a:rPr>
              <a:t>strstr</a:t>
            </a:r>
            <a:r>
              <a:rPr lang="en-US" baseline="0" dirty="0" smtClean="0">
                <a:latin typeface="Consolas" panose="020B0609020204030204" pitchFamily="49" charset="0"/>
              </a:rPr>
              <a:t>(           char * string1, const char * string2 );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5712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Тут была</a:t>
            </a:r>
            <a:r>
              <a:rPr lang="ru-RU" baseline="0" dirty="0" smtClean="0"/>
              <a:t> басня про маляра </a:t>
            </a:r>
            <a:r>
              <a:rPr lang="ru-RU" dirty="0" err="1" smtClean="0"/>
              <a:t>Шлемиэля</a:t>
            </a:r>
            <a:r>
              <a:rPr lang="ru-RU" dirty="0" smtClean="0"/>
              <a:t>,</a:t>
            </a:r>
            <a:r>
              <a:rPr lang="ru-RU" baseline="0" dirty="0" smtClean="0"/>
              <a:t> который рисовал </a:t>
            </a:r>
            <a:r>
              <a:rPr lang="ru-RU" dirty="0" smtClean="0"/>
              <a:t>пунктирные осевые линии на дорогах…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189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pEnd</a:t>
            </a:r>
            <a:r>
              <a:rPr lang="en-US" dirty="0" smtClean="0"/>
              <a:t> – p – </a:t>
            </a:r>
            <a:r>
              <a:rPr lang="ru-RU" dirty="0" smtClean="0"/>
              <a:t>сколько ещё байт осталось до конца </a:t>
            </a:r>
            <a:r>
              <a:rPr lang="en-US" dirty="0" smtClean="0"/>
              <a:t>vcStr</a:t>
            </a:r>
          </a:p>
          <a:p>
            <a:pPr marL="0" indent="0">
              <a:buNone/>
            </a:pPr>
            <a:r>
              <a:rPr lang="ru-RU" dirty="0" smtClean="0"/>
              <a:t>каждый раз после </a:t>
            </a:r>
            <a:r>
              <a:rPr lang="ru-RU" dirty="0" err="1" smtClean="0"/>
              <a:t>дозаписи</a:t>
            </a:r>
            <a:r>
              <a:rPr lang="ru-RU" dirty="0" smtClean="0"/>
              <a:t> новой подстроки, сдвигаем указатель на позицию записи </a:t>
            </a:r>
            <a:r>
              <a:rPr lang="en-US" dirty="0" smtClean="0"/>
              <a:t>p </a:t>
            </a:r>
            <a:r>
              <a:rPr lang="ru-RU" dirty="0" smtClean="0"/>
              <a:t>на</a:t>
            </a:r>
            <a:r>
              <a:rPr lang="ru-RU" baseline="0" dirty="0" smtClean="0"/>
              <a:t> концевой ноль.</a:t>
            </a:r>
          </a:p>
          <a:p>
            <a:pPr marL="0" indent="0">
              <a:buNone/>
            </a:pPr>
            <a:r>
              <a:rPr lang="ru-RU" baseline="0" dirty="0" smtClean="0"/>
              <a:t>Теперь не надо каждый раз для добавления слова в конец строки искать её длину, и сложность алгоритма получается вместо квадратичной становится линейной.</a:t>
            </a:r>
          </a:p>
          <a:p>
            <a:pPr marL="0" indent="0">
              <a:buNone/>
            </a:pPr>
            <a:r>
              <a:rPr lang="ru-RU" baseline="0" dirty="0" smtClean="0"/>
              <a:t>Кроме того теперь можно даже отказаться от функции </a:t>
            </a:r>
            <a:r>
              <a:rPr lang="en-US" baseline="0" dirty="0" err="1" smtClean="0"/>
              <a:t>strcat_s</a:t>
            </a:r>
            <a:r>
              <a:rPr lang="en-US" baseline="0" dirty="0" smtClean="0"/>
              <a:t>, </a:t>
            </a:r>
            <a:r>
              <a:rPr lang="ru-RU" baseline="0" dirty="0" smtClean="0"/>
              <a:t>заменив её на просто копирование: </a:t>
            </a:r>
            <a:r>
              <a:rPr lang="en-US" baseline="0" dirty="0" smtClean="0"/>
              <a:t>strcpy_s.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ru-RU" baseline="0" dirty="0" smtClean="0"/>
              <a:t>Функция </a:t>
            </a:r>
            <a:r>
              <a:rPr lang="en-US" baseline="0" dirty="0" err="1" smtClean="0"/>
              <a:t>strcat</a:t>
            </a:r>
            <a:r>
              <a:rPr lang="en-US" baseline="0" dirty="0" smtClean="0"/>
              <a:t> </a:t>
            </a:r>
            <a:r>
              <a:rPr lang="ru-RU" baseline="0" dirty="0" smtClean="0"/>
              <a:t>достаточно удобна, до тех пор пока строки короткие. До строк длиной в </a:t>
            </a:r>
            <a:r>
              <a:rPr lang="ru-RU" baseline="0" dirty="0" err="1" smtClean="0"/>
              <a:t>кибибайт</a:t>
            </a:r>
            <a:r>
              <a:rPr lang="ru-RU" baseline="0" dirty="0" smtClean="0"/>
              <a:t> её </a:t>
            </a:r>
            <a:r>
              <a:rPr lang="ru-RU" baseline="0" dirty="0" err="1" smtClean="0"/>
              <a:t>воздествие</a:t>
            </a:r>
            <a:r>
              <a:rPr lang="ru-RU" baseline="0" dirty="0" smtClean="0"/>
              <a:t> на быстродействие будет неощутимо (если не вызывать такую операцию очень часто в цикле). Для строк большей длины лучше использовать показанный на этом слайде метод.</a:t>
            </a:r>
          </a:p>
          <a:p>
            <a:pPr marL="0" indent="0">
              <a:buNone/>
            </a:pPr>
            <a:r>
              <a:rPr lang="ru-RU" baseline="0" dirty="0" smtClean="0"/>
              <a:t>Чаще всего эта проблема возникает при формировании логов: часто в конец лога добавляются новые строки, размер лога может быть весьма велик – порядка несколько </a:t>
            </a:r>
            <a:r>
              <a:rPr lang="en-US" baseline="0" dirty="0" err="1" smtClean="0"/>
              <a:t>MiB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84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Значение переменной-указателя одного типа не может быть сохранено в переменную указатель на другой тип.</a:t>
            </a:r>
          </a:p>
          <a:p>
            <a:pPr marL="0" indent="0">
              <a:buNone/>
            </a:pPr>
            <a:r>
              <a:rPr lang="ru-RU" baseline="0" dirty="0" smtClean="0"/>
              <a:t>Компилятор проверяет и выдаёт ошибку если обнаружит такую попытку.</a:t>
            </a:r>
          </a:p>
          <a:p>
            <a:pPr marL="0" indent="0">
              <a:buNone/>
            </a:pPr>
            <a:r>
              <a:rPr lang="ru-RU" baseline="0" dirty="0" smtClean="0"/>
              <a:t>В тех редких случаях, когда именно это и требуется программисту, можно использовать оператор </a:t>
            </a:r>
            <a:r>
              <a:rPr lang="en-US" baseline="0" dirty="0" smtClean="0"/>
              <a:t>reinterpret_cast</a:t>
            </a:r>
            <a:r>
              <a:rPr lang="ru-RU" baseline="0" dirty="0" smtClean="0"/>
              <a:t>,</a:t>
            </a:r>
          </a:p>
          <a:p>
            <a:pPr marL="0" indent="0">
              <a:buNone/>
            </a:pPr>
            <a:r>
              <a:rPr lang="ru-RU" baseline="0" dirty="0" smtClean="0"/>
              <a:t>про который будет отдельный слайд ниже.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6430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7701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В языке</a:t>
            </a:r>
            <a:r>
              <a:rPr lang="ru-RU" b="0" baseline="0" dirty="0" smtClean="0"/>
              <a:t> программирования </a:t>
            </a:r>
            <a:r>
              <a:rPr lang="en-US" b="0" baseline="0" dirty="0" smtClean="0"/>
              <a:t>C# </a:t>
            </a:r>
            <a:r>
              <a:rPr lang="ru-RU" b="0" baseline="0" dirty="0" smtClean="0"/>
              <a:t>вообще отказались от указателей – там есть только ссылки.</a:t>
            </a:r>
          </a:p>
          <a:p>
            <a:pPr marL="0" indent="0">
              <a:buNone/>
            </a:pPr>
            <a:r>
              <a:rPr lang="ru-RU" b="0" baseline="0" dirty="0" smtClean="0"/>
              <a:t>(для использования указателей в нём надо применять специальный синтаксис, и это очень сильно не рекомендуется).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6653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Адрес на которую указывает ссылка можно назначить только при её объявлении, далее изменить его будет нельзя.</a:t>
            </a:r>
          </a:p>
          <a:p>
            <a:pPr marL="0" indent="0">
              <a:buNone/>
            </a:pPr>
            <a:r>
              <a:rPr lang="ru-RU" b="0" dirty="0" smtClean="0"/>
              <a:t>Обращение к переменной через ссылку выглядит как обращение к обычной переменной</a:t>
            </a:r>
            <a:r>
              <a:rPr lang="ru-RU" b="0" baseline="0" dirty="0" smtClean="0"/>
              <a:t> – компилятор сам подставляет где надо операции разыменования (пример на этом слайде) и взятия адреса (будет в теме функции).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3972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Пример</a:t>
            </a:r>
            <a:r>
              <a:rPr lang="ru-RU" b="0" baseline="0" dirty="0" smtClean="0"/>
              <a:t> слева взят из предыдущей лекции – инициализация пустыми значениями элементов структуры.</a:t>
            </a:r>
          </a:p>
          <a:p>
            <a:pPr marL="0" indent="0">
              <a:buNone/>
            </a:pPr>
            <a:r>
              <a:rPr lang="ru-RU" b="0" baseline="0" dirty="0" smtClean="0"/>
              <a:t>При каждом обращении к элементам компилятор берёт адрес массива </a:t>
            </a:r>
            <a:r>
              <a:rPr lang="en-US" b="0" baseline="0" dirty="0" smtClean="0"/>
              <a:t>vRfe</a:t>
            </a:r>
            <a:r>
              <a:rPr lang="ru-RU" b="0" baseline="0" dirty="0" smtClean="0"/>
              <a:t>,</a:t>
            </a:r>
          </a:p>
          <a:p>
            <a:pPr marL="0" indent="0">
              <a:buNone/>
            </a:pPr>
            <a:r>
              <a:rPr lang="ru-RU" b="0" baseline="0" dirty="0" smtClean="0"/>
              <a:t>добавляет к нему смещение в </a:t>
            </a:r>
            <a:r>
              <a:rPr lang="en-US" b="0" baseline="0" dirty="0" smtClean="0"/>
              <a:t>i </a:t>
            </a:r>
            <a:r>
              <a:rPr lang="ru-RU" b="0" baseline="0" dirty="0" smtClean="0"/>
              <a:t>элементов</a:t>
            </a:r>
            <a:r>
              <a:rPr lang="en-US" b="0" baseline="0" dirty="0" smtClean="0"/>
              <a:t>, </a:t>
            </a:r>
            <a:r>
              <a:rPr lang="ru-RU" b="0" baseline="0" dirty="0" smtClean="0"/>
              <a:t>и из выбранной структуры извлекает адрес выбранного поля.</a:t>
            </a:r>
          </a:p>
          <a:p>
            <a:pPr marL="0" indent="0">
              <a:buNone/>
            </a:pPr>
            <a:endParaRPr lang="ru-RU" b="0" baseline="0" dirty="0" smtClean="0"/>
          </a:p>
          <a:p>
            <a:pPr marL="0" indent="0">
              <a:buNone/>
            </a:pPr>
            <a:r>
              <a:rPr lang="ru-RU" b="0" baseline="0" dirty="0" smtClean="0"/>
              <a:t>В примере справа, напротив, сперва адрес структуры с индексом </a:t>
            </a:r>
            <a:r>
              <a:rPr lang="en-US" b="0" baseline="0" dirty="0" smtClean="0"/>
              <a:t>i </a:t>
            </a:r>
            <a:r>
              <a:rPr lang="ru-RU" b="0" baseline="0" dirty="0" smtClean="0"/>
              <a:t>сохраняется в переменной ссылке </a:t>
            </a:r>
            <a:r>
              <a:rPr lang="en-US" b="0" baseline="0" dirty="0" smtClean="0"/>
              <a:t>ref </a:t>
            </a:r>
            <a:r>
              <a:rPr lang="ru-RU" b="0" baseline="0" dirty="0" smtClean="0"/>
              <a:t>и далее всё обращение идёт через неё.</a:t>
            </a:r>
          </a:p>
          <a:p>
            <a:pPr marL="0" indent="0">
              <a:buNone/>
            </a:pPr>
            <a:r>
              <a:rPr lang="ru-RU" b="0" baseline="0" dirty="0" smtClean="0"/>
              <a:t>Код получается быстрее, да и компактнее.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7595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Надо сказать,</a:t>
            </a:r>
            <a:r>
              <a:rPr lang="ru-RU" b="0" baseline="0" dirty="0" smtClean="0"/>
              <a:t> что то же самое можно сделать через указатель (пример слева).</a:t>
            </a:r>
            <a:endParaRPr lang="ru-RU" b="0" dirty="0" smtClean="0"/>
          </a:p>
          <a:p>
            <a:pPr marL="0" indent="0">
              <a:buNone/>
            </a:pPr>
            <a:r>
              <a:rPr lang="ru-RU" b="0" dirty="0" smtClean="0"/>
              <a:t>После компиляции обеих версий программы</a:t>
            </a:r>
            <a:r>
              <a:rPr lang="ru-RU" b="0" baseline="0" dirty="0" smtClean="0"/>
              <a:t> на этом слайде </a:t>
            </a:r>
            <a:r>
              <a:rPr lang="ru-RU" b="0" dirty="0" smtClean="0"/>
              <a:t>(через указатель и ссылку)</a:t>
            </a:r>
            <a:br>
              <a:rPr lang="ru-RU" b="0" dirty="0" smtClean="0"/>
            </a:br>
            <a:r>
              <a:rPr lang="ru-RU" b="0" dirty="0" smtClean="0"/>
              <a:t>будет</a:t>
            </a:r>
            <a:r>
              <a:rPr lang="ru-RU" b="0" baseline="0" dirty="0" smtClean="0"/>
              <a:t> получен абсолютно идентичный бинарный код.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9589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 smtClean="0"/>
              <a:t>Хотя</a:t>
            </a:r>
            <a:r>
              <a:rPr lang="en-US" baseline="0" dirty="0" smtClean="0"/>
              <a:t> L-value – </a:t>
            </a:r>
            <a:r>
              <a:rPr lang="ru-RU" baseline="0" dirty="0" smtClean="0"/>
              <a:t>это</a:t>
            </a:r>
            <a:r>
              <a:rPr lang="en-US" baseline="0" dirty="0" smtClean="0"/>
              <a:t> location-value</a:t>
            </a:r>
            <a:r>
              <a:rPr lang="ru-RU" baseline="0" dirty="0" smtClean="0"/>
              <a:t>, то есть адрес в памяти</a:t>
            </a:r>
            <a:r>
              <a:rPr lang="en-US" baseline="0" dirty="0" smtClean="0"/>
              <a:t>,</a:t>
            </a:r>
          </a:p>
          <a:p>
            <a:r>
              <a:rPr lang="ru-RU" baseline="0" dirty="0" smtClean="0"/>
              <a:t>а </a:t>
            </a:r>
            <a:r>
              <a:rPr lang="en-US" baseline="0" dirty="0" smtClean="0"/>
              <a:t>R-value – read-value, </a:t>
            </a:r>
            <a:r>
              <a:rPr lang="ru-RU" baseline="0" dirty="0" smtClean="0"/>
              <a:t>то есть значение, которое можно только читать.</a:t>
            </a:r>
          </a:p>
          <a:p>
            <a:r>
              <a:rPr lang="ru-RU" baseline="0" dirty="0" smtClean="0"/>
              <a:t>Запоминать их проще как </a:t>
            </a:r>
            <a:r>
              <a:rPr lang="en-US" baseline="0" dirty="0" smtClean="0"/>
              <a:t>left </a:t>
            </a:r>
            <a:r>
              <a:rPr lang="ru-RU" baseline="0" dirty="0" smtClean="0"/>
              <a:t>и </a:t>
            </a:r>
            <a:r>
              <a:rPr lang="en-US" baseline="0" dirty="0" smtClean="0"/>
              <a:t>right, </a:t>
            </a:r>
            <a:r>
              <a:rPr lang="ru-RU" baseline="0" dirty="0" smtClean="0"/>
              <a:t>то есть допустимо использование слева от равно или только справа от равно.</a:t>
            </a:r>
            <a:endParaRPr lang="ru-RU" dirty="0" smtClean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>
                <a:solidFill>
                  <a:prstClr val="black"/>
                </a:solidFill>
              </a:rPr>
              <a:pPr/>
              <a:t>55</a:t>
            </a:fld>
            <a:endParaRPr lang="ru-RU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649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 smtClean="0"/>
              <a:t>Все</a:t>
            </a:r>
            <a:r>
              <a:rPr lang="ru-RU" baseline="0" dirty="0" smtClean="0"/>
              <a:t> переменные – </a:t>
            </a:r>
            <a:r>
              <a:rPr lang="en-US" baseline="0" dirty="0" smtClean="0"/>
              <a:t>L-value. </a:t>
            </a:r>
            <a:r>
              <a:rPr lang="ru-RU" baseline="0" dirty="0" smtClean="0"/>
              <a:t>За исключением константных (помеченных при объявлении модификатором const) – они хотя и представляют область памяти, но записывать в неё нельзя.</a:t>
            </a:r>
          </a:p>
          <a:p>
            <a:r>
              <a:rPr lang="ru-RU" baseline="0" dirty="0" smtClean="0"/>
              <a:t>Все литералы – </a:t>
            </a:r>
            <a:r>
              <a:rPr lang="en-US" baseline="0" dirty="0" smtClean="0"/>
              <a:t>R-value, </a:t>
            </a:r>
            <a:r>
              <a:rPr lang="ru-RU" baseline="0" dirty="0" smtClean="0"/>
              <a:t>результаты вычисления выражений – тоже </a:t>
            </a:r>
            <a:r>
              <a:rPr lang="en-US" baseline="0" dirty="0" smtClean="0"/>
              <a:t>R-value (</a:t>
            </a:r>
            <a:r>
              <a:rPr lang="ru-RU" baseline="0" dirty="0" smtClean="0"/>
              <a:t>за исключением случая, когда результат вычисления выражения указатель и последней была операция его разыменования).</a:t>
            </a:r>
            <a:endParaRPr lang="ru-RU" dirty="0" smtClean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>
                <a:solidFill>
                  <a:prstClr val="black"/>
                </a:solidFill>
              </a:rPr>
              <a:pPr/>
              <a:t>56</a:t>
            </a:fld>
            <a:endParaRPr lang="ru-RU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674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>
                <a:solidFill>
                  <a:prstClr val="black"/>
                </a:solidFill>
              </a:rPr>
              <a:pPr/>
              <a:t>57</a:t>
            </a:fld>
            <a:endParaRPr lang="ru-RU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70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>
                <a:solidFill>
                  <a:prstClr val="black"/>
                </a:solidFill>
              </a:rPr>
              <a:pPr/>
              <a:t>58</a:t>
            </a:fld>
            <a:endParaRPr lang="ru-RU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335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 smtClean="0"/>
              <a:t>Значение переменной </a:t>
            </a:r>
            <a:r>
              <a:rPr lang="en-US" dirty="0" smtClean="0"/>
              <a:t>i (L-Value)</a:t>
            </a:r>
            <a:r>
              <a:rPr lang="en-US" baseline="0" dirty="0" smtClean="0"/>
              <a:t> </a:t>
            </a:r>
            <a:r>
              <a:rPr lang="ru-RU" baseline="0" dirty="0" smtClean="0"/>
              <a:t>после чтения используется только как значение, то есть как </a:t>
            </a:r>
            <a:r>
              <a:rPr lang="en-US" baseline="0" dirty="0" smtClean="0"/>
              <a:t>R-Value.</a:t>
            </a:r>
            <a:endParaRPr lang="ru-RU" dirty="0" smtClean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>
                <a:solidFill>
                  <a:prstClr val="black"/>
                </a:solidFill>
              </a:rPr>
              <a:pPr/>
              <a:t>59</a:t>
            </a:fld>
            <a:endParaRPr lang="ru-RU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33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Унарный оператор * позволяет обратиться к переменной адрес которой хранится в указателе.</a:t>
            </a:r>
          </a:p>
          <a:p>
            <a:pPr marL="0" indent="0">
              <a:buNone/>
            </a:pPr>
            <a:r>
              <a:rPr lang="ru-RU" baseline="0" dirty="0" smtClean="0"/>
              <a:t>При этом можно как читать, так и записывать значение этой переменной.</a:t>
            </a:r>
          </a:p>
          <a:p>
            <a:pPr marL="0" indent="0">
              <a:buNone/>
            </a:pPr>
            <a:r>
              <a:rPr lang="ru-RU" baseline="0" dirty="0" smtClean="0"/>
              <a:t>На слайде показана запись в переменную </a:t>
            </a:r>
            <a:r>
              <a:rPr lang="en-US" baseline="0" dirty="0" smtClean="0"/>
              <a:t>i,</a:t>
            </a:r>
            <a:r>
              <a:rPr lang="ru-RU" baseline="0" dirty="0" smtClean="0"/>
              <a:t> адрес которой был сохранён в указатель </a:t>
            </a:r>
            <a:r>
              <a:rPr lang="en-US" baseline="0" dirty="0" smtClean="0"/>
              <a:t>pi </a:t>
            </a:r>
            <a:r>
              <a:rPr lang="ru-RU" baseline="0" dirty="0" smtClean="0"/>
              <a:t>на прошлом слайде.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3435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 smtClean="0"/>
              <a:t>Таким образом переменные и</a:t>
            </a:r>
            <a:r>
              <a:rPr lang="ru-RU" baseline="0" dirty="0" smtClean="0"/>
              <a:t> ссылки являются </a:t>
            </a:r>
            <a:r>
              <a:rPr lang="en-US" baseline="0" dirty="0" smtClean="0"/>
              <a:t>L-Value.</a:t>
            </a:r>
          </a:p>
          <a:p>
            <a:r>
              <a:rPr lang="ru-RU" baseline="0" dirty="0" smtClean="0"/>
              <a:t>Литералы, константы и результаты вычисления выражений являются </a:t>
            </a:r>
            <a:r>
              <a:rPr lang="en-US" baseline="0" dirty="0" smtClean="0"/>
              <a:t>R-Value.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err="1" smtClean="0"/>
              <a:t>Разыменованный</a:t>
            </a:r>
            <a:r>
              <a:rPr lang="ru-RU" baseline="0" dirty="0" smtClean="0"/>
              <a:t> указатель является </a:t>
            </a:r>
            <a:r>
              <a:rPr lang="en-US" baseline="0" dirty="0" smtClean="0"/>
              <a:t>L-Value – </a:t>
            </a:r>
            <a:r>
              <a:rPr lang="ru-RU" baseline="0" dirty="0" smtClean="0"/>
              <a:t>в него можно записать значение, как в переменную.</a:t>
            </a:r>
            <a:endParaRPr lang="ru-RU" dirty="0" smtClean="0"/>
          </a:p>
        </p:txBody>
      </p:sp>
      <p:sp>
        <p:nvSpPr>
          <p:cNvPr id="1249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DF1F0-AC60-415C-8CF2-2AA4BF7BEFEB}" type="slidenum">
              <a:rPr lang="ru-RU" smtClean="0">
                <a:solidFill>
                  <a:prstClr val="black"/>
                </a:solidFill>
              </a:rPr>
              <a:pPr/>
              <a:t>60</a:t>
            </a:fld>
            <a:endParaRPr lang="ru-RU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961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 smtClean="0"/>
              <a:t>Не смотря на то, что вся доступная процессу память находится в одном адресном пространстве, выделяется она только по необходимости. Выделяется она обычно "страницами" - блоками кратными 4КБ.</a:t>
            </a:r>
            <a:br>
              <a:rPr lang="ru-RU" b="0" dirty="0" smtClean="0"/>
            </a:br>
            <a:r>
              <a:rPr lang="ru-RU" b="0" dirty="0" smtClean="0"/>
              <a:t>Есть</a:t>
            </a:r>
            <a:r>
              <a:rPr lang="ru-RU" b="0" baseline="0" dirty="0" smtClean="0"/>
              <a:t> три механизма выделения памяти в зависимости от назначения:</a:t>
            </a:r>
          </a:p>
          <a:p>
            <a:pPr marL="171450" indent="-171450">
              <a:buFontTx/>
              <a:buChar char="-"/>
            </a:pPr>
            <a:r>
              <a:rPr lang="ru-RU" b="0" baseline="0" dirty="0" smtClean="0"/>
              <a:t>глобальная память – память выделяется при загрузке исполняемого </a:t>
            </a:r>
            <a:r>
              <a:rPr lang="en-US" b="0" baseline="0" dirty="0" smtClean="0"/>
              <a:t>exe </a:t>
            </a:r>
            <a:r>
              <a:rPr lang="ru-RU" b="0" baseline="0" dirty="0" smtClean="0"/>
              <a:t>файла в память, в ней размещаются глобальные и статические переменные. Эта область памяти освобождается только при выгрузке программы.</a:t>
            </a:r>
          </a:p>
          <a:p>
            <a:pPr marL="171450" indent="-171450">
              <a:buFontTx/>
              <a:buChar char="-"/>
            </a:pPr>
            <a:r>
              <a:rPr lang="ru-RU" b="0" baseline="0" dirty="0" smtClean="0"/>
              <a:t>локальная память – для локальных переменных, выделение памяти и освобождение очень быстрое. Занимаемая переменными память освобождается при выходе из области видимости, в которой они объявлены. Эта память может освобождаться только в порядке обратном выделению памяти (поэтому и называется стеком).</a:t>
            </a:r>
          </a:p>
          <a:p>
            <a:pPr marL="171450" indent="-171450">
              <a:buFontTx/>
              <a:buChar char="-"/>
            </a:pPr>
            <a:r>
              <a:rPr lang="ru-RU" b="0" baseline="0" dirty="0" smtClean="0"/>
              <a:t>динамическая память – память выделяется и освобождается программистом путём явного выполнения команд выделения и освобождения памяти. Из-за требования, что выделяться и освобождаться память может в любом порядке, даже специально оптимизированный алгоритм работает медленнее, чем выделение и освобождение локальной памяти. (сложность логарифмическая, но нет от количества выделенных блоков, а от количества свободных, то есть при увеличении дефрагментации памяти скорость выделения и освобождения будет падать).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4715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8348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6920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7328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После освобождения памяти переменные</a:t>
            </a:r>
            <a:r>
              <a:rPr lang="ru-RU" b="0" baseline="0" dirty="0" smtClean="0"/>
              <a:t> </a:t>
            </a:r>
            <a:r>
              <a:rPr lang="en-US" b="0" baseline="0" dirty="0" err="1" smtClean="0"/>
              <a:t>pwVar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и </a:t>
            </a:r>
            <a:r>
              <a:rPr lang="en-US" b="0" baseline="0" dirty="0" err="1" smtClean="0"/>
              <a:t>pfVar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по прежнему ссылаются на блоки памяти, хотя память уже освобождена. Далее эта же память может быть выделена для других переменных, поэтому если переменные указатели будут продолжать существовать, имеет смысл их </a:t>
            </a:r>
            <a:r>
              <a:rPr lang="ru-RU" b="0" baseline="0" dirty="0" err="1" smtClean="0"/>
              <a:t>занулить</a:t>
            </a:r>
            <a:r>
              <a:rPr lang="ru-RU" b="0" baseline="0" dirty="0" smtClean="0"/>
              <a:t>. </a:t>
            </a:r>
            <a:r>
              <a:rPr lang="ru-RU" b="0" baseline="0" dirty="0" err="1" smtClean="0"/>
              <a:t>Занулять</a:t>
            </a:r>
            <a:r>
              <a:rPr lang="ru-RU" b="0" baseline="0" dirty="0" smtClean="0"/>
              <a:t> не требуется, если функция в которой объявлены эти переменные на этом завершается.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7881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19201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1324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6661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87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На этом слайде показано чтение значения переменной </a:t>
            </a:r>
            <a:r>
              <a:rPr lang="en-US" baseline="0" dirty="0" smtClean="0"/>
              <a:t>i</a:t>
            </a:r>
            <a:r>
              <a:rPr lang="ru-RU" baseline="0" dirty="0" smtClean="0"/>
              <a:t> с использованием указателя, хранящего её адрес.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Примечание: компилятор обязательно выдаст предупреждение к указанной строке, поскольку значение типа </a:t>
            </a:r>
            <a:r>
              <a:rPr lang="en-US" baseline="0" dirty="0" smtClean="0"/>
              <a:t>int </a:t>
            </a:r>
            <a:r>
              <a:rPr lang="ru-RU" baseline="0" dirty="0" smtClean="0"/>
              <a:t>записывается в переменную типа </a:t>
            </a:r>
            <a:r>
              <a:rPr lang="en-US" baseline="0" dirty="0" smtClean="0"/>
              <a:t>short, </a:t>
            </a:r>
            <a:r>
              <a:rPr lang="ru-RU" baseline="0" dirty="0" smtClean="0"/>
              <a:t>а значит возможна потеря значащих бит.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364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5489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smtClean="0"/>
              <a:t>Зачем</a:t>
            </a:r>
            <a:r>
              <a:rPr lang="ru-RU" b="0" baseline="0" dirty="0" smtClean="0"/>
              <a:t> отдельная функция для удаления массива если стандартная библиотека С++ самостоятельно запоминает размер выделяемой памяти при вызове </a:t>
            </a:r>
            <a:r>
              <a:rPr lang="en-US" b="0" baseline="0" dirty="0" smtClean="0"/>
              <a:t>new</a:t>
            </a:r>
            <a:r>
              <a:rPr lang="ru-RU" b="0" baseline="0" dirty="0" smtClean="0"/>
              <a:t>?</a:t>
            </a:r>
          </a:p>
          <a:p>
            <a:pPr marL="0" indent="0">
              <a:buNone/>
            </a:pPr>
            <a:r>
              <a:rPr lang="ru-RU" b="0" baseline="0" dirty="0" smtClean="0"/>
              <a:t>Ответ: в стандарте </a:t>
            </a:r>
            <a:r>
              <a:rPr lang="en-US" b="0" baseline="0" dirty="0" smtClean="0"/>
              <a:t>C++ </a:t>
            </a:r>
            <a:r>
              <a:rPr lang="ru-RU" b="0" baseline="0" dirty="0" smtClean="0"/>
              <a:t>специально выделено, что освобождение памяти с помощью </a:t>
            </a:r>
            <a:r>
              <a:rPr lang="en-US" b="0" baseline="0" dirty="0" smtClean="0"/>
              <a:t>delete </a:t>
            </a:r>
            <a:r>
              <a:rPr lang="ru-RU" b="0" baseline="0" dirty="0" smtClean="0"/>
              <a:t>если она была выделена через </a:t>
            </a:r>
            <a:r>
              <a:rPr lang="en-US" b="0" baseline="0" dirty="0" smtClean="0"/>
              <a:t>new[] </a:t>
            </a:r>
            <a:r>
              <a:rPr lang="ru-RU" b="0" baseline="0" dirty="0" smtClean="0"/>
              <a:t>приводит к неопределённому поведению. То есть на одном компиляторе может нормально отработать, а на другом вызвать вылет программы с ошибкой.</a:t>
            </a:r>
          </a:p>
          <a:p>
            <a:pPr marL="0" indent="0">
              <a:buNone/>
            </a:pPr>
            <a:r>
              <a:rPr lang="ru-RU" b="0" baseline="0" dirty="0" smtClean="0"/>
              <a:t>На практике компилятор от </a:t>
            </a:r>
            <a:r>
              <a:rPr lang="en-US" b="0" baseline="0" dirty="0" smtClean="0"/>
              <a:t>Microsoft </a:t>
            </a:r>
            <a:r>
              <a:rPr lang="ru-RU" b="0" baseline="0" dirty="0" smtClean="0"/>
              <a:t>к этому относится нормально. Но делать так всё равно не рекомендуется.</a:t>
            </a:r>
          </a:p>
          <a:p>
            <a:pPr marL="0" indent="0">
              <a:buNone/>
            </a:pPr>
            <a:r>
              <a:rPr lang="ru-RU" b="0" baseline="0" dirty="0" smtClean="0"/>
              <a:t>Разница в поведении станет заметна при использовании объектов вместо встроенных типов, но об этом будем говорить в следующем семестре в теме про объектно-ориентированное программирование.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8195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это программа из прошлой темы</a:t>
            </a:r>
            <a:r>
              <a:rPr lang="ru-RU" baseline="0" dirty="0" smtClean="0"/>
              <a:t> вычисления суммы разности и скалярного произведения векторов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2) размер массива вводим с клавиатуры, в момент компиляции он не известен</a:t>
            </a:r>
          </a:p>
          <a:p>
            <a:pPr marL="0" indent="0">
              <a:buNone/>
            </a:pPr>
            <a:r>
              <a:rPr lang="ru-RU" dirty="0" smtClean="0"/>
              <a:t>3) невозможно проинициализировать массив – но мы итак его сразу вводим поэтому отдельный цикл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зануления</a:t>
            </a:r>
            <a:r>
              <a:rPr lang="ru-RU" baseline="0" dirty="0" smtClean="0"/>
              <a:t> не требуется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24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Использование в программе динамических массивов отличается от использования статических массивов при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выделении памяти (нельзя сразу проинициализировать элементы выделяемого массива).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освобождении памяти (статические массивы удаляются автоматически, динамические надо удалять явно).</a:t>
            </a:r>
          </a:p>
          <a:p>
            <a:pPr marL="228600" indent="-228600">
              <a:buAutoNum type="arabicParenR"/>
            </a:pPr>
            <a:r>
              <a:rPr lang="ru-RU" b="0" baseline="0" dirty="0" smtClean="0"/>
              <a:t>макрос </a:t>
            </a:r>
            <a:r>
              <a:rPr lang="en-US" b="0" baseline="0" dirty="0" err="1" smtClean="0"/>
              <a:t>countof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к динамическим массивам не применим – указатель не помнит размера массива.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3407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Важно: не забыть освободить память в конце программы</a:t>
            </a:r>
            <a:endParaRPr lang="en-US" baseline="0" dirty="0" smtClean="0"/>
          </a:p>
          <a:p>
            <a:pPr marL="0" indent="0">
              <a:buNone/>
            </a:pPr>
            <a:r>
              <a:rPr lang="ru-RU" baseline="0" dirty="0" smtClean="0"/>
              <a:t>Если программа короткая, то память всё равно освободиться при завершении программы.</a:t>
            </a:r>
          </a:p>
          <a:p>
            <a:pPr marL="0" indent="0">
              <a:buNone/>
            </a:pPr>
            <a:r>
              <a:rPr lang="ru-RU" baseline="0" dirty="0" smtClean="0"/>
              <a:t>Но привыкать следить и освобождать память надо уже сейчас.</a:t>
            </a:r>
          </a:p>
          <a:p>
            <a:pPr marL="0" indent="0">
              <a:buNone/>
            </a:pPr>
            <a:r>
              <a:rPr lang="ru-RU" baseline="0" dirty="0" smtClean="0"/>
              <a:t>В следующем семестре мы рассмотрим умные указатели, которые позволят делать удаление динамического массива автоматически при выходе из области видимости.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283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86459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31274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2972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4933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76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 smtClean="0"/>
              <a:t>Расшифровка имени переменной </a:t>
            </a:r>
            <a:r>
              <a:rPr lang="en-US" baseline="0" dirty="0" smtClean="0"/>
              <a:t>vwA </a:t>
            </a:r>
            <a:r>
              <a:rPr lang="ru-RU" baseline="0" dirty="0" smtClean="0"/>
              <a:t>из венгерской нотации:</a:t>
            </a:r>
            <a:br>
              <a:rPr lang="ru-RU" baseline="0" dirty="0" smtClean="0"/>
            </a:br>
            <a:r>
              <a:rPr lang="en-US" baseline="0" dirty="0" smtClean="0"/>
              <a:t>'v' – </a:t>
            </a:r>
            <a:r>
              <a:rPr lang="ru-RU" baseline="0" dirty="0" smtClean="0"/>
              <a:t>массив</a:t>
            </a:r>
            <a:r>
              <a:rPr lang="en-US" baseline="0" dirty="0" smtClean="0"/>
              <a:t>, 'w' – </a:t>
            </a:r>
            <a:r>
              <a:rPr lang="ru-RU" baseline="0" dirty="0" smtClean="0"/>
              <a:t>каждый элемент типа </a:t>
            </a:r>
            <a:r>
              <a:rPr lang="en-US" baseline="0" dirty="0" smtClean="0"/>
              <a:t>word (</a:t>
            </a:r>
            <a:r>
              <a:rPr lang="ru-RU" baseline="0" dirty="0" smtClean="0"/>
              <a:t>старое название </a:t>
            </a:r>
            <a:r>
              <a:rPr lang="en-US" baseline="0" dirty="0" smtClean="0"/>
              <a:t>short int, </a:t>
            </a:r>
            <a:r>
              <a:rPr lang="ru-RU" baseline="0" dirty="0" smtClean="0"/>
              <a:t>используется поскольку буква</a:t>
            </a:r>
            <a:r>
              <a:rPr lang="en-US" baseline="0" dirty="0" smtClean="0"/>
              <a:t> 's' </a:t>
            </a:r>
            <a:r>
              <a:rPr lang="ru-RU" baseline="0" dirty="0" smtClean="0"/>
              <a:t>зарезервирована за строками)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pPr marL="228600" indent="-228600">
              <a:buAutoNum type="arabicParenR"/>
            </a:pPr>
            <a:r>
              <a:rPr lang="ru-RU" baseline="0" dirty="0" smtClean="0"/>
              <a:t>в примере есть ошибка – обращение к элементу </a:t>
            </a:r>
            <a:r>
              <a:rPr lang="en-US" baseline="0" dirty="0" smtClean="0"/>
              <a:t>vwA[3], </a:t>
            </a:r>
            <a:r>
              <a:rPr lang="ru-RU" baseline="0" dirty="0" smtClean="0"/>
              <a:t>хотя последний элемент массива это </a:t>
            </a:r>
            <a:r>
              <a:rPr lang="en-US" baseline="0" dirty="0" smtClean="0"/>
              <a:t>vwA[2],</a:t>
            </a: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но так как, тут работа только с адресом</a:t>
            </a:r>
            <a:r>
              <a:rPr lang="en-US" baseline="0" dirty="0" smtClean="0"/>
              <a:t> </a:t>
            </a:r>
            <a:r>
              <a:rPr lang="ru-RU" baseline="0" dirty="0" smtClean="0"/>
              <a:t>(значение по этому адресу не читается и не записывается), то программа выполнится без ошибок</a:t>
            </a:r>
          </a:p>
          <a:p>
            <a:pPr marL="228600" indent="-228600">
              <a:buAutoNum type="arabicParenR"/>
            </a:pPr>
            <a:r>
              <a:rPr lang="ru-RU" i="0" baseline="0" dirty="0" smtClean="0"/>
              <a:t>зачем компилятор оставил дырки между переменными?</a:t>
            </a:r>
            <a:br>
              <a:rPr lang="ru-RU" i="0" baseline="0" dirty="0" smtClean="0"/>
            </a:br>
            <a:r>
              <a:rPr lang="ru-RU" i="0" baseline="0" dirty="0" smtClean="0"/>
              <a:t>Ответ: в режиме компиляции </a:t>
            </a:r>
            <a:r>
              <a:rPr lang="en-US" i="0" baseline="0" dirty="0" smtClean="0"/>
              <a:t>Debug</a:t>
            </a:r>
            <a:r>
              <a:rPr lang="ru-RU" i="0" baseline="0" dirty="0" smtClean="0"/>
              <a:t> компилятор может добавлять дополнительные байты между переменными для хранения своей отладочной информации и чтобы выровнять последующие переменные по адресу кратному 4.</a:t>
            </a:r>
            <a:endParaRPr lang="en-US" i="0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34045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 smtClean="0"/>
              <a:t>Освобождать память необходимо в обратном порядке чем выделяли:</a:t>
            </a:r>
            <a:br>
              <a:rPr lang="ru-RU" baseline="0" dirty="0" smtClean="0"/>
            </a:br>
            <a:r>
              <a:rPr lang="ru-RU" baseline="0" dirty="0" smtClean="0"/>
              <a:t>- сперва освобождаем строки(порядок не важен),</a:t>
            </a:r>
            <a:br>
              <a:rPr lang="ru-RU" baseline="0" dirty="0" smtClean="0"/>
            </a:br>
            <a:r>
              <a:rPr lang="ru-RU" baseline="0" dirty="0" smtClean="0"/>
              <a:t>- затем освобождаем массив указателей на начала строк</a:t>
            </a:r>
            <a:br>
              <a:rPr lang="ru-RU" baseline="0" dirty="0" smtClean="0"/>
            </a:br>
            <a:r>
              <a:rPr lang="ru-RU" baseline="0" dirty="0" smtClean="0"/>
              <a:t>При этом каждому вызову </a:t>
            </a:r>
            <a:r>
              <a:rPr lang="en-US" baseline="0" dirty="0" smtClean="0"/>
              <a:t>new </a:t>
            </a:r>
            <a:r>
              <a:rPr lang="ru-RU" baseline="0" dirty="0" smtClean="0"/>
              <a:t>в программе должен соответствовать свой вызов </a:t>
            </a:r>
            <a:r>
              <a:rPr lang="en-US" baseline="0" dirty="0" smtClean="0"/>
              <a:t>delete.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3180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smtClean="0"/>
              <a:t>можно</a:t>
            </a:r>
            <a:r>
              <a:rPr lang="ru-RU" baseline="0" dirty="0" smtClean="0"/>
              <a:t> выделить память сразу – потом только проинициализировать из одного блока указатели на начала строк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При этом каждому </a:t>
            </a:r>
            <a:r>
              <a:rPr lang="en-US" baseline="0" dirty="0" smtClean="0"/>
              <a:t>new[] </a:t>
            </a:r>
            <a:r>
              <a:rPr lang="ru-RU" baseline="0" dirty="0" smtClean="0"/>
              <a:t>должен соответствовать вызов </a:t>
            </a:r>
            <a:r>
              <a:rPr lang="en-US" baseline="0" dirty="0" smtClean="0"/>
              <a:t>delete[]:</a:t>
            </a:r>
            <a:br>
              <a:rPr lang="en-US" baseline="0" dirty="0" smtClean="0"/>
            </a:br>
            <a:r>
              <a:rPr lang="ru-RU" baseline="0" dirty="0" smtClean="0"/>
              <a:t>в этом примере дважды будет вызван </a:t>
            </a:r>
            <a:r>
              <a:rPr lang="en-US" baseline="0" dirty="0" smtClean="0"/>
              <a:t>new[]</a:t>
            </a:r>
            <a:r>
              <a:rPr lang="ru-RU" baseline="0" dirty="0" smtClean="0"/>
              <a:t> (для массива указателей на начала строк и на собственно массив данных).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можно обойтись единственным вызовом </a:t>
            </a:r>
            <a:r>
              <a:rPr lang="en-US" baseline="0" dirty="0" smtClean="0"/>
              <a:t>new, </a:t>
            </a:r>
            <a:r>
              <a:rPr lang="ru-RU" baseline="0" dirty="0" smtClean="0"/>
              <a:t>но тогда придётся преобразовывать тип указателей. В общем то именно так и поступают в языке </a:t>
            </a:r>
            <a:r>
              <a:rPr lang="en-US" baseline="0" dirty="0" smtClean="0"/>
              <a:t>C.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ru-RU" dirty="0" smtClean="0"/>
              <a:t>Плюс</a:t>
            </a:r>
            <a:r>
              <a:rPr lang="ru-RU" baseline="0" dirty="0" smtClean="0"/>
              <a:t> использования массивов такого типа в том, что если требуется поменять строки местами можно просто поменять соответствующие им указатели, а не менять каждый элемент одной строки на элемент другой, как пришлось бы делать при выделении статического двухмерного массива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Что делать если требуется в алгоритме быстро поменять столбцы местами?</a:t>
            </a:r>
            <a:endParaRPr lang="ru-RU" dirty="0" smtClean="0"/>
          </a:p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7606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Массив строк у нас или массив столбцов – зависит только от интерпретации данных.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26911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8234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44767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099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В </a:t>
            </a:r>
            <a:r>
              <a:rPr lang="en-US" baseline="0" dirty="0" smtClean="0"/>
              <a:t>release </a:t>
            </a:r>
            <a:r>
              <a:rPr lang="ru-RU" baseline="0" dirty="0" smtClean="0"/>
              <a:t>режиме компилятора между переменными не добавляется отладочная информация – только выравнивание, чтобы адреса всех переменных были кратны 4.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36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Управление памятью</a:t>
            </a:r>
            <a:endParaRPr lang="en-US" dirty="0" smtClean="0"/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3649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4219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1740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7034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5098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6C1DE-0AA3-4AF7-9F0E-A423E43E1E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9471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Управление памятью</a:t>
            </a:r>
            <a:endParaRPr lang="en-US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Управление памятью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Управление памятью</a:t>
            </a:r>
            <a:endParaRPr lang="en-US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Управление памятью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Управление памятью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8522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93022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9821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Управление памятью</a:t>
            </a:r>
            <a:endParaRPr lang="en-US" dirty="0" smtClean="0"/>
          </a:p>
        </p:txBody>
      </p:sp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7" r:id="rId5"/>
    <p:sldLayoutId id="2147483668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</a:t>
            </a:r>
            <a:r>
              <a:rPr lang="en-US" dirty="0" smtClean="0"/>
              <a:t>	</a:t>
            </a:r>
            <a:r>
              <a:rPr lang="ru-RU" dirty="0" smtClean="0"/>
              <a:t>2019/2020</a:t>
            </a:r>
            <a:endParaRPr lang="ru-R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ОСНОВЫ </a:t>
            </a:r>
            <a:r>
              <a:rPr lang="ru-RU" dirty="0" err="1" smtClean="0"/>
              <a:t>ПРОГРаммирования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9520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116632"/>
            <a:ext cx="8640960" cy="61926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60363" indent="-360363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2. Основы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  <a:endParaRPr lang="en-US" b="1" dirty="0" smtClean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i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i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 Языки </a:t>
            </a:r>
            <a:r>
              <a:rPr lang="ru-RU" i="1" dirty="0" smtClean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5. Базовые элементы языка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Тема 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6. Концепция типа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данных</a:t>
            </a:r>
            <a:endParaRPr lang="en-US" dirty="0" smtClean="0">
              <a:solidFill>
                <a:prstClr val="white">
                  <a:lumMod val="65000"/>
                </a:prst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indent="-627063">
              <a:lnSpc>
                <a:spcPct val="107000"/>
              </a:lnSpc>
            </a:pPr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3. Процедурное </a:t>
            </a:r>
            <a:r>
              <a:rPr lang="ru-RU" sz="3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программирование</a:t>
            </a:r>
            <a:endParaRPr lang="en-US" sz="3400" b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5475" indent="-266700">
              <a:spcBef>
                <a:spcPts val="18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879600" algn="l"/>
              </a:tabLst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Тема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7. Введение в процедурное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и	структурное программирование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Тема 8. Управляющие инструкции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Тема 9. Базовые структуры данных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631825" indent="-457200">
              <a:lnSpc>
                <a:spcPct val="107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</a:t>
            </a: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 Управление памятью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11. Функции </a:t>
            </a:r>
            <a:br>
              <a:rPr lang="ru-RU" dirty="0">
                <a:solidFill>
                  <a:prstClr val="white">
                    <a:lumMod val="75000"/>
                  </a:prstClr>
                </a:solidFill>
              </a:rPr>
            </a:b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12.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Рекурсия</a:t>
            </a:r>
          </a:p>
          <a:p>
            <a:pPr marL="360363">
              <a:lnSpc>
                <a:spcPct val="107000"/>
              </a:lnSpc>
            </a:pPr>
            <a:r>
              <a:rPr lang="ru-RU" b="1" dirty="0">
                <a:solidFill>
                  <a:prstClr val="white">
                    <a:lumMod val="75000"/>
                  </a:prstClr>
                </a:solidFill>
              </a:rPr>
              <a:t>Раздел 4. Объектно-ориентированное программирование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13. Введение в объектно-ориентированное программирование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14. Инкапсуляция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15. Связанные динамические структуры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данных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1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6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Абстрактные типы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данных</a:t>
            </a:r>
            <a:endParaRPr lang="ru-RU" dirty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1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7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Шаблоны классов</a:t>
            </a:r>
          </a:p>
          <a:p>
            <a:pPr marL="628650" indent="-1588">
              <a:lnSpc>
                <a:spcPct val="107000"/>
              </a:lnSpc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1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8</a:t>
            </a:r>
            <a:r>
              <a:rPr lang="ru-RU" dirty="0" smtClean="0">
                <a:solidFill>
                  <a:prstClr val="white">
                    <a:lumMod val="75000"/>
                  </a:prstClr>
                </a:solidFill>
              </a:rPr>
              <a:t>. 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Наследование </a:t>
            </a:r>
            <a:r>
              <a:rPr lang="ru-RU">
                <a:solidFill>
                  <a:prstClr val="white">
                    <a:lumMod val="75000"/>
                  </a:prstClr>
                </a:solidFill>
              </a:rPr>
              <a:t>и </a:t>
            </a:r>
            <a:r>
              <a:rPr lang="ru-RU" smtClean="0">
                <a:solidFill>
                  <a:prstClr val="white">
                    <a:lumMod val="75000"/>
                  </a:prstClr>
                </a:solidFill>
              </a:rPr>
              <a:t>полиморфизм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55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700808"/>
            <a:ext cx="8568952" cy="141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0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20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Базовый_тип</a:t>
            </a:r>
            <a:r>
              <a:rPr lang="ru-RU" sz="20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b="1" dirty="0" smtClean="0">
              <a:solidFill>
                <a:schemeClr val="bg2"/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 smtClean="0">
                <a:solidFill>
                  <a:prstClr val="black"/>
                </a:solidFill>
              </a:rPr>
              <a:t>Признак </a:t>
            </a:r>
            <a:r>
              <a:rPr lang="ru-RU" sz="2200" dirty="0">
                <a:solidFill>
                  <a:prstClr val="black"/>
                </a:solidFill>
              </a:rPr>
              <a:t>указателя (*) относится к имени переменной, поэтому в одной строке можно объявить и переменную и указатель.</a:t>
            </a: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  <a:defRPr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Особенности синтаксиса объявления указателей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3707904" y="3501008"/>
            <a:ext cx="5184576" cy="1368152"/>
            <a:chOff x="3707904" y="3501008"/>
            <a:chExt cx="5184576" cy="1368152"/>
          </a:xfrm>
          <a:noFill/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4211960" y="3789040"/>
              <a:ext cx="4680520" cy="1080120"/>
            </a:xfrm>
            <a:prstGeom prst="roundRect">
              <a:avLst/>
            </a:prstGeom>
            <a:grp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 err="1" smtClean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</a:t>
              </a:r>
              <a:r>
                <a:rPr lang="en-US" sz="2200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2200" dirty="0" smtClean="0">
                  <a:solidFill>
                    <a:srgbClr val="000080"/>
                  </a:solidFill>
                </a:rPr>
                <a:t> </a:t>
              </a:r>
              <a:r>
                <a:rPr lang="ru-RU" sz="2400" dirty="0" smtClean="0">
                  <a:solidFill>
                    <a:schemeClr val="tx1"/>
                  </a:solidFill>
                </a:rPr>
                <a:t>и </a:t>
              </a:r>
              <a:r>
                <a:rPr lang="en-US" sz="2200" dirty="0" err="1" smtClean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piC</a:t>
              </a:r>
              <a:r>
                <a:rPr lang="en-US" sz="2400" dirty="0" smtClean="0">
                  <a:solidFill>
                    <a:srgbClr val="000080"/>
                  </a:solidFill>
                </a:rPr>
                <a:t> </a:t>
              </a:r>
              <a:r>
                <a:rPr lang="ru-RU" sz="2400" dirty="0" smtClean="0">
                  <a:solidFill>
                    <a:schemeClr val="tx1"/>
                  </a:solidFill>
                </a:rPr>
                <a:t>объявляются как </a:t>
              </a:r>
              <a:r>
                <a:rPr lang="en-US" sz="22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22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ru-RU" sz="2400" dirty="0" smtClean="0">
                  <a:solidFill>
                    <a:schemeClr val="tx1"/>
                  </a:solidFill>
                </a:rPr>
                <a:t>, а </a:t>
              </a:r>
              <a:r>
                <a:rPr lang="en-US" sz="2200" dirty="0" err="1" smtClean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iB</a:t>
              </a:r>
              <a:r>
                <a:rPr lang="en-US" sz="2800" dirty="0" smtClean="0">
                  <a:solidFill>
                    <a:srgbClr val="000080"/>
                  </a:solidFill>
                </a:rPr>
                <a:t> </a:t>
              </a:r>
              <a:r>
                <a:rPr lang="ru-RU" sz="2400" dirty="0" smtClean="0">
                  <a:solidFill>
                    <a:schemeClr val="tx1"/>
                  </a:solidFill>
                </a:rPr>
                <a:t>как </a:t>
              </a:r>
              <a:r>
                <a:rPr lang="en-US" sz="22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Прямая со стрелкой 15"/>
            <p:cNvCxnSpPr>
              <a:stCxn id="14" idx="1"/>
            </p:cNvCxnSpPr>
            <p:nvPr/>
          </p:nvCxnSpPr>
          <p:spPr>
            <a:xfrm flipH="1" flipV="1">
              <a:off x="3707904" y="3501008"/>
              <a:ext cx="504056" cy="828092"/>
            </a:xfrm>
            <a:prstGeom prst="straightConnector1">
              <a:avLst/>
            </a:prstGeom>
            <a:grpFill/>
            <a:ln w="31750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21" name="Прямоугольник 20"/>
          <p:cNvSpPr/>
          <p:nvPr/>
        </p:nvSpPr>
        <p:spPr>
          <a:xfrm>
            <a:off x="323528" y="5229200"/>
            <a:ext cx="8568952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>
                <a:solidFill>
                  <a:prstClr val="black"/>
                </a:solidFill>
              </a:rPr>
              <a:t>Во избежание  путаницы</a:t>
            </a:r>
            <a:r>
              <a:rPr lang="ru-RU" sz="2200" dirty="0" smtClean="0">
                <a:solidFill>
                  <a:prstClr val="black"/>
                </a:solidFill>
              </a:rPr>
              <a:t>, </a:t>
            </a:r>
            <a:r>
              <a:rPr lang="ru-RU" sz="2200" dirty="0">
                <a:solidFill>
                  <a:prstClr val="black"/>
                </a:solidFill>
              </a:rPr>
              <a:t>никогда не </a:t>
            </a:r>
            <a:r>
              <a:rPr lang="ru-RU" sz="2200" dirty="0" smtClean="0">
                <a:solidFill>
                  <a:prstClr val="black"/>
                </a:solidFill>
              </a:rPr>
              <a:t>объявляйте в одной строке </a:t>
            </a:r>
            <a:r>
              <a:rPr lang="ru-RU" sz="2200" dirty="0">
                <a:solidFill>
                  <a:prstClr val="black"/>
                </a:solidFill>
              </a:rPr>
              <a:t>более одной (указательной) </a:t>
            </a:r>
            <a:r>
              <a:rPr lang="ru-RU" sz="2200" dirty="0" smtClean="0">
                <a:solidFill>
                  <a:prstClr val="black"/>
                </a:solidFill>
              </a:rPr>
              <a:t>переменной</a:t>
            </a:r>
            <a:endParaRPr lang="ru-RU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Особенности синтаксиса объявления указателей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2348880"/>
            <a:ext cx="8424936" cy="383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>
                <a:solidFill>
                  <a:prstClr val="black"/>
                </a:solidFill>
              </a:rPr>
              <a:t>В качестве базового типа можно указать </a:t>
            </a:r>
            <a:r>
              <a:rPr lang="ru-RU" sz="2200" dirty="0" err="1" smtClean="0">
                <a:solidFill>
                  <a:srgbClr val="0000FF"/>
                </a:solidFill>
              </a:rPr>
              <a:t>void</a:t>
            </a:r>
            <a:r>
              <a:rPr lang="ru-RU" sz="2200" dirty="0" smtClean="0">
                <a:solidFill>
                  <a:srgbClr val="0000FF"/>
                </a:solidFill>
              </a:rPr>
              <a:t> </a:t>
            </a:r>
            <a:r>
              <a:rPr lang="ru-RU" sz="2200" dirty="0" smtClean="0"/>
              <a:t>– указатель на неопределённый тип: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br>
              <a:rPr lang="ru-RU" sz="2200" dirty="0" smtClean="0">
                <a:solidFill>
                  <a:prstClr val="black"/>
                </a:solidFill>
              </a:rPr>
            </a:br>
            <a:r>
              <a:rPr lang="ru-RU" sz="22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ru-RU" sz="22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ru-RU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>
                <a:solidFill>
                  <a:prstClr val="black"/>
                </a:solidFill>
              </a:rPr>
              <a:t>Указатель на </a:t>
            </a:r>
            <a:r>
              <a:rPr lang="ru-RU" sz="2200" dirty="0" err="1">
                <a:solidFill>
                  <a:srgbClr val="0000FF"/>
                </a:solidFill>
              </a:rPr>
              <a:t>void</a:t>
            </a:r>
            <a:r>
              <a:rPr lang="ru-RU" sz="2200" dirty="0">
                <a:solidFill>
                  <a:srgbClr val="0000FF"/>
                </a:solidFill>
              </a:rPr>
              <a:t> </a:t>
            </a:r>
            <a:r>
              <a:rPr lang="ru-RU" sz="2200" dirty="0">
                <a:solidFill>
                  <a:prstClr val="black"/>
                </a:solidFill>
              </a:rPr>
              <a:t>не может быть </a:t>
            </a:r>
            <a:r>
              <a:rPr lang="ru-RU" sz="2200" dirty="0" err="1">
                <a:solidFill>
                  <a:prstClr val="black"/>
                </a:solidFill>
              </a:rPr>
              <a:t>разыменован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endParaRPr lang="ru-RU" sz="2200" dirty="0" smtClean="0">
              <a:solidFill>
                <a:prstClr val="black"/>
              </a:solidFill>
            </a:endParaRP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Значение указателя любого типа можно сохранить в указатель на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/>
              <a:t> </a:t>
            </a:r>
            <a:r>
              <a:rPr lang="ru-RU" sz="2200" dirty="0"/>
              <a:t>без дополнительных </a:t>
            </a:r>
            <a:r>
              <a:rPr lang="ru-RU" sz="2200" dirty="0" smtClean="0"/>
              <a:t>ухищрений – компилятор сам производит неявное преобразование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 smtClean="0">
                <a:solidFill>
                  <a:prstClr val="black"/>
                </a:solidFill>
              </a:rPr>
              <a:t>Значение указателя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2200" dirty="0">
                <a:solidFill>
                  <a:prstClr val="black"/>
                </a:solidFill>
              </a:rPr>
              <a:t> </a:t>
            </a:r>
            <a:r>
              <a:rPr lang="ru-RU" sz="2200" dirty="0" smtClean="0">
                <a:solidFill>
                  <a:prstClr val="black"/>
                </a:solidFill>
              </a:rPr>
              <a:t>нельзя присвоить указателю на любой другой тип. Требуется явное указание от программиста, что именно эту операцию он и хочет провести.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16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484784"/>
            <a:ext cx="8640960" cy="131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>
                <a:solidFill>
                  <a:prstClr val="black"/>
                </a:solidFill>
              </a:rPr>
              <a:t>Указатель можно инициализировать адресом переменной, которая уже определена</a:t>
            </a:r>
            <a:r>
              <a:rPr lang="ru-RU" sz="2200" dirty="0" smtClean="0">
                <a:solidFill>
                  <a:prstClr val="black"/>
                </a:solidFill>
              </a:rPr>
              <a:t>:</a:t>
            </a:r>
            <a:endParaRPr lang="en-US" sz="2200" dirty="0" smtClean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0.0;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double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*pdVar = &amp;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Инициализация указателей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2852936"/>
            <a:ext cx="8640960" cy="192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>
                <a:solidFill>
                  <a:prstClr val="black"/>
                </a:solidFill>
              </a:rPr>
              <a:t>Инициализация значением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>
                <a:solidFill>
                  <a:prstClr val="black"/>
                </a:solidFill>
              </a:rPr>
              <a:t>гарантирует, что </a:t>
            </a:r>
            <a:r>
              <a:rPr lang="ru-RU" sz="2200" dirty="0" smtClean="0">
                <a:solidFill>
                  <a:prstClr val="black"/>
                </a:solidFill>
              </a:rPr>
              <a:t>указатель</a:t>
            </a:r>
            <a:br>
              <a:rPr lang="ru-RU" sz="2200" dirty="0" smtClean="0">
                <a:solidFill>
                  <a:prstClr val="black"/>
                </a:solidFill>
              </a:rPr>
            </a:br>
            <a:r>
              <a:rPr lang="ru-RU" sz="2200" dirty="0" smtClean="0">
                <a:solidFill>
                  <a:prstClr val="black"/>
                </a:solidFill>
              </a:rPr>
              <a:t>не </a:t>
            </a:r>
            <a:r>
              <a:rPr lang="ru-RU" sz="2200" dirty="0">
                <a:solidFill>
                  <a:prstClr val="black"/>
                </a:solidFill>
              </a:rPr>
              <a:t>содержит адреса, который воспринимается как </a:t>
            </a:r>
            <a:r>
              <a:rPr lang="ru-RU" sz="2200" dirty="0" smtClean="0">
                <a:solidFill>
                  <a:prstClr val="black"/>
                </a:solidFill>
              </a:rPr>
              <a:t>корректный,</a:t>
            </a:r>
            <a:r>
              <a:rPr lang="en-US" sz="2200" dirty="0" smtClean="0">
                <a:solidFill>
                  <a:prstClr val="black"/>
                </a:solidFill>
              </a:rPr>
              <a:t/>
            </a:r>
            <a:br>
              <a:rPr lang="en-US" sz="2200" dirty="0" smtClean="0">
                <a:solidFill>
                  <a:prstClr val="black"/>
                </a:solidFill>
              </a:rPr>
            </a:br>
            <a:r>
              <a:rPr lang="ru-RU" sz="2200" dirty="0" smtClean="0">
                <a:solidFill>
                  <a:prstClr val="black"/>
                </a:solidFill>
              </a:rPr>
              <a:t>а </a:t>
            </a:r>
            <a:r>
              <a:rPr lang="ru-RU" sz="2200" dirty="0">
                <a:solidFill>
                  <a:prstClr val="black"/>
                </a:solidFill>
              </a:rPr>
              <a:t>значение можно проверить в инструкции </a:t>
            </a:r>
            <a:r>
              <a:rPr lang="ru-RU" sz="2200" dirty="0" smtClean="0">
                <a:solidFill>
                  <a:srgbClr val="0000FF"/>
                </a:solidFill>
              </a:rPr>
              <a:t>if</a:t>
            </a:r>
            <a:r>
              <a:rPr lang="ru-RU" sz="2200" dirty="0" smtClean="0">
                <a:solidFill>
                  <a:prstClr val="black"/>
                </a:solidFill>
              </a:rPr>
              <a:t>:</a:t>
            </a:r>
            <a:endParaRPr lang="en-US" sz="2200" dirty="0" smtClean="0">
              <a:solidFill>
                <a:prstClr val="black"/>
              </a:solidFill>
            </a:endParaRPr>
          </a:p>
          <a:p>
            <a:r>
              <a:rPr lang="sv-SE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int</a:t>
            </a:r>
            <a:r>
              <a:rPr lang="sv-S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sv-SE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</a:t>
            </a:r>
            <a:r>
              <a:rPr lang="sv-S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sv-SE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sv-SE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piVar = </a:t>
            </a:r>
            <a:r>
              <a:rPr lang="sv-SE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для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VS2008</a:t>
            </a:r>
            <a:endParaRPr lang="sv-SE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null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4869160"/>
            <a:ext cx="864096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buClr>
                <a:srgbClr val="2683C6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 smtClean="0">
                <a:solidFill>
                  <a:prstClr val="black"/>
                </a:solidFill>
              </a:rPr>
              <a:t>Также проверить на равенство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ru-RU" sz="2200" dirty="0" smtClean="0">
                <a:solidFill>
                  <a:prstClr val="black"/>
                </a:solidFill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можно следующим образом: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null"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387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484784"/>
            <a:ext cx="518457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(4)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Присвоение 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указателей. Неявное приведение типов.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3923928" y="5157193"/>
            <a:ext cx="4896544" cy="1086569"/>
            <a:chOff x="3923928" y="5157193"/>
            <a:chExt cx="4896544" cy="1086569"/>
          </a:xfrm>
          <a:noFill/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5004048" y="5229200"/>
              <a:ext cx="3816424" cy="1014562"/>
            </a:xfrm>
            <a:prstGeom prst="roundRect">
              <a:avLst/>
            </a:prstGeom>
            <a:grp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Запрещено: </a:t>
              </a:r>
              <a:r>
                <a:rPr lang="en-US" sz="2000" dirty="0" smtClean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pVar</a:t>
              </a: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ru-RU" sz="2200" dirty="0" smtClean="0">
                  <a:solidFill>
                    <a:schemeClr val="tx1"/>
                  </a:solidFill>
                </a:rPr>
                <a:t>и </a:t>
              </a:r>
              <a:r>
                <a:rPr lang="en-US" sz="2000" dirty="0" smtClean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piVar2 </a:t>
              </a:r>
              <a:r>
                <a:rPr lang="ru-RU" sz="2200" dirty="0" smtClean="0">
                  <a:solidFill>
                    <a:schemeClr val="tx1"/>
                  </a:solidFill>
                </a:rPr>
                <a:t>указатели на переменные разного типа</a:t>
              </a:r>
              <a:endParaRPr lang="ru-RU" sz="2200" dirty="0"/>
            </a:p>
          </p:txBody>
        </p:sp>
        <p:cxnSp>
          <p:nvCxnSpPr>
            <p:cNvPr id="20" name="Прямая со стрелкой 19"/>
            <p:cNvCxnSpPr>
              <a:stCxn id="18" idx="1"/>
            </p:cNvCxnSpPr>
            <p:nvPr/>
          </p:nvCxnSpPr>
          <p:spPr>
            <a:xfrm flipH="1" flipV="1">
              <a:off x="3923928" y="5157193"/>
              <a:ext cx="1080120" cy="579288"/>
            </a:xfrm>
            <a:prstGeom prst="straightConnector1">
              <a:avLst/>
            </a:prstGeom>
            <a:grpFill/>
            <a:ln w="31750" cap="rnd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Группа 27"/>
          <p:cNvGrpSpPr/>
          <p:nvPr/>
        </p:nvGrpSpPr>
        <p:grpSpPr>
          <a:xfrm>
            <a:off x="3923928" y="4113076"/>
            <a:ext cx="4896544" cy="1008112"/>
            <a:chOff x="3923928" y="4113076"/>
            <a:chExt cx="4896544" cy="1008112"/>
          </a:xfrm>
          <a:noFill/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5004048" y="4113076"/>
              <a:ext cx="3816424" cy="1008112"/>
            </a:xfrm>
            <a:prstGeom prst="roundRect">
              <a:avLst/>
            </a:prstGeom>
            <a:grp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Можно: происходит</a:t>
              </a:r>
              <a:r>
                <a:rPr lang="en-US" sz="22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/>
              </a:r>
              <a:br>
                <a:rPr lang="en-US" sz="22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</a:br>
              <a:r>
                <a:rPr lang="ru-RU" sz="22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неявное преобразование</a:t>
              </a:r>
              <a:r>
                <a:rPr lang="en-US" sz="22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/>
              </a:r>
              <a:br>
                <a:rPr lang="en-US" sz="22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</a:br>
              <a:r>
                <a:rPr lang="ru-RU" sz="22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из </a:t>
              </a:r>
              <a:r>
                <a:rPr 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2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 </a:t>
              </a:r>
              <a:r>
                <a:rPr lang="ru-RU" sz="22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в </a:t>
              </a:r>
              <a:r>
                <a:rPr 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ru-RU" sz="20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Прямая со стрелкой 20"/>
            <p:cNvCxnSpPr>
              <a:stCxn id="17" idx="1"/>
            </p:cNvCxnSpPr>
            <p:nvPr/>
          </p:nvCxnSpPr>
          <p:spPr>
            <a:xfrm flipH="1">
              <a:off x="3923928" y="4617132"/>
              <a:ext cx="1080120" cy="150930"/>
            </a:xfrm>
            <a:prstGeom prst="straightConnector1">
              <a:avLst/>
            </a:prstGeom>
            <a:grpFill/>
            <a:ln w="31750" cap="rnd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Группа 26"/>
          <p:cNvGrpSpPr/>
          <p:nvPr/>
        </p:nvGrpSpPr>
        <p:grpSpPr>
          <a:xfrm>
            <a:off x="3923928" y="2924944"/>
            <a:ext cx="4896544" cy="1512168"/>
            <a:chOff x="3923928" y="2924944"/>
            <a:chExt cx="4896544" cy="1512168"/>
          </a:xfrm>
          <a:noFill/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5004048" y="2924944"/>
              <a:ext cx="3816424" cy="1080120"/>
            </a:xfrm>
            <a:prstGeom prst="roundRect">
              <a:avLst/>
            </a:prstGeom>
            <a:grp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cs typeface="Consolas" panose="020B0609020204030204" pitchFamily="49" charset="0"/>
                </a:rPr>
                <a:t>Запрещено: </a:t>
              </a:r>
              <a:r>
                <a:rPr lang="en-US" sz="2000" dirty="0" smtClean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pdVar</a:t>
              </a: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ru-RU" sz="2200" dirty="0" smtClean="0">
                  <a:solidFill>
                    <a:schemeClr val="tx1"/>
                  </a:solidFill>
                </a:rPr>
                <a:t>и </a:t>
              </a:r>
              <a:r>
                <a:rPr lang="en-US" sz="2000" dirty="0" smtClean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piVar1</a:t>
              </a: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ru-RU" sz="2200" dirty="0" smtClean="0">
                  <a:solidFill>
                    <a:schemeClr val="tx1"/>
                  </a:solidFill>
                </a:rPr>
                <a:t>указатели на переменные разного типа</a:t>
              </a:r>
              <a:endParaRPr lang="ru-RU" sz="2200" dirty="0"/>
            </a:p>
          </p:txBody>
        </p:sp>
        <p:cxnSp>
          <p:nvCxnSpPr>
            <p:cNvPr id="22" name="Прямая со стрелкой 21"/>
            <p:cNvCxnSpPr>
              <a:stCxn id="16" idx="1"/>
            </p:cNvCxnSpPr>
            <p:nvPr/>
          </p:nvCxnSpPr>
          <p:spPr>
            <a:xfrm flipH="1">
              <a:off x="3923928" y="3465004"/>
              <a:ext cx="1080120" cy="972108"/>
            </a:xfrm>
            <a:prstGeom prst="straightConnector1">
              <a:avLst/>
            </a:prstGeom>
            <a:grpFill/>
            <a:ln w="31750" cap="rnd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Прямая соединительная линия 30"/>
          <p:cNvCxnSpPr/>
          <p:nvPr/>
        </p:nvCxnSpPr>
        <p:spPr>
          <a:xfrm>
            <a:off x="971600" y="4365104"/>
            <a:ext cx="2016224" cy="1440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971600" y="5085184"/>
            <a:ext cx="2016224" cy="1440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4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484784"/>
            <a:ext cx="84249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123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dirty="0"/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  <a:p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Присваивание указателей. </a:t>
            </a: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Явное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приведение типов.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9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484784"/>
            <a:ext cx="84249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ru-RU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/>
          </a:p>
          <a:p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  <a:p>
            <a:r>
              <a:rPr lang="ru-RU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ru-RU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piVar2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Присваивание указателей. </a:t>
            </a: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Явное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приведение типов.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732240" y="3789040"/>
            <a:ext cx="1907704" cy="20882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9.25596e+061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32240" y="52292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4572000" y="1988840"/>
            <a:ext cx="4248472" cy="1200329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 smtClean="0">
                <a:solidFill>
                  <a:srgbClr val="FF0000"/>
                </a:solidFill>
              </a:rPr>
              <a:t>Использование </a:t>
            </a:r>
            <a:r>
              <a:rPr lang="en-US" altLang="ru-RU" b="1" dirty="0">
                <a:solidFill>
                  <a:srgbClr val="FF0000"/>
                </a:solidFill>
              </a:rPr>
              <a:t>reinterpret_cast </a:t>
            </a:r>
            <a:r>
              <a:rPr lang="ru-RU" altLang="ru-RU" b="1" dirty="0" smtClean="0">
                <a:solidFill>
                  <a:srgbClr val="FF0000"/>
                </a:solidFill>
              </a:rPr>
              <a:t>при не понимании</a:t>
            </a:r>
            <a:r>
              <a:rPr lang="en-US" altLang="ru-RU" b="1" dirty="0">
                <a:solidFill>
                  <a:srgbClr val="FF0000"/>
                </a:solidFill>
              </a:rPr>
              <a:t>,</a:t>
            </a:r>
            <a:r>
              <a:rPr lang="ru-RU" altLang="ru-RU" b="1" dirty="0" smtClean="0">
                <a:solidFill>
                  <a:srgbClr val="FF0000"/>
                </a:solidFill>
              </a:rPr>
              <a:t> что он делает – один из распространённых способов "прострелить себе ногу"</a:t>
            </a:r>
            <a:endParaRPr lang="ru-RU" alt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42314"/>
              </p:ext>
            </p:extLst>
          </p:nvPr>
        </p:nvGraphicFramePr>
        <p:xfrm>
          <a:off x="251520" y="4797152"/>
          <a:ext cx="8640962" cy="121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8"/>
                <a:gridCol w="1044116"/>
                <a:gridCol w="1044116"/>
                <a:gridCol w="1086292"/>
                <a:gridCol w="1086292"/>
                <a:gridCol w="1086292"/>
                <a:gridCol w="1086292"/>
                <a:gridCol w="1086292"/>
                <a:gridCol w="617212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FF5</a:t>
                      </a:r>
                      <a:r>
                        <a:rPr kumimoji="0" lang="ru-RU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20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013FF50</a:t>
                      </a:r>
                      <a:endParaRPr lang="ru-RU" sz="1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013FF5</a:t>
                      </a:r>
                      <a:r>
                        <a:rPr lang="ru-RU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ru-RU" sz="1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FF54</a:t>
                      </a:r>
                      <a:endParaRPr lang="en-US" sz="1800" b="0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FF5A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FF5C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pdVar</a:t>
                      </a:r>
                      <a:endParaRPr lang="ru-RU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[0]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vwA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[1]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vwA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[2]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vwA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[3]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vwA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[4]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45262"/>
              </p:ext>
            </p:extLst>
          </p:nvPr>
        </p:nvGraphicFramePr>
        <p:xfrm>
          <a:off x="251520" y="4797152"/>
          <a:ext cx="8640962" cy="121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8"/>
                <a:gridCol w="1044116"/>
                <a:gridCol w="1044116"/>
                <a:gridCol w="1086292"/>
                <a:gridCol w="1086292"/>
                <a:gridCol w="1086292"/>
                <a:gridCol w="1086292"/>
                <a:gridCol w="1086292"/>
                <a:gridCol w="617212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FF5</a:t>
                      </a:r>
                      <a:r>
                        <a:rPr kumimoji="0" lang="ru-RU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ru-RU" sz="22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2345e99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20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013FF50</a:t>
                      </a:r>
                      <a:endParaRPr lang="ru-RU" sz="1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013FF5</a:t>
                      </a:r>
                      <a:r>
                        <a:rPr lang="ru-RU" sz="1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ru-RU" sz="1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FF54</a:t>
                      </a:r>
                      <a:endParaRPr lang="en-US" sz="18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FF5A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FF5C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pdVar</a:t>
                      </a:r>
                      <a:endParaRPr lang="ru-RU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[0]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vwA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[1]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vwA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[2]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vwA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[3]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vwA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[4]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Явное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приведение типов</a:t>
            </a: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Почти катастрофа.</a:t>
            </a:r>
            <a:endParaRPr lang="ru-RU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70080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1, 2, 3, 4, 5 };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[0]);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1763688" y="4221088"/>
            <a:ext cx="1584176" cy="504056"/>
            <a:chOff x="1763688" y="4221088"/>
            <a:chExt cx="1584176" cy="504056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1763688" y="4221088"/>
              <a:ext cx="0" cy="504056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1763688" y="4221088"/>
              <a:ext cx="158417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3347864" y="4221088"/>
              <a:ext cx="0" cy="360040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Прямоугольник 17"/>
          <p:cNvSpPr/>
          <p:nvPr/>
        </p:nvSpPr>
        <p:spPr>
          <a:xfrm>
            <a:off x="2843808" y="4653136"/>
            <a:ext cx="432048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683568" y="2492896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2345e99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51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67544" y="1412775"/>
            <a:ext cx="820891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1, 2, 3, 4, 5 };</a:t>
            </a:r>
          </a:p>
          <a:p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dVar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 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5;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1.2345e99;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5;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Явное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приведение типов</a:t>
            </a: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Почти катастрофа.</a:t>
            </a:r>
            <a:endParaRPr lang="ru-RU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2708920"/>
            <a:ext cx="3456384" cy="3312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2 3 4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36096" y="3861048"/>
            <a:ext cx="316835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1.2345e+099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36096" y="4653136"/>
            <a:ext cx="34563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16289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-24027 3999 21634 5</a:t>
            </a:r>
          </a:p>
        </p:txBody>
      </p:sp>
      <p:sp>
        <p:nvSpPr>
          <p:cNvPr id="13" name="Дата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624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188640"/>
            <a:ext cx="8640959" cy="908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объединения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1412776"/>
            <a:ext cx="8640960" cy="498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два вещественных числа: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"Между введёнными числами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представимых значений формата float"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283968" y="2132856"/>
            <a:ext cx="4608512" cy="1008112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dirty="0" smtClean="0">
                <a:solidFill>
                  <a:srgbClr val="000000"/>
                </a:solidFill>
              </a:rPr>
              <a:t>Пишем в поле </a:t>
            </a:r>
            <a:r>
              <a:rPr lang="en-US" sz="2200" dirty="0" smtClean="0">
                <a:solidFill>
                  <a:srgbClr val="216F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IntFloat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fVal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ru-RU" sz="2400" dirty="0" smtClean="0">
                <a:solidFill>
                  <a:srgbClr val="000000"/>
                </a:solidFill>
              </a:rPr>
              <a:t>а читаем из </a:t>
            </a:r>
            <a:r>
              <a:rPr lang="en-US" sz="2200" dirty="0" smtClean="0">
                <a:solidFill>
                  <a:srgbClr val="216F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IntFloat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</a:t>
            </a:r>
            <a:endParaRPr 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Прямая соединительная линия 35"/>
          <p:cNvCxnSpPr>
            <a:stCxn id="34" idx="2"/>
          </p:cNvCxnSpPr>
          <p:nvPr/>
        </p:nvCxnSpPr>
        <p:spPr>
          <a:xfrm>
            <a:off x="6588224" y="3140968"/>
            <a:ext cx="0" cy="144016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4932040" y="4581128"/>
            <a:ext cx="1656184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1052736"/>
            <a:ext cx="4320480" cy="24899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Ins="7200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i="1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4149080"/>
            <a:ext cx="503811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Ins="3600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reinterpret_cast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580112" y="3789040"/>
            <a:ext cx="3456384" cy="216024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vl="0" indent="-266700" defTabSz="914400" fontAlgn="base">
              <a:lnSpc>
                <a:spcPct val="90000"/>
              </a:lnSpc>
              <a:spcAft>
                <a:spcPct val="0"/>
              </a:spcAft>
              <a:buClr>
                <a:srgbClr val="996666"/>
              </a:buClr>
              <a:buSzPct val="80000"/>
              <a:buAutoNum type="arabicParenR"/>
            </a:pPr>
            <a:r>
              <a:rPr lang="ru-RU" sz="2400" dirty="0" smtClean="0">
                <a:solidFill>
                  <a:srgbClr val="000000"/>
                </a:solidFill>
              </a:rPr>
              <a:t>Берём адрес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ru-RU" sz="2400" dirty="0" smtClean="0">
                <a:solidFill>
                  <a:srgbClr val="000000"/>
                </a:solidFill>
              </a:rPr>
              <a:t>переменной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</a:p>
          <a:p>
            <a:pPr marL="266700" lvl="0" indent="-266700" defTabSz="914400" fontAlgn="base">
              <a:lnSpc>
                <a:spcPct val="90000"/>
              </a:lnSpc>
              <a:spcAft>
                <a:spcPct val="0"/>
              </a:spcAft>
              <a:buClr>
                <a:srgbClr val="996666"/>
              </a:buClr>
              <a:buSzPct val="80000"/>
              <a:buAutoNum type="arabicParenR"/>
            </a:pPr>
            <a:r>
              <a:rPr lang="ru-RU" sz="2400" dirty="0" smtClean="0">
                <a:solidFill>
                  <a:srgbClr val="000000"/>
                </a:solidFill>
              </a:rPr>
              <a:t>интерпретируем его как указатель на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</a:rPr>
              <a:t>,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266700" lvl="0" indent="-266700" defTabSz="914400" fontAlgn="base">
              <a:lnSpc>
                <a:spcPct val="90000"/>
              </a:lnSpc>
              <a:spcAft>
                <a:spcPct val="0"/>
              </a:spcAft>
              <a:buClr>
                <a:srgbClr val="996666"/>
              </a:buClr>
              <a:buSzPct val="80000"/>
              <a:buAutoNum type="arabicParenR"/>
            </a:pPr>
            <a:r>
              <a:rPr lang="ru-RU" sz="2400" dirty="0" smtClean="0">
                <a:solidFill>
                  <a:srgbClr val="000000"/>
                </a:solidFill>
              </a:rPr>
              <a:t>читаем по этому адресу значение</a:t>
            </a:r>
            <a:endParaRPr lang="ru-RU" sz="2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22773"/>
              </p:ext>
            </p:extLst>
          </p:nvPr>
        </p:nvGraphicFramePr>
        <p:xfrm>
          <a:off x="683568" y="4653136"/>
          <a:ext cx="7848872" cy="1219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109"/>
                <a:gridCol w="981109"/>
                <a:gridCol w="981109"/>
                <a:gridCol w="981109"/>
                <a:gridCol w="981109"/>
                <a:gridCol w="981109"/>
                <a:gridCol w="981109"/>
                <a:gridCol w="9811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255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20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013FF50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FF51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FF52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FF53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FF54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6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FF55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 i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short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84199"/>
              </p:ext>
            </p:extLst>
          </p:nvPr>
        </p:nvGraphicFramePr>
        <p:xfrm>
          <a:off x="683568" y="4653136"/>
          <a:ext cx="784887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09"/>
                <a:gridCol w="981109"/>
                <a:gridCol w="981109"/>
                <a:gridCol w="981109"/>
                <a:gridCol w="981109"/>
                <a:gridCol w="981109"/>
                <a:gridCol w="981109"/>
                <a:gridCol w="98110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255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59532" y="781290"/>
            <a:ext cx="856895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Каждый байт в памяти ЭВМ имеет адрес по которому можно обратиться к определенному элементу данных</a:t>
            </a:r>
          </a:p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Указатель – это переменная, которая сохраняет </a:t>
            </a:r>
            <a:r>
              <a:rPr lang="ru-RU" sz="2200" b="1" dirty="0"/>
              <a:t>адрес</a:t>
            </a:r>
            <a:r>
              <a:rPr lang="ru-RU" sz="2200" dirty="0"/>
              <a:t> другой переменной </a:t>
            </a:r>
            <a:r>
              <a:rPr lang="ru-RU" sz="2200" b="1" dirty="0"/>
              <a:t>определенного типа</a:t>
            </a:r>
            <a:r>
              <a:rPr lang="ru-RU" sz="2200" dirty="0"/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18574" y="3684714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Таким образом, </a:t>
            </a:r>
            <a:r>
              <a:rPr lang="ru-RU" sz="2200" b="1" u="sng" dirty="0"/>
              <a:t>переменная-указатель</a:t>
            </a:r>
            <a:r>
              <a:rPr lang="ru-RU" sz="2200" dirty="0"/>
              <a:t> обладает </a:t>
            </a:r>
            <a:r>
              <a:rPr lang="ru-RU" sz="2200" b="1" dirty="0"/>
              <a:t>именем</a:t>
            </a:r>
            <a:r>
              <a:rPr lang="ru-RU" sz="2200" dirty="0"/>
              <a:t> и имеет </a:t>
            </a:r>
            <a:r>
              <a:rPr lang="ru-RU" sz="2200" b="1" dirty="0"/>
              <a:t>тип</a:t>
            </a:r>
            <a:r>
              <a:rPr lang="ru-RU" sz="2200" dirty="0"/>
              <a:t>, определяющий на какого рода данные она </a:t>
            </a:r>
            <a:r>
              <a:rPr lang="ru-RU" sz="2200" dirty="0" smtClean="0"/>
              <a:t>ссылается</a:t>
            </a:r>
            <a:r>
              <a:rPr lang="ru-RU" sz="2200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9532" y="2276872"/>
            <a:ext cx="85329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1">
                  <a:lumMod val="9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 smtClean="0"/>
              <a:t>По </a:t>
            </a:r>
            <a:r>
              <a:rPr lang="ru-RU" sz="2200" dirty="0"/>
              <a:t>описанию указателя компилятор получает информацию о том, какова длина области памяти, на которую ссылается указатель (которую занимает переменная, на которую он ссылается) и о том, как интерпретировать данные в этой области памяти. </a:t>
            </a: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00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536" y="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ru-RU" sz="4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структуры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Массив </a:t>
            </a:r>
            <a:r>
              <a:rPr lang="ru-RU" sz="2400" i="1" dirty="0" smtClean="0"/>
              <a:t>структур</a:t>
            </a:r>
            <a:r>
              <a:rPr lang="en-US" sz="2400" i="1" dirty="0" smtClean="0"/>
              <a:t>: </a:t>
            </a:r>
            <a:r>
              <a:rPr lang="ru-RU" sz="2400" i="1" dirty="0" smtClean="0"/>
              <a:t>инициализация</a:t>
            </a:r>
            <a:endParaRPr lang="ru-RU" sz="24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052736"/>
            <a:ext cx="792088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 smtClean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800;</a:t>
            </a:r>
          </a:p>
          <a:p>
            <a:pPr lvl="0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membersCnt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lvl="0">
              <a:lnSpc>
                <a:spcPct val="90000"/>
              </a:lnSpc>
            </a:pPr>
            <a:r>
              <a:rPr lang="en-US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дата которую считаем пустой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Date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{ 1900, 1, 1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lvl="1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patronymic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"student"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isTradeunionMember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97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76470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Массив </a:t>
            </a:r>
            <a:r>
              <a:rPr lang="ru-RU" sz="2400" i="1" dirty="0" smtClean="0"/>
              <a:t>структур</a:t>
            </a:r>
            <a:r>
              <a:rPr lang="en-US" sz="2400" i="1" dirty="0" smtClean="0"/>
              <a:t>: </a:t>
            </a:r>
            <a:r>
              <a:rPr lang="ru-RU" sz="2400" i="1" dirty="0" smtClean="0"/>
              <a:t>инициализация</a:t>
            </a:r>
            <a:endParaRPr lang="ru-RU" sz="24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052736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 smtClean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800;</a:t>
            </a:r>
          </a:p>
          <a:p>
            <a:pPr lvl="0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membersCnt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lvl="0">
              <a:lnSpc>
                <a:spcPct val="90000"/>
              </a:lnSpc>
            </a:pPr>
            <a:r>
              <a:rPr lang="en-US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ZeroMemory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lvl="1">
              <a:lnSpc>
                <a:spcPct val="8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9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499992" y="1412776"/>
            <a:ext cx="4499992" cy="108012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en-US" sz="2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ZeroMemory</a:t>
            </a:r>
            <a:r>
              <a:rPr lang="en-US" sz="2400" dirty="0" smtClean="0">
                <a:solidFill>
                  <a:srgbClr val="000000"/>
                </a:solidFill>
              </a:rPr>
              <a:t> – </a:t>
            </a:r>
            <a:r>
              <a:rPr lang="ru-RU" sz="2400" dirty="0" err="1" smtClean="0">
                <a:solidFill>
                  <a:srgbClr val="000000"/>
                </a:solidFill>
              </a:rPr>
              <a:t>зануляет</a:t>
            </a:r>
            <a:r>
              <a:rPr lang="ru-RU" sz="2400" dirty="0" smtClean="0">
                <a:solidFill>
                  <a:srgbClr val="000000"/>
                </a:solidFill>
              </a:rPr>
              <a:t> область памяти начиная с указанного адреса указанной длины.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212976"/>
            <a:ext cx="7488832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marL="0" lvl="1">
              <a:lnSpc>
                <a:spcPct val="80000"/>
              </a:lnSpc>
            </a:pPr>
            <a:r>
              <a:rPr lang="en-US" i="1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[0], 0,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vRfe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Linux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508104" y="3789040"/>
            <a:ext cx="3456384" cy="108012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en-US" sz="22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memset</a:t>
            </a:r>
            <a:r>
              <a:rPr lang="en-US" sz="2400" dirty="0">
                <a:solidFill>
                  <a:srgbClr val="000000"/>
                </a:solidFill>
                <a:cs typeface="Consolas" panose="020B0609020204030204" pitchFamily="49" charset="0"/>
              </a:rPr>
              <a:t> – </a:t>
            </a:r>
            <a:r>
              <a:rPr lang="ru-RU" sz="2400" dirty="0">
                <a:solidFill>
                  <a:srgbClr val="000000"/>
                </a:solidFill>
                <a:cs typeface="Consolas" panose="020B0609020204030204" pitchFamily="49" charset="0"/>
              </a:rPr>
              <a:t>заполняет указанным значением (в примере - 0)</a:t>
            </a:r>
            <a:endParaRPr lang="ru-RU" sz="2400" dirty="0">
              <a:solidFill>
                <a:srgbClr val="0000FF"/>
              </a:solidFill>
              <a:cs typeface="Consolas" panose="020B0609020204030204" pitchFamily="49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23528" y="4509120"/>
            <a:ext cx="4968552" cy="1728192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66"/>
              </a:buClr>
              <a:buSzPct val="80000"/>
            </a:pPr>
            <a:r>
              <a:rPr lang="ru-RU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Оба способа можно использовать только со структурами и запрещено с классами</a:t>
            </a:r>
            <a:br>
              <a:rPr lang="ru-RU" sz="2400" dirty="0" smtClean="0">
                <a:solidFill>
                  <a:srgbClr val="000000"/>
                </a:solidFill>
                <a:cs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(например, если в структуре есть поле типа </a:t>
            </a:r>
            <a:r>
              <a:rPr lang="en-US" sz="22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sz="2400" dirty="0" smtClean="0">
                <a:solidFill>
                  <a:srgbClr val="000000"/>
                </a:solidFill>
                <a:cs typeface="Consolas" panose="020B0609020204030204" pitchFamily="49" charset="0"/>
              </a:rPr>
              <a:t>)</a:t>
            </a:r>
            <a:endParaRPr lang="ru-RU" sz="2200" dirty="0">
              <a:solidFill>
                <a:srgbClr val="0000FF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6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7372"/>
            <a:ext cx="7543800" cy="8293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692696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Адресная арифметика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124744"/>
            <a:ext cx="8784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К указателям можно применять только две арифметические операции: </a:t>
            </a:r>
            <a:r>
              <a:rPr lang="ru-RU" sz="2200" b="1" dirty="0"/>
              <a:t>сложения и вычитания.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1844824"/>
            <a:ext cx="871296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При добавлении к указателю целого числа </a:t>
            </a:r>
            <a:r>
              <a:rPr lang="en-US" sz="2200" dirty="0"/>
              <a:t>N </a:t>
            </a:r>
            <a:r>
              <a:rPr lang="ru-RU" sz="2200" dirty="0"/>
              <a:t>значение указателя увеличивается на </a:t>
            </a:r>
            <a:r>
              <a:rPr lang="en-US" sz="2200" dirty="0"/>
              <a:t>N*L</a:t>
            </a:r>
            <a:r>
              <a:rPr lang="ru-RU" sz="2200" dirty="0"/>
              <a:t>, где </a:t>
            </a:r>
            <a:r>
              <a:rPr lang="en-US" sz="2200" dirty="0"/>
              <a:t>L – </a:t>
            </a:r>
            <a:r>
              <a:rPr lang="ru-RU" sz="2200" dirty="0"/>
              <a:t>длина базового типа на который ссылается указатель. При вычитании </a:t>
            </a:r>
            <a:r>
              <a:rPr lang="en-US" sz="2200" dirty="0"/>
              <a:t>N </a:t>
            </a:r>
            <a:r>
              <a:rPr lang="ru-RU" sz="2200" dirty="0"/>
              <a:t>значение указателя уменьшается на </a:t>
            </a:r>
            <a:r>
              <a:rPr lang="en-US" sz="2200" dirty="0"/>
              <a:t> N*L. </a:t>
            </a:r>
            <a:r>
              <a:rPr lang="ru-RU" sz="2200" dirty="0"/>
              <a:t>(Говоря другими словами, мы смещаемся в памяти на </a:t>
            </a:r>
            <a:r>
              <a:rPr lang="en-US" sz="2200" dirty="0"/>
              <a:t>N </a:t>
            </a:r>
            <a:r>
              <a:rPr lang="ru-RU" sz="2200" dirty="0"/>
              <a:t>длин элементов базового типа</a:t>
            </a:r>
            <a:r>
              <a:rPr lang="ru-RU" sz="2200" dirty="0" smtClean="0"/>
              <a:t>).</a:t>
            </a:r>
            <a:endParaRPr lang="ru-RU" sz="2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3573016"/>
            <a:ext cx="86409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Указатели можно вычитать. Результатом вычитания является количество объектов базового типа, которые можно расположить между указателями</a:t>
            </a:r>
            <a:r>
              <a:rPr lang="ru-RU" sz="2200" dirty="0" smtClean="0"/>
              <a:t>.</a:t>
            </a:r>
            <a:endParaRPr lang="en-US" sz="2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4653136"/>
            <a:ext cx="864096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ebdings" panose="05030102010509060703" pitchFamily="18" charset="2"/>
              <a:buChar char=""/>
              <a:defRPr/>
            </a:pPr>
            <a:r>
              <a:rPr lang="ru-RU" sz="2200" dirty="0"/>
              <a:t>Нельзя производить вычитание разнотипных указателей.</a:t>
            </a:r>
          </a:p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ebdings" panose="05030102010509060703" pitchFamily="18" charset="2"/>
              <a:buChar char=""/>
              <a:defRPr/>
            </a:pPr>
            <a:r>
              <a:rPr lang="ru-RU" sz="2200" dirty="0"/>
              <a:t>Нельзя складывать </a:t>
            </a:r>
            <a:r>
              <a:rPr lang="ru-RU" sz="2200" dirty="0" smtClean="0"/>
              <a:t>указатели</a:t>
            </a:r>
            <a:endParaRPr lang="en-US" sz="2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5517232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Clr>
                <a:schemeClr val="accent2"/>
              </a:buClr>
              <a:buSzPct val="80000"/>
              <a:buFont typeface="Webdings" panose="05030102010509060703" pitchFamily="18" charset="2"/>
              <a:buChar char=""/>
              <a:defRPr/>
            </a:pPr>
            <a:r>
              <a:rPr lang="ru-RU" sz="2200" dirty="0"/>
              <a:t>Арифметику указателей имеет смысл </a:t>
            </a:r>
            <a:r>
              <a:rPr lang="ru-RU" sz="2200" dirty="0" smtClean="0"/>
              <a:t>использовать, </a:t>
            </a:r>
            <a:r>
              <a:rPr lang="ru-RU" sz="2200" dirty="0"/>
              <a:t>как </a:t>
            </a:r>
            <a:r>
              <a:rPr lang="ru-RU" sz="2200" dirty="0" smtClean="0"/>
              <a:t>правило,</a:t>
            </a:r>
            <a:br>
              <a:rPr lang="ru-RU" sz="2200" dirty="0" smtClean="0"/>
            </a:br>
            <a:r>
              <a:rPr lang="ru-RU" sz="2200" dirty="0" smtClean="0"/>
              <a:t>только </a:t>
            </a:r>
            <a:r>
              <a:rPr lang="ru-RU" sz="2200" dirty="0"/>
              <a:t>применительно к элементам массивов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18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95096"/>
              </p:ext>
            </p:extLst>
          </p:nvPr>
        </p:nvGraphicFramePr>
        <p:xfrm>
          <a:off x="251520" y="5013176"/>
          <a:ext cx="8640954" cy="118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indent="0" algn="ctr"/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F61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F62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F63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F65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F67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F69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F6A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F6B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[6]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4039"/>
              </p:ext>
            </p:extLst>
          </p:nvPr>
        </p:nvGraphicFramePr>
        <p:xfrm>
          <a:off x="251520" y="5013176"/>
          <a:ext cx="8640954" cy="118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0013FF60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F5C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F5D</a:t>
                      </a:r>
                      <a:endParaRPr lang="ru-RU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F5E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F5F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F61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F62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F63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F65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F67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F69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F6A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F6B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pw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[6]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67544" y="2780928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то же что и &amp;</a:t>
            </a:r>
            <a:r>
              <a:rPr lang="ru-RU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</a:t>
            </a:r>
            <a:b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адрес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нулевого элемента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массива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70080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1, 2, 3, 4, 5, 6,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Адресная арифметика: пример с одномерным массивом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2348880"/>
            <a:ext cx="352839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0013FF60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0013FF60  0013FF60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36096" y="3356992"/>
            <a:ext cx="3528392" cy="12241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0013FF5C 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36096" y="3933056"/>
            <a:ext cx="352839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393305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1187624" y="4725144"/>
            <a:ext cx="1224136" cy="792088"/>
            <a:chOff x="1187624" y="4725144"/>
            <a:chExt cx="1224136" cy="792088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1187624" y="4725144"/>
              <a:ext cx="0" cy="288032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77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10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94763"/>
              </p:ext>
            </p:extLst>
          </p:nvPr>
        </p:nvGraphicFramePr>
        <p:xfrm>
          <a:off x="251520" y="4566336"/>
          <a:ext cx="8640954" cy="118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0013FF60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F5C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F5D</a:t>
                      </a:r>
                      <a:endParaRPr lang="ru-RU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F5E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F5F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F61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F62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F63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F65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F67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F69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F6A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F6B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pw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[6]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65832" y="3351551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*(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+ 3) &lt;&lt; </a:t>
            </a:r>
            <a:r>
              <a:rPr lang="fr-F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484784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3;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80728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Адресная арифметика: пример с одномерным массивом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31540" y="2312111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3;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66998" y="3048451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+ 3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ru-RU" dirty="0">
              <a:solidFill>
                <a:srgbClr val="00B050"/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503548" y="2312111"/>
            <a:ext cx="1152128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799692" y="2312111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нельзя изменить адрес массива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74559" y="4133617"/>
            <a:ext cx="43924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0013FF60 + </a:t>
            </a:r>
            <a:r>
              <a:rPr lang="ru-RU" sz="2000" dirty="0">
                <a:solidFill>
                  <a:schemeClr val="tx1"/>
                </a:solidFill>
              </a:rPr>
              <a:t>3 * </a:t>
            </a:r>
            <a:r>
              <a:rPr lang="en-US" sz="2000" dirty="0">
                <a:solidFill>
                  <a:srgbClr val="0000FF"/>
                </a:solidFill>
              </a:rPr>
              <a:t>sizeof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schemeClr val="tx1"/>
                </a:solidFill>
              </a:rPr>
              <a:t>) = </a:t>
            </a:r>
            <a:r>
              <a:rPr lang="en-US" sz="2000" dirty="0" smtClean="0">
                <a:solidFill>
                  <a:schemeClr val="tx1"/>
                </a:solidFill>
              </a:rPr>
              <a:t>0013FF66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3 * </a:t>
            </a:r>
            <a:r>
              <a:rPr lang="en-US" sz="2000" dirty="0" smtClean="0">
                <a:solidFill>
                  <a:srgbClr val="0000FF"/>
                </a:solidFill>
              </a:rPr>
              <a:t>sizeof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rgbClr val="0000FF"/>
                </a:solidFill>
              </a:rPr>
              <a:t>short</a:t>
            </a:r>
            <a:r>
              <a:rPr lang="en-US" sz="2000" dirty="0" smtClean="0">
                <a:solidFill>
                  <a:schemeClr val="tx1"/>
                </a:solidFill>
              </a:rPr>
              <a:t>) = 6</a:t>
            </a:r>
            <a:endParaRPr lang="ru-RU" sz="2000" dirty="0">
              <a:solidFill>
                <a:schemeClr val="tx1"/>
              </a:solidFill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1187624" y="4278304"/>
            <a:ext cx="4104456" cy="288032"/>
            <a:chOff x="1187624" y="4725144"/>
            <a:chExt cx="4104456" cy="28803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1187624" y="4725144"/>
              <a:ext cx="0" cy="288032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5292080" y="4725144"/>
              <a:ext cx="0" cy="288032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2411760" y="4725144"/>
              <a:ext cx="288032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Прямоугольник 41"/>
          <p:cNvSpPr/>
          <p:nvPr/>
        </p:nvSpPr>
        <p:spPr>
          <a:xfrm>
            <a:off x="442912" y="4589966"/>
            <a:ext cx="1536799" cy="377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200" b="1" dirty="0">
                <a:solidFill>
                  <a:schemeClr val="tx1"/>
                </a:solidFill>
              </a:rPr>
              <a:t>0013FF6</a:t>
            </a:r>
            <a:r>
              <a:rPr lang="ru-RU" sz="2200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51" name="Группа 50"/>
          <p:cNvGrpSpPr/>
          <p:nvPr/>
        </p:nvGrpSpPr>
        <p:grpSpPr>
          <a:xfrm>
            <a:off x="2411760" y="5749360"/>
            <a:ext cx="2880320" cy="506796"/>
            <a:chOff x="2411760" y="5730516"/>
            <a:chExt cx="2880320" cy="506796"/>
          </a:xfrm>
        </p:grpSpPr>
        <p:grpSp>
          <p:nvGrpSpPr>
            <p:cNvPr id="43" name="Группа 42"/>
            <p:cNvGrpSpPr/>
            <p:nvPr/>
          </p:nvGrpSpPr>
          <p:grpSpPr>
            <a:xfrm flipV="1">
              <a:off x="2411760" y="5730516"/>
              <a:ext cx="2880320" cy="362794"/>
              <a:chOff x="1187624" y="4725142"/>
              <a:chExt cx="4104456" cy="259139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>
              <a:xfrm flipV="1">
                <a:off x="1187624" y="4725144"/>
                <a:ext cx="0" cy="259137"/>
              </a:xfrm>
              <a:prstGeom prst="line">
                <a:avLst/>
              </a:prstGeom>
              <a:ln w="285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flipH="1">
                <a:off x="1187624" y="4725144"/>
                <a:ext cx="1224136" cy="0"/>
              </a:xfrm>
              <a:prstGeom prst="line">
                <a:avLst/>
              </a:prstGeom>
              <a:ln w="285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/>
              <p:cNvCxnSpPr/>
              <p:nvPr/>
            </p:nvCxnSpPr>
            <p:spPr>
              <a:xfrm>
                <a:off x="5292080" y="4725142"/>
                <a:ext cx="0" cy="259139"/>
              </a:xfrm>
              <a:prstGeom prst="straightConnector1">
                <a:avLst/>
              </a:prstGeom>
              <a:ln w="28575" cap="rnd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H="1">
                <a:off x="2411760" y="4725144"/>
                <a:ext cx="2880320" cy="0"/>
              </a:xfrm>
              <a:prstGeom prst="line">
                <a:avLst/>
              </a:prstGeom>
              <a:ln w="285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Прямоугольник 48"/>
            <p:cNvSpPr/>
            <p:nvPr/>
          </p:nvSpPr>
          <p:spPr>
            <a:xfrm>
              <a:off x="3347864" y="5877272"/>
              <a:ext cx="1224136" cy="36004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vwA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+ 3</a:t>
              </a:r>
              <a:endPara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30" name="Прямоугольник 29"/>
          <p:cNvSpPr/>
          <p:nvPr/>
        </p:nvSpPr>
        <p:spPr>
          <a:xfrm>
            <a:off x="1799692" y="2600143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но можно взять значение "со смещением"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8400" y="3068604"/>
            <a:ext cx="3312368" cy="9562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0013FF66   0013FF66 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4   4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5616400" y="1466658"/>
            <a:ext cx="3284984" cy="8906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~ *(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 </a:t>
            </a:r>
            <a:r>
              <a:rPr lang="en-US" sz="22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+ 3)</a:t>
            </a:r>
            <a:br>
              <a:rPr lang="en-US" sz="22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~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*(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 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2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3)</a:t>
            </a:r>
            <a:endParaRPr lang="ru-RU" sz="2200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3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  <p:bldP spid="22" grpId="0"/>
      <p:bldP spid="26" grpId="0"/>
      <p:bldP spid="42" grpId="0" animBg="1"/>
      <p:bldP spid="30" grpId="0"/>
      <p:bldP spid="6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8518"/>
              </p:ext>
            </p:extLst>
          </p:nvPr>
        </p:nvGraphicFramePr>
        <p:xfrm>
          <a:off x="251520" y="4406222"/>
          <a:ext cx="8640954" cy="118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  <a:gridCol w="480053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0013FF66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F5C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F5D</a:t>
                      </a:r>
                      <a:endParaRPr lang="ru-RU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F5E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F5F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F60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F61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F62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F63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F64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F65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F66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F67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F68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F69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F6A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F6B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F6C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F6D</a:t>
                      </a:r>
                      <a:endParaRPr lang="ru-RU" sz="1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pw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vwA</a:t>
                      </a:r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[6]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206084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80728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Адресная арифметика: пример с одномерным массивом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80112" y="1556792"/>
            <a:ext cx="3312368" cy="144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80112" y="2060848"/>
            <a:ext cx="32403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1556792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vwA[3]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2492896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2" name="Полилиния 31"/>
          <p:cNvSpPr/>
          <p:nvPr/>
        </p:nvSpPr>
        <p:spPr>
          <a:xfrm rot="10800000" flipV="1">
            <a:off x="2339752" y="4221088"/>
            <a:ext cx="1008112" cy="144016"/>
          </a:xfrm>
          <a:custGeom>
            <a:avLst/>
            <a:gdLst>
              <a:gd name="connsiteX0" fmla="*/ 0 w 1378857"/>
              <a:gd name="connsiteY0" fmla="*/ 370114 h 413657"/>
              <a:gd name="connsiteX1" fmla="*/ 667657 w 1378857"/>
              <a:gd name="connsiteY1" fmla="*/ 7257 h 413657"/>
              <a:gd name="connsiteX2" fmla="*/ 1378857 w 1378857"/>
              <a:gd name="connsiteY2" fmla="*/ 413657 h 413657"/>
              <a:gd name="connsiteX3" fmla="*/ 1378857 w 1378857"/>
              <a:gd name="connsiteY3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413657">
                <a:moveTo>
                  <a:pt x="0" y="370114"/>
                </a:moveTo>
                <a:cubicBezTo>
                  <a:pt x="218924" y="185057"/>
                  <a:pt x="437848" y="0"/>
                  <a:pt x="667657" y="7257"/>
                </a:cubicBezTo>
                <a:cubicBezTo>
                  <a:pt x="897466" y="14514"/>
                  <a:pt x="1378857" y="413657"/>
                  <a:pt x="1378857" y="413657"/>
                </a:cubicBezTo>
                <a:lnTo>
                  <a:pt x="1378857" y="413657"/>
                </a:lnTo>
              </a:path>
            </a:pathLst>
          </a:custGeom>
          <a:ln w="28575">
            <a:solidFill>
              <a:schemeClr val="accent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Полилиния 32"/>
          <p:cNvSpPr/>
          <p:nvPr/>
        </p:nvSpPr>
        <p:spPr>
          <a:xfrm rot="10800000" flipV="1">
            <a:off x="3347864" y="4221088"/>
            <a:ext cx="1008112" cy="144016"/>
          </a:xfrm>
          <a:custGeom>
            <a:avLst/>
            <a:gdLst>
              <a:gd name="connsiteX0" fmla="*/ 0 w 1378857"/>
              <a:gd name="connsiteY0" fmla="*/ 370114 h 413657"/>
              <a:gd name="connsiteX1" fmla="*/ 667657 w 1378857"/>
              <a:gd name="connsiteY1" fmla="*/ 7257 h 413657"/>
              <a:gd name="connsiteX2" fmla="*/ 1378857 w 1378857"/>
              <a:gd name="connsiteY2" fmla="*/ 413657 h 413657"/>
              <a:gd name="connsiteX3" fmla="*/ 1378857 w 1378857"/>
              <a:gd name="connsiteY3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413657">
                <a:moveTo>
                  <a:pt x="0" y="370114"/>
                </a:moveTo>
                <a:cubicBezTo>
                  <a:pt x="218924" y="185057"/>
                  <a:pt x="437848" y="0"/>
                  <a:pt x="667657" y="7257"/>
                </a:cubicBezTo>
                <a:cubicBezTo>
                  <a:pt x="897466" y="14514"/>
                  <a:pt x="1378857" y="413657"/>
                  <a:pt x="1378857" y="413657"/>
                </a:cubicBezTo>
                <a:lnTo>
                  <a:pt x="1378857" y="413657"/>
                </a:lnTo>
              </a:path>
            </a:pathLst>
          </a:custGeom>
          <a:ln w="28575">
            <a:solidFill>
              <a:schemeClr val="accent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Полилиния 33"/>
          <p:cNvSpPr/>
          <p:nvPr/>
        </p:nvSpPr>
        <p:spPr>
          <a:xfrm rot="10800000" flipV="1">
            <a:off x="4355976" y="4221088"/>
            <a:ext cx="1008112" cy="144016"/>
          </a:xfrm>
          <a:custGeom>
            <a:avLst/>
            <a:gdLst>
              <a:gd name="connsiteX0" fmla="*/ 0 w 1378857"/>
              <a:gd name="connsiteY0" fmla="*/ 370114 h 413657"/>
              <a:gd name="connsiteX1" fmla="*/ 667657 w 1378857"/>
              <a:gd name="connsiteY1" fmla="*/ 7257 h 413657"/>
              <a:gd name="connsiteX2" fmla="*/ 1378857 w 1378857"/>
              <a:gd name="connsiteY2" fmla="*/ 413657 h 413657"/>
              <a:gd name="connsiteX3" fmla="*/ 1378857 w 1378857"/>
              <a:gd name="connsiteY3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413657">
                <a:moveTo>
                  <a:pt x="0" y="370114"/>
                </a:moveTo>
                <a:cubicBezTo>
                  <a:pt x="218924" y="185057"/>
                  <a:pt x="437848" y="0"/>
                  <a:pt x="667657" y="7257"/>
                </a:cubicBezTo>
                <a:cubicBezTo>
                  <a:pt x="897466" y="14514"/>
                  <a:pt x="1378857" y="413657"/>
                  <a:pt x="1378857" y="413657"/>
                </a:cubicBezTo>
                <a:lnTo>
                  <a:pt x="1378857" y="413657"/>
                </a:lnTo>
              </a:path>
            </a:pathLst>
          </a:custGeom>
          <a:ln w="28575">
            <a:solidFill>
              <a:schemeClr val="accent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V="1">
            <a:off x="1691680" y="2492896"/>
            <a:ext cx="1152128" cy="3600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/>
          <p:cNvGrpSpPr/>
          <p:nvPr/>
        </p:nvGrpSpPr>
        <p:grpSpPr>
          <a:xfrm>
            <a:off x="2627784" y="2852936"/>
            <a:ext cx="3168352" cy="1080120"/>
            <a:chOff x="2627784" y="2852936"/>
            <a:chExt cx="3168352" cy="108012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3131840" y="3212976"/>
              <a:ext cx="2664296" cy="720080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ru-RU" dirty="0" smtClean="0"/>
                <a:t>Нельзя: разны</a:t>
              </a:r>
              <a:r>
                <a:rPr lang="ru-RU" dirty="0"/>
                <a:t>е</a:t>
              </a:r>
              <a:r>
                <a:rPr lang="ru-RU" dirty="0" smtClean="0"/>
                <a:t> базовые</a:t>
              </a:r>
              <a:br>
                <a:rPr lang="ru-RU" dirty="0" smtClean="0"/>
              </a:br>
              <a:r>
                <a:rPr lang="ru-RU" dirty="0" smtClean="0"/>
                <a:t>типы у указателей</a:t>
              </a:r>
              <a:endParaRPr lang="ru-RU" dirty="0"/>
            </a:p>
          </p:txBody>
        </p:sp>
        <p:cxnSp>
          <p:nvCxnSpPr>
            <p:cNvPr id="18" name="Прямая со стрелкой 17"/>
            <p:cNvCxnSpPr>
              <a:stCxn id="36" idx="1"/>
            </p:cNvCxnSpPr>
            <p:nvPr/>
          </p:nvCxnSpPr>
          <p:spPr>
            <a:xfrm flipH="1" flipV="1">
              <a:off x="2627784" y="2852936"/>
              <a:ext cx="504056" cy="720080"/>
            </a:xfrm>
            <a:prstGeom prst="straightConnector1">
              <a:avLst/>
            </a:prstGeom>
            <a:ln w="3175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51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10" grpId="0" animBg="1"/>
      <p:bldP spid="12" grpId="0"/>
      <p:bldP spid="32" grpId="0" animBg="1"/>
      <p:bldP spid="33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3528" y="1412776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ppwVal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i="1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ppwVal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ppwVal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ppwVal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**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ppwVal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764704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Указатель на указатель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48064" y="2492896"/>
            <a:ext cx="3528392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00E0F804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00E0F810 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00E0F81C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25364"/>
              </p:ext>
            </p:extLst>
          </p:nvPr>
        </p:nvGraphicFramePr>
        <p:xfrm>
          <a:off x="971604" y="5013176"/>
          <a:ext cx="7200788" cy="118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42"/>
                <a:gridCol w="514342"/>
                <a:gridCol w="514342"/>
                <a:gridCol w="514342"/>
                <a:gridCol w="514342"/>
                <a:gridCol w="514342"/>
                <a:gridCol w="514342"/>
                <a:gridCol w="514342"/>
                <a:gridCol w="514342"/>
                <a:gridCol w="514342"/>
                <a:gridCol w="514342"/>
                <a:gridCol w="514342"/>
                <a:gridCol w="514342"/>
                <a:gridCol w="51434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00E0F810 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00E0F81C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804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805</a:t>
                      </a:r>
                      <a:endParaRPr lang="ru-RU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807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810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811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812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813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81C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81D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ppwVal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pwVal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80"/>
                          </a:solidFill>
                        </a:rPr>
                        <a:t>wVal</a:t>
                      </a:r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5076056" y="4581128"/>
            <a:ext cx="1800200" cy="792088"/>
            <a:chOff x="1187624" y="4725144"/>
            <a:chExt cx="1224136" cy="792088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1187624" y="4725144"/>
              <a:ext cx="0" cy="36004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2483768" y="4581128"/>
            <a:ext cx="1800200" cy="792088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4"/>
              <a:ext cx="0" cy="36004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007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7372"/>
            <a:ext cx="7543800" cy="8293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 и </a:t>
            </a: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массивы</a:t>
            </a:r>
            <a:endParaRPr lang="ru-RU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41277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dirty="0" smtClean="0"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1, 2, 3, 4 },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viB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[4]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 10, 20, 30, 40 };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422240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2584617"/>
            <a:ext cx="885698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"viA = 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sv-SE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sv-SE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0013FF54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0013FF54 - указатель на первый элемент</a:t>
            </a:r>
            <a:endParaRPr lang="en-US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3367766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viB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[0]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4766135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ppiVal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58616" y="3358248"/>
            <a:ext cx="4194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можно: </a:t>
            </a:r>
            <a:r>
              <a:rPr lang="en-US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присваивается 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nt*</a:t>
            </a:r>
            <a:endParaRPr lang="ru-RU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129458" y="4751558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pc="-4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запрещено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cannot convert from 'int </a:t>
            </a:r>
            <a:r>
              <a:rPr lang="en-US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*'</a:t>
            </a:r>
            <a:br>
              <a:rPr lang="en-US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                            to 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'int **'</a:t>
            </a:r>
            <a:endParaRPr lang="ru-RU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84003" y="413659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273474" y="4111007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pc="-4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запрещено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cannot convert from 'int (*)[4</a:t>
            </a:r>
            <a:r>
              <a:rPr lang="en-US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]'</a:t>
            </a:r>
            <a:r>
              <a:rPr lang="ru-RU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             to 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'int *'</a:t>
            </a:r>
          </a:p>
        </p:txBody>
      </p:sp>
      <p:sp>
        <p:nvSpPr>
          <p:cNvPr id="18" name="Дата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2258616" y="5405451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pc="-4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запрещено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cannot 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 from 'int </a:t>
            </a:r>
            <a:r>
              <a:rPr lang="en-US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(*)[</a:t>
            </a:r>
            <a:r>
              <a:rPr lang="ru-RU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]'</a:t>
            </a:r>
          </a:p>
          <a:p>
            <a:r>
              <a:rPr lang="en-US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             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'int **'</a:t>
            </a:r>
            <a:endParaRPr lang="ru-RU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179512" y="4766135"/>
            <a:ext cx="1440160" cy="3600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184003" y="4136593"/>
            <a:ext cx="1656184" cy="3600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79512" y="5422240"/>
            <a:ext cx="1584176" cy="3600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79512" y="3746616"/>
            <a:ext cx="158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267744" y="3735507"/>
            <a:ext cx="528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pc="-4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запрещено</a:t>
            </a:r>
            <a:r>
              <a:rPr lang="en-US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left operand must be l-value</a:t>
            </a:r>
            <a:endParaRPr lang="ru-RU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>
            <a:off x="215516" y="3746616"/>
            <a:ext cx="1440160" cy="3600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42619"/>
              </p:ext>
            </p:extLst>
          </p:nvPr>
        </p:nvGraphicFramePr>
        <p:xfrm>
          <a:off x="4572000" y="116632"/>
          <a:ext cx="4392488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52128"/>
                <a:gridCol w="1368152"/>
                <a:gridCol w="1080120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&amp;x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*x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viB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(*)[4]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[4]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[0]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piVal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ppiVal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**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8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4" grpId="0"/>
      <p:bldP spid="15" grpId="0"/>
      <p:bldP spid="16" grpId="0"/>
      <p:bldP spid="2" grpId="0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7372"/>
            <a:ext cx="7543800" cy="8293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 и </a:t>
            </a: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массивы</a:t>
            </a:r>
            <a:endParaRPr lang="ru-RU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723965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2[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170080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3059669"/>
            <a:ext cx="367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**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9512" y="3995773"/>
            <a:ext cx="30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fr-F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fr-F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500388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79512" y="5363925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*(</a:t>
            </a:r>
            <a:r>
              <a:rPr lang="fr-F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+ 2) &lt;&lt; </a:t>
            </a:r>
            <a:r>
              <a:rPr lang="fr-FR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179512" y="1710100"/>
            <a:ext cx="1728192" cy="3600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267744" y="1700808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запрещено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cannot convert from 'int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*'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             to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'int **'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2204864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788024" y="3068961"/>
            <a:ext cx="417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fr-F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viA[4] = { 1, 2, 3, 4 };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563888" y="3068960"/>
            <a:ext cx="1224136" cy="31683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0013FF54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spcBef>
                <a:spcPts val="800"/>
              </a:spcBef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0013FF3C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 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788024" y="4221089"/>
            <a:ext cx="1197764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endParaRPr lang="fr-FR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fr-F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 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viB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572000" y="5157192"/>
            <a:ext cx="4392488" cy="11521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~ *(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 </a:t>
            </a:r>
            <a:r>
              <a:rPr lang="en-US" sz="22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+ 2) ~</a:t>
            </a:r>
            <a:br>
              <a:rPr lang="en-US" sz="22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2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 *(2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piVal</a:t>
            </a:r>
            <a:r>
              <a:rPr lang="en-US" sz="22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~ 2[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piVal]</a:t>
            </a:r>
            <a:endParaRPr lang="ru-RU" sz="2200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267744" y="220486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можно: указатель на первый элемент (0013FF54)</a:t>
            </a:r>
            <a:endParaRPr lang="en-US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79512" y="2564904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267744" y="256490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pc="-4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можно: </a:t>
            </a:r>
            <a:r>
              <a:rPr lang="en-US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int** </a:t>
            </a:r>
            <a:r>
              <a:rPr lang="ru-RU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 </a:t>
            </a:r>
            <a:r>
              <a:rPr lang="en-US" spc="-4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int**</a:t>
            </a:r>
            <a:endParaRPr lang="en-US" spc="-4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788024" y="3933056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fr-F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viB[4</a:t>
            </a:r>
            <a:r>
              <a:rPr lang="fr-F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10, 20, 30, 40 };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4788024" y="335699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fr-FR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 vi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59476"/>
              </p:ext>
            </p:extLst>
          </p:nvPr>
        </p:nvGraphicFramePr>
        <p:xfrm>
          <a:off x="4572000" y="116632"/>
          <a:ext cx="4392488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52128"/>
                <a:gridCol w="1368152"/>
                <a:gridCol w="1080120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&amp;x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*x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viA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viB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(*)[4]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[4]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piVal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ppiVal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</a:rPr>
                        <a:t>*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68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7" grpId="0"/>
      <p:bldP spid="6" grpId="0"/>
      <p:bldP spid="8" grpId="0"/>
      <p:bldP spid="9" grpId="0"/>
      <p:bldP spid="23" grpId="0" animBg="1"/>
      <p:bldP spid="24" grpId="0"/>
      <p:bldP spid="3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20786"/>
              </p:ext>
            </p:extLst>
          </p:nvPr>
        </p:nvGraphicFramePr>
        <p:xfrm>
          <a:off x="251520" y="4869160"/>
          <a:ext cx="8640960" cy="79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  <a:gridCol w="720080"/>
              </a:tblGrid>
              <a:tr h="39583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22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[0][0]</a:t>
                      </a:r>
                    </a:p>
                  </a:txBody>
                  <a:tcPr marL="91436" marR="91436" marT="45749" marB="4574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[0][1]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[0][2]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[0][3]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[1][0]</a:t>
                      </a:r>
                    </a:p>
                  </a:txBody>
                  <a:tcPr marL="91436" marR="91436" marT="45749" marB="4574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[1][1]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[1][2]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[1][3]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[2][0]</a:t>
                      </a:r>
                    </a:p>
                  </a:txBody>
                  <a:tcPr marL="91436" marR="91436" marT="45749" marB="4574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[2][1]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[2][2]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[2][3]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7504" y="1412776"/>
            <a:ext cx="892899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В случае многомерного массива смещение можно рассчитать вручную, учитывая, что в С++ многомерные массивы вытягиваются в </a:t>
            </a:r>
            <a:r>
              <a:rPr lang="ru-RU" sz="2200" dirty="0" smtClean="0"/>
              <a:t>памяти</a:t>
            </a:r>
            <a:r>
              <a:rPr lang="en-US" sz="2200" dirty="0" smtClean="0"/>
              <a:t> </a:t>
            </a:r>
            <a:r>
              <a:rPr lang="ru-RU" sz="2200" dirty="0" smtClean="0"/>
              <a:t>«по </a:t>
            </a:r>
            <a:r>
              <a:rPr lang="ru-RU" sz="2200" dirty="0"/>
              <a:t>строкам» (</a:t>
            </a:r>
            <a:r>
              <a:rPr lang="ru-RU" sz="2200" dirty="0" smtClean="0"/>
              <a:t>в</a:t>
            </a:r>
            <a:r>
              <a:rPr lang="en-US" sz="2200" dirty="0" smtClean="0"/>
              <a:t> </a:t>
            </a:r>
            <a:r>
              <a:rPr lang="ru-RU" sz="2200" dirty="0" smtClean="0"/>
              <a:t>начале </a:t>
            </a:r>
            <a:r>
              <a:rPr lang="ru-RU" sz="2200" dirty="0"/>
              <a:t>изменяется крайний правый </a:t>
            </a:r>
            <a:r>
              <a:rPr lang="ru-RU" sz="2200" dirty="0" smtClean="0"/>
              <a:t>индекс,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ru-RU" sz="2200" dirty="0" smtClean="0"/>
              <a:t>потом </a:t>
            </a:r>
            <a:r>
              <a:rPr lang="ru-RU" sz="2200" dirty="0"/>
              <a:t>второй справа и т.д.).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42440" y="2708920"/>
            <a:ext cx="878497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3,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{ 0, 1, 2, 3 }, { 10, 11, 12, 13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{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20, 21, 22, 23 } };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2;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*(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79512" y="5589240"/>
            <a:ext cx="1008112" cy="648072"/>
            <a:chOff x="179512" y="5589240"/>
            <a:chExt cx="1008112" cy="648072"/>
          </a:xfrm>
        </p:grpSpPr>
        <p:sp>
          <p:nvSpPr>
            <p:cNvPr id="15" name="Овал 14"/>
            <p:cNvSpPr/>
            <p:nvPr/>
          </p:nvSpPr>
          <p:spPr>
            <a:xfrm>
              <a:off x="179512" y="5805264"/>
              <a:ext cx="1008112" cy="43204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pi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Прямая со стрелкой 16"/>
            <p:cNvCxnSpPr>
              <a:stCxn id="15" idx="0"/>
            </p:cNvCxnSpPr>
            <p:nvPr/>
          </p:nvCxnSpPr>
          <p:spPr>
            <a:xfrm flipV="1">
              <a:off x="683568" y="5589240"/>
              <a:ext cx="0" cy="2160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Прямая со стрелкой 20"/>
          <p:cNvCxnSpPr/>
          <p:nvPr/>
        </p:nvCxnSpPr>
        <p:spPr>
          <a:xfrm flipV="1">
            <a:off x="6372200" y="5661248"/>
            <a:ext cx="0" cy="360040"/>
          </a:xfrm>
          <a:prstGeom prst="straightConnector1">
            <a:avLst/>
          </a:prstGeom>
          <a:ln w="285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2843808" y="5733256"/>
            <a:ext cx="18722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6372200" y="6021288"/>
            <a:ext cx="1368152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7740352" y="5661248"/>
            <a:ext cx="0" cy="360040"/>
          </a:xfrm>
          <a:prstGeom prst="straightConnector1">
            <a:avLst/>
          </a:prstGeom>
          <a:ln w="285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444208" y="5733256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endParaRPr lang="ru-RU" dirty="0">
              <a:solidFill>
                <a:srgbClr val="000080"/>
              </a:solidFill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5508104" y="4149080"/>
            <a:ext cx="1872208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Прямая соединительная линия 25"/>
          <p:cNvCxnSpPr>
            <a:stCxn id="15" idx="6"/>
          </p:cNvCxnSpPr>
          <p:nvPr/>
        </p:nvCxnSpPr>
        <p:spPr>
          <a:xfrm>
            <a:off x="1187624" y="6021288"/>
            <a:ext cx="5184576" cy="0"/>
          </a:xfrm>
          <a:prstGeom prst="line">
            <a:avLst/>
          </a:prstGeom>
          <a:ln w="2857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2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5670"/>
              </p:ext>
            </p:extLst>
          </p:nvPr>
        </p:nvGraphicFramePr>
        <p:xfrm>
          <a:off x="251520" y="5013176"/>
          <a:ext cx="8640954" cy="121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11"/>
                <a:gridCol w="2468844"/>
                <a:gridCol w="1234422"/>
                <a:gridCol w="617211"/>
                <a:gridCol w="617211"/>
                <a:gridCol w="2468844"/>
                <a:gridCol w="61721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nullptr</a:t>
                      </a:r>
                      <a:endParaRPr lang="ru-RU" sz="2200" b="1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013FF50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FF54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</a:t>
                      </a:r>
                      <a:endParaRPr lang="ru-RU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short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padding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836712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Таким образом, </a:t>
            </a:r>
            <a:r>
              <a:rPr lang="ru-RU" sz="2200" b="1" u="sng" dirty="0"/>
              <a:t>переменная-указатель</a:t>
            </a:r>
            <a:r>
              <a:rPr lang="ru-RU" sz="2200" dirty="0"/>
              <a:t> обладает </a:t>
            </a:r>
            <a:r>
              <a:rPr lang="ru-RU" sz="2200" b="1" dirty="0"/>
              <a:t>именем</a:t>
            </a:r>
            <a:r>
              <a:rPr lang="ru-RU" sz="2200" dirty="0"/>
              <a:t> и имеет </a:t>
            </a:r>
            <a:r>
              <a:rPr lang="ru-RU" sz="2200" b="1" dirty="0"/>
              <a:t>тип</a:t>
            </a:r>
            <a:r>
              <a:rPr lang="ru-RU" sz="2200" dirty="0"/>
              <a:t>, определяющий на какого рода данные она может ссылаться.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700808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Объявление указателя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Базовый_тип</a:t>
            </a:r>
            <a:r>
              <a:rPr lang="ru-RU" sz="24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b="1" dirty="0" smtClean="0">
              <a:solidFill>
                <a:schemeClr val="bg2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2636912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3528" y="3356992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VS2005</a:t>
            </a:r>
            <a:endParaRPr lang="ru-RU" sz="2400" dirty="0"/>
          </a:p>
        </p:txBody>
      </p:sp>
      <p:sp>
        <p:nvSpPr>
          <p:cNvPr id="18" name="Полилиния 17"/>
          <p:cNvSpPr/>
          <p:nvPr/>
        </p:nvSpPr>
        <p:spPr>
          <a:xfrm>
            <a:off x="3346847" y="4725144"/>
            <a:ext cx="1225154" cy="216024"/>
          </a:xfrm>
          <a:custGeom>
            <a:avLst/>
            <a:gdLst>
              <a:gd name="connsiteX0" fmla="*/ 0 w 1378857"/>
              <a:gd name="connsiteY0" fmla="*/ 370114 h 413657"/>
              <a:gd name="connsiteX1" fmla="*/ 667657 w 1378857"/>
              <a:gd name="connsiteY1" fmla="*/ 7257 h 413657"/>
              <a:gd name="connsiteX2" fmla="*/ 1378857 w 1378857"/>
              <a:gd name="connsiteY2" fmla="*/ 413657 h 413657"/>
              <a:gd name="connsiteX3" fmla="*/ 1378857 w 1378857"/>
              <a:gd name="connsiteY3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413657">
                <a:moveTo>
                  <a:pt x="0" y="370114"/>
                </a:moveTo>
                <a:cubicBezTo>
                  <a:pt x="218924" y="185057"/>
                  <a:pt x="437848" y="0"/>
                  <a:pt x="667657" y="7257"/>
                </a:cubicBezTo>
                <a:cubicBezTo>
                  <a:pt x="897466" y="14514"/>
                  <a:pt x="1378857" y="413657"/>
                  <a:pt x="1378857" y="413657"/>
                </a:cubicBezTo>
                <a:lnTo>
                  <a:pt x="1378857" y="413657"/>
                </a:lnTo>
              </a:path>
            </a:pathLst>
          </a:custGeom>
          <a:ln w="28575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3419872" y="4365104"/>
            <a:ext cx="1204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2 </a:t>
            </a: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байта</a:t>
            </a:r>
          </a:p>
        </p:txBody>
      </p:sp>
      <p:sp>
        <p:nvSpPr>
          <p:cNvPr id="20" name="Полилиния 19"/>
          <p:cNvSpPr/>
          <p:nvPr/>
        </p:nvSpPr>
        <p:spPr>
          <a:xfrm>
            <a:off x="4570983" y="4725144"/>
            <a:ext cx="1225153" cy="216024"/>
          </a:xfrm>
          <a:custGeom>
            <a:avLst/>
            <a:gdLst>
              <a:gd name="connsiteX0" fmla="*/ 0 w 1378857"/>
              <a:gd name="connsiteY0" fmla="*/ 370114 h 413657"/>
              <a:gd name="connsiteX1" fmla="*/ 667657 w 1378857"/>
              <a:gd name="connsiteY1" fmla="*/ 7257 h 413657"/>
              <a:gd name="connsiteX2" fmla="*/ 1378857 w 1378857"/>
              <a:gd name="connsiteY2" fmla="*/ 413657 h 413657"/>
              <a:gd name="connsiteX3" fmla="*/ 1378857 w 1378857"/>
              <a:gd name="connsiteY3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413657">
                <a:moveTo>
                  <a:pt x="0" y="370114"/>
                </a:moveTo>
                <a:cubicBezTo>
                  <a:pt x="218924" y="185057"/>
                  <a:pt x="437848" y="0"/>
                  <a:pt x="667657" y="7257"/>
                </a:cubicBezTo>
                <a:cubicBezTo>
                  <a:pt x="897466" y="14514"/>
                  <a:pt x="1378857" y="413657"/>
                  <a:pt x="1378857" y="413657"/>
                </a:cubicBezTo>
                <a:lnTo>
                  <a:pt x="1378857" y="413657"/>
                </a:lnTo>
              </a:path>
            </a:pathLst>
          </a:custGeom>
          <a:ln w="28575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TextBox 10"/>
          <p:cNvSpPr txBox="1">
            <a:spLocks noChangeArrowheads="1"/>
          </p:cNvSpPr>
          <p:nvPr/>
        </p:nvSpPr>
        <p:spPr bwMode="auto">
          <a:xfrm>
            <a:off x="4644008" y="4365104"/>
            <a:ext cx="1204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2 </a:t>
            </a: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байта</a:t>
            </a:r>
          </a:p>
        </p:txBody>
      </p:sp>
      <p:sp>
        <p:nvSpPr>
          <p:cNvPr id="22" name="Полилиния 21"/>
          <p:cNvSpPr/>
          <p:nvPr/>
        </p:nvSpPr>
        <p:spPr>
          <a:xfrm>
            <a:off x="5796136" y="4725144"/>
            <a:ext cx="2448272" cy="216024"/>
          </a:xfrm>
          <a:custGeom>
            <a:avLst/>
            <a:gdLst>
              <a:gd name="connsiteX0" fmla="*/ 0 w 1378857"/>
              <a:gd name="connsiteY0" fmla="*/ 370114 h 413657"/>
              <a:gd name="connsiteX1" fmla="*/ 667657 w 1378857"/>
              <a:gd name="connsiteY1" fmla="*/ 7257 h 413657"/>
              <a:gd name="connsiteX2" fmla="*/ 1378857 w 1378857"/>
              <a:gd name="connsiteY2" fmla="*/ 413657 h 413657"/>
              <a:gd name="connsiteX3" fmla="*/ 1378857 w 1378857"/>
              <a:gd name="connsiteY3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413657">
                <a:moveTo>
                  <a:pt x="0" y="370114"/>
                </a:moveTo>
                <a:cubicBezTo>
                  <a:pt x="218924" y="185057"/>
                  <a:pt x="437848" y="0"/>
                  <a:pt x="667657" y="7257"/>
                </a:cubicBezTo>
                <a:cubicBezTo>
                  <a:pt x="897466" y="14514"/>
                  <a:pt x="1378857" y="413657"/>
                  <a:pt x="1378857" y="413657"/>
                </a:cubicBezTo>
                <a:lnTo>
                  <a:pt x="1378857" y="413657"/>
                </a:lnTo>
              </a:path>
            </a:pathLst>
          </a:custGeom>
          <a:ln w="28575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5868144" y="4365104"/>
            <a:ext cx="244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4 </a:t>
            </a: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байта</a:t>
            </a:r>
          </a:p>
        </p:txBody>
      </p:sp>
      <p:sp>
        <p:nvSpPr>
          <p:cNvPr id="24" name="Полилиния 23"/>
          <p:cNvSpPr/>
          <p:nvPr/>
        </p:nvSpPr>
        <p:spPr>
          <a:xfrm>
            <a:off x="899592" y="4725144"/>
            <a:ext cx="2489400" cy="216024"/>
          </a:xfrm>
          <a:custGeom>
            <a:avLst/>
            <a:gdLst>
              <a:gd name="connsiteX0" fmla="*/ 0 w 1378857"/>
              <a:gd name="connsiteY0" fmla="*/ 370114 h 413657"/>
              <a:gd name="connsiteX1" fmla="*/ 667657 w 1378857"/>
              <a:gd name="connsiteY1" fmla="*/ 7257 h 413657"/>
              <a:gd name="connsiteX2" fmla="*/ 1378857 w 1378857"/>
              <a:gd name="connsiteY2" fmla="*/ 413657 h 413657"/>
              <a:gd name="connsiteX3" fmla="*/ 1378857 w 1378857"/>
              <a:gd name="connsiteY3" fmla="*/ 413657 h 4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857" h="413657">
                <a:moveTo>
                  <a:pt x="0" y="370114"/>
                </a:moveTo>
                <a:cubicBezTo>
                  <a:pt x="218924" y="185057"/>
                  <a:pt x="437848" y="0"/>
                  <a:pt x="667657" y="7257"/>
                </a:cubicBezTo>
                <a:cubicBezTo>
                  <a:pt x="897466" y="14514"/>
                  <a:pt x="1378857" y="413657"/>
                  <a:pt x="1378857" y="413657"/>
                </a:cubicBezTo>
                <a:lnTo>
                  <a:pt x="1378857" y="413657"/>
                </a:lnTo>
              </a:path>
            </a:pathLst>
          </a:custGeom>
          <a:ln w="28575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Box 10"/>
          <p:cNvSpPr txBox="1">
            <a:spLocks noChangeArrowheads="1"/>
          </p:cNvSpPr>
          <p:nvPr/>
        </p:nvSpPr>
        <p:spPr bwMode="auto">
          <a:xfrm>
            <a:off x="972617" y="4365104"/>
            <a:ext cx="24482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20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4 </a:t>
            </a:r>
            <a:r>
              <a:rPr lang="ru-RU" altLang="ru-RU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onsolas" panose="020B0609020204030204" pitchFamily="49" charset="0"/>
              </a:rPr>
              <a:t>байта</a:t>
            </a:r>
          </a:p>
        </p:txBody>
      </p:sp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3789040"/>
            <a:ext cx="4824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C++11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796136" y="3356992"/>
            <a:ext cx="2563522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15" grpId="0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7372"/>
            <a:ext cx="7543800" cy="8293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Сравнение указателей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1772816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Указатели можно сравнивать между собой</a:t>
            </a:r>
          </a:p>
          <a:p>
            <a:pPr marL="457200" indent="-457200">
              <a:spcBef>
                <a:spcPts val="18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Как правило, указатели сравнивают, когда они ссылаются на </a:t>
            </a:r>
            <a:r>
              <a:rPr lang="ru-RU" sz="2200" dirty="0" smtClean="0"/>
              <a:t>элементы одного и того </a:t>
            </a:r>
            <a:r>
              <a:rPr lang="ru-RU" sz="2200" dirty="0"/>
              <a:t>же </a:t>
            </a:r>
            <a:r>
              <a:rPr lang="ru-RU" sz="2200" dirty="0" smtClean="0"/>
              <a:t>массива</a:t>
            </a:r>
            <a:endParaRPr lang="ru-RU" sz="2200" dirty="0"/>
          </a:p>
          <a:p>
            <a:pPr marL="457200" indent="-457200">
              <a:spcBef>
                <a:spcPts val="18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200" dirty="0"/>
              <a:t>Сравнивать указатели, если их базовый тип различается, нельзя. Если это необходимо, следует воспользоваться операцией приведения типа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reinterpret_cast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0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1268760"/>
            <a:ext cx="8136904" cy="436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nn-NO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nn-NO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5796136" y="1340768"/>
            <a:ext cx="3060848" cy="17881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2  3  4  5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6  7  8  9 10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11 12 13 14 15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16 17 18 19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en-US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2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251520" y="1268760"/>
            <a:ext cx="777686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lvl="0"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 lvl="0"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4149080"/>
            <a:ext cx="6048672" cy="19442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6136" y="1340768"/>
            <a:ext cx="3060848" cy="17881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2  3  4  5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6  7  8  9 10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11 12 13 14 15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16 17 18 19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en-US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ru-RU" sz="2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340768"/>
            <a:ext cx="5112568" cy="10801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084168" y="548680"/>
            <a:ext cx="1296144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piBegin</a:t>
            </a:r>
            <a:endParaRPr 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6228184" y="908720"/>
            <a:ext cx="0" cy="576064"/>
          </a:xfrm>
          <a:prstGeom prst="straightConnector1">
            <a:avLst/>
          </a:prstGeom>
          <a:ln w="31750">
            <a:solidFill>
              <a:schemeClr val="accent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/>
          <p:cNvSpPr/>
          <p:nvPr/>
        </p:nvSpPr>
        <p:spPr>
          <a:xfrm>
            <a:off x="4319464" y="2144935"/>
            <a:ext cx="1296144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piEnd</a:t>
            </a:r>
            <a:endParaRPr 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Прямая со стрелкой 15"/>
          <p:cNvCxnSpPr>
            <a:stCxn id="15" idx="2"/>
          </p:cNvCxnSpPr>
          <p:nvPr/>
        </p:nvCxnSpPr>
        <p:spPr>
          <a:xfrm>
            <a:off x="4967536" y="2504975"/>
            <a:ext cx="1116632" cy="347961"/>
          </a:xfrm>
          <a:prstGeom prst="straightConnector1">
            <a:avLst/>
          </a:prstGeom>
          <a:ln w="31750">
            <a:solidFill>
              <a:schemeClr val="accent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2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1268760"/>
            <a:ext cx="8892480" cy="474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*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340768"/>
            <a:ext cx="5112568" cy="10801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4077072"/>
            <a:ext cx="8856984" cy="201622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796136" y="1340768"/>
            <a:ext cx="3060848" cy="17881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2  3  4  5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6  7  8  9 10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11 12 13 14 15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16 17 18 19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en-US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251520" y="1268760"/>
            <a:ext cx="8892480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&amp;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[2][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0];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</a:t>
            </a:r>
          </a:p>
          <a:p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4077072"/>
            <a:ext cx="8712968" cy="22322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6136" y="1340768"/>
            <a:ext cx="3060848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0  0  0  0  0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0  0  0  0  0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1  2  3  4  5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0  0  0  0  0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340768"/>
            <a:ext cx="5112568" cy="10801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87016" y="2685327"/>
            <a:ext cx="4212976" cy="671665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139444" y="1605207"/>
            <a:ext cx="1296144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piBegin</a:t>
            </a:r>
            <a:endParaRPr 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Прямая со стрелкой 16"/>
          <p:cNvCxnSpPr>
            <a:stCxn id="13" idx="3"/>
          </p:cNvCxnSpPr>
          <p:nvPr/>
        </p:nvCxnSpPr>
        <p:spPr>
          <a:xfrm>
            <a:off x="5435588" y="1785227"/>
            <a:ext cx="720588" cy="425510"/>
          </a:xfrm>
          <a:prstGeom prst="straightConnector1">
            <a:avLst/>
          </a:prstGeom>
          <a:ln w="31750">
            <a:solidFill>
              <a:schemeClr val="accent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4139444" y="2057912"/>
            <a:ext cx="1296144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piEnd</a:t>
            </a:r>
            <a:endParaRPr 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Прямая со стрелкой 19"/>
          <p:cNvCxnSpPr>
            <a:stCxn id="18" idx="3"/>
          </p:cNvCxnSpPr>
          <p:nvPr/>
        </p:nvCxnSpPr>
        <p:spPr>
          <a:xfrm>
            <a:off x="5435588" y="2237932"/>
            <a:ext cx="720588" cy="332845"/>
          </a:xfrm>
          <a:prstGeom prst="straightConnector1">
            <a:avLst/>
          </a:prstGeom>
          <a:ln w="31750">
            <a:solidFill>
              <a:schemeClr val="accent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0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1268760"/>
            <a:ext cx="8892480" cy="485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fi-FI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fi-FI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[0][3];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i-FI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fi-FI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6136" y="1340768"/>
            <a:ext cx="3060848" cy="1793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0  0  1  0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0  0  0  2  0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0  0  0  3  0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0  0  0  4 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 X</a:t>
            </a:r>
            <a:endParaRPr lang="ru-RU" sz="2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340768"/>
            <a:ext cx="5112568" cy="10801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4005064"/>
            <a:ext cx="8712968" cy="22322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23528" y="3356992"/>
            <a:ext cx="7992888" cy="72008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009023" y="691433"/>
            <a:ext cx="1296144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начало</a:t>
            </a:r>
            <a:endParaRPr 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7668344" y="1060614"/>
            <a:ext cx="0" cy="328237"/>
          </a:xfrm>
          <a:prstGeom prst="straightConnector1">
            <a:avLst/>
          </a:prstGeom>
          <a:ln w="31750">
            <a:solidFill>
              <a:schemeClr val="accent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4319972" y="2144935"/>
            <a:ext cx="1296144" cy="36004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piEnd</a:t>
            </a:r>
            <a:endParaRPr lang="ru-RU" sz="2200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Прямая со стрелкой 19"/>
          <p:cNvCxnSpPr>
            <a:stCxn id="18" idx="2"/>
          </p:cNvCxnSpPr>
          <p:nvPr/>
        </p:nvCxnSpPr>
        <p:spPr>
          <a:xfrm>
            <a:off x="4968044" y="2504975"/>
            <a:ext cx="1116124" cy="347961"/>
          </a:xfrm>
          <a:prstGeom prst="straightConnector1">
            <a:avLst/>
          </a:prstGeom>
          <a:ln w="31750">
            <a:solidFill>
              <a:schemeClr val="accent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0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1268760"/>
            <a:ext cx="8892480" cy="485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fi-FI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fi-FI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</a:t>
            </a:r>
            <a:r>
              <a:rPr lang="fi-FI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][0]; </a:t>
            </a:r>
            <a:r>
              <a:rPr lang="fi-FI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fi-FI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fi-FI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++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6136" y="1340768"/>
            <a:ext cx="3060848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0  0  0  0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0  2  0  0  0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0  0  3  0  0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0  0  0  4  0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340768"/>
            <a:ext cx="5112568" cy="20162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4005064"/>
            <a:ext cx="8712968" cy="22322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588224" y="3356992"/>
            <a:ext cx="1944216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7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1268760"/>
            <a:ext cx="88924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fi-FI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fi-FI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-1];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</a:t>
            </a:r>
            <a:r>
              <a:rPr lang="fi-FI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++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6136" y="1340768"/>
            <a:ext cx="3060848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0  0  0  1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0  0  0  2  0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0  0  3  0  0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0  4  0  0  0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340768"/>
            <a:ext cx="5112568" cy="20162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4005064"/>
            <a:ext cx="8712968" cy="22322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907191" y="3353767"/>
            <a:ext cx="1944216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0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многомерные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массивы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1268760"/>
            <a:ext cx="88924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[0][0];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fi-FI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fi-FI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</a:t>
            </a:r>
            <a:r>
              <a:rPr lang="fi-FI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][1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fi-FI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fi-FI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</a:t>
            </a:r>
            <a:r>
              <a:rPr lang="fi-FI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*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++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piBegin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piEnd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piLine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*</a:t>
            </a:r>
            <a:r>
              <a:rPr lang="en-US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5796136" y="1340768"/>
            <a:ext cx="3060848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1  0  0  0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2  0  0  0  3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0  0  0  4  0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0  0  5  0  0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1340768"/>
            <a:ext cx="5112568" cy="20162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1520" y="4005064"/>
            <a:ext cx="8712968" cy="22322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2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</a:t>
            </a: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строки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412776"/>
            <a:ext cx="8784976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/>
              <a:t>Имя массива элементов типа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000" dirty="0"/>
              <a:t> </a:t>
            </a:r>
            <a:r>
              <a:rPr lang="ru-RU" sz="2200" dirty="0" smtClean="0"/>
              <a:t>трактуется как </a:t>
            </a:r>
            <a:r>
              <a:rPr lang="ru-RU" sz="2200" dirty="0"/>
              <a:t>указатель на его первый (номер 0)  элемент (как и для любых других </a:t>
            </a:r>
            <a:r>
              <a:rPr lang="ru-RU" sz="2200" dirty="0" smtClean="0"/>
              <a:t>массивов)</a:t>
            </a:r>
            <a:endParaRPr lang="ru-RU" sz="2200" dirty="0"/>
          </a:p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/>
              <a:t>Особенность: </a:t>
            </a:r>
            <a:r>
              <a:rPr lang="ru-RU" sz="2200" dirty="0" smtClean="0"/>
              <a:t>при выводе в поток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200" dirty="0" smtClean="0"/>
              <a:t> </a:t>
            </a:r>
            <a:r>
              <a:rPr lang="ru-RU" sz="2200" dirty="0" smtClean="0"/>
              <a:t>переменная типа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ru-RU" sz="2200" dirty="0" smtClean="0"/>
              <a:t>массив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000" dirty="0" smtClean="0"/>
              <a:t> </a:t>
            </a:r>
            <a:r>
              <a:rPr lang="ru-RU" sz="2200" dirty="0" smtClean="0"/>
              <a:t>автоматически разыменовывается</a:t>
            </a:r>
            <a:r>
              <a:rPr lang="ru-RU" sz="2200" dirty="0"/>
              <a:t>, в результате чего мы получаем строку, начинающуюся с первого (номер 0) элемента и заканчивающуюся нулевым символом.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37827" y="4439124"/>
            <a:ext cx="4129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573016"/>
            <a:ext cx="8784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 smtClean="0"/>
              <a:t>Указатель </a:t>
            </a:r>
            <a:r>
              <a:rPr lang="ru-RU" sz="2200" dirty="0"/>
              <a:t>на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000" dirty="0"/>
              <a:t> </a:t>
            </a:r>
            <a:r>
              <a:rPr lang="ru-RU" sz="2200" dirty="0" smtClean="0"/>
              <a:t>также </a:t>
            </a:r>
            <a:r>
              <a:rPr lang="ru-RU" sz="2200" dirty="0"/>
              <a:t>автоматически разыменовывается по тем же </a:t>
            </a:r>
            <a:r>
              <a:rPr lang="ru-RU" sz="2200" dirty="0" smtClean="0"/>
              <a:t>правилам</a:t>
            </a:r>
            <a:r>
              <a:rPr lang="en-US" sz="2200" dirty="0"/>
              <a:t>:</a:t>
            </a:r>
            <a:endParaRPr lang="ru-RU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41348" y="52808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Дата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2764639" y="4998514"/>
            <a:ext cx="6271857" cy="936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aивесьмусорвпамятидоближайшегонулевогоэлемента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0013FF0C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44967"/>
              </p:ext>
            </p:extLst>
          </p:nvPr>
        </p:nvGraphicFramePr>
        <p:xfrm>
          <a:off x="251518" y="5013176"/>
          <a:ext cx="8640961" cy="121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12"/>
                <a:gridCol w="2468846"/>
                <a:gridCol w="1234421"/>
                <a:gridCol w="617212"/>
                <a:gridCol w="617212"/>
                <a:gridCol w="2468846"/>
                <a:gridCol w="617212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nullptr</a:t>
                      </a:r>
                      <a:endParaRPr lang="ru-RU" sz="2200" b="1" kern="12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013FF50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FF54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</a:t>
                      </a:r>
                      <a:endParaRPr lang="ru-RU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short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padding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51520" y="980728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Операция взятия адреса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&amp;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имя_переменной</a:t>
            </a:r>
            <a:endParaRPr lang="en-US" b="1" dirty="0" smtClean="0">
              <a:solidFill>
                <a:schemeClr val="bg2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5536" y="1988840"/>
            <a:ext cx="6768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Овал 25"/>
          <p:cNvSpPr/>
          <p:nvPr/>
        </p:nvSpPr>
        <p:spPr>
          <a:xfrm>
            <a:off x="5652120" y="5445224"/>
            <a:ext cx="1349375" cy="392112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27" name="Shape 19"/>
          <p:cNvCxnSpPr>
            <a:stCxn id="26" idx="0"/>
          </p:cNvCxnSpPr>
          <p:nvPr/>
        </p:nvCxnSpPr>
        <p:spPr>
          <a:xfrm rot="16200000" flipV="1">
            <a:off x="3397176" y="2515592"/>
            <a:ext cx="1296144" cy="4563120"/>
          </a:xfrm>
          <a:prstGeom prst="bentConnector2">
            <a:avLst/>
          </a:prstGeom>
          <a:ln w="31750" cap="rnd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5400000">
            <a:off x="1350938" y="4561830"/>
            <a:ext cx="827088" cy="1588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1760" y="5064864"/>
            <a:ext cx="2232248" cy="32678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lvl="0" algn="ctr"/>
            <a:r>
              <a:rPr lang="ru-RU" b="1" dirty="0"/>
              <a:t>013</a:t>
            </a:r>
            <a:r>
              <a:rPr lang="en-US" b="1" dirty="0" smtClean="0"/>
              <a:t>FF58</a:t>
            </a:r>
            <a:endParaRPr lang="en-US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844824"/>
            <a:ext cx="3672408" cy="12961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ата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51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2987824" y="5733256"/>
            <a:ext cx="5365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cannot convert from 'char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(*)[4]'</a:t>
            </a:r>
            <a:b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  to 'char **'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7372"/>
            <a:ext cx="7543800" cy="8293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 и </a:t>
            </a: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строки</a:t>
            </a:r>
            <a:endParaRPr lang="ru-RU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484784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[4]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"abc"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ppcArr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51520" y="2708920"/>
            <a:ext cx="864096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51520" y="4509120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ppcArr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987824" y="4509120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cannot convert from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'char [4]'</a:t>
            </a:r>
            <a:b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  to 'char **'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51520" y="5085184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pcChar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987824" y="5085184"/>
            <a:ext cx="5365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cannot convert from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'char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[4]'</a:t>
            </a:r>
            <a:b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  to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'char *'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51520" y="4149080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ppcArr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251520" y="357301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ppcArr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987824" y="3573016"/>
            <a:ext cx="5365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cannot convert from 'char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*'</a:t>
            </a:r>
            <a:b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  to 'char **'</a:t>
            </a:r>
            <a:endParaRPr lang="ru-RU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323528" y="5085184"/>
            <a:ext cx="1872208" cy="3600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323528" y="4509120"/>
            <a:ext cx="1872208" cy="3600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323528" y="3573016"/>
            <a:ext cx="1800200" cy="3600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3707904" y="2636912"/>
            <a:ext cx="3312368" cy="936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51520" y="5733256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ppcArr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323528" y="5733256"/>
            <a:ext cx="1800200" cy="3600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2987824" y="414908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можно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оба имеют тип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char**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286827"/>
              </p:ext>
            </p:extLst>
          </p:nvPr>
        </p:nvGraphicFramePr>
        <p:xfrm>
          <a:off x="4572000" y="980728"/>
          <a:ext cx="4320480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6104"/>
                <a:gridCol w="1440160"/>
                <a:gridCol w="1080120"/>
                <a:gridCol w="86409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&amp;x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*x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vcStr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(*)[4]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[4]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pcChar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ppcArr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</a:rPr>
                        <a:t>*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19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0" grpId="0"/>
      <p:bldP spid="21" grpId="0"/>
      <p:bldP spid="22" grpId="0"/>
      <p:bldP spid="23" grpId="0"/>
      <p:bldP spid="24" grpId="0"/>
      <p:bldP spid="25" grpId="0"/>
      <p:bldP spid="28" grpId="0"/>
      <p:bldP spid="29" grpId="0"/>
      <p:bldP spid="27" grpId="0" animBg="1"/>
      <p:bldP spid="30" grpId="0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764704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Инициализация </a:t>
            </a: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указателей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268760"/>
            <a:ext cx="864096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/>
              <a:t>Раньше мы инициализировали строкой массивы типа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endParaRPr lang="ru-RU" sz="2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/>
              <a:t>Указатель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2000" dirty="0">
                <a:cs typeface="Consolas" panose="020B0609020204030204" pitchFamily="49" charset="0"/>
              </a:rPr>
              <a:t> </a:t>
            </a:r>
            <a:r>
              <a:rPr lang="ru-RU" sz="2200" dirty="0"/>
              <a:t>также можно инициализировать строковым литералом. В этом случае указатель будет содержать адрес, по которому в оперативной памяти, в т.н. «таблице строк», размещен строковый литерал – неименованная константа</a:t>
            </a:r>
          </a:p>
          <a:p>
            <a:pPr>
              <a:buClr>
                <a:schemeClr val="accent2"/>
              </a:buClr>
              <a:buSzPct val="80000"/>
              <a:defRPr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pcStr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/>
              <a:t>C формальной точки зрения в С++ строковый литерал  имеет тип не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2200" dirty="0"/>
              <a:t>, а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2200" dirty="0"/>
              <a:t>. Просто в языке С++ предусмотрено неявное преобразование строковых литералов в тип 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2200" dirty="0"/>
              <a:t>, поэтому этот код компилируется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 smtClean="0"/>
              <a:t>Попытка изменения в программе значения такого указателя приводит к неопределённому поведению </a:t>
            </a:r>
            <a:endParaRPr lang="ru-RU" sz="2200" dirty="0"/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endParaRPr lang="ru-RU" sz="2200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7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764704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Инициализация </a:t>
            </a: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указателей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268760"/>
            <a:ext cx="864096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  <a:buSzPct val="80000"/>
              <a:defRPr/>
            </a:pPr>
            <a:r>
              <a:rPr lang="ru-RU" sz="2200" dirty="0" smtClean="0"/>
              <a:t>В </a:t>
            </a:r>
            <a:r>
              <a:rPr lang="ru-RU" sz="2200" dirty="0"/>
              <a:t>зависимости от ОС, </a:t>
            </a:r>
            <a:r>
              <a:rPr lang="ru-RU" sz="2200" dirty="0" smtClean="0"/>
              <a:t>компилятора и </a:t>
            </a:r>
            <a:r>
              <a:rPr lang="ru-RU" sz="2200" dirty="0"/>
              <a:t>параметров компиляции возможны следующие варианты</a:t>
            </a:r>
            <a:r>
              <a:rPr lang="ru-RU" sz="2200" dirty="0" smtClean="0"/>
              <a:t>: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 smtClean="0"/>
              <a:t>ошибка </a:t>
            </a:r>
            <a:r>
              <a:rPr lang="ru-RU" sz="2200" dirty="0"/>
              <a:t>времени выполнения </a:t>
            </a:r>
            <a:r>
              <a:rPr lang="en-US" sz="2200" dirty="0"/>
              <a:t>"SEGFAULT"</a:t>
            </a:r>
            <a:r>
              <a:rPr lang="ru-RU" sz="2200" dirty="0"/>
              <a:t>(</a:t>
            </a:r>
            <a:r>
              <a:rPr lang="en-US" sz="2200" dirty="0"/>
              <a:t>Linux</a:t>
            </a:r>
            <a:r>
              <a:rPr lang="ru-RU" sz="2200" dirty="0"/>
              <a:t>)</a:t>
            </a:r>
            <a:r>
              <a:rPr lang="en-US" sz="2200" dirty="0"/>
              <a:t> </a:t>
            </a:r>
            <a:r>
              <a:rPr lang="ru-RU" sz="2200" dirty="0"/>
              <a:t>или</a:t>
            </a:r>
            <a:br>
              <a:rPr lang="ru-RU" sz="2200" dirty="0"/>
            </a:br>
            <a:r>
              <a:rPr lang="en-US" sz="2200" dirty="0"/>
              <a:t>"Access Violation"(Windows), </a:t>
            </a:r>
            <a:r>
              <a:rPr lang="ru-RU" sz="2200" dirty="0"/>
              <a:t>если «</a:t>
            </a:r>
            <a:r>
              <a:rPr lang="ru-RU" sz="2200" dirty="0" smtClean="0"/>
              <a:t>таблиц</a:t>
            </a:r>
            <a:r>
              <a:rPr lang="ru-RU" sz="2200" dirty="0"/>
              <a:t>а</a:t>
            </a:r>
            <a:r>
              <a:rPr lang="ru-RU" sz="2200" dirty="0" smtClean="0"/>
              <a:t> </a:t>
            </a:r>
            <a:r>
              <a:rPr lang="ru-RU" sz="2200" dirty="0"/>
              <a:t>строк» размещена в </a:t>
            </a:r>
            <a:r>
              <a:rPr lang="en-US" sz="2200" dirty="0" smtClean="0"/>
              <a:t>read-only</a:t>
            </a:r>
            <a:r>
              <a:rPr lang="ru-RU" sz="2200" dirty="0" smtClean="0"/>
              <a:t> памяти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 smtClean="0"/>
              <a:t>строка </a:t>
            </a:r>
            <a:r>
              <a:rPr lang="ru-RU" sz="2200" dirty="0"/>
              <a:t>может измениться, но при этом она изменится и во всех местах где встречается такой же </a:t>
            </a:r>
            <a:r>
              <a:rPr lang="ru-RU" sz="2200" dirty="0" smtClean="0"/>
              <a:t>литерал</a:t>
            </a:r>
            <a:endParaRPr lang="ru-RU" sz="2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3933056"/>
            <a:ext cx="4176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nn-NO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08104" y="4581128"/>
            <a:ext cx="2664296" cy="1584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0Hello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0Hzllo</a:t>
            </a:r>
            <a:endParaRPr lang="ru-RU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1Hzllo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1Hzllo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211960" y="4941168"/>
            <a:ext cx="1224136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4211960" y="5013176"/>
            <a:ext cx="1224136" cy="504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4211960" y="4725144"/>
            <a:ext cx="1224136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211960" y="5517232"/>
            <a:ext cx="1224136" cy="720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81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764704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Инициализация </a:t>
            </a: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указателей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340768"/>
            <a:ext cx="86409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 smtClean="0"/>
              <a:t>Хорошим </a:t>
            </a:r>
            <a:r>
              <a:rPr lang="ru-RU" sz="2200" dirty="0"/>
              <a:t>стилем считается, если Вы пишете программу на С++ , строковый литерал считать константным и </a:t>
            </a:r>
            <a:r>
              <a:rPr lang="ru-RU" sz="2200" dirty="0" smtClean="0"/>
              <a:t>объявлять:</a:t>
            </a:r>
            <a:endParaRPr lang="en-US" sz="2200" dirty="0" smtClean="0"/>
          </a:p>
          <a:p>
            <a:pPr>
              <a:spcBef>
                <a:spcPts val="600"/>
              </a:spcBef>
              <a:buClr>
                <a:schemeClr val="accent2"/>
              </a:buClr>
              <a:buSzPct val="80000"/>
              <a:defRPr/>
            </a:pPr>
            <a:r>
              <a:rPr lang="en-US" sz="2000" dirty="0" smtClean="0"/>
              <a:t>  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pcStr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"Hello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indent="-457200"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cs typeface="Consolas" panose="020B0609020204030204" pitchFamily="49" charset="0"/>
              </a:rPr>
              <a:t>Если же строку необходимо изменять, то нужно явно выделить для неё место в стеке, то есть использовать массив: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cs typeface="Consolas" panose="020B0609020204030204" pitchFamily="49" charset="0"/>
            </a:endParaRPr>
          </a:p>
          <a:p>
            <a:pPr>
              <a:buClr>
                <a:schemeClr val="accent2"/>
              </a:buClr>
              <a:buSzPct val="80000"/>
              <a:defRPr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2"/>
              </a:buClr>
              <a:buSzPct val="80000"/>
              <a:defRPr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2"/>
              </a:buClr>
              <a:buSzPct val="80000"/>
              <a:defRPr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accent2"/>
              </a:buClr>
              <a:buSzPct val="80000"/>
              <a:defRPr/>
            </a:pPr>
            <a:endParaRPr lang="ru-RU" sz="2000" dirty="0"/>
          </a:p>
          <a:p>
            <a:pPr marL="457200" indent="-457200">
              <a:spcBef>
                <a:spcPts val="6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"/>
              <a:defRPr/>
            </a:pP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7544" y="3933056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u="sn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vcStr[]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nn-NO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'z'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08104" y="4581128"/>
            <a:ext cx="2664296" cy="1584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0Hello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0Hzllo</a:t>
            </a:r>
            <a:endParaRPr lang="ru-RU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1Hello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1Hzllo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4211960" y="4941168"/>
            <a:ext cx="1224136" cy="36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4211960" y="5013176"/>
            <a:ext cx="1224136" cy="504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4211960" y="4725144"/>
            <a:ext cx="1224136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211960" y="5517232"/>
            <a:ext cx="1224136" cy="720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85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764704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Инициализация указателей  на </a:t>
            </a:r>
            <a:r>
              <a:rPr lang="ru-RU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char.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Пример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443841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 строки в прямом и обратном порядке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2708920"/>
            <a:ext cx="6840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!=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n-NO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228184" y="1412776"/>
            <a:ext cx="2664296" cy="3024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300192" y="1988840"/>
            <a:ext cx="864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300192" y="2276872"/>
            <a:ext cx="81785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300192" y="2996952"/>
            <a:ext cx="81785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00192" y="3789040"/>
            <a:ext cx="81785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olleH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4581128"/>
            <a:ext cx="9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23528" y="5445224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- 1;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pcStr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0" y="450912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49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2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412776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highlight>
                  <a:srgbClr val="FFFFFF"/>
                </a:highlight>
              </a:rPr>
              <a:t>Функция </a:t>
            </a:r>
            <a:r>
              <a:rPr lang="ru-RU" sz="2000" i="1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strchr</a:t>
            </a:r>
            <a:r>
              <a:rPr lang="ru-RU" sz="2400" dirty="0" smtClean="0">
                <a:highlight>
                  <a:srgbClr val="FFFFFF"/>
                </a:highlight>
              </a:rPr>
              <a:t> </a:t>
            </a:r>
            <a:r>
              <a:rPr lang="ru-RU" sz="2000" dirty="0" smtClean="0">
                <a:highlight>
                  <a:srgbClr val="FFFFFF"/>
                </a:highlight>
              </a:rPr>
              <a:t>– находит в строке первое вхождение указанного символа.</a:t>
            </a:r>
          </a:p>
          <a:p>
            <a:r>
              <a:rPr lang="ru-RU" sz="2000" dirty="0" smtClean="0">
                <a:highlight>
                  <a:srgbClr val="FFFFFF"/>
                </a:highlight>
              </a:rPr>
              <a:t>Первый параметр –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highlight>
                  <a:srgbClr val="FFFFFF"/>
                </a:highlight>
                <a:cs typeface="Consolas" panose="020B0609020204030204" pitchFamily="49" charset="0"/>
              </a:rPr>
              <a:t> </a:t>
            </a:r>
            <a:r>
              <a:rPr lang="en-US" sz="2000" dirty="0" smtClean="0">
                <a:highlight>
                  <a:srgbClr val="FFFFFF"/>
                </a:highlight>
                <a:cs typeface="Consolas" panose="020B0609020204030204" pitchFamily="49" charset="0"/>
              </a:rPr>
              <a:t>- </a:t>
            </a:r>
            <a:r>
              <a:rPr lang="ru-RU" sz="2000" dirty="0" smtClean="0">
                <a:highlight>
                  <a:srgbClr val="FFFFFF"/>
                </a:highlight>
                <a:cs typeface="Consolas" panose="020B0609020204030204" pitchFamily="49" charset="0"/>
              </a:rPr>
              <a:t>адрес с которого искать указанный символ, второй параметр – какой символ искать.</a:t>
            </a:r>
          </a:p>
          <a:p>
            <a:r>
              <a:rPr lang="ru-RU" sz="2000" dirty="0" smtClean="0">
                <a:highlight>
                  <a:srgbClr val="FFFFFF"/>
                </a:highlight>
                <a:cs typeface="Consolas" panose="020B0609020204030204" pitchFamily="49" charset="0"/>
              </a:rPr>
              <a:t>Возвращает указатель на найденный символ или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2000" dirty="0" smtClean="0">
                <a:highlight>
                  <a:srgbClr val="FFFFFF"/>
                </a:highlight>
                <a:cs typeface="Consolas" panose="020B0609020204030204" pitchFamily="49" charset="0"/>
              </a:rPr>
              <a:t> </a:t>
            </a:r>
            <a:r>
              <a:rPr lang="ru-RU" sz="2000" dirty="0" smtClean="0">
                <a:highlight>
                  <a:srgbClr val="FFFFFF"/>
                </a:highlight>
                <a:cs typeface="Consolas" panose="020B0609020204030204" pitchFamily="49" charset="0"/>
              </a:rPr>
              <a:t>если такого нет.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780928"/>
            <a:ext cx="8208912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"Какая то строка с несколькими буквами а"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букв а в строке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strchr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а'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4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724128" y="5445224"/>
            <a:ext cx="2664296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0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2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412776"/>
            <a:ext cx="8964488" cy="1692771"/>
          </a:xfrm>
          <a:prstGeom prst="rect">
            <a:avLst/>
          </a:prstGeom>
        </p:spPr>
        <p:txBody>
          <a:bodyPr wrap="square" lIns="0" rIns="0">
            <a:noAutofit/>
          </a:bodyPr>
          <a:lstStyle/>
          <a:p>
            <a:r>
              <a:rPr lang="ru-RU" sz="2000" dirty="0" smtClean="0">
                <a:highlight>
                  <a:srgbClr val="FFFFFF"/>
                </a:highlight>
              </a:rPr>
              <a:t>Функция </a:t>
            </a:r>
            <a:r>
              <a:rPr lang="ru-RU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ru-RU" sz="2400" dirty="0" smtClean="0">
                <a:highlight>
                  <a:srgbClr val="FFFFFF"/>
                </a:highlight>
              </a:rPr>
              <a:t> </a:t>
            </a:r>
            <a:r>
              <a:rPr lang="ru-RU" sz="2000" dirty="0" smtClean="0">
                <a:highlight>
                  <a:srgbClr val="FFFFFF"/>
                </a:highlight>
              </a:rPr>
              <a:t>– находит в строке первое вхождение указанно</a:t>
            </a:r>
            <a:r>
              <a:rPr lang="ru-RU" sz="2000" dirty="0">
                <a:highlight>
                  <a:srgbClr val="FFFFFF"/>
                </a:highlight>
              </a:rPr>
              <a:t>й</a:t>
            </a:r>
            <a:r>
              <a:rPr lang="ru-RU" sz="2000" dirty="0" smtClean="0">
                <a:highlight>
                  <a:srgbClr val="FFFFFF"/>
                </a:highlight>
              </a:rPr>
              <a:t> подстроки.</a:t>
            </a:r>
          </a:p>
          <a:p>
            <a:r>
              <a:rPr lang="ru-RU" sz="2000" dirty="0" smtClean="0">
                <a:highlight>
                  <a:srgbClr val="FFFFFF"/>
                </a:highlight>
              </a:rPr>
              <a:t>Первый параметр –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highlight>
                  <a:srgbClr val="FFFFFF"/>
                </a:highlight>
                <a:cs typeface="Consolas" panose="020B0609020204030204" pitchFamily="49" charset="0"/>
              </a:rPr>
              <a:t> </a:t>
            </a:r>
            <a:r>
              <a:rPr lang="en-US" sz="2000" dirty="0" smtClean="0">
                <a:highlight>
                  <a:srgbClr val="FFFFFF"/>
                </a:highlight>
                <a:cs typeface="Consolas" panose="020B0609020204030204" pitchFamily="49" charset="0"/>
              </a:rPr>
              <a:t>- </a:t>
            </a:r>
            <a:r>
              <a:rPr lang="ru-RU" sz="2000" dirty="0" smtClean="0">
                <a:highlight>
                  <a:srgbClr val="FFFFFF"/>
                </a:highlight>
                <a:cs typeface="Consolas" panose="020B0609020204030204" pitchFamily="49" charset="0"/>
              </a:rPr>
              <a:t>адрес с которого искать указанный символ,</a:t>
            </a:r>
            <a:br>
              <a:rPr lang="ru-RU" sz="2000" dirty="0" smtClean="0">
                <a:highlight>
                  <a:srgbClr val="FFFFFF"/>
                </a:highlight>
                <a:cs typeface="Consolas" panose="020B0609020204030204" pitchFamily="49" charset="0"/>
              </a:rPr>
            </a:br>
            <a:r>
              <a:rPr lang="ru-RU" sz="2000" dirty="0" smtClean="0">
                <a:highlight>
                  <a:srgbClr val="FFFFFF"/>
                </a:highlight>
                <a:cs typeface="Consolas" panose="020B0609020204030204" pitchFamily="49" charset="0"/>
              </a:rPr>
              <a:t>второй параметр –</a:t>
            </a:r>
            <a:r>
              <a:rPr lang="en-US" sz="2000" dirty="0" smtClean="0">
                <a:highlight>
                  <a:srgbClr val="FFFFFF"/>
                </a:highlight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const char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highlight>
                  <a:srgbClr val="FFFFFF"/>
                </a:highlight>
                <a:cs typeface="Consolas" panose="020B0609020204030204" pitchFamily="49" charset="0"/>
              </a:rPr>
              <a:t> </a:t>
            </a:r>
            <a:r>
              <a:rPr lang="ru-RU" sz="2000" dirty="0" smtClean="0">
                <a:highlight>
                  <a:srgbClr val="FFFFFF"/>
                </a:highlight>
                <a:cs typeface="Consolas" panose="020B0609020204030204" pitchFamily="49" charset="0"/>
              </a:rPr>
              <a:t>- искомая подстрока.</a:t>
            </a:r>
          </a:p>
          <a:p>
            <a:r>
              <a:rPr lang="ru-RU" sz="2000" dirty="0" smtClean="0">
                <a:highlight>
                  <a:srgbClr val="FFFFFF"/>
                </a:highlight>
                <a:cs typeface="Consolas" panose="020B0609020204030204" pitchFamily="49" charset="0"/>
              </a:rPr>
              <a:t>Возвращает указатель на первый символ подстроки или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2000" dirty="0" smtClean="0">
                <a:highlight>
                  <a:srgbClr val="FFFFFF"/>
                </a:highlight>
                <a:cs typeface="Consolas" panose="020B0609020204030204" pitchFamily="49" charset="0"/>
              </a:rPr>
              <a:t> </a:t>
            </a:r>
            <a:r>
              <a:rPr lang="ru-RU" sz="2000" dirty="0" smtClean="0">
                <a:highlight>
                  <a:srgbClr val="FFFFFF"/>
                </a:highlight>
                <a:cs typeface="Consolas" panose="020B0609020204030204" pitchFamily="49" charset="0"/>
              </a:rPr>
              <a:t>если такого нет.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780928"/>
            <a:ext cx="8208912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</a:t>
            </a:r>
            <a:r>
              <a:rPr lang="ru-RU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"Раз ворона, два ворона и ещё ворона"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iCrowCnt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i="1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strstr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ворона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iCrowCnt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6;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sizeof("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ворона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 – 1;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4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724128" y="5445224"/>
            <a:ext cx="2664296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8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2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412776"/>
            <a:ext cx="8964488" cy="1692771"/>
          </a:xfrm>
          <a:prstGeom prst="rect">
            <a:avLst/>
          </a:prstGeom>
        </p:spPr>
        <p:txBody>
          <a:bodyPr wrap="square" lIns="0" rIns="0">
            <a:noAutofit/>
          </a:bodyPr>
          <a:lstStyle/>
          <a:p>
            <a:r>
              <a:rPr lang="ru-RU" sz="2000" dirty="0" smtClean="0">
                <a:highlight>
                  <a:srgbClr val="FFFFFF"/>
                </a:highlight>
              </a:rPr>
              <a:t>Функция </a:t>
            </a:r>
            <a:r>
              <a:rPr lang="ru-RU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</a:t>
            </a:r>
            <a:r>
              <a:rPr lang="ru-RU" sz="2400" dirty="0" smtClean="0">
                <a:highlight>
                  <a:srgbClr val="FFFFFF"/>
                </a:highlight>
              </a:rPr>
              <a:t> </a:t>
            </a:r>
            <a:r>
              <a:rPr lang="ru-RU" sz="2000" dirty="0" smtClean="0">
                <a:highlight>
                  <a:srgbClr val="FFFFFF"/>
                </a:highlight>
              </a:rPr>
              <a:t>– дописывает в конец переданной строки копию другой переданной строки и добавляет после неё концевой ноль.</a:t>
            </a:r>
          </a:p>
          <a:p>
            <a:r>
              <a:rPr lang="ru-RU" sz="2000" dirty="0" smtClean="0">
                <a:highlight>
                  <a:srgbClr val="FFFFFF"/>
                </a:highlight>
              </a:rPr>
              <a:t>Оба параметра –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sz="2000" dirty="0" smtClean="0">
              <a:highlight>
                <a:srgbClr val="FFFFFF"/>
              </a:highlight>
              <a:cs typeface="Consolas" panose="020B0609020204030204" pitchFamily="49" charset="0"/>
            </a:endParaRPr>
          </a:p>
          <a:p>
            <a:r>
              <a:rPr lang="ru-RU" sz="2000" dirty="0" smtClean="0">
                <a:highlight>
                  <a:srgbClr val="FFFFFF"/>
                </a:highlight>
                <a:cs typeface="Consolas" panose="020B0609020204030204" pitchFamily="49" charset="0"/>
              </a:rPr>
              <a:t>На программисте лежит забота о том, чтобы в первой строке хватало места для дописывания второй.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3140968"/>
            <a:ext cx="8640960" cy="23698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 = 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 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i="1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strcat_s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1024,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ворона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strcat_s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1024,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ворона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strcat_s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1024,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ворона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4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436096" y="4653136"/>
            <a:ext cx="3312368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раз ворона ворона ворона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2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908720"/>
            <a:ext cx="828092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Примеры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2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412777"/>
            <a:ext cx="8964488" cy="504056"/>
          </a:xfrm>
          <a:prstGeom prst="rect">
            <a:avLst/>
          </a:prstGeom>
        </p:spPr>
        <p:txBody>
          <a:bodyPr wrap="square" lIns="0" rIns="0">
            <a:noAutofit/>
          </a:bodyPr>
          <a:lstStyle/>
          <a:p>
            <a:r>
              <a:rPr lang="ru-RU" sz="2200" dirty="0" smtClean="0">
                <a:highlight>
                  <a:srgbClr val="FFFFFF"/>
                </a:highlight>
              </a:rPr>
              <a:t>Лучший способ использования функции </a:t>
            </a:r>
            <a:r>
              <a:rPr lang="en-US" sz="2200" i="1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strcat</a:t>
            </a:r>
            <a:r>
              <a:rPr lang="en-US" sz="2200" dirty="0">
                <a:highlight>
                  <a:srgbClr val="FFFFFF"/>
                </a:highlight>
              </a:rPr>
              <a:t>:</a:t>
            </a:r>
            <a:endParaRPr lang="ru-RU" sz="2200" dirty="0">
              <a:cs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51520" y="2060848"/>
            <a:ext cx="8640960" cy="40934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[1024] = 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 </a:t>
            </a:r>
            <a:r>
              <a:rPr lang="en-US" sz="20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strcat_s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ворона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sz="2000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strcat_s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ворона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sz="2000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strcat_s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ворона 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sz="2000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vcStr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48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907704" y="3041151"/>
            <a:ext cx="1296144" cy="315841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7227" y="3621452"/>
            <a:ext cx="2195009" cy="315841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508100" y="2703669"/>
            <a:ext cx="324035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0" bIns="0">
            <a:spAutoFit/>
          </a:bodyPr>
          <a:lstStyle/>
          <a:p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раз˽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5652120" y="2491470"/>
            <a:ext cx="0" cy="28945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5508104" y="2230729"/>
            <a:ext cx="288032" cy="26216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508100" y="3037519"/>
            <a:ext cx="324035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0" bIns="0">
            <a:spAutoFit/>
          </a:bodyPr>
          <a:lstStyle/>
          <a:p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раз˽ворона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˽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502085" y="3620028"/>
            <a:ext cx="324035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0" bIns="0">
            <a:spAutoFit/>
          </a:bodyPr>
          <a:lstStyle/>
          <a:p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раз˽ворона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˽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7051802" y="3628462"/>
            <a:ext cx="0" cy="19211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6907786" y="3367721"/>
            <a:ext cx="288032" cy="26216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502084" y="3935242"/>
            <a:ext cx="324035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0" bIns="0">
            <a:spAutoFit/>
          </a:bodyPr>
          <a:lstStyle/>
          <a:p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раз˽ворона˽ворона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˽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488247" y="4607746"/>
            <a:ext cx="3240359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tIns="0" bIns="0">
            <a:spAutoFit/>
          </a:bodyPr>
          <a:lstStyle/>
          <a:p>
            <a:r>
              <a:rPr 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раз˽ворона˽ворона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˽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7921444" y="4536107"/>
            <a:ext cx="0" cy="19211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7777428" y="4275366"/>
            <a:ext cx="288032" cy="26216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5" grpId="0" animBg="1"/>
      <p:bldP spid="13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764704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 на структуры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23528" y="1484784"/>
            <a:ext cx="83529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prstClr val="black"/>
                </a:solidFill>
              </a:rPr>
              <a:t>Объявление указателя на структуру ничем не отличается от </a:t>
            </a:r>
            <a:r>
              <a:rPr lang="ru-RU" sz="2200" dirty="0" smtClean="0">
                <a:solidFill>
                  <a:prstClr val="black"/>
                </a:solidFill>
              </a:rPr>
              <a:t>объявления обычного указателя: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55576" y="249289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8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40415"/>
              </p:ext>
            </p:extLst>
          </p:nvPr>
        </p:nvGraphicFramePr>
        <p:xfrm>
          <a:off x="251518" y="5013176"/>
          <a:ext cx="8640961" cy="121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12"/>
                <a:gridCol w="2468846"/>
                <a:gridCol w="1234421"/>
                <a:gridCol w="617212"/>
                <a:gridCol w="617212"/>
                <a:gridCol w="2468846"/>
                <a:gridCol w="617212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20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013FF50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FF54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</a:t>
                      </a:r>
                      <a:endParaRPr lang="ru-RU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short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padding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51520" y="980728"/>
            <a:ext cx="856895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Операция взятия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адреса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95536" y="1988840"/>
            <a:ext cx="44644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ru-RU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ru-RU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ru-RU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283968" y="2996952"/>
            <a:ext cx="3744416" cy="1296144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нельзя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ru-RU" sz="2400" dirty="0" err="1" smtClean="0">
                <a:solidFill>
                  <a:srgbClr val="000080"/>
                </a:solidFill>
                <a:cs typeface="Consolas" panose="020B0609020204030204" pitchFamily="49" charset="0"/>
              </a:rPr>
              <a:t>pi</a:t>
            </a:r>
            <a:r>
              <a:rPr lang="ru-RU" sz="2400" dirty="0" smtClean="0">
                <a:solidFill>
                  <a:srgbClr val="000080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– указатель на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2000" dirty="0" smtClean="0">
                <a:solidFill>
                  <a:schemeClr val="tx1"/>
                </a:solidFill>
              </a:rPr>
              <a:t>,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ru-RU" sz="2400" dirty="0">
                <a:solidFill>
                  <a:schemeClr val="tx1"/>
                </a:solidFill>
              </a:rPr>
              <a:t> объявлена как </a:t>
            </a:r>
            <a:r>
              <a:rPr lang="ru-RU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11" idx="1"/>
          </p:cNvCxnSpPr>
          <p:nvPr/>
        </p:nvCxnSpPr>
        <p:spPr>
          <a:xfrm flipH="1">
            <a:off x="1907704" y="3645024"/>
            <a:ext cx="2376264" cy="72008"/>
          </a:xfrm>
          <a:prstGeom prst="straightConnector1">
            <a:avLst/>
          </a:prstGeom>
          <a:ln w="3175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5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764704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Указатели на структуры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23528" y="1484784"/>
            <a:ext cx="83529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prstClr val="black"/>
                </a:solidFill>
              </a:rPr>
              <a:t>Для доступа к членам структуры по указателю на нее можно воспользоваться операцией разыменования: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2204864"/>
            <a:ext cx="27238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  <a:b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cmpl1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fr-FR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3284984"/>
            <a:ext cx="83529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 smtClean="0">
                <a:solidFill>
                  <a:prstClr val="black"/>
                </a:solidFill>
              </a:rPr>
              <a:t>Или использовать оператор </a:t>
            </a:r>
            <a:r>
              <a:rPr lang="en-US" sz="2200" dirty="0" smtClean="0">
                <a:solidFill>
                  <a:prstClr val="black"/>
                </a:solidFill>
              </a:rPr>
              <a:t>-&gt; (</a:t>
            </a:r>
            <a:r>
              <a:rPr lang="ru-RU" sz="2200" dirty="0" smtClean="0">
                <a:solidFill>
                  <a:prstClr val="black"/>
                </a:solidFill>
              </a:rPr>
              <a:t>"стрелка"</a:t>
            </a:r>
            <a:r>
              <a:rPr lang="en-US" sz="2200" dirty="0" smtClean="0">
                <a:solidFill>
                  <a:prstClr val="black"/>
                </a:solidFill>
              </a:rPr>
              <a:t>):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7584" y="37170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4869160"/>
            <a:ext cx="8352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prstClr val="black"/>
                </a:solidFill>
              </a:rPr>
              <a:t>Итак, оператор «.» используется для непосредственного обращения к членам структуры,  а оператор «-&gt;» для доступа к членам структуры через указатель на </a:t>
            </a:r>
            <a:r>
              <a:rPr lang="ru-RU" sz="2200" dirty="0" smtClean="0">
                <a:solidFill>
                  <a:prstClr val="black"/>
                </a:solidFill>
              </a:rPr>
              <a:t>нее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5" name="Прямоугольник 14"/>
          <p:cNvSpPr/>
          <p:nvPr/>
        </p:nvSpPr>
        <p:spPr>
          <a:xfrm>
            <a:off x="4499992" y="2564324"/>
            <a:ext cx="3312368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499992" y="4026490"/>
            <a:ext cx="3312368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0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4" grpId="0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Ссылки 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251520" y="1916832"/>
            <a:ext cx="864096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18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400" dirty="0">
                <a:solidFill>
                  <a:prstClr val="black"/>
                </a:solidFill>
              </a:rPr>
              <a:t>Ссылка (</a:t>
            </a:r>
            <a:r>
              <a:rPr lang="ru-RU" sz="2400" dirty="0" err="1">
                <a:solidFill>
                  <a:prstClr val="black"/>
                </a:solidFill>
              </a:rPr>
              <a:t>reference</a:t>
            </a:r>
            <a:r>
              <a:rPr lang="ru-RU" sz="2400" dirty="0">
                <a:solidFill>
                  <a:prstClr val="black"/>
                </a:solidFill>
              </a:rPr>
              <a:t>) – псевдоним для другой переменной. </a:t>
            </a:r>
          </a:p>
          <a:p>
            <a:pPr marL="457200" lvl="0" indent="-457200">
              <a:spcBef>
                <a:spcPts val="18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400" dirty="0">
                <a:solidFill>
                  <a:prstClr val="black"/>
                </a:solidFill>
              </a:rPr>
              <a:t>Ссылка </a:t>
            </a:r>
            <a:r>
              <a:rPr lang="ru-RU" sz="2400" dirty="0" smtClean="0">
                <a:solidFill>
                  <a:prstClr val="black"/>
                </a:solidFill>
              </a:rPr>
              <a:t>– это практически тот же указатель, но все операции по взятию адреса и разыменованию компилятор делает сам.</a:t>
            </a:r>
          </a:p>
          <a:p>
            <a:pPr marL="457200" lvl="0" indent="-457200">
              <a:spcBef>
                <a:spcPts val="18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В отличие от указателя ссылка не может быть изменена</a:t>
            </a:r>
            <a:r>
              <a:rPr lang="ru-RU" sz="2400" dirty="0">
                <a:solidFill>
                  <a:prstClr val="black"/>
                </a:solidFill>
              </a:rPr>
              <a:t>: назначить переменную на которую указывает ссылка можно только однажды – при объявлении ссылки</a:t>
            </a:r>
            <a:r>
              <a:rPr lang="ru-RU" sz="2400" dirty="0" smtClean="0">
                <a:solidFill>
                  <a:prstClr val="black"/>
                </a:solidFill>
              </a:rPr>
              <a:t>. 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36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251520" y="1196752"/>
            <a:ext cx="86409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 smtClean="0">
                <a:solidFill>
                  <a:prstClr val="black"/>
                </a:solidFill>
              </a:rPr>
              <a:t>Объявление </a:t>
            </a:r>
            <a:r>
              <a:rPr lang="ru-RU" sz="2200" dirty="0">
                <a:solidFill>
                  <a:prstClr val="black"/>
                </a:solidFill>
              </a:rPr>
              <a:t>и инициализация: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1556792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Базовый_тип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ru-RU" sz="20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имя_ссылки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имя_переменной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2132856"/>
            <a:ext cx="65527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&amp;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указатель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refiNumber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ссылка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3284984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prstClr val="black"/>
                </a:solidFill>
              </a:rPr>
              <a:t>Ссылку, можно использовать вместо имени исходной переменной: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5013176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prstClr val="black"/>
                </a:solidFill>
              </a:rPr>
              <a:t>Ссылка подобна указателю, который уже </a:t>
            </a:r>
            <a:r>
              <a:rPr lang="ru-RU" sz="2200" dirty="0" err="1">
                <a:solidFill>
                  <a:prstClr val="black"/>
                </a:solidFill>
              </a:rPr>
              <a:t>разыменован</a:t>
            </a:r>
            <a:r>
              <a:rPr lang="ru-RU" sz="2200" dirty="0">
                <a:solidFill>
                  <a:prstClr val="black"/>
                </a:solidFill>
              </a:rPr>
              <a:t> и значение которого нельзя изменить.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4005064"/>
            <a:ext cx="70567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+= 10;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требуется разыменование 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refiNumber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10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6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Ссылки 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1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251520" y="1052736"/>
            <a:ext cx="86409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prstClr val="black"/>
                </a:solidFill>
              </a:rPr>
              <a:t>Ссылки чаще всего используют для передачи аргументов в функции, однако иногда их можно использовать в качестве синонимов для упрощения текста </a:t>
            </a:r>
            <a:r>
              <a:rPr lang="ru-RU" sz="2200" dirty="0" smtClean="0">
                <a:solidFill>
                  <a:prstClr val="black"/>
                </a:solidFill>
              </a:rPr>
              <a:t>программы, например: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599" y="2276872"/>
            <a:ext cx="4608512" cy="36724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36000" rIns="0">
            <a:noAutofit/>
          </a:bodyPr>
          <a:lstStyle/>
          <a:p>
            <a:pPr>
              <a:spcBef>
                <a:spcPts val="1200"/>
              </a:spcBef>
            </a:pPr>
            <a:r>
              <a:rPr lang="ru-RU" sz="1600" spc="-2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//инициализируем массив структур </a:t>
            </a:r>
            <a:r>
              <a:rPr lang="en-US" sz="1600" spc="-2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endParaRPr lang="ru-RU" sz="1600" spc="-2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spc="-2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16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{ 1900, 1, 1 </a:t>
            </a:r>
            <a:r>
              <a:rPr lang="en-US" sz="16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spc="-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600" spc="-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spc="-2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sz="16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ru-RU" sz="16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spc="-2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600" spc="-2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u="sng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u="sng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u="sng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spc="-4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spc="-4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spc="-4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spc="-4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4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spc="-4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spc="-4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spc="-4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spc="-4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spc="-4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spc="-4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spc="-4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spc="-4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4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spc="-4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spc="-4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spc="-4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spc="-4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spc="-4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spc="-4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spc="-4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spc="-4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4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spc="-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spc="-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patronymic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spc="-4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spc="-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enter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spc="-2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spc="-2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"student"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spc="-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spc="-2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spc="-2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isTradeunionMember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spc="-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1600" spc="-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spc="-2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34111" y="2276872"/>
            <a:ext cx="4464496" cy="36724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36000" rIns="0">
            <a:noAutofit/>
          </a:bodyPr>
          <a:lstStyle/>
          <a:p>
            <a:pPr>
              <a:spcBef>
                <a:spcPts val="1200"/>
              </a:spcBef>
            </a:pP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//инициализируем массив структур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{ 1900, 1, 1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ru-RU" sz="16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Member </a:t>
            </a:r>
            <a:r>
              <a:rPr lang="en-US" sz="1600" u="sng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patronymic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u="sng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"student"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isTradeunionMember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13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Ссылки 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251520" y="1052736"/>
            <a:ext cx="86409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buClr>
                <a:srgbClr val="2683C6"/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lang="ru-RU" sz="2200" dirty="0">
                <a:solidFill>
                  <a:prstClr val="black"/>
                </a:solidFill>
              </a:rPr>
              <a:t>Ссылки чаще всего используют для передачи аргументов в функции, однако иногда их можно использовать в качестве синонимов для упрощения текста </a:t>
            </a:r>
            <a:r>
              <a:rPr lang="ru-RU" sz="2200" dirty="0" smtClean="0">
                <a:solidFill>
                  <a:prstClr val="black"/>
                </a:solidFill>
              </a:rPr>
              <a:t>программы, например:</a:t>
            </a: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720" y="2276873"/>
            <a:ext cx="4536504" cy="36724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36000" rIns="36000">
            <a:noAutofit/>
          </a:bodyPr>
          <a:lstStyle/>
          <a:p>
            <a:pPr>
              <a:spcBef>
                <a:spcPts val="1200"/>
              </a:spcBef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//инициализируем массив структур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{ 1900, 1, 1 };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Member </a:t>
            </a:r>
            <a:r>
              <a:rPr lang="en-US" sz="1600" u="sng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u="sng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u="sng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patronymic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"student"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isTradeunionMember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Управление памятью</a:t>
            </a:r>
            <a:endParaRPr lang="en-US" dirty="0" smtClean="0"/>
          </a:p>
        </p:txBody>
      </p:sp>
      <p:sp>
        <p:nvSpPr>
          <p:cNvPr id="13" name="Заголовок 4"/>
          <p:cNvSpPr txBox="1">
            <a:spLocks/>
          </p:cNvSpPr>
          <p:nvPr/>
        </p:nvSpPr>
        <p:spPr>
          <a:xfrm>
            <a:off x="251520" y="0"/>
            <a:ext cx="7543800" cy="838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smtClean="0">
                <a:solidFill>
                  <a:schemeClr val="bg1">
                    <a:lumMod val="65000"/>
                  </a:schemeClr>
                </a:solidFill>
              </a:rPr>
              <a:t>Ссылки 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34111" y="2276872"/>
            <a:ext cx="4464496" cy="36724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36000" rIns="0">
            <a:noAutofit/>
          </a:bodyPr>
          <a:lstStyle/>
          <a:p>
            <a:pPr>
              <a:spcBef>
                <a:spcPts val="1200"/>
              </a:spcBef>
            </a:pPr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//инициализируем массив структур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{ 1900, 1, 1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MAXMEMBERS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ru-RU" sz="16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Member </a:t>
            </a:r>
            <a:r>
              <a:rPr lang="en-US" sz="1600" u="sng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vRfe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ownname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patronymic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u="sng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birth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enter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strcpy_s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"student"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isTradeunionMember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Текст 7"/>
          <p:cNvSpPr>
            <a:spLocks noGrp="1"/>
          </p:cNvSpPr>
          <p:nvPr>
            <p:ph idx="1"/>
          </p:nvPr>
        </p:nvSpPr>
        <p:spPr>
          <a:xfrm>
            <a:off x="539552" y="1124744"/>
            <a:ext cx="8208911" cy="4850940"/>
          </a:xfrm>
        </p:spPr>
        <p:txBody>
          <a:bodyPr>
            <a:noAutofit/>
          </a:bodyPr>
          <a:lstStyle/>
          <a:p>
            <a:pPr marL="12700" indent="-12700">
              <a:tabLst>
                <a:tab pos="2593975" algn="l"/>
              </a:tabLst>
            </a:pPr>
            <a:r>
              <a:rPr lang="ru-RU" dirty="0"/>
              <a:t>Данные в С++ могут представляться неименованными константами (литералами) и переменными (именованные константы можно рассматривать как частный случай переменных, значения которых нельзя изменять в ходе выполнения </a:t>
            </a:r>
            <a:r>
              <a:rPr lang="ru-RU" dirty="0" smtClean="0"/>
              <a:t>программы</a:t>
            </a:r>
            <a:r>
              <a:rPr lang="en-US" dirty="0" smtClean="0"/>
              <a:t>).</a:t>
            </a:r>
            <a:endParaRPr lang="ru-RU" dirty="0"/>
          </a:p>
          <a:p>
            <a:pPr marL="12700" indent="-12700">
              <a:tabLst>
                <a:tab pos="2593975" algn="l"/>
              </a:tabLst>
            </a:pPr>
            <a:r>
              <a:rPr lang="ru-RU" dirty="0"/>
              <a:t>Литералы и переменные хранят свои значения в областях памяти. Это хранимое </a:t>
            </a:r>
            <a:r>
              <a:rPr lang="ru-RU" b="1" dirty="0"/>
              <a:t>значение данных называется </a:t>
            </a:r>
            <a:r>
              <a:rPr lang="en-US" b="1" dirty="0"/>
              <a:t>R-value </a:t>
            </a:r>
            <a:r>
              <a:rPr lang="en-US" dirty="0"/>
              <a:t>(</a:t>
            </a:r>
            <a:r>
              <a:rPr lang="ru-RU" dirty="0"/>
              <a:t>от </a:t>
            </a:r>
            <a:r>
              <a:rPr lang="en-US" dirty="0"/>
              <a:t>Read value – </a:t>
            </a:r>
            <a:r>
              <a:rPr lang="ru-RU" dirty="0"/>
              <a:t>значение которое можно прочитать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  <a:p>
            <a:pPr marL="12700" indent="-12700">
              <a:tabLst>
                <a:tab pos="2593975" algn="l"/>
              </a:tabLst>
            </a:pPr>
            <a:r>
              <a:rPr lang="ru-RU" dirty="0"/>
              <a:t>Переменные (в отличие от литералов) именуют  область памяти, в которой хранится значение - </a:t>
            </a:r>
            <a:r>
              <a:rPr lang="en-US" dirty="0"/>
              <a:t>R-value</a:t>
            </a:r>
            <a:r>
              <a:rPr lang="ru-RU" dirty="0"/>
              <a:t>. Таким образом, имя переменной  предоставляет доступ к области памяти, где хранится значение. </a:t>
            </a:r>
          </a:p>
          <a:p>
            <a:pPr marL="12700" indent="-12700">
              <a:tabLst>
                <a:tab pos="2593975" algn="l"/>
              </a:tabLst>
            </a:pPr>
            <a:r>
              <a:rPr lang="ru-RU" b="1" dirty="0"/>
              <a:t>Значение адреса области памяти, где хранится значение переменной,  называется </a:t>
            </a:r>
            <a:r>
              <a:rPr lang="en-US" b="1" dirty="0"/>
              <a:t>L-value </a:t>
            </a:r>
            <a:r>
              <a:rPr lang="en-US" dirty="0"/>
              <a:t>(</a:t>
            </a:r>
            <a:r>
              <a:rPr lang="ru-RU" dirty="0"/>
              <a:t>от </a:t>
            </a:r>
            <a:r>
              <a:rPr lang="en-US" dirty="0"/>
              <a:t>Location value – </a:t>
            </a:r>
            <a:r>
              <a:rPr lang="ru-RU" dirty="0"/>
              <a:t>значение, определяющее местоположение).  </a:t>
            </a:r>
          </a:p>
          <a:p>
            <a:pPr marL="12700" indent="-12700">
              <a:tabLst>
                <a:tab pos="2593975" algn="l"/>
              </a:tabLst>
            </a:pPr>
            <a:r>
              <a:rPr lang="ru-RU" dirty="0"/>
              <a:t>Так как </a:t>
            </a:r>
            <a:r>
              <a:rPr lang="en-US" dirty="0"/>
              <a:t>L-value </a:t>
            </a:r>
            <a:r>
              <a:rPr lang="ru-RU" dirty="0"/>
              <a:t>определяет адрес, то по этому адресу может быть записано новое значение переменной.  </a:t>
            </a:r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11560" y="116632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L-value </a:t>
            </a:r>
            <a:r>
              <a:rPr lang="ru-RU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и </a:t>
            </a:r>
            <a:r>
              <a:rPr lang="en-US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R-value</a:t>
            </a:r>
            <a:endParaRPr lang="en-US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70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4628" y="2268856"/>
            <a:ext cx="4572000" cy="2748445"/>
          </a:xfrm>
          <a:prstGeom prst="rect">
            <a:avLst/>
          </a:prstGeom>
        </p:spPr>
        <p:txBody>
          <a:bodyPr lIns="0">
            <a:spAutoFit/>
          </a:bodyPr>
          <a:lstStyle/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r>
              <a:rPr lang="ru-RU" sz="2000" dirty="0" smtClean="0"/>
              <a:t>Пример </a:t>
            </a:r>
            <a:endParaRPr lang="ru-RU" sz="2400" dirty="0" smtClean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4000" dirty="0" smtClean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- 2;</a:t>
            </a: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568952" cy="1080120"/>
          </a:xfrm>
        </p:spPr>
        <p:txBody>
          <a:bodyPr/>
          <a:lstStyle/>
          <a:p>
            <a:pPr marL="457200" indent="-457200" eaLnBrk="1" hangingPunct="1">
              <a:tabLst>
                <a:tab pos="2593975" algn="l"/>
              </a:tabLst>
            </a:pPr>
            <a:r>
              <a:rPr lang="ru-RU" dirty="0" smtClean="0"/>
              <a:t>Понятия </a:t>
            </a:r>
            <a:r>
              <a:rPr lang="en-US" dirty="0" smtClean="0"/>
              <a:t>L-value </a:t>
            </a:r>
            <a:r>
              <a:rPr lang="ru-RU" dirty="0" smtClean="0"/>
              <a:t>и </a:t>
            </a:r>
            <a:r>
              <a:rPr lang="en-US" dirty="0" smtClean="0"/>
              <a:t>R-value </a:t>
            </a:r>
            <a:r>
              <a:rPr lang="ru-RU" dirty="0" smtClean="0"/>
              <a:t>вводятся для того, чтобы точнее определить, какие значения могут быть операндами (аргументами) операций и какое значение получается в результате вычисления выражений.</a:t>
            </a:r>
            <a:endParaRPr lang="en-US" dirty="0" smtClean="0"/>
          </a:p>
          <a:p>
            <a:pPr marL="457200" indent="-457200" eaLnBrk="1" hangingPunct="1">
              <a:tabLst>
                <a:tab pos="2593975" algn="l"/>
              </a:tabLst>
            </a:pPr>
            <a:endParaRPr lang="ru-RU" sz="100" dirty="0" smtClean="0"/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  <p:sp>
        <p:nvSpPr>
          <p:cNvPr id="12" name="Выноска 2 11"/>
          <p:cNvSpPr/>
          <p:nvPr/>
        </p:nvSpPr>
        <p:spPr>
          <a:xfrm>
            <a:off x="2656114" y="3018973"/>
            <a:ext cx="2002971" cy="508000"/>
          </a:xfrm>
          <a:prstGeom prst="borderCallout2">
            <a:avLst>
              <a:gd name="adj1" fmla="val 35893"/>
              <a:gd name="adj2" fmla="val 311"/>
              <a:gd name="adj3" fmla="val 41607"/>
              <a:gd name="adj4" fmla="val -28261"/>
              <a:gd name="adj5" fmla="val 168394"/>
              <a:gd name="adj6" fmla="val -68407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Выноска 2 15"/>
          <p:cNvSpPr/>
          <p:nvPr/>
        </p:nvSpPr>
        <p:spPr>
          <a:xfrm>
            <a:off x="2670628" y="5036452"/>
            <a:ext cx="2002971" cy="508000"/>
          </a:xfrm>
          <a:prstGeom prst="borderCallout2">
            <a:avLst>
              <a:gd name="adj1" fmla="val 50000"/>
              <a:gd name="adj2" fmla="val -362"/>
              <a:gd name="adj3" fmla="val 38750"/>
              <a:gd name="adj4" fmla="val -11596"/>
              <a:gd name="adj5" fmla="val -22677"/>
              <a:gd name="adj6" fmla="val -17842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Выноска 2 16"/>
          <p:cNvSpPr/>
          <p:nvPr/>
        </p:nvSpPr>
        <p:spPr>
          <a:xfrm>
            <a:off x="2670629" y="4412335"/>
            <a:ext cx="2002971" cy="508000"/>
          </a:xfrm>
          <a:prstGeom prst="borderCallout2">
            <a:avLst>
              <a:gd name="adj1" fmla="val 13750"/>
              <a:gd name="adj2" fmla="val -452"/>
              <a:gd name="adj3" fmla="val 15893"/>
              <a:gd name="adj4" fmla="val -43501"/>
              <a:gd name="adj5" fmla="val 56252"/>
              <a:gd name="adj6" fmla="val -72868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Выноска 2 17"/>
          <p:cNvSpPr/>
          <p:nvPr/>
        </p:nvSpPr>
        <p:spPr>
          <a:xfrm>
            <a:off x="2685143" y="5660570"/>
            <a:ext cx="2002971" cy="508000"/>
          </a:xfrm>
          <a:prstGeom prst="borderCallout2">
            <a:avLst>
              <a:gd name="adj1" fmla="val 44330"/>
              <a:gd name="adj2" fmla="val -373"/>
              <a:gd name="adj3" fmla="val 35893"/>
              <a:gd name="adj4" fmla="val -23189"/>
              <a:gd name="adj5" fmla="val -133213"/>
              <a:gd name="adj6" fmla="val -50291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Выноска 2 18"/>
          <p:cNvSpPr/>
          <p:nvPr/>
        </p:nvSpPr>
        <p:spPr>
          <a:xfrm>
            <a:off x="2670628" y="3643079"/>
            <a:ext cx="2002971" cy="508000"/>
          </a:xfrm>
          <a:prstGeom prst="borderCallout2">
            <a:avLst>
              <a:gd name="adj1" fmla="val 18750"/>
              <a:gd name="adj2" fmla="val 363"/>
              <a:gd name="adj3" fmla="val 21607"/>
              <a:gd name="adj4" fmla="val -15219"/>
              <a:gd name="adj5" fmla="val 55358"/>
              <a:gd name="adj6" fmla="val -38594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11560" y="116632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L-value </a:t>
            </a:r>
            <a:r>
              <a:rPr lang="ru-RU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и </a:t>
            </a:r>
            <a:r>
              <a:rPr lang="en-US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R-value</a:t>
            </a:r>
            <a:endParaRPr lang="en-US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18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09584"/>
              </p:ext>
            </p:extLst>
          </p:nvPr>
        </p:nvGraphicFramePr>
        <p:xfrm>
          <a:off x="4789713" y="4953000"/>
          <a:ext cx="367211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8389">
                <a:tc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ru-RU" sz="16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793">
                <a:tc>
                  <a:txBody>
                    <a:bodyPr/>
                    <a:lstStyle/>
                    <a:p>
                      <a:pPr algn="ctr"/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838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… 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endParaRPr lang="ru-RU" sz="20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…</a:t>
                      </a:r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Скругленный прямоугольник 13"/>
          <p:cNvSpPr/>
          <p:nvPr/>
        </p:nvSpPr>
        <p:spPr>
          <a:xfrm>
            <a:off x="5109035" y="3541486"/>
            <a:ext cx="2569027" cy="580571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>
                <a:solidFill>
                  <a:prstClr val="black"/>
                </a:solidFill>
              </a:rPr>
              <a:t>АЛУ</a:t>
            </a:r>
            <a:endParaRPr lang="ru-RU" b="1">
              <a:solidFill>
                <a:prstClr val="black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7482119" y="4959842"/>
            <a:ext cx="391885" cy="37737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5580112" y="4473116"/>
            <a:ext cx="2088232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6200000" flipH="1">
            <a:off x="5456741" y="5460584"/>
            <a:ext cx="246744" cy="1"/>
          </a:xfrm>
          <a:prstGeom prst="line">
            <a:avLst/>
          </a:prstGeom>
          <a:ln w="25400">
            <a:solidFill>
              <a:srgbClr val="7030A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5461" y="5913276"/>
            <a:ext cx="126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L-value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64288" y="5265204"/>
            <a:ext cx="126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R-value</a:t>
            </a:r>
            <a:endParaRPr lang="ru-RU" sz="2000" dirty="0">
              <a:solidFill>
                <a:prstClr val="black"/>
              </a:solidFill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flipV="1">
            <a:off x="7668344" y="4473116"/>
            <a:ext cx="0" cy="468052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5580112" y="4473116"/>
            <a:ext cx="0" cy="468052"/>
          </a:xfrm>
          <a:prstGeom prst="line">
            <a:avLst/>
          </a:prstGeom>
          <a:ln w="25400" cap="rnd">
            <a:solidFill>
              <a:srgbClr val="7030A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9" name="TextBox 46088"/>
          <p:cNvSpPr txBox="1"/>
          <p:nvPr/>
        </p:nvSpPr>
        <p:spPr>
          <a:xfrm>
            <a:off x="5365102" y="4982666"/>
            <a:ext cx="431034" cy="3171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4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611560" y="116632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L-value </a:t>
            </a:r>
            <a:r>
              <a:rPr lang="ru-RU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и </a:t>
            </a:r>
            <a:r>
              <a:rPr lang="en-US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R-value</a:t>
            </a:r>
            <a:endParaRPr lang="en-US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323528" y="1196752"/>
            <a:ext cx="8568952" cy="10801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tabLst>
                <a:tab pos="2593975" algn="l"/>
              </a:tabLst>
            </a:pPr>
            <a:r>
              <a:rPr lang="ru-RU" dirty="0" smtClean="0"/>
              <a:t>Понятия </a:t>
            </a:r>
            <a:r>
              <a:rPr lang="en-US" dirty="0" smtClean="0"/>
              <a:t>L-value </a:t>
            </a:r>
            <a:r>
              <a:rPr lang="ru-RU" dirty="0" smtClean="0"/>
              <a:t>и </a:t>
            </a:r>
            <a:r>
              <a:rPr lang="en-US" dirty="0" smtClean="0"/>
              <a:t>R-value </a:t>
            </a:r>
            <a:r>
              <a:rPr lang="ru-RU" dirty="0" smtClean="0"/>
              <a:t>вводятся для того, чтобы точнее определить, какие значения могут быть операндами (аргументами) операций и какое значение получается в результате вычисления выражений.</a:t>
            </a:r>
            <a:endParaRPr lang="en-US" dirty="0" smtClean="0"/>
          </a:p>
          <a:p>
            <a:pPr marL="457200" indent="-457200">
              <a:tabLst>
                <a:tab pos="2593975" algn="l"/>
              </a:tabLst>
            </a:pPr>
            <a:endParaRPr lang="ru-RU" sz="100" dirty="0" smtClean="0"/>
          </a:p>
        </p:txBody>
      </p:sp>
      <p:sp>
        <p:nvSpPr>
          <p:cNvPr id="31" name="Прямоугольник 30"/>
          <p:cNvSpPr/>
          <p:nvPr/>
        </p:nvSpPr>
        <p:spPr>
          <a:xfrm>
            <a:off x="384628" y="2268856"/>
            <a:ext cx="4572000" cy="2748445"/>
          </a:xfrm>
          <a:prstGeom prst="rect">
            <a:avLst/>
          </a:prstGeom>
        </p:spPr>
        <p:txBody>
          <a:bodyPr lIns="0">
            <a:spAutoFit/>
          </a:bodyPr>
          <a:lstStyle/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r>
              <a:rPr lang="ru-RU" sz="2000" dirty="0" smtClean="0"/>
              <a:t>Пример </a:t>
            </a:r>
            <a:endParaRPr lang="ru-RU" sz="2400" dirty="0" smtClean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4000" dirty="0" smtClean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- 2;</a:t>
            </a:r>
          </a:p>
        </p:txBody>
      </p:sp>
      <p:sp>
        <p:nvSpPr>
          <p:cNvPr id="32" name="Выноска 2 31"/>
          <p:cNvSpPr/>
          <p:nvPr/>
        </p:nvSpPr>
        <p:spPr>
          <a:xfrm>
            <a:off x="2656114" y="3018973"/>
            <a:ext cx="2002971" cy="508000"/>
          </a:xfrm>
          <a:prstGeom prst="borderCallout2">
            <a:avLst>
              <a:gd name="adj1" fmla="val 35893"/>
              <a:gd name="adj2" fmla="val 311"/>
              <a:gd name="adj3" fmla="val 41607"/>
              <a:gd name="adj4" fmla="val -28261"/>
              <a:gd name="adj5" fmla="val 168394"/>
              <a:gd name="adj6" fmla="val -68407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Выноска 2 32"/>
          <p:cNvSpPr/>
          <p:nvPr/>
        </p:nvSpPr>
        <p:spPr>
          <a:xfrm>
            <a:off x="2670628" y="5036452"/>
            <a:ext cx="2002971" cy="508000"/>
          </a:xfrm>
          <a:prstGeom prst="borderCallout2">
            <a:avLst>
              <a:gd name="adj1" fmla="val 50000"/>
              <a:gd name="adj2" fmla="val -362"/>
              <a:gd name="adj3" fmla="val 38750"/>
              <a:gd name="adj4" fmla="val -11596"/>
              <a:gd name="adj5" fmla="val -22677"/>
              <a:gd name="adj6" fmla="val -17842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Выноска 2 33"/>
          <p:cNvSpPr/>
          <p:nvPr/>
        </p:nvSpPr>
        <p:spPr>
          <a:xfrm>
            <a:off x="2670629" y="4412335"/>
            <a:ext cx="2002971" cy="508000"/>
          </a:xfrm>
          <a:prstGeom prst="borderCallout2">
            <a:avLst>
              <a:gd name="adj1" fmla="val 13750"/>
              <a:gd name="adj2" fmla="val -452"/>
              <a:gd name="adj3" fmla="val 15893"/>
              <a:gd name="adj4" fmla="val -43501"/>
              <a:gd name="adj5" fmla="val 56252"/>
              <a:gd name="adj6" fmla="val -72868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Выноска 2 34"/>
          <p:cNvSpPr/>
          <p:nvPr/>
        </p:nvSpPr>
        <p:spPr>
          <a:xfrm>
            <a:off x="2685143" y="5660570"/>
            <a:ext cx="2002971" cy="508000"/>
          </a:xfrm>
          <a:prstGeom prst="borderCallout2">
            <a:avLst>
              <a:gd name="adj1" fmla="val 44330"/>
              <a:gd name="adj2" fmla="val -373"/>
              <a:gd name="adj3" fmla="val 35893"/>
              <a:gd name="adj4" fmla="val -23189"/>
              <a:gd name="adj5" fmla="val -133213"/>
              <a:gd name="adj6" fmla="val -50291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Выноска 2 35"/>
          <p:cNvSpPr/>
          <p:nvPr/>
        </p:nvSpPr>
        <p:spPr>
          <a:xfrm>
            <a:off x="2670628" y="3643079"/>
            <a:ext cx="2002971" cy="508000"/>
          </a:xfrm>
          <a:prstGeom prst="borderCallout2">
            <a:avLst>
              <a:gd name="adj1" fmla="val 18750"/>
              <a:gd name="adj2" fmla="val 363"/>
              <a:gd name="adj3" fmla="val 21607"/>
              <a:gd name="adj4" fmla="val -15219"/>
              <a:gd name="adj5" fmla="val 55358"/>
              <a:gd name="adj6" fmla="val -38594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/>
      <p:bldP spid="26" grpId="0"/>
      <p:bldP spid="4608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18463"/>
              </p:ext>
            </p:extLst>
          </p:nvPr>
        </p:nvGraphicFramePr>
        <p:xfrm>
          <a:off x="4789713" y="4953000"/>
          <a:ext cx="367211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8389">
                <a:tc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793">
                <a:tc>
                  <a:txBody>
                    <a:bodyPr/>
                    <a:lstStyle/>
                    <a:p>
                      <a:pPr algn="ctr"/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838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… 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endParaRPr lang="ru-RU" sz="20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j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…</a:t>
                      </a:r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Скругленный прямоугольник 13"/>
          <p:cNvSpPr/>
          <p:nvPr/>
        </p:nvSpPr>
        <p:spPr>
          <a:xfrm>
            <a:off x="5109035" y="3541486"/>
            <a:ext cx="2569027" cy="580571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smtClean="0">
                <a:solidFill>
                  <a:prstClr val="black"/>
                </a:solidFill>
              </a:rPr>
              <a:t>АЛУ</a:t>
            </a:r>
            <a:endParaRPr lang="ru-RU" b="1">
              <a:solidFill>
                <a:prstClr val="black"/>
              </a:solidFill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611560" y="116632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L-value </a:t>
            </a:r>
            <a:r>
              <a:rPr lang="ru-RU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и </a:t>
            </a:r>
            <a:r>
              <a:rPr lang="en-US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R-value</a:t>
            </a:r>
            <a:endParaRPr lang="en-US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23528" y="1196752"/>
            <a:ext cx="8568952" cy="10801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tabLst>
                <a:tab pos="2593975" algn="l"/>
              </a:tabLst>
            </a:pPr>
            <a:r>
              <a:rPr lang="ru-RU" smtClean="0"/>
              <a:t>Понятия </a:t>
            </a:r>
            <a:r>
              <a:rPr lang="en-US" smtClean="0"/>
              <a:t>L-value </a:t>
            </a:r>
            <a:r>
              <a:rPr lang="ru-RU" smtClean="0"/>
              <a:t>и </a:t>
            </a:r>
            <a:r>
              <a:rPr lang="en-US" smtClean="0"/>
              <a:t>R-value </a:t>
            </a:r>
            <a:r>
              <a:rPr lang="ru-RU" smtClean="0"/>
              <a:t>вводятся для того, чтобы точнее определить, какие значения могут быть операндами (аргументами) операций и какое значение получается в результате вычисления выражений.</a:t>
            </a:r>
            <a:endParaRPr lang="en-US" smtClean="0"/>
          </a:p>
          <a:p>
            <a:pPr marL="457200" indent="-457200">
              <a:tabLst>
                <a:tab pos="2593975" algn="l"/>
              </a:tabLst>
            </a:pPr>
            <a:endParaRPr lang="ru-RU" sz="100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384628" y="2268856"/>
            <a:ext cx="4572000" cy="2748445"/>
          </a:xfrm>
          <a:prstGeom prst="rect">
            <a:avLst/>
          </a:prstGeom>
        </p:spPr>
        <p:txBody>
          <a:bodyPr lIns="0">
            <a:spAutoFit/>
          </a:bodyPr>
          <a:lstStyle/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r>
              <a:rPr lang="ru-RU" sz="2000" dirty="0" smtClean="0"/>
              <a:t>Пример </a:t>
            </a:r>
            <a:endParaRPr lang="ru-RU" sz="2400" dirty="0" smtClean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4000" dirty="0" smtClean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Выноска 2 22"/>
          <p:cNvSpPr/>
          <p:nvPr/>
        </p:nvSpPr>
        <p:spPr>
          <a:xfrm>
            <a:off x="2656114" y="3018973"/>
            <a:ext cx="2002971" cy="508000"/>
          </a:xfrm>
          <a:prstGeom prst="borderCallout2">
            <a:avLst>
              <a:gd name="adj1" fmla="val 35893"/>
              <a:gd name="adj2" fmla="val 311"/>
              <a:gd name="adj3" fmla="val 41607"/>
              <a:gd name="adj4" fmla="val -28261"/>
              <a:gd name="adj5" fmla="val 168394"/>
              <a:gd name="adj6" fmla="val -68407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Выноска 2 23"/>
          <p:cNvSpPr/>
          <p:nvPr/>
        </p:nvSpPr>
        <p:spPr>
          <a:xfrm>
            <a:off x="2670628" y="5036452"/>
            <a:ext cx="2002971" cy="508000"/>
          </a:xfrm>
          <a:prstGeom prst="borderCallout2">
            <a:avLst>
              <a:gd name="adj1" fmla="val 50000"/>
              <a:gd name="adj2" fmla="val -362"/>
              <a:gd name="adj3" fmla="val 38750"/>
              <a:gd name="adj4" fmla="val -11596"/>
              <a:gd name="adj5" fmla="val -22677"/>
              <a:gd name="adj6" fmla="val -17842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Выноска 2 24"/>
          <p:cNvSpPr/>
          <p:nvPr/>
        </p:nvSpPr>
        <p:spPr>
          <a:xfrm>
            <a:off x="2670629" y="4412335"/>
            <a:ext cx="2002971" cy="508000"/>
          </a:xfrm>
          <a:prstGeom prst="borderCallout2">
            <a:avLst>
              <a:gd name="adj1" fmla="val 13750"/>
              <a:gd name="adj2" fmla="val -452"/>
              <a:gd name="adj3" fmla="val 15893"/>
              <a:gd name="adj4" fmla="val -43501"/>
              <a:gd name="adj5" fmla="val 56252"/>
              <a:gd name="adj6" fmla="val -72868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Выноска 2 25"/>
          <p:cNvSpPr/>
          <p:nvPr/>
        </p:nvSpPr>
        <p:spPr>
          <a:xfrm>
            <a:off x="2685143" y="5660570"/>
            <a:ext cx="2002971" cy="508000"/>
          </a:xfrm>
          <a:prstGeom prst="borderCallout2">
            <a:avLst>
              <a:gd name="adj1" fmla="val 44330"/>
              <a:gd name="adj2" fmla="val -373"/>
              <a:gd name="adj3" fmla="val 35893"/>
              <a:gd name="adj4" fmla="val -23189"/>
              <a:gd name="adj5" fmla="val -133213"/>
              <a:gd name="adj6" fmla="val -50291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Выноска 2 26"/>
          <p:cNvSpPr/>
          <p:nvPr/>
        </p:nvSpPr>
        <p:spPr>
          <a:xfrm>
            <a:off x="2670628" y="3643079"/>
            <a:ext cx="2002971" cy="508000"/>
          </a:xfrm>
          <a:prstGeom prst="borderCallout2">
            <a:avLst>
              <a:gd name="adj1" fmla="val 18750"/>
              <a:gd name="adj2" fmla="val 363"/>
              <a:gd name="adj3" fmla="val 21607"/>
              <a:gd name="adj4" fmla="val -15219"/>
              <a:gd name="adj5" fmla="val 55358"/>
              <a:gd name="adj6" fmla="val -38594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31095"/>
              </p:ext>
            </p:extLst>
          </p:nvPr>
        </p:nvGraphicFramePr>
        <p:xfrm>
          <a:off x="4789713" y="4953000"/>
          <a:ext cx="367211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8389">
                <a:tc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793">
                <a:tc>
                  <a:txBody>
                    <a:bodyPr/>
                    <a:lstStyle/>
                    <a:p>
                      <a:pPr algn="ctr"/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838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… 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endParaRPr lang="ru-RU" sz="20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j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…</a:t>
                      </a:r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Скругленный прямоугольник 13"/>
          <p:cNvSpPr/>
          <p:nvPr/>
        </p:nvSpPr>
        <p:spPr>
          <a:xfrm>
            <a:off x="5109035" y="3541486"/>
            <a:ext cx="2569027" cy="580571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4 – 2 = 2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79566" y="4960252"/>
            <a:ext cx="391885" cy="37737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0232" y="5265204"/>
            <a:ext cx="126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R-value</a:t>
            </a:r>
            <a:endParaRPr lang="ru-RU" sz="2000" dirty="0">
              <a:solidFill>
                <a:prstClr val="black"/>
              </a:solidFill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575508" y="4113076"/>
            <a:ext cx="0" cy="828092"/>
          </a:xfrm>
          <a:prstGeom prst="line">
            <a:avLst/>
          </a:prstGeom>
          <a:ln w="25400" cap="rnd">
            <a:solidFill>
              <a:srgbClr val="7030A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611560" y="116632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L-value </a:t>
            </a:r>
            <a:r>
              <a:rPr lang="ru-RU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и </a:t>
            </a:r>
            <a:r>
              <a:rPr lang="en-US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R-value</a:t>
            </a:r>
            <a:endParaRPr lang="en-US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6948264" y="4960252"/>
            <a:ext cx="391885" cy="37737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2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7144206" y="4113076"/>
            <a:ext cx="0" cy="828092"/>
          </a:xfrm>
          <a:prstGeom prst="line">
            <a:avLst/>
          </a:prstGeom>
          <a:ln w="25400" cap="rnd">
            <a:solidFill>
              <a:srgbClr val="7030A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40052" y="5265204"/>
            <a:ext cx="126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R-value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24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568952" cy="1080120"/>
          </a:xfrm>
        </p:spPr>
        <p:txBody>
          <a:bodyPr/>
          <a:lstStyle/>
          <a:p>
            <a:pPr marL="457200" indent="-457200" eaLnBrk="1" hangingPunct="1">
              <a:tabLst>
                <a:tab pos="2593975" algn="l"/>
              </a:tabLst>
            </a:pPr>
            <a:r>
              <a:rPr lang="ru-RU" dirty="0" smtClean="0"/>
              <a:t>Понятия </a:t>
            </a:r>
            <a:r>
              <a:rPr lang="en-US" dirty="0" smtClean="0"/>
              <a:t>L-value </a:t>
            </a:r>
            <a:r>
              <a:rPr lang="ru-RU" dirty="0" smtClean="0"/>
              <a:t>и </a:t>
            </a:r>
            <a:r>
              <a:rPr lang="en-US" dirty="0" smtClean="0"/>
              <a:t>R-value </a:t>
            </a:r>
            <a:r>
              <a:rPr lang="ru-RU" dirty="0" smtClean="0"/>
              <a:t>вводятся для того, чтобы точнее определить, какие значения могут быть операндами (аргументами) операций и какое значение получается в результате вычисления выражений.</a:t>
            </a:r>
            <a:endParaRPr lang="en-US" dirty="0" smtClean="0"/>
          </a:p>
          <a:p>
            <a:pPr marL="457200" indent="-457200" eaLnBrk="1" hangingPunct="1">
              <a:tabLst>
                <a:tab pos="2593975" algn="l"/>
              </a:tabLst>
            </a:pPr>
            <a:endParaRPr lang="ru-RU" sz="100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384628" y="2268856"/>
            <a:ext cx="4572000" cy="2748445"/>
          </a:xfrm>
          <a:prstGeom prst="rect">
            <a:avLst/>
          </a:prstGeom>
        </p:spPr>
        <p:txBody>
          <a:bodyPr lIns="0">
            <a:spAutoFit/>
          </a:bodyPr>
          <a:lstStyle/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r>
              <a:rPr lang="ru-RU" sz="2000" dirty="0" smtClean="0"/>
              <a:t>Пример </a:t>
            </a:r>
            <a:endParaRPr lang="ru-RU" sz="2400" dirty="0" smtClean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4000" dirty="0" smtClean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Выноска 2 22"/>
          <p:cNvSpPr/>
          <p:nvPr/>
        </p:nvSpPr>
        <p:spPr>
          <a:xfrm>
            <a:off x="2656114" y="3018973"/>
            <a:ext cx="2002971" cy="508000"/>
          </a:xfrm>
          <a:prstGeom prst="borderCallout2">
            <a:avLst>
              <a:gd name="adj1" fmla="val 35893"/>
              <a:gd name="adj2" fmla="val 311"/>
              <a:gd name="adj3" fmla="val 41607"/>
              <a:gd name="adj4" fmla="val -28261"/>
              <a:gd name="adj5" fmla="val 168394"/>
              <a:gd name="adj6" fmla="val -68407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Выноска 2 26"/>
          <p:cNvSpPr/>
          <p:nvPr/>
        </p:nvSpPr>
        <p:spPr>
          <a:xfrm>
            <a:off x="2670628" y="5036452"/>
            <a:ext cx="2002971" cy="508000"/>
          </a:xfrm>
          <a:prstGeom prst="borderCallout2">
            <a:avLst>
              <a:gd name="adj1" fmla="val 50000"/>
              <a:gd name="adj2" fmla="val -362"/>
              <a:gd name="adj3" fmla="val 38750"/>
              <a:gd name="adj4" fmla="val -11596"/>
              <a:gd name="adj5" fmla="val -22677"/>
              <a:gd name="adj6" fmla="val -17842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Выноска 2 31"/>
          <p:cNvSpPr/>
          <p:nvPr/>
        </p:nvSpPr>
        <p:spPr>
          <a:xfrm>
            <a:off x="2670629" y="4412335"/>
            <a:ext cx="2002971" cy="508000"/>
          </a:xfrm>
          <a:prstGeom prst="borderCallout2">
            <a:avLst>
              <a:gd name="adj1" fmla="val 13750"/>
              <a:gd name="adj2" fmla="val -452"/>
              <a:gd name="adj3" fmla="val 15893"/>
              <a:gd name="adj4" fmla="val -43501"/>
              <a:gd name="adj5" fmla="val 56252"/>
              <a:gd name="adj6" fmla="val -72868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Выноска 2 32"/>
          <p:cNvSpPr/>
          <p:nvPr/>
        </p:nvSpPr>
        <p:spPr>
          <a:xfrm>
            <a:off x="2685143" y="5660570"/>
            <a:ext cx="2002971" cy="508000"/>
          </a:xfrm>
          <a:prstGeom prst="borderCallout2">
            <a:avLst>
              <a:gd name="adj1" fmla="val 44330"/>
              <a:gd name="adj2" fmla="val -373"/>
              <a:gd name="adj3" fmla="val 35893"/>
              <a:gd name="adj4" fmla="val -23189"/>
              <a:gd name="adj5" fmla="val -133213"/>
              <a:gd name="adj6" fmla="val -50291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Выноска 2 33"/>
          <p:cNvSpPr/>
          <p:nvPr/>
        </p:nvSpPr>
        <p:spPr>
          <a:xfrm>
            <a:off x="2670628" y="3643079"/>
            <a:ext cx="2002971" cy="508000"/>
          </a:xfrm>
          <a:prstGeom prst="borderCallout2">
            <a:avLst>
              <a:gd name="adj1" fmla="val 18750"/>
              <a:gd name="adj2" fmla="val 363"/>
              <a:gd name="adj3" fmla="val 21607"/>
              <a:gd name="adj4" fmla="val -15219"/>
              <a:gd name="adj5" fmla="val 55358"/>
              <a:gd name="adj6" fmla="val -38594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56620"/>
              </p:ext>
            </p:extLst>
          </p:nvPr>
        </p:nvGraphicFramePr>
        <p:xfrm>
          <a:off x="251518" y="5013176"/>
          <a:ext cx="8640961" cy="121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12"/>
                <a:gridCol w="2468846"/>
                <a:gridCol w="1234421"/>
                <a:gridCol w="617212"/>
                <a:gridCol w="617212"/>
                <a:gridCol w="2468846"/>
                <a:gridCol w="617212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013FF50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FF54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</a:t>
                      </a:r>
                      <a:endParaRPr lang="ru-RU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short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padding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51520" y="980728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Операция разыменования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endParaRPr lang="en-US" b="1" dirty="0" smtClean="0">
              <a:solidFill>
                <a:schemeClr val="bg2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5536" y="2564904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123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 = 123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1403648" y="5013176"/>
            <a:ext cx="1349375" cy="46412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27" name="Shape 19"/>
          <p:cNvCxnSpPr>
            <a:stCxn id="26" idx="0"/>
          </p:cNvCxnSpPr>
          <p:nvPr/>
        </p:nvCxnSpPr>
        <p:spPr>
          <a:xfrm rot="5400000" flipH="1" flipV="1">
            <a:off x="3469184" y="2542208"/>
            <a:ext cx="1080120" cy="3861816"/>
          </a:xfrm>
          <a:prstGeom prst="bentConnector2">
            <a:avLst/>
          </a:prstGeom>
          <a:ln w="31750" cap="rnd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940152" y="3933056"/>
            <a:ext cx="0" cy="1584176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2160" y="5085184"/>
            <a:ext cx="2088232" cy="28425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lvl="0" algn="ctr"/>
            <a:r>
              <a:rPr lang="ru-RU" sz="2200" b="1" dirty="0" smtClean="0">
                <a:cs typeface="Consolas" panose="020B0609020204030204" pitchFamily="49" charset="0"/>
              </a:rPr>
              <a:t>123</a:t>
            </a:r>
            <a:endParaRPr lang="en-US" sz="2200" b="1" dirty="0">
              <a:cs typeface="Consolas" panose="020B0609020204030204" pitchFamily="49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7020272" y="3501008"/>
            <a:ext cx="0" cy="144016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763688" y="2996952"/>
            <a:ext cx="0" cy="504056"/>
          </a:xfrm>
          <a:prstGeom prst="line">
            <a:avLst/>
          </a:prstGeom>
          <a:ln w="2857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763688" y="3501008"/>
            <a:ext cx="5256584" cy="0"/>
          </a:xfrm>
          <a:prstGeom prst="line">
            <a:avLst/>
          </a:prstGeom>
          <a:ln w="2857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438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кругленный прямоугольник 28"/>
          <p:cNvSpPr/>
          <p:nvPr/>
        </p:nvSpPr>
        <p:spPr>
          <a:xfrm>
            <a:off x="5109035" y="3541486"/>
            <a:ext cx="2569027" cy="580571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4 – 2 = 2</a:t>
            </a: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1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C1DE-0AA3-4AF7-9F0E-A423E43E1EE4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flipV="1">
            <a:off x="6768244" y="4005064"/>
            <a:ext cx="0" cy="468052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1370013" y="-3816350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50176"/>
              </p:ext>
            </p:extLst>
          </p:nvPr>
        </p:nvGraphicFramePr>
        <p:xfrm>
          <a:off x="4789713" y="4953000"/>
          <a:ext cx="367211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45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8389">
                <a:tc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793">
                <a:tc>
                  <a:txBody>
                    <a:bodyPr/>
                    <a:lstStyle/>
                    <a:p>
                      <a:pPr algn="ctr"/>
                      <a:endParaRPr lang="ru-RU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838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… 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</a:t>
                      </a:r>
                      <a:endParaRPr lang="ru-RU" sz="20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j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/>
                        <a:t>…</a:t>
                      </a:r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b="1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Овал 19"/>
          <p:cNvSpPr/>
          <p:nvPr/>
        </p:nvSpPr>
        <p:spPr>
          <a:xfrm>
            <a:off x="6588224" y="3645024"/>
            <a:ext cx="391885" cy="37737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ru-RU" sz="2000" b="1" dirty="0">
              <a:solidFill>
                <a:schemeClr val="tx1"/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6120172" y="4473116"/>
            <a:ext cx="648072" cy="0"/>
          </a:xfrm>
          <a:prstGeom prst="line">
            <a:avLst/>
          </a:prstGeom>
          <a:ln w="254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6200000" flipH="1">
            <a:off x="5996801" y="5460584"/>
            <a:ext cx="246744" cy="1"/>
          </a:xfrm>
          <a:prstGeom prst="line">
            <a:avLst/>
          </a:prstGeom>
          <a:ln w="25400">
            <a:solidFill>
              <a:srgbClr val="7030A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16116" y="5913276"/>
            <a:ext cx="126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L-value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6196" y="3176972"/>
            <a:ext cx="126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R-value</a:t>
            </a:r>
            <a:endParaRPr lang="ru-RU" sz="2000" dirty="0">
              <a:solidFill>
                <a:prstClr val="black"/>
              </a:solidFill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6120172" y="4473116"/>
            <a:ext cx="0" cy="468052"/>
          </a:xfrm>
          <a:prstGeom prst="line">
            <a:avLst/>
          </a:prstGeom>
          <a:ln w="25400" cap="rnd">
            <a:solidFill>
              <a:srgbClr val="7030A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611560" y="116632"/>
            <a:ext cx="80152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L-value </a:t>
            </a:r>
            <a:r>
              <a:rPr lang="ru-RU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и </a:t>
            </a:r>
            <a:r>
              <a:rPr lang="en-US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R-value</a:t>
            </a:r>
            <a:endParaRPr lang="en-US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30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568952" cy="1080120"/>
          </a:xfrm>
        </p:spPr>
        <p:txBody>
          <a:bodyPr/>
          <a:lstStyle/>
          <a:p>
            <a:pPr marL="457200" indent="-457200" eaLnBrk="1" hangingPunct="1">
              <a:tabLst>
                <a:tab pos="2593975" algn="l"/>
              </a:tabLst>
            </a:pPr>
            <a:r>
              <a:rPr lang="ru-RU" dirty="0" smtClean="0"/>
              <a:t>Понятия </a:t>
            </a:r>
            <a:r>
              <a:rPr lang="en-US" dirty="0" smtClean="0"/>
              <a:t>L-value </a:t>
            </a:r>
            <a:r>
              <a:rPr lang="ru-RU" dirty="0" smtClean="0"/>
              <a:t>и </a:t>
            </a:r>
            <a:r>
              <a:rPr lang="en-US" dirty="0" smtClean="0"/>
              <a:t>R-value </a:t>
            </a:r>
            <a:r>
              <a:rPr lang="ru-RU" dirty="0" smtClean="0"/>
              <a:t>вводятся для того, чтобы точнее определить, какие значения могут быть операндами (аргументами) операций и какое значение получается в результате вычисления выражений.</a:t>
            </a:r>
            <a:endParaRPr lang="en-US" dirty="0" smtClean="0"/>
          </a:p>
          <a:p>
            <a:pPr marL="457200" indent="-457200" eaLnBrk="1" hangingPunct="1">
              <a:tabLst>
                <a:tab pos="2593975" algn="l"/>
              </a:tabLst>
            </a:pPr>
            <a:endParaRPr lang="ru-RU" sz="100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384628" y="2268856"/>
            <a:ext cx="4572000" cy="2748445"/>
          </a:xfrm>
          <a:prstGeom prst="rect">
            <a:avLst/>
          </a:prstGeom>
        </p:spPr>
        <p:txBody>
          <a:bodyPr lIns="0">
            <a:spAutoFit/>
          </a:bodyPr>
          <a:lstStyle/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r>
              <a:rPr lang="ru-RU" sz="2000" dirty="0" smtClean="0"/>
              <a:t>Пример </a:t>
            </a:r>
            <a:endParaRPr lang="ru-RU" sz="2400" dirty="0" smtClean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4000" dirty="0" smtClean="0"/>
          </a:p>
          <a:p>
            <a:pPr marL="177800" lvl="0" indent="-9525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>
                <a:tab pos="2593975" algn="l"/>
              </a:tabLst>
            </a:pPr>
            <a:endParaRPr lang="ru-RU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2" name="Выноска 2 31"/>
          <p:cNvSpPr/>
          <p:nvPr/>
        </p:nvSpPr>
        <p:spPr>
          <a:xfrm>
            <a:off x="2656114" y="3018973"/>
            <a:ext cx="2002971" cy="508000"/>
          </a:xfrm>
          <a:prstGeom prst="borderCallout2">
            <a:avLst>
              <a:gd name="adj1" fmla="val 35893"/>
              <a:gd name="adj2" fmla="val 311"/>
              <a:gd name="adj3" fmla="val 41607"/>
              <a:gd name="adj4" fmla="val -28261"/>
              <a:gd name="adj5" fmla="val 168394"/>
              <a:gd name="adj6" fmla="val -68407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Выноска 2 32"/>
          <p:cNvSpPr/>
          <p:nvPr/>
        </p:nvSpPr>
        <p:spPr>
          <a:xfrm>
            <a:off x="2670628" y="5036452"/>
            <a:ext cx="2002971" cy="508000"/>
          </a:xfrm>
          <a:prstGeom prst="borderCallout2">
            <a:avLst>
              <a:gd name="adj1" fmla="val 50000"/>
              <a:gd name="adj2" fmla="val -362"/>
              <a:gd name="adj3" fmla="val 38750"/>
              <a:gd name="adj4" fmla="val -11596"/>
              <a:gd name="adj5" fmla="val -22677"/>
              <a:gd name="adj6" fmla="val -17842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Выноска 2 33"/>
          <p:cNvSpPr/>
          <p:nvPr/>
        </p:nvSpPr>
        <p:spPr>
          <a:xfrm>
            <a:off x="2670629" y="4412335"/>
            <a:ext cx="2002971" cy="508000"/>
          </a:xfrm>
          <a:prstGeom prst="borderCallout2">
            <a:avLst>
              <a:gd name="adj1" fmla="val 13750"/>
              <a:gd name="adj2" fmla="val -452"/>
              <a:gd name="adj3" fmla="val 15893"/>
              <a:gd name="adj4" fmla="val -43501"/>
              <a:gd name="adj5" fmla="val 56252"/>
              <a:gd name="adj6" fmla="val -72868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Выноска 2 34"/>
          <p:cNvSpPr/>
          <p:nvPr/>
        </p:nvSpPr>
        <p:spPr>
          <a:xfrm>
            <a:off x="2685143" y="5660570"/>
            <a:ext cx="2002971" cy="508000"/>
          </a:xfrm>
          <a:prstGeom prst="borderCallout2">
            <a:avLst>
              <a:gd name="adj1" fmla="val 44330"/>
              <a:gd name="adj2" fmla="val -373"/>
              <a:gd name="adj3" fmla="val 35893"/>
              <a:gd name="adj4" fmla="val -23189"/>
              <a:gd name="adj5" fmla="val -133213"/>
              <a:gd name="adj6" fmla="val -50291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Выноска 2 35"/>
          <p:cNvSpPr/>
          <p:nvPr/>
        </p:nvSpPr>
        <p:spPr>
          <a:xfrm>
            <a:off x="2670628" y="3643079"/>
            <a:ext cx="2002971" cy="508000"/>
          </a:xfrm>
          <a:prstGeom prst="borderCallout2">
            <a:avLst>
              <a:gd name="adj1" fmla="val 18750"/>
              <a:gd name="adj2" fmla="val 363"/>
              <a:gd name="adj3" fmla="val 21607"/>
              <a:gd name="adj4" fmla="val -15219"/>
              <a:gd name="adj5" fmla="val 55358"/>
              <a:gd name="adj6" fmla="val -38594"/>
            </a:avLst>
          </a:prstGeom>
          <a:solidFill>
            <a:schemeClr val="bg1"/>
          </a:solidFill>
          <a:ln w="317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R-value</a:t>
            </a:r>
            <a:endParaRPr lang="ru-RU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772816"/>
            <a:ext cx="2160240" cy="5760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глобальная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31840" y="1772816"/>
            <a:ext cx="2160240" cy="5760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локальная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156176" y="1772816"/>
            <a:ext cx="2160240" cy="5760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динамическая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7504" y="2420888"/>
            <a:ext cx="2664296" cy="374441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одна из секций в исполняемом файле (наряду с секциями содержащими бинарный код программы)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память выделяется и инициализируется в момент загрузки программы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размер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блока памяти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должен быть известен на момент компиляции программы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843808" y="2420888"/>
            <a:ext cx="2736304" cy="38884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выделяется в области называемой "стек" перед выполнением функции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освобождается при выходе из функции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память может использоваться повторно 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strike="sngStrik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размер </a:t>
            </a:r>
            <a:r>
              <a:rPr lang="ru-RU" strike="sngStrik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блока памяти</a:t>
            </a:r>
            <a:r>
              <a:rPr lang="ru-RU" strike="sngStrik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должен </a:t>
            </a:r>
            <a:r>
              <a:rPr lang="ru-RU" strike="sngStrik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быть известен на момент компиляции </a:t>
            </a:r>
            <a:r>
              <a:rPr lang="ru-RU" strike="sngStrik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программы</a:t>
            </a:r>
          </a:p>
          <a:p>
            <a:pPr>
              <a:spcBef>
                <a:spcPts val="600"/>
              </a:spcBef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размер стека по умолчанию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MiB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652120" y="2420888"/>
            <a:ext cx="3384376" cy="38884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временем жизни переменных управляет программист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память может использоваться повторно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размер блока памяти может определяться в процессе выполнения программы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размер блока памяти ограничен только количеством оперативной памяти на компьютере</a:t>
            </a:r>
          </a:p>
          <a:p>
            <a:pPr indent="174625">
              <a:spcBef>
                <a:spcPts val="600"/>
              </a:spcBef>
              <a:buFontTx/>
              <a:buChar char="-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ниже скорость выделения и освобождения памяти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cxnSp>
        <p:nvCxnSpPr>
          <p:cNvPr id="16" name="Прямая со стрелкой 15"/>
          <p:cNvCxnSpPr>
            <a:endCxn id="9" idx="0"/>
          </p:cNvCxnSpPr>
          <p:nvPr/>
        </p:nvCxnSpPr>
        <p:spPr>
          <a:xfrm flipH="1">
            <a:off x="1403648" y="1484784"/>
            <a:ext cx="1944216" cy="288032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8" idx="2"/>
            <a:endCxn id="10" idx="0"/>
          </p:cNvCxnSpPr>
          <p:nvPr/>
        </p:nvCxnSpPr>
        <p:spPr>
          <a:xfrm>
            <a:off x="4211960" y="1484784"/>
            <a:ext cx="0" cy="288032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004048" y="1484784"/>
            <a:ext cx="2376264" cy="288032"/>
          </a:xfrm>
          <a:prstGeom prst="straightConnector1">
            <a:avLst/>
          </a:prstGeom>
          <a:ln w="31750" cap="rnd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699792" y="980728"/>
            <a:ext cx="3024336" cy="50405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Память процесса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1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251520" y="1124744"/>
            <a:ext cx="8784976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 smtClean="0"/>
              <a:t>Доступ к динамической памяти осуществляется только через указатели</a:t>
            </a: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 smtClean="0"/>
              <a:t>В </a:t>
            </a:r>
            <a:r>
              <a:rPr lang="ru-RU" sz="2200" dirty="0"/>
              <a:t>языке С++ имеются два оператора динамического распределения памяти: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200" dirty="0"/>
              <a:t> </a:t>
            </a:r>
            <a:r>
              <a:rPr lang="ru-RU" sz="2200" dirty="0"/>
              <a:t>и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200" dirty="0">
                <a:solidFill>
                  <a:srgbClr val="0000FF"/>
                </a:solidFill>
              </a:rPr>
              <a:t/>
            </a:r>
            <a:br>
              <a:rPr lang="en-US" sz="2200" dirty="0">
                <a:solidFill>
                  <a:srgbClr val="0000FF"/>
                </a:solidFill>
              </a:rPr>
            </a:br>
            <a:r>
              <a:rPr lang="ru-RU" sz="2200" dirty="0" smtClean="0"/>
              <a:t>(В </a:t>
            </a:r>
            <a:r>
              <a:rPr lang="ru-RU" sz="2200" dirty="0"/>
              <a:t>С используются функции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200" dirty="0">
                <a:cs typeface="Consolas" panose="020B0609020204030204" pitchFamily="49" charset="0"/>
              </a:rPr>
              <a:t> </a:t>
            </a:r>
            <a:r>
              <a:rPr lang="ru-RU" sz="2200" dirty="0"/>
              <a:t>и </a:t>
            </a:r>
            <a:r>
              <a:rPr lang="en-US" sz="20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2200" dirty="0" smtClean="0"/>
              <a:t>).</a:t>
            </a:r>
            <a:endParaRPr lang="en-US" sz="2200" dirty="0"/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/>
              <a:t>Выделение памяти:</a:t>
            </a:r>
          </a:p>
          <a:p>
            <a:pPr>
              <a:tabLst>
                <a:tab pos="627063" algn="l"/>
              </a:tabLst>
            </a:pP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tabLst>
                <a:tab pos="627063" algn="l"/>
              </a:tabLst>
            </a:pPr>
            <a:r>
              <a:rPr lang="en-US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 указателя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Тип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инициализирующее_значение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 smtClean="0"/>
              <a:t>Освобождение </a:t>
            </a:r>
            <a:r>
              <a:rPr lang="ru-RU" sz="2200" dirty="0"/>
              <a:t>памяти</a:t>
            </a:r>
            <a:r>
              <a:rPr lang="ru-RU" sz="2200" dirty="0" smtClean="0"/>
              <a:t>:</a:t>
            </a:r>
            <a:endParaRPr lang="ru-RU" sz="2200" dirty="0"/>
          </a:p>
          <a:p>
            <a:pPr>
              <a:tabLst>
                <a:tab pos="627063" algn="l"/>
              </a:tabLst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delete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b="1" dirty="0"/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ru-RU" sz="2200" dirty="0" smtClean="0"/>
              <a:t>Разумеется</a:t>
            </a:r>
            <a:r>
              <a:rPr lang="ru-RU" sz="2200" dirty="0"/>
              <a:t>, перед использованием оператора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/>
              <a:t>следует </a:t>
            </a:r>
            <a:r>
              <a:rPr lang="ru-RU" sz="2200" dirty="0"/>
              <a:t>описать используемый указатель.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dirty="0">
              <a:latin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dirty="0">
              <a:latin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dirty="0">
              <a:latin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958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4.5;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 &lt;&lt;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"  "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"  " &lt;&lt;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"  "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переменных</a:t>
            </a:r>
            <a:endParaRPr lang="ru-R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68144" y="1916832"/>
            <a:ext cx="3096344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00EAAF90  4.5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00EAB498  3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82918"/>
              </p:ext>
            </p:extLst>
          </p:nvPr>
        </p:nvGraphicFramePr>
        <p:xfrm>
          <a:off x="251517" y="5013176"/>
          <a:ext cx="8640964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32"/>
                <a:gridCol w="2018135"/>
                <a:gridCol w="2016224"/>
                <a:gridCol w="432048"/>
                <a:gridCol w="2016224"/>
                <a:gridCol w="360040"/>
                <a:gridCol w="1080120"/>
                <a:gridCol w="36004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0041FE78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pwVar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pfVar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Стрелка вправо 9"/>
          <p:cNvSpPr/>
          <p:nvPr/>
        </p:nvSpPr>
        <p:spPr>
          <a:xfrm>
            <a:off x="4851" y="141277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4762" y="170080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>
            <a:off x="4762" y="198884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>
            <a:off x="0" y="2533992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>
            <a:off x="0" y="285293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8064" y="5445224"/>
            <a:ext cx="18722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00EAAF90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7380312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00EAB498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7524328" y="5085184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508104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4.5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2987824" y="5085184"/>
            <a:ext cx="13681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/>
                </a:solidFill>
              </a:rPr>
              <a:t>00EAAF90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971600" y="5085184"/>
            <a:ext cx="13681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/>
                </a:solidFill>
              </a:rPr>
              <a:t>00EAB498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3707904" y="4653136"/>
            <a:ext cx="1872208" cy="792088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4"/>
              <a:ext cx="0" cy="36004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1691680" y="4437112"/>
            <a:ext cx="6048672" cy="1008112"/>
            <a:chOff x="1187624" y="4725144"/>
            <a:chExt cx="1224136" cy="792088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1187624" y="4725145"/>
              <a:ext cx="0" cy="452621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80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31" grpId="0"/>
      <p:bldP spid="32" grpId="0" animBg="1"/>
      <p:bldP spid="33" grpId="0" animBg="1"/>
      <p:bldP spid="34" grpId="0" animBg="1"/>
      <p:bldP spid="3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15627"/>
              </p:ext>
            </p:extLst>
          </p:nvPr>
        </p:nvGraphicFramePr>
        <p:xfrm>
          <a:off x="251517" y="5013176"/>
          <a:ext cx="8640964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32"/>
                <a:gridCol w="2018135"/>
                <a:gridCol w="2016224"/>
                <a:gridCol w="432048"/>
                <a:gridCol w="2016224"/>
                <a:gridCol w="360040"/>
                <a:gridCol w="1080120"/>
                <a:gridCol w="36004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3</a:t>
                      </a:r>
                      <a:r>
                        <a:rPr lang="ru-RU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.0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0041FE78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pwVar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pfVar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Прямоугольник 32"/>
          <p:cNvSpPr/>
          <p:nvPr/>
        </p:nvSpPr>
        <p:spPr>
          <a:xfrm>
            <a:off x="5436096" y="5085184"/>
            <a:ext cx="1296144" cy="27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4.5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4.5;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 &lt;&lt;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"  "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"  " &lt;&lt;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"  "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26" name="Стрелка вправо 25"/>
          <p:cNvSpPr/>
          <p:nvPr/>
        </p:nvSpPr>
        <p:spPr>
          <a:xfrm>
            <a:off x="0" y="3356992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7524328" y="5085184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3707904" y="4653136"/>
            <a:ext cx="1872208" cy="792088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4"/>
              <a:ext cx="0" cy="36004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1691680" y="4437108"/>
            <a:ext cx="6048672" cy="576064"/>
            <a:chOff x="1187624" y="4725144"/>
            <a:chExt cx="1224136" cy="45262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1187624" y="4725145"/>
              <a:ext cx="0" cy="452621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2411760" y="4725144"/>
              <a:ext cx="0" cy="452622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Полилиния 7"/>
          <p:cNvSpPr/>
          <p:nvPr/>
        </p:nvSpPr>
        <p:spPr>
          <a:xfrm>
            <a:off x="6372200" y="4767209"/>
            <a:ext cx="1440160" cy="390418"/>
          </a:xfrm>
          <a:custGeom>
            <a:avLst/>
            <a:gdLst>
              <a:gd name="connsiteX0" fmla="*/ 996594 w 996594"/>
              <a:gd name="connsiteY0" fmla="*/ 390418 h 390418"/>
              <a:gd name="connsiteX1" fmla="*/ 472611 w 996594"/>
              <a:gd name="connsiteY1" fmla="*/ 0 h 390418"/>
              <a:gd name="connsiteX2" fmla="*/ 0 w 996594"/>
              <a:gd name="connsiteY2" fmla="*/ 390418 h 39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594" h="390418">
                <a:moveTo>
                  <a:pt x="996594" y="390418"/>
                </a:moveTo>
                <a:cubicBezTo>
                  <a:pt x="817652" y="195209"/>
                  <a:pt x="638710" y="0"/>
                  <a:pt x="472611" y="0"/>
                </a:cubicBezTo>
                <a:cubicBezTo>
                  <a:pt x="306512" y="0"/>
                  <a:pt x="104454" y="330486"/>
                  <a:pt x="0" y="390418"/>
                </a:cubicBezTo>
              </a:path>
            </a:pathLst>
          </a:custGeom>
          <a:noFill/>
          <a:ln w="317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переменных</a:t>
            </a:r>
            <a:endParaRPr lang="ru-R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5148064" y="5445224"/>
            <a:ext cx="18722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00EAAF90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7380312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00EAB498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987824" y="5085184"/>
            <a:ext cx="13681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 smtClean="0">
                <a:solidFill>
                  <a:prstClr val="black"/>
                </a:solidFill>
              </a:rPr>
              <a:t>00EAAF90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971600" y="5085184"/>
            <a:ext cx="13681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 smtClean="0">
                <a:solidFill>
                  <a:prstClr val="black"/>
                </a:solidFill>
              </a:rPr>
              <a:t>00EAB498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868144" y="1916832"/>
            <a:ext cx="3096344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00EAAF90  4.5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00EAB498  3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42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>
            <a:off x="1691680" y="4437108"/>
            <a:ext cx="6048672" cy="576064"/>
            <a:chOff x="1187624" y="4725144"/>
            <a:chExt cx="1224136" cy="452622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 flipV="1">
              <a:off x="1187624" y="4725145"/>
              <a:ext cx="0" cy="452621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2411760" y="4725144"/>
              <a:ext cx="0" cy="452622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4.5;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 &lt;&lt;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"  "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"  " &lt;&lt;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"  "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переменных</a:t>
            </a:r>
            <a:endParaRPr lang="ru-R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12237"/>
              </p:ext>
            </p:extLst>
          </p:nvPr>
        </p:nvGraphicFramePr>
        <p:xfrm>
          <a:off x="251517" y="5013176"/>
          <a:ext cx="8640964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32"/>
                <a:gridCol w="2018135"/>
                <a:gridCol w="2016224"/>
                <a:gridCol w="432048"/>
                <a:gridCol w="2016224"/>
                <a:gridCol w="360040"/>
                <a:gridCol w="1080120"/>
                <a:gridCol w="36004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0041FE78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pwVar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pfVar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Стрелка вправо 26"/>
          <p:cNvSpPr/>
          <p:nvPr/>
        </p:nvSpPr>
        <p:spPr>
          <a:xfrm>
            <a:off x="0" y="3622990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8064" y="5445224"/>
            <a:ext cx="18722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00EAAF90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7380312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00EAB498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7524328" y="5085184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3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436096" y="5085184"/>
            <a:ext cx="1296144" cy="262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ru-RU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3</a:t>
            </a:r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.</a:t>
            </a:r>
            <a:r>
              <a:rPr lang="ru-RU" sz="2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0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2987824" y="5085184"/>
            <a:ext cx="13681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 smtClean="0">
                <a:solidFill>
                  <a:prstClr val="black"/>
                </a:solidFill>
              </a:rPr>
              <a:t>00EAAF90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971600" y="5085184"/>
            <a:ext cx="13681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 smtClean="0">
                <a:solidFill>
                  <a:prstClr val="black"/>
                </a:solidFill>
              </a:rPr>
              <a:t>00EAB498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0" y="3900005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5868144" y="1916832"/>
            <a:ext cx="3096344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00EAAF90  4.5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00EAB498  3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grpSp>
        <p:nvGrpSpPr>
          <p:cNvPr id="28" name="Группа 27"/>
          <p:cNvGrpSpPr/>
          <p:nvPr/>
        </p:nvGrpSpPr>
        <p:grpSpPr>
          <a:xfrm>
            <a:off x="3707904" y="4653136"/>
            <a:ext cx="1872208" cy="792088"/>
            <a:chOff x="1187624" y="4725144"/>
            <a:chExt cx="1224136" cy="792088"/>
          </a:xfrm>
        </p:grpSpPr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1187624" y="4725144"/>
              <a:ext cx="0" cy="36004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96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3" grpId="0" animBg="1"/>
      <p:bldP spid="2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424936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Cmplx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.0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pCmpl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pCmpl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структур</a:t>
            </a:r>
            <a:endParaRPr lang="ru-R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24128" y="2780928"/>
            <a:ext cx="3096344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0041FE74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00EAAF90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00EAAF98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76296"/>
              </p:ext>
            </p:extLst>
          </p:nvPr>
        </p:nvGraphicFramePr>
        <p:xfrm>
          <a:off x="251517" y="5013176"/>
          <a:ext cx="7992892" cy="11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9"/>
                <a:gridCol w="2160240"/>
                <a:gridCol w="504056"/>
                <a:gridCol w="2160240"/>
                <a:gridCol w="2160240"/>
                <a:gridCol w="5040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pCmpl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Стрелка вправо 26"/>
          <p:cNvSpPr/>
          <p:nvPr/>
        </p:nvSpPr>
        <p:spPr>
          <a:xfrm>
            <a:off x="0" y="285293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563888" y="5445224"/>
            <a:ext cx="18722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00EAAF90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6012160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00EAAF98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156176" y="5085184"/>
            <a:ext cx="936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0.0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851920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1.0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187624" y="5085184"/>
            <a:ext cx="144016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/>
                </a:solidFill>
              </a:rPr>
              <a:t>00EAAF90 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35696" y="4653136"/>
            <a:ext cx="2016224" cy="792088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4"/>
              <a:ext cx="0" cy="36004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Стрелка вправо 28"/>
          <p:cNvSpPr/>
          <p:nvPr/>
        </p:nvSpPr>
        <p:spPr>
          <a:xfrm>
            <a:off x="0" y="4231362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0" y="398451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8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12" grpId="0"/>
      <p:bldP spid="31" grpId="0"/>
      <p:bldP spid="32" grpId="0" animBg="1"/>
      <p:bldP spid="32" grpId="1" animBg="1"/>
      <p:bldP spid="33" grpId="0" animBg="1"/>
      <p:bldP spid="33" grpId="1" animBg="1"/>
      <p:bldP spid="37" grpId="0" animBg="1"/>
      <p:bldP spid="29" grpId="0" animBg="1"/>
      <p:bldP spid="26" grpId="0" animBg="1"/>
      <p:bldP spid="26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42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массивов</a:t>
            </a:r>
            <a:endParaRPr lang="ru-R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70480"/>
              </p:ext>
            </p:extLst>
          </p:nvPr>
        </p:nvGraphicFramePr>
        <p:xfrm>
          <a:off x="251517" y="5013176"/>
          <a:ext cx="8640962" cy="115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25"/>
                <a:gridCol w="1515958"/>
                <a:gridCol w="353723"/>
                <a:gridCol w="1515958"/>
                <a:gridCol w="1515958"/>
                <a:gridCol w="1515958"/>
                <a:gridCol w="1515958"/>
                <a:gridCol w="3537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pwArr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Стрелка вправо 26"/>
          <p:cNvSpPr/>
          <p:nvPr/>
        </p:nvSpPr>
        <p:spPr>
          <a:xfrm>
            <a:off x="0" y="204466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7164288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00EAAF96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35696" y="4653136"/>
            <a:ext cx="1008112" cy="792088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4"/>
              <a:ext cx="0" cy="36004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Прямоугольник 4"/>
          <p:cNvSpPr/>
          <p:nvPr/>
        </p:nvSpPr>
        <p:spPr>
          <a:xfrm>
            <a:off x="4716016" y="1412776"/>
            <a:ext cx="4320480" cy="3139321"/>
          </a:xfrm>
          <a:prstGeom prst="rect">
            <a:avLst/>
          </a:prstGeom>
          <a:noFill/>
          <a:ln w="31750" cap="rnd">
            <a:solidFill>
              <a:schemeClr val="accent2"/>
            </a:solidFill>
            <a:rou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b="1" dirty="0"/>
              <a:t>О</a:t>
            </a:r>
            <a:r>
              <a:rPr lang="ru-RU" sz="2200" b="1" dirty="0" smtClean="0"/>
              <a:t>собенности </a:t>
            </a:r>
            <a:r>
              <a:rPr lang="ru-RU" sz="2200" b="1" dirty="0"/>
              <a:t>выделения </a:t>
            </a:r>
            <a:r>
              <a:rPr lang="ru-RU" sz="2200" b="1" dirty="0" smtClean="0"/>
              <a:t>памяти</a:t>
            </a:r>
            <a:br>
              <a:rPr lang="ru-RU" sz="2200" b="1" dirty="0" smtClean="0"/>
            </a:br>
            <a:r>
              <a:rPr lang="ru-RU" sz="2200" b="1" dirty="0" smtClean="0"/>
              <a:t>для  </a:t>
            </a:r>
            <a:r>
              <a:rPr lang="ru-RU" sz="2200" b="1" dirty="0"/>
              <a:t>массива: </a:t>
            </a:r>
          </a:p>
          <a:p>
            <a:pPr marL="261938" indent="-261938">
              <a:buFontTx/>
              <a:buChar char="-"/>
              <a:defRPr/>
            </a:pPr>
            <a:r>
              <a:rPr lang="ru-RU" sz="2200" dirty="0"/>
              <a:t>указатель объявляется на базовый тип массива;</a:t>
            </a:r>
          </a:p>
          <a:p>
            <a:pPr marL="261938" indent="-261938">
              <a:buFontTx/>
              <a:buChar char="-"/>
              <a:defRPr/>
            </a:pPr>
            <a:r>
              <a:rPr lang="ru-RU" sz="2200" dirty="0" smtClean="0"/>
              <a:t>размер </a:t>
            </a:r>
            <a:r>
              <a:rPr lang="ru-RU" sz="2200" dirty="0"/>
              <a:t>массива указывается в квадратных скобках после идентификатора типа в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</a:p>
          <a:p>
            <a:pPr marL="261938" indent="-261938">
              <a:buFontTx/>
              <a:buChar char="-"/>
              <a:defRPr/>
            </a:pPr>
            <a:r>
              <a:rPr lang="ru-RU" sz="2200" dirty="0" smtClean="0"/>
              <a:t>допускается </a:t>
            </a:r>
            <a:r>
              <a:rPr lang="ru-RU" sz="2200" dirty="0" err="1"/>
              <a:t>неконстантный</a:t>
            </a:r>
            <a:r>
              <a:rPr lang="ru-RU" sz="2200" dirty="0"/>
              <a:t> размер массива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211960" y="2132856"/>
            <a:ext cx="504056" cy="1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5652120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00EAAF94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139952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00EAAF92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627784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00EAAF90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11560" y="5085184"/>
            <a:ext cx="144016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00EAAF90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89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  <p:bldP spid="5" grpId="0" animBg="1"/>
      <p:bldP spid="25" grpId="0"/>
      <p:bldP spid="28" grpId="0"/>
      <p:bldP spid="30" grpId="0"/>
      <p:bldP spid="3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42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массивов</a:t>
            </a:r>
            <a:endParaRPr lang="ru-R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22082"/>
              </p:ext>
            </p:extLst>
          </p:nvPr>
        </p:nvGraphicFramePr>
        <p:xfrm>
          <a:off x="251517" y="5013176"/>
          <a:ext cx="8640962" cy="115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25"/>
                <a:gridCol w="1515958"/>
                <a:gridCol w="353723"/>
                <a:gridCol w="1515958"/>
                <a:gridCol w="1515958"/>
                <a:gridCol w="1515958"/>
                <a:gridCol w="1515958"/>
                <a:gridCol w="3537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pwArr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Стрелка вправо 26"/>
          <p:cNvSpPr/>
          <p:nvPr/>
        </p:nvSpPr>
        <p:spPr>
          <a:xfrm>
            <a:off x="8352" y="261487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7164288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00EAAF96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35696" y="4653136"/>
            <a:ext cx="1008112" cy="792088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4"/>
              <a:ext cx="0" cy="36004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Прямоугольник 24"/>
          <p:cNvSpPr/>
          <p:nvPr/>
        </p:nvSpPr>
        <p:spPr>
          <a:xfrm>
            <a:off x="5652120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00EAAF94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139952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00EAAF92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627784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00EAAF90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11560" y="5085184"/>
            <a:ext cx="144016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00EAAF90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419872" y="2276872"/>
            <a:ext cx="1296144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0041FE74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00EAAF90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47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42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массивов</a:t>
            </a:r>
            <a:endParaRPr lang="ru-R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10591"/>
              </p:ext>
            </p:extLst>
          </p:nvPr>
        </p:nvGraphicFramePr>
        <p:xfrm>
          <a:off x="251517" y="5013176"/>
          <a:ext cx="8640962" cy="115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25"/>
                <a:gridCol w="1515958"/>
                <a:gridCol w="353723"/>
                <a:gridCol w="1515958"/>
                <a:gridCol w="1515958"/>
                <a:gridCol w="1515958"/>
                <a:gridCol w="1515958"/>
                <a:gridCol w="3537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pwArr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Стрелка вправо 26"/>
          <p:cNvSpPr/>
          <p:nvPr/>
        </p:nvSpPr>
        <p:spPr>
          <a:xfrm>
            <a:off x="0" y="3257044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7164288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00EAAF96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652120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00EAAF94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139952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00EAAF92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627784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00EAAF90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11560" y="5085184"/>
            <a:ext cx="144016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00EAAF90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419872" y="2276872"/>
            <a:ext cx="1296144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0041FE74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00EAAF90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004048" y="1631558"/>
            <a:ext cx="4032448" cy="2800767"/>
          </a:xfrm>
          <a:prstGeom prst="rect">
            <a:avLst/>
          </a:prstGeom>
          <a:noFill/>
          <a:ln w="31750" cap="rnd">
            <a:solidFill>
              <a:schemeClr val="accent2"/>
            </a:solidFill>
            <a:round/>
          </a:ln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2200" dirty="0" smtClean="0"/>
              <a:t>- Для </a:t>
            </a:r>
            <a:r>
              <a:rPr lang="ru-RU" sz="2200" dirty="0"/>
              <a:t>получения доступа к элементу массива разыменовывать указатель не </a:t>
            </a:r>
            <a:r>
              <a:rPr lang="ru-RU" sz="2200" dirty="0" smtClean="0"/>
              <a:t>надо!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ru-RU" sz="2200" dirty="0" smtClean="0"/>
              <a:t>- Операция </a:t>
            </a:r>
            <a:r>
              <a:rPr lang="en-US" sz="2200" b="1" dirty="0"/>
              <a:t>[ ] </a:t>
            </a:r>
            <a:r>
              <a:rPr lang="ru-RU" sz="2200" dirty="0"/>
              <a:t>вычисляет адрес элемента массива и разыменовывает соответствующий указатель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3131840" y="3284984"/>
            <a:ext cx="1872208" cy="39776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2627784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0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35696" y="4725144"/>
            <a:ext cx="1008112" cy="720080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5"/>
              <a:ext cx="0" cy="316834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Прямоугольник 31"/>
          <p:cNvSpPr/>
          <p:nvPr/>
        </p:nvSpPr>
        <p:spPr>
          <a:xfrm>
            <a:off x="4139952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1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652120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4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164288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9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4499992" y="4725144"/>
            <a:ext cx="1368152" cy="720080"/>
            <a:chOff x="1187624" y="4725144"/>
            <a:chExt cx="1224136" cy="792088"/>
          </a:xfrm>
        </p:grpSpPr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6012160" y="4725144"/>
            <a:ext cx="1368152" cy="720080"/>
            <a:chOff x="1187624" y="4725144"/>
            <a:chExt cx="1224136" cy="792088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Группа 42"/>
          <p:cNvGrpSpPr/>
          <p:nvPr/>
        </p:nvGrpSpPr>
        <p:grpSpPr>
          <a:xfrm>
            <a:off x="2987824" y="4725144"/>
            <a:ext cx="1368152" cy="720080"/>
            <a:chOff x="1187624" y="4725144"/>
            <a:chExt cx="1224136" cy="792088"/>
          </a:xfrm>
        </p:grpSpPr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13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3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75051"/>
              </p:ext>
            </p:extLst>
          </p:nvPr>
        </p:nvGraphicFramePr>
        <p:xfrm>
          <a:off x="251518" y="5013176"/>
          <a:ext cx="8640961" cy="121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12"/>
                <a:gridCol w="2468846"/>
                <a:gridCol w="1234421"/>
                <a:gridCol w="617212"/>
                <a:gridCol w="617212"/>
                <a:gridCol w="2468846"/>
                <a:gridCol w="617212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ru-RU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CC</a:t>
                      </a:r>
                      <a:endParaRPr lang="ru-RU" sz="22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           123</a:t>
                      </a:r>
                      <a:endParaRPr lang="ru-RU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013FF50</a:t>
                      </a:r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FF54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FF56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013</a:t>
                      </a:r>
                      <a:r>
                        <a:rPr lang="en-US" sz="18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FF58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pi</a:t>
                      </a:r>
                      <a:endParaRPr lang="ru-RU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short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w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padding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51520" y="980728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Операция разыменования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ru-RU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имя_указателя</a:t>
            </a:r>
            <a:endParaRPr lang="en-US" b="1" dirty="0" smtClean="0">
              <a:solidFill>
                <a:schemeClr val="bg2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5536" y="2564904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 = i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1403648" y="5013176"/>
            <a:ext cx="1349375" cy="46412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21" name="Группа 20"/>
          <p:cNvGrpSpPr/>
          <p:nvPr/>
        </p:nvGrpSpPr>
        <p:grpSpPr>
          <a:xfrm>
            <a:off x="2078336" y="3933056"/>
            <a:ext cx="5013944" cy="1656184"/>
            <a:chOff x="2078336" y="3933056"/>
            <a:chExt cx="5013944" cy="1656184"/>
          </a:xfrm>
        </p:grpSpPr>
        <p:cxnSp>
          <p:nvCxnSpPr>
            <p:cNvPr id="27" name="Shape 19"/>
            <p:cNvCxnSpPr>
              <a:stCxn id="26" idx="0"/>
            </p:cNvCxnSpPr>
            <p:nvPr/>
          </p:nvCxnSpPr>
          <p:spPr>
            <a:xfrm rot="5400000" flipH="1" flipV="1">
              <a:off x="4045248" y="1966144"/>
              <a:ext cx="1080120" cy="5013944"/>
            </a:xfrm>
            <a:prstGeom prst="bentConnector2">
              <a:avLst/>
            </a:prstGeom>
            <a:ln w="31750" cap="rnd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>
              <a:off x="7092280" y="3933056"/>
              <a:ext cx="0" cy="1656184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419872" y="5085184"/>
            <a:ext cx="1080120" cy="28425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lvl="0" algn="ctr"/>
            <a:r>
              <a:rPr lang="ru-RU" sz="2200" b="1" dirty="0" smtClean="0">
                <a:cs typeface="Consolas" panose="020B0609020204030204" pitchFamily="49" charset="0"/>
              </a:rPr>
              <a:t>123</a:t>
            </a:r>
            <a:endParaRPr lang="en-US" sz="2200" b="1" dirty="0">
              <a:cs typeface="Consolas" panose="020B0609020204030204" pitchFamily="49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3851920" y="4365104"/>
            <a:ext cx="2952328" cy="720080"/>
            <a:chOff x="3851920" y="4365104"/>
            <a:chExt cx="2952328" cy="720080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3851920" y="4365104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6804248" y="4365104"/>
              <a:ext cx="0" cy="720080"/>
            </a:xfrm>
            <a:prstGeom prst="line">
              <a:avLst/>
            </a:prstGeom>
            <a:ln w="3175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H="1">
              <a:off x="3851920" y="4365104"/>
              <a:ext cx="2952328" cy="0"/>
            </a:xfrm>
            <a:prstGeom prst="line">
              <a:avLst/>
            </a:prstGeom>
            <a:ln w="3175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Дата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295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1340768"/>
            <a:ext cx="842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массивов</a:t>
            </a:r>
            <a:endParaRPr lang="ru-R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11049"/>
              </p:ext>
            </p:extLst>
          </p:nvPr>
        </p:nvGraphicFramePr>
        <p:xfrm>
          <a:off x="251517" y="5013176"/>
          <a:ext cx="8640962" cy="115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25"/>
                <a:gridCol w="1515958"/>
                <a:gridCol w="353723"/>
                <a:gridCol w="1515958"/>
                <a:gridCol w="1515958"/>
                <a:gridCol w="1515958"/>
                <a:gridCol w="1515958"/>
                <a:gridCol w="3537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pwArr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Стрелка вправо 26"/>
          <p:cNvSpPr/>
          <p:nvPr/>
        </p:nvSpPr>
        <p:spPr>
          <a:xfrm>
            <a:off x="-2665" y="3573016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7164288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00EAAF96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652120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00EAAF94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139952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00EAAF92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627784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00EAAF90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11560" y="5085184"/>
            <a:ext cx="144016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00EAAF90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419872" y="2276872"/>
            <a:ext cx="1296144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0041FE74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00EAAF90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627784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0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35696" y="4725144"/>
            <a:ext cx="1008112" cy="720080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5"/>
              <a:ext cx="0" cy="316834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Прямоугольник 31"/>
          <p:cNvSpPr/>
          <p:nvPr/>
        </p:nvSpPr>
        <p:spPr>
          <a:xfrm>
            <a:off x="4139952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1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652120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4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164288" y="508518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r>
              <a:rPr lang="en-US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9</a:t>
            </a:r>
            <a:endParaRPr lang="ru-RU" sz="20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419872" y="3573016"/>
            <a:ext cx="1296144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Стрелка вправо 45"/>
          <p:cNvSpPr/>
          <p:nvPr/>
        </p:nvSpPr>
        <p:spPr>
          <a:xfrm>
            <a:off x="0" y="386104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3528" y="1340768"/>
            <a:ext cx="842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pwArr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2350774" y="4293096"/>
            <a:ext cx="2520280" cy="36877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Динамическое выделение памяти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массивов</a:t>
            </a:r>
            <a:endParaRPr lang="ru-R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89591"/>
              </p:ext>
            </p:extLst>
          </p:nvPr>
        </p:nvGraphicFramePr>
        <p:xfrm>
          <a:off x="251517" y="5013176"/>
          <a:ext cx="8640962" cy="115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25"/>
                <a:gridCol w="1515958"/>
                <a:gridCol w="353723"/>
                <a:gridCol w="1515958"/>
                <a:gridCol w="1515958"/>
                <a:gridCol w="1515958"/>
                <a:gridCol w="1515958"/>
                <a:gridCol w="3537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cs typeface="Consolas" panose="020B0609020204030204" pitchFamily="49" charset="0"/>
                        </a:rPr>
                        <a:t>XXX</a:t>
                      </a:r>
                      <a:endParaRPr lang="ru-RU" sz="2000" b="1" dirty="0">
                        <a:solidFill>
                          <a:schemeClr val="tx1"/>
                        </a:solidFill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…</a:t>
                      </a:r>
                      <a:endParaRPr lang="ru-RU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 marL="91454" marR="91454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0041FE74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6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pwArr</a:t>
                      </a:r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0080"/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7164288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00EAAF96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652120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00EAAF94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139952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00EAAF92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627784" y="5445224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00EAAF90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11560" y="5085184"/>
            <a:ext cx="144016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00EAAF90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419872" y="2276872"/>
            <a:ext cx="1296144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0041FE74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00EAAF90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35696" y="4725144"/>
            <a:ext cx="1008112" cy="720080"/>
            <a:chOff x="1187624" y="4725144"/>
            <a:chExt cx="1224136" cy="79208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1187624" y="4725145"/>
              <a:ext cx="0" cy="316834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187624" y="4725144"/>
              <a:ext cx="1224136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2411760" y="4725144"/>
              <a:ext cx="0" cy="792088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Прямоугольник 36"/>
          <p:cNvSpPr/>
          <p:nvPr/>
        </p:nvSpPr>
        <p:spPr>
          <a:xfrm>
            <a:off x="3419872" y="3573016"/>
            <a:ext cx="1296144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Стрелка вправо 45"/>
          <p:cNvSpPr/>
          <p:nvPr/>
        </p:nvSpPr>
        <p:spPr>
          <a:xfrm>
            <a:off x="0" y="4199054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4871054" y="2869890"/>
            <a:ext cx="4165442" cy="1785104"/>
          </a:xfrm>
          <a:prstGeom prst="rect">
            <a:avLst/>
          </a:prstGeom>
          <a:noFill/>
          <a:ln w="31750" cap="rnd">
            <a:solidFill>
              <a:schemeClr val="accent2"/>
            </a:solidFill>
            <a:round/>
          </a:ln>
          <a:effectLst/>
        </p:spPr>
        <p:txBody>
          <a:bodyPr wrap="square" rIns="36000">
            <a:spAutoFit/>
          </a:bodyPr>
          <a:lstStyle/>
          <a:p>
            <a:pPr>
              <a:defRPr/>
            </a:pPr>
            <a:r>
              <a:rPr lang="ru-RU" sz="2200" b="1" dirty="0" smtClean="0"/>
              <a:t>Особенности </a:t>
            </a:r>
            <a:r>
              <a:rPr lang="ru-RU" sz="2200" b="1" dirty="0"/>
              <a:t>освобождения памяти от </a:t>
            </a:r>
            <a:r>
              <a:rPr lang="ru-RU" sz="2200" b="1" dirty="0" smtClean="0"/>
              <a:t>массива</a:t>
            </a:r>
            <a:r>
              <a:rPr lang="ru-RU" sz="2200" b="1" dirty="0"/>
              <a:t>: </a:t>
            </a:r>
            <a:endParaRPr lang="en-US" sz="2200" b="1" dirty="0"/>
          </a:p>
          <a:p>
            <a:pPr>
              <a:buFontTx/>
              <a:buChar char="-"/>
              <a:defRPr/>
            </a:pPr>
            <a:r>
              <a:rPr lang="en-US" sz="2200" dirty="0"/>
              <a:t> </a:t>
            </a:r>
            <a:r>
              <a:rPr lang="ru-RU" sz="2200" dirty="0"/>
              <a:t>квадратные скобки после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200" dirty="0"/>
              <a:t>,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 </a:t>
            </a:r>
            <a:r>
              <a:rPr lang="ru-RU" sz="2200" dirty="0"/>
              <a:t>размер массива не указывается!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78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07504" y="1052736"/>
            <a:ext cx="4392488" cy="523220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i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647332" y="1052736"/>
            <a:ext cx="4389164" cy="523220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Ins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1520" y="620688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tabLst>
                <a:tab pos="4306888" algn="l"/>
              </a:tabLst>
              <a:defRPr/>
            </a:pP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статический массив	динамический массив</a:t>
            </a:r>
            <a:endParaRPr lang="ru-R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04048" y="2204864"/>
            <a:ext cx="3960440" cy="864096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1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5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1520" y="620688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tabLst>
                <a:tab pos="4306888" algn="l"/>
              </a:tabLst>
              <a:defRPr/>
            </a:pP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статический массив	динамический массив</a:t>
            </a:r>
            <a:endParaRPr lang="ru-R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1052736"/>
            <a:ext cx="4392488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сумма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+ b = (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разность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- b = (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644008" y="1052736"/>
            <a:ext cx="4392488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сумма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+ b = (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разность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- b = (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pdRes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34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5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1520" y="620688"/>
            <a:ext cx="856895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tabLst>
                <a:tab pos="4306888" algn="l"/>
              </a:tabLst>
              <a:defRPr/>
            </a:pPr>
            <a:r>
              <a:rPr lang="ru-RU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статический массив	динамический массив</a:t>
            </a:r>
            <a:endParaRPr lang="ru-R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7504" y="1700808"/>
            <a:ext cx="4392488" cy="30162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скалярное произведение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pt-B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* </a:t>
            </a:r>
            <a:r>
              <a:rPr lang="pt-B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vdB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* b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644008" y="1700808"/>
            <a:ext cx="4392488" cy="42484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скалярное произведение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pt-B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* b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освобождение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памяти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pdB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pdRes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932040" y="3645024"/>
            <a:ext cx="3816424" cy="1152128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8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359024" y="2276872"/>
            <a:ext cx="878497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 = 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 из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указателей на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</a:p>
          <a:p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0060F9A4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0060F9A8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  <a:p>
            <a:pPr>
              <a:spcBef>
                <a:spcPts val="1200"/>
              </a:spcBef>
            </a:pPr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" &lt;&lt;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&lt;&lt; "  " &lt;&lt; 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[2];</a:t>
            </a:r>
          </a:p>
        </p:txBody>
      </p:sp>
      <p:cxnSp>
        <p:nvCxnSpPr>
          <p:cNvPr id="67" name="Прямая со стрелкой 66"/>
          <p:cNvCxnSpPr>
            <a:stCxn id="16" idx="2"/>
          </p:cNvCxnSpPr>
          <p:nvPr/>
        </p:nvCxnSpPr>
        <p:spPr>
          <a:xfrm flipH="1">
            <a:off x="4712377" y="3453133"/>
            <a:ext cx="857557" cy="32338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 flipV="1">
            <a:off x="5690729" y="4461208"/>
            <a:ext cx="1752812" cy="11405"/>
          </a:xfrm>
          <a:prstGeom prst="straightConnector1">
            <a:avLst/>
          </a:prstGeom>
          <a:ln w="31750" cap="rnd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3" idx="3"/>
          </p:cNvCxnSpPr>
          <p:nvPr/>
        </p:nvCxnSpPr>
        <p:spPr>
          <a:xfrm flipV="1">
            <a:off x="4626471" y="3271314"/>
            <a:ext cx="610908" cy="1599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324036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908720"/>
            <a:ext cx="338437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Массивы </a:t>
            </a:r>
            <a:r>
              <a: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указателей</a:t>
            </a:r>
            <a:endParaRPr lang="ru-R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/>
            </a:pPr>
            <a:r>
              <a:rPr lang="ru-RU" sz="2400" dirty="0" smtClean="0"/>
              <a:t>Для указателей, как и для любого другого типа в </a:t>
            </a:r>
            <a:r>
              <a:rPr lang="en-US" sz="2400" dirty="0"/>
              <a:t>C</a:t>
            </a:r>
            <a:r>
              <a:rPr lang="ru-RU" sz="2400" dirty="0" smtClean="0"/>
              <a:t>++, можно объявить массив: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44208" y="5589240"/>
            <a:ext cx="2592288" cy="7218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nl-NL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0060F9A4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0060F9A8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1   1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cxnSp>
        <p:nvCxnSpPr>
          <p:cNvPr id="54" name="Прямая со стрелкой 53"/>
          <p:cNvCxnSpPr>
            <a:stCxn id="31" idx="2"/>
            <a:endCxn id="61" idx="0"/>
          </p:cNvCxnSpPr>
          <p:nvPr/>
        </p:nvCxnSpPr>
        <p:spPr>
          <a:xfrm>
            <a:off x="6889808" y="3453133"/>
            <a:ext cx="6132" cy="334878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0" idx="2"/>
            <a:endCxn id="18" idx="0"/>
          </p:cNvCxnSpPr>
          <p:nvPr/>
        </p:nvCxnSpPr>
        <p:spPr>
          <a:xfrm>
            <a:off x="6229871" y="3453133"/>
            <a:ext cx="3546" cy="333431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474343" y="3092694"/>
            <a:ext cx="1152128" cy="36043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vpiArr</a:t>
            </a:r>
            <a:endParaRPr lang="ru-RU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4" name="Группа 43"/>
          <p:cNvGrpSpPr/>
          <p:nvPr/>
        </p:nvGrpSpPr>
        <p:grpSpPr>
          <a:xfrm>
            <a:off x="5237379" y="3099421"/>
            <a:ext cx="3314097" cy="353712"/>
            <a:chOff x="4668357" y="783355"/>
            <a:chExt cx="3314097" cy="353712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4668357" y="783356"/>
              <a:ext cx="665110" cy="353711"/>
            </a:xfrm>
            <a:prstGeom prst="rect">
              <a:avLst/>
            </a:prstGeom>
            <a:solidFill>
              <a:schemeClr val="bg1"/>
            </a:solidFill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328294" y="783356"/>
              <a:ext cx="665110" cy="353711"/>
            </a:xfrm>
            <a:prstGeom prst="rect">
              <a:avLst/>
            </a:prstGeom>
            <a:solidFill>
              <a:schemeClr val="bg1"/>
            </a:solidFill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5988231" y="783356"/>
              <a:ext cx="665110" cy="353711"/>
            </a:xfrm>
            <a:prstGeom prst="rect">
              <a:avLst/>
            </a:prstGeom>
            <a:solidFill>
              <a:schemeClr val="bg1"/>
            </a:solidFill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6652234" y="783356"/>
              <a:ext cx="665110" cy="353711"/>
            </a:xfrm>
            <a:prstGeom prst="rect">
              <a:avLst/>
            </a:prstGeom>
            <a:solidFill>
              <a:schemeClr val="bg1"/>
            </a:solidFill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7317344" y="783355"/>
              <a:ext cx="665110" cy="353711"/>
            </a:xfrm>
            <a:prstGeom prst="rect">
              <a:avLst/>
            </a:prstGeom>
            <a:solidFill>
              <a:schemeClr val="bg1"/>
            </a:solidFill>
            <a:ln w="254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5903448" y="3786564"/>
            <a:ext cx="659937" cy="435533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</a:t>
            </a:r>
            <a:endParaRPr lang="ru-RU" dirty="0">
              <a:solidFill>
                <a:srgbClr val="000080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039660" y="3786564"/>
            <a:ext cx="1137821" cy="43553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6565971" y="3788011"/>
            <a:ext cx="659937" cy="435533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</a:t>
            </a:r>
            <a:endParaRPr lang="ru-RU" dirty="0">
              <a:solidFill>
                <a:srgbClr val="000080"/>
              </a:solidFill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 flipH="1" flipV="1">
            <a:off x="4754625" y="4255196"/>
            <a:ext cx="815309" cy="496398"/>
          </a:xfrm>
          <a:prstGeom prst="straightConnector1">
            <a:avLst/>
          </a:prstGeom>
          <a:ln w="31750" cap="rnd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/>
          <p:nvPr/>
        </p:nvCxnSpPr>
        <p:spPr>
          <a:xfrm flipH="1">
            <a:off x="8066993" y="3485758"/>
            <a:ext cx="117041" cy="1259449"/>
          </a:xfrm>
          <a:prstGeom prst="straightConnector1">
            <a:avLst/>
          </a:prstGeom>
          <a:ln w="31750" cap="rnd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 flipH="1" flipV="1">
            <a:off x="5177482" y="4150583"/>
            <a:ext cx="550075" cy="310625"/>
          </a:xfrm>
          <a:prstGeom prst="straightConnector1">
            <a:avLst/>
          </a:prstGeom>
          <a:ln w="31750" cap="rnd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32" idx="2"/>
          </p:cNvCxnSpPr>
          <p:nvPr/>
        </p:nvCxnSpPr>
        <p:spPr>
          <a:xfrm flipH="1">
            <a:off x="7446212" y="3453133"/>
            <a:ext cx="107599" cy="1019480"/>
          </a:xfrm>
          <a:prstGeom prst="straightConnector1">
            <a:avLst/>
          </a:prstGeom>
          <a:ln w="31750" cap="rnd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 flipH="1" flipV="1">
            <a:off x="5569934" y="4743576"/>
            <a:ext cx="2497061" cy="16389"/>
          </a:xfrm>
          <a:prstGeom prst="straightConnector1">
            <a:avLst/>
          </a:prstGeom>
          <a:ln w="31750" cap="rnd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 animBg="1"/>
      <p:bldP spid="43" grpId="0" animBg="1"/>
      <p:bldP spid="6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836712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Эмуляция двумерного массива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размером 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[n] [m]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1844825"/>
            <a:ext cx="1800200" cy="576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ppiArr</a:t>
            </a:r>
            <a:endParaRPr lang="ru-RU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>
            <a:stCxn id="10" idx="3"/>
            <a:endCxn id="12" idx="1"/>
          </p:cNvCxnSpPr>
          <p:nvPr/>
        </p:nvCxnSpPr>
        <p:spPr>
          <a:xfrm flipV="1">
            <a:off x="3707904" y="2132856"/>
            <a:ext cx="792088" cy="1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499992" y="1844824"/>
            <a:ext cx="792087" cy="576064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3"/>
            <a:endCxn id="44" idx="1"/>
          </p:cNvCxnSpPr>
          <p:nvPr/>
        </p:nvCxnSpPr>
        <p:spPr>
          <a:xfrm>
            <a:off x="5292079" y="2132856"/>
            <a:ext cx="57606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5868144" y="1844824"/>
            <a:ext cx="792087" cy="576064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7504" y="46531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78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836712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Эмуляция двумерного массива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размером 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[n] [m]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1844825"/>
            <a:ext cx="1800200" cy="576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ppiArr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>
            <a:stCxn id="10" idx="3"/>
            <a:endCxn id="12" idx="1"/>
          </p:cNvCxnSpPr>
          <p:nvPr/>
        </p:nvCxnSpPr>
        <p:spPr>
          <a:xfrm flipV="1">
            <a:off x="3707904" y="2132856"/>
            <a:ext cx="792088" cy="1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499992" y="1844824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3"/>
            <a:endCxn id="44" idx="1"/>
          </p:cNvCxnSpPr>
          <p:nvPr/>
        </p:nvCxnSpPr>
        <p:spPr>
          <a:xfrm>
            <a:off x="5292079" y="2132856"/>
            <a:ext cx="57606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5868144" y="1916832"/>
            <a:ext cx="792087" cy="43204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3968" y="2204864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499992" y="2420888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3"/>
            <a:endCxn id="17" idx="1"/>
          </p:cNvCxnSpPr>
          <p:nvPr/>
        </p:nvCxnSpPr>
        <p:spPr>
          <a:xfrm>
            <a:off x="5292079" y="2708920"/>
            <a:ext cx="57606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868144" y="2492896"/>
            <a:ext cx="792087" cy="43204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283968" y="2780928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499992" y="2996952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24" name="Прямая со стрелкой 23"/>
          <p:cNvCxnSpPr>
            <a:stCxn id="23" idx="3"/>
            <a:endCxn id="25" idx="1"/>
          </p:cNvCxnSpPr>
          <p:nvPr/>
        </p:nvCxnSpPr>
        <p:spPr>
          <a:xfrm>
            <a:off x="5292079" y="3284984"/>
            <a:ext cx="57606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5868144" y="3068960"/>
            <a:ext cx="792087" cy="43204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283968" y="3356992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499992" y="3573016"/>
            <a:ext cx="792087" cy="576064"/>
          </a:xfrm>
          <a:prstGeom prst="rect">
            <a:avLst/>
          </a:prstGeom>
          <a:noFill/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868144" y="3573016"/>
            <a:ext cx="792087" cy="57606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499992" y="4149080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32" name="Прямая со стрелкой 31"/>
          <p:cNvCxnSpPr>
            <a:stCxn id="31" idx="3"/>
            <a:endCxn id="33" idx="1"/>
          </p:cNvCxnSpPr>
          <p:nvPr/>
        </p:nvCxnSpPr>
        <p:spPr>
          <a:xfrm>
            <a:off x="5292079" y="4437112"/>
            <a:ext cx="576065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5868144" y="4221088"/>
            <a:ext cx="792087" cy="43204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067944" y="4365104"/>
            <a:ext cx="5040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07504" y="46531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Дата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60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836712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Эмуляция двумерного массива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размером 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[n] [m]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1844825"/>
            <a:ext cx="1800200" cy="576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ppiArr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>
            <a:stCxn id="10" idx="3"/>
            <a:endCxn id="12" idx="1"/>
          </p:cNvCxnSpPr>
          <p:nvPr/>
        </p:nvCxnSpPr>
        <p:spPr>
          <a:xfrm flipV="1">
            <a:off x="3707904" y="2132856"/>
            <a:ext cx="792088" cy="1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499992" y="1844824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3"/>
            <a:endCxn id="44" idx="1"/>
          </p:cNvCxnSpPr>
          <p:nvPr/>
        </p:nvCxnSpPr>
        <p:spPr>
          <a:xfrm>
            <a:off x="5292079" y="2132856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5868144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3968" y="2204864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499992" y="2420888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3"/>
          </p:cNvCxnSpPr>
          <p:nvPr/>
        </p:nvCxnSpPr>
        <p:spPr>
          <a:xfrm>
            <a:off x="5292079" y="2708920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283968" y="2780928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499992" y="2996952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24" name="Прямая со стрелкой 23"/>
          <p:cNvCxnSpPr>
            <a:stCxn id="23" idx="3"/>
          </p:cNvCxnSpPr>
          <p:nvPr/>
        </p:nvCxnSpPr>
        <p:spPr>
          <a:xfrm>
            <a:off x="5292079" y="3284984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283968" y="3356992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499992" y="3573016"/>
            <a:ext cx="792087" cy="576064"/>
          </a:xfrm>
          <a:prstGeom prst="rect">
            <a:avLst/>
          </a:prstGeom>
          <a:noFill/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868144" y="3573016"/>
            <a:ext cx="792087" cy="57606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499992" y="4149080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32" name="Прямая со стрелкой 31"/>
          <p:cNvCxnSpPr>
            <a:stCxn id="31" idx="3"/>
          </p:cNvCxnSpPr>
          <p:nvPr/>
        </p:nvCxnSpPr>
        <p:spPr>
          <a:xfrm>
            <a:off x="5292079" y="4437112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4067944" y="4365104"/>
            <a:ext cx="5040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660232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452320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8244408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5868144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6660232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452320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8244408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868144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6660232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452320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8244408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5868144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660232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7452320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8244408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6156176" y="357301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6948264" y="357301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8316416" y="3573016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07504" y="46531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Дата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82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Соединительная линия уступом 41"/>
          <p:cNvCxnSpPr>
            <a:stCxn id="64" idx="3"/>
            <a:endCxn id="23" idx="1"/>
          </p:cNvCxnSpPr>
          <p:nvPr/>
        </p:nvCxnSpPr>
        <p:spPr>
          <a:xfrm flipV="1">
            <a:off x="1547664" y="3284984"/>
            <a:ext cx="2952328" cy="144016"/>
          </a:xfrm>
          <a:prstGeom prst="bentConnector3">
            <a:avLst>
              <a:gd name="adj1" fmla="val 50000"/>
            </a:avLst>
          </a:prstGeom>
          <a:ln w="28575" cap="rnd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836712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Эмуляция двумерного массива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размером 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[n] [m]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4653136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1200"/>
              </a:spcBef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[2][1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1844825"/>
            <a:ext cx="1800200" cy="576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ppiArr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>
            <a:stCxn id="10" idx="3"/>
            <a:endCxn id="12" idx="1"/>
          </p:cNvCxnSpPr>
          <p:nvPr/>
        </p:nvCxnSpPr>
        <p:spPr>
          <a:xfrm flipV="1">
            <a:off x="3707904" y="2132856"/>
            <a:ext cx="792088" cy="1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499992" y="1844824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3"/>
            <a:endCxn id="44" idx="1"/>
          </p:cNvCxnSpPr>
          <p:nvPr/>
        </p:nvCxnSpPr>
        <p:spPr>
          <a:xfrm>
            <a:off x="5292079" y="2132856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5868144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3968" y="2204864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499992" y="2420888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3"/>
          </p:cNvCxnSpPr>
          <p:nvPr/>
        </p:nvCxnSpPr>
        <p:spPr>
          <a:xfrm>
            <a:off x="5292079" y="2708920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283968" y="2780928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499992" y="2996952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24" name="Прямая со стрелкой 23"/>
          <p:cNvCxnSpPr>
            <a:stCxn id="23" idx="3"/>
          </p:cNvCxnSpPr>
          <p:nvPr/>
        </p:nvCxnSpPr>
        <p:spPr>
          <a:xfrm>
            <a:off x="5292079" y="3284984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283968" y="3356992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499992" y="3573016"/>
            <a:ext cx="792087" cy="576064"/>
          </a:xfrm>
          <a:prstGeom prst="rect">
            <a:avLst/>
          </a:prstGeom>
          <a:noFill/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868144" y="3573016"/>
            <a:ext cx="792087" cy="57606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499992" y="4149080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32" name="Прямая со стрелкой 31"/>
          <p:cNvCxnSpPr>
            <a:stCxn id="31" idx="3"/>
          </p:cNvCxnSpPr>
          <p:nvPr/>
        </p:nvCxnSpPr>
        <p:spPr>
          <a:xfrm>
            <a:off x="5292079" y="4437112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4067944" y="4365104"/>
            <a:ext cx="504056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660232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452320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8244408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5868144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6660232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452320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8244408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868144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6660232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452320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8244408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5868144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660232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7452320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8244408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6156176" y="357301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6948264" y="357301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8316416" y="3573016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15616" y="5589240"/>
            <a:ext cx="1872208" cy="504056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45" idx="3"/>
            <a:endCxn id="10" idx="1"/>
          </p:cNvCxnSpPr>
          <p:nvPr/>
        </p:nvCxnSpPr>
        <p:spPr>
          <a:xfrm flipV="1">
            <a:off x="1331640" y="2132857"/>
            <a:ext cx="576064" cy="432047"/>
          </a:xfrm>
          <a:prstGeom prst="straightConnector1">
            <a:avLst/>
          </a:prstGeom>
          <a:ln w="28575" cap="rnd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62" idx="3"/>
            <a:endCxn id="5" idx="1"/>
          </p:cNvCxnSpPr>
          <p:nvPr/>
        </p:nvCxnSpPr>
        <p:spPr>
          <a:xfrm flipV="1">
            <a:off x="1331640" y="2312876"/>
            <a:ext cx="2952328" cy="684076"/>
          </a:xfrm>
          <a:prstGeom prst="straightConnector1">
            <a:avLst/>
          </a:prstGeom>
          <a:ln w="28575" cap="rnd"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Группа 132"/>
          <p:cNvGrpSpPr/>
          <p:nvPr/>
        </p:nvGrpSpPr>
        <p:grpSpPr>
          <a:xfrm>
            <a:off x="1691680" y="3501008"/>
            <a:ext cx="4320480" cy="360040"/>
            <a:chOff x="1691680" y="3501008"/>
            <a:chExt cx="4320480" cy="360040"/>
          </a:xfrm>
        </p:grpSpPr>
        <p:cxnSp>
          <p:nvCxnSpPr>
            <p:cNvPr id="84" name="Прямая соединительная линия 83"/>
            <p:cNvCxnSpPr>
              <a:stCxn id="74" idx="3"/>
            </p:cNvCxnSpPr>
            <p:nvPr/>
          </p:nvCxnSpPr>
          <p:spPr>
            <a:xfrm>
              <a:off x="1691680" y="3861048"/>
              <a:ext cx="4320480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/>
            <p:nvPr/>
          </p:nvCxnSpPr>
          <p:spPr>
            <a:xfrm flipV="1">
              <a:off x="6012160" y="3501008"/>
              <a:ext cx="0" cy="360040"/>
            </a:xfrm>
            <a:prstGeom prst="straightConnector1">
              <a:avLst/>
            </a:prstGeom>
            <a:ln w="28575" cap="rnd">
              <a:solidFill>
                <a:schemeClr val="accent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Группа 133"/>
          <p:cNvGrpSpPr/>
          <p:nvPr/>
        </p:nvGrpSpPr>
        <p:grpSpPr>
          <a:xfrm>
            <a:off x="1907704" y="3501008"/>
            <a:ext cx="4968552" cy="792088"/>
            <a:chOff x="1907704" y="3501008"/>
            <a:chExt cx="4968552" cy="792088"/>
          </a:xfrm>
        </p:grpSpPr>
        <p:cxnSp>
          <p:nvCxnSpPr>
            <p:cNvPr id="123" name="Прямая соединительная линия 122"/>
            <p:cNvCxnSpPr>
              <a:stCxn id="122" idx="3"/>
            </p:cNvCxnSpPr>
            <p:nvPr/>
          </p:nvCxnSpPr>
          <p:spPr>
            <a:xfrm>
              <a:off x="1907704" y="4293096"/>
              <a:ext cx="1080120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V="1">
              <a:off x="6876256" y="3501008"/>
              <a:ext cx="0" cy="576064"/>
            </a:xfrm>
            <a:prstGeom prst="straightConnector1">
              <a:avLst/>
            </a:prstGeom>
            <a:ln w="28575" cap="rnd">
              <a:solidFill>
                <a:schemeClr val="accent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 flipV="1">
              <a:off x="2987824" y="4077072"/>
              <a:ext cx="0" cy="216024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/>
            <p:nvPr/>
          </p:nvCxnSpPr>
          <p:spPr>
            <a:xfrm>
              <a:off x="2987824" y="4077072"/>
              <a:ext cx="3888432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Скругленный прямоугольник 44"/>
          <p:cNvSpPr/>
          <p:nvPr/>
        </p:nvSpPr>
        <p:spPr>
          <a:xfrm>
            <a:off x="179512" y="2420888"/>
            <a:ext cx="1152128" cy="288032"/>
          </a:xfrm>
          <a:prstGeom prst="roundRect">
            <a:avLst/>
          </a:prstGeom>
          <a:solidFill>
            <a:srgbClr val="FFFF00">
              <a:alpha val="5000"/>
            </a:srgbClr>
          </a:solidFill>
          <a:ln w="28575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ppiArr</a:t>
            </a:r>
            <a:endParaRPr lang="ru-RU" dirty="0"/>
          </a:p>
        </p:txBody>
      </p:sp>
      <p:sp>
        <p:nvSpPr>
          <p:cNvPr id="62" name="Скругленный прямоугольник 61"/>
          <p:cNvSpPr/>
          <p:nvPr/>
        </p:nvSpPr>
        <p:spPr>
          <a:xfrm>
            <a:off x="179512" y="2852936"/>
            <a:ext cx="1152128" cy="288032"/>
          </a:xfrm>
          <a:prstGeom prst="roundRect">
            <a:avLst/>
          </a:prstGeom>
          <a:solidFill>
            <a:srgbClr val="FFFF00">
              <a:alpha val="5000"/>
            </a:srgbClr>
          </a:solidFill>
          <a:ln w="28575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*ppiArr</a:t>
            </a:r>
            <a:endParaRPr lang="ru-RU" dirty="0"/>
          </a:p>
        </p:txBody>
      </p:sp>
      <p:sp>
        <p:nvSpPr>
          <p:cNvPr id="64" name="Скругленный прямоугольник 63"/>
          <p:cNvSpPr/>
          <p:nvPr/>
        </p:nvSpPr>
        <p:spPr>
          <a:xfrm>
            <a:off x="179512" y="3284984"/>
            <a:ext cx="1368152" cy="288032"/>
          </a:xfrm>
          <a:prstGeom prst="roundRect">
            <a:avLst/>
          </a:prstGeom>
          <a:solidFill>
            <a:srgbClr val="FFFF00">
              <a:alpha val="5000"/>
            </a:srgbClr>
          </a:solidFill>
          <a:ln w="28575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ppiArr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179512" y="3717032"/>
            <a:ext cx="1512168" cy="288032"/>
          </a:xfrm>
          <a:prstGeom prst="roundRect">
            <a:avLst/>
          </a:prstGeom>
          <a:solidFill>
            <a:srgbClr val="FFFF00">
              <a:alpha val="5000"/>
            </a:srgbClr>
          </a:solidFill>
          <a:ln w="28575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*ppiArr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2" name="Скругленный прямоугольник 121"/>
          <p:cNvSpPr/>
          <p:nvPr/>
        </p:nvSpPr>
        <p:spPr>
          <a:xfrm>
            <a:off x="179512" y="4149080"/>
            <a:ext cx="1728192" cy="288032"/>
          </a:xfrm>
          <a:prstGeom prst="roundRect">
            <a:avLst/>
          </a:prstGeom>
          <a:solidFill>
            <a:srgbClr val="FFFF00">
              <a:alpha val="5000"/>
            </a:srgbClr>
          </a:solidFill>
          <a:ln w="28575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ppiArr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[2][1]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29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  <p:bldP spid="62" grpId="0" animBg="1"/>
      <p:bldP spid="64" grpId="0" animBg="1"/>
      <p:bldP spid="74" grpId="0" animBg="1"/>
      <p:bldP spid="1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908720"/>
            <a:ext cx="856895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Как 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размещаются в памяти переменные и элементы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массивов</a:t>
            </a:r>
            <a:endParaRPr lang="en-US" b="1" dirty="0" smtClean="0">
              <a:solidFill>
                <a:schemeClr val="bg2"/>
              </a:solidFill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4572000" y="1988840"/>
            <a:ext cx="3976688" cy="40011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b="1">
                <a:solidFill>
                  <a:srgbClr val="FF0000"/>
                </a:solidFill>
                <a:latin typeface="+mn-lt"/>
              </a:rPr>
              <a:t>Debug Mode</a:t>
            </a:r>
            <a:endParaRPr lang="ru-RU" altLang="ru-RU" sz="2000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412776"/>
            <a:ext cx="482453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'3'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1, 2, 3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3212976"/>
            <a:ext cx="1512168" cy="2880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nl-NL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00DEFD58</a:t>
            </a:r>
          </a:p>
          <a:p>
            <a:pPr>
              <a:lnSpc>
                <a:spcPct val="90000"/>
              </a:lnSpc>
            </a:pPr>
            <a:r>
              <a:rPr lang="nl-NL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00DEFD4C</a:t>
            </a:r>
          </a:p>
          <a:p>
            <a:pPr>
              <a:lnSpc>
                <a:spcPct val="90000"/>
              </a:lnSpc>
            </a:pPr>
            <a:r>
              <a:rPr lang="nl-NL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00DEFD40</a:t>
            </a:r>
          </a:p>
          <a:p>
            <a:pPr>
              <a:lnSpc>
                <a:spcPct val="90000"/>
              </a:lnSpc>
            </a:pPr>
            <a:endParaRPr lang="nl-NL" sz="2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Правая фигурная скобка 22"/>
          <p:cNvSpPr/>
          <p:nvPr/>
        </p:nvSpPr>
        <p:spPr>
          <a:xfrm>
            <a:off x="6182394" y="3285555"/>
            <a:ext cx="243452" cy="782637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588224" y="3212976"/>
            <a:ext cx="23042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dirty="0">
                <a:latin typeface="+mn-lt"/>
              </a:rPr>
              <a:t>12 </a:t>
            </a:r>
            <a:r>
              <a:rPr lang="ru-RU" altLang="ru-RU" sz="2000" dirty="0">
                <a:latin typeface="+mn-lt"/>
              </a:rPr>
              <a:t>байт между  адресами переменных</a:t>
            </a:r>
          </a:p>
        </p:txBody>
      </p:sp>
      <p:sp>
        <p:nvSpPr>
          <p:cNvPr id="25" name="Правая фигурная скобка 24"/>
          <p:cNvSpPr/>
          <p:nvPr/>
        </p:nvSpPr>
        <p:spPr>
          <a:xfrm>
            <a:off x="6228184" y="4509120"/>
            <a:ext cx="244521" cy="784225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9" name="TextBox 12"/>
          <p:cNvSpPr txBox="1">
            <a:spLocks noChangeArrowheads="1"/>
          </p:cNvSpPr>
          <p:nvPr/>
        </p:nvSpPr>
        <p:spPr bwMode="auto">
          <a:xfrm>
            <a:off x="6588224" y="4365104"/>
            <a:ext cx="244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dirty="0">
                <a:latin typeface="+mn-lt"/>
              </a:rPr>
              <a:t>2 </a:t>
            </a:r>
            <a:r>
              <a:rPr lang="ru-RU" altLang="ru-RU" sz="2000" dirty="0">
                <a:latin typeface="+mn-lt"/>
              </a:rPr>
              <a:t>байта между адресами  элементов массива, строго упорядочены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572000" y="4437112"/>
            <a:ext cx="151216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nl-NL" sz="20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00DEFD32</a:t>
            </a:r>
          </a:p>
          <a:p>
            <a:pPr lvl="0">
              <a:lnSpc>
                <a:spcPct val="90000"/>
              </a:lnSpc>
            </a:pPr>
            <a:r>
              <a:rPr lang="nl-NL" sz="20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00DEFD34</a:t>
            </a:r>
          </a:p>
          <a:p>
            <a:pPr lvl="0">
              <a:lnSpc>
                <a:spcPct val="90000"/>
              </a:lnSpc>
            </a:pPr>
            <a:r>
              <a:rPr lang="nl-NL" sz="2000" dirty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00DEFD36</a:t>
            </a:r>
            <a:endParaRPr lang="ru-RU" sz="20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2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23" grpId="0" animBg="1"/>
      <p:bldP spid="24" grpId="0"/>
      <p:bldP spid="25" grpId="0" animBg="1"/>
      <p:bldP spid="29" grpId="0"/>
      <p:bldP spid="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836712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Эмуляция двумерного массива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размером 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[n] [m]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2924944"/>
            <a:ext cx="446449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1200"/>
              </a:spcBef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[2][1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12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1844825"/>
            <a:ext cx="1800200" cy="576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ppiArr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>
            <a:stCxn id="10" idx="3"/>
            <a:endCxn id="12" idx="1"/>
          </p:cNvCxnSpPr>
          <p:nvPr/>
        </p:nvCxnSpPr>
        <p:spPr>
          <a:xfrm flipV="1">
            <a:off x="3707904" y="2132856"/>
            <a:ext cx="792088" cy="1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499992" y="1844824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3"/>
            <a:endCxn id="44" idx="1"/>
          </p:cNvCxnSpPr>
          <p:nvPr/>
        </p:nvCxnSpPr>
        <p:spPr>
          <a:xfrm>
            <a:off x="5292079" y="2132856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5868144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499992" y="2420888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3"/>
          </p:cNvCxnSpPr>
          <p:nvPr/>
        </p:nvCxnSpPr>
        <p:spPr>
          <a:xfrm>
            <a:off x="5292079" y="2708920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499992" y="2996952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24" name="Прямая со стрелкой 23"/>
          <p:cNvCxnSpPr>
            <a:stCxn id="23" idx="3"/>
          </p:cNvCxnSpPr>
          <p:nvPr/>
        </p:nvCxnSpPr>
        <p:spPr>
          <a:xfrm>
            <a:off x="5292079" y="3284984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4499992" y="3573016"/>
            <a:ext cx="792087" cy="576064"/>
          </a:xfrm>
          <a:prstGeom prst="rect">
            <a:avLst/>
          </a:prstGeom>
          <a:noFill/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868144" y="3573016"/>
            <a:ext cx="792087" cy="57606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499992" y="4149080"/>
            <a:ext cx="792087" cy="57606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32" name="Прямая со стрелкой 31"/>
          <p:cNvCxnSpPr>
            <a:stCxn id="31" idx="3"/>
          </p:cNvCxnSpPr>
          <p:nvPr/>
        </p:nvCxnSpPr>
        <p:spPr>
          <a:xfrm>
            <a:off x="5292079" y="4437112"/>
            <a:ext cx="576065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6660232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452320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8244408" y="1916832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5868144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6660232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452320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8244408" y="2492896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868144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6660232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452320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8244408" y="3068960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5868144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660232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7452320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8244408" y="4221088"/>
            <a:ext cx="792087" cy="4320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6156176" y="357301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6948264" y="3573016"/>
            <a:ext cx="2160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8316416" y="3573016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868144" y="1772816"/>
            <a:ext cx="3168352" cy="316835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5868144" y="1700808"/>
            <a:ext cx="3096344" cy="338437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4427984" y="1628800"/>
            <a:ext cx="936104" cy="34563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H="1">
            <a:off x="4427984" y="1628800"/>
            <a:ext cx="936104" cy="34563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/>
          <p:cNvGrpSpPr/>
          <p:nvPr/>
        </p:nvGrpSpPr>
        <p:grpSpPr>
          <a:xfrm>
            <a:off x="3131840" y="3666505"/>
            <a:ext cx="679325" cy="1159839"/>
            <a:chOff x="3131840" y="3666505"/>
            <a:chExt cx="679325" cy="1159839"/>
          </a:xfrm>
        </p:grpSpPr>
        <p:sp>
          <p:nvSpPr>
            <p:cNvPr id="2" name="Прямоугольник 1"/>
            <p:cNvSpPr/>
            <p:nvPr/>
          </p:nvSpPr>
          <p:spPr>
            <a:xfrm flipH="1">
              <a:off x="3753759" y="3666505"/>
              <a:ext cx="57406" cy="115983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/>
            <p:cNvSpPr/>
            <p:nvPr/>
          </p:nvSpPr>
          <p:spPr>
            <a:xfrm flipH="1">
              <a:off x="3634913" y="3666505"/>
              <a:ext cx="118847" cy="7445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рямоугольник 65"/>
            <p:cNvSpPr/>
            <p:nvPr/>
          </p:nvSpPr>
          <p:spPr>
            <a:xfrm flipH="1">
              <a:off x="3131840" y="4751891"/>
              <a:ext cx="607318" cy="7445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2267744" y="3068960"/>
            <a:ext cx="1872207" cy="2016224"/>
            <a:chOff x="2267744" y="3068960"/>
            <a:chExt cx="1872207" cy="2016224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4067943" y="3068960"/>
              <a:ext cx="72008" cy="201622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рямоугольник 66"/>
            <p:cNvSpPr/>
            <p:nvPr/>
          </p:nvSpPr>
          <p:spPr>
            <a:xfrm flipH="1">
              <a:off x="3620311" y="3068960"/>
              <a:ext cx="435046" cy="7483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 67"/>
            <p:cNvSpPr/>
            <p:nvPr/>
          </p:nvSpPr>
          <p:spPr>
            <a:xfrm flipH="1">
              <a:off x="2267744" y="5010731"/>
              <a:ext cx="1787612" cy="7445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77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836712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Эмуляция двумерного массива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размером 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[n] [m]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1844824"/>
            <a:ext cx="5256584" cy="44644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[2]);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707904" y="1340768"/>
            <a:ext cx="5328591" cy="2376264"/>
            <a:chOff x="1391125" y="1844824"/>
            <a:chExt cx="7645370" cy="2880320"/>
          </a:xfrm>
          <a:noFill/>
        </p:grpSpPr>
        <p:sp>
          <p:nvSpPr>
            <p:cNvPr id="10" name="Прямоугольник 9"/>
            <p:cNvSpPr/>
            <p:nvPr/>
          </p:nvSpPr>
          <p:spPr>
            <a:xfrm>
              <a:off x="1391125" y="1918076"/>
              <a:ext cx="2316779" cy="43641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**</a:t>
              </a:r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ppiArr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1" name="Прямая со стрелкой 10"/>
            <p:cNvCxnSpPr>
              <a:stCxn id="10" idx="3"/>
              <a:endCxn id="12" idx="1"/>
            </p:cNvCxnSpPr>
            <p:nvPr/>
          </p:nvCxnSpPr>
          <p:spPr>
            <a:xfrm flipV="1">
              <a:off x="3707904" y="2132857"/>
              <a:ext cx="792088" cy="3425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Прямоугольник 11"/>
            <p:cNvSpPr/>
            <p:nvPr/>
          </p:nvSpPr>
          <p:spPr>
            <a:xfrm>
              <a:off x="4499992" y="1844824"/>
              <a:ext cx="792087" cy="576064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Прямая со стрелкой 13"/>
            <p:cNvCxnSpPr>
              <a:stCxn id="12" idx="3"/>
              <a:endCxn id="44" idx="1"/>
            </p:cNvCxnSpPr>
            <p:nvPr/>
          </p:nvCxnSpPr>
          <p:spPr>
            <a:xfrm>
              <a:off x="5292079" y="2132856"/>
              <a:ext cx="576065" cy="0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Прямоугольник 43"/>
            <p:cNvSpPr/>
            <p:nvPr/>
          </p:nvSpPr>
          <p:spPr>
            <a:xfrm>
              <a:off x="5868144" y="1916832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499992" y="2420888"/>
              <a:ext cx="792087" cy="576064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Прямая со стрелкой 15"/>
            <p:cNvCxnSpPr>
              <a:stCxn id="15" idx="3"/>
            </p:cNvCxnSpPr>
            <p:nvPr/>
          </p:nvCxnSpPr>
          <p:spPr>
            <a:xfrm>
              <a:off x="5292079" y="2708920"/>
              <a:ext cx="576065" cy="0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Прямоугольник 22"/>
            <p:cNvSpPr/>
            <p:nvPr/>
          </p:nvSpPr>
          <p:spPr>
            <a:xfrm>
              <a:off x="4499992" y="2996952"/>
              <a:ext cx="792087" cy="576064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Прямая со стрелкой 23"/>
            <p:cNvCxnSpPr>
              <a:stCxn id="23" idx="3"/>
            </p:cNvCxnSpPr>
            <p:nvPr/>
          </p:nvCxnSpPr>
          <p:spPr>
            <a:xfrm>
              <a:off x="5292079" y="3284984"/>
              <a:ext cx="576065" cy="0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Прямоугольник 26"/>
            <p:cNvSpPr/>
            <p:nvPr/>
          </p:nvSpPr>
          <p:spPr>
            <a:xfrm>
              <a:off x="4499992" y="3573016"/>
              <a:ext cx="792087" cy="576064"/>
            </a:xfrm>
            <a:prstGeom prst="rect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5868144" y="3573016"/>
              <a:ext cx="792087" cy="576064"/>
            </a:xfrm>
            <a:prstGeom prst="rect">
              <a:avLst/>
            </a:prstGeom>
            <a:grp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4499992" y="4149080"/>
              <a:ext cx="792087" cy="576064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cxnSp>
          <p:nvCxnSpPr>
            <p:cNvPr id="32" name="Прямая со стрелкой 31"/>
            <p:cNvCxnSpPr>
              <a:stCxn id="31" idx="3"/>
            </p:cNvCxnSpPr>
            <p:nvPr/>
          </p:nvCxnSpPr>
          <p:spPr>
            <a:xfrm>
              <a:off x="5292079" y="4437112"/>
              <a:ext cx="576065" cy="0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 34"/>
            <p:cNvSpPr/>
            <p:nvPr/>
          </p:nvSpPr>
          <p:spPr>
            <a:xfrm>
              <a:off x="6660232" y="1916832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7452320" y="1916832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8244408" y="1916832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5868144" y="2492896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6660232" y="2492896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7452320" y="2492896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8244408" y="2492896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5868144" y="3068960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6660232" y="3068960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7452320" y="3068960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8244408" y="3068960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5868144" y="4221088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6660232" y="4221088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7452320" y="4221088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8244408" y="4221088"/>
              <a:ext cx="792087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46" name="Прямоугольник 45"/>
          <p:cNvSpPr/>
          <p:nvPr/>
        </p:nvSpPr>
        <p:spPr>
          <a:xfrm>
            <a:off x="5868144" y="4293096"/>
            <a:ext cx="3060848" cy="1944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2  3  4  5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6  7  8  9 10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11 12 13 14 15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16 17 18 19 20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5868144" y="4293096"/>
            <a:ext cx="3060848" cy="1944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1  2  3  4  5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11 12 13 14 15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6  7  8  9 10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16 17 18 19 20</a:t>
            </a:r>
          </a:p>
          <a:p>
            <a:endParaRPr lang="en-US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31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251520" y="116632"/>
            <a:ext cx="8784976" cy="620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Динамическое распределение памяти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836712"/>
            <a:ext cx="85689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Эмуляция двумерного массива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размером </a:t>
            </a:r>
            <a:r>
              <a:rPr lang="en-US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[n] [m]</a:t>
            </a:r>
            <a:r>
              <a:rPr lang="ru-RU" alt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1844824"/>
            <a:ext cx="5256584" cy="44644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491880" y="4797152"/>
            <a:ext cx="1800200" cy="318858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" name="Группа 25"/>
          <p:cNvGrpSpPr/>
          <p:nvPr/>
        </p:nvGrpSpPr>
        <p:grpSpPr>
          <a:xfrm>
            <a:off x="4283968" y="1340768"/>
            <a:ext cx="4411179" cy="2160240"/>
            <a:chOff x="4283968" y="1556792"/>
            <a:chExt cx="4411179" cy="2160240"/>
          </a:xfrm>
          <a:noFill/>
        </p:grpSpPr>
        <p:sp>
          <p:nvSpPr>
            <p:cNvPr id="10" name="Прямоугольник 9"/>
            <p:cNvSpPr/>
            <p:nvPr/>
          </p:nvSpPr>
          <p:spPr>
            <a:xfrm>
              <a:off x="4283968" y="1556792"/>
              <a:ext cx="1656184" cy="432048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**</a:t>
              </a:r>
              <a:r>
                <a:rPr lang="en-US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ppiArr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Прямая со стрелкой 15"/>
            <p:cNvCxnSpPr>
              <a:stCxn id="45" idx="2"/>
            </p:cNvCxnSpPr>
            <p:nvPr/>
          </p:nvCxnSpPr>
          <p:spPr>
            <a:xfrm>
              <a:off x="6660232" y="1988839"/>
              <a:ext cx="0" cy="288034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0" idx="3"/>
              <a:endCxn id="45" idx="1"/>
            </p:cNvCxnSpPr>
            <p:nvPr/>
          </p:nvCxnSpPr>
          <p:spPr>
            <a:xfrm>
              <a:off x="5940152" y="1772816"/>
              <a:ext cx="432048" cy="0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 34"/>
            <p:cNvSpPr/>
            <p:nvPr/>
          </p:nvSpPr>
          <p:spPr>
            <a:xfrm>
              <a:off x="6444209" y="2276873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6372200" y="1556792"/>
              <a:ext cx="576064" cy="432047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6948264" y="1556792"/>
              <a:ext cx="576064" cy="432047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8100392" y="1556792"/>
              <a:ext cx="594755" cy="432047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dirty="0" smtClean="0">
                  <a:solidFill>
                    <a:schemeClr val="accent5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6444208" y="2636913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6444208" y="3356992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cxnSp>
          <p:nvCxnSpPr>
            <p:cNvPr id="70" name="Прямая со стрелкой 69"/>
            <p:cNvCxnSpPr/>
            <p:nvPr/>
          </p:nvCxnSpPr>
          <p:spPr>
            <a:xfrm>
              <a:off x="7236295" y="1988838"/>
              <a:ext cx="0" cy="288034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Прямоугольник 71"/>
            <p:cNvSpPr/>
            <p:nvPr/>
          </p:nvSpPr>
          <p:spPr>
            <a:xfrm>
              <a:off x="7020272" y="2276872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7020271" y="2636912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7020271" y="3356991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cxnSp>
          <p:nvCxnSpPr>
            <p:cNvPr id="75" name="Прямая со стрелкой 74"/>
            <p:cNvCxnSpPr/>
            <p:nvPr/>
          </p:nvCxnSpPr>
          <p:spPr>
            <a:xfrm>
              <a:off x="8388423" y="1988838"/>
              <a:ext cx="0" cy="288034"/>
            </a:xfrm>
            <a:prstGeom prst="straightConnector1">
              <a:avLst/>
            </a:prstGeom>
            <a:grpFill/>
            <a:ln w="25400"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Прямоугольник 76"/>
            <p:cNvSpPr/>
            <p:nvPr/>
          </p:nvSpPr>
          <p:spPr>
            <a:xfrm>
              <a:off x="8172400" y="2276872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8172399" y="2636912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8172399" y="3356991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7524328" y="2276872"/>
              <a:ext cx="576064" cy="432048"/>
            </a:xfrm>
            <a:prstGeom prst="rect">
              <a:avLst/>
            </a:prstGeom>
            <a:grp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8172400" y="2996952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7020272" y="2996952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3" name="Прямоугольник 82"/>
            <p:cNvSpPr/>
            <p:nvPr/>
          </p:nvSpPr>
          <p:spPr>
            <a:xfrm>
              <a:off x="6444208" y="2996952"/>
              <a:ext cx="432048" cy="360040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7524328" y="1556792"/>
              <a:ext cx="594755" cy="432047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5" name="Скругленный прямоугольник 84"/>
          <p:cNvSpPr/>
          <p:nvPr/>
        </p:nvSpPr>
        <p:spPr>
          <a:xfrm>
            <a:off x="2123728" y="3933056"/>
            <a:ext cx="864096" cy="360040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2627784" y="4509120"/>
            <a:ext cx="864096" cy="317523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5868144" y="4293096"/>
            <a:ext cx="3060848" cy="1944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1  6 11 16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2  7 12 17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3  8 13 18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4  9 14 19</a:t>
            </a: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5 10 15 20</a:t>
            </a:r>
          </a:p>
        </p:txBody>
      </p:sp>
    </p:spTree>
    <p:extLst>
      <p:ext uri="{BB962C8B-B14F-4D97-AF65-F5344CB8AC3E}">
        <p14:creationId xmlns:p14="http://schemas.microsoft.com/office/powerpoint/2010/main" val="155252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5" grpId="0" animBg="1"/>
      <p:bldP spid="85" grpId="1" animBg="1"/>
      <p:bldP spid="86" grpId="0" animBg="1"/>
      <p:bldP spid="86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1304764"/>
            <a:ext cx="8892480" cy="43204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5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Указатели. Объявление указателя. Операция взятия адреса. Операция разыменования. Инициализация указателей. Присваивание указателей.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5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Неявное и явное приведение указательных типов с помощью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reinterpret_cast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5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Арифметические действия с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указателями.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указателей.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36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1304764"/>
            <a:ext cx="8892480" cy="43204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8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Указатели и одномерные массивы. Операция индексации как сочетание смещения в памяти и последующего разыменования.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8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Указатели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многомерные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массивы.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Интерпретация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идентификатора многомерного массива как указателя на массив.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8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Массивы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указателей. Указатели на структуры. Указатели на указатели.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48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Указатели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строки. Инициализация указателей на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40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1304764"/>
            <a:ext cx="8892480" cy="43204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2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Ссылки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L-value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R-value.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2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Статическое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динамическое выделение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памяти.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Операторы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2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Динамическое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выделение памяти для переменных и структур.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52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Динамическое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выделение памяти для одномерных и двумерных массивов.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51520" y="0"/>
            <a:ext cx="7543800" cy="838140"/>
          </a:xfrm>
        </p:spPr>
        <p:txBody>
          <a:bodyPr/>
          <a:lstStyle/>
          <a:p>
            <a:r>
              <a:rPr lang="ru-RU" altLang="ru-RU" b="1" dirty="0">
                <a:solidFill>
                  <a:schemeClr val="bg1">
                    <a:lumMod val="65000"/>
                  </a:schemeClr>
                </a:solidFill>
              </a:rPr>
              <a:t>Указатели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908720"/>
            <a:ext cx="856895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Как 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размещаются в памяти переменные и элементы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массивов</a:t>
            </a:r>
            <a:endParaRPr lang="en-US" b="1" dirty="0" smtClean="0">
              <a:solidFill>
                <a:schemeClr val="bg2"/>
              </a:solidFill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4572000" y="1988840"/>
            <a:ext cx="3976688" cy="40011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b="1" dirty="0">
                <a:solidFill>
                  <a:srgbClr val="FF0000"/>
                </a:solidFill>
                <a:latin typeface="+mn-lt"/>
              </a:rPr>
              <a:t>Release Mode</a:t>
            </a:r>
            <a:endParaRPr lang="ru-RU" altLang="ru-RU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412776"/>
            <a:ext cx="511256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'3'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1, 2, 3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vwA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0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3212976"/>
            <a:ext cx="1512168" cy="2880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nl-NL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0060F9A0</a:t>
            </a:r>
          </a:p>
          <a:p>
            <a:pPr>
              <a:lnSpc>
                <a:spcPct val="90000"/>
              </a:lnSpc>
            </a:pPr>
            <a:r>
              <a:rPr lang="nl-NL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0060F9A8</a:t>
            </a:r>
          </a:p>
          <a:p>
            <a:pPr>
              <a:lnSpc>
                <a:spcPct val="90000"/>
              </a:lnSpc>
            </a:pPr>
            <a:r>
              <a:rPr lang="nl-NL" sz="20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0060F9A4</a:t>
            </a:r>
            <a:endParaRPr lang="nl-NL" sz="2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Правая фигурная скобка 22"/>
          <p:cNvSpPr/>
          <p:nvPr/>
        </p:nvSpPr>
        <p:spPr>
          <a:xfrm>
            <a:off x="6182394" y="3285555"/>
            <a:ext cx="243452" cy="782637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588224" y="2996952"/>
            <a:ext cx="230425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 smtClean="0">
                <a:latin typeface="+mn-lt"/>
              </a:rPr>
              <a:t>4 </a:t>
            </a:r>
            <a:r>
              <a:rPr lang="ru-RU" altLang="ru-RU" sz="2000" dirty="0">
                <a:latin typeface="+mn-lt"/>
              </a:rPr>
              <a:t>байта между  адресами </a:t>
            </a:r>
            <a:r>
              <a:rPr lang="ru-RU" altLang="ru-RU" sz="2000" dirty="0" smtClean="0">
                <a:latin typeface="+mn-lt"/>
              </a:rPr>
              <a:t>переменных,</a:t>
            </a:r>
            <a:br>
              <a:rPr lang="ru-RU" altLang="ru-RU" sz="2000" dirty="0" smtClean="0">
                <a:latin typeface="+mn-lt"/>
              </a:rPr>
            </a:br>
            <a:r>
              <a:rPr lang="ru-RU" altLang="ru-RU" sz="2000" dirty="0" smtClean="0">
                <a:latin typeface="+mn-lt"/>
              </a:rPr>
              <a:t>не упорядочены</a:t>
            </a:r>
            <a:endParaRPr lang="ru-RU" altLang="ru-RU" sz="2000" dirty="0">
              <a:latin typeface="+mn-lt"/>
            </a:endParaRPr>
          </a:p>
        </p:txBody>
      </p:sp>
      <p:sp>
        <p:nvSpPr>
          <p:cNvPr id="25" name="Правая фигурная скобка 24"/>
          <p:cNvSpPr/>
          <p:nvPr/>
        </p:nvSpPr>
        <p:spPr>
          <a:xfrm>
            <a:off x="6228184" y="4509120"/>
            <a:ext cx="244521" cy="784225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29" name="TextBox 12"/>
          <p:cNvSpPr txBox="1">
            <a:spLocks noChangeArrowheads="1"/>
          </p:cNvSpPr>
          <p:nvPr/>
        </p:nvSpPr>
        <p:spPr bwMode="auto">
          <a:xfrm>
            <a:off x="6588224" y="4437112"/>
            <a:ext cx="2448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dirty="0">
                <a:latin typeface="+mn-lt"/>
              </a:rPr>
              <a:t>2 </a:t>
            </a:r>
            <a:r>
              <a:rPr lang="ru-RU" altLang="ru-RU" sz="2000" dirty="0">
                <a:latin typeface="+mn-lt"/>
              </a:rPr>
              <a:t>байта между адресами  элементов массива, строго упорядочены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572000" y="4437112"/>
            <a:ext cx="151216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nl-NL" sz="20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0060F9AC</a:t>
            </a:r>
            <a:endParaRPr lang="nl-NL" sz="20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nl-NL" sz="20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</a:t>
            </a:r>
            <a:r>
              <a:rPr lang="en-US" sz="20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</a:t>
            </a:r>
            <a:endParaRPr lang="nl-NL" sz="20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lnSpc>
                <a:spcPct val="90000"/>
              </a:lnSpc>
            </a:pPr>
            <a:r>
              <a:rPr lang="nl-NL" sz="2000" dirty="0" smtClean="0">
                <a:solidFill>
                  <a:prstClr val="white">
                    <a:lumMod val="9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0060F9B0</a:t>
            </a:r>
            <a:endParaRPr lang="nl-NL" sz="2000" dirty="0">
              <a:solidFill>
                <a:prstClr val="white">
                  <a:lumMod val="9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Управление памятью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944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24" grpId="0"/>
      <p:bldP spid="25" grpId="0" animBg="1"/>
      <p:bldP spid="29" grpId="0"/>
      <p:bldP spid="15" grpId="0" animBg="1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17108</TotalTime>
  <Words>11450</Words>
  <Application>Microsoft Office PowerPoint</Application>
  <PresentationFormat>Экран (4:3)</PresentationFormat>
  <Paragraphs>2571</Paragraphs>
  <Slides>85</Slides>
  <Notes>85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85</vt:i4>
      </vt:variant>
    </vt:vector>
  </HeadingPairs>
  <TitlesOfParts>
    <vt:vector size="94" baseType="lpstr">
      <vt:lpstr>Arial</vt:lpstr>
      <vt:lpstr>Calibri</vt:lpstr>
      <vt:lpstr>Calibri Light</vt:lpstr>
      <vt:lpstr>Consolas</vt:lpstr>
      <vt:lpstr>Times New Roman</vt:lpstr>
      <vt:lpstr>Webdings</vt:lpstr>
      <vt:lpstr>Wingdings</vt:lpstr>
      <vt:lpstr>Ретро</vt:lpstr>
      <vt:lpstr>1_Ретро</vt:lpstr>
      <vt:lpstr>Презентация PowerPoint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Презентация PowerPoint</vt:lpstr>
      <vt:lpstr>Указатели</vt:lpstr>
      <vt:lpstr>Презентация PowerPoint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Указатели</vt:lpstr>
      <vt:lpstr>Ссылки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Указатели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памятью</dc:title>
  <dc:creator>.</dc:creator>
  <cp:lastModifiedBy>Windows User</cp:lastModifiedBy>
  <cp:revision>995</cp:revision>
  <dcterms:created xsi:type="dcterms:W3CDTF">2017-05-18T18:58:30Z</dcterms:created>
  <dcterms:modified xsi:type="dcterms:W3CDTF">2019-12-10T14:18:49Z</dcterms:modified>
</cp:coreProperties>
</file>