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41"/>
  </p:notesMasterIdLst>
  <p:handoutMasterIdLst>
    <p:handoutMasterId r:id="rId42"/>
  </p:handoutMasterIdLst>
  <p:sldIdLst>
    <p:sldId id="703" r:id="rId2"/>
    <p:sldId id="704" r:id="rId3"/>
    <p:sldId id="705" r:id="rId4"/>
    <p:sldId id="563" r:id="rId5"/>
    <p:sldId id="564" r:id="rId6"/>
    <p:sldId id="565" r:id="rId7"/>
    <p:sldId id="566" r:id="rId8"/>
    <p:sldId id="567" r:id="rId9"/>
    <p:sldId id="286" r:id="rId10"/>
    <p:sldId id="560" r:id="rId11"/>
    <p:sldId id="606" r:id="rId12"/>
    <p:sldId id="607" r:id="rId13"/>
    <p:sldId id="608" r:id="rId14"/>
    <p:sldId id="609" r:id="rId15"/>
    <p:sldId id="610" r:id="rId16"/>
    <p:sldId id="611" r:id="rId17"/>
    <p:sldId id="613" r:id="rId18"/>
    <p:sldId id="615" r:id="rId19"/>
    <p:sldId id="612" r:id="rId20"/>
    <p:sldId id="706" r:id="rId21"/>
    <p:sldId id="614" r:id="rId22"/>
    <p:sldId id="616" r:id="rId23"/>
    <p:sldId id="711" r:id="rId24"/>
    <p:sldId id="559" r:id="rId25"/>
    <p:sldId id="617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625" r:id="rId34"/>
    <p:sldId id="626" r:id="rId35"/>
    <p:sldId id="628" r:id="rId36"/>
    <p:sldId id="627" r:id="rId37"/>
    <p:sldId id="630" r:id="rId38"/>
    <p:sldId id="637" r:id="rId39"/>
    <p:sldId id="62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помнить всё" id="{DCD6C8EE-D42B-4946-9E1E-334686F6D9A0}">
          <p14:sldIdLst>
            <p14:sldId id="703"/>
            <p14:sldId id="704"/>
            <p14:sldId id="705"/>
            <p14:sldId id="563"/>
            <p14:sldId id="564"/>
            <p14:sldId id="565"/>
            <p14:sldId id="566"/>
            <p14:sldId id="567"/>
          </p14:sldIdLst>
        </p14:section>
        <p14:section name="Введение в ООП" id="{F1FB65C7-2CA8-4311-B8F9-C16E1E023C7C}">
          <p14:sldIdLst>
            <p14:sldId id="286"/>
            <p14:sldId id="560"/>
            <p14:sldId id="606"/>
            <p14:sldId id="607"/>
            <p14:sldId id="608"/>
            <p14:sldId id="609"/>
            <p14:sldId id="610"/>
            <p14:sldId id="611"/>
            <p14:sldId id="613"/>
            <p14:sldId id="615"/>
            <p14:sldId id="612"/>
            <p14:sldId id="706"/>
            <p14:sldId id="614"/>
            <p14:sldId id="616"/>
            <p14:sldId id="711"/>
          </p14:sldIdLst>
        </p14:section>
        <p14:section name="Инкапсуляция" id="{2DC4902A-B8D2-4CFC-86A2-B723C8BEFB04}">
          <p14:sldIdLst>
            <p14:sldId id="559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8"/>
            <p14:sldId id="627"/>
            <p14:sldId id="630"/>
            <p14:sldId id="637"/>
            <p14:sldId id="6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00"/>
    <a:srgbClr val="0000FF"/>
    <a:srgbClr val="F3FBFE"/>
    <a:srgbClr val="000080"/>
    <a:srgbClr val="428497"/>
    <a:srgbClr val="00A42F"/>
    <a:srgbClr val="387E91"/>
    <a:srgbClr val="3E0000"/>
    <a:srgbClr val="E7F1FA"/>
    <a:srgbClr val="D2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0" autoAdjust="0"/>
    <p:restoredTop sz="59353" autoAdjust="0"/>
  </p:normalViewPr>
  <p:slideViewPr>
    <p:cSldViewPr>
      <p:cViewPr varScale="1">
        <p:scale>
          <a:sx n="65" d="100"/>
          <a:sy n="65" d="100"/>
        </p:scale>
        <p:origin x="25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462" y="7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добавлении очередного слова к строке, мы, зная</a:t>
            </a:r>
            <a:r>
              <a:rPr lang="ru-RU" baseline="0" dirty="0"/>
              <a:t> длину этого слова, выделяем необходимый размер (длина старой строки + длина добавляемого слова),</a:t>
            </a:r>
          </a:p>
          <a:p>
            <a:r>
              <a:rPr lang="ru-RU" baseline="0" dirty="0"/>
              <a:t>далее копируем в выделенную память старую строку</a:t>
            </a:r>
          </a:p>
          <a:p>
            <a:r>
              <a:rPr lang="ru-RU" baseline="0" dirty="0"/>
              <a:t>и дописываем в этот же буфер добавляемое слово</a:t>
            </a:r>
          </a:p>
          <a:p>
            <a:r>
              <a:rPr lang="ru-RU" baseline="0" dirty="0"/>
              <a:t>последний этап – освобождение памяти, где хранилась старая строка.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174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Windows Vista</a:t>
            </a:r>
            <a:r>
              <a:rPr lang="ru-RU" baseline="0" dirty="0"/>
              <a:t> 50 - млн строк</a:t>
            </a:r>
          </a:p>
          <a:p>
            <a:r>
              <a:rPr lang="en-US" baseline="0" dirty="0"/>
              <a:t>Windows 7 – </a:t>
            </a:r>
            <a:r>
              <a:rPr lang="ru-RU" baseline="0" dirty="0"/>
              <a:t>после полного переписывания получилось меньше – всего 40 млн строк</a:t>
            </a:r>
          </a:p>
          <a:p>
            <a:r>
              <a:rPr lang="en-US" baseline="0" dirty="0"/>
              <a:t>Linux </a:t>
            </a:r>
            <a:r>
              <a:rPr lang="ru-RU" baseline="0" dirty="0"/>
              <a:t>- </a:t>
            </a:r>
            <a:r>
              <a:rPr lang="en-US" baseline="0" dirty="0"/>
              <a:t>20 </a:t>
            </a:r>
            <a:r>
              <a:rPr lang="ru-RU" baseline="0" dirty="0"/>
              <a:t>млн строк</a:t>
            </a:r>
          </a:p>
          <a:p>
            <a:r>
              <a:rPr lang="ru-RU" baseline="0" dirty="0"/>
              <a:t>Сервисы</a:t>
            </a:r>
            <a:r>
              <a:rPr lang="en-US" baseline="0" dirty="0"/>
              <a:t> Google </a:t>
            </a:r>
            <a:r>
              <a:rPr lang="ru-RU" baseline="0" dirty="0"/>
              <a:t>- 2</a:t>
            </a:r>
            <a:r>
              <a:rPr lang="en-US" baseline="0" dirty="0"/>
              <a:t> </a:t>
            </a:r>
            <a:r>
              <a:rPr lang="ru-RU" baseline="0" dirty="0"/>
              <a:t>млрд строк кода, а вся кодовая база вместе с историей изменения занимает 86 ТБ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34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30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Самая известная/дорогая ошибка в истории, известная потому что подробно всё описано разобрано и опубликовано</a:t>
            </a:r>
            <a:r>
              <a:rPr lang="en-US" baseline="0" dirty="0"/>
              <a:t>.</a:t>
            </a: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 «</a:t>
            </a:r>
            <a:r>
              <a:rPr lang="ru-RU" dirty="0"/>
              <a:t>китайский»</a:t>
            </a:r>
            <a:r>
              <a:rPr lang="ru-RU" baseline="0" dirty="0"/>
              <a:t> способ размножения ошибок "</a:t>
            </a:r>
            <a:r>
              <a:rPr lang="en-US" baseline="0" dirty="0"/>
              <a:t>copy-paste</a:t>
            </a:r>
            <a:r>
              <a:rPr lang="ru-RU" baseline="0" dirty="0"/>
              <a:t>":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код программы от установки-прототипа был использован на новой версии установки (она была в несколько раз мощнее),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один из параметров вышел за логически проверенные и проконтролированные пределы. Результат…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565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ущерб от потери выводимых на орбиту спутников составил по разным оценкам 350-500 млн </a:t>
            </a:r>
            <a:r>
              <a:rPr lang="en-US" baseline="0" dirty="0"/>
              <a:t>$ </a:t>
            </a:r>
            <a:r>
              <a:rPr lang="ru-RU" baseline="0" dirty="0"/>
              <a:t>из-за одной строчки кода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спутники были запущены россиянами через несколько лет, когда они были заново созданы.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вывел из строя всю ракету блок инерциальной системы (гироскоп), который даже не использовался на этом этапе(отработал в первые секунды запуска), но необработанная ошибка в программе привела к зависанию всего блока управления и автоматическому самоуничтожению ракетоносителя.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как изменить эту печальную картину? Определим причину:</a:t>
            </a:r>
            <a:br>
              <a:rPr lang="ru-RU" baseline="0" dirty="0"/>
            </a:br>
            <a:r>
              <a:rPr lang="ru-RU" baseline="0" dirty="0"/>
              <a:t>основная причина – сложность, сложность программная и техническая.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Основной метод борьбы со сложностью – разделение(декомпозиция) сложных систем на более простые, которые легче проектировать, разрабатывать, отлаживать и тестировать. Кроме того, это можно делать независимо  для каждой из подсистем.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Использование этого принципа при разработке программного обеспечения привело к созданию парадигмы ООП.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339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декомпозиции интерфейса </a:t>
            </a:r>
            <a:r>
              <a:rPr lang="en-US" dirty="0"/>
              <a:t>Word’</a:t>
            </a:r>
            <a:r>
              <a:rPr lang="ru-RU" dirty="0"/>
              <a:t>а: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есть основное окно, а в нём есть отдельно</a:t>
            </a:r>
            <a:r>
              <a:rPr lang="en-US" baseline="0" dirty="0"/>
              <a:t>:</a:t>
            </a:r>
            <a:endParaRPr lang="ru-RU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/>
              <a:t>Non-Client Area </a:t>
            </a: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1.2) строка заголовка программы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1.3) кнопки управления окном</a:t>
            </a:r>
            <a:r>
              <a:rPr lang="en-US" baseline="0" dirty="0"/>
              <a:t> (</a:t>
            </a:r>
            <a:r>
              <a:rPr lang="ru-RU" baseline="0" dirty="0"/>
              <a:t>свернуть, максимизировать, закрыть)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2) п</a:t>
            </a:r>
            <a:r>
              <a:rPr lang="ru-RU" dirty="0"/>
              <a:t>анель</a:t>
            </a:r>
            <a:r>
              <a:rPr lang="ru-RU" baseline="0" dirty="0"/>
              <a:t> с кнопками(</a:t>
            </a:r>
            <a:r>
              <a:rPr lang="ru-RU" baseline="0" dirty="0" err="1"/>
              <a:t>тулбар</a:t>
            </a:r>
            <a:r>
              <a:rPr lang="ru-RU" baseline="0" dirty="0"/>
              <a:t>), а в ней: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2.1) отдельные панели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2.1.1)на каждой панели множество кнопок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3) одно или более окошек с открытыми документами, в которых</a:t>
            </a:r>
            <a:r>
              <a:rPr lang="en-US" baseline="0" dirty="0"/>
              <a:t>:</a:t>
            </a: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3.1) полосы прокрутки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3.2) сантиметровые линейки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3.2) область документа с текстом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Каждый из этих элементов в программе описывается отдельным объектом.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Каждый из объектов разрабатывается и его код отлаживается отдельно от всего проекта.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А когда все объекты готовы, из них собираются объекты более высокого уровня.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До тех пор пока в конце не получится один объединяющий всё объект – окно редактора </a:t>
            </a:r>
            <a:r>
              <a:rPr lang="en-US" baseline="0" dirty="0"/>
              <a:t>Word.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742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Оба вида декомпозиции используются одновременно, это как сигнал и его спектр – разные представления одного и того же в разных координатах - они дополняют друг друга.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алгоритмическая декомпозиция – схема из действий (глаголов), с ней вы уже должны быть знакомы из структурного программирования. Она</a:t>
            </a:r>
            <a:r>
              <a:rPr lang="ru-RU" baseline="0" dirty="0"/>
              <a:t> разбивает алгоритм на части (функции), каждая из которых может делиться ещё на меньшие части.</a:t>
            </a:r>
            <a:endParaRPr lang="ru-R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ООП декомпозиция – схема из существительных(сущностей) и взаимоотношения</a:t>
            </a:r>
            <a:r>
              <a:rPr lang="ru-RU" baseline="0" dirty="0"/>
              <a:t> между ними (иерархия),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с помощью которых потом реализуется алгоритмическая декомпозиция.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699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Один из способов</a:t>
            </a:r>
            <a:r>
              <a:rPr lang="ru-RU" baseline="0" dirty="0"/>
              <a:t> разделения набора сущностей в ООП проекте – структурная иерархия.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85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Второй способ </a:t>
            </a:r>
            <a:r>
              <a:rPr lang="ru-RU" baseline="0" dirty="0"/>
              <a:t>разделения набора сущностей в ООП проекте – объектная иерархия.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Работает</a:t>
            </a:r>
            <a:r>
              <a:rPr lang="ru-RU" baseline="0" dirty="0"/>
              <a:t> на тех же принципах как и систематизация живых существ в биологии: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общие свойства объектов помещаются в родительский класс, дочерние объекты описывают только отличительные черты от родительского класса.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 этом строится один из основополагающих принципов ООП - наследование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195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193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Это 4</a:t>
            </a:r>
            <a:r>
              <a:rPr lang="ru-RU" baseline="0" dirty="0"/>
              <a:t> принципа на которых строится ООП.</a:t>
            </a:r>
            <a:endParaRPr lang="ru-R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почти со всеми этими понятиями вы уже сталкивались, но в ООП, благодаря их</a:t>
            </a:r>
            <a:r>
              <a:rPr lang="ru-RU" baseline="0" dirty="0"/>
              <a:t> объединению, удаётся получить дополнительные преимущества.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13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Естественно, при таком подходе придётся отдельно хранить</a:t>
            </a:r>
            <a:r>
              <a:rPr lang="ru-RU" baseline="0" dirty="0"/>
              <a:t> и длину текущего выделенного буфера, и текущую длину хранимой в нём строке.</a:t>
            </a:r>
          </a:p>
          <a:p>
            <a:endParaRPr lang="ru-RU" baseline="0" dirty="0"/>
          </a:p>
          <a:p>
            <a:r>
              <a:rPr lang="ru-RU" baseline="0" dirty="0"/>
              <a:t>Строки типа</a:t>
            </a:r>
            <a:r>
              <a:rPr lang="en-US" baseline="0" dirty="0"/>
              <a:t> string </a:t>
            </a:r>
            <a:r>
              <a:rPr lang="ru-RU" baseline="0" dirty="0"/>
              <a:t>и контейнеры </a:t>
            </a:r>
            <a:r>
              <a:rPr lang="en-US" baseline="0" dirty="0"/>
              <a:t>vector</a:t>
            </a:r>
            <a:r>
              <a:rPr lang="ru-RU" baseline="0" dirty="0"/>
              <a:t> используют именно такой способ выделения памяти для новых элементов.</a:t>
            </a:r>
          </a:p>
          <a:p>
            <a:endParaRPr lang="ru-RU" baseline="0" dirty="0"/>
          </a:p>
          <a:p>
            <a:r>
              <a:rPr lang="ru-RU" baseline="0" dirty="0"/>
              <a:t>Естественно, в каждом месте, где надо добавлять к строке слово или символ, этот метод не применишь – он длинный. Поэтому единственный выход – реализовать его в виде </a:t>
            </a:r>
            <a:r>
              <a:rPr lang="ru-RU" b="1" baseline="0" dirty="0"/>
              <a:t>функции</a:t>
            </a:r>
            <a:r>
              <a:rPr lang="ru-RU" baseline="0" dirty="0"/>
              <a:t> и вызывать там, где необходимо.</a:t>
            </a:r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Аналогично можно поступать при освобождении памяти: если строка уменьшается, то </a:t>
            </a:r>
            <a:r>
              <a:rPr lang="ru-RU" baseline="0" dirty="0" err="1"/>
              <a:t>перевыделение</a:t>
            </a:r>
            <a:r>
              <a:rPr lang="ru-RU" baseline="0" dirty="0"/>
              <a:t> буфера на меньший можно производить, когда занимаемый размер уменьшится более чем два раза. Однако в существующих алгоритмах обычно это не применяется: считается, что проще освободить память однократно, когда строка перестанет быть нужна.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551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baseline="0" dirty="0"/>
              <a:t>абстракция</a:t>
            </a:r>
            <a:r>
              <a:rPr lang="ru-RU" baseline="0" dirty="0"/>
              <a:t> – в компьютере мы работаем не с сущностями реального мира, а с их максимально упрощёнными моделями. Упрощёнными настолько, чтобы ещё можно было решать поставленную задачу.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 этом важным моментом является то, что свойства объекта сильно зависят от наблюдателя (например, ветеринар или хозяйка). То есть от тех задач, в целях которых происходит абстрагирование, а также от предыдущего опыта программиста.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178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442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031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219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925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Классы почти ничем не отличаются от структур: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 в классы и в структуры в </a:t>
            </a:r>
            <a:r>
              <a:rPr lang="en-US" dirty="0"/>
              <a:t>C++ </a:t>
            </a:r>
            <a:r>
              <a:rPr lang="ru-RU" dirty="0"/>
              <a:t>можно добавить и поля и методы,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 для полей и для методов можно задавать спецификаторы доступа.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9005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524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042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private</a:t>
            </a:r>
            <a:r>
              <a:rPr lang="en-US" baseline="0" dirty="0"/>
              <a:t>: </a:t>
            </a:r>
            <a:r>
              <a:rPr lang="ru-RU" baseline="0" dirty="0"/>
              <a:t>позволяет описать несколько полей-данных связанных по смыслу: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пример 1</a:t>
            </a:r>
            <a:r>
              <a:rPr lang="en-US" baseline="0" dirty="0"/>
              <a:t>: </a:t>
            </a:r>
            <a:r>
              <a:rPr lang="ru-RU" baseline="0" dirty="0"/>
              <a:t>объект может находится либо в неинициализированном состоянии либо все поля должны быть инициализированы.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пример 2</a:t>
            </a:r>
            <a:r>
              <a:rPr lang="en-US" baseline="0" dirty="0"/>
              <a:t>: </a:t>
            </a:r>
            <a:r>
              <a:rPr lang="ru-RU" baseline="0" dirty="0"/>
              <a:t>в объекте хранится строка и её длина, строку можно изменить только методами класса, которые обязаны вместе со строкой обновлять и поле с длиной строки.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Поскольку методы этого класса имеют доступ к внутренним(приватным) полям класса, а этих методов обычно не так много, то значительно сложнее где-нибудь в программе пропустить обновление одного из полей и забыть обновить второе.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73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87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Перед началом изучения ООП надо вспомнить некоторые слайды прошлого семестра: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Если некоторый набор переменных часто используется совместно, то имеет смысл объявить пользовательский тип структуру, который будет объединять в себе эти переменные.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Его намного удобнее будет передавать в функции, возвращать из функций, объявлять массив таких переменных.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 и строить алгоритмы с множеством таких структур легче.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409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объявлении класса вставляется прототип функции </a:t>
            </a:r>
            <a:r>
              <a:rPr lang="en-US" dirty="0"/>
              <a:t>Volume</a:t>
            </a:r>
            <a:r>
              <a:rPr lang="ru-RU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Далее при реализации функции мы должны указать, что она принадлежит классу </a:t>
            </a:r>
            <a:r>
              <a:rPr lang="en-US" dirty="0" err="1"/>
              <a:t>CBox</a:t>
            </a:r>
            <a:r>
              <a:rPr lang="en-US" dirty="0"/>
              <a:t>, </a:t>
            </a:r>
            <a:r>
              <a:rPr lang="ru-RU" dirty="0"/>
              <a:t>для этого мы как бы включаем её в пространство имён класса</a:t>
            </a:r>
            <a:r>
              <a:rPr lang="en-US" dirty="0"/>
              <a:t>: </a:t>
            </a:r>
            <a:r>
              <a:rPr lang="en-US" dirty="0" err="1"/>
              <a:t>CBox</a:t>
            </a:r>
            <a:r>
              <a:rPr lang="en-US" dirty="0"/>
              <a:t>::Volume()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этом слайде пример реализации функции класса после</a:t>
            </a:r>
            <a:r>
              <a:rPr lang="ru-RU" baseline="0" dirty="0"/>
              <a:t> объявления класса.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Функции можно и объявить и реализовать внутри объявления класса (пример см через один слайд вперёд)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9724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2186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этом слайде функции объявлены внутри </a:t>
            </a:r>
            <a:r>
              <a:rPr lang="ru-RU" baseline="0" dirty="0"/>
              <a:t>объявления класса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6498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Инкапсуляция</a:t>
            </a:r>
            <a:r>
              <a:rPr lang="ru-RU" dirty="0"/>
              <a:t> превращает сущность в объект, который нельзя «сломать»: все изменения производятся только методами, которые переводят объект из одного корректного состояния в другое.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493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Теперь, когда все обращения к данным осуществляются через методы, внутреннее устройства класса снаружи становится не видно – скрыто, это и есть «инкапсуляция» (сокрытие).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Теперь можно без проблем поменять способ хранения данных как на этом слайде, при этом изменив соответствующие методы доступа к данным, а внешний код, использующий этот класс, не потребует изменений – он как </a:t>
            </a:r>
            <a:r>
              <a:rPr lang="ru-RU" dirty="0" err="1"/>
              <a:t>доступался</a:t>
            </a:r>
            <a:r>
              <a:rPr lang="ru-RU" dirty="0"/>
              <a:t> к данным через </a:t>
            </a:r>
            <a:r>
              <a:rPr lang="en-US" dirty="0"/>
              <a:t>public </a:t>
            </a:r>
            <a:r>
              <a:rPr lang="ru-RU" dirty="0"/>
              <a:t>методы, так и будет далее это делать.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Получается как бы барьер: внутреннее устройство класса можно менять независимо от того кода, который использует этот класс. Это позволяет разделять сложную задачу на части попроще (кубики), что и является тем самым методом борьбы со сложностью.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450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3733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private – </a:t>
            </a:r>
            <a:r>
              <a:rPr lang="ru-RU" dirty="0"/>
              <a:t>по умолчанию если не указан модификатор в классе, то считается что поля приватные, поэтому можем</a:t>
            </a:r>
            <a:r>
              <a:rPr lang="ru-RU" baseline="0" dirty="0"/>
              <a:t> его не писать.</a:t>
            </a:r>
            <a:endParaRPr lang="ru-R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Реализации функций </a:t>
            </a:r>
            <a:r>
              <a:rPr lang="en-US" dirty="0" err="1"/>
              <a:t>SetSize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ru-RU" baseline="0" dirty="0"/>
              <a:t> </a:t>
            </a:r>
            <a:r>
              <a:rPr lang="en-US" baseline="0" dirty="0" err="1"/>
              <a:t>GetSize</a:t>
            </a:r>
            <a:r>
              <a:rPr lang="en-US" baseline="0" dirty="0"/>
              <a:t> </a:t>
            </a:r>
            <a:r>
              <a:rPr lang="ru-RU" baseline="0" dirty="0"/>
              <a:t>опускаю для экономии места на слайде.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Приведённые на слайде две реализации - методами структурного программирования (слева) и ООП (справа) – после компиляции приведут к одному и тому же набору машинных команд. После компиляции разобрать, какой из способов был использован невозможно.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8911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обращения к полям класса можно использовать указатель </a:t>
            </a:r>
            <a:r>
              <a:rPr lang="en-US" dirty="0"/>
              <a:t>this</a:t>
            </a:r>
            <a:r>
              <a:rPr lang="ru-RU" dirty="0"/>
              <a:t>, а можно не использовать – при обращении к полям класса он используется автоматически (если нет локальной переменной с тем же именем).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3390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тех</a:t>
            </a:r>
            <a:r>
              <a:rPr lang="ru-RU" baseline="0" dirty="0"/>
              <a:t> </a:t>
            </a:r>
            <a:r>
              <a:rPr lang="ru-RU" dirty="0"/>
              <a:t>кто мечтал стать крутым программистом</a:t>
            </a:r>
            <a:r>
              <a:rPr lang="ru-RU" baseline="0" dirty="0"/>
              <a:t> и разрабатывать штуки типа искусственного интеллекта или спутников</a:t>
            </a:r>
            <a:endParaRPr lang="ru-R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рекомендую книгу «Страсть к программированию».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"</a:t>
            </a:r>
            <a:r>
              <a:rPr lang="en-US" dirty="0"/>
              <a:t>The</a:t>
            </a:r>
            <a:r>
              <a:rPr lang="en-US" baseline="0" dirty="0"/>
              <a:t> passionate programmer"</a:t>
            </a:r>
            <a:r>
              <a:rPr lang="ru-RU" baseline="0" dirty="0"/>
              <a:t> Чада </a:t>
            </a:r>
            <a:r>
              <a:rPr lang="ru-RU" baseline="0" dirty="0" err="1"/>
              <a:t>Фаулера</a:t>
            </a:r>
            <a:r>
              <a:rPr lang="ru-RU" baseline="0" dirty="0"/>
              <a:t>.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Она о том как спланировать и построить свою карьеру в </a:t>
            </a:r>
            <a:r>
              <a:rPr lang="en-US" baseline="0" dirty="0"/>
              <a:t>IT</a:t>
            </a:r>
            <a:r>
              <a:rPr lang="ru-RU" baseline="0" dirty="0"/>
              <a:t>, а не собственно о программировании. Читается легко. </a:t>
            </a:r>
            <a:r>
              <a:rPr lang="ru-RU" dirty="0"/>
              <a:t>Перевод есть на </a:t>
            </a:r>
            <a:r>
              <a:rPr lang="en-US" dirty="0" err="1"/>
              <a:t>habr</a:t>
            </a:r>
            <a:r>
              <a:rPr lang="en-US" dirty="0"/>
              <a:t>’</a:t>
            </a:r>
            <a:r>
              <a:rPr lang="ru-RU" dirty="0"/>
              <a:t>е. 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753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Вспоминаем, как проинициализировать при объявлении отдельные переменные в структуре.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85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Вспоминаем, как обращаться к отдельным переменным внутри структуры.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Переменные-структуры можно присваивать, как и переменные обычных простых типов.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02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Использование парадигмы «обобщённое программирование» позволяет написать одну функцию в виде шаблона, а дальше использовать её для переменных любого типа.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74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Так же как и шаблоны функций, можно объявить шаблоны структур: тип отдельных полей будет указываться только при объявлении переменной такого типа.</a:t>
            </a:r>
          </a:p>
          <a:p>
            <a:pPr marL="0" indent="0">
              <a:buNone/>
            </a:pPr>
            <a:r>
              <a:rPr lang="ru-RU" baseline="0" dirty="0"/>
              <a:t>При этом тип шаблонного параметра для шаблонов-структур указывается обязательно ЯВНО.</a:t>
            </a:r>
          </a:p>
          <a:p>
            <a:pPr marL="0" indent="0">
              <a:buNone/>
            </a:pPr>
            <a:r>
              <a:rPr lang="ru-RU" baseline="0" dirty="0"/>
              <a:t>(В отличии от функций, где тип шаблонного параметра компилятор может определить исходя из типов переданных функции аргументов).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893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96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et</a:t>
            </a:r>
            <a:r>
              <a:rPr lang="en-US" baseline="0" dirty="0"/>
              <a:t> </a:t>
            </a:r>
            <a:r>
              <a:rPr lang="en-US" baseline="0" dirty="0" err="1"/>
              <a:t>impera</a:t>
            </a:r>
            <a:r>
              <a:rPr lang="en-US" baseline="0" dirty="0"/>
              <a:t> – (</a:t>
            </a:r>
            <a:r>
              <a:rPr lang="ru-RU" baseline="0" dirty="0"/>
              <a:t>лат) разделяй и властвуй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4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5" name="Дата 8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52459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8" name="Дата 8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36997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7" name="Дата 8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20974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1" name="Дата 8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32490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>
                <a:solidFill>
                  <a:srgbClr val="2683C6">
                    <a:lumMod val="20000"/>
                    <a:lumOff val="80000"/>
                  </a:srgbClr>
                </a:solidFill>
              </a:rPr>
              <a:t>Левкович Н.В.	2019/2020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2683C6">
                    <a:lumMod val="20000"/>
                    <a:lumOff val="80000"/>
                  </a:srgbClr>
                </a:solidFill>
              </a:rPr>
              <a:t>Инкапсуляция</a:t>
            </a:r>
            <a:endParaRPr lang="en-US" dirty="0">
              <a:solidFill>
                <a:srgbClr val="2683C6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>
                <a:solidFill>
                  <a:srgbClr val="2683C6">
                    <a:lumMod val="20000"/>
                    <a:lumOff val="80000"/>
                  </a:srgbClr>
                </a:solidFill>
              </a:rPr>
              <a:t>Левкович Н.В.	2019/2020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2683C6">
                    <a:lumMod val="20000"/>
                    <a:lumOff val="80000"/>
                  </a:srgbClr>
                </a:solidFill>
              </a:rPr>
              <a:t>Инкапсуляция</a:t>
            </a:r>
            <a:endParaRPr lang="en-US" dirty="0">
              <a:solidFill>
                <a:srgbClr val="2683C6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1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Левкович Н.В.	2019/2020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38975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4" r:id="rId3"/>
    <p:sldLayoutId id="2147483705" r:id="rId4"/>
    <p:sldLayoutId id="2147483689" r:id="rId5"/>
    <p:sldLayoutId id="2147483678" r:id="rId6"/>
    <p:sldLayoutId id="2147483674" r:id="rId7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72000" y="981000"/>
            <a:ext cx="72000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200" b="1" dirty="0"/>
              <a:t>Постановка задачи </a:t>
            </a:r>
          </a:p>
          <a:p>
            <a:pPr marL="625475">
              <a:lnSpc>
                <a:spcPct val="90000"/>
              </a:lnSpc>
            </a:pPr>
            <a:r>
              <a:rPr lang="ru-RU" sz="2200" dirty="0"/>
              <a:t>Записать в итоговую строку последние слова каждого предложения исходной строки.</a:t>
            </a:r>
          </a:p>
          <a:p>
            <a:pPr marL="625475" indent="-625475">
              <a:lnSpc>
                <a:spcPct val="90000"/>
              </a:lnSpc>
              <a:spcBef>
                <a:spcPts val="1200"/>
              </a:spcBef>
            </a:pPr>
            <a:r>
              <a:rPr lang="ru-RU" sz="2200" b="1" dirty="0"/>
              <a:t>Уточнение</a:t>
            </a:r>
          </a:p>
          <a:p>
            <a:pPr marL="625475" indent="-625475">
              <a:lnSpc>
                <a:spcPct val="90000"/>
              </a:lnSpc>
            </a:pPr>
            <a:r>
              <a:rPr lang="ru-RU" sz="2200" dirty="0"/>
              <a:t>	Необходимо собрать строку заранее неизвестной длины из частей (букв или слов).</a:t>
            </a:r>
          </a:p>
          <a:p>
            <a:pPr marL="625475" indent="-625475">
              <a:lnSpc>
                <a:spcPct val="90000"/>
              </a:lnSpc>
              <a:spcBef>
                <a:spcPts val="1200"/>
              </a:spcBef>
            </a:pPr>
            <a:r>
              <a:rPr lang="ru-RU" sz="2200" b="1" dirty="0"/>
              <a:t>Способы решения</a:t>
            </a:r>
          </a:p>
          <a:p>
            <a:pPr marL="625475" indent="-625475">
              <a:lnSpc>
                <a:spcPct val="90000"/>
              </a:lnSpc>
            </a:pPr>
            <a:r>
              <a:rPr lang="ru-RU" sz="2200" dirty="0"/>
              <a:t>	Оценить максимально возможную длину строки и выделить память</a:t>
            </a:r>
          </a:p>
          <a:p>
            <a:pPr marL="625475" indent="-625475">
              <a:lnSpc>
                <a:spcPct val="90000"/>
              </a:lnSpc>
              <a:spcBef>
                <a:spcPts val="600"/>
              </a:spcBef>
            </a:pPr>
            <a:r>
              <a:rPr lang="ru-RU" sz="2200" dirty="0"/>
              <a:t>	Реализовать алгоритм дважды – первый проход только считает какой длины строка будет получаться, второй проход собирает строку</a:t>
            </a:r>
          </a:p>
          <a:p>
            <a:pPr marL="625475" indent="-625475">
              <a:lnSpc>
                <a:spcPct val="90000"/>
              </a:lnSpc>
              <a:spcBef>
                <a:spcPts val="600"/>
              </a:spcBef>
            </a:pPr>
            <a:endParaRPr lang="ru-RU" sz="2200" dirty="0"/>
          </a:p>
          <a:p>
            <a:pPr marL="625475" indent="-625475">
              <a:lnSpc>
                <a:spcPct val="90000"/>
              </a:lnSpc>
              <a:spcBef>
                <a:spcPts val="600"/>
              </a:spcBef>
            </a:pPr>
            <a:r>
              <a:rPr lang="ru-RU" sz="2200" dirty="0"/>
              <a:t>	При добавлении в строку очередного слова/буквы </a:t>
            </a:r>
            <a:r>
              <a:rPr lang="ru-RU" sz="2200" dirty="0" err="1"/>
              <a:t>перевыделять</a:t>
            </a:r>
            <a:r>
              <a:rPr lang="ru-RU" sz="2200" dirty="0"/>
              <a:t> память…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-17140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Выделение памяти для строк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6000" y="3717000"/>
            <a:ext cx="29242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/>
              <a:t>- избыточно по памяти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6000" y="4653000"/>
            <a:ext cx="3075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/>
              <a:t>- избыточно по усилиям</a:t>
            </a:r>
            <a:br>
              <a:rPr lang="ru-RU" sz="2200" dirty="0"/>
            </a:br>
            <a:r>
              <a:rPr lang="ru-RU" sz="2200" dirty="0"/>
              <a:t>   программиста</a:t>
            </a:r>
          </a:p>
        </p:txBody>
      </p:sp>
    </p:spTree>
    <p:extLst>
      <p:ext uri="{BB962C8B-B14F-4D97-AF65-F5344CB8AC3E}">
        <p14:creationId xmlns:p14="http://schemas.microsoft.com/office/powerpoint/2010/main" val="122713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Декомпозиция: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divide 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impera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1197000"/>
            <a:ext cx="8640000" cy="466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265113" algn="l"/>
              </a:tabLst>
            </a:pPr>
            <a:r>
              <a:rPr lang="ru-RU" altLang="ru-RU" sz="2400" dirty="0"/>
              <a:t>	Современные программные системы – сложные:</a:t>
            </a:r>
          </a:p>
          <a:p>
            <a:pPr marL="608012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tabLst>
                <a:tab pos="542925" algn="l"/>
              </a:tabLst>
            </a:pPr>
            <a:r>
              <a:rPr lang="ru-RU" altLang="ru-RU" sz="2000" dirty="0"/>
              <a:t>они отражают сложность реального мира</a:t>
            </a:r>
          </a:p>
          <a:p>
            <a:pPr marL="608012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tabLst>
                <a:tab pos="542925" algn="l"/>
              </a:tabLst>
            </a:pPr>
            <a:r>
              <a:rPr lang="ru-RU" altLang="ru-RU" sz="2000" dirty="0"/>
              <a:t>процесс их разработки сложен (и слабо стандартизирован)</a:t>
            </a:r>
          </a:p>
          <a:p>
            <a:pPr marL="608012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tabLst>
                <a:tab pos="542925" algn="l"/>
              </a:tabLst>
            </a:pPr>
            <a:r>
              <a:rPr lang="ru-RU" altLang="ru-RU" sz="2000" dirty="0"/>
              <a:t>программа - дискретная система, а дискретные системы неустойчивы: маленькая ошибка приводит к значительным последствиям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265113" algn="l"/>
              </a:tabLst>
            </a:pPr>
            <a:r>
              <a:rPr lang="ru-RU" altLang="ru-RU" sz="2400" dirty="0"/>
              <a:t>	Общие свойства сложных систем:</a:t>
            </a:r>
          </a:p>
          <a:p>
            <a:pPr marL="608012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tabLst>
                <a:tab pos="542925" algn="l"/>
              </a:tabLst>
            </a:pPr>
            <a:r>
              <a:rPr lang="ru-RU" altLang="ru-RU" sz="2000" dirty="0"/>
              <a:t>имеют внутреннюю структуру, то есть состоят из</a:t>
            </a:r>
            <a:r>
              <a:rPr lang="en-US" altLang="ru-RU" sz="2000" dirty="0"/>
              <a:t> </a:t>
            </a:r>
            <a:r>
              <a:rPr lang="ru-RU" altLang="ru-RU" sz="2000" dirty="0"/>
              <a:t>компонент - подсистем, которые, в свою очередь, тоже могут быть разбиты на подсистемы</a:t>
            </a:r>
          </a:p>
          <a:p>
            <a:pPr marL="608012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tabLst>
                <a:tab pos="542925" algn="l"/>
              </a:tabLst>
            </a:pPr>
            <a:r>
              <a:rPr lang="ru-RU" altLang="ru-RU" sz="2000" dirty="0"/>
              <a:t>внутренние связи подсистем сильнее связей между подсистемами.</a:t>
            </a:r>
            <a:br>
              <a:rPr lang="ru-RU" altLang="ru-RU" sz="2000" dirty="0"/>
            </a:br>
            <a:r>
              <a:rPr lang="ru-RU" altLang="ru-RU" sz="2000" dirty="0"/>
              <a:t>Это дает возможность по отдельности изучать каждую подсистему.</a:t>
            </a:r>
          </a:p>
          <a:p>
            <a:pPr marL="608012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tabLst>
                <a:tab pos="542925" algn="l"/>
              </a:tabLst>
            </a:pPr>
            <a:r>
              <a:rPr lang="ru-RU" altLang="ru-RU" sz="2000" dirty="0"/>
              <a:t>состоят из ограниченного числа типов подсистем, скомбинированных и организованных различным образом</a:t>
            </a:r>
          </a:p>
          <a:p>
            <a:pPr marL="608012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tabLst>
                <a:tab pos="542925" algn="l"/>
              </a:tabLst>
            </a:pPr>
            <a:r>
              <a:rPr lang="ru-RU" altLang="ru-RU" sz="2000" dirty="0"/>
              <a:t>являются результатом эволюции более простых систем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0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Декомпозиция: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divide 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impera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981000"/>
            <a:ext cx="8640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265113" algn="l"/>
              </a:tabLst>
            </a:pPr>
            <a:r>
              <a:rPr lang="ru-RU" altLang="ru-RU" sz="2000" dirty="0"/>
              <a:t>Рост сложности и объема ПО на примере ОС </a:t>
            </a:r>
            <a:r>
              <a:rPr lang="en-US" altLang="ru-RU" sz="2000" dirty="0"/>
              <a:t>Windows</a:t>
            </a:r>
            <a:br>
              <a:rPr lang="ru-RU" altLang="ru-RU" sz="2000" dirty="0"/>
            </a:br>
            <a:r>
              <a:rPr lang="ru-RU" altLang="ru-RU" sz="2000" dirty="0"/>
              <a:t>(неофициальные данные):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tabLst>
                <a:tab pos="265113" algn="l"/>
              </a:tabLst>
            </a:pPr>
            <a:endParaRPr lang="ru-RU" altLang="ru-RU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06735"/>
              </p:ext>
            </p:extLst>
          </p:nvPr>
        </p:nvGraphicFramePr>
        <p:xfrm>
          <a:off x="396000" y="1989000"/>
          <a:ext cx="8424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Дата выхода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Операционная система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Разработчиков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Тестировщиков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Кол-во строк исходного  кода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Июль</a:t>
                      </a:r>
                      <a:r>
                        <a:rPr lang="ru-RU" baseline="0" dirty="0"/>
                        <a:t> 19</a:t>
                      </a:r>
                      <a:r>
                        <a:rPr lang="en-US" dirty="0"/>
                        <a:t>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 1.0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(released as 3.1)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4-5 </a:t>
                      </a:r>
                      <a:r>
                        <a:rPr lang="ru-RU" dirty="0"/>
                        <a:t>млн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Сентябрь</a:t>
                      </a:r>
                      <a:r>
                        <a:rPr lang="ru-RU" baseline="0" dirty="0"/>
                        <a:t> 19</a:t>
                      </a:r>
                      <a:r>
                        <a:rPr lang="en-US" dirty="0"/>
                        <a:t>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 2.0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(released as 3.5)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7-8 </a:t>
                      </a:r>
                      <a:r>
                        <a:rPr lang="ru-RU" dirty="0"/>
                        <a:t>млн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Май</a:t>
                      </a:r>
                      <a:r>
                        <a:rPr lang="ru-RU" baseline="0" dirty="0"/>
                        <a:t> 19</a:t>
                      </a:r>
                      <a:r>
                        <a:rPr lang="en-US" dirty="0"/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 3.0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(released as 3.51)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450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9-10 </a:t>
                      </a:r>
                      <a:r>
                        <a:rPr lang="ru-RU" dirty="0"/>
                        <a:t>млн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Июль</a:t>
                      </a:r>
                      <a:r>
                        <a:rPr lang="ru-RU" baseline="0" dirty="0"/>
                        <a:t> 19</a:t>
                      </a:r>
                      <a:r>
                        <a:rPr lang="en-US" dirty="0"/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 4.0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(released as 4.0)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11-12 </a:t>
                      </a:r>
                      <a:r>
                        <a:rPr lang="ru-RU" dirty="0"/>
                        <a:t>млн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Декабрь 19</a:t>
                      </a:r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 5.0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(Windows 2000)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1,400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29+ </a:t>
                      </a:r>
                      <a:r>
                        <a:rPr lang="ru-RU" dirty="0"/>
                        <a:t>млн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Октябрь</a:t>
                      </a:r>
                      <a:r>
                        <a:rPr lang="ru-RU" baseline="0" dirty="0"/>
                        <a:t> 20</a:t>
                      </a:r>
                      <a:r>
                        <a:rPr lang="en-US" dirty="0"/>
                        <a:t>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 5.1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(Windows XP)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1,800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2,200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40 </a:t>
                      </a:r>
                      <a:r>
                        <a:rPr lang="ru-RU" dirty="0"/>
                        <a:t>млн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Апрель</a:t>
                      </a:r>
                      <a:r>
                        <a:rPr lang="ru-RU" baseline="0" dirty="0"/>
                        <a:t> 20</a:t>
                      </a:r>
                      <a:r>
                        <a:rPr lang="en-US" dirty="0"/>
                        <a:t>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 5.2</a:t>
                      </a:r>
                      <a:br>
                        <a:rPr lang="ru-RU" dirty="0"/>
                      </a:br>
                      <a:r>
                        <a:rPr lang="en-US" dirty="0"/>
                        <a:t>(Windows Server 2003)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2,000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2,400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</a:t>
                      </a:r>
                      <a:r>
                        <a:rPr lang="ru-RU" dirty="0"/>
                        <a:t>млн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6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Декомпозиция: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divide 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impera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Aft>
                <a:spcPts val="600"/>
              </a:spcAft>
              <a:buClr>
                <a:schemeClr val="accent2"/>
              </a:buClr>
              <a:buSzPct val="80000"/>
            </a:pPr>
            <a:r>
              <a:rPr lang="ru-RU" altLang="ru-RU" sz="2400" dirty="0">
                <a:latin typeface="Calibri" panose="020F0502020204030204" pitchFamily="34" charset="0"/>
              </a:rPr>
              <a:t>Иллюстрация сложности разработки:</a:t>
            </a:r>
          </a:p>
          <a:p>
            <a:pPr marL="342900" lvl="1" indent="-342900" eaLnBrk="1" hangingPunct="1"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Служба </a:t>
            </a:r>
            <a:r>
              <a:rPr lang="ru-RU" altLang="ru-RU" sz="2000" dirty="0" err="1">
                <a:latin typeface="Calibri" panose="020F0502020204030204" pitchFamily="34" charset="0"/>
              </a:rPr>
              <a:t>Microsoft</a:t>
            </a:r>
            <a:r>
              <a:rPr lang="ru-RU" altLang="ru-RU" sz="2000" dirty="0">
                <a:latin typeface="Calibri" panose="020F0502020204030204" pitchFamily="34" charset="0"/>
              </a:rPr>
              <a:t> </a:t>
            </a:r>
            <a:r>
              <a:rPr lang="ru-RU" altLang="ru-RU" sz="2000" dirty="0" err="1">
                <a:latin typeface="Calibri" panose="020F0502020204030204" pitchFamily="34" charset="0"/>
              </a:rPr>
              <a:t>Consulting</a:t>
            </a:r>
            <a:r>
              <a:rPr lang="ru-RU" altLang="ru-RU" sz="2000" dirty="0">
                <a:latin typeface="Calibri" panose="020F0502020204030204" pitchFamily="34" charset="0"/>
              </a:rPr>
              <a:t> </a:t>
            </a:r>
            <a:r>
              <a:rPr lang="ru-RU" altLang="ru-RU" sz="2000" dirty="0" err="1">
                <a:latin typeface="Calibri" panose="020F0502020204030204" pitchFamily="34" charset="0"/>
              </a:rPr>
              <a:t>Services</a:t>
            </a:r>
            <a:r>
              <a:rPr lang="ru-RU" altLang="ru-RU" sz="2000" dirty="0">
                <a:latin typeface="Calibri" panose="020F0502020204030204" pitchFamily="34" charset="0"/>
              </a:rPr>
              <a:t> провела анализ результатов выполнения большого количества своих программных проектов. </a:t>
            </a:r>
          </a:p>
          <a:p>
            <a:pPr marL="342900" lvl="1" indent="-342900" eaLnBrk="1" hangingPunct="1"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Оказалось, что вероятность провала программных проектов довольно велика:</a:t>
            </a:r>
          </a:p>
          <a:p>
            <a:pPr marL="542925" lvl="1" indent="-361950" eaLnBrk="1" hangingPunct="1">
              <a:spcAft>
                <a:spcPts val="600"/>
              </a:spcAft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ru-RU" altLang="ru-RU" sz="2000" dirty="0">
                <a:latin typeface="Calibri" panose="020F0502020204030204" pitchFamily="34" charset="0"/>
              </a:rPr>
              <a:t>Только 24% проектов можно признать в той или иной степени успешными,</a:t>
            </a:r>
          </a:p>
          <a:p>
            <a:pPr marL="542925" lvl="1" indent="-361950" eaLnBrk="1" hangingPunct="1">
              <a:spcAft>
                <a:spcPts val="600"/>
              </a:spcAft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ru-RU" altLang="ru-RU" sz="2000" dirty="0">
                <a:latin typeface="Calibri" panose="020F0502020204030204" pitchFamily="34" charset="0"/>
              </a:rPr>
              <a:t>26% не были завершены, </a:t>
            </a:r>
          </a:p>
          <a:p>
            <a:pPr marL="542925" lvl="1" indent="-361950" eaLnBrk="1" hangingPunct="1">
              <a:spcAft>
                <a:spcPts val="600"/>
              </a:spcAft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ru-RU" altLang="ru-RU" sz="2000" dirty="0">
                <a:latin typeface="Calibri" panose="020F0502020204030204" pitchFamily="34" charset="0"/>
              </a:rPr>
              <a:t>50% столкнулись с большими проблемами, например, бюджет был превышен вдвое или</a:t>
            </a:r>
            <a:r>
              <a:rPr lang="en-US" altLang="ru-RU" sz="2000" dirty="0">
                <a:latin typeface="Calibri" panose="020F0502020204030204" pitchFamily="34" charset="0"/>
              </a:rPr>
              <a:t>/</a:t>
            </a:r>
            <a:r>
              <a:rPr lang="ru-RU" altLang="ru-RU" sz="2000" dirty="0">
                <a:latin typeface="Calibri" panose="020F0502020204030204" pitchFamily="34" charset="0"/>
              </a:rPr>
              <a:t>и затрачено в 1,5 раза больше времени. </a:t>
            </a:r>
            <a:endParaRPr lang="en-US" altLang="ru-RU" sz="2000" dirty="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pic>
        <p:nvPicPr>
          <p:cNvPr id="9" name="Рисунок 12" descr="kontora_0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000" y="4509000"/>
            <a:ext cx="1763712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Декомпозиция: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divide 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impera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756000" y="981000"/>
            <a:ext cx="7962900" cy="51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ru-RU" dirty="0">
                <a:latin typeface="Arial" charset="0"/>
              </a:rPr>
              <a:t>Последствия маленьких ошибок – крах программной системы:</a:t>
            </a:r>
          </a:p>
          <a:p>
            <a:endParaRPr lang="ru-RU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Вместо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00" y="1701000"/>
            <a:ext cx="3240000" cy="1631216"/>
          </a:xfrm>
          <a:prstGeom prst="rect">
            <a:avLst/>
          </a:prstGeom>
          <a:noFill/>
          <a:ln w="31750" cap="rnd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</a:rPr>
              <a:t>Ошибка взятия целой части дробного числа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ru-RU" sz="2000" dirty="0">
                <a:latin typeface="Calibri" panose="020F0502020204030204" pitchFamily="34" charset="0"/>
              </a:rPr>
              <a:t>при выходе числа с плавающей точкой за диапазон допустимых 16-битовых целых</a:t>
            </a:r>
          </a:p>
        </p:txBody>
      </p:sp>
      <p:cxnSp>
        <p:nvCxnSpPr>
          <p:cNvPr id="11" name="Прямая со стрелкой 10"/>
          <p:cNvCxnSpPr>
            <a:stCxn id="5" idx="1"/>
          </p:cNvCxnSpPr>
          <p:nvPr/>
        </p:nvCxnSpPr>
        <p:spPr>
          <a:xfrm flipH="1" flipV="1">
            <a:off x="2556000" y="2349000"/>
            <a:ext cx="2592000" cy="16760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0000" y="3285000"/>
            <a:ext cx="2952000" cy="286232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 32767)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228000" y="4509000"/>
            <a:ext cx="2304000" cy="864000"/>
          </a:xfrm>
          <a:prstGeom prst="rect">
            <a:avLst/>
          </a:prstGeom>
          <a:solidFill>
            <a:schemeClr val="bg1">
              <a:alpha val="6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ru-RU" b="1" dirty="0">
                <a:solidFill>
                  <a:srgbClr val="0070C0"/>
                </a:solidFill>
                <a:latin typeface="Arial" charset="0"/>
              </a:rPr>
              <a:t>Результат: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0000" y="1629000"/>
            <a:ext cx="2952000" cy="92333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5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Декомпозиция: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divide 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impera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12001" y="909000"/>
            <a:ext cx="493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"Такие незначительные изменения,</a:t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такие огромные последствия"</a:t>
            </a:r>
          </a:p>
        </p:txBody>
      </p:sp>
      <p:pic>
        <p:nvPicPr>
          <p:cNvPr id="17" name="Picture 4" descr="http://ta.twi.tudelft.nl/nw/users/vuik/information/ariane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13" y="1952263"/>
            <a:ext cx="19050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 descr="http://www.fi.muni.cz/paradise/what_we_do/ariane5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375" y="1969725"/>
            <a:ext cx="3119438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6201575" y="2099900"/>
            <a:ext cx="27624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ru-RU" sz="2400" b="1" dirty="0">
                <a:latin typeface="Calibri" panose="020F0502020204030204" pitchFamily="34" charset="0"/>
              </a:rPr>
              <a:t>4 </a:t>
            </a:r>
            <a:r>
              <a:rPr lang="ru-RU" altLang="ru-RU" sz="2400" b="1" dirty="0">
                <a:latin typeface="Calibri" panose="020F0502020204030204" pitchFamily="34" charset="0"/>
              </a:rPr>
              <a:t>июня</a:t>
            </a:r>
            <a:r>
              <a:rPr lang="en-US" altLang="ru-RU" sz="2400" b="1" dirty="0">
                <a:latin typeface="Calibri" panose="020F0502020204030204" pitchFamily="34" charset="0"/>
              </a:rPr>
              <a:t> 1996</a:t>
            </a:r>
            <a:r>
              <a:rPr lang="ru-RU" altLang="ru-RU" sz="2400" b="1" dirty="0">
                <a:latin typeface="Calibri" panose="020F0502020204030204" pitchFamily="34" charset="0"/>
              </a:rPr>
              <a:t> года</a:t>
            </a:r>
          </a:p>
          <a:p>
            <a:pPr eaLnBrk="1" hangingPunct="1"/>
            <a:r>
              <a:rPr lang="ru-RU" altLang="ru-RU" sz="2400" dirty="0">
                <a:latin typeface="Calibri" panose="020F0502020204030204" pitchFamily="34" charset="0"/>
              </a:rPr>
              <a:t>Взрыв ракеты-носителя </a:t>
            </a:r>
            <a:r>
              <a:rPr lang="en-US" altLang="ru-RU" sz="2400" dirty="0">
                <a:latin typeface="Calibri" panose="020F0502020204030204" pitchFamily="34" charset="0"/>
              </a:rPr>
              <a:t> Ariane 5</a:t>
            </a:r>
            <a:endParaRPr lang="ru-RU" altLang="ru-RU" sz="2400" dirty="0">
              <a:latin typeface="Calibri" panose="020F0502020204030204" pitchFamily="34" charset="0"/>
            </a:endParaRPr>
          </a:p>
          <a:p>
            <a:pPr eaLnBrk="1" hangingPunct="1"/>
            <a:r>
              <a:rPr lang="ru-RU" altLang="ru-RU" sz="2400" dirty="0">
                <a:latin typeface="Calibri" panose="020F0502020204030204" pitchFamily="34" charset="0"/>
              </a:rPr>
              <a:t>спустя 30 секунд после запуска.</a:t>
            </a:r>
          </a:p>
        </p:txBody>
      </p:sp>
      <p:pic>
        <p:nvPicPr>
          <p:cNvPr id="20" name="Рисунок 10" descr="kontora_01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00" y="4077000"/>
            <a:ext cx="1763713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6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Декомпозиция: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divide 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impera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468000" y="1269000"/>
            <a:ext cx="79629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80000"/>
            </a:pPr>
            <a:r>
              <a:rPr lang="ru-RU" altLang="ru-RU" sz="2400" b="1" dirty="0">
                <a:latin typeface="Calibri" panose="020F0502020204030204" pitchFamily="34" charset="0"/>
              </a:rPr>
              <a:t>Способ преодоления сложности – декомпозиция</a:t>
            </a:r>
            <a:endParaRPr lang="en-US" altLang="ru-RU" sz="2400" b="1" dirty="0">
              <a:latin typeface="Calibri" panose="020F0502020204030204" pitchFamily="34" charset="0"/>
            </a:endParaRPr>
          </a:p>
          <a:p>
            <a:pPr eaLnBrk="1" hangingPunct="1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При проектировании сложной программной системы необходимо разделять ее на все меньшие и меньшие подсистемы, каждую из которых можно совершенствовать независимо.</a:t>
            </a:r>
          </a:p>
          <a:p>
            <a:pPr eaLnBrk="1" hangingPunct="1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Построив модели ограниченного числа подсистем, можно, комбинируя их различным образом, строить множество гораздо более сложных систем. </a:t>
            </a:r>
          </a:p>
          <a:p>
            <a:pPr eaLnBrk="1" hangingPunct="1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Построив более простую модель, ее можно далее развивать, следуя за развитием системы. </a:t>
            </a:r>
          </a:p>
          <a:p>
            <a:pPr eaLnBrk="1" hangingPunct="1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В этом случае мы не превысим пропускную способность человеческого мозга:  для понимания любого уровня системы необходимо держать в памяти информацию лишь о немногих частях системы. 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6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Декомпозиция: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divide 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impera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468000" y="1125000"/>
            <a:ext cx="796290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80000"/>
            </a:pPr>
            <a:r>
              <a:rPr lang="ru-RU" altLang="ru-RU" sz="2400" b="1" dirty="0">
                <a:latin typeface="Calibri" panose="020F0502020204030204" pitchFamily="34" charset="0"/>
              </a:rPr>
              <a:t>Алгоритмическая декомпозиция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Основана на разделении алгоритмов на блоки - функции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Каждая функция выполняет один из этапов общего процесса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Реализуется средствами структурного программирования</a:t>
            </a:r>
          </a:p>
          <a:p>
            <a:pPr eaLnBrk="1" hangingPunct="1">
              <a:spcBef>
                <a:spcPts val="1800"/>
              </a:spcBef>
              <a:spcAft>
                <a:spcPts val="600"/>
              </a:spcAft>
              <a:buClr>
                <a:schemeClr val="hlink"/>
              </a:buClr>
              <a:buSzPct val="80000"/>
            </a:pPr>
            <a:r>
              <a:rPr lang="ru-RU" altLang="ru-RU" sz="2400" b="1" dirty="0">
                <a:latin typeface="Calibri" panose="020F0502020204030204" pitchFamily="34" charset="0"/>
              </a:rPr>
              <a:t>Объектно-ориентированная декомпозиция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Мир представляется совокупностью автономно действующих  объектов, моделирующих объекты реального мира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Каждый объект обладает своим собственным поведением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Послав объекту сообщение, можно попросить его выполнить присущее ему действие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Объекты взаимодействуют друг с другом, моделируя поведение системы, соответствующее более высокому уровню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Реализуется средствами объектно-ориентированного программирования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0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Декомпозиция: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divide 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impera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252000" y="1269000"/>
            <a:ext cx="8322900" cy="42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>
                <a:latin typeface="Calibri" panose="020F0502020204030204" pitchFamily="34" charset="0"/>
              </a:rPr>
              <a:t>Иерархическое упорядочение задач или объектов – важный принцип управления сложностью проекта, лежащий в основе объектно-ориентированного подхода.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u="sng" dirty="0">
                <a:latin typeface="Calibri" panose="020F0502020204030204" pitchFamily="34" charset="0"/>
              </a:rPr>
              <a:t>Структурная иерархия </a:t>
            </a:r>
            <a:r>
              <a:rPr lang="ru-RU" altLang="ru-RU" sz="2400" dirty="0">
                <a:latin typeface="Calibri" panose="020F0502020204030204" pitchFamily="34" charset="0"/>
              </a:rPr>
              <a:t>строится по простому принципу разделения целого на составные части:</a:t>
            </a:r>
            <a:endParaRPr lang="ru-RU" altLang="ru-RU" sz="3200" dirty="0">
              <a:latin typeface="Calibri" panose="020F0502020204030204" pitchFamily="34" charset="0"/>
            </a:endParaRP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780000" y="3645000"/>
            <a:ext cx="1603375" cy="46355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Самолёт</a:t>
            </a:r>
            <a:endParaRPr lang="ru-RU" altLang="ru-RU" sz="2000" dirty="0">
              <a:latin typeface="Calibri" panose="020F0502020204030204" pitchFamily="34" charset="0"/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3060000" y="4365000"/>
            <a:ext cx="1800000" cy="46355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Корпус</a:t>
            </a:r>
            <a:endParaRPr lang="ru-RU" altLang="ru-RU" sz="2000" dirty="0">
              <a:latin typeface="Calibri" panose="020F0502020204030204" pitchFamily="34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932000" y="5301000"/>
            <a:ext cx="1368000" cy="432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Двигатели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452000" y="4365000"/>
            <a:ext cx="1368000" cy="46355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Хвост</a:t>
            </a:r>
            <a:endParaRPr lang="ru-RU" altLang="ru-RU" sz="2000" dirty="0">
              <a:latin typeface="Calibri" panose="020F0502020204030204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115400" y="5213450"/>
            <a:ext cx="579437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dirty="0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292000" y="4365000"/>
            <a:ext cx="1800000" cy="46355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Крылья</a:t>
            </a:r>
            <a:endParaRPr lang="ru-RU" altLang="ru-RU" sz="2000" dirty="0">
              <a:latin typeface="Calibri" panose="020F0502020204030204" pitchFamily="34" charset="0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84000" y="4365000"/>
            <a:ext cx="1800000" cy="46355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Кабина</a:t>
            </a:r>
            <a:endParaRPr lang="ru-RU" altLang="ru-RU" sz="2000" dirty="0">
              <a:latin typeface="Calibri" panose="020F0502020204030204" pitchFamily="34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516000" y="5301000"/>
            <a:ext cx="1296000" cy="432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Закрылки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956000" y="5301000"/>
            <a:ext cx="1008000" cy="432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Рули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484000" y="5301000"/>
            <a:ext cx="1008000" cy="432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Шасси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80000" y="5229000"/>
            <a:ext cx="1944000" cy="648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Приборная панель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cxnSp>
        <p:nvCxnSpPr>
          <p:cNvPr id="7" name="Прямая со стрелкой 6"/>
          <p:cNvCxnSpPr>
            <a:stCxn id="9" idx="2"/>
            <a:endCxn id="24" idx="0"/>
          </p:cNvCxnSpPr>
          <p:nvPr/>
        </p:nvCxnSpPr>
        <p:spPr>
          <a:xfrm flipH="1">
            <a:off x="1584000" y="4108550"/>
            <a:ext cx="2997688" cy="256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9" idx="2"/>
            <a:endCxn id="10" idx="0"/>
          </p:cNvCxnSpPr>
          <p:nvPr/>
        </p:nvCxnSpPr>
        <p:spPr>
          <a:xfrm flipH="1">
            <a:off x="3960000" y="4108550"/>
            <a:ext cx="621688" cy="256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9" idx="2"/>
            <a:endCxn id="23" idx="0"/>
          </p:cNvCxnSpPr>
          <p:nvPr/>
        </p:nvCxnSpPr>
        <p:spPr>
          <a:xfrm>
            <a:off x="4581688" y="4108550"/>
            <a:ext cx="1610312" cy="256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9" idx="2"/>
            <a:endCxn id="17" idx="0"/>
          </p:cNvCxnSpPr>
          <p:nvPr/>
        </p:nvCxnSpPr>
        <p:spPr>
          <a:xfrm>
            <a:off x="4581688" y="4108550"/>
            <a:ext cx="3554312" cy="256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7" idx="2"/>
            <a:endCxn id="26" idx="0"/>
          </p:cNvCxnSpPr>
          <p:nvPr/>
        </p:nvCxnSpPr>
        <p:spPr>
          <a:xfrm>
            <a:off x="8136000" y="4828550"/>
            <a:ext cx="324000" cy="472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3" idx="2"/>
            <a:endCxn id="25" idx="0"/>
          </p:cNvCxnSpPr>
          <p:nvPr/>
        </p:nvCxnSpPr>
        <p:spPr>
          <a:xfrm>
            <a:off x="6192000" y="4828550"/>
            <a:ext cx="972000" cy="472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23" idx="2"/>
            <a:endCxn id="11" idx="0"/>
          </p:cNvCxnSpPr>
          <p:nvPr/>
        </p:nvCxnSpPr>
        <p:spPr>
          <a:xfrm flipH="1">
            <a:off x="5616000" y="4828550"/>
            <a:ext cx="576000" cy="472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10" idx="2"/>
            <a:endCxn id="27" idx="0"/>
          </p:cNvCxnSpPr>
          <p:nvPr/>
        </p:nvCxnSpPr>
        <p:spPr>
          <a:xfrm flipH="1">
            <a:off x="2988000" y="4828550"/>
            <a:ext cx="972000" cy="472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3636000" y="5301000"/>
            <a:ext cx="1008000" cy="432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Салон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cxnSp>
        <p:nvCxnSpPr>
          <p:cNvPr id="57" name="Прямая со стрелкой 56"/>
          <p:cNvCxnSpPr>
            <a:stCxn id="10" idx="2"/>
            <a:endCxn id="53" idx="0"/>
          </p:cNvCxnSpPr>
          <p:nvPr/>
        </p:nvCxnSpPr>
        <p:spPr>
          <a:xfrm>
            <a:off x="3960000" y="4828550"/>
            <a:ext cx="180000" cy="472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24" idx="2"/>
            <a:endCxn id="28" idx="0"/>
          </p:cNvCxnSpPr>
          <p:nvPr/>
        </p:nvCxnSpPr>
        <p:spPr>
          <a:xfrm flipH="1">
            <a:off x="1152000" y="4828550"/>
            <a:ext cx="432000" cy="400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9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Декомпозиция: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divide 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impera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540000" y="909000"/>
            <a:ext cx="7962900" cy="42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000" u="sng" dirty="0">
                <a:latin typeface="Calibri" panose="020F0502020204030204" pitchFamily="34" charset="0"/>
              </a:rPr>
              <a:t>Объектная иерархия </a:t>
            </a:r>
            <a:r>
              <a:rPr lang="ru-RU" sz="2000" dirty="0">
                <a:latin typeface="Calibri" panose="020F0502020204030204" pitchFamily="34" charset="0"/>
              </a:rPr>
              <a:t>строится по принципу </a:t>
            </a:r>
            <a:r>
              <a:rPr lang="ru-RU" sz="2000" b="1" dirty="0">
                <a:latin typeface="Calibri" panose="020F0502020204030204" pitchFamily="34" charset="0"/>
              </a:rPr>
              <a:t>наследования </a:t>
            </a:r>
            <a:r>
              <a:rPr lang="ru-RU" sz="2000" dirty="0">
                <a:latin typeface="Calibri" panose="020F0502020204030204" pitchFamily="34" charset="0"/>
              </a:rPr>
              <a:t>свойств родительских (вышележащих) классов объектов дочерними (нижележащими) классами. </a:t>
            </a:r>
          </a:p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000" dirty="0">
                <a:latin typeface="Calibri" panose="020F0502020204030204" pitchFamily="34" charset="0"/>
              </a:rPr>
              <a:t>Родительские классы называют просто родителями (предками), дочерние – потомками</a:t>
            </a:r>
          </a:p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endParaRPr lang="ru-RU" sz="2000" dirty="0">
              <a:latin typeface="Calibri" panose="020F0502020204030204" pitchFamily="34" charset="0"/>
            </a:endParaRPr>
          </a:p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endParaRPr lang="ru-RU" sz="2000" dirty="0">
              <a:latin typeface="Calibri" panose="020F0502020204030204" pitchFamily="34" charset="0"/>
            </a:endParaRPr>
          </a:p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endParaRPr lang="ru-RU" sz="2000" dirty="0">
              <a:latin typeface="Calibri" panose="020F0502020204030204" pitchFamily="34" charset="0"/>
            </a:endParaRPr>
          </a:p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endParaRPr lang="ru-RU" sz="2000" dirty="0">
              <a:latin typeface="Calibri" panose="020F0502020204030204" pitchFamily="34" charset="0"/>
            </a:endParaRPr>
          </a:p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endParaRPr lang="ru-RU" sz="2000" dirty="0">
              <a:latin typeface="Calibri" panose="020F0502020204030204" pitchFamily="34" charset="0"/>
            </a:endParaRPr>
          </a:p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endParaRPr lang="ru-RU" sz="2000" dirty="0">
              <a:latin typeface="Calibri" panose="020F0502020204030204" pitchFamily="34" charset="0"/>
            </a:endParaRPr>
          </a:p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endParaRPr lang="ru-RU" sz="2000" dirty="0">
              <a:latin typeface="Calibri" panose="020F0502020204030204" pitchFamily="34" charset="0"/>
            </a:endParaRPr>
          </a:p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endParaRPr lang="ru-RU" sz="2000" dirty="0">
              <a:latin typeface="Calibri" panose="020F0502020204030204" pitchFamily="34" charset="0"/>
            </a:endParaRPr>
          </a:p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000" dirty="0">
                <a:latin typeface="Calibri" panose="020F0502020204030204" pitchFamily="34" charset="0"/>
              </a:rPr>
              <a:t>Птица, собака, волк – это типы животных, называемые </a:t>
            </a:r>
            <a:r>
              <a:rPr lang="ru-RU" sz="2000" b="1" dirty="0">
                <a:latin typeface="Calibri" panose="020F0502020204030204" pitchFamily="34" charset="0"/>
              </a:rPr>
              <a:t>классами. </a:t>
            </a:r>
          </a:p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000" dirty="0">
                <a:latin typeface="Calibri" panose="020F0502020204030204" pitchFamily="34" charset="0"/>
              </a:rPr>
              <a:t>Конкретная реализация того или иного класса, например,  кот </a:t>
            </a:r>
            <a:r>
              <a:rPr lang="ru-RU" sz="2000" dirty="0" err="1">
                <a:latin typeface="Calibri" panose="020F0502020204030204" pitchFamily="34" charset="0"/>
              </a:rPr>
              <a:t>Матроскин</a:t>
            </a:r>
            <a:r>
              <a:rPr lang="ru-RU" sz="2000" dirty="0">
                <a:latin typeface="Calibri" panose="020F0502020204030204" pitchFamily="34" charset="0"/>
              </a:rPr>
              <a:t>, является </a:t>
            </a:r>
            <a:r>
              <a:rPr lang="ru-RU" sz="2000" b="1" dirty="0">
                <a:latin typeface="Calibri" panose="020F0502020204030204" pitchFamily="34" charset="0"/>
              </a:rPr>
              <a:t>объектом</a:t>
            </a:r>
            <a:r>
              <a:rPr lang="ru-RU" sz="2000" dirty="0">
                <a:latin typeface="Calibri" panose="020F0502020204030204" pitchFamily="34" charset="0"/>
              </a:rPr>
              <a:t> данного класса.  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780000" y="2493000"/>
            <a:ext cx="1603375" cy="46355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Животное</a:t>
            </a:r>
            <a:endParaRPr lang="ru-RU" altLang="ru-RU" sz="2000" dirty="0">
              <a:latin typeface="Calibri" panose="020F0502020204030204" pitchFamily="34" charset="0"/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764000" y="3285000"/>
            <a:ext cx="2592000" cy="46355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Млекопитающее</a:t>
            </a:r>
            <a:endParaRPr lang="ru-RU" altLang="ru-RU" sz="2000" dirty="0">
              <a:latin typeface="Calibri" panose="020F0502020204030204" pitchFamily="34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932000" y="4149000"/>
            <a:ext cx="1368000" cy="432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Орел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115400" y="4061450"/>
            <a:ext cx="579437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dirty="0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868000" y="3285000"/>
            <a:ext cx="1800000" cy="46355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Птица</a:t>
            </a:r>
            <a:endParaRPr lang="ru-RU" altLang="ru-RU" sz="2000" dirty="0">
              <a:latin typeface="Calibri" panose="020F0502020204030204" pitchFamily="34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020000" y="4149000"/>
            <a:ext cx="1296000" cy="432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Воробей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56000" y="4149000"/>
            <a:ext cx="1008000" cy="432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Кошка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cxnSp>
        <p:nvCxnSpPr>
          <p:cNvPr id="30" name="Прямая со стрелкой 29"/>
          <p:cNvCxnSpPr>
            <a:stCxn id="9" idx="2"/>
            <a:endCxn id="10" idx="0"/>
          </p:cNvCxnSpPr>
          <p:nvPr/>
        </p:nvCxnSpPr>
        <p:spPr>
          <a:xfrm flipH="1">
            <a:off x="3060000" y="2956550"/>
            <a:ext cx="1521688" cy="328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9" idx="2"/>
            <a:endCxn id="23" idx="0"/>
          </p:cNvCxnSpPr>
          <p:nvPr/>
        </p:nvCxnSpPr>
        <p:spPr>
          <a:xfrm>
            <a:off x="4581688" y="2956550"/>
            <a:ext cx="2186312" cy="328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3" idx="2"/>
            <a:endCxn id="25" idx="0"/>
          </p:cNvCxnSpPr>
          <p:nvPr/>
        </p:nvCxnSpPr>
        <p:spPr>
          <a:xfrm>
            <a:off x="6768000" y="3748550"/>
            <a:ext cx="900000" cy="400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23" idx="2"/>
            <a:endCxn id="11" idx="0"/>
          </p:cNvCxnSpPr>
          <p:nvPr/>
        </p:nvCxnSpPr>
        <p:spPr>
          <a:xfrm flipH="1">
            <a:off x="5616000" y="3748550"/>
            <a:ext cx="1152000" cy="400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10" idx="2"/>
            <a:endCxn id="27" idx="0"/>
          </p:cNvCxnSpPr>
          <p:nvPr/>
        </p:nvCxnSpPr>
        <p:spPr>
          <a:xfrm flipH="1">
            <a:off x="1260000" y="3748550"/>
            <a:ext cx="1800000" cy="400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3636000" y="4149000"/>
            <a:ext cx="1008000" cy="432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Собака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cxnSp>
        <p:nvCxnSpPr>
          <p:cNvPr id="57" name="Прямая со стрелкой 56"/>
          <p:cNvCxnSpPr>
            <a:stCxn id="10" idx="2"/>
            <a:endCxn id="53" idx="0"/>
          </p:cNvCxnSpPr>
          <p:nvPr/>
        </p:nvCxnSpPr>
        <p:spPr>
          <a:xfrm>
            <a:off x="3060000" y="3748550"/>
            <a:ext cx="1080000" cy="400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44000" y="422100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...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2484000" y="4149000"/>
            <a:ext cx="1008000" cy="432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Волк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08000" y="414900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...</a:t>
            </a:r>
          </a:p>
        </p:txBody>
      </p:sp>
      <p:cxnSp>
        <p:nvCxnSpPr>
          <p:cNvPr id="47" name="Прямая со стрелкой 46"/>
          <p:cNvCxnSpPr>
            <a:stCxn id="10" idx="2"/>
            <a:endCxn id="44" idx="0"/>
          </p:cNvCxnSpPr>
          <p:nvPr/>
        </p:nvCxnSpPr>
        <p:spPr>
          <a:xfrm flipH="1">
            <a:off x="2988000" y="3748550"/>
            <a:ext cx="72000" cy="400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6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3" grpId="0" animBg="1"/>
      <p:bldP spid="25" grpId="0" animBg="1"/>
      <p:bldP spid="27" grpId="0" animBg="1"/>
      <p:bldP spid="53" grpId="0" animBg="1"/>
      <p:bldP spid="13" grpId="0"/>
      <p:bldP spid="44" grpId="0" animBg="1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Декомпозиция: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divide 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impera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252000" y="1269000"/>
            <a:ext cx="8640000" cy="48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ts val="1200"/>
              </a:spcBef>
              <a:buClr>
                <a:schemeClr val="hlink"/>
              </a:buClr>
              <a:buSzPct val="80000"/>
            </a:pPr>
            <a:r>
              <a:rPr lang="ru-RU" altLang="ru-RU" sz="2400" b="1" u="sng" dirty="0">
                <a:latin typeface="Calibri" panose="020F0502020204030204" pitchFamily="34" charset="0"/>
              </a:rPr>
              <a:t>Объектно-ориентированное программирование </a:t>
            </a:r>
            <a:r>
              <a:rPr lang="ru-RU" altLang="ru-RU" sz="2400" dirty="0">
                <a:latin typeface="Calibri" panose="020F0502020204030204" pitchFamily="34" charset="0"/>
              </a:rPr>
              <a:t>(ООП) – методология программирования, основанная на представлении программы в виде совокупности объектов, каждый из которых является экземпляром определенного класса, а классы могут образовывать иерархию наследования. </a:t>
            </a:r>
          </a:p>
          <a:p>
            <a:pPr marL="0" indent="0" eaLnBrk="1" hangingPunct="1">
              <a:spcBef>
                <a:spcPts val="1200"/>
              </a:spcBef>
              <a:buClr>
                <a:schemeClr val="hlink"/>
              </a:buClr>
              <a:buSzPct val="80000"/>
            </a:pPr>
            <a:endParaRPr lang="ru-RU" altLang="ru-RU" sz="2400" dirty="0">
              <a:latin typeface="Calibri" panose="020F0502020204030204" pitchFamily="34" charset="0"/>
            </a:endParaRPr>
          </a:p>
          <a:p>
            <a:pPr marL="0" indent="0" eaLnBrk="1" hangingPunct="1">
              <a:spcBef>
                <a:spcPts val="12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Calibri" panose="020F0502020204030204" pitchFamily="34" charset="0"/>
              </a:rPr>
              <a:t>Объекты при этом объединяют данные (как структуры) и функции (методы манипулирования данными).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40000" y="837000"/>
            <a:ext cx="82080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ru-RU" sz="2200" dirty="0">
                <a:solidFill>
                  <a:prstClr val="black"/>
                </a:solidFill>
              </a:rPr>
              <a:t>При добавлении в строку очередного слова/буквы </a:t>
            </a:r>
            <a:r>
              <a:rPr lang="ru-RU" sz="2200" dirty="0" err="1">
                <a:solidFill>
                  <a:prstClr val="black"/>
                </a:solidFill>
              </a:rPr>
              <a:t>перевыделять</a:t>
            </a:r>
            <a:r>
              <a:rPr lang="ru-RU" sz="2200" dirty="0">
                <a:solidFill>
                  <a:prstClr val="black"/>
                </a:solidFill>
              </a:rPr>
              <a:t> память…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9170"/>
              </p:ext>
            </p:extLst>
          </p:nvPr>
        </p:nvGraphicFramePr>
        <p:xfrm>
          <a:off x="684000" y="1773000"/>
          <a:ext cx="118231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08162"/>
              </p:ext>
            </p:extLst>
          </p:nvPr>
        </p:nvGraphicFramePr>
        <p:xfrm>
          <a:off x="684000" y="2709000"/>
          <a:ext cx="394105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109397"/>
              </p:ext>
            </p:extLst>
          </p:nvPr>
        </p:nvGraphicFramePr>
        <p:xfrm>
          <a:off x="684000" y="3717000"/>
          <a:ext cx="512336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06298"/>
              </p:ext>
            </p:extLst>
          </p:nvPr>
        </p:nvGraphicFramePr>
        <p:xfrm>
          <a:off x="684000" y="4725000"/>
          <a:ext cx="748799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Стрелка вниз 15"/>
          <p:cNvSpPr/>
          <p:nvPr/>
        </p:nvSpPr>
        <p:spPr>
          <a:xfrm>
            <a:off x="1116000" y="2277000"/>
            <a:ext cx="360000" cy="360000"/>
          </a:xfrm>
          <a:prstGeom prst="downArrow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2268000" y="3285000"/>
            <a:ext cx="360000" cy="360000"/>
          </a:xfrm>
          <a:prstGeom prst="downArrow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3276000" y="4293000"/>
            <a:ext cx="360000" cy="360000"/>
          </a:xfrm>
          <a:prstGeom prst="downArrow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52883"/>
              </p:ext>
            </p:extLst>
          </p:nvPr>
        </p:nvGraphicFramePr>
        <p:xfrm>
          <a:off x="684000" y="2709000"/>
          <a:ext cx="394105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16927"/>
              </p:ext>
            </p:extLst>
          </p:nvPr>
        </p:nvGraphicFramePr>
        <p:xfrm>
          <a:off x="684000" y="2709000"/>
          <a:ext cx="394105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59433"/>
              </p:ext>
            </p:extLst>
          </p:nvPr>
        </p:nvGraphicFramePr>
        <p:xfrm>
          <a:off x="684000" y="3717000"/>
          <a:ext cx="512336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78140"/>
              </p:ext>
            </p:extLst>
          </p:nvPr>
        </p:nvGraphicFramePr>
        <p:xfrm>
          <a:off x="684000" y="3717000"/>
          <a:ext cx="512336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418320"/>
              </p:ext>
            </p:extLst>
          </p:nvPr>
        </p:nvGraphicFramePr>
        <p:xfrm>
          <a:off x="684000" y="4725000"/>
          <a:ext cx="748799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99635"/>
              </p:ext>
            </p:extLst>
          </p:nvPr>
        </p:nvGraphicFramePr>
        <p:xfrm>
          <a:off x="684000" y="4725000"/>
          <a:ext cx="748799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Умножение 25"/>
          <p:cNvSpPr/>
          <p:nvPr/>
        </p:nvSpPr>
        <p:spPr>
          <a:xfrm>
            <a:off x="756000" y="1341000"/>
            <a:ext cx="1080000" cy="1152000"/>
          </a:xfrm>
          <a:prstGeom prst="mathMultiply">
            <a:avLst/>
          </a:prstGeom>
          <a:solidFill>
            <a:schemeClr val="bg1"/>
          </a:solidFill>
          <a:ln w="25400"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Умножение 26"/>
          <p:cNvSpPr/>
          <p:nvPr/>
        </p:nvSpPr>
        <p:spPr>
          <a:xfrm>
            <a:off x="1908000" y="2349000"/>
            <a:ext cx="1080000" cy="1152000"/>
          </a:xfrm>
          <a:prstGeom prst="mathMultiply">
            <a:avLst/>
          </a:prstGeom>
          <a:solidFill>
            <a:schemeClr val="bg1"/>
          </a:solidFill>
          <a:ln w="25400"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Умножение 27"/>
          <p:cNvSpPr/>
          <p:nvPr/>
        </p:nvSpPr>
        <p:spPr>
          <a:xfrm>
            <a:off x="2916000" y="3357000"/>
            <a:ext cx="1080000" cy="1152000"/>
          </a:xfrm>
          <a:prstGeom prst="mathMultiply">
            <a:avLst/>
          </a:prstGeom>
          <a:solidFill>
            <a:schemeClr val="bg1"/>
          </a:solidFill>
          <a:ln w="25400"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252000" y="5229000"/>
            <a:ext cx="8640000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ru-RU" sz="2200" dirty="0">
                <a:solidFill>
                  <a:prstClr val="black"/>
                </a:solidFill>
              </a:rPr>
              <a:t>Какова сложность сбора строки длины </a:t>
            </a:r>
            <a:r>
              <a:rPr lang="en-US" sz="2200" dirty="0">
                <a:solidFill>
                  <a:prstClr val="black"/>
                </a:solidFill>
              </a:rPr>
              <a:t>N </a:t>
            </a:r>
            <a:r>
              <a:rPr lang="ru-RU" sz="2200" dirty="0">
                <a:solidFill>
                  <a:prstClr val="black"/>
                </a:solidFill>
              </a:rPr>
              <a:t>символов?</a:t>
            </a:r>
            <a:br>
              <a:rPr lang="ru-RU" sz="2200" dirty="0">
                <a:solidFill>
                  <a:prstClr val="black"/>
                </a:solidFill>
              </a:rPr>
            </a:b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(для упрощения оценки считать, что буквы добавляются по одной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lvl="0">
              <a:lnSpc>
                <a:spcPct val="9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выделением и освобождением памяти пренебречь)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44000" y="5805000"/>
            <a:ext cx="75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(N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  <a:endParaRPr lang="ru-RU" sz="2800" dirty="0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395536" y="-17140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Выделение памяти для строк</a:t>
            </a:r>
          </a:p>
        </p:txBody>
      </p:sp>
    </p:spTree>
    <p:extLst>
      <p:ext uri="{BB962C8B-B14F-4D97-AF65-F5344CB8AC3E}">
        <p14:creationId xmlns:p14="http://schemas.microsoft.com/office/powerpoint/2010/main" val="272235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6" grpId="0" animBg="1"/>
      <p:bldP spid="27" grpId="0" animBg="1"/>
      <p:bldP spid="28" grpId="0" animBg="1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Основные принципы ООП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12000" y="1413000"/>
            <a:ext cx="4320000" cy="93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Объектно-ориентированное программирование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52000" y="3645000"/>
            <a:ext cx="2088000" cy="792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абстракция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412000" y="3645000"/>
            <a:ext cx="2088000" cy="792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инкапсуляция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572000" y="3645000"/>
            <a:ext cx="2160000" cy="792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наследование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804000" y="3645000"/>
            <a:ext cx="2160000" cy="792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полиморфизм</a:t>
            </a:r>
          </a:p>
        </p:txBody>
      </p:sp>
      <p:cxnSp>
        <p:nvCxnSpPr>
          <p:cNvPr id="14" name="Прямая со стрелкой 13"/>
          <p:cNvCxnSpPr>
            <a:stCxn id="3" idx="0"/>
          </p:cNvCxnSpPr>
          <p:nvPr/>
        </p:nvCxnSpPr>
        <p:spPr>
          <a:xfrm flipV="1">
            <a:off x="1296000" y="2349000"/>
            <a:ext cx="2556000" cy="12960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0" idx="0"/>
          </p:cNvCxnSpPr>
          <p:nvPr/>
        </p:nvCxnSpPr>
        <p:spPr>
          <a:xfrm flipV="1">
            <a:off x="3456000" y="2349000"/>
            <a:ext cx="900000" cy="12960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0"/>
          </p:cNvCxnSpPr>
          <p:nvPr/>
        </p:nvCxnSpPr>
        <p:spPr>
          <a:xfrm flipH="1" flipV="1">
            <a:off x="4860000" y="2349000"/>
            <a:ext cx="792000" cy="12960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3" idx="0"/>
          </p:cNvCxnSpPr>
          <p:nvPr/>
        </p:nvCxnSpPr>
        <p:spPr>
          <a:xfrm flipH="1" flipV="1">
            <a:off x="5292000" y="2349000"/>
            <a:ext cx="2592000" cy="1296000"/>
          </a:xfrm>
          <a:prstGeom prst="line">
            <a:avLst/>
          </a:prstGeom>
          <a:ln w="28575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62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00" y="765000"/>
            <a:ext cx="6839999" cy="5549610"/>
          </a:xfrm>
          <a:prstGeom prst="rect">
            <a:avLst/>
          </a:prstGeom>
        </p:spPr>
      </p:pic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252000" y="117000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Основные принципы ООП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33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252000" y="837000"/>
            <a:ext cx="8784000" cy="54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  <a:defRPr/>
            </a:pPr>
            <a:r>
              <a:rPr lang="ru-RU" sz="2400" dirty="0">
                <a:solidFill>
                  <a:prstClr val="black"/>
                </a:solidFill>
                <a:latin typeface="+mn-lt"/>
              </a:rPr>
              <a:t>2) </a:t>
            </a:r>
            <a:r>
              <a:rPr lang="ru-RU" sz="2400" b="1" dirty="0">
                <a:latin typeface="+mn-lt"/>
              </a:rPr>
              <a:t>инкапсуляция</a:t>
            </a:r>
            <a:r>
              <a:rPr lang="ru-RU" sz="2400" dirty="0">
                <a:latin typeface="+mn-lt"/>
              </a:rPr>
              <a:t> – сокрытие деталей от остального кода:</a:t>
            </a:r>
            <a:br>
              <a:rPr lang="ru-RU" sz="2400" dirty="0">
                <a:latin typeface="+mn-lt"/>
              </a:rPr>
            </a:br>
            <a:r>
              <a:rPr lang="ru-RU" sz="2400" dirty="0">
                <a:latin typeface="+mn-lt"/>
              </a:rPr>
              <a:t>при вызове функций программист знает типы параметров функции и что она возвращает. Знание деталей её реализации ему не обязательно, и иногда может быть вредно.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  <a:defRPr/>
            </a:pPr>
            <a:endParaRPr lang="ru-RU" sz="2400" dirty="0">
              <a:solidFill>
                <a:prstClr val="black"/>
              </a:solidFill>
              <a:latin typeface="+mn-lt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  <a:defRPr/>
            </a:pPr>
            <a:r>
              <a:rPr lang="ru-RU" sz="2400" dirty="0">
                <a:latin typeface="+mn-lt"/>
              </a:rPr>
              <a:t>3) </a:t>
            </a:r>
            <a:r>
              <a:rPr lang="ru-RU" sz="2400" b="1" i="1" u="sng" dirty="0">
                <a:latin typeface="+mn-lt"/>
              </a:rPr>
              <a:t>Наследование</a:t>
            </a:r>
            <a:r>
              <a:rPr lang="ru-RU" sz="2400" b="1" dirty="0">
                <a:solidFill>
                  <a:srgbClr val="D9E0E6"/>
                </a:solidFill>
                <a:latin typeface="+mn-lt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+mn-lt"/>
              </a:rPr>
              <a:t>– это такое отношение между объектами, когда дочерний объект повторяет набор данных и функций родительского, но может вводить дополнительные данные или методы.</a:t>
            </a:r>
            <a:endParaRPr lang="en-US" sz="2400" dirty="0">
              <a:solidFill>
                <a:prstClr val="black"/>
              </a:solidFill>
              <a:latin typeface="+mn-lt"/>
            </a:endParaRPr>
          </a:p>
          <a:p>
            <a:pPr marL="0" lvl="1" indent="0" eaLnBrk="1" hangingPunct="1">
              <a:lnSpc>
                <a:spcPct val="90000"/>
              </a:lnSpc>
              <a:spcBef>
                <a:spcPts val="1200"/>
              </a:spcBef>
              <a:buClr>
                <a:srgbClr val="00B0F0"/>
              </a:buClr>
              <a:buSzPct val="80000"/>
              <a:defRPr/>
            </a:pPr>
            <a:endParaRPr lang="ru-RU" sz="2400" dirty="0">
              <a:latin typeface="+mn-lt"/>
            </a:endParaRPr>
          </a:p>
          <a:p>
            <a:pPr marL="0" lvl="1" indent="0" eaLnBrk="1" hangingPunct="1">
              <a:lnSpc>
                <a:spcPct val="90000"/>
              </a:lnSpc>
              <a:spcBef>
                <a:spcPts val="1200"/>
              </a:spcBef>
              <a:buClr>
                <a:srgbClr val="00B0F0"/>
              </a:buClr>
              <a:buSzPct val="80000"/>
              <a:defRPr/>
            </a:pPr>
            <a:r>
              <a:rPr lang="ru-RU" sz="2400" dirty="0">
                <a:latin typeface="+mn-lt"/>
              </a:rPr>
              <a:t>4) </a:t>
            </a:r>
            <a:r>
              <a:rPr lang="ru-RU" sz="2400" b="1" i="1" u="sng" dirty="0">
                <a:latin typeface="+mn-lt"/>
              </a:rPr>
              <a:t>Полиморфизм</a:t>
            </a:r>
            <a:r>
              <a:rPr lang="ru-RU" sz="2400" b="1" dirty="0">
                <a:latin typeface="+mn-lt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+mn-lt"/>
              </a:rPr>
              <a:t>– это свойство различных объектов выполнять одно и то же действие (с одним и тем же названием) по-своему.</a:t>
            </a:r>
            <a:br>
              <a:rPr lang="ru-RU" sz="2400" dirty="0">
                <a:solidFill>
                  <a:prstClr val="black"/>
                </a:solidFill>
                <a:latin typeface="+mn-lt"/>
              </a:rPr>
            </a:br>
            <a:r>
              <a:rPr lang="ru-RU" sz="2400" dirty="0">
                <a:solidFill>
                  <a:prstClr val="black"/>
                </a:solidFill>
                <a:latin typeface="+mn-lt"/>
              </a:rPr>
              <a:t>(например, перегрузка функций – имя одно, но действия могут быть совершенно различные, в зависимости от набора параметров).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Введение в ООП</a:t>
            </a:r>
            <a:endParaRPr lang="en-US" dirty="0"/>
          </a:p>
        </p:txBody>
      </p:sp>
      <p:sp>
        <p:nvSpPr>
          <p:cNvPr id="11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648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Основные принципы ООП</a:t>
            </a:r>
          </a:p>
        </p:txBody>
      </p:sp>
    </p:spTree>
    <p:extLst>
      <p:ext uri="{BB962C8B-B14F-4D97-AF65-F5344CB8AC3E}">
        <p14:creationId xmlns:p14="http://schemas.microsoft.com/office/powerpoint/2010/main" val="56500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2000" y="1341000"/>
            <a:ext cx="8640232" cy="100800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69"/>
              <a:tabLst>
                <a:tab pos="358775" algn="l"/>
              </a:tabLst>
            </a:pPr>
            <a:r>
              <a:rPr lang="ru-RU" sz="2400" dirty="0"/>
              <a:t>Декомпозиция как средство преодоления сложности. Алгоритмическая и объектная декомпозиции.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</p:spPr>
        <p:txBody>
          <a:bodyPr/>
          <a:lstStyle/>
          <a:p>
            <a:r>
              <a:rPr lang="ru-RU" dirty="0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28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116632"/>
            <a:ext cx="8640960" cy="619268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60363" indent="-360363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3. Процедурное программирование</a:t>
            </a:r>
            <a:endParaRPr lang="en-US" b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5475" indent="-2667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879600" algn="l"/>
              </a:tabLst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7. Введение в процедурное и	структурное программирование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8. Управляющие инструкции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9. Базовые структуры данных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10. Управление памятью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11. Функции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12. Рекурсия</a:t>
            </a:r>
          </a:p>
          <a:p>
            <a:pPr marL="1881188" indent="-1881188">
              <a:lnSpc>
                <a:spcPct val="90000"/>
              </a:lnSpc>
            </a:pPr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4. Объектно-ориентированное программирование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13. Введение в ООП</a:t>
            </a:r>
          </a:p>
          <a:p>
            <a:pPr marL="627063" indent="-45720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 14. Инкапсуляция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15. Связанные динамические структуры данных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6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Абстрактные типы данных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7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Шаблоны классов</a:t>
            </a:r>
          </a:p>
          <a:p>
            <a:pPr marL="627062" fontAlgn="t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18. Наследование и полиморфизм</a:t>
            </a:r>
          </a:p>
          <a:p>
            <a:pPr marL="628650" indent="-1588" fontAlgn="t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19. Основы объектно-ориентированного проектирования</a:t>
            </a:r>
          </a:p>
          <a:p>
            <a:pPr marL="360363" lvl="0">
              <a:lnSpc>
                <a:spcPct val="107000"/>
              </a:lnSpc>
              <a:buClr>
                <a:schemeClr val="bg1">
                  <a:lumMod val="65000"/>
                </a:schemeClr>
              </a:buClr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5. Дополнительные темы</a:t>
            </a:r>
          </a:p>
          <a:p>
            <a:pPr marL="627062">
              <a:lnSpc>
                <a:spcPct val="107000"/>
              </a:lnSpc>
              <a:buClr>
                <a:prstClr val="white">
                  <a:lumMod val="7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20. Основы системы ввода-вывода</a:t>
            </a:r>
          </a:p>
          <a:p>
            <a:pPr marL="627062" lvl="0">
              <a:lnSpc>
                <a:spcPct val="107000"/>
              </a:lnSpc>
              <a:buClr>
                <a:prstClr val="white">
                  <a:lumMod val="7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21. Исключения</a:t>
            </a:r>
          </a:p>
          <a:p>
            <a:pPr marL="628650" indent="-1588">
              <a:lnSpc>
                <a:spcPct val="107000"/>
              </a:lnSpc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60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08000" y="765000"/>
            <a:ext cx="8928000" cy="54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6225" indent="-276225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b="1" i="1" u="sng" dirty="0">
                <a:latin typeface="Calibri" panose="020F0502020204030204" pitchFamily="34" charset="0"/>
              </a:rPr>
              <a:t>Инкапсуляция</a:t>
            </a:r>
            <a:r>
              <a:rPr lang="ru-RU" sz="2200" b="1" dirty="0">
                <a:latin typeface="Calibri" panose="020F0502020204030204" pitchFamily="34" charset="0"/>
              </a:rPr>
              <a:t> </a:t>
            </a:r>
            <a:r>
              <a:rPr lang="ru-RU" sz="2200" dirty="0">
                <a:latin typeface="Calibri" panose="020F0502020204030204" pitchFamily="34" charset="0"/>
              </a:rPr>
              <a:t>– механизм, связывающий воедино программный код и данные, которыми он манипулирует, а также обеспечивающий их защиту от внешнего вмешательства и неправильного использования. </a:t>
            </a:r>
          </a:p>
          <a:p>
            <a:pPr marL="276225" indent="-276225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b="1" i="1" u="sng" dirty="0">
                <a:latin typeface="Calibri" panose="020F0502020204030204" pitchFamily="34" charset="0"/>
              </a:rPr>
              <a:t>Класс</a:t>
            </a:r>
            <a:r>
              <a:rPr lang="ru-RU" sz="2200" b="1" dirty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ru-RU" sz="2200" dirty="0">
                <a:latin typeface="Calibri" panose="020F0502020204030204" pitchFamily="34" charset="0"/>
              </a:rPr>
              <a:t>– определенный пользователем проблемно-ориентированный тип данных, описывающий внутреннюю структуру объектов, которые являются его экземплярами. </a:t>
            </a:r>
          </a:p>
          <a:p>
            <a:pPr marL="276225" indent="-276225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b="1" i="1" u="sng" dirty="0">
                <a:latin typeface="Calibri" panose="020F0502020204030204" pitchFamily="34" charset="0"/>
              </a:rPr>
              <a:t>Объект</a:t>
            </a:r>
            <a:r>
              <a:rPr lang="ru-RU" sz="2200" dirty="0">
                <a:latin typeface="Calibri" panose="020F0502020204030204" pitchFamily="34" charset="0"/>
              </a:rPr>
              <a:t> (</a:t>
            </a:r>
            <a:r>
              <a:rPr lang="ru-RU" sz="2200" b="1" i="1" u="sng" dirty="0">
                <a:latin typeface="Calibri" panose="020F0502020204030204" pitchFamily="34" charset="0"/>
              </a:rPr>
              <a:t>экземпляр класса</a:t>
            </a:r>
            <a:r>
              <a:rPr lang="ru-RU" sz="2200" dirty="0">
                <a:latin typeface="Calibri" panose="020F0502020204030204" pitchFamily="34" charset="0"/>
              </a:rPr>
              <a:t>) находится в таком же отношении к своему классу, в каком переменная находится по отношению к своему типу. </a:t>
            </a:r>
          </a:p>
          <a:p>
            <a:pPr marL="276225" indent="-276225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>
                <a:latin typeface="Calibri" panose="020F0502020204030204" pitchFamily="34" charset="0"/>
              </a:rPr>
              <a:t>Данные и функции внутри класса называются </a:t>
            </a:r>
            <a:r>
              <a:rPr lang="ru-RU" sz="2200" b="1" i="1" u="sng" dirty="0">
                <a:latin typeface="Calibri" panose="020F0502020204030204" pitchFamily="34" charset="0"/>
              </a:rPr>
              <a:t>членами класса</a:t>
            </a:r>
            <a:endParaRPr lang="ru-RU" sz="2200" b="1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627063" indent="-265113">
              <a:spcBef>
                <a:spcPts val="600"/>
              </a:spcBef>
              <a:buClr>
                <a:schemeClr val="accent2"/>
              </a:buClr>
              <a:buSzPct val="80000"/>
              <a:buFont typeface="Courier New" panose="02070309020205020404" pitchFamily="49" charset="0"/>
              <a:buChar char="o"/>
              <a:tabLst>
                <a:tab pos="712788" algn="l"/>
              </a:tabLst>
              <a:defRPr/>
            </a:pPr>
            <a:r>
              <a:rPr lang="ru-RU" sz="2200" dirty="0">
                <a:latin typeface="Calibri" panose="020F0502020204030204" pitchFamily="34" charset="0"/>
              </a:rPr>
              <a:t>Данные, входящие в класс, называются </a:t>
            </a:r>
            <a:r>
              <a:rPr lang="ru-RU" sz="2200" b="1" i="1" u="sng" dirty="0">
                <a:latin typeface="Calibri" panose="020F0502020204030204" pitchFamily="34" charset="0"/>
              </a:rPr>
              <a:t>данными-членами</a:t>
            </a:r>
            <a:r>
              <a:rPr lang="ru-RU" sz="2200" dirty="0">
                <a:latin typeface="Calibri" panose="020F0502020204030204" pitchFamily="34" charset="0"/>
              </a:rPr>
              <a:t> или </a:t>
            </a:r>
            <a:r>
              <a:rPr lang="ru-RU" sz="2200" b="1" i="1" u="sng" dirty="0">
                <a:latin typeface="Calibri" panose="020F0502020204030204" pitchFamily="34" charset="0"/>
              </a:rPr>
              <a:t>полями</a:t>
            </a:r>
            <a:r>
              <a:rPr lang="ru-RU" sz="2200" dirty="0">
                <a:latin typeface="Calibri" panose="020F0502020204030204" pitchFamily="34" charset="0"/>
              </a:rPr>
              <a:t>.</a:t>
            </a:r>
          </a:p>
          <a:p>
            <a:pPr marL="627063" indent="-265113">
              <a:spcBef>
                <a:spcPts val="600"/>
              </a:spcBef>
              <a:buClr>
                <a:schemeClr val="accent2"/>
              </a:buClr>
              <a:buSzPct val="80000"/>
              <a:buFont typeface="Courier New" panose="02070309020205020404" pitchFamily="49" charset="0"/>
              <a:buChar char="o"/>
              <a:tabLst>
                <a:tab pos="712788" algn="l"/>
              </a:tabLst>
              <a:defRPr/>
            </a:pPr>
            <a:r>
              <a:rPr lang="ru-RU" sz="2200" dirty="0">
                <a:latin typeface="Calibri" panose="020F0502020204030204" pitchFamily="34" charset="0"/>
              </a:rPr>
              <a:t>Функции, принадлежащие классу, называют </a:t>
            </a:r>
            <a:r>
              <a:rPr lang="ru-RU" sz="2200" b="1" i="1" u="sng" dirty="0">
                <a:latin typeface="Calibri" panose="020F0502020204030204" pitchFamily="34" charset="0"/>
              </a:rPr>
              <a:t>функциями-членами</a:t>
            </a:r>
            <a:r>
              <a:rPr lang="ru-RU" sz="2200" b="1" dirty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ru-RU" sz="2200" dirty="0">
                <a:latin typeface="Calibri" panose="020F0502020204030204" pitchFamily="34" charset="0"/>
              </a:rPr>
              <a:t>или </a:t>
            </a:r>
            <a:r>
              <a:rPr lang="ru-RU" sz="2200" b="1" i="1" u="sng" dirty="0">
                <a:latin typeface="Calibri" panose="020F0502020204030204" pitchFamily="34" charset="0"/>
              </a:rPr>
              <a:t>методами</a:t>
            </a:r>
            <a:r>
              <a:rPr lang="ru-RU" sz="2200" dirty="0">
                <a:latin typeface="Calibri" panose="020F0502020204030204" pitchFamily="34" charset="0"/>
              </a:rPr>
              <a:t>. 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9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52000" y="1629000"/>
            <a:ext cx="4248000" cy="25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Имя_класса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спецификатор доступа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объявление данных и функции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спецификатор доступа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объявление данных и функции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спецификатор доступа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объявление данных и функции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>
              <a:latin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endParaRPr lang="ru-RU" sz="2400" dirty="0">
              <a:latin typeface="Arial" charset="0"/>
            </a:endParaRPr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4644000" y="1629000"/>
            <a:ext cx="4248000" cy="25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 </a:t>
            </a:r>
            <a:r>
              <a:rPr lang="ru-RU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Имя_класса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спецификатор доступа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объявление данных и функции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спецификатор доступа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объявление данных и функции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спецификатор доступа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объявление данных и функции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>
              <a:latin typeface="Arial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837000"/>
            <a:ext cx="7372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</a:rPr>
              <a:t>Синтаксис объявления класса (пока без наследования)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756000" y="4365000"/>
            <a:ext cx="3465512" cy="1814944"/>
            <a:chOff x="1044000" y="4437000"/>
            <a:chExt cx="3465512" cy="1814944"/>
          </a:xfrm>
        </p:grpSpPr>
        <p:sp>
          <p:nvSpPr>
            <p:cNvPr id="10" name="Блок-схема: процесс 9"/>
            <p:cNvSpPr/>
            <p:nvPr/>
          </p:nvSpPr>
          <p:spPr>
            <a:xfrm>
              <a:off x="1044000" y="4869000"/>
              <a:ext cx="3465512" cy="7200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ru-RU" sz="2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поля</a:t>
              </a:r>
              <a:endParaRPr lang="ru-RU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Блок-схема: процесс 10"/>
            <p:cNvSpPr/>
            <p:nvPr/>
          </p:nvSpPr>
          <p:spPr>
            <a:xfrm>
              <a:off x="1044000" y="4437000"/>
              <a:ext cx="3465512" cy="4320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ru-RU" sz="2400" dirty="0" err="1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Имя_класса</a:t>
              </a:r>
              <a:endPara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13" name="Блок-схема: процесс 12"/>
            <p:cNvSpPr/>
            <p:nvPr/>
          </p:nvSpPr>
          <p:spPr>
            <a:xfrm>
              <a:off x="1044000" y="5589000"/>
              <a:ext cx="3465512" cy="66294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ru-RU" sz="2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методы</a:t>
              </a:r>
              <a:endParaRPr lang="ru-RU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Дата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2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981000"/>
            <a:ext cx="712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</a:rPr>
              <a:t>Пример описания простейшего класса, включающего только данные: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68000" y="2421000"/>
            <a:ext cx="2736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15" name="Куб 14"/>
          <p:cNvSpPr/>
          <p:nvPr/>
        </p:nvSpPr>
        <p:spPr>
          <a:xfrm>
            <a:off x="3924000" y="2781000"/>
            <a:ext cx="2846387" cy="19018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Выноска 2 (граница и черта) 15"/>
          <p:cNvSpPr/>
          <p:nvPr/>
        </p:nvSpPr>
        <p:spPr>
          <a:xfrm flipH="1">
            <a:off x="3200100" y="5095575"/>
            <a:ext cx="1284287" cy="48736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4812"/>
              <a:gd name="adj6" fmla="val -455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Выноска 2 (граница и черта) 16"/>
          <p:cNvSpPr/>
          <p:nvPr/>
        </p:nvSpPr>
        <p:spPr>
          <a:xfrm>
            <a:off x="6946600" y="5198763"/>
            <a:ext cx="1385887" cy="48736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417"/>
              <a:gd name="adj6" fmla="val -307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Выноска 2 (граница и черта) 17"/>
          <p:cNvSpPr/>
          <p:nvPr/>
        </p:nvSpPr>
        <p:spPr>
          <a:xfrm>
            <a:off x="7375225" y="2042813"/>
            <a:ext cx="1385887" cy="48736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2766"/>
              <a:gd name="adj6" fmla="val -424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5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981000"/>
            <a:ext cx="712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</a:rPr>
              <a:t>Пример описания простейшего класса, включающего только данные: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68000" y="2421000"/>
            <a:ext cx="2736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500000" y="1989000"/>
            <a:ext cx="4320000" cy="158400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2200" b="1" i="1" u="sng" dirty="0">
                <a:solidFill>
                  <a:schemeClr val="tx1"/>
                </a:solidFill>
              </a:rPr>
              <a:t>Спецификатор доступа </a:t>
            </a:r>
            <a:r>
              <a:rPr lang="ru-RU" sz="2200" dirty="0">
                <a:solidFill>
                  <a:schemeClr val="tx1"/>
                </a:solidFill>
              </a:rPr>
              <a:t>-</a:t>
            </a:r>
          </a:p>
          <a:p>
            <a:pPr algn="ctr">
              <a:defRPr/>
            </a:pPr>
            <a:r>
              <a:rPr lang="ru-RU" sz="2200" dirty="0">
                <a:solidFill>
                  <a:schemeClr val="tx1"/>
                </a:solidFill>
              </a:rPr>
              <a:t>определяет, где в программе будут доступны описанные за ним члены класса.</a:t>
            </a:r>
          </a:p>
        </p:txBody>
      </p:sp>
      <p:cxnSp>
        <p:nvCxnSpPr>
          <p:cNvPr id="10" name="Прямая со стрелкой 9"/>
          <p:cNvCxnSpPr>
            <a:stCxn id="7" idx="1"/>
          </p:cNvCxnSpPr>
          <p:nvPr/>
        </p:nvCxnSpPr>
        <p:spPr>
          <a:xfrm flipH="1">
            <a:off x="1476000" y="2781000"/>
            <a:ext cx="3024000" cy="36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4500000" y="4149000"/>
            <a:ext cx="4320000" cy="180000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2200" dirty="0">
                <a:solidFill>
                  <a:schemeClr val="tx1"/>
                </a:solidFill>
              </a:rPr>
              <a:t>Действие спецификатора доступа распространяется до следующего спецификатора или до конца описания класса 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3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837000"/>
            <a:ext cx="8712000" cy="528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ru-RU" altLang="ru-RU" sz="2400" dirty="0"/>
              <a:t>Имеются 3 спецификатора доступа:</a:t>
            </a:r>
          </a:p>
          <a:p>
            <a:pPr marL="342900" lvl="1" indent="-3429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ru-RU" sz="2400" dirty="0">
                <a:solidFill>
                  <a:srgbClr val="0000FF"/>
                </a:solidFill>
              </a:rPr>
              <a:t>public</a:t>
            </a:r>
            <a:r>
              <a:rPr lang="en-US" altLang="ru-RU" sz="2400" dirty="0"/>
              <a:t> – </a:t>
            </a:r>
            <a:r>
              <a:rPr lang="ru-RU" altLang="ru-RU" sz="2400" dirty="0"/>
              <a:t>члены класса будут доступны как в классе, так и в любой точке программы внутри области видимости класса,</a:t>
            </a:r>
            <a:br>
              <a:rPr lang="ru-RU" altLang="ru-RU" sz="2400" dirty="0"/>
            </a:br>
            <a:r>
              <a:rPr lang="ru-RU" altLang="ru-RU" sz="2400" dirty="0"/>
              <a:t>к которому они относятся</a:t>
            </a:r>
          </a:p>
          <a:p>
            <a:pPr marL="342900" lvl="1" indent="-3429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ru-RU" sz="2400" dirty="0">
                <a:solidFill>
                  <a:srgbClr val="0000FF"/>
                </a:solidFill>
              </a:rPr>
              <a:t>private</a:t>
            </a:r>
            <a:r>
              <a:rPr lang="ru-RU" altLang="ru-RU" sz="2400" dirty="0"/>
              <a:t> – члены класса будут доступны только внутри класса</a:t>
            </a:r>
            <a:br>
              <a:rPr lang="ru-RU" altLang="ru-RU" sz="2400" dirty="0"/>
            </a:br>
            <a:r>
              <a:rPr lang="ru-RU" altLang="ru-RU" sz="2400" dirty="0"/>
              <a:t>(в функциях-членах класса)</a:t>
            </a:r>
          </a:p>
          <a:p>
            <a:pPr marL="342900" lvl="1" indent="-3429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ru-RU" sz="2400" dirty="0">
                <a:solidFill>
                  <a:srgbClr val="0000FF"/>
                </a:solidFill>
              </a:rPr>
              <a:t>protected </a:t>
            </a:r>
            <a:r>
              <a:rPr lang="ru-RU" altLang="ru-RU" sz="2400" dirty="0"/>
              <a:t>– члены класса будут доступны только внутри класса и внутри потомков класса (см. лекцию о наследовании)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hlink"/>
              </a:buClr>
              <a:buSzPct val="80000"/>
            </a:pPr>
            <a:r>
              <a:rPr lang="ru-RU" altLang="ru-RU" sz="2400" dirty="0"/>
              <a:t>По умолчанию, все члены класса, объявленные после ключевого слова </a:t>
            </a:r>
            <a:r>
              <a:rPr lang="en-US" altLang="ru-RU" sz="2400" dirty="0">
                <a:solidFill>
                  <a:srgbClr val="0000FF"/>
                </a:solidFill>
              </a:rPr>
              <a:t>class</a:t>
            </a:r>
            <a:r>
              <a:rPr lang="en-US" altLang="ru-RU" sz="2400" dirty="0"/>
              <a:t> </a:t>
            </a:r>
            <a:r>
              <a:rPr lang="ru-RU" altLang="ru-RU" sz="2400" dirty="0"/>
              <a:t>до первого спецификатора доступа имеют спецификацию доступа </a:t>
            </a:r>
            <a:r>
              <a:rPr lang="en-US" altLang="ru-RU" sz="2400" dirty="0">
                <a:solidFill>
                  <a:srgbClr val="0000FF"/>
                </a:solidFill>
              </a:rPr>
              <a:t>private</a:t>
            </a:r>
            <a:r>
              <a:rPr lang="en-US" altLang="ru-RU" sz="2400" dirty="0"/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hlink"/>
              </a:buClr>
              <a:buSzPct val="80000"/>
            </a:pPr>
            <a:r>
              <a:rPr lang="ru-RU" altLang="ru-RU" sz="2400" dirty="0"/>
              <a:t>Структуры в С++ полностью аналогичны классам, разница только в спецификаторе доступа по умолчанию – </a:t>
            </a:r>
            <a:r>
              <a:rPr lang="en-US" altLang="ru-RU" sz="2400" dirty="0">
                <a:solidFill>
                  <a:srgbClr val="0000FF"/>
                </a:solidFill>
              </a:rPr>
              <a:t>public</a:t>
            </a:r>
            <a:br>
              <a:rPr lang="ru-RU" altLang="ru-RU" sz="2400" dirty="0">
                <a:solidFill>
                  <a:srgbClr val="0000FF"/>
                </a:solidFill>
              </a:rPr>
            </a:br>
            <a:r>
              <a:rPr lang="ru-RU" altLang="ru-RU" sz="2400" dirty="0"/>
              <a:t>(оставлено для совместимости с языком С)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0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-17140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Выделение памяти для строк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40000" y="693000"/>
            <a:ext cx="83520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ru-RU" sz="2200" dirty="0">
                <a:solidFill>
                  <a:prstClr val="black"/>
                </a:solidFill>
              </a:rPr>
              <a:t>Исходно выделяем память с запасом, а если при очередном добавлении памяти не хватает – </a:t>
            </a:r>
            <a:r>
              <a:rPr lang="ru-RU" sz="2200" dirty="0" err="1">
                <a:solidFill>
                  <a:prstClr val="black"/>
                </a:solidFill>
              </a:rPr>
              <a:t>перевыделяем</a:t>
            </a:r>
            <a:r>
              <a:rPr lang="ru-RU" sz="2200" dirty="0">
                <a:solidFill>
                  <a:prstClr val="black"/>
                </a:solidFill>
              </a:rPr>
              <a:t> память с избытком:</a:t>
            </a:r>
          </a:p>
        </p:txBody>
      </p:sp>
      <p:sp>
        <p:nvSpPr>
          <p:cNvPr id="16" name="Стрелка вниз 15"/>
          <p:cNvSpPr/>
          <p:nvPr/>
        </p:nvSpPr>
        <p:spPr>
          <a:xfrm>
            <a:off x="1476000" y="2277000"/>
            <a:ext cx="360000" cy="360000"/>
          </a:xfrm>
          <a:prstGeom prst="downArrow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2556000" y="3285000"/>
            <a:ext cx="360000" cy="360000"/>
          </a:xfrm>
          <a:prstGeom prst="downArrow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80000" y="4365000"/>
            <a:ext cx="8640000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ru-RU" sz="2200" dirty="0">
                <a:solidFill>
                  <a:prstClr val="black"/>
                </a:solidFill>
              </a:rPr>
              <a:t>Какова сложность сбора строки длины </a:t>
            </a:r>
            <a:r>
              <a:rPr lang="en-US" sz="2200" dirty="0">
                <a:solidFill>
                  <a:prstClr val="black"/>
                </a:solidFill>
              </a:rPr>
              <a:t>N </a:t>
            </a:r>
            <a:r>
              <a:rPr lang="ru-RU" sz="2200" dirty="0">
                <a:solidFill>
                  <a:prstClr val="black"/>
                </a:solidFill>
              </a:rPr>
              <a:t>символов?</a:t>
            </a:r>
            <a:br>
              <a:rPr lang="ru-RU" sz="2200" dirty="0">
                <a:solidFill>
                  <a:prstClr val="black"/>
                </a:solidFill>
              </a:rPr>
            </a:b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(для упрощения оценки считать, что буквы добавляются по одной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lvl="0">
              <a:lnSpc>
                <a:spcPct val="9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выделением и освобождением памяти пренебречь)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77590" y="4653000"/>
            <a:ext cx="75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(N)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5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11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47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83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219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255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291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27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63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99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435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471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507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543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79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615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651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87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723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759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756000" y="1773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116000" y="1773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1476000" y="1773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1836000" y="1773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2196000" y="1773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75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111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147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183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219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255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291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327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363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399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1116000" y="1773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1476000" y="1773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2196000" y="1773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255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291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327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363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399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471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507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579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615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651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87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723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4" name="Прямоугольник 83"/>
          <p:cNvSpPr/>
          <p:nvPr/>
        </p:nvSpPr>
        <p:spPr>
          <a:xfrm>
            <a:off x="759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\0</a:t>
            </a:r>
            <a:endParaRPr lang="ru-RU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75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111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147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219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8" name="Умножение 27"/>
          <p:cNvSpPr/>
          <p:nvPr/>
        </p:nvSpPr>
        <p:spPr>
          <a:xfrm>
            <a:off x="1116000" y="1341000"/>
            <a:ext cx="1080000" cy="1152000"/>
          </a:xfrm>
          <a:prstGeom prst="mathMultiply">
            <a:avLst/>
          </a:prstGeom>
          <a:solidFill>
            <a:schemeClr val="bg1"/>
          </a:solidFill>
          <a:ln w="25400"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75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111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147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183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219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4" name="Прямоугольник 93"/>
          <p:cNvSpPr/>
          <p:nvPr/>
        </p:nvSpPr>
        <p:spPr>
          <a:xfrm>
            <a:off x="255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291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327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7" name="Прямоугольник 96"/>
          <p:cNvSpPr/>
          <p:nvPr/>
        </p:nvSpPr>
        <p:spPr>
          <a:xfrm>
            <a:off x="363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8" name="Прямоугольник 97"/>
          <p:cNvSpPr/>
          <p:nvPr/>
        </p:nvSpPr>
        <p:spPr>
          <a:xfrm>
            <a:off x="3996000" y="378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7" name="Умножение 26"/>
          <p:cNvSpPr/>
          <p:nvPr/>
        </p:nvSpPr>
        <p:spPr>
          <a:xfrm>
            <a:off x="2196000" y="2349000"/>
            <a:ext cx="1080000" cy="1152000"/>
          </a:xfrm>
          <a:prstGeom prst="mathMultiply">
            <a:avLst/>
          </a:prstGeom>
          <a:solidFill>
            <a:schemeClr val="bg1"/>
          </a:solidFill>
          <a:ln w="25400"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500000" y="1485000"/>
            <a:ext cx="4489764" cy="1872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200" dirty="0">
                <a:solidFill>
                  <a:schemeClr val="tx1"/>
                </a:solidFill>
              </a:rPr>
              <a:t>Добавление в строку символа таким способом имеет константную сложность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(хотя для некоторых символов времени требуется существенно больше чем для других)</a:t>
            </a:r>
          </a:p>
        </p:txBody>
      </p:sp>
      <p:sp>
        <p:nvSpPr>
          <p:cNvPr id="99" name="Скругленный прямоугольник 98"/>
          <p:cNvSpPr/>
          <p:nvPr/>
        </p:nvSpPr>
        <p:spPr>
          <a:xfrm>
            <a:off x="3204000" y="5445000"/>
            <a:ext cx="5688000" cy="792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200" dirty="0">
                <a:solidFill>
                  <a:schemeClr val="tx1"/>
                </a:solidFill>
              </a:rPr>
              <a:t>Такой класс сложности называют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b="1" u="sng" dirty="0">
                <a:solidFill>
                  <a:schemeClr val="tx1"/>
                </a:solidFill>
              </a:rPr>
              <a:t>амортизированная константная сложность</a:t>
            </a:r>
            <a:endParaRPr lang="ru-RU" sz="22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3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9" grpId="0"/>
      <p:bldP spid="30" grpId="0"/>
      <p:bldP spid="5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6" grpId="0" animBg="1"/>
      <p:bldP spid="77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2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27" grpId="0" animBg="1"/>
      <p:bldP spid="7" grpId="0" animBg="1"/>
      <p:bldP spid="9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837000"/>
            <a:ext cx="8640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Объявление экземпляров класса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Объявление указателей на класс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Динамическое выделение памяти для экземпляра класса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Динамическое выделение памяти с одновременной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инициализацией (С++11, только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поля)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1, 1, 1 };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Доступ к членам – аналогично структурам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2.5;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7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053000"/>
            <a:ext cx="8640000" cy="5244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ru-RU" sz="2400" dirty="0">
                <a:latin typeface="Calibri" panose="020F0502020204030204" pitchFamily="34" charset="0"/>
              </a:rPr>
              <a:t>Первый принцип инкапсуляции: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ru-RU" sz="2400" dirty="0">
                <a:latin typeface="Calibri" panose="020F0502020204030204" pitchFamily="34" charset="0"/>
              </a:rPr>
              <a:t>объединение данных и методов.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ru-RU" sz="2400" dirty="0">
                <a:latin typeface="Calibri" panose="020F0502020204030204" pitchFamily="34" charset="0"/>
              </a:rPr>
              <a:t>Добавим функцию вычисления объема: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ru-RU" sz="24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3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053000"/>
            <a:ext cx="8784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400" dirty="0">
                <a:latin typeface="Calibri" panose="020F0502020204030204" pitchFamily="34" charset="0"/>
              </a:rPr>
              <a:t>Поработаем с классом </a:t>
            </a:r>
            <a:r>
              <a:rPr lang="en-US" sz="2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ru-RU" sz="2400" dirty="0">
                <a:highlight>
                  <a:srgbClr val="FFFFFF"/>
                </a:highlight>
                <a:latin typeface="Calibri" panose="020F0502020204030204" pitchFamily="34" charset="0"/>
              </a:rPr>
              <a:t>:</a:t>
            </a:r>
            <a:endParaRPr lang="en-US" sz="24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ru-RU" sz="24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ox1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			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Статическое выделение памяти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24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ox2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	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Динамическое выделение памяти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6;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7;</a:t>
            </a:r>
          </a:p>
          <a:p>
            <a:pPr>
              <a:lnSpc>
                <a:spcPct val="90000"/>
              </a:lnSpc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fr-FR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fr-FR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fr-FR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210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0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765000"/>
            <a:ext cx="8823349" cy="552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ru-RU" sz="2400" dirty="0">
                <a:latin typeface="Calibri" panose="020F0502020204030204" pitchFamily="34" charset="0"/>
              </a:rPr>
              <a:t>Второй принцип инкапсуляции: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ru-RU" sz="2400" dirty="0">
                <a:latin typeface="Calibri" panose="020F0502020204030204" pitchFamily="34" charset="0"/>
              </a:rPr>
              <a:t>защита от внешнего вмешательства.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ru-RU" sz="2400" dirty="0">
                <a:latin typeface="Calibri" panose="020F0502020204030204" pitchFamily="34" charset="0"/>
              </a:rPr>
              <a:t>Доступ к данным через явный интерфейс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ru-RU" sz="24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7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765000"/>
            <a:ext cx="882334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ru-RU" sz="2400" dirty="0">
                <a:latin typeface="Calibri" panose="020F0502020204030204" pitchFamily="34" charset="0"/>
              </a:rPr>
              <a:t>Работаем с измененным классом </a:t>
            </a:r>
            <a:r>
              <a:rPr lang="en-US" sz="2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ru-RU" sz="2400" dirty="0">
                <a:latin typeface="Calibri" panose="020F0502020204030204" pitchFamily="34" charset="0"/>
              </a:rPr>
              <a:t>: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ru-RU" sz="14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  24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  210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3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765000"/>
            <a:ext cx="8823349" cy="550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ru-RU" sz="2400" dirty="0">
                <a:latin typeface="Calibri" panose="020F0502020204030204" pitchFamily="34" charset="0"/>
              </a:rPr>
              <a:t>Для чего это нужно: независимость интерфейса от реализации, разрешаются только операции, определенные через интерфейс: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ru-RU" sz="24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 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меняем на хранение полей в массиве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04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765000"/>
            <a:ext cx="882334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ru-RU" sz="2400" dirty="0">
                <a:latin typeface="Calibri" panose="020F0502020204030204" pitchFamily="34" charset="0"/>
              </a:rPr>
              <a:t>* В использующей класс программе ничего менять не надо: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ru-RU" sz="14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  24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  210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76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765000"/>
            <a:ext cx="8823349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ru-RU" sz="2400" dirty="0">
                <a:latin typeface="Calibri" panose="020F0502020204030204" pitchFamily="34" charset="0"/>
              </a:rPr>
              <a:t>Реализация через классы – это просто более удобная запись реализации через функции, которая требует от программиста явного структурирования предметной области задачи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356000" y="2133000"/>
            <a:ext cx="4680000" cy="40811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2000" y="2133000"/>
            <a:ext cx="3816000" cy="26838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6000" y="1845000"/>
            <a:ext cx="2952000" cy="28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ru-RU" sz="1600" dirty="0"/>
              <a:t>структурное программирование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6000" y="1845000"/>
            <a:ext cx="4320000" cy="28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ru-RU" sz="1600" dirty="0"/>
              <a:t>объектно-ориентированное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46564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765000"/>
            <a:ext cx="8823349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ru-RU" sz="2400" dirty="0">
                <a:latin typeface="Calibri" panose="020F0502020204030204" pitchFamily="34" charset="0"/>
              </a:rPr>
              <a:t>Реализация через классы – это просто более удобная запись реализации через функции, которая требует от программиста явного структурирования предметной области задачи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2000" y="2133000"/>
            <a:ext cx="3816000" cy="26838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356000" y="2133000"/>
            <a:ext cx="4680000" cy="40811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0" y="4581000"/>
            <a:ext cx="4284000" cy="1728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ключевое слово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ru-RU" sz="2400" dirty="0">
                <a:solidFill>
                  <a:schemeClr val="tx1"/>
                </a:solidFill>
              </a:rPr>
              <a:t>это указатель на текущий объект,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он объявляется компилятором автоматически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во всех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функциях-членах класса</a:t>
            </a:r>
          </a:p>
        </p:txBody>
      </p:sp>
      <p:cxnSp>
        <p:nvCxnSpPr>
          <p:cNvPr id="12" name="Прямая со стрелкой 11"/>
          <p:cNvCxnSpPr>
            <a:cxnSpLocks/>
            <a:stCxn id="11" idx="3"/>
          </p:cNvCxnSpPr>
          <p:nvPr/>
        </p:nvCxnSpPr>
        <p:spPr>
          <a:xfrm>
            <a:off x="4284000" y="5445000"/>
            <a:ext cx="1152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6000" y="1845000"/>
            <a:ext cx="2952000" cy="28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ru-RU" sz="1600" dirty="0"/>
              <a:t>структурное программирование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6000" y="1845000"/>
            <a:ext cx="4320000" cy="28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ru-RU" sz="1600" dirty="0"/>
              <a:t>объектно-ориентированное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236404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719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Вспоминаем первый семестр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765000"/>
            <a:ext cx="882334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ru-RU" sz="2400" dirty="0">
                <a:latin typeface="Calibri" panose="020F0502020204030204" pitchFamily="34" charset="0"/>
              </a:rPr>
              <a:t>Когда используется статическое выделение памяти для массива, а когда динамическое?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96911"/>
              </p:ext>
            </p:extLst>
          </p:nvPr>
        </p:nvGraphicFramePr>
        <p:xfrm>
          <a:off x="395999" y="1701000"/>
          <a:ext cx="849600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2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0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int </a:t>
                      </a:r>
                      <a:r>
                        <a:rPr lang="en-US" b="1" dirty="0" err="1"/>
                        <a:t>vArray</a:t>
                      </a:r>
                      <a:r>
                        <a:rPr lang="en-US" b="1" dirty="0"/>
                        <a:t>[int];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vs</a:t>
                      </a:r>
                      <a:endParaRPr lang="ru-RU" b="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int* </a:t>
                      </a:r>
                      <a:r>
                        <a:rPr lang="en-US" b="1" dirty="0" err="1"/>
                        <a:t>vArray</a:t>
                      </a:r>
                      <a:r>
                        <a:rPr lang="en-US" b="1" dirty="0"/>
                        <a:t> = new int[N];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76830"/>
              </p:ext>
            </p:extLst>
          </p:nvPr>
        </p:nvGraphicFramePr>
        <p:xfrm>
          <a:off x="396000" y="4869000"/>
          <a:ext cx="8496001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2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0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ru-RU" sz="2000" dirty="0"/>
                        <a:t>время жизни меньше или совпадает со временем выполнения функции,</a:t>
                      </a:r>
                      <a:r>
                        <a:rPr lang="ru-RU" sz="2000" baseline="0" dirty="0"/>
                        <a:t> в которой выделяется память</a:t>
                      </a:r>
                      <a:endParaRPr lang="ru-RU" sz="20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85750" indent="-285750" algn="l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ru-RU" sz="2000" dirty="0"/>
                        <a:t>существует независимо от функции в которой выделяется память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70918"/>
              </p:ext>
            </p:extLst>
          </p:nvPr>
        </p:nvGraphicFramePr>
        <p:xfrm>
          <a:off x="396000" y="2061000"/>
          <a:ext cx="8496001" cy="28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2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0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8000">
                <a:tc gridSpan="2">
                  <a:txBody>
                    <a:bodyPr/>
                    <a:lstStyle/>
                    <a:p>
                      <a:pPr marL="285750" indent="-285750" algn="l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ru-RU" sz="2000" dirty="0"/>
                        <a:t>размер выделяемой памяти ограничен</a:t>
                      </a:r>
                      <a:r>
                        <a:rPr lang="ru-RU" sz="2000" baseline="0" dirty="0"/>
                        <a:t> размером стека</a:t>
                      </a:r>
                      <a:r>
                        <a:rPr lang="en-US" sz="2000" baseline="0" dirty="0"/>
                        <a:t>;</a:t>
                      </a:r>
                      <a:endParaRPr lang="ru-RU" sz="2000" baseline="0" dirty="0"/>
                    </a:p>
                    <a:p>
                      <a:pPr marL="285750" indent="-285750" algn="l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ru-RU" sz="2000" baseline="0" dirty="0"/>
                        <a:t>надо учитывать, что</a:t>
                      </a:r>
                      <a:r>
                        <a:rPr lang="en-US" sz="2000" baseline="0" dirty="0"/>
                        <a:t> </a:t>
                      </a:r>
                      <a:r>
                        <a:rPr lang="ru-RU" sz="2000" baseline="0" dirty="0"/>
                        <a:t>стек используется совместно с другими функциями</a:t>
                      </a:r>
                      <a:endParaRPr lang="ru-RU" sz="2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84400" indent="-284400" algn="l">
                        <a:lnSpc>
                          <a:spcPct val="90000"/>
                        </a:lnSpc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ru-RU" sz="2000" dirty="0"/>
                        <a:t> размер</a:t>
                      </a:r>
                      <a:r>
                        <a:rPr lang="ru-RU" sz="2000" baseline="0" dirty="0"/>
                        <a:t> массива </a:t>
                      </a:r>
                      <a:r>
                        <a:rPr lang="ru-RU" sz="2000" dirty="0"/>
                        <a:t>ограничен только величиной установленной оперативной памяти (+ </a:t>
                      </a:r>
                      <a:r>
                        <a:rPr lang="en-US" sz="2000" dirty="0"/>
                        <a:t>swap</a:t>
                      </a:r>
                      <a:r>
                        <a:rPr lang="ru-RU" sz="2000" dirty="0"/>
                        <a:t> файл)</a:t>
                      </a:r>
                      <a:r>
                        <a:rPr lang="en-US" sz="2000" dirty="0"/>
                        <a:t>;</a:t>
                      </a:r>
                      <a:endParaRPr lang="ru-RU" sz="2000" dirty="0"/>
                    </a:p>
                    <a:p>
                      <a:pPr marL="284400" indent="-284400" algn="l">
                        <a:lnSpc>
                          <a:spcPct val="90000"/>
                        </a:lnSpc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ru-RU" sz="2000" baseline="0" dirty="0"/>
                        <a:t> также размер может быть ограничен величиной адресного пространства (в 32 битном процессе размер всего адресуемого пространства памяти</a:t>
                      </a:r>
                      <a:r>
                        <a:rPr lang="en-US" sz="2000" baseline="0" dirty="0"/>
                        <a:t> 4</a:t>
                      </a:r>
                      <a:r>
                        <a:rPr lang="ru-RU" sz="2000" baseline="0" dirty="0" err="1"/>
                        <a:t>ГиБ</a:t>
                      </a:r>
                      <a:r>
                        <a:rPr lang="ru-RU" sz="2000" baseline="0" dirty="0"/>
                        <a:t>, из которых пользователю доступно не более 3 </a:t>
                      </a:r>
                      <a:r>
                        <a:rPr lang="ru-RU" sz="2000" baseline="0" dirty="0" err="1"/>
                        <a:t>ГиБ</a:t>
                      </a:r>
                      <a:r>
                        <a:rPr lang="ru-RU" sz="2000" baseline="0" dirty="0"/>
                        <a:t>)</a:t>
                      </a:r>
                      <a:endParaRPr lang="ru-RU" sz="2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0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Составные типы данных</a:t>
            </a:r>
            <a:r>
              <a:rPr lang="en-US" sz="4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: </a:t>
            </a:r>
            <a:r>
              <a:rPr lang="ru-RU" sz="4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700808"/>
            <a:ext cx="3960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860032" y="1700808"/>
            <a:ext cx="3744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surname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[80];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[40];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patronymic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[60];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11560" y="4149080"/>
            <a:ext cx="23762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ampl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prstClr val="black"/>
              </a:solidFill>
            </a:endParaRPr>
          </a:p>
        </p:txBody>
      </p:sp>
      <p:cxnSp>
        <p:nvCxnSpPr>
          <p:cNvPr id="15" name="Прямая со стрелкой 14"/>
          <p:cNvCxnSpPr>
            <a:stCxn id="13" idx="1"/>
          </p:cNvCxnSpPr>
          <p:nvPr/>
        </p:nvCxnSpPr>
        <p:spPr>
          <a:xfrm flipH="1" flipV="1">
            <a:off x="5148064" y="3645024"/>
            <a:ext cx="864096" cy="1116124"/>
          </a:xfrm>
          <a:prstGeom prst="straightConnector1">
            <a:avLst/>
          </a:prstGeom>
          <a:ln w="285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3" idx="1"/>
          </p:cNvCxnSpPr>
          <p:nvPr/>
        </p:nvCxnSpPr>
        <p:spPr>
          <a:xfrm flipH="1" flipV="1">
            <a:off x="1115616" y="3429000"/>
            <a:ext cx="4896544" cy="1332148"/>
          </a:xfrm>
          <a:prstGeom prst="straightConnector1">
            <a:avLst/>
          </a:prstGeom>
          <a:ln w="285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6012160" y="4149080"/>
            <a:ext cx="2520280" cy="122413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Обратите внимание: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описание структуры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заканчивается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точкой с запятой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11560" y="836712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sz="28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Примеры объявления структурных типов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86145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Составные типы данных</a:t>
            </a:r>
            <a:r>
              <a:rPr lang="en-US" sz="4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: </a:t>
            </a:r>
            <a:r>
              <a:rPr lang="ru-RU" sz="4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124744"/>
            <a:ext cx="88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Примеры объявления переменных структурных типов с инициализацией:</a:t>
            </a:r>
          </a:p>
          <a:p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0, 0 };</a:t>
            </a:r>
          </a:p>
          <a:p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1991, 10,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 },</a:t>
            </a:r>
          </a:p>
          <a:p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2009,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9,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},</a:t>
            </a:r>
          </a:p>
          <a:p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graduate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2014,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6, 30 };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Совмещение объявлений типа и переменных (тип безымянный):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0, 0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1, 0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1, 0 };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16197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Составные типы данных</a:t>
            </a:r>
            <a:r>
              <a:rPr lang="en-US" sz="4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: </a:t>
            </a:r>
            <a:r>
              <a:rPr lang="ru-RU" sz="4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412776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Доступ к элементам структуры: оператор .  (точка):</a:t>
            </a:r>
          </a:p>
          <a:p>
            <a:pPr marL="45720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Имя_переменной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.Имя_поля</a:t>
            </a:r>
            <a:endParaRPr lang="ru-RU" sz="2400" i="1" dirty="0">
              <a:solidFill>
                <a:srgbClr val="6699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birth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2002;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12.5;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-24;</a:t>
            </a: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Присваивание переменных – структур одного типа:</a:t>
            </a: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expel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27788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Заголовок 4"/>
          <p:cNvSpPr txBox="1">
            <a:spLocks/>
          </p:cNvSpPr>
          <p:nvPr/>
        </p:nvSpPr>
        <p:spPr>
          <a:xfrm>
            <a:off x="252000" y="117000"/>
            <a:ext cx="864096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prstClr val="white">
                    <a:lumMod val="65000"/>
                  </a:prstClr>
                </a:solidFill>
              </a:rPr>
              <a:t>Шаблоны функций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96000" y="1485000"/>
            <a:ext cx="3888000" cy="1837426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6000" y="3501000"/>
            <a:ext cx="3888000" cy="2462213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15,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004000" y="3573000"/>
            <a:ext cx="3528000" cy="864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prstClr val="black"/>
                </a:solidFill>
              </a:rPr>
              <a:t>Явное указание типа шаблонного параметра</a:t>
            </a:r>
          </a:p>
        </p:txBody>
      </p:sp>
      <p:cxnSp>
        <p:nvCxnSpPr>
          <p:cNvPr id="6" name="Прямая со стрелкой 5"/>
          <p:cNvCxnSpPr>
            <a:stCxn id="12" idx="1"/>
          </p:cNvCxnSpPr>
          <p:nvPr/>
        </p:nvCxnSpPr>
        <p:spPr>
          <a:xfrm flipH="1">
            <a:off x="2124000" y="4005000"/>
            <a:ext cx="2880000" cy="108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59816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Заголовок 4"/>
          <p:cNvSpPr txBox="1">
            <a:spLocks/>
          </p:cNvSpPr>
          <p:nvPr/>
        </p:nvSpPr>
        <p:spPr>
          <a:xfrm>
            <a:off x="252000" y="117000"/>
            <a:ext cx="864096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prstClr val="white">
                    <a:lumMod val="65000"/>
                  </a:prstClr>
                </a:solidFill>
              </a:rPr>
              <a:t>Шаблоны структур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96000" y="1485000"/>
            <a:ext cx="3888000" cy="1754326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6000" y="3501000"/>
            <a:ext cx="3960000" cy="2308324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val.re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1.0;</a:t>
            </a: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val.im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10.0;</a:t>
            </a: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004000" y="2925000"/>
            <a:ext cx="3528000" cy="864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prstClr val="black"/>
                </a:solidFill>
              </a:rPr>
              <a:t>Явное указание типа шаблонного параметра</a:t>
            </a:r>
          </a:p>
        </p:txBody>
      </p:sp>
      <p:cxnSp>
        <p:nvCxnSpPr>
          <p:cNvPr id="13" name="Прямая со стрелкой 12"/>
          <p:cNvCxnSpPr>
            <a:stCxn id="10" idx="1"/>
          </p:cNvCxnSpPr>
          <p:nvPr/>
        </p:nvCxnSpPr>
        <p:spPr>
          <a:xfrm flipH="1">
            <a:off x="2124000" y="3357000"/>
            <a:ext cx="2880000" cy="72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66956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116632"/>
            <a:ext cx="8640960" cy="619268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60363" indent="-360363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3. Процедурное программирование</a:t>
            </a:r>
            <a:endParaRPr lang="en-US" b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5475" indent="-2667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879600" algn="l"/>
              </a:tabLst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7. Введение в процедурное и	структурное программирование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8. Управляющие инструкции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9. Базовые структуры данных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10. Управление памятью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11. Функции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12. Рекурсия</a:t>
            </a:r>
          </a:p>
          <a:p>
            <a:pPr marL="1881188" indent="-1881188">
              <a:lnSpc>
                <a:spcPct val="90000"/>
              </a:lnSpc>
            </a:pPr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4. Объектно-ориентированное программирование</a:t>
            </a:r>
          </a:p>
          <a:p>
            <a:pPr marL="627063" indent="-45720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 13. Введение в ООП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14. Инкапсуляция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15. Связанные динамические структуры данных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6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Абстрактные типы данных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7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Шаблоны классов</a:t>
            </a:r>
          </a:p>
          <a:p>
            <a:pPr marL="627062" fontAlgn="t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18. Наследование и полиморфизм</a:t>
            </a:r>
          </a:p>
          <a:p>
            <a:pPr marL="628650" indent="-1588" fontAlgn="t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19. Основы объектно-ориентированного проектирования</a:t>
            </a:r>
          </a:p>
          <a:p>
            <a:pPr marL="360363" lvl="0">
              <a:lnSpc>
                <a:spcPct val="107000"/>
              </a:lnSpc>
              <a:buClr>
                <a:schemeClr val="bg1">
                  <a:lumMod val="65000"/>
                </a:schemeClr>
              </a:buClr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5. Дополнительные темы</a:t>
            </a:r>
          </a:p>
          <a:p>
            <a:pPr marL="627062">
              <a:lnSpc>
                <a:spcPct val="107000"/>
              </a:lnSpc>
              <a:buClr>
                <a:prstClr val="white">
                  <a:lumMod val="7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20. Основы системы ввода-вывода</a:t>
            </a:r>
          </a:p>
          <a:p>
            <a:pPr marL="627062" lvl="0">
              <a:lnSpc>
                <a:spcPct val="107000"/>
              </a:lnSpc>
              <a:buClr>
                <a:prstClr val="white">
                  <a:lumMod val="7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21. Исключения</a:t>
            </a:r>
          </a:p>
          <a:p>
            <a:pPr marL="628650" indent="-1588">
              <a:lnSpc>
                <a:spcPct val="107000"/>
              </a:lnSpc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81391"/>
      </p:ext>
    </p:extLst>
  </p:cSld>
  <p:clrMapOvr>
    <a:masterClrMapping/>
  </p:clrMapOvr>
</p:sld>
</file>

<file path=ppt/theme/theme1.xml><?xml version="1.0" encoding="utf-8"?>
<a:theme xmlns:a="http://schemas.openxmlformats.org/drawingml/2006/main" name="3_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19471</TotalTime>
  <Words>4270</Words>
  <Application>Microsoft Office PowerPoint</Application>
  <PresentationFormat>Экран (4:3)</PresentationFormat>
  <Paragraphs>973</Paragraphs>
  <Slides>39</Slides>
  <Notes>38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3_Ретро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Декомпозиция: divide et impera</vt:lpstr>
      <vt:lpstr>Декомпозиция: divide et impera</vt:lpstr>
      <vt:lpstr>Декомпозиция: divide et impera</vt:lpstr>
      <vt:lpstr>Декомпозиция: divide et impera</vt:lpstr>
      <vt:lpstr>Декомпозиция: divide et impera</vt:lpstr>
      <vt:lpstr>Декомпозиция: divide et impera</vt:lpstr>
      <vt:lpstr>Декомпозиция: divide et impera</vt:lpstr>
      <vt:lpstr>Декомпозиция: divide et impera</vt:lpstr>
      <vt:lpstr>Декомпозиция: divide et impera</vt:lpstr>
      <vt:lpstr>Декомпозиция: divide et impera</vt:lpstr>
      <vt:lpstr>Основные принципы ООП</vt:lpstr>
      <vt:lpstr>Презентация PowerPoint</vt:lpstr>
      <vt:lpstr>Основные принципы ООП</vt:lpstr>
      <vt:lpstr>Презентация PowerPoint</vt:lpstr>
      <vt:lpstr>Презентация PowerPoint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Вспоминаем первый семестр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 + Инкапсуляция</dc:title>
  <dc:creator>Windows User</dc:creator>
  <cp:lastModifiedBy>Ion</cp:lastModifiedBy>
  <cp:revision>1223</cp:revision>
  <dcterms:created xsi:type="dcterms:W3CDTF">2017-05-18T18:58:30Z</dcterms:created>
  <dcterms:modified xsi:type="dcterms:W3CDTF">2020-02-10T15:36:16Z</dcterms:modified>
</cp:coreProperties>
</file>