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49"/>
  </p:notesMasterIdLst>
  <p:handoutMasterIdLst>
    <p:handoutMasterId r:id="rId50"/>
  </p:handoutMasterIdLst>
  <p:sldIdLst>
    <p:sldId id="715" r:id="rId2"/>
    <p:sldId id="631" r:id="rId3"/>
    <p:sldId id="633" r:id="rId4"/>
    <p:sldId id="707" r:id="rId5"/>
    <p:sldId id="636" r:id="rId6"/>
    <p:sldId id="658" r:id="rId7"/>
    <p:sldId id="659" r:id="rId8"/>
    <p:sldId id="710" r:id="rId9"/>
    <p:sldId id="660" r:id="rId10"/>
    <p:sldId id="638" r:id="rId11"/>
    <p:sldId id="708" r:id="rId12"/>
    <p:sldId id="640" r:id="rId13"/>
    <p:sldId id="641" r:id="rId14"/>
    <p:sldId id="643" r:id="rId15"/>
    <p:sldId id="642" r:id="rId16"/>
    <p:sldId id="644" r:id="rId17"/>
    <p:sldId id="661" r:id="rId18"/>
    <p:sldId id="662" r:id="rId19"/>
    <p:sldId id="663" r:id="rId20"/>
    <p:sldId id="664" r:id="rId21"/>
    <p:sldId id="665" r:id="rId22"/>
    <p:sldId id="666" r:id="rId23"/>
    <p:sldId id="667" r:id="rId24"/>
    <p:sldId id="668" r:id="rId25"/>
    <p:sldId id="669" r:id="rId26"/>
    <p:sldId id="670" r:id="rId27"/>
    <p:sldId id="671" r:id="rId28"/>
    <p:sldId id="672" r:id="rId29"/>
    <p:sldId id="674" r:id="rId30"/>
    <p:sldId id="717" r:id="rId31"/>
    <p:sldId id="673" r:id="rId32"/>
    <p:sldId id="675" r:id="rId33"/>
    <p:sldId id="718" r:id="rId34"/>
    <p:sldId id="676" r:id="rId35"/>
    <p:sldId id="677" r:id="rId36"/>
    <p:sldId id="678" r:id="rId37"/>
    <p:sldId id="679" r:id="rId38"/>
    <p:sldId id="680" r:id="rId39"/>
    <p:sldId id="695" r:id="rId40"/>
    <p:sldId id="682" r:id="rId41"/>
    <p:sldId id="683" r:id="rId42"/>
    <p:sldId id="684" r:id="rId43"/>
    <p:sldId id="681" r:id="rId44"/>
    <p:sldId id="685" r:id="rId45"/>
    <p:sldId id="687" r:id="rId46"/>
    <p:sldId id="688" r:id="rId47"/>
    <p:sldId id="71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225"/>
    <a:srgbClr val="00A42F"/>
    <a:srgbClr val="428497"/>
    <a:srgbClr val="880000"/>
    <a:srgbClr val="F3FBFE"/>
    <a:srgbClr val="000080"/>
    <a:srgbClr val="387E91"/>
    <a:srgbClr val="3E0000"/>
    <a:srgbClr val="E7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0" autoAdjust="0"/>
    <p:restoredTop sz="75951" autoAdjust="0"/>
  </p:normalViewPr>
  <p:slideViewPr>
    <p:cSldViewPr>
      <p:cViewPr varScale="1">
        <p:scale>
          <a:sx n="87" d="100"/>
          <a:sy n="87" d="100"/>
        </p:scale>
        <p:origin x="18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462" y="7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Этот слайд иллюстрирует принцип инкапсуляции.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Пунктирными линиями отмечены границы объектов, а мелкие фигурки – поля с данными этих объектов.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Когда мы работаем на уровне основной системы, мы «забываем» о внутреннем устройстве объектов и оперируем ими как целыми сущностями. За счёт чего работать с ними гораздо проще.</a:t>
            </a:r>
            <a:br>
              <a:rPr lang="ru-RU" baseline="0" dirty="0"/>
            </a:br>
            <a:r>
              <a:rPr lang="ru-RU" baseline="0" dirty="0"/>
              <a:t>При этом при разработке кода собственно объектов, мы «забываем» о внешней системе, а помним только свойства (поля) текущего объекта. На этом уровне так же получается меньше надо держать в голове, и, соответственно, меньше вероятность допустить ошибку.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Вопрос: назовите с объектами каких стандартных классов вы уже работали в первом семестре?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Ответ: </a:t>
            </a:r>
            <a:r>
              <a:rPr lang="en-US" baseline="0" dirty="0" err="1"/>
              <a:t>cin</a:t>
            </a:r>
            <a:r>
              <a:rPr lang="en-US" baseline="0" dirty="0"/>
              <a:t>, </a:t>
            </a:r>
            <a:r>
              <a:rPr lang="en-US" baseline="0" dirty="0" err="1"/>
              <a:t>cout</a:t>
            </a:r>
            <a:r>
              <a:rPr lang="en-US" baseline="0" dirty="0"/>
              <a:t>, string</a:t>
            </a:r>
            <a:r>
              <a:rPr lang="ru-RU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Примечание: к сожалению в рамках языка </a:t>
            </a:r>
            <a:r>
              <a:rPr lang="en-US" baseline="0" dirty="0"/>
              <a:t>C++ </a:t>
            </a:r>
            <a:r>
              <a:rPr lang="ru-RU" baseline="0" dirty="0"/>
              <a:t>невозможно организовать постепенное изучение материала, поэтому приходится привлекать объекты с самого начала.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924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Как и со структурами присвоение одного объекта другому приводит к полному побайтовому копированию содержимого объекта.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Поэтому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box3 </a:t>
            </a:r>
            <a:r>
              <a:rPr lang="ru-RU" baseline="0" dirty="0"/>
              <a:t>получается равен объекту </a:t>
            </a:r>
            <a:r>
              <a:rPr lang="en-US" baseline="0" dirty="0"/>
              <a:t>box1</a:t>
            </a:r>
            <a:r>
              <a:rPr lang="ru-RU" baseline="0" dirty="0"/>
              <a:t>, который в свою очередь был проинициализирован нулями в конструкторе по умолчанию (без параметров)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box4 </a:t>
            </a:r>
            <a:r>
              <a:rPr lang="ru-RU" baseline="0" dirty="0"/>
              <a:t>равен объекту </a:t>
            </a:r>
            <a:r>
              <a:rPr lang="en-US" baseline="0" dirty="0"/>
              <a:t>box2</a:t>
            </a:r>
            <a:r>
              <a:rPr lang="ru-RU" baseline="0" dirty="0"/>
              <a:t>, который проинициализирован значениями 1, 2, 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163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Примечание: если вас устраивает, что два объекта ссылаются на один и тот же массив – можно использовать не перегружать стандартный конструктор копирования.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687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86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467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961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C++</a:t>
            </a:r>
            <a:r>
              <a:rPr lang="ru-RU" baseline="0" dirty="0"/>
              <a:t>17 есть оптимизация возвращаемого объекта: если возвращаемый функцией объект конструируется в операторе </a:t>
            </a:r>
            <a:r>
              <a:rPr lang="en-US" baseline="0" dirty="0"/>
              <a:t>return </a:t>
            </a:r>
            <a:r>
              <a:rPr lang="ru-RU" baseline="0" dirty="0"/>
              <a:t>и так дело обстоит во всех операторах </a:t>
            </a:r>
            <a:r>
              <a:rPr lang="en-US" baseline="0" dirty="0"/>
              <a:t>return</a:t>
            </a:r>
            <a:r>
              <a:rPr lang="ru-RU" baseline="0" dirty="0"/>
              <a:t> этой функции, то результирующий объект сразу будет сконструирован в месте назначения и вызова конструктора копирования (8) не произойдёт.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</a:t>
            </a:r>
            <a:r>
              <a:rPr lang="ru-RU" baseline="0" dirty="0"/>
              <a:t>То есть вызовов конструктора будет не 8, а только 7.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37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Предполагается, что если нужен нестандартный конструктор копирования, значит внутри класса есть указатели, которые автоматически создаваемый конструктор по умолчанию проинициализировать не сможет. Такую ситуацию компилятор считает ошибкой и требует от программиста явного создания конструктора по умолчанию.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811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Передача константных объектов позволяет гарантировать, что внутри функции этот объект не будет изменён. Естественно, это имеет смысл только, если объект передаётся не по значению (а по ссылке или через указатель).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215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312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06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Оба примера дают один и тот же машинный код, но в пример на ООП(справа) нет возможности забыть вызов функции инициализации: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конструктор вызывается автоматически в той же строке, где объявляется переменная-объект.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293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1) Преобразование из </a:t>
            </a:r>
            <a:r>
              <a:rPr lang="ru-RU" baseline="0" dirty="0" err="1"/>
              <a:t>неконстантного</a:t>
            </a:r>
            <a:r>
              <a:rPr lang="ru-RU" baseline="0" dirty="0"/>
              <a:t> указателя в константный проходит автоматически!</a:t>
            </a:r>
            <a:r>
              <a:rPr lang="en-US" baseline="0" dirty="0"/>
              <a:t> </a:t>
            </a:r>
            <a:r>
              <a:rPr lang="ru-RU" baseline="0" dirty="0"/>
              <a:t>Обратное запрещено ибо ломает всю суть константных объектов (но возможно при использовании "грязных трюков").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2) Тут конструктор точно такой же как и автоматически созданный, поэтому если будет вызван стандартный конструктор копирования вместо реализованного в коде, разница не особо будет заметна.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3) Далее будут примеры, где неверно реализованный конструктор копирования приводит к аварийному завершению программы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416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Деструктор по умолчанию – пустой.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 этом сразу после выполнения деструктора (по умолчанию или перегруженного в коде) будут автоматически вызваны деструкторы всех полей-объектов.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081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На этом слайде приведён пример реализации деструктора вне объявления класса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В этом классе хранится поле – указатель на массив, поэтому если не вызвать деструктор, то выделенная динамически память в </a:t>
            </a:r>
            <a:r>
              <a:rPr lang="en-US" baseline="0" dirty="0" err="1"/>
              <a:t>m_pStr</a:t>
            </a:r>
            <a:r>
              <a:rPr lang="en-US" baseline="0" dirty="0"/>
              <a:t> </a:t>
            </a:r>
            <a:r>
              <a:rPr lang="ru-RU" baseline="0" dirty="0"/>
              <a:t>не будет удалена.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364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чём разница между </a:t>
            </a:r>
            <a:r>
              <a:rPr lang="en-US" baseline="0" dirty="0"/>
              <a:t>NULL </a:t>
            </a:r>
            <a:r>
              <a:rPr lang="ru-RU" baseline="0" dirty="0"/>
              <a:t>и </a:t>
            </a:r>
            <a:r>
              <a:rPr lang="en-US" baseline="0" dirty="0"/>
              <a:t>nullptr</a:t>
            </a:r>
            <a:r>
              <a:rPr lang="ru-RU" baseline="0" dirty="0"/>
              <a:t>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122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реализации С++ в </a:t>
            </a:r>
            <a:r>
              <a:rPr lang="en-US" baseline="0" dirty="0"/>
              <a:t>Linux </a:t>
            </a:r>
            <a:r>
              <a:rPr lang="ru-RU" baseline="0" dirty="0"/>
              <a:t>по прежнему доступна функция </a:t>
            </a:r>
            <a:r>
              <a:rPr lang="en-US" baseline="0" dirty="0" err="1"/>
              <a:t>strcpy</a:t>
            </a:r>
            <a:r>
              <a:rPr lang="en-US" baseline="0" dirty="0"/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Функция </a:t>
            </a:r>
            <a:r>
              <a:rPr lang="en-US" baseline="0" dirty="0"/>
              <a:t>strcpy_s – </a:t>
            </a:r>
            <a:r>
              <a:rPr lang="ru-RU" baseline="0" dirty="0" err="1"/>
              <a:t>присутсвует</a:t>
            </a:r>
            <a:r>
              <a:rPr lang="ru-RU" baseline="0" dirty="0"/>
              <a:t> только в продуктах от </a:t>
            </a:r>
            <a:r>
              <a:rPr lang="en-US" baseline="0" dirty="0"/>
              <a:t>Microsoft.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reinterpret_cast&lt;&gt; – </a:t>
            </a:r>
            <a:r>
              <a:rPr lang="ru-RU" baseline="0" dirty="0"/>
              <a:t>преобразование типа переменной без изменения битового представления хранящихся в ней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693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836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Напоминаю, важно не забывать </a:t>
            </a:r>
            <a:r>
              <a:rPr lang="en-US" baseline="0" dirty="0"/>
              <a:t>const</a:t>
            </a:r>
            <a:r>
              <a:rPr lang="ru-RU" baseline="0" dirty="0"/>
              <a:t> в параметре конструктора копирования: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забытый конструктор копирования в классе с полями-указателями - одна из самых частых ошибок приводящих к неработоспособности программ на экзамене (задачи на классы присутствуют в задачах на 7 балов и выше)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9764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забегая вперёд: перегрузка других операторов будет через две лекции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3022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908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u="none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35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507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Чтобы функция могла возвратить в качестве результата своего выполнения большой объект(большой по занимаемой памяти) придётся использовать одно из двух: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или создавать объект в динамической памяти и возвращать указатель (минус подхода – вероятность забыть, что объект после использования надо удалить)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или возвращать по значению (минус в том, что получится "медленная" функция – на копирование объекта потребуется время)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Поэтому в стандарте </a:t>
            </a:r>
            <a:r>
              <a:rPr lang="en-US" baseline="0" dirty="0"/>
              <a:t>C++11 </a:t>
            </a:r>
            <a:r>
              <a:rPr lang="ru-RU" baseline="0" dirty="0"/>
              <a:t>была введена </a:t>
            </a:r>
            <a:r>
              <a:rPr lang="ru-RU" b="1" u="sng" baseline="0" dirty="0"/>
              <a:t>семантика перемещения</a:t>
            </a:r>
            <a:r>
              <a:rPr lang="ru-RU" b="0" u="none" baseline="0" dirty="0"/>
              <a:t>, которая позволяет возвращать из функции объекты без копирования(см следующий слайд).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1413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Семантика перемещения доступна только</a:t>
            </a:r>
            <a:r>
              <a:rPr lang="en-US" baseline="0" dirty="0"/>
              <a:t> </a:t>
            </a:r>
            <a:r>
              <a:rPr lang="ru-RU" baseline="0" dirty="0"/>
              <a:t>в компиляторах поддерживающих стандарт </a:t>
            </a:r>
            <a:r>
              <a:rPr lang="en-US" baseline="0" dirty="0"/>
              <a:t>C++11.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Rvalue</a:t>
            </a:r>
            <a:r>
              <a:rPr lang="en-US" baseline="0" dirty="0"/>
              <a:t> </a:t>
            </a:r>
            <a:r>
              <a:rPr lang="ru-RU" baseline="0" dirty="0"/>
              <a:t>ссылки (объявляются с </a:t>
            </a:r>
            <a:r>
              <a:rPr lang="en-US" baseline="0" dirty="0"/>
              <a:t>&amp;&amp; </a:t>
            </a:r>
            <a:r>
              <a:rPr lang="ru-RU" baseline="0" dirty="0"/>
              <a:t>на конце типа переменной) кроме как для семантики перемещения нигде не нужны, но никто не запрещает объявлять использующие его функции.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6783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1) </a:t>
            </a:r>
            <a:r>
              <a:rPr lang="en-US" baseline="0" dirty="0"/>
              <a:t>using namespace std;</a:t>
            </a:r>
            <a:r>
              <a:rPr lang="ru-RU" baseline="0" dirty="0"/>
              <a:t> - обязательно добавлять поскольку функция </a:t>
            </a:r>
            <a:r>
              <a:rPr lang="en-US" baseline="0" dirty="0"/>
              <a:t>move </a:t>
            </a:r>
            <a:r>
              <a:rPr lang="ru-RU" baseline="0" dirty="0"/>
              <a:t>обя4ъявлена внутри этого пространства имён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2</a:t>
            </a:r>
            <a:r>
              <a:rPr lang="en-US" baseline="0" dirty="0"/>
              <a:t>) </a:t>
            </a:r>
            <a:r>
              <a:rPr lang="ru-RU" baseline="0" dirty="0"/>
              <a:t>упростим функцию </a:t>
            </a:r>
            <a:r>
              <a:rPr lang="en-US" baseline="0" dirty="0"/>
              <a:t>Print</a:t>
            </a:r>
            <a:r>
              <a:rPr lang="ru-RU" baseline="0" dirty="0"/>
              <a:t> – нам больше не нужен адрес буфера.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3) обратите внимание: функция </a:t>
            </a:r>
            <a:r>
              <a:rPr lang="en-US" baseline="0" dirty="0"/>
              <a:t>move() </a:t>
            </a:r>
            <a:r>
              <a:rPr lang="ru-RU" baseline="0" dirty="0"/>
              <a:t>принимает ссылку на объект и возвращает </a:t>
            </a:r>
            <a:r>
              <a:rPr lang="en-US" baseline="0" dirty="0" err="1"/>
              <a:t>rvalue</a:t>
            </a:r>
            <a:r>
              <a:rPr lang="en-US" baseline="0" dirty="0"/>
              <a:t> </a:t>
            </a:r>
            <a:r>
              <a:rPr lang="ru-RU" baseline="0" dirty="0"/>
              <a:t>ссылку – фактически, просто </a:t>
            </a:r>
            <a:r>
              <a:rPr lang="ru-RU" baseline="0" dirty="0" err="1"/>
              <a:t>реинтерпретирует</a:t>
            </a:r>
            <a:r>
              <a:rPr lang="ru-RU" baseline="0" dirty="0"/>
              <a:t> тип </a:t>
            </a:r>
            <a:r>
              <a:rPr lang="en-US" baseline="0" dirty="0"/>
              <a:t>CMyStr&amp; </a:t>
            </a:r>
            <a:r>
              <a:rPr lang="ru-RU" baseline="0" dirty="0"/>
              <a:t>в </a:t>
            </a:r>
            <a:r>
              <a:rPr lang="en-US" baseline="0" dirty="0"/>
              <a:t>CMyStr&amp;&amp;</a:t>
            </a:r>
            <a:r>
              <a:rPr lang="ru-RU" baseline="0" dirty="0"/>
              <a:t>, то же самое можно сделать с помощью </a:t>
            </a:r>
            <a:r>
              <a:rPr lang="en-US" baseline="0" dirty="0"/>
              <a:t>reinterpret_cast, </a:t>
            </a:r>
            <a:r>
              <a:rPr lang="ru-RU" baseline="0" dirty="0"/>
              <a:t>но для большей наглядности ввели функцию </a:t>
            </a:r>
            <a:r>
              <a:rPr lang="en-US" baseline="0" dirty="0"/>
              <a:t>move.</a:t>
            </a:r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4) после перемещения в зависимости от реализации внутренние поля объекта-источника могут быть в любом состоянии, однако важно</a:t>
            </a:r>
            <a:r>
              <a:rPr lang="en-US" baseline="0" dirty="0"/>
              <a:t>, </a:t>
            </a:r>
            <a:r>
              <a:rPr lang="ru-RU" baseline="0" dirty="0"/>
              <a:t>чтобы состояние объекта было корректным – для него ещё будет вызван деструктор</a:t>
            </a:r>
            <a:r>
              <a:rPr lang="en-US" baseline="0" dirty="0"/>
              <a:t>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2011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Название «правило пяти» не является удобным для использования: по нему невозможно догадаться о чём оно.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u="none" baseline="0" dirty="0"/>
              <a:t>Я предпочитаю, чтобы студенты не учили формулировку правила наизусть, а понимали, зачем используются эти пять функций - тогда смысл этого правила очевиден.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u="none" baseline="0" dirty="0"/>
              <a:t>Но название </a:t>
            </a:r>
            <a:r>
              <a:rPr lang="ru-RU" baseline="0" dirty="0"/>
              <a:t>«правило пяти» часто используется </a:t>
            </a:r>
            <a:r>
              <a:rPr lang="ru-RU" b="0" u="none" baseline="0" dirty="0"/>
              <a:t>в обсуждениях нового стандарта </a:t>
            </a:r>
            <a:r>
              <a:rPr lang="en-US" b="0" u="none" baseline="0" dirty="0"/>
              <a:t>C++20</a:t>
            </a:r>
            <a:r>
              <a:rPr lang="ru-RU" b="0" u="none" baseline="0" dirty="0"/>
              <a:t>, так что не упомянуть о нём я не мог.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336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Каждый из объектов класса выделяет свою собственную память для своих полей данных.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Но все объекты класса используют одну и ту же реализацию методов класса, конструкторов и деструкторов.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896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1) в переменной </a:t>
            </a:r>
            <a:r>
              <a:rPr lang="en-US" baseline="0" dirty="0" err="1"/>
              <a:t>g_StrCnt</a:t>
            </a:r>
            <a:r>
              <a:rPr lang="ru-RU" baseline="0" dirty="0"/>
              <a:t> считаем количество объектов класса </a:t>
            </a:r>
            <a:r>
              <a:rPr lang="en-US" baseline="0" dirty="0"/>
              <a:t>CMyStr </a:t>
            </a:r>
            <a:r>
              <a:rPr lang="ru-RU" baseline="0" dirty="0"/>
              <a:t>в памяти (в конструкторе увеличиваем этот счётчик на 1, в деструкторе уменьшаем, другие методы не меняют число объектов)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2) это вроде бы глобальная переменная(префикс </a:t>
            </a:r>
            <a:r>
              <a:rPr lang="en-US" baseline="0" dirty="0"/>
              <a:t>g_)</a:t>
            </a:r>
            <a:r>
              <a:rPr lang="ru-RU" baseline="0" dirty="0"/>
              <a:t>,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3) но она приватная, то есть доступ к ней есть только из методов этого класса,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а значит такие переменные не усложняют программу и их можно и нужно использовать.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4312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Все объекты нашего класса используют для статической переменной одну и ту же память - общую на всех.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702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Примечание: статические функции могут получить доступ к приватным полям и методам объекта своего класса только, если у них есть указатель/ссылка на такой объект (если объект передан в них через параметры явно, или если объект сконструирован внутри этого метода).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6466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Некоторые объекты в программе нельзя скопировать =</a:t>
            </a:r>
            <a:r>
              <a:rPr lang="en-US" baseline="0" dirty="0"/>
              <a:t>&gt; </a:t>
            </a:r>
            <a:r>
              <a:rPr lang="ru-RU" baseline="0" dirty="0"/>
              <a:t>запрет на копирование достигается объявлением приватных конструктора копирования и оператора копирования</a:t>
            </a:r>
            <a:endParaRPr lang="en-US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При этом тело реализация конструктора копирования и оператора копирования не прописывается!!! Чтобы даже случайный вызов приводил к ошибке компиляции «функция не найдена»!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Если в классе не объявлен конструктор перемещения, то вместо него всегда используется конструктор копирования, аналогично с оператором перемещения.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я создал публичные оператор и конструктор перемещения, чтобы объект этого класса можно было возвращать из функции по значению, а не только через указатель.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Примечание: можно запретить и удаление объектов сделав приватный деструктор, но я не знаю ни одного случая</a:t>
            </a:r>
            <a:r>
              <a:rPr lang="en-US" baseline="0" dirty="0"/>
              <a:t>,</a:t>
            </a:r>
            <a:r>
              <a:rPr lang="ru-RU" baseline="0" dirty="0"/>
              <a:t> где это могло бы быть полезно.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OpenFile</a:t>
            </a:r>
            <a:r>
              <a:rPr lang="en-US" baseline="0" dirty="0"/>
              <a:t>() – </a:t>
            </a:r>
            <a:r>
              <a:rPr lang="ru-RU" baseline="0" dirty="0"/>
              <a:t>почти конструктор, такой статический метод является «фабрикой класса» или «производящей функцией», он конструирует объекты этого класса и возвращает указатель на сконструированный объект. Такой механизм чаще используется вместе с принципом наследования, но и без него он может быть полезен. Например, для возможности возвращения факта ошибки открытия файла:</a:t>
            </a:r>
            <a:br>
              <a:rPr lang="ru-RU" baseline="0" dirty="0"/>
            </a:b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OpenFile</a:t>
            </a:r>
            <a:r>
              <a:rPr lang="en-US" baseline="0" dirty="0"/>
              <a:t>()</a:t>
            </a:r>
            <a:r>
              <a:rPr lang="ru-RU" baseline="0" dirty="0"/>
              <a:t> возвращает </a:t>
            </a:r>
            <a:r>
              <a:rPr lang="en-US" baseline="0" dirty="0"/>
              <a:t>nullptr, </a:t>
            </a:r>
            <a:r>
              <a:rPr lang="ru-RU" baseline="0" dirty="0"/>
              <a:t>если не удаётся создать объект (необходимый ей файл открыт в дугой программе), функция возвращает указатель на объект владеющий ресурсом(файлом), если файл удалось открыть.</a:t>
            </a:r>
            <a:br>
              <a:rPr lang="ru-RU" baseline="0" dirty="0"/>
            </a:br>
            <a:r>
              <a:rPr lang="ru-RU" baseline="0" dirty="0"/>
              <a:t>При таком подходе не объект </a:t>
            </a:r>
            <a:r>
              <a:rPr lang="en-US" baseline="0" dirty="0" err="1"/>
              <a:t>CMyFile</a:t>
            </a:r>
            <a:r>
              <a:rPr lang="en-US" baseline="0" dirty="0"/>
              <a:t> </a:t>
            </a:r>
            <a:r>
              <a:rPr lang="ru-RU" baseline="0" dirty="0"/>
              <a:t>если сконструирован, то всегда находится в валидном состоянии (всегда связан с файлом).</a:t>
            </a:r>
            <a:br>
              <a:rPr lang="ru-RU" baseline="0" dirty="0"/>
            </a:br>
            <a:r>
              <a:rPr lang="ru-RU" baseline="0" dirty="0"/>
              <a:t>А значит не надо в начале каждой функции проверять его на валидность.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900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12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Параллельно вспомним как использовать указатели чтобы присвоить значения всем элементам массива</a:t>
            </a:r>
            <a:r>
              <a:rPr lang="en-US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countof</a:t>
            </a:r>
            <a:r>
              <a:rPr lang="en-US" baseline="0" dirty="0"/>
              <a:t> –</a:t>
            </a:r>
            <a:r>
              <a:rPr lang="ru-RU" baseline="0" dirty="0"/>
              <a:t>макрос, который надо объявлять самостоятельно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#define </a:t>
            </a:r>
            <a:r>
              <a:rPr lang="en-US" baseline="0" dirty="0" err="1"/>
              <a:t>countof</a:t>
            </a:r>
            <a:r>
              <a:rPr lang="en-US" baseline="0" dirty="0"/>
              <a:t>(a) sizeof(a)/sizeof(*a)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позволяет определить количество элементов в статически объявленном массиве.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Начиная с </a:t>
            </a:r>
            <a:r>
              <a:rPr lang="en-US" baseline="0" dirty="0"/>
              <a:t>C++17 </a:t>
            </a:r>
            <a:r>
              <a:rPr lang="ru-RU" baseline="0" dirty="0"/>
              <a:t>появились встроенные функции для организации циклов по элементов массива: </a:t>
            </a:r>
            <a:r>
              <a:rPr lang="en-US" baseline="0" dirty="0"/>
              <a:t>begin, end, size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begin –</a:t>
            </a:r>
            <a:r>
              <a:rPr lang="ru-RU" baseline="0" dirty="0"/>
              <a:t> возвращает указатель на первый элемент массива,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end – </a:t>
            </a:r>
            <a:r>
              <a:rPr lang="ru-RU" baseline="0" dirty="0"/>
              <a:t>возвращает указатель на следующий за последним элементом массива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size – </a:t>
            </a:r>
            <a:r>
              <a:rPr lang="ru-RU" baseline="0" dirty="0"/>
              <a:t>возвращает количество элементов в массиве.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Теперь тот же цикл: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)]; ++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можно записать так: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begin(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end(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++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Дополнительно: эти функции работают как со статическими массивами, так и со строками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с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любыми другими контейнерами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0041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Подробности на следующих слайдах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Ошибки: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не</a:t>
            </a:r>
            <a:r>
              <a:rPr lang="en-US" baseline="0" dirty="0"/>
              <a:t> </a:t>
            </a:r>
            <a:r>
              <a:rPr lang="ru-RU" baseline="0" dirty="0"/>
              <a:t>в том месте инициализация </a:t>
            </a:r>
            <a:r>
              <a:rPr lang="en-US" baseline="0" dirty="0"/>
              <a:t>srand</a:t>
            </a:r>
            <a:endParaRPr lang="ru-RU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освобождение выделенной памяти:</a:t>
            </a:r>
            <a:br>
              <a:rPr lang="ru-RU" baseline="0" dirty="0"/>
            </a:br>
            <a:r>
              <a:rPr lang="ru-RU" baseline="0" dirty="0"/>
              <a:t>не очевидно надо ли освобождать возвращённую функцией </a:t>
            </a:r>
            <a:r>
              <a:rPr lang="en-US" baseline="0" dirty="0" err="1"/>
              <a:t>GetMagic</a:t>
            </a:r>
            <a:r>
              <a:rPr lang="en-US" baseline="0" dirty="0"/>
              <a:t> </a:t>
            </a:r>
            <a:r>
              <a:rPr lang="ru-RU" baseline="0" dirty="0"/>
              <a:t>память или нет.</a:t>
            </a:r>
            <a:br>
              <a:rPr lang="ru-RU" baseline="0" dirty="0"/>
            </a:br>
            <a:r>
              <a:rPr lang="ru-RU" baseline="0" dirty="0"/>
              <a:t>неудобно то, что освобождать память надо перед каждым оператором </a:t>
            </a:r>
            <a:r>
              <a:rPr lang="en-US" baseline="0" dirty="0"/>
              <a:t>return</a:t>
            </a:r>
            <a:endParaRPr lang="ru-RU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0803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5305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из-за обилия операторов </a:t>
            </a:r>
            <a:r>
              <a:rPr lang="en-US" baseline="0" dirty="0"/>
              <a:t>delete</a:t>
            </a:r>
            <a:r>
              <a:rPr lang="ru-RU" baseline="0" dirty="0"/>
              <a:t> весь код функции </a:t>
            </a:r>
            <a:r>
              <a:rPr lang="en-US" baseline="0" dirty="0" err="1"/>
              <a:t>DoAction</a:t>
            </a:r>
            <a:r>
              <a:rPr lang="en-US" baseline="0" dirty="0"/>
              <a:t> </a:t>
            </a:r>
            <a:r>
              <a:rPr lang="ru-RU" baseline="0" dirty="0"/>
              <a:t>даже не влез на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7497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RAII – </a:t>
            </a:r>
            <a:r>
              <a:rPr lang="ru-RU" baseline="0" dirty="0"/>
              <a:t>идиома программирования, описывающая привязку выделения ресурса в конструкторе объекта, а его освобождение в деструкторе.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Это название плохо описывает суть но было применено именно так в начале, и теперь его все программисты знают именно под таким названием.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Более удобное название: </a:t>
            </a:r>
            <a:r>
              <a:rPr lang="fr-FR" i="1" dirty="0"/>
              <a:t>Constructor Acquires, Destructor Releases</a:t>
            </a:r>
            <a:r>
              <a:rPr lang="fr-FR" dirty="0"/>
              <a:t> (CADRe)</a:t>
            </a:r>
            <a:r>
              <a:rPr lang="ru-RU" baseline="0" dirty="0"/>
              <a:t> – «конструктор получает, деструктор освобождает» - к сожалению, пока распространено редко.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2903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Обратите внимание: в классе только одно поле данных – указатель </a:t>
            </a:r>
            <a:r>
              <a:rPr lang="en-US" baseline="0" dirty="0" err="1"/>
              <a:t>m_Ptr</a:t>
            </a:r>
            <a:r>
              <a:rPr lang="ru-RU" baseline="0" dirty="0"/>
              <a:t>, а значит объект класса занимает в памяти ровно столько же памяти</a:t>
            </a:r>
            <a:r>
              <a:rPr lang="en-US" baseline="0" dirty="0"/>
              <a:t>,</a:t>
            </a:r>
            <a:r>
              <a:rPr lang="ru-RU" baseline="0" dirty="0"/>
              <a:t> что и обычный указатель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использование такого класса вместо обычного указателя</a:t>
            </a:r>
            <a:r>
              <a:rPr lang="en-US" baseline="0" dirty="0"/>
              <a:t> </a:t>
            </a:r>
            <a:r>
              <a:rPr lang="ru-RU" baseline="0" dirty="0"/>
              <a:t>не приводит к дополнительным расходам ни по времени обращения к переменной на которую ссылается указатель, ни по дополнительной памяти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7065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024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Обратите внимание на работу принципа «разделяй и властвуй» на примере инкапсуляции: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</a:t>
            </a:r>
            <a:r>
              <a:rPr lang="ru-RU" baseline="0"/>
              <a:t>ри </a:t>
            </a:r>
            <a:r>
              <a:rPr lang="ru-RU" baseline="0" dirty="0"/>
              <a:t>написании класса </a:t>
            </a:r>
            <a:r>
              <a:rPr lang="en-US" baseline="0" dirty="0" err="1"/>
              <a:t>CMyArray</a:t>
            </a:r>
            <a:r>
              <a:rPr lang="en-US" baseline="0" dirty="0"/>
              <a:t> </a:t>
            </a:r>
            <a:r>
              <a:rPr lang="ru-RU" baseline="0" dirty="0"/>
              <a:t>мы не знаем, для какого алгоритма будет применён этот класс. Написать его относительно просто(весь код поместился на экран).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Код реализующий основной алгоритм сильно уменьшился при использовании класса </a:t>
            </a:r>
            <a:r>
              <a:rPr lang="en-US" baseline="0" dirty="0" err="1"/>
              <a:t>CMyArray</a:t>
            </a:r>
            <a:r>
              <a:rPr lang="en-US" baseline="0" dirty="0"/>
              <a:t> – </a:t>
            </a:r>
            <a:r>
              <a:rPr lang="ru-RU" baseline="0" dirty="0"/>
              <a:t>нам больше не нужно помнить о освобождении памяти.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Итоговая программа сильно упростилась, в ней значительно меньше мест где можно допустить ошибку по невнимательности.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7056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548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018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Примечание: конструкторы (1) и (2) объявляют одинаковый набор параметров, поэтому объявить их одновременно не получится.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Во случае (2) после объявления конструктора и его параметров ставится двоеточие, после которого через запятую перечисляются поля для инициализации, и в скобках - значением какого выражения это поле проинициализировать.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889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Во втором случае двоеточие осознанно перемещено на строку выше, поскольку и заголовок функции и инициализация полей класса относятся к одной строке – программист может форматировать её разделив строки в любом месте (например, объявив все параметры друг под другом в столбик и проинициализировать их тоже в столбик, чтобы было лучше видно если есть опечатка).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Вопрос: если бы у меня не было префикса </a:t>
            </a:r>
            <a:r>
              <a:rPr lang="en-US" baseline="0" dirty="0"/>
              <a:t>m_</a:t>
            </a:r>
            <a:r>
              <a:rPr lang="ru-RU" baseline="0" dirty="0"/>
              <a:t> для полей класса, то параметры конструктора назывались бы так же как и поля класса. В примере (2) компилятор точно знает где поля класса, а где параметры функции.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А как надо изменить код примера (1), чтобы он скомпилировался.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Ответ: если параметры функции скрывают поля класса (из-за совпадения их имён), то обратиться к полям класса можно с использованием ключевого слова </a:t>
            </a:r>
            <a:r>
              <a:rPr lang="en-US" baseline="0" dirty="0"/>
              <a:t>this</a:t>
            </a:r>
            <a:r>
              <a:rPr lang="ru-RU" baseline="0" dirty="0"/>
              <a:t>, например: </a:t>
            </a:r>
            <a:r>
              <a:rPr lang="en-US" baseline="0" dirty="0"/>
              <a:t>this-&gt;width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Важное замечание: инициализация параметров вне тела конструктора происходит не в том порядке, в котором они указаны, а в том порядке, как они  объявлены внутри класса. То есть, даже если записать: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То сперва будет проинициализировано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затем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затем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То есть тот порядок в котором они объявлены в классе.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Приведенный</a:t>
            </a:r>
            <a:r>
              <a:rPr lang="ru-RU" baseline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на слайде пример – простой, в этом примере порядок инициализации полей безразличен. Но в более сложных, когда для инициализации полей используется вызов функций, порядок инициализации может быть важен.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082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* Чтобы не забыть, что параметр объявлен со значением по умолчанию в прототипе функции, рекомендую в реализации функции вставлять пометку об этом в виде комментария, как приведено на этом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511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52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5" name="Дата 8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52459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8" name="Дата 8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36997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7" name="Дата 8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20974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1" name="Дата 8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32490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>
                <a:solidFill>
                  <a:srgbClr val="2683C6">
                    <a:lumMod val="20000"/>
                    <a:lumOff val="80000"/>
                  </a:srgbClr>
                </a:solidFill>
              </a:rPr>
              <a:t>Левкович Н.В.	2019/2020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2683C6">
                    <a:lumMod val="20000"/>
                    <a:lumOff val="80000"/>
                  </a:srgbClr>
                </a:solidFill>
              </a:rPr>
              <a:t>Инкапсуляция</a:t>
            </a:r>
            <a:endParaRPr lang="en-US" dirty="0">
              <a:solidFill>
                <a:srgbClr val="2683C6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>
                <a:solidFill>
                  <a:srgbClr val="2683C6">
                    <a:lumMod val="20000"/>
                    <a:lumOff val="80000"/>
                  </a:srgbClr>
                </a:solidFill>
              </a:rPr>
              <a:t>Левкович Н.В.	2019/2020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2683C6">
                    <a:lumMod val="20000"/>
                    <a:lumOff val="80000"/>
                  </a:srgbClr>
                </a:solidFill>
              </a:rPr>
              <a:t>Инкапсуляция</a:t>
            </a:r>
            <a:endParaRPr lang="en-US" dirty="0">
              <a:solidFill>
                <a:srgbClr val="2683C6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1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Левкович Н.В.	2019/2020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38975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4" r:id="rId3"/>
    <p:sldLayoutId id="2147483705" r:id="rId4"/>
    <p:sldLayoutId id="2147483689" r:id="rId5"/>
    <p:sldLayoutId id="2147483678" r:id="rId6"/>
    <p:sldLayoutId id="2147483674" r:id="rId7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4932000" y="398013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9500" y="995606"/>
            <a:ext cx="4334403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dirty="0"/>
              <a:t>Дано: некая сложная система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dirty="0"/>
              <a:t>Надо: используя принцип «разделяй и властвуй» упростить управление такой системой.</a:t>
            </a:r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7CD360B9-77FC-4F9B-91C6-FC45634019F3}"/>
              </a:ext>
            </a:extLst>
          </p:cNvPr>
          <p:cNvGrpSpPr/>
          <p:nvPr/>
        </p:nvGrpSpPr>
        <p:grpSpPr>
          <a:xfrm>
            <a:off x="7169307" y="1568373"/>
            <a:ext cx="1086266" cy="1006395"/>
            <a:chOff x="1910196" y="4809253"/>
            <a:chExt cx="1086266" cy="1006395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89842375-56DF-4334-86E4-2AA17D2DF66B}"/>
                </a:ext>
              </a:extLst>
            </p:cNvPr>
            <p:cNvSpPr/>
            <p:nvPr/>
          </p:nvSpPr>
          <p:spPr>
            <a:xfrm>
              <a:off x="1910196" y="5599648"/>
              <a:ext cx="216000" cy="21600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авнобедренный треугольник 17">
              <a:extLst>
                <a:ext uri="{FF2B5EF4-FFF2-40B4-BE49-F238E27FC236}">
                  <a16:creationId xmlns:a16="http://schemas.microsoft.com/office/drawing/2014/main" id="{C121CD81-572C-4A26-86C1-BD746CF6EBA1}"/>
                </a:ext>
              </a:extLst>
            </p:cNvPr>
            <p:cNvSpPr/>
            <p:nvPr/>
          </p:nvSpPr>
          <p:spPr>
            <a:xfrm>
              <a:off x="2759171" y="5573439"/>
              <a:ext cx="237291" cy="222526"/>
            </a:xfrm>
            <a:prstGeom prst="triangl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Фигура, имеющая форму буквы L 19">
              <a:extLst>
                <a:ext uri="{FF2B5EF4-FFF2-40B4-BE49-F238E27FC236}">
                  <a16:creationId xmlns:a16="http://schemas.microsoft.com/office/drawing/2014/main" id="{20AEE1BD-DBD5-4EA2-B23D-B6EB8345431E}"/>
                </a:ext>
              </a:extLst>
            </p:cNvPr>
            <p:cNvSpPr/>
            <p:nvPr/>
          </p:nvSpPr>
          <p:spPr>
            <a:xfrm>
              <a:off x="2592961" y="5209104"/>
              <a:ext cx="237291" cy="222526"/>
            </a:xfrm>
            <a:prstGeom prst="corner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791C081E-199C-487D-8F23-C3DDEDE59061}"/>
                </a:ext>
              </a:extLst>
            </p:cNvPr>
            <p:cNvSpPr/>
            <p:nvPr/>
          </p:nvSpPr>
          <p:spPr>
            <a:xfrm>
              <a:off x="2113557" y="5205673"/>
              <a:ext cx="236975" cy="22252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авнобедренный треугольник 23">
              <a:extLst>
                <a:ext uri="{FF2B5EF4-FFF2-40B4-BE49-F238E27FC236}">
                  <a16:creationId xmlns:a16="http://schemas.microsoft.com/office/drawing/2014/main" id="{33B25127-C69F-4E83-BE89-79A0AE9A3513}"/>
                </a:ext>
              </a:extLst>
            </p:cNvPr>
            <p:cNvSpPr/>
            <p:nvPr/>
          </p:nvSpPr>
          <p:spPr>
            <a:xfrm>
              <a:off x="2355670" y="4809253"/>
              <a:ext cx="237291" cy="222526"/>
            </a:xfrm>
            <a:prstGeom prst="triangl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5D006C3B-7C7B-41B3-A146-C171444CE528}"/>
              </a:ext>
            </a:extLst>
          </p:cNvPr>
          <p:cNvGrpSpPr/>
          <p:nvPr/>
        </p:nvGrpSpPr>
        <p:grpSpPr>
          <a:xfrm>
            <a:off x="5220100" y="1825149"/>
            <a:ext cx="1339619" cy="759140"/>
            <a:chOff x="5287501" y="4972293"/>
            <a:chExt cx="1339619" cy="759140"/>
          </a:xfrm>
        </p:grpSpPr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E188566-F152-41EB-B221-00ADC59C8139}"/>
                </a:ext>
              </a:extLst>
            </p:cNvPr>
            <p:cNvSpPr/>
            <p:nvPr/>
          </p:nvSpPr>
          <p:spPr>
            <a:xfrm>
              <a:off x="5287501" y="5502574"/>
              <a:ext cx="232022" cy="21600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Равнобедренный треугольник 2">
              <a:extLst>
                <a:ext uri="{FF2B5EF4-FFF2-40B4-BE49-F238E27FC236}">
                  <a16:creationId xmlns:a16="http://schemas.microsoft.com/office/drawing/2014/main" id="{62D64333-D2F8-4254-9CD2-E22FB6D671EE}"/>
                </a:ext>
              </a:extLst>
            </p:cNvPr>
            <p:cNvSpPr/>
            <p:nvPr/>
          </p:nvSpPr>
          <p:spPr>
            <a:xfrm>
              <a:off x="5823036" y="5499386"/>
              <a:ext cx="237291" cy="222526"/>
            </a:xfrm>
            <a:prstGeom prst="triangl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Фигура, имеющая форму буквы L 20">
              <a:extLst>
                <a:ext uri="{FF2B5EF4-FFF2-40B4-BE49-F238E27FC236}">
                  <a16:creationId xmlns:a16="http://schemas.microsoft.com/office/drawing/2014/main" id="{9295F57A-1A42-4F62-894D-20682CEC3274}"/>
                </a:ext>
              </a:extLst>
            </p:cNvPr>
            <p:cNvSpPr/>
            <p:nvPr/>
          </p:nvSpPr>
          <p:spPr>
            <a:xfrm>
              <a:off x="5809039" y="4981620"/>
              <a:ext cx="237291" cy="222526"/>
            </a:xfrm>
            <a:prstGeom prst="corner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3F1D8FBC-2977-4448-A09E-B596E5AC26FE}"/>
                </a:ext>
              </a:extLst>
            </p:cNvPr>
            <p:cNvSpPr/>
            <p:nvPr/>
          </p:nvSpPr>
          <p:spPr>
            <a:xfrm>
              <a:off x="5288985" y="4972293"/>
              <a:ext cx="232022" cy="22252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Фигура, имеющая форму буквы L 24">
              <a:extLst>
                <a:ext uri="{FF2B5EF4-FFF2-40B4-BE49-F238E27FC236}">
                  <a16:creationId xmlns:a16="http://schemas.microsoft.com/office/drawing/2014/main" id="{4CFB1BA2-1201-49FA-AFEF-AB80C546FDB5}"/>
                </a:ext>
              </a:extLst>
            </p:cNvPr>
            <p:cNvSpPr/>
            <p:nvPr/>
          </p:nvSpPr>
          <p:spPr>
            <a:xfrm>
              <a:off x="6389829" y="5508907"/>
              <a:ext cx="237291" cy="222526"/>
            </a:xfrm>
            <a:prstGeom prst="corner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E256DBD-0EEC-4D46-B5DF-A8E8BE08B6E9}"/>
              </a:ext>
            </a:extLst>
          </p:cNvPr>
          <p:cNvGrpSpPr/>
          <p:nvPr/>
        </p:nvGrpSpPr>
        <p:grpSpPr>
          <a:xfrm>
            <a:off x="6245860" y="1241736"/>
            <a:ext cx="980032" cy="851829"/>
            <a:chOff x="3469599" y="4765931"/>
            <a:chExt cx="980032" cy="851829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C05F63E9-A314-4101-A66E-EC68D5D25DB5}"/>
                </a:ext>
              </a:extLst>
            </p:cNvPr>
            <p:cNvSpPr/>
            <p:nvPr/>
          </p:nvSpPr>
          <p:spPr>
            <a:xfrm>
              <a:off x="4233255" y="4794958"/>
              <a:ext cx="216000" cy="21600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20762FB9-028C-46A8-957E-15792B4DB471}"/>
                </a:ext>
              </a:extLst>
            </p:cNvPr>
            <p:cNvSpPr/>
            <p:nvPr/>
          </p:nvSpPr>
          <p:spPr>
            <a:xfrm>
              <a:off x="3511441" y="5401760"/>
              <a:ext cx="216000" cy="21600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авнобедренный треугольник 16">
              <a:extLst>
                <a:ext uri="{FF2B5EF4-FFF2-40B4-BE49-F238E27FC236}">
                  <a16:creationId xmlns:a16="http://schemas.microsoft.com/office/drawing/2014/main" id="{C8772EF3-3CAC-4382-BA20-F5C265501662}"/>
                </a:ext>
              </a:extLst>
            </p:cNvPr>
            <p:cNvSpPr/>
            <p:nvPr/>
          </p:nvSpPr>
          <p:spPr>
            <a:xfrm>
              <a:off x="4212340" y="5393198"/>
              <a:ext cx="237291" cy="222526"/>
            </a:xfrm>
            <a:prstGeom prst="triangl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A1067E9F-98F2-4A96-8988-2A55FDE647CD}"/>
                </a:ext>
              </a:extLst>
            </p:cNvPr>
            <p:cNvSpPr/>
            <p:nvPr/>
          </p:nvSpPr>
          <p:spPr>
            <a:xfrm>
              <a:off x="3868331" y="5151466"/>
              <a:ext cx="236975" cy="22252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Фигура, имеющая форму буквы L 25">
              <a:extLst>
                <a:ext uri="{FF2B5EF4-FFF2-40B4-BE49-F238E27FC236}">
                  <a16:creationId xmlns:a16="http://schemas.microsoft.com/office/drawing/2014/main" id="{9A06BAF7-7E95-443E-8903-05268D67E92D}"/>
                </a:ext>
              </a:extLst>
            </p:cNvPr>
            <p:cNvSpPr/>
            <p:nvPr/>
          </p:nvSpPr>
          <p:spPr>
            <a:xfrm>
              <a:off x="3469599" y="4765931"/>
              <a:ext cx="237291" cy="222526"/>
            </a:xfrm>
            <a:prstGeom prst="corner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F70F5247-0435-42A5-947E-2E559DDD6BA5}"/>
              </a:ext>
            </a:extLst>
          </p:cNvPr>
          <p:cNvGrpSpPr/>
          <p:nvPr/>
        </p:nvGrpSpPr>
        <p:grpSpPr>
          <a:xfrm>
            <a:off x="5099331" y="1476422"/>
            <a:ext cx="1545261" cy="1234286"/>
            <a:chOff x="2816068" y="4786715"/>
            <a:chExt cx="1545261" cy="1234286"/>
          </a:xfrm>
        </p:grpSpPr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C28C1A3D-38DE-49DF-830D-3E99604135E2}"/>
                </a:ext>
              </a:extLst>
            </p:cNvPr>
            <p:cNvCxnSpPr>
              <a:cxnSpLocks/>
            </p:cNvCxnSpPr>
            <p:nvPr/>
          </p:nvCxnSpPr>
          <p:spPr>
            <a:xfrm>
              <a:off x="2816068" y="4786715"/>
              <a:ext cx="980808" cy="0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F6E6CFAE-E8C1-485E-960F-B24DB2FB8074}"/>
                </a:ext>
              </a:extLst>
            </p:cNvPr>
            <p:cNvCxnSpPr>
              <a:cxnSpLocks/>
            </p:cNvCxnSpPr>
            <p:nvPr/>
          </p:nvCxnSpPr>
          <p:spPr>
            <a:xfrm>
              <a:off x="2816068" y="6021000"/>
              <a:ext cx="1545261" cy="0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64BA02D9-398E-4536-B6A3-602244884F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6068" y="4786715"/>
              <a:ext cx="0" cy="1234286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01785ADA-4008-4D68-A7DA-79F248B33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876" y="4786715"/>
              <a:ext cx="0" cy="802285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1AB47DF6-97E7-46FE-A006-590FE527B8EA}"/>
                </a:ext>
              </a:extLst>
            </p:cNvPr>
            <p:cNvCxnSpPr>
              <a:cxnSpLocks/>
            </p:cNvCxnSpPr>
            <p:nvPr/>
          </p:nvCxnSpPr>
          <p:spPr>
            <a:xfrm>
              <a:off x="3796876" y="5589000"/>
              <a:ext cx="564453" cy="0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9F60A5DF-D16E-47B2-B1CA-1B3165B66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1329" y="5589000"/>
              <a:ext cx="0" cy="432000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D364BFAF-FE31-40C7-9C96-049C934C4E48}"/>
              </a:ext>
            </a:extLst>
          </p:cNvPr>
          <p:cNvGrpSpPr/>
          <p:nvPr/>
        </p:nvGrpSpPr>
        <p:grpSpPr>
          <a:xfrm>
            <a:off x="6154188" y="1093182"/>
            <a:ext cx="1183611" cy="1069303"/>
            <a:chOff x="3870925" y="4403475"/>
            <a:chExt cx="1183611" cy="1069303"/>
          </a:xfrm>
        </p:grpSpPr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06A9A984-05B5-4837-B527-5074B43CC4AE}"/>
                </a:ext>
              </a:extLst>
            </p:cNvPr>
            <p:cNvCxnSpPr>
              <a:cxnSpLocks/>
            </p:cNvCxnSpPr>
            <p:nvPr/>
          </p:nvCxnSpPr>
          <p:spPr>
            <a:xfrm>
              <a:off x="3870925" y="4403475"/>
              <a:ext cx="1183611" cy="0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D3BB598E-AFA3-4E51-93C8-5CE9E12CE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0925" y="4403475"/>
              <a:ext cx="0" cy="1067325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DF029C6F-AC54-4446-AC82-BB300E8D084B}"/>
                </a:ext>
              </a:extLst>
            </p:cNvPr>
            <p:cNvCxnSpPr>
              <a:cxnSpLocks/>
            </p:cNvCxnSpPr>
            <p:nvPr/>
          </p:nvCxnSpPr>
          <p:spPr>
            <a:xfrm>
              <a:off x="3870925" y="5472778"/>
              <a:ext cx="1183611" cy="0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A04E0E74-270D-4929-9444-48306D419C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4536" y="4403475"/>
              <a:ext cx="0" cy="1067325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CFAD71F7-D3A4-490A-B5C7-9E407B252926}"/>
              </a:ext>
            </a:extLst>
          </p:cNvPr>
          <p:cNvGrpSpPr/>
          <p:nvPr/>
        </p:nvGrpSpPr>
        <p:grpSpPr>
          <a:xfrm>
            <a:off x="6901009" y="1414706"/>
            <a:ext cx="1656615" cy="1296004"/>
            <a:chOff x="4617746" y="4724999"/>
            <a:chExt cx="1656615" cy="1296004"/>
          </a:xfrm>
        </p:grpSpPr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045C2676-8F2A-4044-B038-7CE9E66FCE49}"/>
                </a:ext>
              </a:extLst>
            </p:cNvPr>
            <p:cNvCxnSpPr>
              <a:cxnSpLocks/>
            </p:cNvCxnSpPr>
            <p:nvPr/>
          </p:nvCxnSpPr>
          <p:spPr>
            <a:xfrm>
              <a:off x="4617746" y="6021000"/>
              <a:ext cx="1656615" cy="0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56A84207-2943-458D-9630-83FE6C47E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7746" y="4724999"/>
              <a:ext cx="825788" cy="1296004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C45CA22C-72AD-4D0A-99D2-FBECA9DEDE22}"/>
                </a:ext>
              </a:extLst>
            </p:cNvPr>
            <p:cNvCxnSpPr>
              <a:cxnSpLocks/>
            </p:cNvCxnSpPr>
            <p:nvPr/>
          </p:nvCxnSpPr>
          <p:spPr>
            <a:xfrm>
              <a:off x="5443535" y="4725000"/>
              <a:ext cx="830826" cy="1296000"/>
            </a:xfrm>
            <a:prstGeom prst="line">
              <a:avLst/>
            </a:prstGeom>
            <a:ln w="25400" cap="rnd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Облако 78">
            <a:extLst>
              <a:ext uri="{FF2B5EF4-FFF2-40B4-BE49-F238E27FC236}">
                <a16:creationId xmlns:a16="http://schemas.microsoft.com/office/drawing/2014/main" id="{8006A0C6-F8DE-4C37-8605-26DFE6F5D723}"/>
              </a:ext>
            </a:extLst>
          </p:cNvPr>
          <p:cNvSpPr/>
          <p:nvPr/>
        </p:nvSpPr>
        <p:spPr>
          <a:xfrm flipV="1">
            <a:off x="4606952" y="765000"/>
            <a:ext cx="4153716" cy="2448000"/>
          </a:xfrm>
          <a:prstGeom prst="cloud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D14961D2-F921-4827-A0AD-B0F064F8BF06}"/>
              </a:ext>
            </a:extLst>
          </p:cNvPr>
          <p:cNvSpPr/>
          <p:nvPr/>
        </p:nvSpPr>
        <p:spPr>
          <a:xfrm>
            <a:off x="224175" y="4566130"/>
            <a:ext cx="87786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</a:pPr>
            <a:r>
              <a:rPr lang="ru-RU" sz="2400" dirty="0">
                <a:solidFill>
                  <a:prstClr val="black"/>
                </a:solidFill>
              </a:rPr>
              <a:t>Итого: получили описание системы состоящее из меньшего количества составных частей, с такой системой работать проще. 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dirty="0">
                <a:solidFill>
                  <a:prstClr val="black"/>
                </a:solidFill>
              </a:rPr>
              <a:t>(Человек может держать в голове одновременно максимум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dirty="0">
                <a:solidFill>
                  <a:prstClr val="black"/>
                </a:solidFill>
              </a:rPr>
              <a:t>5±2 объектов. Если их больше – автоматически срабатывает алгоритм, приведённый выше).</a:t>
            </a: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E4165730-0B39-4667-A147-22BF578A4974}"/>
              </a:ext>
            </a:extLst>
          </p:cNvPr>
          <p:cNvSpPr/>
          <p:nvPr/>
        </p:nvSpPr>
        <p:spPr>
          <a:xfrm>
            <a:off x="252000" y="2760272"/>
            <a:ext cx="863999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</a:pPr>
            <a:r>
              <a:rPr lang="ru-RU" sz="2400" dirty="0">
                <a:solidFill>
                  <a:prstClr val="black"/>
                </a:solidFill>
              </a:rPr>
              <a:t>Решение:</a:t>
            </a:r>
          </a:p>
          <a:p>
            <a:pPr marL="360000" lvl="0" indent="-36000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  <a:buFont typeface="+mj-lt"/>
              <a:buAutoNum type="arabicPeriod"/>
            </a:pPr>
            <a:r>
              <a:rPr lang="ru-RU" sz="2400" dirty="0">
                <a:solidFill>
                  <a:prstClr val="black"/>
                </a:solidFill>
              </a:rPr>
              <a:t>Фаза анализа: выделяем в сложной системе элементы из которых состоит система</a:t>
            </a:r>
          </a:p>
          <a:p>
            <a:pPr marL="360000" lvl="0" indent="-36000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  <a:buFont typeface="+mj-lt"/>
              <a:buAutoNum type="arabicPeriod"/>
            </a:pPr>
            <a:r>
              <a:rPr lang="ru-RU" sz="2400" dirty="0">
                <a:solidFill>
                  <a:prstClr val="black"/>
                </a:solidFill>
              </a:rPr>
              <a:t>Фаза синтеза: объединяем определённые на прошлой фазе элементы в группы по смыслу</a:t>
            </a:r>
          </a:p>
        </p:txBody>
      </p:sp>
      <p:sp>
        <p:nvSpPr>
          <p:cNvPr id="86" name="Заголовок 5">
            <a:extLst>
              <a:ext uri="{FF2B5EF4-FFF2-40B4-BE49-F238E27FC236}">
                <a16:creationId xmlns:a16="http://schemas.microsoft.com/office/drawing/2014/main" id="{736CEC3E-DF9B-4903-AFDE-203A5DE9AEBA}"/>
              </a:ext>
            </a:extLst>
          </p:cNvPr>
          <p:cNvSpPr txBox="1">
            <a:spLocks/>
          </p:cNvSpPr>
          <p:nvPr/>
        </p:nvSpPr>
        <p:spPr>
          <a:xfrm>
            <a:off x="252000" y="117000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Декомпозиция: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divide et impera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34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252000" y="3429000"/>
            <a:ext cx="8640000" cy="20867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2, 3);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box4 = 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КОНСТРУКТОР КОПИРОВАНИЯ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2000" y="1413000"/>
            <a:ext cx="8640000" cy="18374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88000" y="3573000"/>
            <a:ext cx="3888000" cy="70788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altLang="ru-RU" sz="2000" dirty="0"/>
              <a:t>Каковы значения полей объектов </a:t>
            </a:r>
            <a:br>
              <a:rPr lang="ru-RU" altLang="ru-RU" sz="2000" dirty="0"/>
            </a:br>
            <a:r>
              <a:rPr lang="en-US" altLang="ru-RU" sz="2000" dirty="0"/>
              <a:t>box3 </a:t>
            </a:r>
            <a:r>
              <a:rPr lang="ru-RU" altLang="ru-RU" sz="2000" dirty="0"/>
              <a:t>и </a:t>
            </a:r>
            <a:r>
              <a:rPr lang="en-US" altLang="ru-RU" sz="2000" dirty="0"/>
              <a:t>box4?</a:t>
            </a:r>
            <a:endParaRPr lang="ru-RU" altLang="ru-RU" sz="2000" dirty="0"/>
          </a:p>
        </p:txBody>
      </p:sp>
      <p:cxnSp>
        <p:nvCxnSpPr>
          <p:cNvPr id="18" name="Прямая со стрелкой 17"/>
          <p:cNvCxnSpPr>
            <a:stCxn id="17" idx="1"/>
          </p:cNvCxnSpPr>
          <p:nvPr/>
        </p:nvCxnSpPr>
        <p:spPr>
          <a:xfrm flipH="1">
            <a:off x="2700000" y="3926943"/>
            <a:ext cx="2088000" cy="726057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492000" y="4509000"/>
            <a:ext cx="5472000" cy="70788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altLang="ru-RU" sz="2000" dirty="0"/>
              <a:t>- как и со структурами происходит побайтное копирование содержимого полей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3492000" y="5229000"/>
            <a:ext cx="5472000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altLang="ru-RU" sz="2000" dirty="0"/>
              <a:t>Но в </a:t>
            </a:r>
            <a:r>
              <a:rPr lang="en-US" altLang="ru-RU" sz="2000" dirty="0"/>
              <a:t>C++ </a:t>
            </a:r>
            <a:r>
              <a:rPr lang="ru-RU" altLang="ru-RU" sz="2000" dirty="0"/>
              <a:t>это поведение можно перегрузить...</a:t>
            </a:r>
          </a:p>
        </p:txBody>
      </p:sp>
    </p:spTree>
    <p:extLst>
      <p:ext uri="{BB962C8B-B14F-4D97-AF65-F5344CB8AC3E}">
        <p14:creationId xmlns:p14="http://schemas.microsoft.com/office/powerpoint/2010/main" val="331011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КОНСТРУКТОР КОПИРОВАНИЯ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2000" y="1989000"/>
            <a:ext cx="3600000" cy="18374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4797000"/>
            <a:ext cx="4320000" cy="13388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3;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149300" y="2083558"/>
            <a:ext cx="4742700" cy="1089529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ru-RU" altLang="ru-RU" sz="2400" dirty="0">
                <a:solidFill>
                  <a:prstClr val="black"/>
                </a:solidFill>
              </a:rPr>
              <a:t>Вопрос: когда имеет смысл перегружать конструктор копирования?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988000" y="1413000"/>
            <a:ext cx="5904000" cy="430887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altLang="ru-RU" sz="2200" dirty="0">
                <a:solidFill>
                  <a:prstClr val="black"/>
                </a:solidFill>
              </a:rPr>
              <a:t>Конструктор копирования, созданный вручную</a:t>
            </a:r>
          </a:p>
        </p:txBody>
      </p:sp>
      <p:cxnSp>
        <p:nvCxnSpPr>
          <p:cNvPr id="19" name="Прямая со стрелкой 18"/>
          <p:cNvCxnSpPr>
            <a:cxnSpLocks/>
          </p:cNvCxnSpPr>
          <p:nvPr/>
        </p:nvCxnSpPr>
        <p:spPr>
          <a:xfrm flipH="1">
            <a:off x="2700000" y="1843887"/>
            <a:ext cx="1440000" cy="1513113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B352F64-6E0D-453D-BA2A-AB50EA92D697}"/>
              </a:ext>
            </a:extLst>
          </p:cNvPr>
          <p:cNvSpPr/>
          <p:nvPr/>
        </p:nvSpPr>
        <p:spPr>
          <a:xfrm>
            <a:off x="4644000" y="3458172"/>
            <a:ext cx="4248000" cy="267765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400" dirty="0"/>
              <a:t>Ответ: если есть поля, которые не имеет смысла копировать побайтно. Например, указатели – простое побайтное копирование создаст два объекта ссылающихся на один и тот же массив.</a:t>
            </a:r>
            <a:endParaRPr lang="ru-RU" altLang="ru-RU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10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КОНСТРУКТОР КОПИРОВАНИЯ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1764000" y="3501000"/>
            <a:ext cx="1440000" cy="86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5940000" y="1989000"/>
            <a:ext cx="2952000" cy="20867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2, 3);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box4 = 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4797000"/>
            <a:ext cx="4608000" cy="13388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3;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204000" y="4365000"/>
            <a:ext cx="5832000" cy="163121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altLang="ru-RU" sz="2000" dirty="0"/>
              <a:t>Копируемый объект всегда передаётся в конструктор копирования по ссылке.</a:t>
            </a:r>
            <a:br>
              <a:rPr lang="ru-RU" altLang="ru-RU" sz="2000" dirty="0"/>
            </a:br>
            <a:r>
              <a:rPr lang="ru-RU" altLang="ru-RU" sz="2000" dirty="0"/>
              <a:t>Если попытаться объявить конструктор копирования по значению то произойдёт рекурсивное зацикливание функции копирования.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52000" y="1989000"/>
            <a:ext cx="3600000" cy="18374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3376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5940000" y="1989000"/>
            <a:ext cx="2952000" cy="20867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2, 3);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box4 = 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4797000"/>
            <a:ext cx="4608000" cy="13388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3;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КОНСТРУКТОР КОПИРОВАНИЯ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2628000" y="3501000"/>
            <a:ext cx="1440000" cy="158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700000" y="5085000"/>
            <a:ext cx="6336000" cy="1200329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Компилятор предоставляет два типа конструкторов: </a:t>
            </a:r>
            <a:r>
              <a:rPr lang="ru-RU" altLang="ru-RU" sz="2000" u="sng" dirty="0"/>
              <a:t>конструктор по умолчанию</a:t>
            </a:r>
            <a:r>
              <a:rPr lang="ru-RU" altLang="ru-RU" sz="2000" dirty="0"/>
              <a:t> и</a:t>
            </a:r>
            <a:br>
              <a:rPr lang="ru-RU" altLang="ru-RU" sz="2000" dirty="0"/>
            </a:br>
            <a:r>
              <a:rPr lang="ru-RU" altLang="ru-RU" sz="2000" u="sng" dirty="0"/>
              <a:t>конструктор копирования</a:t>
            </a:r>
            <a:r>
              <a:rPr lang="ru-RU" altLang="ru-RU" sz="2000" dirty="0"/>
              <a:t>: если их не реализовать явно, то компилятор создаёт реализации "по умолчанию".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3348000" y="3141000"/>
            <a:ext cx="720000" cy="1944000"/>
          </a:xfrm>
          <a:prstGeom prst="straightConnector1">
            <a:avLst/>
          </a:prstGeom>
          <a:ln w="3175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620000" y="3141000"/>
            <a:ext cx="1728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52000" y="1989000"/>
            <a:ext cx="3600000" cy="18374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9767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КОНСТРУКТОР КОПИРОВАНИЯ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24000" y="2349000"/>
            <a:ext cx="6696000" cy="38318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2, 3);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box4 = 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box5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box4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ru-RU" dirty="0">
              <a:solidFill>
                <a:srgbClr val="216F8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(0),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(1),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24000" y="1557000"/>
            <a:ext cx="8568000" cy="70788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Код не скомпилировался. Где ошибка?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(сообщение компилятора: функция </a:t>
            </a:r>
            <a:r>
              <a:rPr lang="en-US" altLang="ru-RU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DoMagic</a:t>
            </a:r>
            <a:r>
              <a:rPr lang="en-US" altLang="ru-RU" sz="2000" dirty="0"/>
              <a:t> </a:t>
            </a:r>
            <a:r>
              <a:rPr lang="ru-RU" altLang="ru-RU" sz="2000" dirty="0"/>
              <a:t>не определена)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788000" y="2421000"/>
            <a:ext cx="4104000" cy="194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Ответ: Объявление функции должно либо предшествовать её использованию либо до использования должен быть помещён </a:t>
            </a:r>
            <a:r>
              <a:rPr lang="ru-RU" sz="2000" i="1" dirty="0">
                <a:solidFill>
                  <a:schemeClr val="tx1"/>
                </a:solidFill>
              </a:rPr>
              <a:t>прототип функции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1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КОНСТРУКТОР КОПИРОВАНИЯ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24000" y="2349000"/>
            <a:ext cx="8568000" cy="38318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(0),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(1),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2, 3);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box4 = 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box5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box4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24000" y="1557000"/>
            <a:ext cx="8568000" cy="64633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Сколько раз будет вызван конструктор и какие вызовы конструктора будут реализованы через конструктор копирования?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24000" y="4509000"/>
            <a:ext cx="45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конструктор по умолчанию </a:t>
            </a:r>
            <a:r>
              <a:rPr lang="en-US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endParaRPr lang="ru-RU" dirty="0">
              <a:solidFill>
                <a:srgbClr val="00822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2000" y="4797000"/>
            <a:ext cx="45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конструктор с параметрами (2)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32000" y="5013000"/>
            <a:ext cx="45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конструктор копирования (3)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32000" y="5229000"/>
            <a:ext cx="45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конструктор копирования (4)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98591" y="2349000"/>
            <a:ext cx="45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конструктор копирования (5, 6)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40000" y="3573000"/>
            <a:ext cx="45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конструктор с параметрами (7)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04318" y="5517000"/>
            <a:ext cx="45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конструктор копирования (8)</a:t>
            </a:r>
          </a:p>
        </p:txBody>
      </p:sp>
    </p:spTree>
    <p:extLst>
      <p:ext uri="{BB962C8B-B14F-4D97-AF65-F5344CB8AC3E}">
        <p14:creationId xmlns:p14="http://schemas.microsoft.com/office/powerpoint/2010/main" val="337896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КОНСТРУКТОР КОПИРОВАНИЯ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24000" y="2565000"/>
            <a:ext cx="7344000" cy="18374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216F8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24000" y="1413000"/>
            <a:ext cx="7416000" cy="64633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Если вы определили какой-либо свой конструктор копирования,</a:t>
            </a:r>
            <a:br>
              <a:rPr lang="ru-RU" altLang="ru-RU" sz="2000" dirty="0"/>
            </a:br>
            <a:r>
              <a:rPr lang="ru-RU" altLang="ru-RU" sz="2000" dirty="0"/>
              <a:t>то конструктор по умолчанию автоматически не создаётся.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4716000" y="3717000"/>
            <a:ext cx="936000" cy="1728000"/>
          </a:xfrm>
          <a:prstGeom prst="straightConnector1">
            <a:avLst/>
          </a:prstGeom>
          <a:ln w="3175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2124000" y="3717000"/>
            <a:ext cx="2592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324000" y="5373000"/>
            <a:ext cx="6912000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sz="2000" dirty="0"/>
              <a:t>error C2512: 'CBox' : no appropriate default constructor available</a:t>
            </a:r>
            <a:endParaRPr lang="ru-RU" altLang="ru-RU" sz="200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34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079999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cap="all" dirty="0">
                <a:solidFill>
                  <a:schemeClr val="bg1">
                    <a:lumMod val="50000"/>
                  </a:schemeClr>
                </a:solidFill>
              </a:rPr>
              <a:t>Константные объекты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364000" y="1197000"/>
            <a:ext cx="3672000" cy="92333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Значения полей константного объекта после инициализации не могут изменяться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2000" y="5229000"/>
            <a:ext cx="8784000" cy="92333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Функция помеченная ключевым словом </a:t>
            </a:r>
            <a:r>
              <a:rPr lang="en-US" altLang="ru-RU" sz="2000" dirty="0">
                <a:solidFill>
                  <a:srgbClr val="0000FF"/>
                </a:solidFill>
              </a:rPr>
              <a:t>const</a:t>
            </a:r>
            <a:r>
              <a:rPr lang="en-US" altLang="ru-RU" sz="2000" dirty="0"/>
              <a:t> </a:t>
            </a:r>
            <a:r>
              <a:rPr lang="ru-RU" altLang="ru-RU" sz="2000" dirty="0"/>
              <a:t>получает константный указатель на объект</a:t>
            </a:r>
            <a:r>
              <a:rPr lang="en-US" altLang="ru-RU" sz="2000" dirty="0"/>
              <a:t>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ru-RU" altLang="ru-RU" sz="2000" dirty="0"/>
              <a:t>, а значит не может изменять переменные-члены класса и не может вызывать из него </a:t>
            </a:r>
            <a:r>
              <a:rPr lang="ru-RU" altLang="ru-RU" sz="2000" dirty="0" err="1"/>
              <a:t>неконстантные</a:t>
            </a:r>
            <a:r>
              <a:rPr lang="ru-RU" altLang="ru-RU" sz="2000" dirty="0"/>
              <a:t> методы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485000"/>
            <a:ext cx="4772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(10, 15, 6);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2000" y="2493000"/>
            <a:ext cx="4104000" cy="26622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500000" y="2493000"/>
            <a:ext cx="4536000" cy="26899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4000" y="2205000"/>
            <a:ext cx="29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ru-RU" sz="1600" dirty="0">
                <a:solidFill>
                  <a:srgbClr val="008225"/>
                </a:solidFill>
              </a:rPr>
              <a:t>структурное программирование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16000" y="2205000"/>
            <a:ext cx="43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ru-RU" sz="1600" dirty="0">
                <a:solidFill>
                  <a:srgbClr val="008225"/>
                </a:solidFill>
              </a:rPr>
              <a:t>объектно-ориентированное программирование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H="1" flipV="1">
            <a:off x="8676000" y="3573000"/>
            <a:ext cx="288000" cy="1656000"/>
          </a:xfrm>
          <a:prstGeom prst="straightConnector1">
            <a:avLst/>
          </a:prstGeom>
          <a:ln w="3175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7668000" y="3573000"/>
            <a:ext cx="1008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8100000" y="4077000"/>
            <a:ext cx="648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 flipV="1">
            <a:off x="3924000" y="4005000"/>
            <a:ext cx="288000" cy="1224000"/>
          </a:xfrm>
          <a:prstGeom prst="straightConnector1">
            <a:avLst/>
          </a:prstGeom>
          <a:ln w="3175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2772000" y="3861000"/>
            <a:ext cx="1152000" cy="14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23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  <p:bldP spid="14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079999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cap="all" dirty="0">
                <a:solidFill>
                  <a:schemeClr val="bg1">
                    <a:lumMod val="50000"/>
                  </a:schemeClr>
                </a:solidFill>
              </a:rPr>
              <a:t>Константные объекты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2000" y="1773000"/>
            <a:ext cx="71280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52000" y="1413000"/>
            <a:ext cx="6120000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Получение константного указателя из не константного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220000" y="2421000"/>
            <a:ext cx="2736000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явное преобразование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220000" y="3645000"/>
            <a:ext cx="3744000" cy="92333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неявное преобразование – функция </a:t>
            </a:r>
            <a:r>
              <a:rPr lang="en-US" altLang="ru-RU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DoMagic</a:t>
            </a:r>
            <a:r>
              <a:rPr lang="en-US" altLang="ru-RU" sz="2000" dirty="0"/>
              <a:t> </a:t>
            </a:r>
            <a:r>
              <a:rPr lang="ru-RU" altLang="ru-RU" sz="2000" dirty="0"/>
              <a:t>получит константный указатель на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box1</a:t>
            </a:r>
            <a:endParaRPr lang="ru-RU" altLang="ru-RU" sz="20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Прямая со стрелкой 7"/>
          <p:cNvCxnSpPr>
            <a:stCxn id="11" idx="2"/>
          </p:cNvCxnSpPr>
          <p:nvPr/>
        </p:nvCxnSpPr>
        <p:spPr>
          <a:xfrm flipH="1">
            <a:off x="4644000" y="2790332"/>
            <a:ext cx="1944000" cy="422668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5" idx="1"/>
          </p:cNvCxnSpPr>
          <p:nvPr/>
        </p:nvCxnSpPr>
        <p:spPr>
          <a:xfrm flipH="1" flipV="1">
            <a:off x="2772000" y="3645000"/>
            <a:ext cx="2448000" cy="461665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52000" y="4725000"/>
            <a:ext cx="8640000" cy="126188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Обычный указатель </a:t>
            </a:r>
            <a:r>
              <a:rPr lang="en-US" altLang="ru-RU" sz="2000" dirty="0"/>
              <a:t>(</a:t>
            </a:r>
            <a:r>
              <a:rPr lang="en-US" altLang="ru-RU" sz="20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CBox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ru-RU" sz="2000" dirty="0">
                <a:cs typeface="Consolas" panose="020B0609020204030204" pitchFamily="49" charset="0"/>
              </a:rPr>
              <a:t>) </a:t>
            </a:r>
            <a:r>
              <a:rPr lang="ru-RU" altLang="ru-RU" sz="2000" dirty="0"/>
              <a:t>и константный 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CBox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altLang="ru-RU" sz="2000" dirty="0"/>
              <a:t>)</a:t>
            </a:r>
            <a:r>
              <a:rPr lang="en-US" altLang="ru-RU" sz="2000" dirty="0"/>
              <a:t> </a:t>
            </a:r>
            <a:r>
              <a:rPr lang="ru-RU" altLang="ru-RU" sz="2000" dirty="0"/>
              <a:t>являются разными типами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Следовательно можно перегрузить функцию отдельно для константного</a:t>
            </a:r>
            <a:br>
              <a:rPr lang="ru-RU" altLang="ru-RU" sz="2000" dirty="0"/>
            </a:br>
            <a:r>
              <a:rPr lang="ru-RU" altLang="ru-RU" sz="2000" dirty="0"/>
              <a:t>и отдельно для </a:t>
            </a:r>
            <a:r>
              <a:rPr lang="ru-RU" altLang="ru-RU" sz="2000" dirty="0" err="1"/>
              <a:t>неконстантного</a:t>
            </a:r>
            <a:r>
              <a:rPr lang="ru-RU" altLang="ru-RU" sz="2000" dirty="0"/>
              <a:t> указателя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3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252000" y="4437001"/>
            <a:ext cx="8640000" cy="1728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tIns="36000" bIns="36000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 Можно реализовать два конструктора копирования:</a:t>
            </a:r>
            <a:br>
              <a:rPr lang="ru-RU" altLang="ru-RU" sz="2000" dirty="0"/>
            </a:br>
            <a:r>
              <a:rPr lang="ru-RU" altLang="ru-RU" sz="2000" dirty="0"/>
              <a:t>для константных объектов и для </a:t>
            </a:r>
            <a:r>
              <a:rPr lang="ru-RU" altLang="ru-RU" sz="2000" dirty="0" err="1"/>
              <a:t>неконстантных</a:t>
            </a:r>
            <a:endParaRPr lang="ru-RU" altLang="ru-RU" sz="2000" dirty="0"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/>
              <a:t> В приведенном примере последняя </a:t>
            </a:r>
            <a:r>
              <a:rPr lang="en-US" altLang="ru-RU" sz="2000" dirty="0"/>
              <a:t>Visual Studio </a:t>
            </a:r>
            <a:r>
              <a:rPr lang="ru-RU" altLang="ru-RU" sz="2000" dirty="0"/>
              <a:t>выдаёт ошибку</a:t>
            </a:r>
            <a:br>
              <a:rPr lang="ru-RU" altLang="ru-RU" sz="2000" dirty="0"/>
            </a:br>
            <a:r>
              <a:rPr lang="en-US" altLang="ru-RU" sz="2000" dirty="0"/>
              <a:t>"</a:t>
            </a:r>
            <a:r>
              <a:rPr lang="en-US" sz="2000" dirty="0"/>
              <a:t>error C2512: 'CBox' : no appropriate default constructor available"</a:t>
            </a:r>
            <a:endParaRPr lang="ru-RU" sz="2000" dirty="0"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000" dirty="0"/>
              <a:t> </a:t>
            </a:r>
            <a:r>
              <a:rPr lang="en-US" sz="2000" dirty="0"/>
              <a:t>V</a:t>
            </a:r>
            <a:r>
              <a:rPr lang="ru-RU" sz="2000" dirty="0"/>
              <a:t>С</a:t>
            </a:r>
            <a:r>
              <a:rPr lang="en-US" sz="2000" dirty="0"/>
              <a:t>2005 </a:t>
            </a:r>
            <a:r>
              <a:rPr lang="ru-RU" sz="2000" dirty="0"/>
              <a:t>создаст конструктор копирования для константной ссылки автоматически и вызовет именно его</a:t>
            </a:r>
            <a:endParaRPr lang="ru-RU" altLang="ru-RU" sz="2000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079999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cap="all" dirty="0">
                <a:solidFill>
                  <a:schemeClr val="bg1">
                    <a:lumMod val="50000"/>
                  </a:schemeClr>
                </a:solidFill>
              </a:rPr>
              <a:t>Константные объекты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2000" y="1197000"/>
            <a:ext cx="8640000" cy="31664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tIns="3600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4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4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>
              <a:lnSpc>
                <a:spcPct val="6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36000" y="1413000"/>
            <a:ext cx="5184000" cy="40510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lIns="72000" tIns="36000" rIns="72000" bIns="3600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dirty="0"/>
              <a:t>Код не скомпилировался. Где ошибка?</a:t>
            </a:r>
          </a:p>
        </p:txBody>
      </p:sp>
    </p:spTree>
    <p:extLst>
      <p:ext uri="{BB962C8B-B14F-4D97-AF65-F5344CB8AC3E}">
        <p14:creationId xmlns:p14="http://schemas.microsoft.com/office/powerpoint/2010/main" val="714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КОНСТРУКТОР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765000"/>
            <a:ext cx="8823349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i="1" u="sng" dirty="0"/>
              <a:t>Конструктор класса </a:t>
            </a:r>
            <a:r>
              <a:rPr lang="ru-RU" altLang="ru-RU" sz="2400" dirty="0"/>
              <a:t>– специальная функция класса, которая вызывается при создании нового объекта класса. Она позволяет инициализировать объекты во время их создания и захватывать  ресурсы, необходимые для их функционирования.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96000" y="2493000"/>
            <a:ext cx="4032000" cy="3816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644000" y="2493000"/>
            <a:ext cx="4392000" cy="3816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6000" y="2205000"/>
            <a:ext cx="2952000" cy="288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ru-RU" sz="1600" dirty="0">
                <a:solidFill>
                  <a:srgbClr val="008225"/>
                </a:solidFill>
              </a:rPr>
              <a:t>структурное программирование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6000" y="2205000"/>
            <a:ext cx="4320000" cy="288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ru-RU" sz="1600" dirty="0">
                <a:solidFill>
                  <a:srgbClr val="008225"/>
                </a:solidFill>
              </a:rPr>
              <a:t>объектно-ориентированное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40322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079999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cap="all" dirty="0">
                <a:solidFill>
                  <a:schemeClr val="bg1">
                    <a:lumMod val="50000"/>
                  </a:schemeClr>
                </a:solidFill>
              </a:rPr>
              <a:t>Константные объекты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2000" y="1269000"/>
            <a:ext cx="7848000" cy="4968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(0),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(0),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212000" y="4869000"/>
            <a:ext cx="4644000" cy="1311128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ru-RU" altLang="ru-RU" sz="2200" dirty="0"/>
              <a:t>Поэтому всегда при реализации конструктора копирования нужно использовать передачу объекта образца по константной ссылке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2124000" y="3933000"/>
            <a:ext cx="2088000" cy="93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14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ДЕСТРУКТОР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765000"/>
            <a:ext cx="8823349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i="1" u="sng" dirty="0"/>
              <a:t>Деструктор класса</a:t>
            </a:r>
            <a:r>
              <a:rPr lang="ru-RU" altLang="ru-RU" sz="2400" dirty="0"/>
              <a:t> – специальная функция класса, которая уничтожает объект, когда необходимость в нем отпадает или время его жизни завершено.</a:t>
            </a:r>
          </a:p>
          <a:p>
            <a:pPr marL="266700" indent="-2667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Имя деструктора совпадает с именем класса, которому предшествует знак </a:t>
            </a:r>
            <a:r>
              <a:rPr lang="en-US" altLang="ru-RU" sz="2400" dirty="0"/>
              <a:t>~</a:t>
            </a:r>
            <a:r>
              <a:rPr lang="ru-RU" altLang="ru-RU" sz="2400" dirty="0"/>
              <a:t>(тильда). </a:t>
            </a:r>
          </a:p>
          <a:p>
            <a:pPr marL="266700" indent="-2667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Деструктор не принимает параметров и не возвращает значения. Таким образом, деструктор в классе всегда один.</a:t>
            </a:r>
          </a:p>
          <a:p>
            <a:pPr marL="266700" indent="-2667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/>
              <a:t>Компилятор предоставляет деструктор по умолчанию.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2000" y="3717000"/>
            <a:ext cx="6480000" cy="252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4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~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>
              <a:lnSpc>
                <a:spcPct val="4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420000" y="5733000"/>
            <a:ext cx="1440000" cy="360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ru-RU" altLang="ru-RU" sz="2000" dirty="0"/>
              <a:t>деструктор</a:t>
            </a:r>
          </a:p>
        </p:txBody>
      </p:sp>
      <p:cxnSp>
        <p:nvCxnSpPr>
          <p:cNvPr id="13" name="Прямая со стрелкой 12"/>
          <p:cNvCxnSpPr>
            <a:stCxn id="12" idx="1"/>
          </p:cNvCxnSpPr>
          <p:nvPr/>
        </p:nvCxnSpPr>
        <p:spPr>
          <a:xfrm flipH="1" flipV="1">
            <a:off x="1764000" y="5733000"/>
            <a:ext cx="1656000" cy="18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4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583245" y="909000"/>
            <a:ext cx="4380755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ДЕСТРУКТОР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2000" y="909000"/>
            <a:ext cx="4248000" cy="504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876000" y="2277000"/>
            <a:ext cx="2016000" cy="1152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ru-RU" altLang="ru-RU" sz="2000" dirty="0"/>
              <a:t>автоматический вызов деструктора для объекта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ru-RU" altLang="ru-RU" sz="20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Прямая со стрелкой 12"/>
          <p:cNvCxnSpPr>
            <a:stCxn id="12" idx="1"/>
          </p:cNvCxnSpPr>
          <p:nvPr/>
        </p:nvCxnSpPr>
        <p:spPr>
          <a:xfrm flipH="1">
            <a:off x="5148000" y="2853000"/>
            <a:ext cx="1728000" cy="7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6948000" y="4365000"/>
            <a:ext cx="2016000" cy="1512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ru-RU" altLang="ru-RU" sz="2000" dirty="0"/>
              <a:t>явный вызов деструктора для объекта </a:t>
            </a:r>
            <a:r>
              <a:rPr lang="en-US" altLang="ru-RU" sz="2000" dirty="0"/>
              <a:t>*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pStr</a:t>
            </a:r>
            <a:endParaRPr lang="en-US" altLang="ru-RU" sz="20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ru-RU" altLang="ru-RU" sz="2000" dirty="0">
                <a:cs typeface="Consolas" panose="020B0609020204030204" pitchFamily="49" charset="0"/>
              </a:rPr>
              <a:t>и освобождение памяти</a:t>
            </a:r>
          </a:p>
        </p:txBody>
      </p:sp>
      <p:cxnSp>
        <p:nvCxnSpPr>
          <p:cNvPr id="25" name="Прямая со стрелкой 24"/>
          <p:cNvCxnSpPr>
            <a:stCxn id="24" idx="1"/>
          </p:cNvCxnSpPr>
          <p:nvPr/>
        </p:nvCxnSpPr>
        <p:spPr>
          <a:xfrm flipH="1" flipV="1">
            <a:off x="6228000" y="3501000"/>
            <a:ext cx="720000" cy="162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9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ДЕСТРУКТОР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2000" y="909000"/>
            <a:ext cx="3744000" cy="518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NULL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140000" y="909000"/>
            <a:ext cx="4896000" cy="5184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lIns="108000" rIns="36000"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tabLst>
                <a:tab pos="266700" algn="l"/>
              </a:tabLst>
            </a:pPr>
            <a:r>
              <a:rPr lang="ru-RU" altLang="ru-RU" sz="2000" dirty="0"/>
              <a:t>	Если удалять массив объектов через </a:t>
            </a:r>
            <a:r>
              <a:rPr lang="ru-RU" altLang="ru-RU" sz="2000" dirty="0">
                <a:solidFill>
                  <a:srgbClr val="0000FF"/>
                </a:solidFill>
              </a:rPr>
              <a:t>delete</a:t>
            </a:r>
            <a:r>
              <a:rPr lang="ru-RU" altLang="ru-RU" sz="2000" dirty="0"/>
              <a:t>[], то компилятор вызовет деструктор для каждого объекта в массиве, а если через </a:t>
            </a:r>
            <a:r>
              <a:rPr lang="ru-RU" altLang="ru-RU" sz="2000" dirty="0">
                <a:solidFill>
                  <a:srgbClr val="0000FF"/>
                </a:solidFill>
              </a:rPr>
              <a:t>delete</a:t>
            </a:r>
            <a:r>
              <a:rPr lang="ru-RU" altLang="ru-RU" sz="2000" dirty="0"/>
              <a:t>, то только для первого.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tabLst>
                <a:tab pos="266700" algn="l"/>
              </a:tabLst>
            </a:pPr>
            <a:r>
              <a:rPr lang="ru-RU" altLang="ru-RU" sz="2000" dirty="0"/>
              <a:t>	Программист сам выбирает какой вариант ему нужен.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tabLst>
                <a:tab pos="266700" algn="l"/>
              </a:tabLst>
            </a:pPr>
            <a:r>
              <a:rPr lang="ru-RU" altLang="ru-RU" sz="2000" dirty="0"/>
              <a:t>	Если удаляются объекты класса без деструктора (с деструктором по умолчанию), то разницы нет</a:t>
            </a:r>
            <a:br>
              <a:rPr lang="ru-RU" altLang="ru-RU" sz="2000" dirty="0"/>
            </a:br>
            <a:r>
              <a:rPr lang="ru-RU" altLang="ru-RU" sz="2000" dirty="0"/>
              <a:t>(в стандарте </a:t>
            </a:r>
            <a:r>
              <a:rPr lang="en-US" altLang="ru-RU" sz="2000" dirty="0"/>
              <a:t>C++ </a:t>
            </a:r>
            <a:r>
              <a:rPr lang="ru-RU" altLang="ru-RU" sz="2000" dirty="0"/>
              <a:t>этот случай прописан как вызывающий неопределённое поведение).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tabLst>
                <a:tab pos="266700" algn="l"/>
              </a:tabLst>
            </a:pPr>
            <a:r>
              <a:rPr lang="ru-RU" altLang="ru-RU" sz="2000" dirty="0"/>
              <a:t>	Если деструктор есть и забыть указать </a:t>
            </a:r>
            <a:r>
              <a:rPr lang="ru-RU" altLang="ru-RU" sz="2000" dirty="0">
                <a:solidFill>
                  <a:srgbClr val="0000FF"/>
                </a:solidFill>
              </a:rPr>
              <a:t>delete</a:t>
            </a:r>
            <a:r>
              <a:rPr lang="ru-RU" altLang="ru-RU" sz="2000" dirty="0"/>
              <a:t>[], то получим очень тяжело обнаруживаемую ошибку – утечку памяти.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tabLst>
                <a:tab pos="266700" algn="l"/>
              </a:tabLst>
            </a:pPr>
            <a:r>
              <a:rPr lang="ru-RU" altLang="ru-RU" sz="2000" dirty="0"/>
              <a:t>	Поэтому все учебники рекомендуют всегда при освобождении массива использовать </a:t>
            </a:r>
            <a:r>
              <a:rPr lang="ru-RU" altLang="ru-RU" sz="2000" dirty="0" err="1">
                <a:solidFill>
                  <a:srgbClr val="0000FF"/>
                </a:solidFill>
              </a:rPr>
              <a:t>delete</a:t>
            </a:r>
            <a:r>
              <a:rPr lang="ru-RU" altLang="ru-RU" sz="2000" dirty="0"/>
              <a:t>[],</a:t>
            </a:r>
            <a:br>
              <a:rPr lang="ru-RU" altLang="ru-RU" sz="2000" dirty="0"/>
            </a:br>
            <a:r>
              <a:rPr lang="ru-RU" altLang="ru-RU" sz="2000" dirty="0"/>
              <a:t>даже для встроенных типов.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tabLst>
                <a:tab pos="266700" algn="l"/>
              </a:tabLst>
            </a:pPr>
            <a:endParaRPr lang="ru-RU" altLang="ru-RU" sz="2000" dirty="0"/>
          </a:p>
        </p:txBody>
      </p:sp>
      <p:cxnSp>
        <p:nvCxnSpPr>
          <p:cNvPr id="15" name="Прямая со стрелкой 14"/>
          <p:cNvCxnSpPr>
            <a:cxnSpLocks/>
            <a:stCxn id="14" idx="1"/>
          </p:cNvCxnSpPr>
          <p:nvPr/>
        </p:nvCxnSpPr>
        <p:spPr>
          <a:xfrm flipH="1">
            <a:off x="1548000" y="3501000"/>
            <a:ext cx="2592000" cy="144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4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92000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ДЕСТРУКТОР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2000" y="1701000"/>
            <a:ext cx="7920000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strcpy_s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4000" y="837000"/>
            <a:ext cx="4536000" cy="864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Добавляем конструктор с параметрами</a:t>
            </a:r>
            <a:r>
              <a:rPr lang="en-US" altLang="ru-RU" sz="2000" dirty="0"/>
              <a:t> </a:t>
            </a:r>
            <a:r>
              <a:rPr lang="ru-RU" altLang="ru-RU" sz="2000" dirty="0"/>
              <a:t>для инициализации объекта и</a:t>
            </a:r>
            <a:br>
              <a:rPr lang="ru-RU" altLang="ru-RU" sz="2000" dirty="0"/>
            </a:br>
            <a:r>
              <a:rPr lang="ru-RU" altLang="ru-RU" sz="2000" dirty="0"/>
              <a:t>функцию </a:t>
            </a:r>
            <a:r>
              <a:rPr lang="en-US" altLang="ru-RU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endParaRPr lang="ru-RU" altLang="ru-RU" sz="2000" dirty="0">
              <a:solidFill>
                <a:srgbClr val="88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64000" y="765000"/>
            <a:ext cx="3672000" cy="1152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Реализация </a:t>
            </a:r>
            <a:r>
              <a:rPr lang="en-US" altLang="ru-RU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altLang="ru-RU" sz="2000" dirty="0"/>
              <a:t> </a:t>
            </a:r>
            <a:r>
              <a:rPr lang="ru-RU" altLang="ru-RU" sz="2000" dirty="0"/>
              <a:t>от </a:t>
            </a:r>
            <a:r>
              <a:rPr lang="en-US" altLang="ru-RU" sz="2000" dirty="0"/>
              <a:t>Microsoft </a:t>
            </a:r>
            <a:r>
              <a:rPr lang="ru-RU" altLang="ru-RU" sz="2000" dirty="0"/>
              <a:t>вылетает если ей передать </a:t>
            </a:r>
            <a:r>
              <a:rPr lang="en-US" altLang="ru-RU" sz="2000" dirty="0">
                <a:solidFill>
                  <a:srgbClr val="0000FF"/>
                </a:solidFill>
              </a:rPr>
              <a:t>nullptr</a:t>
            </a:r>
            <a:r>
              <a:rPr lang="en-US" altLang="ru-RU" sz="2000" dirty="0"/>
              <a:t> – </a:t>
            </a:r>
            <a:r>
              <a:rPr lang="ru-RU" altLang="ru-RU" sz="2000" dirty="0"/>
              <a:t>добавляем проверку</a:t>
            </a:r>
          </a:p>
        </p:txBody>
      </p:sp>
      <p:cxnSp>
        <p:nvCxnSpPr>
          <p:cNvPr id="7" name="Прямая со стрелкой 6"/>
          <p:cNvCxnSpPr>
            <a:cxnSpLocks/>
            <a:stCxn id="16" idx="1"/>
          </p:cNvCxnSpPr>
          <p:nvPr/>
        </p:nvCxnSpPr>
        <p:spPr>
          <a:xfrm flipH="1">
            <a:off x="4716000" y="2457000"/>
            <a:ext cx="1296000" cy="25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6012000" y="1989000"/>
            <a:ext cx="3024000" cy="936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Резервируем дополнительное место на концевой ноль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5652000" y="3069000"/>
            <a:ext cx="3384000" cy="2585323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Реализация </a:t>
            </a:r>
            <a:r>
              <a:rPr lang="en-US" altLang="ru-RU" sz="2000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altLang="ru-RU" sz="2000" dirty="0"/>
              <a:t> </a:t>
            </a:r>
            <a:r>
              <a:rPr lang="ru-RU" altLang="ru-RU" sz="2000" dirty="0"/>
              <a:t>от </a:t>
            </a:r>
            <a:r>
              <a:rPr lang="en-US" altLang="ru-RU" sz="2000" dirty="0"/>
              <a:t>Microsoft: c </a:t>
            </a:r>
            <a:r>
              <a:rPr lang="ru-RU" altLang="ru-RU" sz="2000" dirty="0"/>
              <a:t>постфиксом </a:t>
            </a:r>
            <a:r>
              <a:rPr lang="en-US" altLang="ru-RU" sz="2000" dirty="0"/>
              <a:t>"_s" </a:t>
            </a:r>
            <a:r>
              <a:rPr lang="ru-RU" altLang="ru-RU" sz="2000" dirty="0"/>
              <a:t>и указанием вторым параметром сколько места</a:t>
            </a:r>
            <a:r>
              <a:rPr lang="en-US" altLang="ru-RU" sz="2000" dirty="0"/>
              <a:t> </a:t>
            </a:r>
            <a:r>
              <a:rPr lang="ru-RU" altLang="ru-RU" sz="2000" dirty="0"/>
              <a:t>выделено в массиве назначения, если попытаться скопировать в </a:t>
            </a:r>
            <a:r>
              <a:rPr lang="en-US" altLang="ru-RU" sz="2000" dirty="0" err="1"/>
              <a:t>m_pStr</a:t>
            </a:r>
            <a:r>
              <a:rPr lang="en-US" altLang="ru-RU" sz="2000" dirty="0"/>
              <a:t> </a:t>
            </a:r>
            <a:r>
              <a:rPr lang="ru-RU" altLang="ru-RU" sz="2000" dirty="0"/>
              <a:t>больше – программа вылетит с ошибкой</a:t>
            </a: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2988000" y="1773000"/>
            <a:ext cx="2376000" cy="50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324000" y="4725000"/>
            <a:ext cx="4536000" cy="576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en-US" altLang="ru-RU" sz="2000" dirty="0">
                <a:solidFill>
                  <a:srgbClr val="008225"/>
                </a:solidFill>
              </a:rPr>
              <a:t>// </a:t>
            </a:r>
            <a:r>
              <a:rPr lang="ru-RU" altLang="ru-RU" sz="2000" dirty="0">
                <a:solidFill>
                  <a:srgbClr val="008225"/>
                </a:solidFill>
              </a:rPr>
              <a:t>отображает адрес расположения</a:t>
            </a:r>
            <a:br>
              <a:rPr lang="en-US" altLang="ru-RU" sz="2000" dirty="0">
                <a:solidFill>
                  <a:srgbClr val="008225"/>
                </a:solidFill>
              </a:rPr>
            </a:br>
            <a:r>
              <a:rPr lang="en-US" altLang="ru-RU" sz="2000" dirty="0">
                <a:solidFill>
                  <a:srgbClr val="008225"/>
                </a:solidFill>
              </a:rPr>
              <a:t>// </a:t>
            </a:r>
            <a:r>
              <a:rPr lang="ru-RU" altLang="ru-RU" sz="2000" dirty="0">
                <a:solidFill>
                  <a:srgbClr val="008225"/>
                </a:solidFill>
              </a:rPr>
              <a:t>строки в памяти и её содержимое</a:t>
            </a:r>
          </a:p>
        </p:txBody>
      </p:sp>
      <p:cxnSp>
        <p:nvCxnSpPr>
          <p:cNvPr id="30" name="Прямая со стрелкой 29"/>
          <p:cNvCxnSpPr/>
          <p:nvPr/>
        </p:nvCxnSpPr>
        <p:spPr>
          <a:xfrm flipH="1" flipV="1">
            <a:off x="1908000" y="3429000"/>
            <a:ext cx="3744000" cy="43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2000" y="5373000"/>
            <a:ext cx="87120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70000"/>
              </a:lnSpc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nn-NO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nn-NO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57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8" grpId="0" animBg="1"/>
      <p:bldP spid="23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92000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ДЕСТРУКТОР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80000" y="1197000"/>
            <a:ext cx="2880000" cy="20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00E34798: any string</a:t>
            </a:r>
          </a:p>
          <a:p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00E34798: any string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00000" y="3429000"/>
            <a:ext cx="4680000" cy="1152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Конструктор копирования по умолчанию копирует содержимое объекта побайтно. Это хорошо работает для всех типов данных кроме указателей и ссылок.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981000"/>
            <a:ext cx="367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"any 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2124000" y="2421000"/>
            <a:ext cx="504000" cy="1008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6660000" y="3429000"/>
            <a:ext cx="2376000" cy="1944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После конструктора копирования</a:t>
            </a:r>
            <a:br>
              <a:rPr lang="ru-RU" altLang="ru-RU" sz="2000" dirty="0"/>
            </a:br>
            <a:r>
              <a:rPr lang="ru-RU" altLang="ru-RU" sz="2000" dirty="0"/>
              <a:t>по умолчанию</a:t>
            </a:r>
            <a:br>
              <a:rPr lang="ru-RU" altLang="ru-RU" sz="2000" dirty="0"/>
            </a:br>
            <a:r>
              <a:rPr lang="ru-RU" altLang="ru-RU" sz="2000" dirty="0"/>
              <a:t>у нас два объекта ссылающихся на одну и ту же область памяти.</a:t>
            </a:r>
          </a:p>
        </p:txBody>
      </p:sp>
      <p:cxnSp>
        <p:nvCxnSpPr>
          <p:cNvPr id="21" name="Прямая со стрелкой 20"/>
          <p:cNvCxnSpPr>
            <a:stCxn id="20" idx="1"/>
          </p:cNvCxnSpPr>
          <p:nvPr/>
        </p:nvCxnSpPr>
        <p:spPr>
          <a:xfrm flipH="1" flipV="1">
            <a:off x="4860000" y="2637000"/>
            <a:ext cx="1800000" cy="176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20" idx="1"/>
          </p:cNvCxnSpPr>
          <p:nvPr/>
        </p:nvCxnSpPr>
        <p:spPr>
          <a:xfrm flipH="1" flipV="1">
            <a:off x="4860000" y="2061000"/>
            <a:ext cx="1800000" cy="234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468000" y="5013000"/>
            <a:ext cx="5760000" cy="1152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В этом месте будут вызваны деструкторы обоих объектов (</a:t>
            </a:r>
            <a:r>
              <a:rPr lang="en-US" altLang="ru-RU" sz="2000" dirty="0"/>
              <a:t>s </a:t>
            </a:r>
            <a:r>
              <a:rPr lang="ru-RU" altLang="ru-RU" sz="2000" dirty="0"/>
              <a:t>и </a:t>
            </a:r>
            <a:r>
              <a:rPr lang="en-US" altLang="ru-RU" sz="2000" dirty="0"/>
              <a:t>s2)</a:t>
            </a:r>
            <a:r>
              <a:rPr lang="ru-RU" altLang="ru-RU" sz="2000" dirty="0"/>
              <a:t>.</a:t>
            </a:r>
            <a:br>
              <a:rPr lang="ru-RU" altLang="ru-RU" sz="2000" dirty="0"/>
            </a:br>
            <a:r>
              <a:rPr lang="ru-RU" altLang="ru-RU" sz="2000" dirty="0"/>
              <a:t>Как следствие, программа завершится с ошибкой: попытка освободить одну и ту же память дважды.</a:t>
            </a:r>
          </a:p>
        </p:txBody>
      </p:sp>
      <p:cxnSp>
        <p:nvCxnSpPr>
          <p:cNvPr id="38" name="Прямая со стрелкой 37"/>
          <p:cNvCxnSpPr/>
          <p:nvPr/>
        </p:nvCxnSpPr>
        <p:spPr>
          <a:xfrm>
            <a:off x="468000" y="2925000"/>
            <a:ext cx="288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 flipV="1">
            <a:off x="468000" y="2925000"/>
            <a:ext cx="216000" cy="2088000"/>
          </a:xfrm>
          <a:prstGeom prst="straightConnector1">
            <a:avLst/>
          </a:prstGeom>
          <a:ln w="3175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0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0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92000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ДЕСТРУКТОР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2000" y="1701000"/>
            <a:ext cx="7920000" cy="3888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strdup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endParaRPr lang="ru-RU" sz="7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"any 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2000" y="765000"/>
            <a:ext cx="6552000" cy="864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Если в объекте есть указатели или ссылки, то реализация явного конструктора копирования </a:t>
            </a:r>
            <a:r>
              <a:rPr lang="ru-RU" altLang="ru-RU" sz="2000" b="1" dirty="0"/>
              <a:t>обязательна</a:t>
            </a:r>
            <a:r>
              <a:rPr lang="ru-RU" altLang="ru-RU" sz="2000" dirty="0"/>
              <a:t>.</a:t>
            </a:r>
            <a:br>
              <a:rPr lang="ru-RU" altLang="ru-RU" sz="2000" dirty="0"/>
            </a:br>
            <a:r>
              <a:rPr lang="ru-RU" altLang="ru-RU" sz="2000" dirty="0"/>
              <a:t>Добавляем свой конструктор копирования.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940000" y="2061000"/>
            <a:ext cx="3024000" cy="648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en-US" altLang="ru-RU" sz="2000" dirty="0" err="1"/>
              <a:t>strdup</a:t>
            </a:r>
            <a:r>
              <a:rPr lang="en-US" altLang="ru-RU" sz="2000" dirty="0"/>
              <a:t> </a:t>
            </a:r>
            <a:r>
              <a:rPr lang="ru-RU" altLang="ru-RU" sz="2000" dirty="0"/>
              <a:t>создаёт копию переданной строки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52000" y="5661000"/>
            <a:ext cx="8640000" cy="5895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Теперь у каждого объекта своя область памяти для хранимой строки</a:t>
            </a:r>
            <a:br>
              <a:rPr lang="ru-RU" altLang="ru-RU" sz="2000" dirty="0"/>
            </a:br>
            <a:r>
              <a:rPr lang="ru-RU" altLang="ru-RU" sz="2000" dirty="0"/>
              <a:t>и вызов деструкторов в конце не вызывает ошибки.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996000" y="3573000"/>
            <a:ext cx="2880000" cy="172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00E34780: any string</a:t>
            </a:r>
          </a:p>
          <a:p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00E37EF8: any string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7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1080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ОПЕРАТОР КОПИРОВАНИЯ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5112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strdup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652000" y="1269000"/>
            <a:ext cx="3312000" cy="2952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Оператор копирования перегружает операцию присвоения объекта, когда объект-назначение уже создан ранее.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Реализация аналогична конструктору копирования: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присваиваемое значение передаётся по константной ссылке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52000" y="4221000"/>
            <a:ext cx="3312000" cy="1944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Для возможности каскадного присвоения возвращаем ссылку на текущий объект, хотя можно возвращать результат любого другого типа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2556000" y="1557000"/>
            <a:ext cx="3096000" cy="36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396000" y="2133000"/>
            <a:ext cx="72000" cy="2088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396000" y="3357000"/>
            <a:ext cx="1584000" cy="86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4500000" y="4293000"/>
            <a:ext cx="3312000" cy="1296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Не забываем что объект уже выделил память для какой то другой строки и её нужно освободить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 flipV="1">
            <a:off x="4500000" y="2493000"/>
            <a:ext cx="648000" cy="1800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2844000" y="2493000"/>
            <a:ext cx="1656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1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1080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ОПЕРАТОР КОПИРОВАНИЯ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5112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strdup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strcpy_s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08000" y="1917000"/>
            <a:ext cx="3456000" cy="1200329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Дополнительно можно перегрузить оператор копирования из переменной любого другого типа</a:t>
            </a:r>
          </a:p>
        </p:txBody>
      </p:sp>
      <p:cxnSp>
        <p:nvCxnSpPr>
          <p:cNvPr id="7" name="Прямая со стрелкой 6"/>
          <p:cNvCxnSpPr>
            <a:stCxn id="9" idx="1"/>
          </p:cNvCxnSpPr>
          <p:nvPr/>
        </p:nvCxnSpPr>
        <p:spPr>
          <a:xfrm flipH="1">
            <a:off x="3708000" y="2517165"/>
            <a:ext cx="1800000" cy="1055835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72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1080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ОПЕРАТОР КОПИРОВАНИЯ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4000" y="1269000"/>
            <a:ext cx="8640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"magic"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Пример использования оператора копирования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string"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string"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sCopy1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sCopy2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sCopy1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 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sCopy2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386823" y="3490726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 из строки</a:t>
            </a:r>
            <a:endParaRPr lang="ru-RU" dirty="0">
              <a:solidFill>
                <a:srgbClr val="008225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356000" y="3717000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 из строки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356000" y="4005000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конструктор копирования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356000" y="4293000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тоже конструктор копирования</a:t>
            </a:r>
            <a:endParaRPr lang="ru-RU" dirty="0">
              <a:solidFill>
                <a:srgbClr val="008225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356000" y="4581000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оператор присвоения</a:t>
            </a:r>
            <a:endParaRPr lang="ru-RU" dirty="0">
              <a:solidFill>
                <a:srgbClr val="008225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356000" y="4869000"/>
            <a:ext cx="47436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конструктор объекта в функции,</a:t>
            </a:r>
            <a:br>
              <a:rPr lang="ru-RU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потом оператор копирования в </a:t>
            </a:r>
            <a:r>
              <a:rPr lang="en-US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endParaRPr lang="ru-RU" dirty="0">
              <a:solidFill>
                <a:srgbClr val="008225"/>
              </a:solidFill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7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КОНСТРУКТОР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2421000"/>
            <a:ext cx="3744000" cy="1368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ru-RU" altLang="ru-RU" sz="2200" dirty="0"/>
              <a:t>Конструкторы всегда называются по имени класса и не имеют возвращаемого значения</a:t>
            </a:r>
            <a:endParaRPr lang="ru-RU" sz="22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2000" y="4221000"/>
            <a:ext cx="4104000" cy="1440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 defTabSz="914400">
              <a:defRPr/>
            </a:pPr>
            <a:r>
              <a:rPr lang="ru-RU" sz="2200" dirty="0"/>
              <a:t>Конструктор вызывается автоматически в момент создания переменной-объекта:</a:t>
            </a:r>
          </a:p>
          <a:p>
            <a:pPr defTabSz="914400">
              <a:defRPr/>
            </a:pPr>
            <a:r>
              <a:rPr lang="ru-RU" sz="2200" dirty="0"/>
              <a:t>его невозможно забыть вызвать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765000"/>
            <a:ext cx="8823349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i="1" u="sng" dirty="0">
                <a:solidFill>
                  <a:schemeClr val="bg1">
                    <a:lumMod val="65000"/>
                  </a:schemeClr>
                </a:solidFill>
              </a:rPr>
              <a:t>Конструктор класса </a:t>
            </a:r>
            <a:r>
              <a:rPr lang="ru-RU" altLang="ru-RU" sz="2400" dirty="0">
                <a:solidFill>
                  <a:schemeClr val="bg1">
                    <a:lumMod val="65000"/>
                  </a:schemeClr>
                </a:solidFill>
              </a:rPr>
              <a:t>– специальная функция класса, которая вызывается при создании нового объекта класса. Она позволяет инициализировать объекты во время их создания и захватывать  ресурсы, необходимые для их функционирования.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644000" y="2493000"/>
            <a:ext cx="4392000" cy="3816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16000" y="2205000"/>
            <a:ext cx="4320000" cy="288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ru-RU" sz="1600" dirty="0">
                <a:solidFill>
                  <a:srgbClr val="008225"/>
                </a:solidFill>
              </a:rPr>
              <a:t>объектно-ориентированное программирование</a:t>
            </a:r>
          </a:p>
        </p:txBody>
      </p:sp>
      <p:cxnSp>
        <p:nvCxnSpPr>
          <p:cNvPr id="12" name="Прямая со стрелкой 11"/>
          <p:cNvCxnSpPr>
            <a:stCxn id="7" idx="3"/>
          </p:cNvCxnSpPr>
          <p:nvPr/>
        </p:nvCxnSpPr>
        <p:spPr>
          <a:xfrm>
            <a:off x="3996000" y="3105000"/>
            <a:ext cx="864000" cy="61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356000" y="5517000"/>
            <a:ext cx="504000" cy="288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22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1080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046AB07-4EC7-4416-B83D-46E7064DD616}"/>
              </a:ext>
            </a:extLst>
          </p:cNvPr>
          <p:cNvSpPr/>
          <p:nvPr/>
        </p:nvSpPr>
        <p:spPr>
          <a:xfrm>
            <a:off x="271729" y="1269000"/>
            <a:ext cx="8600541" cy="2714589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b="1" dirty="0"/>
              <a:t>Правило трёх: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dirty="0"/>
              <a:t>если вам по какой либо причине понадобилось перегружать любую из следующих трёх функций, то вам по той же причине понадобиться перегружать все три: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dirty="0"/>
              <a:t>- конструктор копирования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dirty="0"/>
              <a:t>- оператор присвоения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dirty="0"/>
              <a:t>- деструктор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2505127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1080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СЕМАНТИКА ПЕРЕМЕЩЕНИЯ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5112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конструктор перемещения</a:t>
            </a:r>
          </a:p>
          <a:p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оператор перемещения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860000" y="4528873"/>
            <a:ext cx="4176000" cy="1512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обмениваем буферы двух объектов, ведь не важно, что будет хранится в объекте-источнике после вызова этого метода - он сразу будет удалён.</a:t>
            </a:r>
          </a:p>
        </p:txBody>
      </p:sp>
      <p:cxnSp>
        <p:nvCxnSpPr>
          <p:cNvPr id="14" name="Прямая со стрелкой 13"/>
          <p:cNvCxnSpPr>
            <a:cxnSpLocks/>
            <a:stCxn id="29" idx="1"/>
          </p:cNvCxnSpPr>
          <p:nvPr/>
        </p:nvCxnSpPr>
        <p:spPr>
          <a:xfrm flipH="1" flipV="1">
            <a:off x="2412000" y="2349000"/>
            <a:ext cx="2088000" cy="50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7812000" y="261000"/>
            <a:ext cx="1080000" cy="360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* С++11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4500000" y="1269000"/>
            <a:ext cx="4536000" cy="3168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en-US" altLang="ru-RU" sz="2000" b="1" u="sng" dirty="0" err="1"/>
              <a:t>rvalue</a:t>
            </a:r>
            <a:r>
              <a:rPr lang="ru-RU" altLang="ru-RU" sz="2000" b="1" u="sng" dirty="0"/>
              <a:t> ссылка</a:t>
            </a:r>
            <a:r>
              <a:rPr lang="en-US" altLang="ru-RU" sz="2000" dirty="0"/>
              <a:t>: </a:t>
            </a:r>
            <a:r>
              <a:rPr lang="ru-RU" altLang="ru-RU" sz="2000" dirty="0"/>
              <a:t>при использовании в конструкторе копирования и операторе копирования показывает, что объект-параметр функции далее в программе нигде не используется, поэтому хранящиеся в нём через указатели массивы можно просто забрать.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  При этом обязательно оставлять объект источник хоть и в произвольном но валидном состоянии (на нём после этого должен отработать деструктор)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02A144C-94CC-482A-8CA4-E370D0A39B60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996000" y="5173650"/>
            <a:ext cx="864000" cy="111223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8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1080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СЕМАНТИКА ПЕРЕМЕЩЕНИЯ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4000" y="1269000"/>
            <a:ext cx="8640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216F8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Пример использования оператора перемещения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"any 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"another 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516000" y="1557000"/>
            <a:ext cx="2376000" cy="1200329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явный вызов оператора перемещения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812000" y="261000"/>
            <a:ext cx="1080000" cy="360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* С++11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24000" y="3861000"/>
            <a:ext cx="3240000" cy="18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stringanother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</a:p>
          <a:p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stringany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cxnSp>
        <p:nvCxnSpPr>
          <p:cNvPr id="12" name="Прямая со стрелкой 11"/>
          <p:cNvCxnSpPr>
            <a:stCxn id="15" idx="2"/>
          </p:cNvCxnSpPr>
          <p:nvPr/>
        </p:nvCxnSpPr>
        <p:spPr>
          <a:xfrm flipH="1">
            <a:off x="2412000" y="2757329"/>
            <a:ext cx="5292000" cy="2183671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55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1080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046AB07-4EC7-4416-B83D-46E7064DD616}"/>
              </a:ext>
            </a:extLst>
          </p:cNvPr>
          <p:cNvSpPr/>
          <p:nvPr/>
        </p:nvSpPr>
        <p:spPr>
          <a:xfrm>
            <a:off x="252001" y="1259175"/>
            <a:ext cx="8637300" cy="433965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dirty="0"/>
              <a:t>В </a:t>
            </a:r>
            <a:r>
              <a:rPr lang="en-US" altLang="ru-RU" sz="2400" dirty="0"/>
              <a:t>C++11 </a:t>
            </a:r>
            <a:r>
              <a:rPr lang="ru-RU" altLang="ru-RU" sz="2400" dirty="0"/>
              <a:t>правило трёх автоматически превращается в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endParaRPr lang="ru-RU" altLang="ru-RU" sz="2400" b="1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b="1" dirty="0"/>
              <a:t>Правило пяти: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dirty="0"/>
              <a:t>если вам по какой либо причине понадобилось перегружать любую из следующих пяти функций, то вам по той же причине понадобиться перегружать все пять: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dirty="0"/>
              <a:t>- конструктор копирования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dirty="0"/>
              <a:t>- оператор присвоения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dirty="0"/>
              <a:t>- конструктор перемещения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dirty="0"/>
              <a:t>- оператор перемещения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400" dirty="0"/>
              <a:t>- деструктор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C0D3764-7E99-4D92-A59A-22A92A9775EB}"/>
              </a:ext>
            </a:extLst>
          </p:cNvPr>
          <p:cNvSpPr/>
          <p:nvPr/>
        </p:nvSpPr>
        <p:spPr>
          <a:xfrm>
            <a:off x="7812000" y="261000"/>
            <a:ext cx="1080000" cy="360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* С++11</a:t>
            </a:r>
          </a:p>
        </p:txBody>
      </p:sp>
    </p:spTree>
    <p:extLst>
      <p:ext uri="{BB962C8B-B14F-4D97-AF65-F5344CB8AC3E}">
        <p14:creationId xmlns:p14="http://schemas.microsoft.com/office/powerpoint/2010/main" val="4193781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252000" y="837000"/>
            <a:ext cx="79629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dirty="0">
                <a:latin typeface="Calibri" panose="020F0502020204030204" pitchFamily="34" charset="0"/>
              </a:rPr>
              <a:t>Объекты в памяти</a:t>
            </a:r>
            <a:endParaRPr lang="en-US" altLang="ru-RU" sz="28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endParaRPr lang="ru-RU" altLang="ru-RU" sz="400" b="1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altLang="ru-RU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16000" y="2061000"/>
            <a:ext cx="9144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endParaRPr lang="ru-RU" sz="20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3852000" y="2061000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ru-RU" altLang="ru-RU" sz="20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6876000" y="2061000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ru-RU" alt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00000" y="2997000"/>
            <a:ext cx="1512000" cy="360000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m_nLength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0000" y="2565000"/>
            <a:ext cx="1512000" cy="359999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m_pStr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556000" y="4725000"/>
            <a:ext cx="1728000" cy="432000"/>
          </a:xfrm>
          <a:prstGeom prst="rect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~CMyStr()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556000" y="4221000"/>
            <a:ext cx="1728000" cy="432000"/>
          </a:xfrm>
          <a:prstGeom prst="rect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CMyStr()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428000" y="4725000"/>
            <a:ext cx="1728000" cy="432000"/>
          </a:xfrm>
          <a:prstGeom prst="rect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operator=(…)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428000" y="4221000"/>
            <a:ext cx="1728000" cy="432000"/>
          </a:xfrm>
          <a:prstGeom prst="rect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CMyStr(…)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492000" y="5229000"/>
            <a:ext cx="1728000" cy="432000"/>
          </a:xfrm>
          <a:prstGeom prst="rect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Полилиния 33"/>
          <p:cNvSpPr/>
          <p:nvPr/>
        </p:nvSpPr>
        <p:spPr>
          <a:xfrm>
            <a:off x="625127" y="1973782"/>
            <a:ext cx="5681036" cy="3939087"/>
          </a:xfrm>
          <a:custGeom>
            <a:avLst/>
            <a:gdLst>
              <a:gd name="connsiteX0" fmla="*/ 639097 w 5791200"/>
              <a:gd name="connsiteY0" fmla="*/ 46703 h 3991896"/>
              <a:gd name="connsiteX1" fmla="*/ 226142 w 5791200"/>
              <a:gd name="connsiteY1" fmla="*/ 149942 h 3991896"/>
              <a:gd name="connsiteX2" fmla="*/ 63910 w 5791200"/>
              <a:gd name="connsiteY2" fmla="*/ 680884 h 3991896"/>
              <a:gd name="connsiteX3" fmla="*/ 4916 w 5791200"/>
              <a:gd name="connsiteY3" fmla="*/ 1374058 h 3991896"/>
              <a:gd name="connsiteX4" fmla="*/ 34413 w 5791200"/>
              <a:gd name="connsiteY4" fmla="*/ 1683774 h 3991896"/>
              <a:gd name="connsiteX5" fmla="*/ 108155 w 5791200"/>
              <a:gd name="connsiteY5" fmla="*/ 1949245 h 3991896"/>
              <a:gd name="connsiteX6" fmla="*/ 167149 w 5791200"/>
              <a:gd name="connsiteY6" fmla="*/ 2096729 h 3991896"/>
              <a:gd name="connsiteX7" fmla="*/ 417871 w 5791200"/>
              <a:gd name="connsiteY7" fmla="*/ 2524432 h 3991896"/>
              <a:gd name="connsiteX8" fmla="*/ 1125794 w 5791200"/>
              <a:gd name="connsiteY8" fmla="*/ 3040626 h 3991896"/>
              <a:gd name="connsiteX9" fmla="*/ 1966452 w 5791200"/>
              <a:gd name="connsiteY9" fmla="*/ 3556819 h 3991896"/>
              <a:gd name="connsiteX10" fmla="*/ 2703871 w 5791200"/>
              <a:gd name="connsiteY10" fmla="*/ 3910781 h 3991896"/>
              <a:gd name="connsiteX11" fmla="*/ 3854245 w 5791200"/>
              <a:gd name="connsiteY11" fmla="*/ 3969774 h 3991896"/>
              <a:gd name="connsiteX12" fmla="*/ 4930878 w 5791200"/>
              <a:gd name="connsiteY12" fmla="*/ 3969774 h 3991896"/>
              <a:gd name="connsiteX13" fmla="*/ 5329084 w 5791200"/>
              <a:gd name="connsiteY13" fmla="*/ 3837039 h 3991896"/>
              <a:gd name="connsiteX14" fmla="*/ 5491316 w 5791200"/>
              <a:gd name="connsiteY14" fmla="*/ 3453581 h 3991896"/>
              <a:gd name="connsiteX15" fmla="*/ 5565058 w 5791200"/>
              <a:gd name="connsiteY15" fmla="*/ 2863645 h 3991896"/>
              <a:gd name="connsiteX16" fmla="*/ 5299587 w 5791200"/>
              <a:gd name="connsiteY16" fmla="*/ 2140974 h 3991896"/>
              <a:gd name="connsiteX17" fmla="*/ 2615381 w 5791200"/>
              <a:gd name="connsiteY17" fmla="*/ 1742768 h 3991896"/>
              <a:gd name="connsiteX18" fmla="*/ 1863213 w 5791200"/>
              <a:gd name="connsiteY18" fmla="*/ 282677 h 3991896"/>
              <a:gd name="connsiteX19" fmla="*/ 639097 w 5791200"/>
              <a:gd name="connsiteY19" fmla="*/ 46703 h 3991896"/>
              <a:gd name="connsiteX0" fmla="*/ 635034 w 5668103"/>
              <a:gd name="connsiteY0" fmla="*/ 8099 h 3943567"/>
              <a:gd name="connsiteX1" fmla="*/ 222079 w 5668103"/>
              <a:gd name="connsiteY1" fmla="*/ 111338 h 3943567"/>
              <a:gd name="connsiteX2" fmla="*/ 59847 w 5668103"/>
              <a:gd name="connsiteY2" fmla="*/ 642280 h 3943567"/>
              <a:gd name="connsiteX3" fmla="*/ 853 w 5668103"/>
              <a:gd name="connsiteY3" fmla="*/ 1335454 h 3943567"/>
              <a:gd name="connsiteX4" fmla="*/ 30350 w 5668103"/>
              <a:gd name="connsiteY4" fmla="*/ 1645170 h 3943567"/>
              <a:gd name="connsiteX5" fmla="*/ 104092 w 5668103"/>
              <a:gd name="connsiteY5" fmla="*/ 1910641 h 3943567"/>
              <a:gd name="connsiteX6" fmla="*/ 163086 w 5668103"/>
              <a:gd name="connsiteY6" fmla="*/ 2058125 h 3943567"/>
              <a:gd name="connsiteX7" fmla="*/ 413808 w 5668103"/>
              <a:gd name="connsiteY7" fmla="*/ 2485828 h 3943567"/>
              <a:gd name="connsiteX8" fmla="*/ 1121731 w 5668103"/>
              <a:gd name="connsiteY8" fmla="*/ 3002022 h 3943567"/>
              <a:gd name="connsiteX9" fmla="*/ 1962389 w 5668103"/>
              <a:gd name="connsiteY9" fmla="*/ 3518215 h 3943567"/>
              <a:gd name="connsiteX10" fmla="*/ 2699808 w 5668103"/>
              <a:gd name="connsiteY10" fmla="*/ 3872177 h 3943567"/>
              <a:gd name="connsiteX11" fmla="*/ 3850182 w 5668103"/>
              <a:gd name="connsiteY11" fmla="*/ 3931170 h 3943567"/>
              <a:gd name="connsiteX12" fmla="*/ 4926815 w 5668103"/>
              <a:gd name="connsiteY12" fmla="*/ 3931170 h 3943567"/>
              <a:gd name="connsiteX13" fmla="*/ 5325021 w 5668103"/>
              <a:gd name="connsiteY13" fmla="*/ 3798435 h 3943567"/>
              <a:gd name="connsiteX14" fmla="*/ 5487253 w 5668103"/>
              <a:gd name="connsiteY14" fmla="*/ 3414977 h 3943567"/>
              <a:gd name="connsiteX15" fmla="*/ 5663736 w 5668103"/>
              <a:gd name="connsiteY15" fmla="*/ 2825041 h 3943567"/>
              <a:gd name="connsiteX16" fmla="*/ 5295524 w 5668103"/>
              <a:gd name="connsiteY16" fmla="*/ 2102370 h 3943567"/>
              <a:gd name="connsiteX17" fmla="*/ 2611318 w 5668103"/>
              <a:gd name="connsiteY17" fmla="*/ 1704164 h 3943567"/>
              <a:gd name="connsiteX18" fmla="*/ 1859150 w 5668103"/>
              <a:gd name="connsiteY18" fmla="*/ 244073 h 3943567"/>
              <a:gd name="connsiteX19" fmla="*/ 635034 w 5668103"/>
              <a:gd name="connsiteY19" fmla="*/ 8099 h 3943567"/>
              <a:gd name="connsiteX0" fmla="*/ 635034 w 5671430"/>
              <a:gd name="connsiteY0" fmla="*/ 8099 h 3943567"/>
              <a:gd name="connsiteX1" fmla="*/ 222079 w 5671430"/>
              <a:gd name="connsiteY1" fmla="*/ 111338 h 3943567"/>
              <a:gd name="connsiteX2" fmla="*/ 59847 w 5671430"/>
              <a:gd name="connsiteY2" fmla="*/ 642280 h 3943567"/>
              <a:gd name="connsiteX3" fmla="*/ 853 w 5671430"/>
              <a:gd name="connsiteY3" fmla="*/ 1335454 h 3943567"/>
              <a:gd name="connsiteX4" fmla="*/ 30350 w 5671430"/>
              <a:gd name="connsiteY4" fmla="*/ 1645170 h 3943567"/>
              <a:gd name="connsiteX5" fmla="*/ 104092 w 5671430"/>
              <a:gd name="connsiteY5" fmla="*/ 1910641 h 3943567"/>
              <a:gd name="connsiteX6" fmla="*/ 163086 w 5671430"/>
              <a:gd name="connsiteY6" fmla="*/ 2058125 h 3943567"/>
              <a:gd name="connsiteX7" fmla="*/ 413808 w 5671430"/>
              <a:gd name="connsiteY7" fmla="*/ 2485828 h 3943567"/>
              <a:gd name="connsiteX8" fmla="*/ 1121731 w 5671430"/>
              <a:gd name="connsiteY8" fmla="*/ 3002022 h 3943567"/>
              <a:gd name="connsiteX9" fmla="*/ 1962389 w 5671430"/>
              <a:gd name="connsiteY9" fmla="*/ 3518215 h 3943567"/>
              <a:gd name="connsiteX10" fmla="*/ 2699808 w 5671430"/>
              <a:gd name="connsiteY10" fmla="*/ 3872177 h 3943567"/>
              <a:gd name="connsiteX11" fmla="*/ 3850182 w 5671430"/>
              <a:gd name="connsiteY11" fmla="*/ 3931170 h 3943567"/>
              <a:gd name="connsiteX12" fmla="*/ 4926815 w 5671430"/>
              <a:gd name="connsiteY12" fmla="*/ 3931170 h 3943567"/>
              <a:gd name="connsiteX13" fmla="*/ 5325021 w 5671430"/>
              <a:gd name="connsiteY13" fmla="*/ 3798435 h 3943567"/>
              <a:gd name="connsiteX14" fmla="*/ 5528350 w 5671430"/>
              <a:gd name="connsiteY14" fmla="*/ 3476636 h 3943567"/>
              <a:gd name="connsiteX15" fmla="*/ 5663736 w 5671430"/>
              <a:gd name="connsiteY15" fmla="*/ 2825041 h 3943567"/>
              <a:gd name="connsiteX16" fmla="*/ 5295524 w 5671430"/>
              <a:gd name="connsiteY16" fmla="*/ 2102370 h 3943567"/>
              <a:gd name="connsiteX17" fmla="*/ 2611318 w 5671430"/>
              <a:gd name="connsiteY17" fmla="*/ 1704164 h 3943567"/>
              <a:gd name="connsiteX18" fmla="*/ 1859150 w 5671430"/>
              <a:gd name="connsiteY18" fmla="*/ 244073 h 3943567"/>
              <a:gd name="connsiteX19" fmla="*/ 635034 w 5671430"/>
              <a:gd name="connsiteY19" fmla="*/ 8099 h 3943567"/>
              <a:gd name="connsiteX0" fmla="*/ 635034 w 5670742"/>
              <a:gd name="connsiteY0" fmla="*/ 8099 h 3939996"/>
              <a:gd name="connsiteX1" fmla="*/ 222079 w 5670742"/>
              <a:gd name="connsiteY1" fmla="*/ 111338 h 3939996"/>
              <a:gd name="connsiteX2" fmla="*/ 59847 w 5670742"/>
              <a:gd name="connsiteY2" fmla="*/ 642280 h 3939996"/>
              <a:gd name="connsiteX3" fmla="*/ 853 w 5670742"/>
              <a:gd name="connsiteY3" fmla="*/ 1335454 h 3939996"/>
              <a:gd name="connsiteX4" fmla="*/ 30350 w 5670742"/>
              <a:gd name="connsiteY4" fmla="*/ 1645170 h 3939996"/>
              <a:gd name="connsiteX5" fmla="*/ 104092 w 5670742"/>
              <a:gd name="connsiteY5" fmla="*/ 1910641 h 3939996"/>
              <a:gd name="connsiteX6" fmla="*/ 163086 w 5670742"/>
              <a:gd name="connsiteY6" fmla="*/ 2058125 h 3939996"/>
              <a:gd name="connsiteX7" fmla="*/ 413808 w 5670742"/>
              <a:gd name="connsiteY7" fmla="*/ 2485828 h 3939996"/>
              <a:gd name="connsiteX8" fmla="*/ 1121731 w 5670742"/>
              <a:gd name="connsiteY8" fmla="*/ 3002022 h 3939996"/>
              <a:gd name="connsiteX9" fmla="*/ 1962389 w 5670742"/>
              <a:gd name="connsiteY9" fmla="*/ 3518215 h 3939996"/>
              <a:gd name="connsiteX10" fmla="*/ 2699808 w 5670742"/>
              <a:gd name="connsiteY10" fmla="*/ 3872177 h 3939996"/>
              <a:gd name="connsiteX11" fmla="*/ 3850182 w 5670742"/>
              <a:gd name="connsiteY11" fmla="*/ 3931170 h 3939996"/>
              <a:gd name="connsiteX12" fmla="*/ 4926815 w 5670742"/>
              <a:gd name="connsiteY12" fmla="*/ 3931170 h 3939996"/>
              <a:gd name="connsiteX13" fmla="*/ 5417489 w 5670742"/>
              <a:gd name="connsiteY13" fmla="*/ 3849817 h 3939996"/>
              <a:gd name="connsiteX14" fmla="*/ 5528350 w 5670742"/>
              <a:gd name="connsiteY14" fmla="*/ 3476636 h 3939996"/>
              <a:gd name="connsiteX15" fmla="*/ 5663736 w 5670742"/>
              <a:gd name="connsiteY15" fmla="*/ 2825041 h 3939996"/>
              <a:gd name="connsiteX16" fmla="*/ 5295524 w 5670742"/>
              <a:gd name="connsiteY16" fmla="*/ 2102370 h 3939996"/>
              <a:gd name="connsiteX17" fmla="*/ 2611318 w 5670742"/>
              <a:gd name="connsiteY17" fmla="*/ 1704164 h 3939996"/>
              <a:gd name="connsiteX18" fmla="*/ 1859150 w 5670742"/>
              <a:gd name="connsiteY18" fmla="*/ 244073 h 3939996"/>
              <a:gd name="connsiteX19" fmla="*/ 635034 w 5670742"/>
              <a:gd name="connsiteY19" fmla="*/ 8099 h 3939996"/>
              <a:gd name="connsiteX0" fmla="*/ 635034 w 5681036"/>
              <a:gd name="connsiteY0" fmla="*/ 8099 h 3939996"/>
              <a:gd name="connsiteX1" fmla="*/ 222079 w 5681036"/>
              <a:gd name="connsiteY1" fmla="*/ 111338 h 3939996"/>
              <a:gd name="connsiteX2" fmla="*/ 59847 w 5681036"/>
              <a:gd name="connsiteY2" fmla="*/ 642280 h 3939996"/>
              <a:gd name="connsiteX3" fmla="*/ 853 w 5681036"/>
              <a:gd name="connsiteY3" fmla="*/ 1335454 h 3939996"/>
              <a:gd name="connsiteX4" fmla="*/ 30350 w 5681036"/>
              <a:gd name="connsiteY4" fmla="*/ 1645170 h 3939996"/>
              <a:gd name="connsiteX5" fmla="*/ 104092 w 5681036"/>
              <a:gd name="connsiteY5" fmla="*/ 1910641 h 3939996"/>
              <a:gd name="connsiteX6" fmla="*/ 163086 w 5681036"/>
              <a:gd name="connsiteY6" fmla="*/ 2058125 h 3939996"/>
              <a:gd name="connsiteX7" fmla="*/ 413808 w 5681036"/>
              <a:gd name="connsiteY7" fmla="*/ 2485828 h 3939996"/>
              <a:gd name="connsiteX8" fmla="*/ 1121731 w 5681036"/>
              <a:gd name="connsiteY8" fmla="*/ 3002022 h 3939996"/>
              <a:gd name="connsiteX9" fmla="*/ 1962389 w 5681036"/>
              <a:gd name="connsiteY9" fmla="*/ 3518215 h 3939996"/>
              <a:gd name="connsiteX10" fmla="*/ 2699808 w 5681036"/>
              <a:gd name="connsiteY10" fmla="*/ 3872177 h 3939996"/>
              <a:gd name="connsiteX11" fmla="*/ 3850182 w 5681036"/>
              <a:gd name="connsiteY11" fmla="*/ 3931170 h 3939996"/>
              <a:gd name="connsiteX12" fmla="*/ 4926815 w 5681036"/>
              <a:gd name="connsiteY12" fmla="*/ 3931170 h 3939996"/>
              <a:gd name="connsiteX13" fmla="*/ 5417489 w 5681036"/>
              <a:gd name="connsiteY13" fmla="*/ 3849817 h 3939996"/>
              <a:gd name="connsiteX14" fmla="*/ 5600269 w 5681036"/>
              <a:gd name="connsiteY14" fmla="*/ 3476636 h 3939996"/>
              <a:gd name="connsiteX15" fmla="*/ 5663736 w 5681036"/>
              <a:gd name="connsiteY15" fmla="*/ 2825041 h 3939996"/>
              <a:gd name="connsiteX16" fmla="*/ 5295524 w 5681036"/>
              <a:gd name="connsiteY16" fmla="*/ 2102370 h 3939996"/>
              <a:gd name="connsiteX17" fmla="*/ 2611318 w 5681036"/>
              <a:gd name="connsiteY17" fmla="*/ 1704164 h 3939996"/>
              <a:gd name="connsiteX18" fmla="*/ 1859150 w 5681036"/>
              <a:gd name="connsiteY18" fmla="*/ 244073 h 3939996"/>
              <a:gd name="connsiteX19" fmla="*/ 635034 w 5681036"/>
              <a:gd name="connsiteY19" fmla="*/ 8099 h 3939996"/>
              <a:gd name="connsiteX0" fmla="*/ 635034 w 5681036"/>
              <a:gd name="connsiteY0" fmla="*/ 8099 h 3939996"/>
              <a:gd name="connsiteX1" fmla="*/ 222079 w 5681036"/>
              <a:gd name="connsiteY1" fmla="*/ 111338 h 3939996"/>
              <a:gd name="connsiteX2" fmla="*/ 59847 w 5681036"/>
              <a:gd name="connsiteY2" fmla="*/ 642280 h 3939996"/>
              <a:gd name="connsiteX3" fmla="*/ 853 w 5681036"/>
              <a:gd name="connsiteY3" fmla="*/ 1335454 h 3939996"/>
              <a:gd name="connsiteX4" fmla="*/ 30350 w 5681036"/>
              <a:gd name="connsiteY4" fmla="*/ 1645170 h 3939996"/>
              <a:gd name="connsiteX5" fmla="*/ 104092 w 5681036"/>
              <a:gd name="connsiteY5" fmla="*/ 1910641 h 3939996"/>
              <a:gd name="connsiteX6" fmla="*/ 163086 w 5681036"/>
              <a:gd name="connsiteY6" fmla="*/ 2058125 h 3939996"/>
              <a:gd name="connsiteX7" fmla="*/ 413808 w 5681036"/>
              <a:gd name="connsiteY7" fmla="*/ 2485828 h 3939996"/>
              <a:gd name="connsiteX8" fmla="*/ 1121731 w 5681036"/>
              <a:gd name="connsiteY8" fmla="*/ 3002022 h 3939996"/>
              <a:gd name="connsiteX9" fmla="*/ 1746631 w 5681036"/>
              <a:gd name="connsiteY9" fmla="*/ 3692915 h 3939996"/>
              <a:gd name="connsiteX10" fmla="*/ 2699808 w 5681036"/>
              <a:gd name="connsiteY10" fmla="*/ 3872177 h 3939996"/>
              <a:gd name="connsiteX11" fmla="*/ 3850182 w 5681036"/>
              <a:gd name="connsiteY11" fmla="*/ 3931170 h 3939996"/>
              <a:gd name="connsiteX12" fmla="*/ 4926815 w 5681036"/>
              <a:gd name="connsiteY12" fmla="*/ 3931170 h 3939996"/>
              <a:gd name="connsiteX13" fmla="*/ 5417489 w 5681036"/>
              <a:gd name="connsiteY13" fmla="*/ 3849817 h 3939996"/>
              <a:gd name="connsiteX14" fmla="*/ 5600269 w 5681036"/>
              <a:gd name="connsiteY14" fmla="*/ 3476636 h 3939996"/>
              <a:gd name="connsiteX15" fmla="*/ 5663736 w 5681036"/>
              <a:gd name="connsiteY15" fmla="*/ 2825041 h 3939996"/>
              <a:gd name="connsiteX16" fmla="*/ 5295524 w 5681036"/>
              <a:gd name="connsiteY16" fmla="*/ 2102370 h 3939996"/>
              <a:gd name="connsiteX17" fmla="*/ 2611318 w 5681036"/>
              <a:gd name="connsiteY17" fmla="*/ 1704164 h 3939996"/>
              <a:gd name="connsiteX18" fmla="*/ 1859150 w 5681036"/>
              <a:gd name="connsiteY18" fmla="*/ 244073 h 3939996"/>
              <a:gd name="connsiteX19" fmla="*/ 635034 w 5681036"/>
              <a:gd name="connsiteY19" fmla="*/ 8099 h 3939996"/>
              <a:gd name="connsiteX0" fmla="*/ 635034 w 5681036"/>
              <a:gd name="connsiteY0" fmla="*/ 8099 h 3939996"/>
              <a:gd name="connsiteX1" fmla="*/ 222079 w 5681036"/>
              <a:gd name="connsiteY1" fmla="*/ 111338 h 3939996"/>
              <a:gd name="connsiteX2" fmla="*/ 59847 w 5681036"/>
              <a:gd name="connsiteY2" fmla="*/ 642280 h 3939996"/>
              <a:gd name="connsiteX3" fmla="*/ 853 w 5681036"/>
              <a:gd name="connsiteY3" fmla="*/ 1335454 h 3939996"/>
              <a:gd name="connsiteX4" fmla="*/ 30350 w 5681036"/>
              <a:gd name="connsiteY4" fmla="*/ 1645170 h 3939996"/>
              <a:gd name="connsiteX5" fmla="*/ 104092 w 5681036"/>
              <a:gd name="connsiteY5" fmla="*/ 1910641 h 3939996"/>
              <a:gd name="connsiteX6" fmla="*/ 163086 w 5681036"/>
              <a:gd name="connsiteY6" fmla="*/ 2058125 h 3939996"/>
              <a:gd name="connsiteX7" fmla="*/ 413808 w 5681036"/>
              <a:gd name="connsiteY7" fmla="*/ 2485828 h 3939996"/>
              <a:gd name="connsiteX8" fmla="*/ 947070 w 5681036"/>
              <a:gd name="connsiteY8" fmla="*/ 3094511 h 3939996"/>
              <a:gd name="connsiteX9" fmla="*/ 1746631 w 5681036"/>
              <a:gd name="connsiteY9" fmla="*/ 3692915 h 3939996"/>
              <a:gd name="connsiteX10" fmla="*/ 2699808 w 5681036"/>
              <a:gd name="connsiteY10" fmla="*/ 3872177 h 3939996"/>
              <a:gd name="connsiteX11" fmla="*/ 3850182 w 5681036"/>
              <a:gd name="connsiteY11" fmla="*/ 3931170 h 3939996"/>
              <a:gd name="connsiteX12" fmla="*/ 4926815 w 5681036"/>
              <a:gd name="connsiteY12" fmla="*/ 3931170 h 3939996"/>
              <a:gd name="connsiteX13" fmla="*/ 5417489 w 5681036"/>
              <a:gd name="connsiteY13" fmla="*/ 3849817 h 3939996"/>
              <a:gd name="connsiteX14" fmla="*/ 5600269 w 5681036"/>
              <a:gd name="connsiteY14" fmla="*/ 3476636 h 3939996"/>
              <a:gd name="connsiteX15" fmla="*/ 5663736 w 5681036"/>
              <a:gd name="connsiteY15" fmla="*/ 2825041 h 3939996"/>
              <a:gd name="connsiteX16" fmla="*/ 5295524 w 5681036"/>
              <a:gd name="connsiteY16" fmla="*/ 2102370 h 3939996"/>
              <a:gd name="connsiteX17" fmla="*/ 2611318 w 5681036"/>
              <a:gd name="connsiteY17" fmla="*/ 1704164 h 3939996"/>
              <a:gd name="connsiteX18" fmla="*/ 1859150 w 5681036"/>
              <a:gd name="connsiteY18" fmla="*/ 244073 h 3939996"/>
              <a:gd name="connsiteX19" fmla="*/ 635034 w 5681036"/>
              <a:gd name="connsiteY19" fmla="*/ 8099 h 39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81036" h="3939996">
                <a:moveTo>
                  <a:pt x="635034" y="8099"/>
                </a:moveTo>
                <a:cubicBezTo>
                  <a:pt x="362189" y="-14023"/>
                  <a:pt x="317943" y="5641"/>
                  <a:pt x="222079" y="111338"/>
                </a:cubicBezTo>
                <a:cubicBezTo>
                  <a:pt x="126215" y="217035"/>
                  <a:pt x="96718" y="438261"/>
                  <a:pt x="59847" y="642280"/>
                </a:cubicBezTo>
                <a:cubicBezTo>
                  <a:pt x="22976" y="846299"/>
                  <a:pt x="5769" y="1168306"/>
                  <a:pt x="853" y="1335454"/>
                </a:cubicBezTo>
                <a:cubicBezTo>
                  <a:pt x="-4063" y="1502602"/>
                  <a:pt x="13144" y="1549306"/>
                  <a:pt x="30350" y="1645170"/>
                </a:cubicBezTo>
                <a:cubicBezTo>
                  <a:pt x="47556" y="1741034"/>
                  <a:pt x="81969" y="1841815"/>
                  <a:pt x="104092" y="1910641"/>
                </a:cubicBezTo>
                <a:cubicBezTo>
                  <a:pt x="126215" y="1979467"/>
                  <a:pt x="111467" y="1962261"/>
                  <a:pt x="163086" y="2058125"/>
                </a:cubicBezTo>
                <a:cubicBezTo>
                  <a:pt x="214705" y="2153989"/>
                  <a:pt x="283144" y="2313097"/>
                  <a:pt x="413808" y="2485828"/>
                </a:cubicBezTo>
                <a:cubicBezTo>
                  <a:pt x="544472" y="2658559"/>
                  <a:pt x="724933" y="2893330"/>
                  <a:pt x="947070" y="3094511"/>
                </a:cubicBezTo>
                <a:cubicBezTo>
                  <a:pt x="1169207" y="3295692"/>
                  <a:pt x="1454508" y="3563304"/>
                  <a:pt x="1746631" y="3692915"/>
                </a:cubicBezTo>
                <a:cubicBezTo>
                  <a:pt x="2038754" y="3822526"/>
                  <a:pt x="2349216" y="3832468"/>
                  <a:pt x="2699808" y="3872177"/>
                </a:cubicBezTo>
                <a:cubicBezTo>
                  <a:pt x="3050400" y="3911886"/>
                  <a:pt x="3479014" y="3921338"/>
                  <a:pt x="3850182" y="3931170"/>
                </a:cubicBezTo>
                <a:cubicBezTo>
                  <a:pt x="4221350" y="3941002"/>
                  <a:pt x="4665597" y="3944729"/>
                  <a:pt x="4926815" y="3931170"/>
                </a:cubicBezTo>
                <a:cubicBezTo>
                  <a:pt x="5188033" y="3917611"/>
                  <a:pt x="5305247" y="3925573"/>
                  <a:pt x="5417489" y="3849817"/>
                </a:cubicBezTo>
                <a:cubicBezTo>
                  <a:pt x="5529731" y="3774061"/>
                  <a:pt x="5559228" y="3647432"/>
                  <a:pt x="5600269" y="3476636"/>
                </a:cubicBezTo>
                <a:cubicBezTo>
                  <a:pt x="5641310" y="3305840"/>
                  <a:pt x="5714527" y="3054085"/>
                  <a:pt x="5663736" y="2825041"/>
                </a:cubicBezTo>
                <a:cubicBezTo>
                  <a:pt x="5612945" y="2595997"/>
                  <a:pt x="5804260" y="2289183"/>
                  <a:pt x="5295524" y="2102370"/>
                </a:cubicBezTo>
                <a:cubicBezTo>
                  <a:pt x="4786788" y="1915557"/>
                  <a:pt x="3184047" y="2013880"/>
                  <a:pt x="2611318" y="1704164"/>
                </a:cubicBezTo>
                <a:cubicBezTo>
                  <a:pt x="2038589" y="1394448"/>
                  <a:pt x="2188531" y="526750"/>
                  <a:pt x="1859150" y="244073"/>
                </a:cubicBezTo>
                <a:cubicBezTo>
                  <a:pt x="1529769" y="-38604"/>
                  <a:pt x="907879" y="30221"/>
                  <a:pt x="635034" y="8099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Полилиния 34"/>
          <p:cNvSpPr/>
          <p:nvPr/>
        </p:nvSpPr>
        <p:spPr>
          <a:xfrm>
            <a:off x="2231594" y="1707432"/>
            <a:ext cx="6288979" cy="4138536"/>
          </a:xfrm>
          <a:custGeom>
            <a:avLst/>
            <a:gdLst>
              <a:gd name="connsiteX0" fmla="*/ 5122606 w 6521245"/>
              <a:gd name="connsiteY0" fmla="*/ 93406 h 4163962"/>
              <a:gd name="connsiteX1" fmla="*/ 4680155 w 6521245"/>
              <a:gd name="connsiteY1" fmla="*/ 108155 h 4163962"/>
              <a:gd name="connsiteX2" fmla="*/ 4340942 w 6521245"/>
              <a:gd name="connsiteY2" fmla="*/ 462116 h 4163962"/>
              <a:gd name="connsiteX3" fmla="*/ 4001729 w 6521245"/>
              <a:gd name="connsiteY3" fmla="*/ 1509252 h 4163962"/>
              <a:gd name="connsiteX4" fmla="*/ 3441290 w 6521245"/>
              <a:gd name="connsiteY4" fmla="*/ 1981200 h 4163962"/>
              <a:gd name="connsiteX5" fmla="*/ 1715729 w 6521245"/>
              <a:gd name="connsiteY5" fmla="*/ 2158181 h 4163962"/>
              <a:gd name="connsiteX6" fmla="*/ 506361 w 6521245"/>
              <a:gd name="connsiteY6" fmla="*/ 2246671 h 4163962"/>
              <a:gd name="connsiteX7" fmla="*/ 78658 w 6521245"/>
              <a:gd name="connsiteY7" fmla="*/ 2644877 h 4163962"/>
              <a:gd name="connsiteX8" fmla="*/ 34413 w 6521245"/>
              <a:gd name="connsiteY8" fmla="*/ 3190568 h 4163962"/>
              <a:gd name="connsiteX9" fmla="*/ 122903 w 6521245"/>
              <a:gd name="connsiteY9" fmla="*/ 3706761 h 4163962"/>
              <a:gd name="connsiteX10" fmla="*/ 668593 w 6521245"/>
              <a:gd name="connsiteY10" fmla="*/ 4060722 h 4163962"/>
              <a:gd name="connsiteX11" fmla="*/ 1907458 w 6521245"/>
              <a:gd name="connsiteY11" fmla="*/ 4149213 h 4163962"/>
              <a:gd name="connsiteX12" fmla="*/ 3338052 w 6521245"/>
              <a:gd name="connsiteY12" fmla="*/ 4149213 h 4163962"/>
              <a:gd name="connsiteX13" fmla="*/ 3942735 w 6521245"/>
              <a:gd name="connsiteY13" fmla="*/ 4075471 h 4163962"/>
              <a:gd name="connsiteX14" fmla="*/ 4222955 w 6521245"/>
              <a:gd name="connsiteY14" fmla="*/ 3839497 h 4163962"/>
              <a:gd name="connsiteX15" fmla="*/ 4532671 w 6521245"/>
              <a:gd name="connsiteY15" fmla="*/ 2718619 h 4163962"/>
              <a:gd name="connsiteX16" fmla="*/ 6110748 w 6521245"/>
              <a:gd name="connsiteY16" fmla="*/ 1863213 h 4163962"/>
              <a:gd name="connsiteX17" fmla="*/ 6361471 w 6521245"/>
              <a:gd name="connsiteY17" fmla="*/ 668593 h 4163962"/>
              <a:gd name="connsiteX18" fmla="*/ 5122606 w 6521245"/>
              <a:gd name="connsiteY18" fmla="*/ 93406 h 4163962"/>
              <a:gd name="connsiteX0" fmla="*/ 5111127 w 6424032"/>
              <a:gd name="connsiteY0" fmla="*/ 52874 h 4118842"/>
              <a:gd name="connsiteX1" fmla="*/ 4668676 w 6424032"/>
              <a:gd name="connsiteY1" fmla="*/ 67623 h 4118842"/>
              <a:gd name="connsiteX2" fmla="*/ 4329463 w 6424032"/>
              <a:gd name="connsiteY2" fmla="*/ 421584 h 4118842"/>
              <a:gd name="connsiteX3" fmla="*/ 3990250 w 6424032"/>
              <a:gd name="connsiteY3" fmla="*/ 1468720 h 4118842"/>
              <a:gd name="connsiteX4" fmla="*/ 3429811 w 6424032"/>
              <a:gd name="connsiteY4" fmla="*/ 1940668 h 4118842"/>
              <a:gd name="connsiteX5" fmla="*/ 1704250 w 6424032"/>
              <a:gd name="connsiteY5" fmla="*/ 2117649 h 4118842"/>
              <a:gd name="connsiteX6" fmla="*/ 494882 w 6424032"/>
              <a:gd name="connsiteY6" fmla="*/ 2206139 h 4118842"/>
              <a:gd name="connsiteX7" fmla="*/ 67179 w 6424032"/>
              <a:gd name="connsiteY7" fmla="*/ 2604345 h 4118842"/>
              <a:gd name="connsiteX8" fmla="*/ 22934 w 6424032"/>
              <a:gd name="connsiteY8" fmla="*/ 3150036 h 4118842"/>
              <a:gd name="connsiteX9" fmla="*/ 59010 w 6424032"/>
              <a:gd name="connsiteY9" fmla="*/ 3748422 h 4118842"/>
              <a:gd name="connsiteX10" fmla="*/ 657114 w 6424032"/>
              <a:gd name="connsiteY10" fmla="*/ 4020190 h 4118842"/>
              <a:gd name="connsiteX11" fmla="*/ 1895979 w 6424032"/>
              <a:gd name="connsiteY11" fmla="*/ 4108681 h 4118842"/>
              <a:gd name="connsiteX12" fmla="*/ 3326573 w 6424032"/>
              <a:gd name="connsiteY12" fmla="*/ 4108681 h 4118842"/>
              <a:gd name="connsiteX13" fmla="*/ 3931256 w 6424032"/>
              <a:gd name="connsiteY13" fmla="*/ 4034939 h 4118842"/>
              <a:gd name="connsiteX14" fmla="*/ 4211476 w 6424032"/>
              <a:gd name="connsiteY14" fmla="*/ 3798965 h 4118842"/>
              <a:gd name="connsiteX15" fmla="*/ 4521192 w 6424032"/>
              <a:gd name="connsiteY15" fmla="*/ 2678087 h 4118842"/>
              <a:gd name="connsiteX16" fmla="*/ 6099269 w 6424032"/>
              <a:gd name="connsiteY16" fmla="*/ 1822681 h 4118842"/>
              <a:gd name="connsiteX17" fmla="*/ 6349992 w 6424032"/>
              <a:gd name="connsiteY17" fmla="*/ 628061 h 4118842"/>
              <a:gd name="connsiteX18" fmla="*/ 5111127 w 6424032"/>
              <a:gd name="connsiteY18" fmla="*/ 52874 h 4118842"/>
              <a:gd name="connsiteX0" fmla="*/ 5103965 w 6416869"/>
              <a:gd name="connsiteY0" fmla="*/ 52874 h 4138487"/>
              <a:gd name="connsiteX1" fmla="*/ 4661514 w 6416869"/>
              <a:gd name="connsiteY1" fmla="*/ 67623 h 4138487"/>
              <a:gd name="connsiteX2" fmla="*/ 4322301 w 6416869"/>
              <a:gd name="connsiteY2" fmla="*/ 421584 h 4138487"/>
              <a:gd name="connsiteX3" fmla="*/ 3983088 w 6416869"/>
              <a:gd name="connsiteY3" fmla="*/ 1468720 h 4138487"/>
              <a:gd name="connsiteX4" fmla="*/ 3422649 w 6416869"/>
              <a:gd name="connsiteY4" fmla="*/ 1940668 h 4138487"/>
              <a:gd name="connsiteX5" fmla="*/ 1697088 w 6416869"/>
              <a:gd name="connsiteY5" fmla="*/ 2117649 h 4138487"/>
              <a:gd name="connsiteX6" fmla="*/ 487720 w 6416869"/>
              <a:gd name="connsiteY6" fmla="*/ 2206139 h 4138487"/>
              <a:gd name="connsiteX7" fmla="*/ 60017 w 6416869"/>
              <a:gd name="connsiteY7" fmla="*/ 2604345 h 4138487"/>
              <a:gd name="connsiteX8" fmla="*/ 15772 w 6416869"/>
              <a:gd name="connsiteY8" fmla="*/ 3150036 h 4138487"/>
              <a:gd name="connsiteX9" fmla="*/ 51848 w 6416869"/>
              <a:gd name="connsiteY9" fmla="*/ 3748422 h 4138487"/>
              <a:gd name="connsiteX10" fmla="*/ 545121 w 6416869"/>
              <a:gd name="connsiteY10" fmla="*/ 4112656 h 4138487"/>
              <a:gd name="connsiteX11" fmla="*/ 1888817 w 6416869"/>
              <a:gd name="connsiteY11" fmla="*/ 4108681 h 4138487"/>
              <a:gd name="connsiteX12" fmla="*/ 3319411 w 6416869"/>
              <a:gd name="connsiteY12" fmla="*/ 4108681 h 4138487"/>
              <a:gd name="connsiteX13" fmla="*/ 3924094 w 6416869"/>
              <a:gd name="connsiteY13" fmla="*/ 4034939 h 4138487"/>
              <a:gd name="connsiteX14" fmla="*/ 4204314 w 6416869"/>
              <a:gd name="connsiteY14" fmla="*/ 3798965 h 4138487"/>
              <a:gd name="connsiteX15" fmla="*/ 4514030 w 6416869"/>
              <a:gd name="connsiteY15" fmla="*/ 2678087 h 4138487"/>
              <a:gd name="connsiteX16" fmla="*/ 6092107 w 6416869"/>
              <a:gd name="connsiteY16" fmla="*/ 1822681 h 4138487"/>
              <a:gd name="connsiteX17" fmla="*/ 6342830 w 6416869"/>
              <a:gd name="connsiteY17" fmla="*/ 628061 h 4138487"/>
              <a:gd name="connsiteX18" fmla="*/ 5103965 w 6416869"/>
              <a:gd name="connsiteY18" fmla="*/ 52874 h 413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16869" h="4138487">
                <a:moveTo>
                  <a:pt x="5103965" y="52874"/>
                </a:moveTo>
                <a:cubicBezTo>
                  <a:pt x="4823746" y="-40532"/>
                  <a:pt x="4791791" y="6171"/>
                  <a:pt x="4661514" y="67623"/>
                </a:cubicBezTo>
                <a:cubicBezTo>
                  <a:pt x="4531237" y="129075"/>
                  <a:pt x="4435372" y="188068"/>
                  <a:pt x="4322301" y="421584"/>
                </a:cubicBezTo>
                <a:cubicBezTo>
                  <a:pt x="4209230" y="655100"/>
                  <a:pt x="4133030" y="1215539"/>
                  <a:pt x="3983088" y="1468720"/>
                </a:cubicBezTo>
                <a:cubicBezTo>
                  <a:pt x="3833146" y="1721901"/>
                  <a:pt x="3803649" y="1832513"/>
                  <a:pt x="3422649" y="1940668"/>
                </a:cubicBezTo>
                <a:cubicBezTo>
                  <a:pt x="3041649" y="2048823"/>
                  <a:pt x="2186243" y="2073404"/>
                  <a:pt x="1697088" y="2117649"/>
                </a:cubicBezTo>
                <a:cubicBezTo>
                  <a:pt x="1207933" y="2161894"/>
                  <a:pt x="760565" y="2125023"/>
                  <a:pt x="487720" y="2206139"/>
                </a:cubicBezTo>
                <a:cubicBezTo>
                  <a:pt x="214875" y="2287255"/>
                  <a:pt x="138675" y="2447029"/>
                  <a:pt x="60017" y="2604345"/>
                </a:cubicBezTo>
                <a:cubicBezTo>
                  <a:pt x="-18641" y="2761661"/>
                  <a:pt x="17133" y="2959357"/>
                  <a:pt x="15772" y="3150036"/>
                </a:cubicBezTo>
                <a:cubicBezTo>
                  <a:pt x="14411" y="3340715"/>
                  <a:pt x="-36377" y="3587985"/>
                  <a:pt x="51848" y="3748422"/>
                </a:cubicBezTo>
                <a:cubicBezTo>
                  <a:pt x="140073" y="3908859"/>
                  <a:pt x="238959" y="4052613"/>
                  <a:pt x="545121" y="4112656"/>
                </a:cubicBezTo>
                <a:cubicBezTo>
                  <a:pt x="851283" y="4172699"/>
                  <a:pt x="1426435" y="4109344"/>
                  <a:pt x="1888817" y="4108681"/>
                </a:cubicBezTo>
                <a:cubicBezTo>
                  <a:pt x="2351199" y="4108019"/>
                  <a:pt x="2980198" y="4120971"/>
                  <a:pt x="3319411" y="4108681"/>
                </a:cubicBezTo>
                <a:cubicBezTo>
                  <a:pt x="3658624" y="4096391"/>
                  <a:pt x="3776610" y="4086558"/>
                  <a:pt x="3924094" y="4034939"/>
                </a:cubicBezTo>
                <a:cubicBezTo>
                  <a:pt x="4071578" y="3983320"/>
                  <a:pt x="4105991" y="4025107"/>
                  <a:pt x="4204314" y="3798965"/>
                </a:cubicBezTo>
                <a:cubicBezTo>
                  <a:pt x="4302637" y="3572823"/>
                  <a:pt x="4199398" y="3007468"/>
                  <a:pt x="4514030" y="2678087"/>
                </a:cubicBezTo>
                <a:cubicBezTo>
                  <a:pt x="4828662" y="2348706"/>
                  <a:pt x="5787307" y="2164352"/>
                  <a:pt x="6092107" y="1822681"/>
                </a:cubicBezTo>
                <a:cubicBezTo>
                  <a:pt x="6396907" y="1481010"/>
                  <a:pt x="6502604" y="925487"/>
                  <a:pt x="6342830" y="628061"/>
                </a:cubicBezTo>
                <a:cubicBezTo>
                  <a:pt x="6183056" y="330635"/>
                  <a:pt x="5384184" y="146280"/>
                  <a:pt x="5103965" y="5287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6" name="Полилиния 35"/>
          <p:cNvSpPr/>
          <p:nvPr/>
        </p:nvSpPr>
        <p:spPr>
          <a:xfrm>
            <a:off x="2331229" y="1771576"/>
            <a:ext cx="4059750" cy="4215356"/>
          </a:xfrm>
          <a:custGeom>
            <a:avLst/>
            <a:gdLst>
              <a:gd name="connsiteX0" fmla="*/ 1605116 w 4004187"/>
              <a:gd name="connsiteY0" fmla="*/ 56536 h 4264742"/>
              <a:gd name="connsiteX1" fmla="*/ 1369142 w 4004187"/>
              <a:gd name="connsiteY1" fmla="*/ 130278 h 4264742"/>
              <a:gd name="connsiteX2" fmla="*/ 970936 w 4004187"/>
              <a:gd name="connsiteY2" fmla="*/ 557981 h 4264742"/>
              <a:gd name="connsiteX3" fmla="*/ 838200 w 4004187"/>
              <a:gd name="connsiteY3" fmla="*/ 1133168 h 4264742"/>
              <a:gd name="connsiteX4" fmla="*/ 764458 w 4004187"/>
              <a:gd name="connsiteY4" fmla="*/ 1752600 h 4264742"/>
              <a:gd name="connsiteX5" fmla="*/ 528484 w 4004187"/>
              <a:gd name="connsiteY5" fmla="*/ 2121310 h 4264742"/>
              <a:gd name="connsiteX6" fmla="*/ 233516 w 4004187"/>
              <a:gd name="connsiteY6" fmla="*/ 2342536 h 4264742"/>
              <a:gd name="connsiteX7" fmla="*/ 115529 w 4004187"/>
              <a:gd name="connsiteY7" fmla="*/ 2490020 h 4264742"/>
              <a:gd name="connsiteX8" fmla="*/ 56536 w 4004187"/>
              <a:gd name="connsiteY8" fmla="*/ 2725994 h 4264742"/>
              <a:gd name="connsiteX9" fmla="*/ 12290 w 4004187"/>
              <a:gd name="connsiteY9" fmla="*/ 3138949 h 4264742"/>
              <a:gd name="connsiteX10" fmla="*/ 130278 w 4004187"/>
              <a:gd name="connsiteY10" fmla="*/ 3802626 h 4264742"/>
              <a:gd name="connsiteX11" fmla="*/ 543232 w 4004187"/>
              <a:gd name="connsiteY11" fmla="*/ 4156587 h 4264742"/>
              <a:gd name="connsiteX12" fmla="*/ 1059426 w 4004187"/>
              <a:gd name="connsiteY12" fmla="*/ 4215581 h 4264742"/>
              <a:gd name="connsiteX13" fmla="*/ 3050458 w 4004187"/>
              <a:gd name="connsiteY13" fmla="*/ 4215581 h 4264742"/>
              <a:gd name="connsiteX14" fmla="*/ 3714136 w 4004187"/>
              <a:gd name="connsiteY14" fmla="*/ 3920613 h 4264742"/>
              <a:gd name="connsiteX15" fmla="*/ 3905865 w 4004187"/>
              <a:gd name="connsiteY15" fmla="*/ 3419168 h 4264742"/>
              <a:gd name="connsiteX16" fmla="*/ 3964858 w 4004187"/>
              <a:gd name="connsiteY16" fmla="*/ 2711245 h 4264742"/>
              <a:gd name="connsiteX17" fmla="*/ 3669890 w 4004187"/>
              <a:gd name="connsiteY17" fmla="*/ 2047568 h 4264742"/>
              <a:gd name="connsiteX18" fmla="*/ 3138949 w 4004187"/>
              <a:gd name="connsiteY18" fmla="*/ 1723103 h 4264742"/>
              <a:gd name="connsiteX19" fmla="*/ 2858729 w 4004187"/>
              <a:gd name="connsiteY19" fmla="*/ 897194 h 4264742"/>
              <a:gd name="connsiteX20" fmla="*/ 2652252 w 4004187"/>
              <a:gd name="connsiteY20" fmla="*/ 292510 h 4264742"/>
              <a:gd name="connsiteX21" fmla="*/ 2047568 w 4004187"/>
              <a:gd name="connsiteY21" fmla="*/ 41787 h 4264742"/>
              <a:gd name="connsiteX22" fmla="*/ 1605116 w 4004187"/>
              <a:gd name="connsiteY22" fmla="*/ 56536 h 4264742"/>
              <a:gd name="connsiteX0" fmla="*/ 1671537 w 4044560"/>
              <a:gd name="connsiteY0" fmla="*/ 32818 h 4216065"/>
              <a:gd name="connsiteX1" fmla="*/ 1435563 w 4044560"/>
              <a:gd name="connsiteY1" fmla="*/ 106560 h 4216065"/>
              <a:gd name="connsiteX2" fmla="*/ 1037357 w 4044560"/>
              <a:gd name="connsiteY2" fmla="*/ 534263 h 4216065"/>
              <a:gd name="connsiteX3" fmla="*/ 904621 w 4044560"/>
              <a:gd name="connsiteY3" fmla="*/ 1109450 h 4216065"/>
              <a:gd name="connsiteX4" fmla="*/ 830879 w 4044560"/>
              <a:gd name="connsiteY4" fmla="*/ 1728882 h 4216065"/>
              <a:gd name="connsiteX5" fmla="*/ 594905 w 4044560"/>
              <a:gd name="connsiteY5" fmla="*/ 2097592 h 4216065"/>
              <a:gd name="connsiteX6" fmla="*/ 299937 w 4044560"/>
              <a:gd name="connsiteY6" fmla="*/ 2318818 h 4216065"/>
              <a:gd name="connsiteX7" fmla="*/ 181950 w 4044560"/>
              <a:gd name="connsiteY7" fmla="*/ 2466302 h 4216065"/>
              <a:gd name="connsiteX8" fmla="*/ 122957 w 4044560"/>
              <a:gd name="connsiteY8" fmla="*/ 2702276 h 4216065"/>
              <a:gd name="connsiteX9" fmla="*/ 78711 w 4044560"/>
              <a:gd name="connsiteY9" fmla="*/ 3115231 h 4216065"/>
              <a:gd name="connsiteX10" fmla="*/ 32292 w 4044560"/>
              <a:gd name="connsiteY10" fmla="*/ 3881667 h 4216065"/>
              <a:gd name="connsiteX11" fmla="*/ 609653 w 4044560"/>
              <a:gd name="connsiteY11" fmla="*/ 4132869 h 4216065"/>
              <a:gd name="connsiteX12" fmla="*/ 1125847 w 4044560"/>
              <a:gd name="connsiteY12" fmla="*/ 4191863 h 4216065"/>
              <a:gd name="connsiteX13" fmla="*/ 3116879 w 4044560"/>
              <a:gd name="connsiteY13" fmla="*/ 4191863 h 4216065"/>
              <a:gd name="connsiteX14" fmla="*/ 3780557 w 4044560"/>
              <a:gd name="connsiteY14" fmla="*/ 3896895 h 4216065"/>
              <a:gd name="connsiteX15" fmla="*/ 3972286 w 4044560"/>
              <a:gd name="connsiteY15" fmla="*/ 3395450 h 4216065"/>
              <a:gd name="connsiteX16" fmla="*/ 4031279 w 4044560"/>
              <a:gd name="connsiteY16" fmla="*/ 2687527 h 4216065"/>
              <a:gd name="connsiteX17" fmla="*/ 3736311 w 4044560"/>
              <a:gd name="connsiteY17" fmla="*/ 2023850 h 4216065"/>
              <a:gd name="connsiteX18" fmla="*/ 3205370 w 4044560"/>
              <a:gd name="connsiteY18" fmla="*/ 1699385 h 4216065"/>
              <a:gd name="connsiteX19" fmla="*/ 2925150 w 4044560"/>
              <a:gd name="connsiteY19" fmla="*/ 873476 h 4216065"/>
              <a:gd name="connsiteX20" fmla="*/ 2718673 w 4044560"/>
              <a:gd name="connsiteY20" fmla="*/ 268792 h 4216065"/>
              <a:gd name="connsiteX21" fmla="*/ 2113989 w 4044560"/>
              <a:gd name="connsiteY21" fmla="*/ 18069 h 4216065"/>
              <a:gd name="connsiteX22" fmla="*/ 1671537 w 4044560"/>
              <a:gd name="connsiteY22" fmla="*/ 32818 h 4216065"/>
              <a:gd name="connsiteX0" fmla="*/ 1691627 w 4064650"/>
              <a:gd name="connsiteY0" fmla="*/ 32818 h 4216065"/>
              <a:gd name="connsiteX1" fmla="*/ 1455653 w 4064650"/>
              <a:gd name="connsiteY1" fmla="*/ 106560 h 4216065"/>
              <a:gd name="connsiteX2" fmla="*/ 1057447 w 4064650"/>
              <a:gd name="connsiteY2" fmla="*/ 534263 h 4216065"/>
              <a:gd name="connsiteX3" fmla="*/ 924711 w 4064650"/>
              <a:gd name="connsiteY3" fmla="*/ 1109450 h 4216065"/>
              <a:gd name="connsiteX4" fmla="*/ 850969 w 4064650"/>
              <a:gd name="connsiteY4" fmla="*/ 1728882 h 4216065"/>
              <a:gd name="connsiteX5" fmla="*/ 614995 w 4064650"/>
              <a:gd name="connsiteY5" fmla="*/ 2097592 h 4216065"/>
              <a:gd name="connsiteX6" fmla="*/ 320027 w 4064650"/>
              <a:gd name="connsiteY6" fmla="*/ 2318818 h 4216065"/>
              <a:gd name="connsiteX7" fmla="*/ 202040 w 4064650"/>
              <a:gd name="connsiteY7" fmla="*/ 2466302 h 4216065"/>
              <a:gd name="connsiteX8" fmla="*/ 143047 w 4064650"/>
              <a:gd name="connsiteY8" fmla="*/ 2702276 h 4216065"/>
              <a:gd name="connsiteX9" fmla="*/ 37148 w 4064650"/>
              <a:gd name="connsiteY9" fmla="*/ 3084403 h 4216065"/>
              <a:gd name="connsiteX10" fmla="*/ 52382 w 4064650"/>
              <a:gd name="connsiteY10" fmla="*/ 3881667 h 4216065"/>
              <a:gd name="connsiteX11" fmla="*/ 629743 w 4064650"/>
              <a:gd name="connsiteY11" fmla="*/ 4132869 h 4216065"/>
              <a:gd name="connsiteX12" fmla="*/ 1145937 w 4064650"/>
              <a:gd name="connsiteY12" fmla="*/ 4191863 h 4216065"/>
              <a:gd name="connsiteX13" fmla="*/ 3136969 w 4064650"/>
              <a:gd name="connsiteY13" fmla="*/ 4191863 h 4216065"/>
              <a:gd name="connsiteX14" fmla="*/ 3800647 w 4064650"/>
              <a:gd name="connsiteY14" fmla="*/ 3896895 h 4216065"/>
              <a:gd name="connsiteX15" fmla="*/ 3992376 w 4064650"/>
              <a:gd name="connsiteY15" fmla="*/ 3395450 h 4216065"/>
              <a:gd name="connsiteX16" fmla="*/ 4051369 w 4064650"/>
              <a:gd name="connsiteY16" fmla="*/ 2687527 h 4216065"/>
              <a:gd name="connsiteX17" fmla="*/ 3756401 w 4064650"/>
              <a:gd name="connsiteY17" fmla="*/ 2023850 h 4216065"/>
              <a:gd name="connsiteX18" fmla="*/ 3225460 w 4064650"/>
              <a:gd name="connsiteY18" fmla="*/ 1699385 h 4216065"/>
              <a:gd name="connsiteX19" fmla="*/ 2945240 w 4064650"/>
              <a:gd name="connsiteY19" fmla="*/ 873476 h 4216065"/>
              <a:gd name="connsiteX20" fmla="*/ 2738763 w 4064650"/>
              <a:gd name="connsiteY20" fmla="*/ 268792 h 4216065"/>
              <a:gd name="connsiteX21" fmla="*/ 2134079 w 4064650"/>
              <a:gd name="connsiteY21" fmla="*/ 18069 h 4216065"/>
              <a:gd name="connsiteX22" fmla="*/ 1691627 w 4064650"/>
              <a:gd name="connsiteY22" fmla="*/ 32818 h 4216065"/>
              <a:gd name="connsiteX0" fmla="*/ 1691627 w 4064650"/>
              <a:gd name="connsiteY0" fmla="*/ 32818 h 4216065"/>
              <a:gd name="connsiteX1" fmla="*/ 1455653 w 4064650"/>
              <a:gd name="connsiteY1" fmla="*/ 106560 h 4216065"/>
              <a:gd name="connsiteX2" fmla="*/ 1057447 w 4064650"/>
              <a:gd name="connsiteY2" fmla="*/ 534263 h 4216065"/>
              <a:gd name="connsiteX3" fmla="*/ 924711 w 4064650"/>
              <a:gd name="connsiteY3" fmla="*/ 1109450 h 4216065"/>
              <a:gd name="connsiteX4" fmla="*/ 850969 w 4064650"/>
              <a:gd name="connsiteY4" fmla="*/ 1728882 h 4216065"/>
              <a:gd name="connsiteX5" fmla="*/ 614995 w 4064650"/>
              <a:gd name="connsiteY5" fmla="*/ 2097592 h 4216065"/>
              <a:gd name="connsiteX6" fmla="*/ 320027 w 4064650"/>
              <a:gd name="connsiteY6" fmla="*/ 2318818 h 4216065"/>
              <a:gd name="connsiteX7" fmla="*/ 150663 w 4064650"/>
              <a:gd name="connsiteY7" fmla="*/ 2384095 h 4216065"/>
              <a:gd name="connsiteX8" fmla="*/ 143047 w 4064650"/>
              <a:gd name="connsiteY8" fmla="*/ 2702276 h 4216065"/>
              <a:gd name="connsiteX9" fmla="*/ 37148 w 4064650"/>
              <a:gd name="connsiteY9" fmla="*/ 3084403 h 4216065"/>
              <a:gd name="connsiteX10" fmla="*/ 52382 w 4064650"/>
              <a:gd name="connsiteY10" fmla="*/ 3881667 h 4216065"/>
              <a:gd name="connsiteX11" fmla="*/ 629743 w 4064650"/>
              <a:gd name="connsiteY11" fmla="*/ 4132869 h 4216065"/>
              <a:gd name="connsiteX12" fmla="*/ 1145937 w 4064650"/>
              <a:gd name="connsiteY12" fmla="*/ 4191863 h 4216065"/>
              <a:gd name="connsiteX13" fmla="*/ 3136969 w 4064650"/>
              <a:gd name="connsiteY13" fmla="*/ 4191863 h 4216065"/>
              <a:gd name="connsiteX14" fmla="*/ 3800647 w 4064650"/>
              <a:gd name="connsiteY14" fmla="*/ 3896895 h 4216065"/>
              <a:gd name="connsiteX15" fmla="*/ 3992376 w 4064650"/>
              <a:gd name="connsiteY15" fmla="*/ 3395450 h 4216065"/>
              <a:gd name="connsiteX16" fmla="*/ 4051369 w 4064650"/>
              <a:gd name="connsiteY16" fmla="*/ 2687527 h 4216065"/>
              <a:gd name="connsiteX17" fmla="*/ 3756401 w 4064650"/>
              <a:gd name="connsiteY17" fmla="*/ 2023850 h 4216065"/>
              <a:gd name="connsiteX18" fmla="*/ 3225460 w 4064650"/>
              <a:gd name="connsiteY18" fmla="*/ 1699385 h 4216065"/>
              <a:gd name="connsiteX19" fmla="*/ 2945240 w 4064650"/>
              <a:gd name="connsiteY19" fmla="*/ 873476 h 4216065"/>
              <a:gd name="connsiteX20" fmla="*/ 2738763 w 4064650"/>
              <a:gd name="connsiteY20" fmla="*/ 268792 h 4216065"/>
              <a:gd name="connsiteX21" fmla="*/ 2134079 w 4064650"/>
              <a:gd name="connsiteY21" fmla="*/ 18069 h 4216065"/>
              <a:gd name="connsiteX22" fmla="*/ 1691627 w 4064650"/>
              <a:gd name="connsiteY22" fmla="*/ 32818 h 4216065"/>
              <a:gd name="connsiteX0" fmla="*/ 1687246 w 4060269"/>
              <a:gd name="connsiteY0" fmla="*/ 32818 h 4216065"/>
              <a:gd name="connsiteX1" fmla="*/ 1451272 w 4060269"/>
              <a:gd name="connsiteY1" fmla="*/ 106560 h 4216065"/>
              <a:gd name="connsiteX2" fmla="*/ 1053066 w 4060269"/>
              <a:gd name="connsiteY2" fmla="*/ 534263 h 4216065"/>
              <a:gd name="connsiteX3" fmla="*/ 920330 w 4060269"/>
              <a:gd name="connsiteY3" fmla="*/ 1109450 h 4216065"/>
              <a:gd name="connsiteX4" fmla="*/ 846588 w 4060269"/>
              <a:gd name="connsiteY4" fmla="*/ 1728882 h 4216065"/>
              <a:gd name="connsiteX5" fmla="*/ 610614 w 4060269"/>
              <a:gd name="connsiteY5" fmla="*/ 2097592 h 4216065"/>
              <a:gd name="connsiteX6" fmla="*/ 315646 w 4060269"/>
              <a:gd name="connsiteY6" fmla="*/ 2318818 h 4216065"/>
              <a:gd name="connsiteX7" fmla="*/ 146282 w 4060269"/>
              <a:gd name="connsiteY7" fmla="*/ 2384095 h 4216065"/>
              <a:gd name="connsiteX8" fmla="*/ 5085 w 4060269"/>
              <a:gd name="connsiteY8" fmla="*/ 2712552 h 4216065"/>
              <a:gd name="connsiteX9" fmla="*/ 32767 w 4060269"/>
              <a:gd name="connsiteY9" fmla="*/ 3084403 h 4216065"/>
              <a:gd name="connsiteX10" fmla="*/ 48001 w 4060269"/>
              <a:gd name="connsiteY10" fmla="*/ 3881667 h 4216065"/>
              <a:gd name="connsiteX11" fmla="*/ 625362 w 4060269"/>
              <a:gd name="connsiteY11" fmla="*/ 4132869 h 4216065"/>
              <a:gd name="connsiteX12" fmla="*/ 1141556 w 4060269"/>
              <a:gd name="connsiteY12" fmla="*/ 4191863 h 4216065"/>
              <a:gd name="connsiteX13" fmla="*/ 3132588 w 4060269"/>
              <a:gd name="connsiteY13" fmla="*/ 4191863 h 4216065"/>
              <a:gd name="connsiteX14" fmla="*/ 3796266 w 4060269"/>
              <a:gd name="connsiteY14" fmla="*/ 3896895 h 4216065"/>
              <a:gd name="connsiteX15" fmla="*/ 3987995 w 4060269"/>
              <a:gd name="connsiteY15" fmla="*/ 3395450 h 4216065"/>
              <a:gd name="connsiteX16" fmla="*/ 4046988 w 4060269"/>
              <a:gd name="connsiteY16" fmla="*/ 2687527 h 4216065"/>
              <a:gd name="connsiteX17" fmla="*/ 3752020 w 4060269"/>
              <a:gd name="connsiteY17" fmla="*/ 2023850 h 4216065"/>
              <a:gd name="connsiteX18" fmla="*/ 3221079 w 4060269"/>
              <a:gd name="connsiteY18" fmla="*/ 1699385 h 4216065"/>
              <a:gd name="connsiteX19" fmla="*/ 2940859 w 4060269"/>
              <a:gd name="connsiteY19" fmla="*/ 873476 h 4216065"/>
              <a:gd name="connsiteX20" fmla="*/ 2734382 w 4060269"/>
              <a:gd name="connsiteY20" fmla="*/ 268792 h 4216065"/>
              <a:gd name="connsiteX21" fmla="*/ 2129698 w 4060269"/>
              <a:gd name="connsiteY21" fmla="*/ 18069 h 4216065"/>
              <a:gd name="connsiteX22" fmla="*/ 1687246 w 4060269"/>
              <a:gd name="connsiteY22" fmla="*/ 32818 h 4216065"/>
              <a:gd name="connsiteX0" fmla="*/ 1687246 w 4060269"/>
              <a:gd name="connsiteY0" fmla="*/ 32818 h 4216065"/>
              <a:gd name="connsiteX1" fmla="*/ 1451272 w 4060269"/>
              <a:gd name="connsiteY1" fmla="*/ 106560 h 4216065"/>
              <a:gd name="connsiteX2" fmla="*/ 1053066 w 4060269"/>
              <a:gd name="connsiteY2" fmla="*/ 534263 h 4216065"/>
              <a:gd name="connsiteX3" fmla="*/ 920330 w 4060269"/>
              <a:gd name="connsiteY3" fmla="*/ 1109450 h 4216065"/>
              <a:gd name="connsiteX4" fmla="*/ 846588 w 4060269"/>
              <a:gd name="connsiteY4" fmla="*/ 1728882 h 4216065"/>
              <a:gd name="connsiteX5" fmla="*/ 610614 w 4060269"/>
              <a:gd name="connsiteY5" fmla="*/ 2097592 h 4216065"/>
              <a:gd name="connsiteX6" fmla="*/ 356749 w 4060269"/>
              <a:gd name="connsiteY6" fmla="*/ 2195507 h 4216065"/>
              <a:gd name="connsiteX7" fmla="*/ 146282 w 4060269"/>
              <a:gd name="connsiteY7" fmla="*/ 2384095 h 4216065"/>
              <a:gd name="connsiteX8" fmla="*/ 5085 w 4060269"/>
              <a:gd name="connsiteY8" fmla="*/ 2712552 h 4216065"/>
              <a:gd name="connsiteX9" fmla="*/ 32767 w 4060269"/>
              <a:gd name="connsiteY9" fmla="*/ 3084403 h 4216065"/>
              <a:gd name="connsiteX10" fmla="*/ 48001 w 4060269"/>
              <a:gd name="connsiteY10" fmla="*/ 3881667 h 4216065"/>
              <a:gd name="connsiteX11" fmla="*/ 625362 w 4060269"/>
              <a:gd name="connsiteY11" fmla="*/ 4132869 h 4216065"/>
              <a:gd name="connsiteX12" fmla="*/ 1141556 w 4060269"/>
              <a:gd name="connsiteY12" fmla="*/ 4191863 h 4216065"/>
              <a:gd name="connsiteX13" fmla="*/ 3132588 w 4060269"/>
              <a:gd name="connsiteY13" fmla="*/ 4191863 h 4216065"/>
              <a:gd name="connsiteX14" fmla="*/ 3796266 w 4060269"/>
              <a:gd name="connsiteY14" fmla="*/ 3896895 h 4216065"/>
              <a:gd name="connsiteX15" fmla="*/ 3987995 w 4060269"/>
              <a:gd name="connsiteY15" fmla="*/ 3395450 h 4216065"/>
              <a:gd name="connsiteX16" fmla="*/ 4046988 w 4060269"/>
              <a:gd name="connsiteY16" fmla="*/ 2687527 h 4216065"/>
              <a:gd name="connsiteX17" fmla="*/ 3752020 w 4060269"/>
              <a:gd name="connsiteY17" fmla="*/ 2023850 h 4216065"/>
              <a:gd name="connsiteX18" fmla="*/ 3221079 w 4060269"/>
              <a:gd name="connsiteY18" fmla="*/ 1699385 h 4216065"/>
              <a:gd name="connsiteX19" fmla="*/ 2940859 w 4060269"/>
              <a:gd name="connsiteY19" fmla="*/ 873476 h 4216065"/>
              <a:gd name="connsiteX20" fmla="*/ 2734382 w 4060269"/>
              <a:gd name="connsiteY20" fmla="*/ 268792 h 4216065"/>
              <a:gd name="connsiteX21" fmla="*/ 2129698 w 4060269"/>
              <a:gd name="connsiteY21" fmla="*/ 18069 h 4216065"/>
              <a:gd name="connsiteX22" fmla="*/ 1687246 w 4060269"/>
              <a:gd name="connsiteY22" fmla="*/ 32818 h 421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60269" h="4216065">
                <a:moveTo>
                  <a:pt x="1687246" y="32818"/>
                </a:moveTo>
                <a:cubicBezTo>
                  <a:pt x="1574175" y="47566"/>
                  <a:pt x="1556969" y="22986"/>
                  <a:pt x="1451272" y="106560"/>
                </a:cubicBezTo>
                <a:cubicBezTo>
                  <a:pt x="1345575" y="190134"/>
                  <a:pt x="1141556" y="367115"/>
                  <a:pt x="1053066" y="534263"/>
                </a:cubicBezTo>
                <a:cubicBezTo>
                  <a:pt x="964576" y="701411"/>
                  <a:pt x="954743" y="910347"/>
                  <a:pt x="920330" y="1109450"/>
                </a:cubicBezTo>
                <a:cubicBezTo>
                  <a:pt x="885917" y="1308553"/>
                  <a:pt x="898207" y="1564192"/>
                  <a:pt x="846588" y="1728882"/>
                </a:cubicBezTo>
                <a:cubicBezTo>
                  <a:pt x="794969" y="1893572"/>
                  <a:pt x="692254" y="2019821"/>
                  <a:pt x="610614" y="2097592"/>
                </a:cubicBezTo>
                <a:cubicBezTo>
                  <a:pt x="528974" y="2175363"/>
                  <a:pt x="434138" y="2147757"/>
                  <a:pt x="356749" y="2195507"/>
                </a:cubicBezTo>
                <a:cubicBezTo>
                  <a:pt x="279360" y="2243257"/>
                  <a:pt x="204893" y="2297921"/>
                  <a:pt x="146282" y="2384095"/>
                </a:cubicBezTo>
                <a:cubicBezTo>
                  <a:pt x="87671" y="2470269"/>
                  <a:pt x="24004" y="2595834"/>
                  <a:pt x="5085" y="2712552"/>
                </a:cubicBezTo>
                <a:cubicBezTo>
                  <a:pt x="-13834" y="2829270"/>
                  <a:pt x="25614" y="2889551"/>
                  <a:pt x="32767" y="3084403"/>
                </a:cubicBezTo>
                <a:cubicBezTo>
                  <a:pt x="39920" y="3279256"/>
                  <a:pt x="-50765" y="3706923"/>
                  <a:pt x="48001" y="3881667"/>
                </a:cubicBezTo>
                <a:cubicBezTo>
                  <a:pt x="146767" y="4056411"/>
                  <a:pt x="443103" y="4081170"/>
                  <a:pt x="625362" y="4132869"/>
                </a:cubicBezTo>
                <a:cubicBezTo>
                  <a:pt x="807621" y="4184568"/>
                  <a:pt x="723685" y="4182031"/>
                  <a:pt x="1141556" y="4191863"/>
                </a:cubicBezTo>
                <a:cubicBezTo>
                  <a:pt x="1559427" y="4201695"/>
                  <a:pt x="2690136" y="4241024"/>
                  <a:pt x="3132588" y="4191863"/>
                </a:cubicBezTo>
                <a:cubicBezTo>
                  <a:pt x="3575040" y="4142702"/>
                  <a:pt x="3653698" y="4029630"/>
                  <a:pt x="3796266" y="3896895"/>
                </a:cubicBezTo>
                <a:cubicBezTo>
                  <a:pt x="3938834" y="3764160"/>
                  <a:pt x="3946208" y="3597011"/>
                  <a:pt x="3987995" y="3395450"/>
                </a:cubicBezTo>
                <a:cubicBezTo>
                  <a:pt x="4029782" y="3193889"/>
                  <a:pt x="4086317" y="2916127"/>
                  <a:pt x="4046988" y="2687527"/>
                </a:cubicBezTo>
                <a:cubicBezTo>
                  <a:pt x="4007659" y="2458927"/>
                  <a:pt x="3889671" y="2188540"/>
                  <a:pt x="3752020" y="2023850"/>
                </a:cubicBezTo>
                <a:cubicBezTo>
                  <a:pt x="3614369" y="1859160"/>
                  <a:pt x="3356272" y="1891114"/>
                  <a:pt x="3221079" y="1699385"/>
                </a:cubicBezTo>
                <a:cubicBezTo>
                  <a:pt x="3085886" y="1507656"/>
                  <a:pt x="3021975" y="1111908"/>
                  <a:pt x="2940859" y="873476"/>
                </a:cubicBezTo>
                <a:cubicBezTo>
                  <a:pt x="2859743" y="635044"/>
                  <a:pt x="2869576" y="411360"/>
                  <a:pt x="2734382" y="268792"/>
                </a:cubicBezTo>
                <a:cubicBezTo>
                  <a:pt x="2599189" y="126224"/>
                  <a:pt x="2309137" y="59856"/>
                  <a:pt x="2129698" y="18069"/>
                </a:cubicBezTo>
                <a:cubicBezTo>
                  <a:pt x="1950259" y="-23718"/>
                  <a:pt x="1800317" y="18070"/>
                  <a:pt x="1687246" y="32818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3564000" y="2997000"/>
            <a:ext cx="1512000" cy="360000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m_nLength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3564000" y="2565000"/>
            <a:ext cx="1512000" cy="359999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m_pStr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6588000" y="2997000"/>
            <a:ext cx="1512000" cy="360000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m_nLength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588000" y="2565000"/>
            <a:ext cx="1512000" cy="359999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m_pStr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9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8" grpId="0" animBg="1"/>
      <p:bldP spid="19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34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180000" y="693000"/>
            <a:ext cx="7962900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dirty="0">
                <a:latin typeface="Calibri" panose="020F0502020204030204" pitchFamily="34" charset="0"/>
              </a:rPr>
              <a:t>Статические переменные</a:t>
            </a:r>
            <a:endParaRPr lang="en-US" altLang="ru-RU" sz="28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endParaRPr lang="ru-RU" altLang="ru-RU" sz="400" b="1" dirty="0">
              <a:solidFill>
                <a:schemeClr val="bg2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716000" y="477000"/>
            <a:ext cx="4176000" cy="2088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Статические поля класса только объявляются внутри класса.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Проинициализированы они должны быть </a:t>
            </a:r>
            <a:r>
              <a:rPr lang="ru-RU" altLang="ru-RU" sz="2000" u="sng" dirty="0"/>
              <a:t>вне класса</a:t>
            </a:r>
            <a:br>
              <a:rPr lang="ru-RU" altLang="ru-RU" sz="2000" dirty="0"/>
            </a:br>
            <a:r>
              <a:rPr lang="ru-RU" altLang="ru-RU" sz="2000" dirty="0"/>
              <a:t>одним из следующих способов: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387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CMyStr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g_StrCnt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2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или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387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CMyStr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g_StrCnt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endParaRPr lang="ru-RU" alt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1341000"/>
            <a:ext cx="4032000" cy="406880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g_StrCnt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g_StrCnt</a:t>
            </a:r>
            <a:r>
              <a:rPr lang="en-US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~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g_StrCnt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3357000"/>
            <a:ext cx="4392000" cy="28346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i="1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strdup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g_StrCnt</a:t>
            </a:r>
            <a:r>
              <a:rPr lang="en-US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g_StrCnt</a:t>
            </a:r>
            <a:r>
              <a:rPr lang="en-US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28" idx="1"/>
          </p:cNvCxnSpPr>
          <p:nvPr/>
        </p:nvCxnSpPr>
        <p:spPr>
          <a:xfrm flipH="1">
            <a:off x="3060000" y="1521000"/>
            <a:ext cx="1656000" cy="90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4644000" y="2637000"/>
            <a:ext cx="4320000" cy="576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Если иное не указано, то статическая переменная инициализируется нулём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5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7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252000" y="837000"/>
            <a:ext cx="79629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dirty="0">
                <a:latin typeface="Calibri" panose="020F0502020204030204" pitchFamily="34" charset="0"/>
              </a:rPr>
              <a:t>Объекты в памяти</a:t>
            </a:r>
            <a:endParaRPr lang="en-US" altLang="ru-RU" sz="28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endParaRPr lang="ru-RU" altLang="ru-RU" sz="400" b="1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altLang="ru-RU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16000" y="2061000"/>
            <a:ext cx="9144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endParaRPr lang="ru-RU" sz="20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3852000" y="2061000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ru-RU" altLang="ru-RU" sz="20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6876000" y="2061000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ru-RU" alt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00000" y="2997000"/>
            <a:ext cx="1512000" cy="360000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m_nLength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0000" y="2565000"/>
            <a:ext cx="1512000" cy="359999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m_pStr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556000" y="4725000"/>
            <a:ext cx="1728000" cy="432000"/>
          </a:xfrm>
          <a:prstGeom prst="rect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~CMyStr()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556000" y="4221000"/>
            <a:ext cx="1728000" cy="432000"/>
          </a:xfrm>
          <a:prstGeom prst="rect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CMyStr()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428000" y="4725000"/>
            <a:ext cx="1728000" cy="432000"/>
          </a:xfrm>
          <a:prstGeom prst="rect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operator=(…)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428000" y="4221000"/>
            <a:ext cx="1728000" cy="432000"/>
          </a:xfrm>
          <a:prstGeom prst="rect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CMyStr(…)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556000" y="5229000"/>
            <a:ext cx="1728000" cy="432000"/>
          </a:xfrm>
          <a:prstGeom prst="rect">
            <a:avLst/>
          </a:prstGeom>
          <a:solidFill>
            <a:srgbClr val="3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Полилиния 33"/>
          <p:cNvSpPr/>
          <p:nvPr/>
        </p:nvSpPr>
        <p:spPr>
          <a:xfrm>
            <a:off x="625127" y="1973782"/>
            <a:ext cx="5681036" cy="3939087"/>
          </a:xfrm>
          <a:custGeom>
            <a:avLst/>
            <a:gdLst>
              <a:gd name="connsiteX0" fmla="*/ 639097 w 5791200"/>
              <a:gd name="connsiteY0" fmla="*/ 46703 h 3991896"/>
              <a:gd name="connsiteX1" fmla="*/ 226142 w 5791200"/>
              <a:gd name="connsiteY1" fmla="*/ 149942 h 3991896"/>
              <a:gd name="connsiteX2" fmla="*/ 63910 w 5791200"/>
              <a:gd name="connsiteY2" fmla="*/ 680884 h 3991896"/>
              <a:gd name="connsiteX3" fmla="*/ 4916 w 5791200"/>
              <a:gd name="connsiteY3" fmla="*/ 1374058 h 3991896"/>
              <a:gd name="connsiteX4" fmla="*/ 34413 w 5791200"/>
              <a:gd name="connsiteY4" fmla="*/ 1683774 h 3991896"/>
              <a:gd name="connsiteX5" fmla="*/ 108155 w 5791200"/>
              <a:gd name="connsiteY5" fmla="*/ 1949245 h 3991896"/>
              <a:gd name="connsiteX6" fmla="*/ 167149 w 5791200"/>
              <a:gd name="connsiteY6" fmla="*/ 2096729 h 3991896"/>
              <a:gd name="connsiteX7" fmla="*/ 417871 w 5791200"/>
              <a:gd name="connsiteY7" fmla="*/ 2524432 h 3991896"/>
              <a:gd name="connsiteX8" fmla="*/ 1125794 w 5791200"/>
              <a:gd name="connsiteY8" fmla="*/ 3040626 h 3991896"/>
              <a:gd name="connsiteX9" fmla="*/ 1966452 w 5791200"/>
              <a:gd name="connsiteY9" fmla="*/ 3556819 h 3991896"/>
              <a:gd name="connsiteX10" fmla="*/ 2703871 w 5791200"/>
              <a:gd name="connsiteY10" fmla="*/ 3910781 h 3991896"/>
              <a:gd name="connsiteX11" fmla="*/ 3854245 w 5791200"/>
              <a:gd name="connsiteY11" fmla="*/ 3969774 h 3991896"/>
              <a:gd name="connsiteX12" fmla="*/ 4930878 w 5791200"/>
              <a:gd name="connsiteY12" fmla="*/ 3969774 h 3991896"/>
              <a:gd name="connsiteX13" fmla="*/ 5329084 w 5791200"/>
              <a:gd name="connsiteY13" fmla="*/ 3837039 h 3991896"/>
              <a:gd name="connsiteX14" fmla="*/ 5491316 w 5791200"/>
              <a:gd name="connsiteY14" fmla="*/ 3453581 h 3991896"/>
              <a:gd name="connsiteX15" fmla="*/ 5565058 w 5791200"/>
              <a:gd name="connsiteY15" fmla="*/ 2863645 h 3991896"/>
              <a:gd name="connsiteX16" fmla="*/ 5299587 w 5791200"/>
              <a:gd name="connsiteY16" fmla="*/ 2140974 h 3991896"/>
              <a:gd name="connsiteX17" fmla="*/ 2615381 w 5791200"/>
              <a:gd name="connsiteY17" fmla="*/ 1742768 h 3991896"/>
              <a:gd name="connsiteX18" fmla="*/ 1863213 w 5791200"/>
              <a:gd name="connsiteY18" fmla="*/ 282677 h 3991896"/>
              <a:gd name="connsiteX19" fmla="*/ 639097 w 5791200"/>
              <a:gd name="connsiteY19" fmla="*/ 46703 h 3991896"/>
              <a:gd name="connsiteX0" fmla="*/ 635034 w 5668103"/>
              <a:gd name="connsiteY0" fmla="*/ 8099 h 3943567"/>
              <a:gd name="connsiteX1" fmla="*/ 222079 w 5668103"/>
              <a:gd name="connsiteY1" fmla="*/ 111338 h 3943567"/>
              <a:gd name="connsiteX2" fmla="*/ 59847 w 5668103"/>
              <a:gd name="connsiteY2" fmla="*/ 642280 h 3943567"/>
              <a:gd name="connsiteX3" fmla="*/ 853 w 5668103"/>
              <a:gd name="connsiteY3" fmla="*/ 1335454 h 3943567"/>
              <a:gd name="connsiteX4" fmla="*/ 30350 w 5668103"/>
              <a:gd name="connsiteY4" fmla="*/ 1645170 h 3943567"/>
              <a:gd name="connsiteX5" fmla="*/ 104092 w 5668103"/>
              <a:gd name="connsiteY5" fmla="*/ 1910641 h 3943567"/>
              <a:gd name="connsiteX6" fmla="*/ 163086 w 5668103"/>
              <a:gd name="connsiteY6" fmla="*/ 2058125 h 3943567"/>
              <a:gd name="connsiteX7" fmla="*/ 413808 w 5668103"/>
              <a:gd name="connsiteY7" fmla="*/ 2485828 h 3943567"/>
              <a:gd name="connsiteX8" fmla="*/ 1121731 w 5668103"/>
              <a:gd name="connsiteY8" fmla="*/ 3002022 h 3943567"/>
              <a:gd name="connsiteX9" fmla="*/ 1962389 w 5668103"/>
              <a:gd name="connsiteY9" fmla="*/ 3518215 h 3943567"/>
              <a:gd name="connsiteX10" fmla="*/ 2699808 w 5668103"/>
              <a:gd name="connsiteY10" fmla="*/ 3872177 h 3943567"/>
              <a:gd name="connsiteX11" fmla="*/ 3850182 w 5668103"/>
              <a:gd name="connsiteY11" fmla="*/ 3931170 h 3943567"/>
              <a:gd name="connsiteX12" fmla="*/ 4926815 w 5668103"/>
              <a:gd name="connsiteY12" fmla="*/ 3931170 h 3943567"/>
              <a:gd name="connsiteX13" fmla="*/ 5325021 w 5668103"/>
              <a:gd name="connsiteY13" fmla="*/ 3798435 h 3943567"/>
              <a:gd name="connsiteX14" fmla="*/ 5487253 w 5668103"/>
              <a:gd name="connsiteY14" fmla="*/ 3414977 h 3943567"/>
              <a:gd name="connsiteX15" fmla="*/ 5663736 w 5668103"/>
              <a:gd name="connsiteY15" fmla="*/ 2825041 h 3943567"/>
              <a:gd name="connsiteX16" fmla="*/ 5295524 w 5668103"/>
              <a:gd name="connsiteY16" fmla="*/ 2102370 h 3943567"/>
              <a:gd name="connsiteX17" fmla="*/ 2611318 w 5668103"/>
              <a:gd name="connsiteY17" fmla="*/ 1704164 h 3943567"/>
              <a:gd name="connsiteX18" fmla="*/ 1859150 w 5668103"/>
              <a:gd name="connsiteY18" fmla="*/ 244073 h 3943567"/>
              <a:gd name="connsiteX19" fmla="*/ 635034 w 5668103"/>
              <a:gd name="connsiteY19" fmla="*/ 8099 h 3943567"/>
              <a:gd name="connsiteX0" fmla="*/ 635034 w 5671430"/>
              <a:gd name="connsiteY0" fmla="*/ 8099 h 3943567"/>
              <a:gd name="connsiteX1" fmla="*/ 222079 w 5671430"/>
              <a:gd name="connsiteY1" fmla="*/ 111338 h 3943567"/>
              <a:gd name="connsiteX2" fmla="*/ 59847 w 5671430"/>
              <a:gd name="connsiteY2" fmla="*/ 642280 h 3943567"/>
              <a:gd name="connsiteX3" fmla="*/ 853 w 5671430"/>
              <a:gd name="connsiteY3" fmla="*/ 1335454 h 3943567"/>
              <a:gd name="connsiteX4" fmla="*/ 30350 w 5671430"/>
              <a:gd name="connsiteY4" fmla="*/ 1645170 h 3943567"/>
              <a:gd name="connsiteX5" fmla="*/ 104092 w 5671430"/>
              <a:gd name="connsiteY5" fmla="*/ 1910641 h 3943567"/>
              <a:gd name="connsiteX6" fmla="*/ 163086 w 5671430"/>
              <a:gd name="connsiteY6" fmla="*/ 2058125 h 3943567"/>
              <a:gd name="connsiteX7" fmla="*/ 413808 w 5671430"/>
              <a:gd name="connsiteY7" fmla="*/ 2485828 h 3943567"/>
              <a:gd name="connsiteX8" fmla="*/ 1121731 w 5671430"/>
              <a:gd name="connsiteY8" fmla="*/ 3002022 h 3943567"/>
              <a:gd name="connsiteX9" fmla="*/ 1962389 w 5671430"/>
              <a:gd name="connsiteY9" fmla="*/ 3518215 h 3943567"/>
              <a:gd name="connsiteX10" fmla="*/ 2699808 w 5671430"/>
              <a:gd name="connsiteY10" fmla="*/ 3872177 h 3943567"/>
              <a:gd name="connsiteX11" fmla="*/ 3850182 w 5671430"/>
              <a:gd name="connsiteY11" fmla="*/ 3931170 h 3943567"/>
              <a:gd name="connsiteX12" fmla="*/ 4926815 w 5671430"/>
              <a:gd name="connsiteY12" fmla="*/ 3931170 h 3943567"/>
              <a:gd name="connsiteX13" fmla="*/ 5325021 w 5671430"/>
              <a:gd name="connsiteY13" fmla="*/ 3798435 h 3943567"/>
              <a:gd name="connsiteX14" fmla="*/ 5528350 w 5671430"/>
              <a:gd name="connsiteY14" fmla="*/ 3476636 h 3943567"/>
              <a:gd name="connsiteX15" fmla="*/ 5663736 w 5671430"/>
              <a:gd name="connsiteY15" fmla="*/ 2825041 h 3943567"/>
              <a:gd name="connsiteX16" fmla="*/ 5295524 w 5671430"/>
              <a:gd name="connsiteY16" fmla="*/ 2102370 h 3943567"/>
              <a:gd name="connsiteX17" fmla="*/ 2611318 w 5671430"/>
              <a:gd name="connsiteY17" fmla="*/ 1704164 h 3943567"/>
              <a:gd name="connsiteX18" fmla="*/ 1859150 w 5671430"/>
              <a:gd name="connsiteY18" fmla="*/ 244073 h 3943567"/>
              <a:gd name="connsiteX19" fmla="*/ 635034 w 5671430"/>
              <a:gd name="connsiteY19" fmla="*/ 8099 h 3943567"/>
              <a:gd name="connsiteX0" fmla="*/ 635034 w 5670742"/>
              <a:gd name="connsiteY0" fmla="*/ 8099 h 3939996"/>
              <a:gd name="connsiteX1" fmla="*/ 222079 w 5670742"/>
              <a:gd name="connsiteY1" fmla="*/ 111338 h 3939996"/>
              <a:gd name="connsiteX2" fmla="*/ 59847 w 5670742"/>
              <a:gd name="connsiteY2" fmla="*/ 642280 h 3939996"/>
              <a:gd name="connsiteX3" fmla="*/ 853 w 5670742"/>
              <a:gd name="connsiteY3" fmla="*/ 1335454 h 3939996"/>
              <a:gd name="connsiteX4" fmla="*/ 30350 w 5670742"/>
              <a:gd name="connsiteY4" fmla="*/ 1645170 h 3939996"/>
              <a:gd name="connsiteX5" fmla="*/ 104092 w 5670742"/>
              <a:gd name="connsiteY5" fmla="*/ 1910641 h 3939996"/>
              <a:gd name="connsiteX6" fmla="*/ 163086 w 5670742"/>
              <a:gd name="connsiteY6" fmla="*/ 2058125 h 3939996"/>
              <a:gd name="connsiteX7" fmla="*/ 413808 w 5670742"/>
              <a:gd name="connsiteY7" fmla="*/ 2485828 h 3939996"/>
              <a:gd name="connsiteX8" fmla="*/ 1121731 w 5670742"/>
              <a:gd name="connsiteY8" fmla="*/ 3002022 h 3939996"/>
              <a:gd name="connsiteX9" fmla="*/ 1962389 w 5670742"/>
              <a:gd name="connsiteY9" fmla="*/ 3518215 h 3939996"/>
              <a:gd name="connsiteX10" fmla="*/ 2699808 w 5670742"/>
              <a:gd name="connsiteY10" fmla="*/ 3872177 h 3939996"/>
              <a:gd name="connsiteX11" fmla="*/ 3850182 w 5670742"/>
              <a:gd name="connsiteY11" fmla="*/ 3931170 h 3939996"/>
              <a:gd name="connsiteX12" fmla="*/ 4926815 w 5670742"/>
              <a:gd name="connsiteY12" fmla="*/ 3931170 h 3939996"/>
              <a:gd name="connsiteX13" fmla="*/ 5417489 w 5670742"/>
              <a:gd name="connsiteY13" fmla="*/ 3849817 h 3939996"/>
              <a:gd name="connsiteX14" fmla="*/ 5528350 w 5670742"/>
              <a:gd name="connsiteY14" fmla="*/ 3476636 h 3939996"/>
              <a:gd name="connsiteX15" fmla="*/ 5663736 w 5670742"/>
              <a:gd name="connsiteY15" fmla="*/ 2825041 h 3939996"/>
              <a:gd name="connsiteX16" fmla="*/ 5295524 w 5670742"/>
              <a:gd name="connsiteY16" fmla="*/ 2102370 h 3939996"/>
              <a:gd name="connsiteX17" fmla="*/ 2611318 w 5670742"/>
              <a:gd name="connsiteY17" fmla="*/ 1704164 h 3939996"/>
              <a:gd name="connsiteX18" fmla="*/ 1859150 w 5670742"/>
              <a:gd name="connsiteY18" fmla="*/ 244073 h 3939996"/>
              <a:gd name="connsiteX19" fmla="*/ 635034 w 5670742"/>
              <a:gd name="connsiteY19" fmla="*/ 8099 h 3939996"/>
              <a:gd name="connsiteX0" fmla="*/ 635034 w 5681036"/>
              <a:gd name="connsiteY0" fmla="*/ 8099 h 3939996"/>
              <a:gd name="connsiteX1" fmla="*/ 222079 w 5681036"/>
              <a:gd name="connsiteY1" fmla="*/ 111338 h 3939996"/>
              <a:gd name="connsiteX2" fmla="*/ 59847 w 5681036"/>
              <a:gd name="connsiteY2" fmla="*/ 642280 h 3939996"/>
              <a:gd name="connsiteX3" fmla="*/ 853 w 5681036"/>
              <a:gd name="connsiteY3" fmla="*/ 1335454 h 3939996"/>
              <a:gd name="connsiteX4" fmla="*/ 30350 w 5681036"/>
              <a:gd name="connsiteY4" fmla="*/ 1645170 h 3939996"/>
              <a:gd name="connsiteX5" fmla="*/ 104092 w 5681036"/>
              <a:gd name="connsiteY5" fmla="*/ 1910641 h 3939996"/>
              <a:gd name="connsiteX6" fmla="*/ 163086 w 5681036"/>
              <a:gd name="connsiteY6" fmla="*/ 2058125 h 3939996"/>
              <a:gd name="connsiteX7" fmla="*/ 413808 w 5681036"/>
              <a:gd name="connsiteY7" fmla="*/ 2485828 h 3939996"/>
              <a:gd name="connsiteX8" fmla="*/ 1121731 w 5681036"/>
              <a:gd name="connsiteY8" fmla="*/ 3002022 h 3939996"/>
              <a:gd name="connsiteX9" fmla="*/ 1962389 w 5681036"/>
              <a:gd name="connsiteY9" fmla="*/ 3518215 h 3939996"/>
              <a:gd name="connsiteX10" fmla="*/ 2699808 w 5681036"/>
              <a:gd name="connsiteY10" fmla="*/ 3872177 h 3939996"/>
              <a:gd name="connsiteX11" fmla="*/ 3850182 w 5681036"/>
              <a:gd name="connsiteY11" fmla="*/ 3931170 h 3939996"/>
              <a:gd name="connsiteX12" fmla="*/ 4926815 w 5681036"/>
              <a:gd name="connsiteY12" fmla="*/ 3931170 h 3939996"/>
              <a:gd name="connsiteX13" fmla="*/ 5417489 w 5681036"/>
              <a:gd name="connsiteY13" fmla="*/ 3849817 h 3939996"/>
              <a:gd name="connsiteX14" fmla="*/ 5600269 w 5681036"/>
              <a:gd name="connsiteY14" fmla="*/ 3476636 h 3939996"/>
              <a:gd name="connsiteX15" fmla="*/ 5663736 w 5681036"/>
              <a:gd name="connsiteY15" fmla="*/ 2825041 h 3939996"/>
              <a:gd name="connsiteX16" fmla="*/ 5295524 w 5681036"/>
              <a:gd name="connsiteY16" fmla="*/ 2102370 h 3939996"/>
              <a:gd name="connsiteX17" fmla="*/ 2611318 w 5681036"/>
              <a:gd name="connsiteY17" fmla="*/ 1704164 h 3939996"/>
              <a:gd name="connsiteX18" fmla="*/ 1859150 w 5681036"/>
              <a:gd name="connsiteY18" fmla="*/ 244073 h 3939996"/>
              <a:gd name="connsiteX19" fmla="*/ 635034 w 5681036"/>
              <a:gd name="connsiteY19" fmla="*/ 8099 h 3939996"/>
              <a:gd name="connsiteX0" fmla="*/ 635034 w 5681036"/>
              <a:gd name="connsiteY0" fmla="*/ 8099 h 3939996"/>
              <a:gd name="connsiteX1" fmla="*/ 222079 w 5681036"/>
              <a:gd name="connsiteY1" fmla="*/ 111338 h 3939996"/>
              <a:gd name="connsiteX2" fmla="*/ 59847 w 5681036"/>
              <a:gd name="connsiteY2" fmla="*/ 642280 h 3939996"/>
              <a:gd name="connsiteX3" fmla="*/ 853 w 5681036"/>
              <a:gd name="connsiteY3" fmla="*/ 1335454 h 3939996"/>
              <a:gd name="connsiteX4" fmla="*/ 30350 w 5681036"/>
              <a:gd name="connsiteY4" fmla="*/ 1645170 h 3939996"/>
              <a:gd name="connsiteX5" fmla="*/ 104092 w 5681036"/>
              <a:gd name="connsiteY5" fmla="*/ 1910641 h 3939996"/>
              <a:gd name="connsiteX6" fmla="*/ 163086 w 5681036"/>
              <a:gd name="connsiteY6" fmla="*/ 2058125 h 3939996"/>
              <a:gd name="connsiteX7" fmla="*/ 413808 w 5681036"/>
              <a:gd name="connsiteY7" fmla="*/ 2485828 h 3939996"/>
              <a:gd name="connsiteX8" fmla="*/ 1121731 w 5681036"/>
              <a:gd name="connsiteY8" fmla="*/ 3002022 h 3939996"/>
              <a:gd name="connsiteX9" fmla="*/ 1746631 w 5681036"/>
              <a:gd name="connsiteY9" fmla="*/ 3692915 h 3939996"/>
              <a:gd name="connsiteX10" fmla="*/ 2699808 w 5681036"/>
              <a:gd name="connsiteY10" fmla="*/ 3872177 h 3939996"/>
              <a:gd name="connsiteX11" fmla="*/ 3850182 w 5681036"/>
              <a:gd name="connsiteY11" fmla="*/ 3931170 h 3939996"/>
              <a:gd name="connsiteX12" fmla="*/ 4926815 w 5681036"/>
              <a:gd name="connsiteY12" fmla="*/ 3931170 h 3939996"/>
              <a:gd name="connsiteX13" fmla="*/ 5417489 w 5681036"/>
              <a:gd name="connsiteY13" fmla="*/ 3849817 h 3939996"/>
              <a:gd name="connsiteX14" fmla="*/ 5600269 w 5681036"/>
              <a:gd name="connsiteY14" fmla="*/ 3476636 h 3939996"/>
              <a:gd name="connsiteX15" fmla="*/ 5663736 w 5681036"/>
              <a:gd name="connsiteY15" fmla="*/ 2825041 h 3939996"/>
              <a:gd name="connsiteX16" fmla="*/ 5295524 w 5681036"/>
              <a:gd name="connsiteY16" fmla="*/ 2102370 h 3939996"/>
              <a:gd name="connsiteX17" fmla="*/ 2611318 w 5681036"/>
              <a:gd name="connsiteY17" fmla="*/ 1704164 h 3939996"/>
              <a:gd name="connsiteX18" fmla="*/ 1859150 w 5681036"/>
              <a:gd name="connsiteY18" fmla="*/ 244073 h 3939996"/>
              <a:gd name="connsiteX19" fmla="*/ 635034 w 5681036"/>
              <a:gd name="connsiteY19" fmla="*/ 8099 h 3939996"/>
              <a:gd name="connsiteX0" fmla="*/ 635034 w 5681036"/>
              <a:gd name="connsiteY0" fmla="*/ 8099 h 3939996"/>
              <a:gd name="connsiteX1" fmla="*/ 222079 w 5681036"/>
              <a:gd name="connsiteY1" fmla="*/ 111338 h 3939996"/>
              <a:gd name="connsiteX2" fmla="*/ 59847 w 5681036"/>
              <a:gd name="connsiteY2" fmla="*/ 642280 h 3939996"/>
              <a:gd name="connsiteX3" fmla="*/ 853 w 5681036"/>
              <a:gd name="connsiteY3" fmla="*/ 1335454 h 3939996"/>
              <a:gd name="connsiteX4" fmla="*/ 30350 w 5681036"/>
              <a:gd name="connsiteY4" fmla="*/ 1645170 h 3939996"/>
              <a:gd name="connsiteX5" fmla="*/ 104092 w 5681036"/>
              <a:gd name="connsiteY5" fmla="*/ 1910641 h 3939996"/>
              <a:gd name="connsiteX6" fmla="*/ 163086 w 5681036"/>
              <a:gd name="connsiteY6" fmla="*/ 2058125 h 3939996"/>
              <a:gd name="connsiteX7" fmla="*/ 413808 w 5681036"/>
              <a:gd name="connsiteY7" fmla="*/ 2485828 h 3939996"/>
              <a:gd name="connsiteX8" fmla="*/ 947070 w 5681036"/>
              <a:gd name="connsiteY8" fmla="*/ 3094511 h 3939996"/>
              <a:gd name="connsiteX9" fmla="*/ 1746631 w 5681036"/>
              <a:gd name="connsiteY9" fmla="*/ 3692915 h 3939996"/>
              <a:gd name="connsiteX10" fmla="*/ 2699808 w 5681036"/>
              <a:gd name="connsiteY10" fmla="*/ 3872177 h 3939996"/>
              <a:gd name="connsiteX11" fmla="*/ 3850182 w 5681036"/>
              <a:gd name="connsiteY11" fmla="*/ 3931170 h 3939996"/>
              <a:gd name="connsiteX12" fmla="*/ 4926815 w 5681036"/>
              <a:gd name="connsiteY12" fmla="*/ 3931170 h 3939996"/>
              <a:gd name="connsiteX13" fmla="*/ 5417489 w 5681036"/>
              <a:gd name="connsiteY13" fmla="*/ 3849817 h 3939996"/>
              <a:gd name="connsiteX14" fmla="*/ 5600269 w 5681036"/>
              <a:gd name="connsiteY14" fmla="*/ 3476636 h 3939996"/>
              <a:gd name="connsiteX15" fmla="*/ 5663736 w 5681036"/>
              <a:gd name="connsiteY15" fmla="*/ 2825041 h 3939996"/>
              <a:gd name="connsiteX16" fmla="*/ 5295524 w 5681036"/>
              <a:gd name="connsiteY16" fmla="*/ 2102370 h 3939996"/>
              <a:gd name="connsiteX17" fmla="*/ 2611318 w 5681036"/>
              <a:gd name="connsiteY17" fmla="*/ 1704164 h 3939996"/>
              <a:gd name="connsiteX18" fmla="*/ 1859150 w 5681036"/>
              <a:gd name="connsiteY18" fmla="*/ 244073 h 3939996"/>
              <a:gd name="connsiteX19" fmla="*/ 635034 w 5681036"/>
              <a:gd name="connsiteY19" fmla="*/ 8099 h 39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81036" h="3939996">
                <a:moveTo>
                  <a:pt x="635034" y="8099"/>
                </a:moveTo>
                <a:cubicBezTo>
                  <a:pt x="362189" y="-14023"/>
                  <a:pt x="317943" y="5641"/>
                  <a:pt x="222079" y="111338"/>
                </a:cubicBezTo>
                <a:cubicBezTo>
                  <a:pt x="126215" y="217035"/>
                  <a:pt x="96718" y="438261"/>
                  <a:pt x="59847" y="642280"/>
                </a:cubicBezTo>
                <a:cubicBezTo>
                  <a:pt x="22976" y="846299"/>
                  <a:pt x="5769" y="1168306"/>
                  <a:pt x="853" y="1335454"/>
                </a:cubicBezTo>
                <a:cubicBezTo>
                  <a:pt x="-4063" y="1502602"/>
                  <a:pt x="13144" y="1549306"/>
                  <a:pt x="30350" y="1645170"/>
                </a:cubicBezTo>
                <a:cubicBezTo>
                  <a:pt x="47556" y="1741034"/>
                  <a:pt x="81969" y="1841815"/>
                  <a:pt x="104092" y="1910641"/>
                </a:cubicBezTo>
                <a:cubicBezTo>
                  <a:pt x="126215" y="1979467"/>
                  <a:pt x="111467" y="1962261"/>
                  <a:pt x="163086" y="2058125"/>
                </a:cubicBezTo>
                <a:cubicBezTo>
                  <a:pt x="214705" y="2153989"/>
                  <a:pt x="283144" y="2313097"/>
                  <a:pt x="413808" y="2485828"/>
                </a:cubicBezTo>
                <a:cubicBezTo>
                  <a:pt x="544472" y="2658559"/>
                  <a:pt x="724933" y="2893330"/>
                  <a:pt x="947070" y="3094511"/>
                </a:cubicBezTo>
                <a:cubicBezTo>
                  <a:pt x="1169207" y="3295692"/>
                  <a:pt x="1454508" y="3563304"/>
                  <a:pt x="1746631" y="3692915"/>
                </a:cubicBezTo>
                <a:cubicBezTo>
                  <a:pt x="2038754" y="3822526"/>
                  <a:pt x="2349216" y="3832468"/>
                  <a:pt x="2699808" y="3872177"/>
                </a:cubicBezTo>
                <a:cubicBezTo>
                  <a:pt x="3050400" y="3911886"/>
                  <a:pt x="3479014" y="3921338"/>
                  <a:pt x="3850182" y="3931170"/>
                </a:cubicBezTo>
                <a:cubicBezTo>
                  <a:pt x="4221350" y="3941002"/>
                  <a:pt x="4665597" y="3944729"/>
                  <a:pt x="4926815" y="3931170"/>
                </a:cubicBezTo>
                <a:cubicBezTo>
                  <a:pt x="5188033" y="3917611"/>
                  <a:pt x="5305247" y="3925573"/>
                  <a:pt x="5417489" y="3849817"/>
                </a:cubicBezTo>
                <a:cubicBezTo>
                  <a:pt x="5529731" y="3774061"/>
                  <a:pt x="5559228" y="3647432"/>
                  <a:pt x="5600269" y="3476636"/>
                </a:cubicBezTo>
                <a:cubicBezTo>
                  <a:pt x="5641310" y="3305840"/>
                  <a:pt x="5714527" y="3054085"/>
                  <a:pt x="5663736" y="2825041"/>
                </a:cubicBezTo>
                <a:cubicBezTo>
                  <a:pt x="5612945" y="2595997"/>
                  <a:pt x="5804260" y="2289183"/>
                  <a:pt x="5295524" y="2102370"/>
                </a:cubicBezTo>
                <a:cubicBezTo>
                  <a:pt x="4786788" y="1915557"/>
                  <a:pt x="3184047" y="2013880"/>
                  <a:pt x="2611318" y="1704164"/>
                </a:cubicBezTo>
                <a:cubicBezTo>
                  <a:pt x="2038589" y="1394448"/>
                  <a:pt x="2188531" y="526750"/>
                  <a:pt x="1859150" y="244073"/>
                </a:cubicBezTo>
                <a:cubicBezTo>
                  <a:pt x="1529769" y="-38604"/>
                  <a:pt x="907879" y="30221"/>
                  <a:pt x="635034" y="8099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Полилиния 34"/>
          <p:cNvSpPr/>
          <p:nvPr/>
        </p:nvSpPr>
        <p:spPr>
          <a:xfrm>
            <a:off x="2231594" y="1707432"/>
            <a:ext cx="6288979" cy="4138536"/>
          </a:xfrm>
          <a:custGeom>
            <a:avLst/>
            <a:gdLst>
              <a:gd name="connsiteX0" fmla="*/ 5122606 w 6521245"/>
              <a:gd name="connsiteY0" fmla="*/ 93406 h 4163962"/>
              <a:gd name="connsiteX1" fmla="*/ 4680155 w 6521245"/>
              <a:gd name="connsiteY1" fmla="*/ 108155 h 4163962"/>
              <a:gd name="connsiteX2" fmla="*/ 4340942 w 6521245"/>
              <a:gd name="connsiteY2" fmla="*/ 462116 h 4163962"/>
              <a:gd name="connsiteX3" fmla="*/ 4001729 w 6521245"/>
              <a:gd name="connsiteY3" fmla="*/ 1509252 h 4163962"/>
              <a:gd name="connsiteX4" fmla="*/ 3441290 w 6521245"/>
              <a:gd name="connsiteY4" fmla="*/ 1981200 h 4163962"/>
              <a:gd name="connsiteX5" fmla="*/ 1715729 w 6521245"/>
              <a:gd name="connsiteY5" fmla="*/ 2158181 h 4163962"/>
              <a:gd name="connsiteX6" fmla="*/ 506361 w 6521245"/>
              <a:gd name="connsiteY6" fmla="*/ 2246671 h 4163962"/>
              <a:gd name="connsiteX7" fmla="*/ 78658 w 6521245"/>
              <a:gd name="connsiteY7" fmla="*/ 2644877 h 4163962"/>
              <a:gd name="connsiteX8" fmla="*/ 34413 w 6521245"/>
              <a:gd name="connsiteY8" fmla="*/ 3190568 h 4163962"/>
              <a:gd name="connsiteX9" fmla="*/ 122903 w 6521245"/>
              <a:gd name="connsiteY9" fmla="*/ 3706761 h 4163962"/>
              <a:gd name="connsiteX10" fmla="*/ 668593 w 6521245"/>
              <a:gd name="connsiteY10" fmla="*/ 4060722 h 4163962"/>
              <a:gd name="connsiteX11" fmla="*/ 1907458 w 6521245"/>
              <a:gd name="connsiteY11" fmla="*/ 4149213 h 4163962"/>
              <a:gd name="connsiteX12" fmla="*/ 3338052 w 6521245"/>
              <a:gd name="connsiteY12" fmla="*/ 4149213 h 4163962"/>
              <a:gd name="connsiteX13" fmla="*/ 3942735 w 6521245"/>
              <a:gd name="connsiteY13" fmla="*/ 4075471 h 4163962"/>
              <a:gd name="connsiteX14" fmla="*/ 4222955 w 6521245"/>
              <a:gd name="connsiteY14" fmla="*/ 3839497 h 4163962"/>
              <a:gd name="connsiteX15" fmla="*/ 4532671 w 6521245"/>
              <a:gd name="connsiteY15" fmla="*/ 2718619 h 4163962"/>
              <a:gd name="connsiteX16" fmla="*/ 6110748 w 6521245"/>
              <a:gd name="connsiteY16" fmla="*/ 1863213 h 4163962"/>
              <a:gd name="connsiteX17" fmla="*/ 6361471 w 6521245"/>
              <a:gd name="connsiteY17" fmla="*/ 668593 h 4163962"/>
              <a:gd name="connsiteX18" fmla="*/ 5122606 w 6521245"/>
              <a:gd name="connsiteY18" fmla="*/ 93406 h 4163962"/>
              <a:gd name="connsiteX0" fmla="*/ 5111127 w 6424032"/>
              <a:gd name="connsiteY0" fmla="*/ 52874 h 4118842"/>
              <a:gd name="connsiteX1" fmla="*/ 4668676 w 6424032"/>
              <a:gd name="connsiteY1" fmla="*/ 67623 h 4118842"/>
              <a:gd name="connsiteX2" fmla="*/ 4329463 w 6424032"/>
              <a:gd name="connsiteY2" fmla="*/ 421584 h 4118842"/>
              <a:gd name="connsiteX3" fmla="*/ 3990250 w 6424032"/>
              <a:gd name="connsiteY3" fmla="*/ 1468720 h 4118842"/>
              <a:gd name="connsiteX4" fmla="*/ 3429811 w 6424032"/>
              <a:gd name="connsiteY4" fmla="*/ 1940668 h 4118842"/>
              <a:gd name="connsiteX5" fmla="*/ 1704250 w 6424032"/>
              <a:gd name="connsiteY5" fmla="*/ 2117649 h 4118842"/>
              <a:gd name="connsiteX6" fmla="*/ 494882 w 6424032"/>
              <a:gd name="connsiteY6" fmla="*/ 2206139 h 4118842"/>
              <a:gd name="connsiteX7" fmla="*/ 67179 w 6424032"/>
              <a:gd name="connsiteY7" fmla="*/ 2604345 h 4118842"/>
              <a:gd name="connsiteX8" fmla="*/ 22934 w 6424032"/>
              <a:gd name="connsiteY8" fmla="*/ 3150036 h 4118842"/>
              <a:gd name="connsiteX9" fmla="*/ 59010 w 6424032"/>
              <a:gd name="connsiteY9" fmla="*/ 3748422 h 4118842"/>
              <a:gd name="connsiteX10" fmla="*/ 657114 w 6424032"/>
              <a:gd name="connsiteY10" fmla="*/ 4020190 h 4118842"/>
              <a:gd name="connsiteX11" fmla="*/ 1895979 w 6424032"/>
              <a:gd name="connsiteY11" fmla="*/ 4108681 h 4118842"/>
              <a:gd name="connsiteX12" fmla="*/ 3326573 w 6424032"/>
              <a:gd name="connsiteY12" fmla="*/ 4108681 h 4118842"/>
              <a:gd name="connsiteX13" fmla="*/ 3931256 w 6424032"/>
              <a:gd name="connsiteY13" fmla="*/ 4034939 h 4118842"/>
              <a:gd name="connsiteX14" fmla="*/ 4211476 w 6424032"/>
              <a:gd name="connsiteY14" fmla="*/ 3798965 h 4118842"/>
              <a:gd name="connsiteX15" fmla="*/ 4521192 w 6424032"/>
              <a:gd name="connsiteY15" fmla="*/ 2678087 h 4118842"/>
              <a:gd name="connsiteX16" fmla="*/ 6099269 w 6424032"/>
              <a:gd name="connsiteY16" fmla="*/ 1822681 h 4118842"/>
              <a:gd name="connsiteX17" fmla="*/ 6349992 w 6424032"/>
              <a:gd name="connsiteY17" fmla="*/ 628061 h 4118842"/>
              <a:gd name="connsiteX18" fmla="*/ 5111127 w 6424032"/>
              <a:gd name="connsiteY18" fmla="*/ 52874 h 4118842"/>
              <a:gd name="connsiteX0" fmla="*/ 5103965 w 6416869"/>
              <a:gd name="connsiteY0" fmla="*/ 52874 h 4138487"/>
              <a:gd name="connsiteX1" fmla="*/ 4661514 w 6416869"/>
              <a:gd name="connsiteY1" fmla="*/ 67623 h 4138487"/>
              <a:gd name="connsiteX2" fmla="*/ 4322301 w 6416869"/>
              <a:gd name="connsiteY2" fmla="*/ 421584 h 4138487"/>
              <a:gd name="connsiteX3" fmla="*/ 3983088 w 6416869"/>
              <a:gd name="connsiteY3" fmla="*/ 1468720 h 4138487"/>
              <a:gd name="connsiteX4" fmla="*/ 3422649 w 6416869"/>
              <a:gd name="connsiteY4" fmla="*/ 1940668 h 4138487"/>
              <a:gd name="connsiteX5" fmla="*/ 1697088 w 6416869"/>
              <a:gd name="connsiteY5" fmla="*/ 2117649 h 4138487"/>
              <a:gd name="connsiteX6" fmla="*/ 487720 w 6416869"/>
              <a:gd name="connsiteY6" fmla="*/ 2206139 h 4138487"/>
              <a:gd name="connsiteX7" fmla="*/ 60017 w 6416869"/>
              <a:gd name="connsiteY7" fmla="*/ 2604345 h 4138487"/>
              <a:gd name="connsiteX8" fmla="*/ 15772 w 6416869"/>
              <a:gd name="connsiteY8" fmla="*/ 3150036 h 4138487"/>
              <a:gd name="connsiteX9" fmla="*/ 51848 w 6416869"/>
              <a:gd name="connsiteY9" fmla="*/ 3748422 h 4138487"/>
              <a:gd name="connsiteX10" fmla="*/ 545121 w 6416869"/>
              <a:gd name="connsiteY10" fmla="*/ 4112656 h 4138487"/>
              <a:gd name="connsiteX11" fmla="*/ 1888817 w 6416869"/>
              <a:gd name="connsiteY11" fmla="*/ 4108681 h 4138487"/>
              <a:gd name="connsiteX12" fmla="*/ 3319411 w 6416869"/>
              <a:gd name="connsiteY12" fmla="*/ 4108681 h 4138487"/>
              <a:gd name="connsiteX13" fmla="*/ 3924094 w 6416869"/>
              <a:gd name="connsiteY13" fmla="*/ 4034939 h 4138487"/>
              <a:gd name="connsiteX14" fmla="*/ 4204314 w 6416869"/>
              <a:gd name="connsiteY14" fmla="*/ 3798965 h 4138487"/>
              <a:gd name="connsiteX15" fmla="*/ 4514030 w 6416869"/>
              <a:gd name="connsiteY15" fmla="*/ 2678087 h 4138487"/>
              <a:gd name="connsiteX16" fmla="*/ 6092107 w 6416869"/>
              <a:gd name="connsiteY16" fmla="*/ 1822681 h 4138487"/>
              <a:gd name="connsiteX17" fmla="*/ 6342830 w 6416869"/>
              <a:gd name="connsiteY17" fmla="*/ 628061 h 4138487"/>
              <a:gd name="connsiteX18" fmla="*/ 5103965 w 6416869"/>
              <a:gd name="connsiteY18" fmla="*/ 52874 h 413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16869" h="4138487">
                <a:moveTo>
                  <a:pt x="5103965" y="52874"/>
                </a:moveTo>
                <a:cubicBezTo>
                  <a:pt x="4823746" y="-40532"/>
                  <a:pt x="4791791" y="6171"/>
                  <a:pt x="4661514" y="67623"/>
                </a:cubicBezTo>
                <a:cubicBezTo>
                  <a:pt x="4531237" y="129075"/>
                  <a:pt x="4435372" y="188068"/>
                  <a:pt x="4322301" y="421584"/>
                </a:cubicBezTo>
                <a:cubicBezTo>
                  <a:pt x="4209230" y="655100"/>
                  <a:pt x="4133030" y="1215539"/>
                  <a:pt x="3983088" y="1468720"/>
                </a:cubicBezTo>
                <a:cubicBezTo>
                  <a:pt x="3833146" y="1721901"/>
                  <a:pt x="3803649" y="1832513"/>
                  <a:pt x="3422649" y="1940668"/>
                </a:cubicBezTo>
                <a:cubicBezTo>
                  <a:pt x="3041649" y="2048823"/>
                  <a:pt x="2186243" y="2073404"/>
                  <a:pt x="1697088" y="2117649"/>
                </a:cubicBezTo>
                <a:cubicBezTo>
                  <a:pt x="1207933" y="2161894"/>
                  <a:pt x="760565" y="2125023"/>
                  <a:pt x="487720" y="2206139"/>
                </a:cubicBezTo>
                <a:cubicBezTo>
                  <a:pt x="214875" y="2287255"/>
                  <a:pt x="138675" y="2447029"/>
                  <a:pt x="60017" y="2604345"/>
                </a:cubicBezTo>
                <a:cubicBezTo>
                  <a:pt x="-18641" y="2761661"/>
                  <a:pt x="17133" y="2959357"/>
                  <a:pt x="15772" y="3150036"/>
                </a:cubicBezTo>
                <a:cubicBezTo>
                  <a:pt x="14411" y="3340715"/>
                  <a:pt x="-36377" y="3587985"/>
                  <a:pt x="51848" y="3748422"/>
                </a:cubicBezTo>
                <a:cubicBezTo>
                  <a:pt x="140073" y="3908859"/>
                  <a:pt x="238959" y="4052613"/>
                  <a:pt x="545121" y="4112656"/>
                </a:cubicBezTo>
                <a:cubicBezTo>
                  <a:pt x="851283" y="4172699"/>
                  <a:pt x="1426435" y="4109344"/>
                  <a:pt x="1888817" y="4108681"/>
                </a:cubicBezTo>
                <a:cubicBezTo>
                  <a:pt x="2351199" y="4108019"/>
                  <a:pt x="2980198" y="4120971"/>
                  <a:pt x="3319411" y="4108681"/>
                </a:cubicBezTo>
                <a:cubicBezTo>
                  <a:pt x="3658624" y="4096391"/>
                  <a:pt x="3776610" y="4086558"/>
                  <a:pt x="3924094" y="4034939"/>
                </a:cubicBezTo>
                <a:cubicBezTo>
                  <a:pt x="4071578" y="3983320"/>
                  <a:pt x="4105991" y="4025107"/>
                  <a:pt x="4204314" y="3798965"/>
                </a:cubicBezTo>
                <a:cubicBezTo>
                  <a:pt x="4302637" y="3572823"/>
                  <a:pt x="4199398" y="3007468"/>
                  <a:pt x="4514030" y="2678087"/>
                </a:cubicBezTo>
                <a:cubicBezTo>
                  <a:pt x="4828662" y="2348706"/>
                  <a:pt x="5787307" y="2164352"/>
                  <a:pt x="6092107" y="1822681"/>
                </a:cubicBezTo>
                <a:cubicBezTo>
                  <a:pt x="6396907" y="1481010"/>
                  <a:pt x="6502604" y="925487"/>
                  <a:pt x="6342830" y="628061"/>
                </a:cubicBezTo>
                <a:cubicBezTo>
                  <a:pt x="6183056" y="330635"/>
                  <a:pt x="5384184" y="146280"/>
                  <a:pt x="5103965" y="5287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6" name="Полилиния 35"/>
          <p:cNvSpPr/>
          <p:nvPr/>
        </p:nvSpPr>
        <p:spPr>
          <a:xfrm>
            <a:off x="2331229" y="1771576"/>
            <a:ext cx="4059750" cy="4215356"/>
          </a:xfrm>
          <a:custGeom>
            <a:avLst/>
            <a:gdLst>
              <a:gd name="connsiteX0" fmla="*/ 1605116 w 4004187"/>
              <a:gd name="connsiteY0" fmla="*/ 56536 h 4264742"/>
              <a:gd name="connsiteX1" fmla="*/ 1369142 w 4004187"/>
              <a:gd name="connsiteY1" fmla="*/ 130278 h 4264742"/>
              <a:gd name="connsiteX2" fmla="*/ 970936 w 4004187"/>
              <a:gd name="connsiteY2" fmla="*/ 557981 h 4264742"/>
              <a:gd name="connsiteX3" fmla="*/ 838200 w 4004187"/>
              <a:gd name="connsiteY3" fmla="*/ 1133168 h 4264742"/>
              <a:gd name="connsiteX4" fmla="*/ 764458 w 4004187"/>
              <a:gd name="connsiteY4" fmla="*/ 1752600 h 4264742"/>
              <a:gd name="connsiteX5" fmla="*/ 528484 w 4004187"/>
              <a:gd name="connsiteY5" fmla="*/ 2121310 h 4264742"/>
              <a:gd name="connsiteX6" fmla="*/ 233516 w 4004187"/>
              <a:gd name="connsiteY6" fmla="*/ 2342536 h 4264742"/>
              <a:gd name="connsiteX7" fmla="*/ 115529 w 4004187"/>
              <a:gd name="connsiteY7" fmla="*/ 2490020 h 4264742"/>
              <a:gd name="connsiteX8" fmla="*/ 56536 w 4004187"/>
              <a:gd name="connsiteY8" fmla="*/ 2725994 h 4264742"/>
              <a:gd name="connsiteX9" fmla="*/ 12290 w 4004187"/>
              <a:gd name="connsiteY9" fmla="*/ 3138949 h 4264742"/>
              <a:gd name="connsiteX10" fmla="*/ 130278 w 4004187"/>
              <a:gd name="connsiteY10" fmla="*/ 3802626 h 4264742"/>
              <a:gd name="connsiteX11" fmla="*/ 543232 w 4004187"/>
              <a:gd name="connsiteY11" fmla="*/ 4156587 h 4264742"/>
              <a:gd name="connsiteX12" fmla="*/ 1059426 w 4004187"/>
              <a:gd name="connsiteY12" fmla="*/ 4215581 h 4264742"/>
              <a:gd name="connsiteX13" fmla="*/ 3050458 w 4004187"/>
              <a:gd name="connsiteY13" fmla="*/ 4215581 h 4264742"/>
              <a:gd name="connsiteX14" fmla="*/ 3714136 w 4004187"/>
              <a:gd name="connsiteY14" fmla="*/ 3920613 h 4264742"/>
              <a:gd name="connsiteX15" fmla="*/ 3905865 w 4004187"/>
              <a:gd name="connsiteY15" fmla="*/ 3419168 h 4264742"/>
              <a:gd name="connsiteX16" fmla="*/ 3964858 w 4004187"/>
              <a:gd name="connsiteY16" fmla="*/ 2711245 h 4264742"/>
              <a:gd name="connsiteX17" fmla="*/ 3669890 w 4004187"/>
              <a:gd name="connsiteY17" fmla="*/ 2047568 h 4264742"/>
              <a:gd name="connsiteX18" fmla="*/ 3138949 w 4004187"/>
              <a:gd name="connsiteY18" fmla="*/ 1723103 h 4264742"/>
              <a:gd name="connsiteX19" fmla="*/ 2858729 w 4004187"/>
              <a:gd name="connsiteY19" fmla="*/ 897194 h 4264742"/>
              <a:gd name="connsiteX20" fmla="*/ 2652252 w 4004187"/>
              <a:gd name="connsiteY20" fmla="*/ 292510 h 4264742"/>
              <a:gd name="connsiteX21" fmla="*/ 2047568 w 4004187"/>
              <a:gd name="connsiteY21" fmla="*/ 41787 h 4264742"/>
              <a:gd name="connsiteX22" fmla="*/ 1605116 w 4004187"/>
              <a:gd name="connsiteY22" fmla="*/ 56536 h 4264742"/>
              <a:gd name="connsiteX0" fmla="*/ 1671537 w 4044560"/>
              <a:gd name="connsiteY0" fmla="*/ 32818 h 4216065"/>
              <a:gd name="connsiteX1" fmla="*/ 1435563 w 4044560"/>
              <a:gd name="connsiteY1" fmla="*/ 106560 h 4216065"/>
              <a:gd name="connsiteX2" fmla="*/ 1037357 w 4044560"/>
              <a:gd name="connsiteY2" fmla="*/ 534263 h 4216065"/>
              <a:gd name="connsiteX3" fmla="*/ 904621 w 4044560"/>
              <a:gd name="connsiteY3" fmla="*/ 1109450 h 4216065"/>
              <a:gd name="connsiteX4" fmla="*/ 830879 w 4044560"/>
              <a:gd name="connsiteY4" fmla="*/ 1728882 h 4216065"/>
              <a:gd name="connsiteX5" fmla="*/ 594905 w 4044560"/>
              <a:gd name="connsiteY5" fmla="*/ 2097592 h 4216065"/>
              <a:gd name="connsiteX6" fmla="*/ 299937 w 4044560"/>
              <a:gd name="connsiteY6" fmla="*/ 2318818 h 4216065"/>
              <a:gd name="connsiteX7" fmla="*/ 181950 w 4044560"/>
              <a:gd name="connsiteY7" fmla="*/ 2466302 h 4216065"/>
              <a:gd name="connsiteX8" fmla="*/ 122957 w 4044560"/>
              <a:gd name="connsiteY8" fmla="*/ 2702276 h 4216065"/>
              <a:gd name="connsiteX9" fmla="*/ 78711 w 4044560"/>
              <a:gd name="connsiteY9" fmla="*/ 3115231 h 4216065"/>
              <a:gd name="connsiteX10" fmla="*/ 32292 w 4044560"/>
              <a:gd name="connsiteY10" fmla="*/ 3881667 h 4216065"/>
              <a:gd name="connsiteX11" fmla="*/ 609653 w 4044560"/>
              <a:gd name="connsiteY11" fmla="*/ 4132869 h 4216065"/>
              <a:gd name="connsiteX12" fmla="*/ 1125847 w 4044560"/>
              <a:gd name="connsiteY12" fmla="*/ 4191863 h 4216065"/>
              <a:gd name="connsiteX13" fmla="*/ 3116879 w 4044560"/>
              <a:gd name="connsiteY13" fmla="*/ 4191863 h 4216065"/>
              <a:gd name="connsiteX14" fmla="*/ 3780557 w 4044560"/>
              <a:gd name="connsiteY14" fmla="*/ 3896895 h 4216065"/>
              <a:gd name="connsiteX15" fmla="*/ 3972286 w 4044560"/>
              <a:gd name="connsiteY15" fmla="*/ 3395450 h 4216065"/>
              <a:gd name="connsiteX16" fmla="*/ 4031279 w 4044560"/>
              <a:gd name="connsiteY16" fmla="*/ 2687527 h 4216065"/>
              <a:gd name="connsiteX17" fmla="*/ 3736311 w 4044560"/>
              <a:gd name="connsiteY17" fmla="*/ 2023850 h 4216065"/>
              <a:gd name="connsiteX18" fmla="*/ 3205370 w 4044560"/>
              <a:gd name="connsiteY18" fmla="*/ 1699385 h 4216065"/>
              <a:gd name="connsiteX19" fmla="*/ 2925150 w 4044560"/>
              <a:gd name="connsiteY19" fmla="*/ 873476 h 4216065"/>
              <a:gd name="connsiteX20" fmla="*/ 2718673 w 4044560"/>
              <a:gd name="connsiteY20" fmla="*/ 268792 h 4216065"/>
              <a:gd name="connsiteX21" fmla="*/ 2113989 w 4044560"/>
              <a:gd name="connsiteY21" fmla="*/ 18069 h 4216065"/>
              <a:gd name="connsiteX22" fmla="*/ 1671537 w 4044560"/>
              <a:gd name="connsiteY22" fmla="*/ 32818 h 4216065"/>
              <a:gd name="connsiteX0" fmla="*/ 1691627 w 4064650"/>
              <a:gd name="connsiteY0" fmla="*/ 32818 h 4216065"/>
              <a:gd name="connsiteX1" fmla="*/ 1455653 w 4064650"/>
              <a:gd name="connsiteY1" fmla="*/ 106560 h 4216065"/>
              <a:gd name="connsiteX2" fmla="*/ 1057447 w 4064650"/>
              <a:gd name="connsiteY2" fmla="*/ 534263 h 4216065"/>
              <a:gd name="connsiteX3" fmla="*/ 924711 w 4064650"/>
              <a:gd name="connsiteY3" fmla="*/ 1109450 h 4216065"/>
              <a:gd name="connsiteX4" fmla="*/ 850969 w 4064650"/>
              <a:gd name="connsiteY4" fmla="*/ 1728882 h 4216065"/>
              <a:gd name="connsiteX5" fmla="*/ 614995 w 4064650"/>
              <a:gd name="connsiteY5" fmla="*/ 2097592 h 4216065"/>
              <a:gd name="connsiteX6" fmla="*/ 320027 w 4064650"/>
              <a:gd name="connsiteY6" fmla="*/ 2318818 h 4216065"/>
              <a:gd name="connsiteX7" fmla="*/ 202040 w 4064650"/>
              <a:gd name="connsiteY7" fmla="*/ 2466302 h 4216065"/>
              <a:gd name="connsiteX8" fmla="*/ 143047 w 4064650"/>
              <a:gd name="connsiteY8" fmla="*/ 2702276 h 4216065"/>
              <a:gd name="connsiteX9" fmla="*/ 37148 w 4064650"/>
              <a:gd name="connsiteY9" fmla="*/ 3084403 h 4216065"/>
              <a:gd name="connsiteX10" fmla="*/ 52382 w 4064650"/>
              <a:gd name="connsiteY10" fmla="*/ 3881667 h 4216065"/>
              <a:gd name="connsiteX11" fmla="*/ 629743 w 4064650"/>
              <a:gd name="connsiteY11" fmla="*/ 4132869 h 4216065"/>
              <a:gd name="connsiteX12" fmla="*/ 1145937 w 4064650"/>
              <a:gd name="connsiteY12" fmla="*/ 4191863 h 4216065"/>
              <a:gd name="connsiteX13" fmla="*/ 3136969 w 4064650"/>
              <a:gd name="connsiteY13" fmla="*/ 4191863 h 4216065"/>
              <a:gd name="connsiteX14" fmla="*/ 3800647 w 4064650"/>
              <a:gd name="connsiteY14" fmla="*/ 3896895 h 4216065"/>
              <a:gd name="connsiteX15" fmla="*/ 3992376 w 4064650"/>
              <a:gd name="connsiteY15" fmla="*/ 3395450 h 4216065"/>
              <a:gd name="connsiteX16" fmla="*/ 4051369 w 4064650"/>
              <a:gd name="connsiteY16" fmla="*/ 2687527 h 4216065"/>
              <a:gd name="connsiteX17" fmla="*/ 3756401 w 4064650"/>
              <a:gd name="connsiteY17" fmla="*/ 2023850 h 4216065"/>
              <a:gd name="connsiteX18" fmla="*/ 3225460 w 4064650"/>
              <a:gd name="connsiteY18" fmla="*/ 1699385 h 4216065"/>
              <a:gd name="connsiteX19" fmla="*/ 2945240 w 4064650"/>
              <a:gd name="connsiteY19" fmla="*/ 873476 h 4216065"/>
              <a:gd name="connsiteX20" fmla="*/ 2738763 w 4064650"/>
              <a:gd name="connsiteY20" fmla="*/ 268792 h 4216065"/>
              <a:gd name="connsiteX21" fmla="*/ 2134079 w 4064650"/>
              <a:gd name="connsiteY21" fmla="*/ 18069 h 4216065"/>
              <a:gd name="connsiteX22" fmla="*/ 1691627 w 4064650"/>
              <a:gd name="connsiteY22" fmla="*/ 32818 h 4216065"/>
              <a:gd name="connsiteX0" fmla="*/ 1691627 w 4064650"/>
              <a:gd name="connsiteY0" fmla="*/ 32818 h 4216065"/>
              <a:gd name="connsiteX1" fmla="*/ 1455653 w 4064650"/>
              <a:gd name="connsiteY1" fmla="*/ 106560 h 4216065"/>
              <a:gd name="connsiteX2" fmla="*/ 1057447 w 4064650"/>
              <a:gd name="connsiteY2" fmla="*/ 534263 h 4216065"/>
              <a:gd name="connsiteX3" fmla="*/ 924711 w 4064650"/>
              <a:gd name="connsiteY3" fmla="*/ 1109450 h 4216065"/>
              <a:gd name="connsiteX4" fmla="*/ 850969 w 4064650"/>
              <a:gd name="connsiteY4" fmla="*/ 1728882 h 4216065"/>
              <a:gd name="connsiteX5" fmla="*/ 614995 w 4064650"/>
              <a:gd name="connsiteY5" fmla="*/ 2097592 h 4216065"/>
              <a:gd name="connsiteX6" fmla="*/ 320027 w 4064650"/>
              <a:gd name="connsiteY6" fmla="*/ 2318818 h 4216065"/>
              <a:gd name="connsiteX7" fmla="*/ 150663 w 4064650"/>
              <a:gd name="connsiteY7" fmla="*/ 2384095 h 4216065"/>
              <a:gd name="connsiteX8" fmla="*/ 143047 w 4064650"/>
              <a:gd name="connsiteY8" fmla="*/ 2702276 h 4216065"/>
              <a:gd name="connsiteX9" fmla="*/ 37148 w 4064650"/>
              <a:gd name="connsiteY9" fmla="*/ 3084403 h 4216065"/>
              <a:gd name="connsiteX10" fmla="*/ 52382 w 4064650"/>
              <a:gd name="connsiteY10" fmla="*/ 3881667 h 4216065"/>
              <a:gd name="connsiteX11" fmla="*/ 629743 w 4064650"/>
              <a:gd name="connsiteY11" fmla="*/ 4132869 h 4216065"/>
              <a:gd name="connsiteX12" fmla="*/ 1145937 w 4064650"/>
              <a:gd name="connsiteY12" fmla="*/ 4191863 h 4216065"/>
              <a:gd name="connsiteX13" fmla="*/ 3136969 w 4064650"/>
              <a:gd name="connsiteY13" fmla="*/ 4191863 h 4216065"/>
              <a:gd name="connsiteX14" fmla="*/ 3800647 w 4064650"/>
              <a:gd name="connsiteY14" fmla="*/ 3896895 h 4216065"/>
              <a:gd name="connsiteX15" fmla="*/ 3992376 w 4064650"/>
              <a:gd name="connsiteY15" fmla="*/ 3395450 h 4216065"/>
              <a:gd name="connsiteX16" fmla="*/ 4051369 w 4064650"/>
              <a:gd name="connsiteY16" fmla="*/ 2687527 h 4216065"/>
              <a:gd name="connsiteX17" fmla="*/ 3756401 w 4064650"/>
              <a:gd name="connsiteY17" fmla="*/ 2023850 h 4216065"/>
              <a:gd name="connsiteX18" fmla="*/ 3225460 w 4064650"/>
              <a:gd name="connsiteY18" fmla="*/ 1699385 h 4216065"/>
              <a:gd name="connsiteX19" fmla="*/ 2945240 w 4064650"/>
              <a:gd name="connsiteY19" fmla="*/ 873476 h 4216065"/>
              <a:gd name="connsiteX20" fmla="*/ 2738763 w 4064650"/>
              <a:gd name="connsiteY20" fmla="*/ 268792 h 4216065"/>
              <a:gd name="connsiteX21" fmla="*/ 2134079 w 4064650"/>
              <a:gd name="connsiteY21" fmla="*/ 18069 h 4216065"/>
              <a:gd name="connsiteX22" fmla="*/ 1691627 w 4064650"/>
              <a:gd name="connsiteY22" fmla="*/ 32818 h 4216065"/>
              <a:gd name="connsiteX0" fmla="*/ 1687246 w 4060269"/>
              <a:gd name="connsiteY0" fmla="*/ 32818 h 4216065"/>
              <a:gd name="connsiteX1" fmla="*/ 1451272 w 4060269"/>
              <a:gd name="connsiteY1" fmla="*/ 106560 h 4216065"/>
              <a:gd name="connsiteX2" fmla="*/ 1053066 w 4060269"/>
              <a:gd name="connsiteY2" fmla="*/ 534263 h 4216065"/>
              <a:gd name="connsiteX3" fmla="*/ 920330 w 4060269"/>
              <a:gd name="connsiteY3" fmla="*/ 1109450 h 4216065"/>
              <a:gd name="connsiteX4" fmla="*/ 846588 w 4060269"/>
              <a:gd name="connsiteY4" fmla="*/ 1728882 h 4216065"/>
              <a:gd name="connsiteX5" fmla="*/ 610614 w 4060269"/>
              <a:gd name="connsiteY5" fmla="*/ 2097592 h 4216065"/>
              <a:gd name="connsiteX6" fmla="*/ 315646 w 4060269"/>
              <a:gd name="connsiteY6" fmla="*/ 2318818 h 4216065"/>
              <a:gd name="connsiteX7" fmla="*/ 146282 w 4060269"/>
              <a:gd name="connsiteY7" fmla="*/ 2384095 h 4216065"/>
              <a:gd name="connsiteX8" fmla="*/ 5085 w 4060269"/>
              <a:gd name="connsiteY8" fmla="*/ 2712552 h 4216065"/>
              <a:gd name="connsiteX9" fmla="*/ 32767 w 4060269"/>
              <a:gd name="connsiteY9" fmla="*/ 3084403 h 4216065"/>
              <a:gd name="connsiteX10" fmla="*/ 48001 w 4060269"/>
              <a:gd name="connsiteY10" fmla="*/ 3881667 h 4216065"/>
              <a:gd name="connsiteX11" fmla="*/ 625362 w 4060269"/>
              <a:gd name="connsiteY11" fmla="*/ 4132869 h 4216065"/>
              <a:gd name="connsiteX12" fmla="*/ 1141556 w 4060269"/>
              <a:gd name="connsiteY12" fmla="*/ 4191863 h 4216065"/>
              <a:gd name="connsiteX13" fmla="*/ 3132588 w 4060269"/>
              <a:gd name="connsiteY13" fmla="*/ 4191863 h 4216065"/>
              <a:gd name="connsiteX14" fmla="*/ 3796266 w 4060269"/>
              <a:gd name="connsiteY14" fmla="*/ 3896895 h 4216065"/>
              <a:gd name="connsiteX15" fmla="*/ 3987995 w 4060269"/>
              <a:gd name="connsiteY15" fmla="*/ 3395450 h 4216065"/>
              <a:gd name="connsiteX16" fmla="*/ 4046988 w 4060269"/>
              <a:gd name="connsiteY16" fmla="*/ 2687527 h 4216065"/>
              <a:gd name="connsiteX17" fmla="*/ 3752020 w 4060269"/>
              <a:gd name="connsiteY17" fmla="*/ 2023850 h 4216065"/>
              <a:gd name="connsiteX18" fmla="*/ 3221079 w 4060269"/>
              <a:gd name="connsiteY18" fmla="*/ 1699385 h 4216065"/>
              <a:gd name="connsiteX19" fmla="*/ 2940859 w 4060269"/>
              <a:gd name="connsiteY19" fmla="*/ 873476 h 4216065"/>
              <a:gd name="connsiteX20" fmla="*/ 2734382 w 4060269"/>
              <a:gd name="connsiteY20" fmla="*/ 268792 h 4216065"/>
              <a:gd name="connsiteX21" fmla="*/ 2129698 w 4060269"/>
              <a:gd name="connsiteY21" fmla="*/ 18069 h 4216065"/>
              <a:gd name="connsiteX22" fmla="*/ 1687246 w 4060269"/>
              <a:gd name="connsiteY22" fmla="*/ 32818 h 4216065"/>
              <a:gd name="connsiteX0" fmla="*/ 1687246 w 4060269"/>
              <a:gd name="connsiteY0" fmla="*/ 32818 h 4216065"/>
              <a:gd name="connsiteX1" fmla="*/ 1451272 w 4060269"/>
              <a:gd name="connsiteY1" fmla="*/ 106560 h 4216065"/>
              <a:gd name="connsiteX2" fmla="*/ 1053066 w 4060269"/>
              <a:gd name="connsiteY2" fmla="*/ 534263 h 4216065"/>
              <a:gd name="connsiteX3" fmla="*/ 920330 w 4060269"/>
              <a:gd name="connsiteY3" fmla="*/ 1109450 h 4216065"/>
              <a:gd name="connsiteX4" fmla="*/ 846588 w 4060269"/>
              <a:gd name="connsiteY4" fmla="*/ 1728882 h 4216065"/>
              <a:gd name="connsiteX5" fmla="*/ 610614 w 4060269"/>
              <a:gd name="connsiteY5" fmla="*/ 2097592 h 4216065"/>
              <a:gd name="connsiteX6" fmla="*/ 356749 w 4060269"/>
              <a:gd name="connsiteY6" fmla="*/ 2195507 h 4216065"/>
              <a:gd name="connsiteX7" fmla="*/ 146282 w 4060269"/>
              <a:gd name="connsiteY7" fmla="*/ 2384095 h 4216065"/>
              <a:gd name="connsiteX8" fmla="*/ 5085 w 4060269"/>
              <a:gd name="connsiteY8" fmla="*/ 2712552 h 4216065"/>
              <a:gd name="connsiteX9" fmla="*/ 32767 w 4060269"/>
              <a:gd name="connsiteY9" fmla="*/ 3084403 h 4216065"/>
              <a:gd name="connsiteX10" fmla="*/ 48001 w 4060269"/>
              <a:gd name="connsiteY10" fmla="*/ 3881667 h 4216065"/>
              <a:gd name="connsiteX11" fmla="*/ 625362 w 4060269"/>
              <a:gd name="connsiteY11" fmla="*/ 4132869 h 4216065"/>
              <a:gd name="connsiteX12" fmla="*/ 1141556 w 4060269"/>
              <a:gd name="connsiteY12" fmla="*/ 4191863 h 4216065"/>
              <a:gd name="connsiteX13" fmla="*/ 3132588 w 4060269"/>
              <a:gd name="connsiteY13" fmla="*/ 4191863 h 4216065"/>
              <a:gd name="connsiteX14" fmla="*/ 3796266 w 4060269"/>
              <a:gd name="connsiteY14" fmla="*/ 3896895 h 4216065"/>
              <a:gd name="connsiteX15" fmla="*/ 3987995 w 4060269"/>
              <a:gd name="connsiteY15" fmla="*/ 3395450 h 4216065"/>
              <a:gd name="connsiteX16" fmla="*/ 4046988 w 4060269"/>
              <a:gd name="connsiteY16" fmla="*/ 2687527 h 4216065"/>
              <a:gd name="connsiteX17" fmla="*/ 3752020 w 4060269"/>
              <a:gd name="connsiteY17" fmla="*/ 2023850 h 4216065"/>
              <a:gd name="connsiteX18" fmla="*/ 3221079 w 4060269"/>
              <a:gd name="connsiteY18" fmla="*/ 1699385 h 4216065"/>
              <a:gd name="connsiteX19" fmla="*/ 2940859 w 4060269"/>
              <a:gd name="connsiteY19" fmla="*/ 873476 h 4216065"/>
              <a:gd name="connsiteX20" fmla="*/ 2734382 w 4060269"/>
              <a:gd name="connsiteY20" fmla="*/ 268792 h 4216065"/>
              <a:gd name="connsiteX21" fmla="*/ 2129698 w 4060269"/>
              <a:gd name="connsiteY21" fmla="*/ 18069 h 4216065"/>
              <a:gd name="connsiteX22" fmla="*/ 1687246 w 4060269"/>
              <a:gd name="connsiteY22" fmla="*/ 32818 h 421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60269" h="4216065">
                <a:moveTo>
                  <a:pt x="1687246" y="32818"/>
                </a:moveTo>
                <a:cubicBezTo>
                  <a:pt x="1574175" y="47566"/>
                  <a:pt x="1556969" y="22986"/>
                  <a:pt x="1451272" y="106560"/>
                </a:cubicBezTo>
                <a:cubicBezTo>
                  <a:pt x="1345575" y="190134"/>
                  <a:pt x="1141556" y="367115"/>
                  <a:pt x="1053066" y="534263"/>
                </a:cubicBezTo>
                <a:cubicBezTo>
                  <a:pt x="964576" y="701411"/>
                  <a:pt x="954743" y="910347"/>
                  <a:pt x="920330" y="1109450"/>
                </a:cubicBezTo>
                <a:cubicBezTo>
                  <a:pt x="885917" y="1308553"/>
                  <a:pt x="898207" y="1564192"/>
                  <a:pt x="846588" y="1728882"/>
                </a:cubicBezTo>
                <a:cubicBezTo>
                  <a:pt x="794969" y="1893572"/>
                  <a:pt x="692254" y="2019821"/>
                  <a:pt x="610614" y="2097592"/>
                </a:cubicBezTo>
                <a:cubicBezTo>
                  <a:pt x="528974" y="2175363"/>
                  <a:pt x="434138" y="2147757"/>
                  <a:pt x="356749" y="2195507"/>
                </a:cubicBezTo>
                <a:cubicBezTo>
                  <a:pt x="279360" y="2243257"/>
                  <a:pt x="204893" y="2297921"/>
                  <a:pt x="146282" y="2384095"/>
                </a:cubicBezTo>
                <a:cubicBezTo>
                  <a:pt x="87671" y="2470269"/>
                  <a:pt x="24004" y="2595834"/>
                  <a:pt x="5085" y="2712552"/>
                </a:cubicBezTo>
                <a:cubicBezTo>
                  <a:pt x="-13834" y="2829270"/>
                  <a:pt x="25614" y="2889551"/>
                  <a:pt x="32767" y="3084403"/>
                </a:cubicBezTo>
                <a:cubicBezTo>
                  <a:pt x="39920" y="3279256"/>
                  <a:pt x="-50765" y="3706923"/>
                  <a:pt x="48001" y="3881667"/>
                </a:cubicBezTo>
                <a:cubicBezTo>
                  <a:pt x="146767" y="4056411"/>
                  <a:pt x="443103" y="4081170"/>
                  <a:pt x="625362" y="4132869"/>
                </a:cubicBezTo>
                <a:cubicBezTo>
                  <a:pt x="807621" y="4184568"/>
                  <a:pt x="723685" y="4182031"/>
                  <a:pt x="1141556" y="4191863"/>
                </a:cubicBezTo>
                <a:cubicBezTo>
                  <a:pt x="1559427" y="4201695"/>
                  <a:pt x="2690136" y="4241024"/>
                  <a:pt x="3132588" y="4191863"/>
                </a:cubicBezTo>
                <a:cubicBezTo>
                  <a:pt x="3575040" y="4142702"/>
                  <a:pt x="3653698" y="4029630"/>
                  <a:pt x="3796266" y="3896895"/>
                </a:cubicBezTo>
                <a:cubicBezTo>
                  <a:pt x="3938834" y="3764160"/>
                  <a:pt x="3946208" y="3597011"/>
                  <a:pt x="3987995" y="3395450"/>
                </a:cubicBezTo>
                <a:cubicBezTo>
                  <a:pt x="4029782" y="3193889"/>
                  <a:pt x="4086317" y="2916127"/>
                  <a:pt x="4046988" y="2687527"/>
                </a:cubicBezTo>
                <a:cubicBezTo>
                  <a:pt x="4007659" y="2458927"/>
                  <a:pt x="3889671" y="2188540"/>
                  <a:pt x="3752020" y="2023850"/>
                </a:cubicBezTo>
                <a:cubicBezTo>
                  <a:pt x="3614369" y="1859160"/>
                  <a:pt x="3356272" y="1891114"/>
                  <a:pt x="3221079" y="1699385"/>
                </a:cubicBezTo>
                <a:cubicBezTo>
                  <a:pt x="3085886" y="1507656"/>
                  <a:pt x="3021975" y="1111908"/>
                  <a:pt x="2940859" y="873476"/>
                </a:cubicBezTo>
                <a:cubicBezTo>
                  <a:pt x="2859743" y="635044"/>
                  <a:pt x="2869576" y="411360"/>
                  <a:pt x="2734382" y="268792"/>
                </a:cubicBezTo>
                <a:cubicBezTo>
                  <a:pt x="2599189" y="126224"/>
                  <a:pt x="2309137" y="59856"/>
                  <a:pt x="2129698" y="18069"/>
                </a:cubicBezTo>
                <a:cubicBezTo>
                  <a:pt x="1950259" y="-23718"/>
                  <a:pt x="1800317" y="18070"/>
                  <a:pt x="1687246" y="32818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3564000" y="2997000"/>
            <a:ext cx="1512000" cy="360000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m_nLength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3564000" y="2565000"/>
            <a:ext cx="1512000" cy="359999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m_pStr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6588000" y="2997000"/>
            <a:ext cx="1512000" cy="360000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m_nLength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588000" y="2565000"/>
            <a:ext cx="1512000" cy="359999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m_pStr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428000" y="5229000"/>
            <a:ext cx="1728000" cy="432000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g_StrCnt</a:t>
            </a:r>
            <a:endParaRPr lang="ru-RU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18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180000" y="693000"/>
            <a:ext cx="7962900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dirty="0">
                <a:latin typeface="Calibri" panose="020F0502020204030204" pitchFamily="34" charset="0"/>
              </a:rPr>
              <a:t>Статические методы</a:t>
            </a:r>
            <a:endParaRPr lang="en-US" altLang="ru-RU" sz="28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endParaRPr lang="ru-RU" altLang="ru-RU" sz="400" b="1" dirty="0">
              <a:solidFill>
                <a:schemeClr val="bg2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644000" y="981000"/>
            <a:ext cx="4248000" cy="2592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Статические методы класса</a:t>
            </a:r>
            <a:br>
              <a:rPr lang="ru-RU" altLang="ru-RU" sz="2000" dirty="0"/>
            </a:br>
            <a:r>
              <a:rPr lang="ru-RU" altLang="ru-RU" sz="2000" dirty="0"/>
              <a:t>- вызываются без указания конкретного объекта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- не получают указатель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br>
              <a:rPr lang="ru-RU" altLang="ru-RU" sz="2000" dirty="0"/>
            </a:br>
            <a:r>
              <a:rPr lang="ru-RU" altLang="ru-RU" sz="2000" dirty="0"/>
              <a:t>- не имеют доступа к не статическим полям и методам.</a:t>
            </a:r>
            <a:br>
              <a:rPr lang="ru-RU" altLang="ru-RU" sz="2000" dirty="0"/>
            </a:br>
            <a:r>
              <a:rPr lang="ru-RU" altLang="ru-RU" sz="2000" dirty="0"/>
              <a:t>Для доступа к нестатическим членам они должны получить адрес объекта как параметр.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1125001"/>
            <a:ext cx="4032000" cy="338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tIns="3600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g_StrCnt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ru-RU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GetGlobalStrCnt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g_StrCnt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g_StrCnt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476000" y="2061000"/>
            <a:ext cx="3168000" cy="648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80000" y="4581000"/>
            <a:ext cx="6192000" cy="172662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"any 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"another string"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CMyStr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GetGlobalStrCnt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cxnSp>
        <p:nvCxnSpPr>
          <p:cNvPr id="13" name="Прямая со стрелкой 12"/>
          <p:cNvCxnSpPr>
            <a:stCxn id="15" idx="1"/>
          </p:cNvCxnSpPr>
          <p:nvPr/>
        </p:nvCxnSpPr>
        <p:spPr>
          <a:xfrm flipH="1">
            <a:off x="2916000" y="4077000"/>
            <a:ext cx="1728000" cy="288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4644000" y="3789000"/>
            <a:ext cx="4320000" cy="576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Если иное не указано, то статическая переменная инициализируется нулём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B2B581A-974E-4D9E-B744-66C287C224D0}"/>
              </a:ext>
            </a:extLst>
          </p:cNvPr>
          <p:cNvCxnSpPr>
            <a:cxnSpLocks/>
          </p:cNvCxnSpPr>
          <p:nvPr/>
        </p:nvCxnSpPr>
        <p:spPr>
          <a:xfrm flipH="1" flipV="1">
            <a:off x="2677166" y="5877000"/>
            <a:ext cx="3766834" cy="392607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E808468-43D0-4BC7-9017-FE66855B6926}"/>
              </a:ext>
            </a:extLst>
          </p:cNvPr>
          <p:cNvSpPr/>
          <p:nvPr/>
        </p:nvSpPr>
        <p:spPr>
          <a:xfrm>
            <a:off x="6444000" y="5699707"/>
            <a:ext cx="2520000" cy="576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Вызов статической функции вне класса</a:t>
            </a:r>
          </a:p>
        </p:txBody>
      </p:sp>
    </p:spTree>
    <p:extLst>
      <p:ext uri="{BB962C8B-B14F-4D97-AF65-F5344CB8AC3E}">
        <p14:creationId xmlns:p14="http://schemas.microsoft.com/office/powerpoint/2010/main" val="101309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6" grpId="0" animBg="1"/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180000" y="693000"/>
            <a:ext cx="7962900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dirty="0">
                <a:latin typeface="Calibri" panose="020F0502020204030204" pitchFamily="34" charset="0"/>
              </a:rPr>
              <a:t>Запрет копирования объекта</a:t>
            </a:r>
            <a:endParaRPr lang="ru-RU" altLang="ru-RU" sz="400" b="1" dirty="0">
              <a:solidFill>
                <a:schemeClr val="bg2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269000"/>
            <a:ext cx="6264000" cy="338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&amp;&amp;);</a:t>
            </a: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~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52000" y="4797000"/>
            <a:ext cx="8640000" cy="1440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Статическая функция-член класса имеет доступ ко всем приватным полям объектов этого класса на которые у неё есть ссылка (например к созданным внутри неё). Больше никто в программе не имеет права вызывать приватный конструктор, а значит только через неё можно создавать новые экземпляры класса.</a:t>
            </a:r>
          </a:p>
        </p:txBody>
      </p:sp>
      <p:cxnSp>
        <p:nvCxnSpPr>
          <p:cNvPr id="14" name="Прямая со стрелкой 13"/>
          <p:cNvCxnSpPr>
            <a:stCxn id="13" idx="0"/>
          </p:cNvCxnSpPr>
          <p:nvPr/>
        </p:nvCxnSpPr>
        <p:spPr>
          <a:xfrm flipH="1" flipV="1">
            <a:off x="4212000" y="4365000"/>
            <a:ext cx="360000" cy="43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6660000" y="2349000"/>
            <a:ext cx="2304000" cy="2232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Не имея объектов класса (так как конструктор приватный), можно вызывать только статические функции класса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660000" y="477000"/>
            <a:ext cx="2304000" cy="1800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Чтобы скрыть доступ к оператору копирования или конструктору их можно объявить приватными.</a:t>
            </a:r>
          </a:p>
        </p:txBody>
      </p:sp>
      <p:cxnSp>
        <p:nvCxnSpPr>
          <p:cNvPr id="8" name="Прямая со стрелкой 7"/>
          <p:cNvCxnSpPr>
            <a:stCxn id="16" idx="1"/>
          </p:cNvCxnSpPr>
          <p:nvPr/>
        </p:nvCxnSpPr>
        <p:spPr>
          <a:xfrm flipH="1">
            <a:off x="3276000" y="1377000"/>
            <a:ext cx="3384000" cy="104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742D572-A5CD-4495-946A-5A19B6C2279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332000" y="1377000"/>
            <a:ext cx="5328000" cy="596526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269000"/>
            <a:ext cx="66960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&amp;&amp;);</a:t>
            </a: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~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812000" y="261000"/>
            <a:ext cx="1080000" cy="360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* С++11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52000" y="4797000"/>
            <a:ext cx="8640000" cy="1504648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В последних версиях компилятора можно явно указать, что конструктор и оператор присвоения не должны никогда вызываться</a:t>
            </a:r>
            <a:br>
              <a:rPr lang="ru-RU" altLang="ru-RU" sz="2000" dirty="0"/>
            </a:br>
            <a:r>
              <a:rPr lang="ru-RU" altLang="ru-RU" sz="2000" dirty="0"/>
              <a:t>(тогда текст ошибки компиляции будет более осмысленным).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* Конструктор без параметров всё равно нужен внутри этого класса – поэтому добавлена его реализация, но только приватная.</a:t>
            </a:r>
          </a:p>
        </p:txBody>
      </p:sp>
      <p:cxnSp>
        <p:nvCxnSpPr>
          <p:cNvPr id="13" name="Прямая со стрелкой 12"/>
          <p:cNvCxnSpPr>
            <a:cxnSpLocks/>
          </p:cNvCxnSpPr>
          <p:nvPr/>
        </p:nvCxnSpPr>
        <p:spPr>
          <a:xfrm flipH="1" flipV="1">
            <a:off x="5220000" y="2997000"/>
            <a:ext cx="2736000" cy="180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4" name="Rectangle 33">
            <a:extLst>
              <a:ext uri="{FF2B5EF4-FFF2-40B4-BE49-F238E27FC236}">
                <a16:creationId xmlns:a16="http://schemas.microsoft.com/office/drawing/2014/main" id="{0E51AA42-4595-4A48-B229-A5BB27C90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00" y="693000"/>
            <a:ext cx="7962900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dirty="0">
                <a:latin typeface="Calibri" panose="020F0502020204030204" pitchFamily="34" charset="0"/>
              </a:rPr>
              <a:t>Запрет копирования объекта в </a:t>
            </a:r>
            <a:r>
              <a:rPr lang="en-US" altLang="ru-RU" sz="2800" dirty="0">
                <a:latin typeface="Calibri" panose="020F0502020204030204" pitchFamily="34" charset="0"/>
              </a:rPr>
              <a:t>C++11</a:t>
            </a:r>
            <a:endParaRPr lang="ru-RU" altLang="ru-RU" sz="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1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2000" y="3429000"/>
            <a:ext cx="8640000" cy="2808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tIns="3600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)]; ++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КОНСТРУКТОР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20000" y="3429000"/>
            <a:ext cx="5472000" cy="287999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lIns="72000" tIns="0" rIns="72000" bIns="0" anchor="ctr">
            <a:noAutofit/>
          </a:bodyPr>
          <a:lstStyle/>
          <a:p>
            <a:r>
              <a:rPr lang="ru-RU" sz="2000" dirty="0">
                <a:solidFill>
                  <a:srgbClr val="008225"/>
                </a:solidFill>
              </a:rPr>
              <a:t>Реализация конструктора вне объявления класса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52000" y="981000"/>
            <a:ext cx="8640000" cy="230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tIns="3600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)]; ++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988000" y="981000"/>
            <a:ext cx="5904000" cy="28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tIns="0" bIns="0" anchor="ctr">
            <a:noAutofit/>
          </a:bodyPr>
          <a:lstStyle/>
          <a:p>
            <a:r>
              <a:rPr lang="ru-RU" sz="2000" dirty="0">
                <a:solidFill>
                  <a:srgbClr val="008225"/>
                </a:solidFill>
              </a:rPr>
              <a:t>Реализация конструктора внутри объявления класса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ПРИМЕРЫ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773000"/>
            <a:ext cx="43200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== 3)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716000" y="1773000"/>
            <a:ext cx="4248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[16];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16;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644000" y="4797000"/>
            <a:ext cx="4392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180000" y="693000"/>
            <a:ext cx="7962900" cy="10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113" indent="-11113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3600" dirty="0">
                <a:latin typeface="+mn-lt"/>
              </a:rPr>
              <a:t>Сколько ошибок можете найти? (компилятор не нашёл ошибок)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89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2000" y="1773000"/>
            <a:ext cx="43200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== 3)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ПРИМЕРЫ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16000" y="1773000"/>
            <a:ext cx="4248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strike="sngStrike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strike="sngStrike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strike="sngStrike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[16];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16;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644000" y="4509000"/>
            <a:ext cx="4392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u="sng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u="sng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u="sng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52000" y="1845000"/>
            <a:ext cx="4176000" cy="4392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Инициализация генератора псевдослучайных чисел происходит перед каждой генерацией нового массива, а значит (если следующий вызов идёт быстрее чем через 1 секунду от предыдущего) сгенерированные массивы будут одинаковы, поскольку функция </a:t>
            </a:r>
            <a:r>
              <a:rPr lang="en-US" altLang="ru-RU" sz="2000" dirty="0">
                <a:solidFill>
                  <a:srgbClr val="880000"/>
                </a:solidFill>
              </a:rPr>
              <a:t>time</a:t>
            </a:r>
            <a:r>
              <a:rPr lang="en-US" altLang="ru-RU" sz="2000" dirty="0"/>
              <a:t>(NULL) </a:t>
            </a:r>
            <a:r>
              <a:rPr lang="ru-RU" altLang="ru-RU" sz="2000" dirty="0"/>
              <a:t>возвращает количество секунд после полуночи 1 января 1970 года.</a:t>
            </a:r>
            <a:br>
              <a:rPr lang="ru-RU" altLang="ru-RU" sz="2000" dirty="0"/>
            </a:br>
            <a:r>
              <a:rPr lang="ru-RU" altLang="ru-RU" sz="2000" dirty="0"/>
              <a:t>Для корректной работы генератора псевдослучайных чисел вызов </a:t>
            </a:r>
            <a:r>
              <a:rPr lang="en-US" altLang="ru-RU" sz="2000" dirty="0">
                <a:solidFill>
                  <a:srgbClr val="880000"/>
                </a:solidFill>
              </a:rPr>
              <a:t>srand</a:t>
            </a:r>
            <a:r>
              <a:rPr lang="en-US" altLang="ru-RU" sz="2000" dirty="0"/>
              <a:t> </a:t>
            </a:r>
            <a:r>
              <a:rPr lang="ru-RU" altLang="ru-RU" sz="2000" dirty="0"/>
              <a:t>нужно переместить в начало программы.</a:t>
            </a:r>
          </a:p>
        </p:txBody>
      </p:sp>
      <p:sp>
        <p:nvSpPr>
          <p:cNvPr id="23" name="Дуга 22"/>
          <p:cNvSpPr/>
          <p:nvPr/>
        </p:nvSpPr>
        <p:spPr>
          <a:xfrm flipH="1">
            <a:off x="4788000" y="2565000"/>
            <a:ext cx="1008000" cy="2664000"/>
          </a:xfrm>
          <a:prstGeom prst="arc">
            <a:avLst>
              <a:gd name="adj1" fmla="val 16200000"/>
              <a:gd name="adj2" fmla="val 5063660"/>
            </a:avLst>
          </a:prstGeom>
          <a:ln w="31750"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84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ПРИМЕРЫ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765000"/>
            <a:ext cx="4320000" cy="55630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== 3)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716000" y="765000"/>
            <a:ext cx="4248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[16];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16;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644000" y="4509000"/>
            <a:ext cx="4392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860000" y="2925000"/>
            <a:ext cx="4176000" cy="237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Не освобождалась выделенная память: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сразу не очевидно, что возвращаемый функцией </a:t>
            </a:r>
            <a:r>
              <a:rPr lang="en-US" altLang="ru-RU" sz="2000" dirty="0">
                <a:solidFill>
                  <a:srgbClr val="880000"/>
                </a:solidFill>
              </a:rPr>
              <a:t>GetMagic </a:t>
            </a:r>
            <a:r>
              <a:rPr lang="ru-RU" altLang="ru-RU" sz="2000" dirty="0"/>
              <a:t>массив необходимо удалять после использования (чтобы это понять, приходится смотреть в реализацию функции </a:t>
            </a:r>
            <a:r>
              <a:rPr lang="en-US" altLang="ru-RU" sz="2000" dirty="0">
                <a:solidFill>
                  <a:srgbClr val="880000"/>
                </a:solidFill>
              </a:rPr>
              <a:t>GetMagic</a:t>
            </a:r>
            <a:r>
              <a:rPr lang="ru-RU" altLang="ru-RU" sz="2000" dirty="0"/>
              <a:t>).</a:t>
            </a:r>
          </a:p>
        </p:txBody>
      </p:sp>
      <p:cxnSp>
        <p:nvCxnSpPr>
          <p:cNvPr id="14" name="Прямая со стрелкой 13"/>
          <p:cNvCxnSpPr>
            <a:stCxn id="13" idx="1"/>
          </p:cNvCxnSpPr>
          <p:nvPr/>
        </p:nvCxnSpPr>
        <p:spPr>
          <a:xfrm flipH="1" flipV="1">
            <a:off x="3780000" y="3861000"/>
            <a:ext cx="1080000" cy="25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3" idx="1"/>
          </p:cNvCxnSpPr>
          <p:nvPr/>
        </p:nvCxnSpPr>
        <p:spPr>
          <a:xfrm flipH="1" flipV="1">
            <a:off x="3852000" y="2421000"/>
            <a:ext cx="1008000" cy="169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3" idx="1"/>
          </p:cNvCxnSpPr>
          <p:nvPr/>
        </p:nvCxnSpPr>
        <p:spPr>
          <a:xfrm flipH="1">
            <a:off x="3780000" y="4113000"/>
            <a:ext cx="1080000" cy="111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3" idx="1"/>
          </p:cNvCxnSpPr>
          <p:nvPr/>
        </p:nvCxnSpPr>
        <p:spPr>
          <a:xfrm flipH="1">
            <a:off x="3492000" y="4113000"/>
            <a:ext cx="1368000" cy="205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65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180000" y="1813178"/>
            <a:ext cx="885600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u="sng" dirty="0">
                <a:latin typeface="Calibri" panose="020F0502020204030204" pitchFamily="34" charset="0"/>
              </a:rPr>
              <a:t>Ресурсы</a:t>
            </a:r>
            <a:r>
              <a:rPr lang="ru-RU" altLang="ru-RU" sz="2400" dirty="0">
                <a:latin typeface="Calibri" panose="020F0502020204030204" pitchFamily="34" charset="0"/>
              </a:rPr>
              <a:t> – блоки динамической памяти, идентификаторы файлов, сетевых соединений, примитивы синхронизации потоков. Все эти объекты после создания и использования необходимо освобождать, используя разные методы.</a:t>
            </a:r>
            <a:endParaRPr lang="ru-RU" altLang="ru-RU" sz="300" b="1" dirty="0">
              <a:solidFill>
                <a:schemeClr val="bg2"/>
              </a:solidFill>
            </a:endParaRPr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180000" y="3264014"/>
            <a:ext cx="8712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Calibri" panose="020F0502020204030204" pitchFamily="34" charset="0"/>
              </a:rPr>
              <a:t>Ресурсы бывают управляемые</a:t>
            </a:r>
            <a:r>
              <a:rPr lang="en-US" altLang="ru-RU" sz="2400" dirty="0">
                <a:latin typeface="Calibri" panose="020F0502020204030204" pitchFamily="34" charset="0"/>
              </a:rPr>
              <a:t> </a:t>
            </a:r>
            <a:r>
              <a:rPr lang="ru-RU" altLang="ru-RU" sz="2400" dirty="0">
                <a:latin typeface="Calibri" panose="020F0502020204030204" pitchFamily="34" charset="0"/>
              </a:rPr>
              <a:t>и неуправляемые.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u="sng" dirty="0">
                <a:latin typeface="Calibri" panose="020F0502020204030204" pitchFamily="34" charset="0"/>
              </a:rPr>
              <a:t>Неуправляемые ресурсы</a:t>
            </a:r>
            <a:r>
              <a:rPr lang="en-US" altLang="ru-RU" sz="2400" b="1" u="sng" dirty="0">
                <a:latin typeface="Calibri" panose="020F0502020204030204" pitchFamily="34" charset="0"/>
              </a:rPr>
              <a:t> </a:t>
            </a:r>
            <a:r>
              <a:rPr lang="ru-RU" altLang="ru-RU" sz="2400" dirty="0">
                <a:latin typeface="Calibri" panose="020F0502020204030204" pitchFamily="34" charset="0"/>
              </a:rPr>
              <a:t>(</a:t>
            </a:r>
            <a:r>
              <a:rPr lang="en-US" altLang="ru-RU" sz="2400" dirty="0">
                <a:latin typeface="Calibri" panose="020F0502020204030204" pitchFamily="34" charset="0"/>
              </a:rPr>
              <a:t>unmanaged)</a:t>
            </a:r>
            <a:r>
              <a:rPr lang="ru-RU" altLang="ru-RU" sz="2400" dirty="0">
                <a:latin typeface="Calibri" panose="020F0502020204030204" pitchFamily="34" charset="0"/>
              </a:rPr>
              <a:t> – это те за временем жизни которых программист должен следить вручную</a:t>
            </a:r>
            <a:br>
              <a:rPr lang="ru-RU" altLang="ru-RU" sz="2400" dirty="0">
                <a:latin typeface="Calibri" panose="020F0502020204030204" pitchFamily="34" charset="0"/>
              </a:rPr>
            </a:br>
            <a:r>
              <a:rPr lang="ru-RU" altLang="ru-RU" sz="2400" dirty="0">
                <a:latin typeface="Calibri" panose="020F0502020204030204" pitchFamily="34" charset="0"/>
              </a:rPr>
              <a:t>(и вовремя освобождать).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endParaRPr lang="ru-RU" altLang="ru-RU" sz="300" b="1" dirty="0">
              <a:solidFill>
                <a:schemeClr val="bg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80000" y="4776014"/>
            <a:ext cx="86400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ru-RU" altLang="ru-RU" sz="2400" b="1" u="sng" dirty="0">
                <a:solidFill>
                  <a:prstClr val="black"/>
                </a:solidFill>
                <a:latin typeface="Calibri" panose="020F0502020204030204" pitchFamily="34" charset="0"/>
              </a:rPr>
              <a:t>Управляемые ресурсы </a:t>
            </a:r>
            <a:r>
              <a:rPr lang="en-US" altLang="ru-RU" sz="2400" dirty="0">
                <a:latin typeface="Calibri" panose="020F0502020204030204" pitchFamily="34" charset="0"/>
              </a:rPr>
              <a:t>(managed) </a:t>
            </a:r>
            <a:r>
              <a:rPr lang="ru-RU" altLang="ru-RU" sz="2400" dirty="0">
                <a:solidFill>
                  <a:prstClr val="black"/>
                </a:solidFill>
                <a:latin typeface="Calibri" panose="020F0502020204030204" pitchFamily="34" charset="0"/>
              </a:rPr>
              <a:t>– это неуправляемые ресурсы "обёрнутые" внутрь класса, который в конструкторе захватывает неуправляемый ресурс, а в деструкторе автоматически его освобождает.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73FB82A8-7B04-44BD-BC20-70A187B75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00" y="761161"/>
            <a:ext cx="8712000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b="1" dirty="0">
                <a:latin typeface="Calibri" panose="020F0502020204030204" pitchFamily="34" charset="0"/>
              </a:rPr>
              <a:t>Получение ресурса есть инициализация</a:t>
            </a:r>
            <a:r>
              <a:rPr lang="en-US" altLang="ru-RU" sz="2800" b="1" dirty="0">
                <a:latin typeface="Calibri" panose="020F0502020204030204" pitchFamily="34" charset="0"/>
              </a:rPr>
              <a:t>*</a:t>
            </a:r>
            <a:endParaRPr lang="ru-RU" altLang="ru-RU" sz="2800" b="1" dirty="0">
              <a:latin typeface="Calibri" panose="020F0502020204030204" pitchFamily="34" charset="0"/>
            </a:endParaRPr>
          </a:p>
          <a:p>
            <a:pPr algn="r" eaLnBrk="1" hangingPunct="1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dirty="0">
                <a:latin typeface="Calibri" panose="020F0502020204030204" pitchFamily="34" charset="0"/>
              </a:rPr>
              <a:t>                       * </a:t>
            </a:r>
            <a:r>
              <a:rPr lang="en-US" altLang="ru-RU" sz="2800" dirty="0">
                <a:latin typeface="Calibri" panose="020F0502020204030204" pitchFamily="34" charset="0"/>
              </a:rPr>
              <a:t>Resource acquisition is initialization (RAII)</a:t>
            </a:r>
            <a:endParaRPr lang="ru-RU" altLang="ru-RU" sz="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2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ПРИМЕРЫ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981000"/>
            <a:ext cx="5040000" cy="504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other.m_Ptr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other.m_Ptr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364000" y="981000"/>
            <a:ext cx="3600000" cy="5256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Для упрощения программы используем принцип инкапсуляции: введём класс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altLang="ru-RU" sz="2000" dirty="0"/>
              <a:t>, </a:t>
            </a:r>
            <a:r>
              <a:rPr lang="ru-RU" altLang="ru-RU" sz="2000" dirty="0"/>
              <a:t>который будет обеспечивать управление ресурсом (указателем на массив):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- метод </a:t>
            </a:r>
            <a:r>
              <a:rPr lang="en-US" altLang="ru-RU" sz="2000" dirty="0">
                <a:solidFill>
                  <a:srgbClr val="880000"/>
                </a:solidFill>
              </a:rPr>
              <a:t>get</a:t>
            </a:r>
            <a:r>
              <a:rPr lang="en-US" altLang="ru-RU" sz="2000" dirty="0"/>
              <a:t> </a:t>
            </a:r>
            <a:r>
              <a:rPr lang="ru-RU" altLang="ru-RU" sz="2000" dirty="0"/>
              <a:t>обеспечивает доступ к указателю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- деструктор освобождает память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- оператор копирования –запрещён, чтобы избежать утечки памяти при присвоении поверх другого указателя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- оператор перемещения позволяет возвращать объекты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ru-RU" altLang="ru-RU" sz="2000" dirty="0">
                <a:highlight>
                  <a:srgbClr val="FFFFFF"/>
                </a:highlight>
              </a:rPr>
              <a:t> </a:t>
            </a:r>
            <a:r>
              <a:rPr lang="ru-RU" altLang="ru-RU" sz="2000" dirty="0"/>
              <a:t>из функций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012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ПРИМЕРЫ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2853000"/>
            <a:ext cx="57600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()[0] == 3)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()[1]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()[1])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()[2]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()[2])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252000" y="765000"/>
            <a:ext cx="4248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[16];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16;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788000" y="765000"/>
            <a:ext cx="4104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084000" y="2637000"/>
            <a:ext cx="2952000" cy="2592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- Функция </a:t>
            </a:r>
            <a:r>
              <a:rPr lang="en-US" altLang="ru-RU" sz="2000" dirty="0">
                <a:solidFill>
                  <a:srgbClr val="880000"/>
                </a:solidFill>
              </a:rPr>
              <a:t>GetMagic </a:t>
            </a:r>
            <a:r>
              <a:rPr lang="ru-RU" altLang="ru-RU" sz="2000" dirty="0"/>
              <a:t>возвращает массив с "правом владения", то есть явным указанием, что его надо после использования удалить.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- оператор </a:t>
            </a:r>
            <a:r>
              <a:rPr lang="en-US" altLang="ru-RU" sz="2000" dirty="0">
                <a:solidFill>
                  <a:srgbClr val="0000FF"/>
                </a:solidFill>
              </a:rPr>
              <a:t>return</a:t>
            </a:r>
            <a:r>
              <a:rPr lang="en-US" altLang="ru-RU" sz="2000" dirty="0"/>
              <a:t> </a:t>
            </a:r>
            <a:r>
              <a:rPr lang="ru-RU" altLang="ru-RU" sz="2000" dirty="0"/>
              <a:t>неявно вызывает конструктор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endParaRPr lang="ru-RU" altLang="ru-RU" sz="2000" dirty="0">
              <a:solidFill>
                <a:srgbClr val="428497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3348000" y="981000"/>
            <a:ext cx="2736000" cy="187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 flipV="1">
            <a:off x="2412000" y="2349000"/>
            <a:ext cx="3672000" cy="2088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2000" y="2853001"/>
            <a:ext cx="5760000" cy="338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()[0] == 3)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()[1]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()[1])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()[2]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pOtherArr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()[2])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935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ПРИМЕРЫ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000" y="1197000"/>
            <a:ext cx="7920000" cy="4824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788000" y="765000"/>
            <a:ext cx="4104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084000" y="3717000"/>
            <a:ext cx="2952000" cy="259200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266700" algn="l"/>
              </a:tabLst>
            </a:pPr>
            <a:r>
              <a:rPr lang="ru-RU" altLang="ru-RU" sz="2000" dirty="0"/>
              <a:t>Вся память, управляемая с помощью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altLang="ru-RU" sz="2000" dirty="0"/>
              <a:t>, </a:t>
            </a:r>
            <a:r>
              <a:rPr lang="ru-RU" altLang="ru-RU" sz="2000" dirty="0"/>
              <a:t>освобождается автоматически при выходе из функции (или при выходе из области видимости соответствующих переменных)</a:t>
            </a:r>
            <a:endParaRPr lang="ru-RU" altLang="ru-RU" sz="2000" dirty="0">
              <a:solidFill>
                <a:srgbClr val="428497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2556000" y="5589000"/>
            <a:ext cx="3528000" cy="21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252000" y="765000"/>
            <a:ext cx="4248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[16];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16;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9" name="Прямая со стрелкой 18"/>
          <p:cNvCxnSpPr/>
          <p:nvPr/>
        </p:nvCxnSpPr>
        <p:spPr>
          <a:xfrm flipH="1" flipV="1">
            <a:off x="3420000" y="4869000"/>
            <a:ext cx="2664000" cy="7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3420000" y="4293000"/>
            <a:ext cx="266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92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2000" y="1125000"/>
            <a:ext cx="8640232" cy="475200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71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Инкапсуляция. Классы.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Идиома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RAII: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выделение ресурса есть инициализация.</a:t>
            </a:r>
          </a:p>
          <a:p>
            <a:pPr marL="457200" lvl="0" indent="-457200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71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Конструкторы. Перегрузка конструкторов. Деструкторы.</a:t>
            </a:r>
          </a:p>
          <a:p>
            <a:pPr marL="457200" lvl="0" indent="-457200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71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Перегрузка конструктора копирования при работе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указателями членами класса.</a:t>
            </a:r>
          </a:p>
          <a:p>
            <a:pPr marL="457200" lvl="0" indent="-457200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71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Семантика перемещения.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71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Размещение объектов в памяти. Указатель </a:t>
            </a:r>
            <a:r>
              <a:rPr lang="ru-RU" sz="2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71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Статические переменные и константы – члены класса. Статические функции – члены класса.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71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Константные объекты. Константные функции.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28000" y="117000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1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КОНСТРУКТОР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2000" y="1053000"/>
            <a:ext cx="8712000" cy="43181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860000" y="1125000"/>
            <a:ext cx="4032000" cy="707886"/>
          </a:xfrm>
          <a:prstGeom prst="rect">
            <a:avLst/>
          </a:prstGeom>
          <a:solidFill>
            <a:schemeClr val="bg1">
              <a:alpha val="5000"/>
            </a:schemeClr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altLang="ru-RU" sz="2000" dirty="0"/>
              <a:t>Конструкторы можно перегружать, как и обычные функции</a:t>
            </a:r>
          </a:p>
        </p:txBody>
      </p:sp>
      <p:cxnSp>
        <p:nvCxnSpPr>
          <p:cNvPr id="12" name="Прямая со стрелкой 11"/>
          <p:cNvCxnSpPr>
            <a:stCxn id="7" idx="1"/>
          </p:cNvCxnSpPr>
          <p:nvPr/>
        </p:nvCxnSpPr>
        <p:spPr>
          <a:xfrm flipH="1">
            <a:off x="1908000" y="1478943"/>
            <a:ext cx="2952000" cy="726057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7" idx="1"/>
          </p:cNvCxnSpPr>
          <p:nvPr/>
        </p:nvCxnSpPr>
        <p:spPr>
          <a:xfrm flipH="1">
            <a:off x="3276000" y="1478943"/>
            <a:ext cx="1584000" cy="2094057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4860000" y="2061000"/>
            <a:ext cx="4032000" cy="1015663"/>
          </a:xfrm>
          <a:prstGeom prst="rect">
            <a:avLst/>
          </a:prstGeom>
          <a:solidFill>
            <a:schemeClr val="bg1">
              <a:alpha val="5000"/>
            </a:schemeClr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altLang="ru-RU" sz="2000" dirty="0"/>
              <a:t>можно использовать инициализацию параметров по умолчанию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5796000" y="4653000"/>
            <a:ext cx="3024000" cy="15881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2, 3);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cxnSp>
        <p:nvCxnSpPr>
          <p:cNvPr id="16" name="Прямая со стрелкой 15"/>
          <p:cNvCxnSpPr>
            <a:stCxn id="13" idx="2"/>
          </p:cNvCxnSpPr>
          <p:nvPr/>
        </p:nvCxnSpPr>
        <p:spPr>
          <a:xfrm>
            <a:off x="6876000" y="3076663"/>
            <a:ext cx="144000" cy="496337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06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2000" y="1269000"/>
            <a:ext cx="8640000" cy="482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08000" tIns="36000" rIns="108000" bIns="3600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</a:p>
          <a:p>
            <a:pPr>
              <a:lnSpc>
                <a:spcPct val="4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500"/>
              </a:spcBef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52000" y="2709000"/>
            <a:ext cx="8640000" cy="158060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 rtlCol="0" anchor="t">
            <a:no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КОНСТРУКТОР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52000" y="837000"/>
            <a:ext cx="7128000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Инициализацию переменных-членов класса можно выполнять: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52000" y="4352275"/>
            <a:ext cx="8640000" cy="129260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 lIns="108000" tIns="36000" rIns="108000" bIns="3600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21288" y="3311217"/>
            <a:ext cx="432000" cy="6463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(1)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21288" y="4644941"/>
            <a:ext cx="432000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(2)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5724304" y="5369606"/>
            <a:ext cx="3168000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txBody>
          <a:bodyPr wrap="square" tIns="0" bIns="0" anchor="ctr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>
                <a:solidFill>
                  <a:srgbClr val="008225"/>
                </a:solidFill>
              </a:rPr>
              <a:t>или вне тела конструктора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6516000" y="4001607"/>
            <a:ext cx="237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tIns="0" bIns="0" anchor="ctr">
            <a:noAutofit/>
          </a:bodyPr>
          <a:lstStyle/>
          <a:p>
            <a:pPr lvl="0" algn="r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ru-RU" altLang="ru-RU" sz="2000" dirty="0">
                <a:solidFill>
                  <a:srgbClr val="008225"/>
                </a:solidFill>
              </a:rPr>
              <a:t>в теле конструктора</a:t>
            </a:r>
          </a:p>
        </p:txBody>
      </p:sp>
    </p:spTree>
    <p:extLst>
      <p:ext uri="{BB962C8B-B14F-4D97-AF65-F5344CB8AC3E}">
        <p14:creationId xmlns:p14="http://schemas.microsoft.com/office/powerpoint/2010/main" val="162542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20" grpId="0"/>
      <p:bldP spid="17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КОНСТРУКТОР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2000" y="1269000"/>
            <a:ext cx="8640000" cy="18928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08000" tIns="36000" rIns="108000" bIns="3600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4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2000" y="4704174"/>
            <a:ext cx="8640000" cy="13064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08000" tIns="36000" rIns="108000" bIns="36000"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2000" y="3213000"/>
            <a:ext cx="8640000" cy="144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08000" tIns="36000" rIns="108000" bIns="3600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03638" y="3737201"/>
            <a:ext cx="360000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(1)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03638" y="5101840"/>
            <a:ext cx="432000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(2)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52000" y="837000"/>
            <a:ext cx="7128000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Инициализацию переменных-членов класса можно выполнять: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5724304" y="5722587"/>
            <a:ext cx="3168000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txBody>
          <a:bodyPr wrap="square" tIns="0" bIns="0" anchor="ctr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>
                <a:solidFill>
                  <a:srgbClr val="008225"/>
                </a:solidFill>
              </a:rPr>
              <a:t>или вне тела конструктора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516000" y="4364641"/>
            <a:ext cx="237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tIns="0" bIns="0" anchor="ctr">
            <a:noAutofit/>
          </a:bodyPr>
          <a:lstStyle/>
          <a:p>
            <a:pPr lvl="0" algn="r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ru-RU" altLang="ru-RU" sz="2000" dirty="0">
                <a:solidFill>
                  <a:srgbClr val="008225"/>
                </a:solidFill>
              </a:rPr>
              <a:t>в теле конструктора</a:t>
            </a:r>
          </a:p>
        </p:txBody>
      </p:sp>
    </p:spTree>
    <p:extLst>
      <p:ext uri="{BB962C8B-B14F-4D97-AF65-F5344CB8AC3E}">
        <p14:creationId xmlns:p14="http://schemas.microsoft.com/office/powerpoint/2010/main" val="297229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 animBg="1"/>
      <p:bldP spid="12" grpId="0"/>
      <p:bldP spid="14" grpId="0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КОНСТРУКТОР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2000" y="1629000"/>
            <a:ext cx="8640000" cy="18928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08000" tIns="36000" rIns="108000" bIns="3600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4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2000" y="3573000"/>
            <a:ext cx="8640000" cy="1872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08000" tIns="72000" rIns="108000" bIns="3600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52000" y="837000"/>
            <a:ext cx="8640000" cy="70788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altLang="ru-RU" sz="2000" dirty="0"/>
              <a:t>Параметры по умолчанию прописываются только один раз –</a:t>
            </a:r>
            <a:br>
              <a:rPr lang="ru-RU" altLang="ru-RU" sz="2000" dirty="0"/>
            </a:br>
            <a:r>
              <a:rPr lang="ru-RU" altLang="ru-RU" sz="2000" dirty="0"/>
              <a:t>в объявлении функции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7020000" y="1557000"/>
            <a:ext cx="648000" cy="144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cxnSpLocks/>
          </p:cNvCxnSpPr>
          <p:nvPr/>
        </p:nvCxnSpPr>
        <p:spPr>
          <a:xfrm flipH="1">
            <a:off x="7668000" y="1557000"/>
            <a:ext cx="936000" cy="1964826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926568" y="3573951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= 1*/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31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ИНКАПСУЛЯЦИЯ: КОНСТРУКТОР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1"/>
            <a:ext cx="51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2000" y="2133000"/>
            <a:ext cx="4824000" cy="2592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CJackInTheBox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CBox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CJackInTheBox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m_Box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(1, 1, 1)</a:t>
            </a: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...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52000" y="1341000"/>
            <a:ext cx="8640000" cy="64633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Инициализация полей класса вне тела конструктора</a:t>
            </a:r>
            <a:br>
              <a:rPr lang="ru-RU" altLang="ru-RU" sz="2000" dirty="0"/>
            </a:br>
            <a:r>
              <a:rPr lang="ru-RU" altLang="ru-RU" sz="2000" dirty="0"/>
              <a:t>требуется при использовании вложенных классов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2000" y="5013000"/>
            <a:ext cx="8640000" cy="92333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000" dirty="0"/>
              <a:t>Использование инициализации полей-членов класса вне тела конструктора – единственный способ явно вызвать конструктор с параметрами для вложенных объектов.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Инкапсуляция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3_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20114</TotalTime>
  <Words>7809</Words>
  <Application>Microsoft Office PowerPoint</Application>
  <PresentationFormat>Экран (4:3)</PresentationFormat>
  <Paragraphs>1293</Paragraphs>
  <Slides>47</Slides>
  <Notes>47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Wingdings</vt:lpstr>
      <vt:lpstr>3_Ретро</vt:lpstr>
      <vt:lpstr>Презентация PowerPoint</vt:lpstr>
      <vt:lpstr>ИНКАПСУЛЯЦИЯ: КОНСТРУКТОР</vt:lpstr>
      <vt:lpstr>ИНКАПСУЛЯЦИЯ: КОНСТРУКТОР</vt:lpstr>
      <vt:lpstr>ИНКАПСУЛЯЦИЯ: КОНСТРУКТОР</vt:lpstr>
      <vt:lpstr>ИНКАПСУЛЯЦИЯ: КОНСТРУКТОР</vt:lpstr>
      <vt:lpstr>ИНКАПСУЛЯЦИЯ: КОНСТРУКТОР</vt:lpstr>
      <vt:lpstr>ИНКАПСУЛЯЦИЯ: КОНСТРУКТОР</vt:lpstr>
      <vt:lpstr>ИНКАПСУЛЯЦИЯ: КОНСТРУКТОР</vt:lpstr>
      <vt:lpstr>ИНКАПСУЛЯЦИЯ: КОНСТРУКТОР</vt:lpstr>
      <vt:lpstr>ИНКАПСУЛЯЦИЯ: КОНСТРУКТОР КОПИРОВАНИЯ</vt:lpstr>
      <vt:lpstr>ИНКАПСУЛЯЦИЯ: КОНСТРУКТОР КОПИРОВАНИЯ</vt:lpstr>
      <vt:lpstr>ИНКАПСУЛЯЦИЯ: КОНСТРУКТОР КОПИРОВАНИЯ</vt:lpstr>
      <vt:lpstr>ИНКАПСУЛЯЦИЯ: КОНСТРУКТОР КОПИРОВАНИЯ</vt:lpstr>
      <vt:lpstr>ИНКАПСУЛЯЦИЯ: КОНСТРУКТОР КОПИРОВАНИЯ</vt:lpstr>
      <vt:lpstr>ИНКАПСУЛЯЦИЯ: КОНСТРУКТОР КОПИРОВАНИЯ</vt:lpstr>
      <vt:lpstr>ИНКАПСУЛЯЦИЯ: КОНСТРУКТОР КОПИРОВАНИЯ</vt:lpstr>
      <vt:lpstr>ИНКАПСУЛЯЦИЯ: Константные объекты</vt:lpstr>
      <vt:lpstr>ИНКАПСУЛЯЦИЯ: Константные объекты</vt:lpstr>
      <vt:lpstr>ИНКАПСУЛЯЦИЯ: Константные объекты</vt:lpstr>
      <vt:lpstr>ИНКАПСУЛЯЦИЯ: Константные объекты</vt:lpstr>
      <vt:lpstr>ИНКАПСУЛЯЦИЯ: ДЕСТРУКТОР</vt:lpstr>
      <vt:lpstr>ИНКАПСУЛЯЦИЯ: ДЕСТРУКТОР</vt:lpstr>
      <vt:lpstr>ИНКАПСУЛЯЦИЯ: ДЕСТРУКТОР</vt:lpstr>
      <vt:lpstr>ИНКАПСУЛЯЦИЯ: ДЕСТРУКТОР</vt:lpstr>
      <vt:lpstr>ИНКАПСУЛЯЦИЯ: ДЕСТРУКТОР</vt:lpstr>
      <vt:lpstr>ИНКАПСУЛЯЦИЯ: ДЕСТРУКТОР</vt:lpstr>
      <vt:lpstr>ИНКАПСУЛЯЦИЯ: ОПЕРАТОР КОПИРОВАНИЯ</vt:lpstr>
      <vt:lpstr>ИНКАПСУЛЯЦИЯ: ОПЕРАТОР КОПИРОВАНИЯ</vt:lpstr>
      <vt:lpstr>ИНКАПСУЛЯЦИЯ: ОПЕРАТОР КОПИРОВАНИЯ</vt:lpstr>
      <vt:lpstr>ИНКАПСУЛЯЦИЯ </vt:lpstr>
      <vt:lpstr>ИНКАПСУЛЯЦИЯ: СЕМАНТИКА ПЕРЕМЕЩЕНИЯ</vt:lpstr>
      <vt:lpstr>ИНКАПСУЛЯЦИЯ: СЕМАНТИКА ПЕРЕМЕЩЕНИЯ</vt:lpstr>
      <vt:lpstr>ИНКАПСУЛЯЦИЯ 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ИНКАПСУЛЯЦИЯ: ПРИМЕРЫ</vt:lpstr>
      <vt:lpstr>ИНКАПСУЛЯЦИЯ: ПРИМЕРЫ</vt:lpstr>
      <vt:lpstr>ИНКАПСУЛЯЦИЯ: ПРИМЕРЫ</vt:lpstr>
      <vt:lpstr>ИНКАПСУЛЯЦИЯ</vt:lpstr>
      <vt:lpstr>ИНКАПСУЛЯЦИЯ: ПРИМЕРЫ</vt:lpstr>
      <vt:lpstr>ИНКАПСУЛЯЦИЯ: ПРИМЕРЫ</vt:lpstr>
      <vt:lpstr>ИНКАПСУЛЯЦИЯ: ПРИМЕРЫ</vt:lpstr>
      <vt:lpstr>Презентация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 + Инкапсуляция</dc:title>
  <dc:creator>.</dc:creator>
  <cp:lastModifiedBy>Ion</cp:lastModifiedBy>
  <cp:revision>1264</cp:revision>
  <dcterms:created xsi:type="dcterms:W3CDTF">2017-05-18T18:58:30Z</dcterms:created>
  <dcterms:modified xsi:type="dcterms:W3CDTF">2020-04-06T20:05:45Z</dcterms:modified>
</cp:coreProperties>
</file>