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286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ы системы ввода-вывода" id="{F1FB65C7-2CA8-4311-B8F9-C16E1E023C7C}">
          <p14:sldIdLst>
            <p14:sldId id="286"/>
          </p14:sldIdLst>
        </p14:section>
        <p14:section name="Стандартные потоки" id="{59A23EFF-3255-4678-AFBA-1C363A6104B7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880000"/>
    <a:srgbClr val="00A42F"/>
    <a:srgbClr val="428497"/>
    <a:srgbClr val="0000B8"/>
    <a:srgbClr val="387E91"/>
    <a:srgbClr val="00CBDC"/>
    <a:srgbClr val="3E0000"/>
    <a:srgbClr val="F3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64800" autoAdjust="0"/>
  </p:normalViewPr>
  <p:slideViewPr>
    <p:cSldViewPr>
      <p:cViewPr varScale="1">
        <p:scale>
          <a:sx n="74" d="100"/>
          <a:sy n="74" d="100"/>
        </p:scale>
        <p:origin x="22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24.02.2020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2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бит </a:t>
            </a:r>
            <a:r>
              <a:rPr lang="en-US" baseline="0" dirty="0" err="1"/>
              <a:t>eof</a:t>
            </a:r>
            <a:r>
              <a:rPr lang="en-US" baseline="0" dirty="0"/>
              <a:t> –</a:t>
            </a:r>
            <a:r>
              <a:rPr lang="ru-RU" baseline="0" dirty="0"/>
              <a:t> выставляется при попытке чтения из файла после того, как оттуда был прочтён последний байт,</a:t>
            </a:r>
            <a:br>
              <a:rPr lang="ru-RU" baseline="0" dirty="0"/>
            </a:br>
            <a:r>
              <a:rPr lang="ru-RU" baseline="0" dirty="0"/>
              <a:t>в консоли можно имитировать конец файла нажав </a:t>
            </a:r>
            <a:r>
              <a:rPr lang="en-US" baseline="0" dirty="0" err="1"/>
              <a:t>Ctrl+Z</a:t>
            </a:r>
            <a:r>
              <a:rPr lang="en-US" baseline="0" dirty="0"/>
              <a:t> (</a:t>
            </a:r>
            <a:r>
              <a:rPr lang="ru-RU" baseline="0" dirty="0"/>
              <a:t>+</a:t>
            </a:r>
            <a:r>
              <a:rPr lang="en-US" baseline="0" dirty="0"/>
              <a:t>enter </a:t>
            </a:r>
            <a:r>
              <a:rPr lang="ru-RU" baseline="0" dirty="0"/>
              <a:t>обязательно)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6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Состояние </a:t>
            </a:r>
            <a:r>
              <a:rPr lang="en-US" baseline="0" dirty="0" err="1"/>
              <a:t>eof</a:t>
            </a:r>
            <a:r>
              <a:rPr lang="en-US" baseline="0" dirty="0"/>
              <a:t> </a:t>
            </a:r>
            <a:r>
              <a:rPr lang="ru-RU" baseline="0" dirty="0"/>
              <a:t>имеет смысл проверять и на потоке </a:t>
            </a:r>
            <a:r>
              <a:rPr lang="en-US" baseline="0" dirty="0"/>
              <a:t>cin, </a:t>
            </a:r>
            <a:r>
              <a:rPr lang="ru-RU" baseline="0" dirty="0"/>
              <a:t>поскольку он может быть перенаправлен на чтение из файла</a:t>
            </a:r>
            <a:r>
              <a:rPr lang="en-US" baseline="0" dirty="0"/>
              <a:t>.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Потоки перегружают оператор логической инверсии </a:t>
            </a:r>
            <a:r>
              <a:rPr lang="en-US" baseline="0" dirty="0"/>
              <a:t>!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Обращение такого оператора к экземпляру потока проверяет его состояние, то есть команда</a:t>
            </a: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if (!</a:t>
            </a:r>
            <a:r>
              <a:rPr lang="en-US" baseline="0" dirty="0" err="1"/>
              <a:t>cin</a:t>
            </a:r>
            <a:r>
              <a:rPr lang="en-US" baseline="0" dirty="0"/>
              <a:t>)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аналогична командам</a:t>
            </a:r>
          </a:p>
          <a:p>
            <a:pPr marL="0" indent="0">
              <a:buNone/>
            </a:pPr>
            <a:r>
              <a:rPr lang="en-US" baseline="0" dirty="0"/>
              <a:t>if (</a:t>
            </a:r>
            <a:r>
              <a:rPr lang="en-US" baseline="0" dirty="0" err="1"/>
              <a:t>cin.rdstate</a:t>
            </a:r>
            <a:r>
              <a:rPr lang="en-US" baseline="0" dirty="0"/>
              <a:t>() !=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(!</a:t>
            </a:r>
            <a:r>
              <a:rPr lang="en-US" baseline="0" dirty="0" err="1"/>
              <a:t>cin.good</a:t>
            </a:r>
            <a:r>
              <a:rPr lang="en-US" baseline="0" dirty="0"/>
              <a:t>())</a:t>
            </a:r>
          </a:p>
          <a:p>
            <a:pPr marL="0" indent="0">
              <a:buNone/>
            </a:pPr>
            <a:r>
              <a:rPr lang="ru-RU" baseline="0" dirty="0"/>
              <a:t>и возвращает не было ли ошибок ввода-вывода в потоке</a:t>
            </a:r>
            <a:endParaRPr lang="en-US" baseline="0" dirty="0"/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09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На этом слайде операция </a:t>
            </a:r>
            <a:r>
              <a:rPr lang="en-US" baseline="0" dirty="0"/>
              <a:t>cin.getline(s, 128) </a:t>
            </a:r>
            <a:r>
              <a:rPr lang="ru-RU" baseline="0" dirty="0"/>
              <a:t>не будет выполнена(строка </a:t>
            </a:r>
            <a:r>
              <a:rPr lang="en-US" baseline="0" dirty="0"/>
              <a:t>s </a:t>
            </a:r>
            <a:r>
              <a:rPr lang="ru-RU" baseline="0" dirty="0"/>
              <a:t>не поменяет своего значения), поскольку предыдущая операция ввода (</a:t>
            </a:r>
            <a:r>
              <a:rPr lang="en-US" baseline="0" dirty="0"/>
              <a:t>cin &gt;&gt; x</a:t>
            </a:r>
            <a:r>
              <a:rPr lang="ru-RU" baseline="0" dirty="0"/>
              <a:t>) завершилась с ошибкой, а значит был выставлен </a:t>
            </a:r>
            <a:r>
              <a:rPr lang="en-US" baseline="0" dirty="0" err="1"/>
              <a:t>failbit</a:t>
            </a:r>
            <a:r>
              <a:rPr lang="en-US" baseline="0" dirty="0"/>
              <a:t>, </a:t>
            </a:r>
            <a:r>
              <a:rPr lang="ru-RU" baseline="0" dirty="0"/>
              <a:t>который, пока не будет сброшен вручную, будет отменять выполнение всех последующих операций ввода-вывода.</a:t>
            </a:r>
          </a:p>
          <a:p>
            <a:pPr marL="0" indent="0">
              <a:buNone/>
            </a:pPr>
            <a:r>
              <a:rPr lang="ru-RU" baseline="0" dirty="0"/>
              <a:t>Такое поведение позволяет прочесть из консоли множество чисел/строк и потом однократно проверить не было ли в любом из них ошибки ввода. Пример будет через два слайда.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8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EOF – end of file, </a:t>
            </a:r>
            <a:r>
              <a:rPr lang="ru-RU" baseline="0" dirty="0"/>
              <a:t>признак конца файла – код символа в таблице </a:t>
            </a:r>
            <a:r>
              <a:rPr lang="en-US" baseline="0" dirty="0"/>
              <a:t>ASCII </a:t>
            </a:r>
            <a:r>
              <a:rPr lang="ru-RU" baseline="0" dirty="0"/>
              <a:t>используемый для обозначения конца файла.</a:t>
            </a:r>
          </a:p>
          <a:p>
            <a:pPr marL="0" indent="0">
              <a:buNone/>
            </a:pPr>
            <a:r>
              <a:rPr lang="ru-RU" baseline="0" dirty="0"/>
              <a:t>Рекомендуется к использованию второй метод: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sz="1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307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У </a:t>
            </a:r>
            <a:r>
              <a:rPr lang="ru-RU" baseline="0" dirty="0" err="1"/>
              <a:t>приведенной</a:t>
            </a:r>
            <a:r>
              <a:rPr lang="ru-RU" baseline="0" dirty="0"/>
              <a:t> на слайде программы есть один минус:</a:t>
            </a:r>
          </a:p>
          <a:p>
            <a:pPr marL="0" indent="0">
              <a:buNone/>
            </a:pPr>
            <a:r>
              <a:rPr lang="ru-RU" baseline="0" dirty="0"/>
              <a:t>Если ввести число, дополнив его лишними символами (например, </a:t>
            </a:r>
            <a:r>
              <a:rPr lang="en-US" baseline="0" dirty="0"/>
              <a:t>10a)</a:t>
            </a:r>
            <a:r>
              <a:rPr lang="ru-RU" baseline="0" dirty="0"/>
              <a:t>,</a:t>
            </a:r>
          </a:p>
          <a:p>
            <a:pPr marL="0" indent="0">
              <a:buNone/>
            </a:pPr>
            <a:r>
              <a:rPr lang="ru-RU" baseline="0" dirty="0"/>
              <a:t>То введётся число 10, а буквы останутся в буфере ввода, и могут быть прочтены следующей операцией ввода.</a:t>
            </a:r>
            <a:endParaRPr lang="en-US" baseline="0" dirty="0"/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76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Ошибка при вводе любой из трёх переменных выставит бит ошибки в состоянии потока, а значит оставшиеся операции ввода в той же итерации цикла будут отменены.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73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3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Во втором примере, переменные </a:t>
            </a:r>
            <a:r>
              <a:rPr lang="en-US" baseline="0" dirty="0"/>
              <a:t>c1, c2 </a:t>
            </a:r>
            <a:r>
              <a:rPr lang="ru-RU" baseline="0" dirty="0"/>
              <a:t>и </a:t>
            </a:r>
            <a:r>
              <a:rPr lang="en-US" baseline="0" dirty="0"/>
              <a:t>c3 </a:t>
            </a:r>
            <a:r>
              <a:rPr lang="ru-RU" baseline="0" dirty="0"/>
              <a:t>принимают значения соответственно </a:t>
            </a:r>
            <a:r>
              <a:rPr lang="en-US" baseline="0" dirty="0"/>
              <a:t>'q', ' ' </a:t>
            </a:r>
            <a:r>
              <a:rPr lang="ru-RU" baseline="0" dirty="0"/>
              <a:t>и</a:t>
            </a:r>
            <a:r>
              <a:rPr lang="en-US" baseline="0" dirty="0"/>
              <a:t> 'w'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8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Не забываем при вводе контролировать длину строки.</a:t>
            </a:r>
          </a:p>
          <a:p>
            <a:pPr marL="0" indent="0">
              <a:buNone/>
            </a:pPr>
            <a:r>
              <a:rPr lang="ru-RU" baseline="0" dirty="0"/>
              <a:t>Поэтому ввод С-строки через</a:t>
            </a:r>
          </a:p>
          <a:p>
            <a:pPr marL="0" indent="0">
              <a:buNone/>
            </a:pPr>
            <a:r>
              <a:rPr lang="en-US" baseline="0" dirty="0"/>
              <a:t>char </a:t>
            </a:r>
            <a:r>
              <a:rPr lang="en-US" baseline="0" dirty="0" err="1"/>
              <a:t>sName</a:t>
            </a:r>
            <a:r>
              <a:rPr lang="en-US" baseline="0" dirty="0"/>
              <a:t>[128];</a:t>
            </a:r>
          </a:p>
          <a:p>
            <a:pPr marL="0" indent="0">
              <a:buNone/>
            </a:pPr>
            <a:r>
              <a:rPr lang="en-US" baseline="0" dirty="0"/>
              <a:t>cin &gt;&gt; </a:t>
            </a:r>
            <a:r>
              <a:rPr lang="en-US" baseline="0" dirty="0" err="1"/>
              <a:t>sName</a:t>
            </a:r>
            <a:r>
              <a:rPr lang="en-US" baseline="0" dirty="0"/>
              <a:t>;</a:t>
            </a:r>
          </a:p>
          <a:p>
            <a:pPr marL="0" indent="0">
              <a:buNone/>
            </a:pPr>
            <a:r>
              <a:rPr lang="ru-RU" baseline="0" dirty="0"/>
              <a:t>ЗАПРЕЩЁН.</a:t>
            </a:r>
          </a:p>
          <a:p>
            <a:pPr marL="0" indent="0">
              <a:buNone/>
            </a:pPr>
            <a:r>
              <a:rPr lang="ru-RU" baseline="0" dirty="0"/>
              <a:t>Вместо него следует использовать метод </a:t>
            </a:r>
            <a:r>
              <a:rPr lang="en-US" baseline="0" dirty="0"/>
              <a:t>getline, </a:t>
            </a:r>
            <a:r>
              <a:rPr lang="ru-RU" baseline="0" dirty="0"/>
              <a:t>поскольку он позволяет гарантировать, что в буфер не будет записано больше байт чем в нём выделено места.</a:t>
            </a:r>
          </a:p>
          <a:p>
            <a:pPr marL="0" indent="0">
              <a:buNone/>
            </a:pPr>
            <a:r>
              <a:rPr lang="en-US" baseline="0" dirty="0"/>
              <a:t>string s;</a:t>
            </a:r>
          </a:p>
          <a:p>
            <a:pPr marL="0" indent="0">
              <a:buNone/>
            </a:pPr>
            <a:r>
              <a:rPr lang="en-US" baseline="0" dirty="0"/>
              <a:t>cin &gt;&gt; s; // </a:t>
            </a:r>
            <a:r>
              <a:rPr lang="ru-RU" baseline="0" dirty="0"/>
              <a:t>использовать можно, поскольку оператор ввода </a:t>
            </a:r>
            <a:r>
              <a:rPr lang="en-US" baseline="0" dirty="0"/>
              <a:t>&gt;&gt; </a:t>
            </a:r>
            <a:r>
              <a:rPr lang="ru-RU" baseline="0" dirty="0"/>
              <a:t>выделяет место для введённой строки сам и переполнение буфера невозможно.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39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1) поток – абстрактное понятие, если просто, то это последовательность символов</a:t>
            </a:r>
          </a:p>
          <a:p>
            <a:r>
              <a:rPr lang="ru-RU" baseline="0" dirty="0"/>
              <a:t>2) В ОС </a:t>
            </a:r>
            <a:r>
              <a:rPr lang="en-US" baseline="0" dirty="0"/>
              <a:t>Linux </a:t>
            </a:r>
            <a:r>
              <a:rPr lang="ru-RU" baseline="0" dirty="0"/>
              <a:t>есть такая абстракция - всё есть "файл":</a:t>
            </a:r>
          </a:p>
          <a:p>
            <a:r>
              <a:rPr lang="ru-RU" baseline="0" dirty="0"/>
              <a:t>- собственно пользовательские файлы данных, и исполняемые файлы программ</a:t>
            </a:r>
            <a:br>
              <a:rPr lang="ru-RU" baseline="0" dirty="0"/>
            </a:br>
            <a:r>
              <a:rPr lang="ru-RU" baseline="0" dirty="0"/>
              <a:t>- жёсткий диск целиком вместе со служебной информацией доступен по определённому пути в файловой системе, как файл.</a:t>
            </a:r>
          </a:p>
          <a:p>
            <a:r>
              <a:rPr lang="ru-RU" baseline="0" dirty="0"/>
              <a:t>- "файлы" логических дисков лежат там же рядом. Для создания резервной копии жёсткого диска не требуется использовать дополнительные программы: просто копируем файл на запасной внешний жёсткий диск и всё. Восстановление из резервной копии выглядит также как простое копирование файла обратно.</a:t>
            </a:r>
            <a:br>
              <a:rPr lang="ru-RU" baseline="0" dirty="0"/>
            </a:br>
            <a:r>
              <a:rPr lang="ru-RU" baseline="0" dirty="0"/>
              <a:t>- память каждого из запущенных процессов может быть открыта и прочтена с использованием стандартный операций открытия и чтения файлов.</a:t>
            </a:r>
          </a:p>
          <a:p>
            <a:r>
              <a:rPr lang="ru-RU" baseline="0" dirty="0"/>
              <a:t>3) В ОС </a:t>
            </a:r>
            <a:r>
              <a:rPr lang="en-US" baseline="0" dirty="0"/>
              <a:t>Windows </a:t>
            </a:r>
            <a:r>
              <a:rPr lang="ru-RU" baseline="0" dirty="0"/>
              <a:t>для доступа ко указанным выше сущностям приходится использовать разнородные комплекты функций, но все они удивительно похожи друг на друга – отличаются только названиями функций, а наборы параметров аналогичны.</a:t>
            </a:r>
          </a:p>
          <a:p>
            <a:r>
              <a:rPr lang="ru-RU" baseline="0" dirty="0"/>
              <a:t>4) Похожую абстракцию создали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/>
              <a:t>C++</a:t>
            </a:r>
            <a:r>
              <a:rPr lang="ru-RU" baseline="0" dirty="0"/>
              <a:t>: с помощью универсального механизма потоков ввода-вывода обеспечивается однотипный доступ к разнотипным сущностям (вывод на консоль, ввод с клавиатуры, работа с файлами, с буферами в памяти).</a:t>
            </a:r>
          </a:p>
          <a:p>
            <a:pPr marL="0" indent="0">
              <a:buFontTx/>
              <a:buNone/>
            </a:pPr>
            <a:r>
              <a:rPr lang="ru-RU" baseline="0" dirty="0"/>
              <a:t>5) почему мы изучаем консоль если все программы сейчас имеют графический пользовательский интерфейс (</a:t>
            </a:r>
            <a:r>
              <a:rPr lang="en-US" baseline="0" dirty="0"/>
              <a:t>GUI</a:t>
            </a:r>
            <a:r>
              <a:rPr lang="ru-RU" baseline="0" dirty="0"/>
              <a:t>)?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взаимодействие через консоль проще, учебные программы должны быть по возможности простыми и компактными.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взаимодействия через консоль достаточно для большинства программ (разве что работа с графикой и мультимедиа невозможна через консоль)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консольные программы можно объединять с помощью скриптовых языков, собирая из них, как из кубиков, более сложные алгоритмы, тем самым получая новую функциональность. С </a:t>
            </a:r>
            <a:r>
              <a:rPr lang="en-US" baseline="0" dirty="0"/>
              <a:t>GUI </a:t>
            </a:r>
            <a:r>
              <a:rPr lang="ru-RU" baseline="0" dirty="0"/>
              <a:t>такое невозможно без участия автора программы.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объём информации необходимый для передачи по каналам связи в режиме консоли на порядки меньше, чем при работе через </a:t>
            </a:r>
            <a:r>
              <a:rPr lang="en-US" baseline="0" dirty="0"/>
              <a:t>GUI, </a:t>
            </a:r>
            <a:r>
              <a:rPr lang="ru-RU" baseline="0" dirty="0"/>
              <a:t>поэтому они удобнее при работе с удалёнными системами через медленные каналы связи: например, взаимодействие со спутником или марсоходом</a:t>
            </a:r>
          </a:p>
          <a:p>
            <a:pPr marL="0" indent="0">
              <a:buFontTx/>
              <a:buNone/>
            </a:pPr>
            <a:r>
              <a:rPr lang="ru-RU" baseline="0" dirty="0"/>
              <a:t>Таким образом консольный режим всё ещё востребован хотя часто в узко специализированных областях.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перегрузка операторов для ваших собственных классов будет рассмотрена подробнее на лекции про абстрактные типы данных.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Важно: при перегрузке операторов ввода-вывода(или других функций с потоками) тип потоков ввода можно писать </a:t>
            </a:r>
            <a:r>
              <a:rPr lang="en-US" baseline="0" dirty="0" err="1"/>
              <a:t>istream</a:t>
            </a:r>
            <a:r>
              <a:rPr lang="en-US" baseline="0" dirty="0"/>
              <a:t>&amp;, </a:t>
            </a:r>
            <a:r>
              <a:rPr lang="ru-RU" baseline="0" dirty="0"/>
              <a:t>а потоков вывода </a:t>
            </a:r>
            <a:r>
              <a:rPr lang="en-US" baseline="0" dirty="0" err="1"/>
              <a:t>ostream</a:t>
            </a:r>
            <a:r>
              <a:rPr lang="en-US" baseline="0" dirty="0"/>
              <a:t>&amp;</a:t>
            </a:r>
            <a:r>
              <a:rPr lang="ru-RU" baseline="0" dirty="0"/>
              <a:t>, тогда перегруженный оператор будет работать со всеми потоками ввода. А вот почему так – обсудим на лекции про наследование.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06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этом слайде приведена перегрузка операторов ввода и вывода для пользовательского типа </a:t>
            </a:r>
            <a:r>
              <a:rPr lang="en-US" baseline="0" dirty="0"/>
              <a:t>Complex</a:t>
            </a:r>
            <a:r>
              <a:rPr lang="ru-RU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Объявленные функции позволяют выводить содержимое структуры в поток вывода (вводить из потока ввода) так, как будто это один из стандартных типов </a:t>
            </a:r>
            <a:r>
              <a:rPr lang="en-US" baseline="0" dirty="0"/>
              <a:t>C++.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84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эти флаги можно установить вручную или с помощью манипуляторов</a:t>
            </a:r>
          </a:p>
          <a:p>
            <a:pPr marL="228600" indent="-228600">
              <a:buAutoNum type="arabicParenR"/>
            </a:pPr>
            <a:r>
              <a:rPr lang="ru-RU" baseline="0" dirty="0"/>
              <a:t>в таблице в группы объединены взаимоисключающие флаги</a:t>
            </a:r>
          </a:p>
          <a:p>
            <a:pPr marL="228600" indent="-228600">
              <a:buAutoNum type="arabicParenR"/>
            </a:pPr>
            <a:r>
              <a:rPr lang="ru-RU" baseline="0" dirty="0"/>
              <a:t>битовые маски нужны чтобы сбрасывать взаимоисключающие флаги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93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9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Префикс для восьмеричных чисел – просто 0, если ввести число 017 в консоли, то оно прочтётся в восьмеричной системе счисления: </a:t>
            </a:r>
            <a:r>
              <a:rPr lang="en-US" baseline="0" dirty="0"/>
              <a:t>017(</a:t>
            </a:r>
            <a:r>
              <a:rPr lang="en-US" baseline="0" dirty="0" err="1"/>
              <a:t>oct</a:t>
            </a:r>
            <a:r>
              <a:rPr lang="en-US" baseline="0" dirty="0"/>
              <a:t>) = </a:t>
            </a:r>
            <a:r>
              <a:rPr lang="ru-RU" baseline="0" dirty="0"/>
              <a:t>15(</a:t>
            </a:r>
            <a:r>
              <a:rPr lang="en-US" baseline="0" dirty="0" err="1"/>
              <a:t>dec</a:t>
            </a:r>
            <a:r>
              <a:rPr lang="ru-RU" baseline="0" dirty="0"/>
              <a:t>) = 8 + 7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66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эти методы доступны для всех потоков ввода вывода</a:t>
            </a:r>
          </a:p>
          <a:p>
            <a:pPr marL="228600" indent="-228600">
              <a:buAutoNum type="arabicParenR"/>
            </a:pPr>
            <a:r>
              <a:rPr lang="ru-RU" baseline="0" dirty="0"/>
              <a:t>часто встречающаяся реализация для инкапсуляции внутренних полей класса: </a:t>
            </a:r>
            <a:r>
              <a:rPr lang="en-US" baseline="0" dirty="0"/>
              <a:t>"getter &amp; setter" – </a:t>
            </a:r>
            <a:r>
              <a:rPr lang="ru-RU" baseline="0" dirty="0"/>
              <a:t>перегруженная функция с параметром </a:t>
            </a:r>
            <a:r>
              <a:rPr lang="en-US" baseline="0" dirty="0"/>
              <a:t>(</a:t>
            </a:r>
            <a:r>
              <a:rPr lang="ru-RU" baseline="0" dirty="0"/>
              <a:t>например, </a:t>
            </a:r>
            <a:r>
              <a:rPr lang="en-US" baseline="0" dirty="0"/>
              <a:t>flags(</a:t>
            </a:r>
            <a:r>
              <a:rPr lang="ru-RU" baseline="0" dirty="0"/>
              <a:t>флаги</a:t>
            </a:r>
            <a:r>
              <a:rPr lang="en-US" baseline="0" dirty="0"/>
              <a:t>)</a:t>
            </a:r>
            <a:r>
              <a:rPr lang="ru-RU" baseline="0" dirty="0"/>
              <a:t>) устанавливает значение переменной, перегруженная функция без параметров (например, </a:t>
            </a:r>
            <a:r>
              <a:rPr lang="en-US" baseline="0" dirty="0"/>
              <a:t>flags())</a:t>
            </a:r>
            <a:r>
              <a:rPr lang="ru-RU" baseline="0" dirty="0"/>
              <a:t> читает</a:t>
            </a:r>
            <a:r>
              <a:rPr lang="en-US" baseline="0" dirty="0"/>
              <a:t> </a:t>
            </a:r>
            <a:r>
              <a:rPr lang="ru-RU" baseline="0" dirty="0"/>
              <a:t>текущее значение.</a:t>
            </a:r>
          </a:p>
          <a:p>
            <a:pPr marL="228600" indent="-228600">
              <a:buAutoNum type="arabicParenR"/>
            </a:pPr>
            <a:r>
              <a:rPr lang="en-US" baseline="0" dirty="0" err="1"/>
              <a:t>setf</a:t>
            </a:r>
            <a:r>
              <a:rPr lang="en-US" baseline="0" dirty="0"/>
              <a:t> – </a:t>
            </a:r>
            <a:r>
              <a:rPr lang="ru-RU" baseline="0" dirty="0"/>
              <a:t>установить указанные флаги, если указан второй </a:t>
            </a:r>
            <a:r>
              <a:rPr lang="ru-RU" baseline="0" dirty="0" err="1"/>
              <a:t>парметр</a:t>
            </a:r>
            <a:r>
              <a:rPr lang="ru-RU" baseline="0" dirty="0"/>
              <a:t>, то он задаёт маску битов, которые будут сброшены (пример на следующем слайде</a:t>
            </a:r>
            <a:r>
              <a:rPr lang="en-US" baseline="0" dirty="0"/>
              <a:t>).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функция установки флага</a:t>
            </a:r>
            <a:r>
              <a:rPr lang="en-US" baseline="0" dirty="0"/>
              <a:t>(</a:t>
            </a:r>
            <a:r>
              <a:rPr lang="en-US" baseline="0" dirty="0" err="1"/>
              <a:t>setf</a:t>
            </a:r>
            <a:r>
              <a:rPr lang="en-US" baseline="0" dirty="0"/>
              <a:t>)</a:t>
            </a:r>
            <a:r>
              <a:rPr lang="ru-RU" baseline="0" dirty="0"/>
              <a:t> возвращает предыдущее значение, чтобы можно было сразу задать новое, а позднее восстановить старое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cout.setf</a:t>
            </a:r>
            <a:r>
              <a:rPr lang="en-US" baseline="0" dirty="0"/>
              <a:t>(</a:t>
            </a:r>
            <a:r>
              <a:rPr lang="en-US" baseline="0" dirty="0" err="1"/>
              <a:t>ios</a:t>
            </a:r>
            <a:r>
              <a:rPr lang="en-US" baseline="0" dirty="0"/>
              <a:t>::hex, </a:t>
            </a:r>
            <a:r>
              <a:rPr lang="en-US" baseline="0" dirty="0" err="1"/>
              <a:t>ios</a:t>
            </a:r>
            <a:r>
              <a:rPr lang="en-US" baseline="0" dirty="0"/>
              <a:t>::</a:t>
            </a:r>
            <a:r>
              <a:rPr lang="en-US" baseline="0" dirty="0" err="1"/>
              <a:t>basefield</a:t>
            </a:r>
            <a:r>
              <a:rPr lang="en-US" baseline="0" dirty="0"/>
              <a:t>);</a:t>
            </a:r>
          </a:p>
          <a:p>
            <a:pPr marL="0" indent="0">
              <a:buNone/>
            </a:pPr>
            <a:r>
              <a:rPr lang="ru-RU" baseline="0" dirty="0"/>
              <a:t>эта строка сбрасывает все биты помеченные в битовой маске </a:t>
            </a:r>
            <a:r>
              <a:rPr lang="en-US" baseline="0" dirty="0" err="1"/>
              <a:t>ios</a:t>
            </a:r>
            <a:r>
              <a:rPr lang="en-US" baseline="0" dirty="0"/>
              <a:t>::</a:t>
            </a:r>
            <a:r>
              <a:rPr lang="en-US" baseline="0" dirty="0" err="1"/>
              <a:t>basefield</a:t>
            </a:r>
            <a:r>
              <a:rPr lang="ru-RU" baseline="0" dirty="0"/>
              <a:t> (эта маска задаёт все системы счисления, поддерживаемые потоками ввода-вывода), а после этого устанавливает единственный из них – </a:t>
            </a:r>
            <a:r>
              <a:rPr lang="en-US" baseline="0" dirty="0"/>
              <a:t>hex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077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метод </a:t>
            </a:r>
            <a:r>
              <a:rPr lang="en-US" baseline="0" dirty="0" err="1"/>
              <a:t>cin.width</a:t>
            </a:r>
            <a:r>
              <a:rPr lang="en-US" baseline="0" dirty="0"/>
              <a:t>(XX) </a:t>
            </a:r>
            <a:r>
              <a:rPr lang="ru-RU" baseline="0" dirty="0"/>
              <a:t>для входного потока считает, что ему передаётся длина буфера в который он будет читать, а значит эта длина должна включать и концевой ноль. Поэтому, несмотря на то, что в эту функцию передаётся число 5, введено будет только 4 символа (+концевой ноль).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182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 выводе в формате </a:t>
            </a:r>
            <a:r>
              <a:rPr lang="en-US" baseline="0" dirty="0" err="1"/>
              <a:t>ios</a:t>
            </a:r>
            <a:r>
              <a:rPr lang="en-US" baseline="0" dirty="0"/>
              <a:t>::fixed </a:t>
            </a:r>
            <a:r>
              <a:rPr lang="ru-RU" baseline="0" dirty="0"/>
              <a:t>функция </a:t>
            </a:r>
            <a:r>
              <a:rPr lang="en-US" baseline="0" dirty="0"/>
              <a:t>precision </a:t>
            </a:r>
            <a:r>
              <a:rPr lang="ru-RU" baseline="0" dirty="0"/>
              <a:t>задаёт количество знаков после занятой.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выводе в формате </a:t>
            </a:r>
            <a:r>
              <a:rPr lang="en-US" baseline="0" dirty="0" err="1"/>
              <a:t>ios</a:t>
            </a:r>
            <a:r>
              <a:rPr lang="en-US" baseline="0" dirty="0"/>
              <a:t>::scientific </a:t>
            </a:r>
            <a:r>
              <a:rPr lang="ru-RU" baseline="0" dirty="0"/>
              <a:t>она также задаёт количество знаков после занятой,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но при этом используется нормализованный формат: с помощью показателя степени оставляется одна значащая цифра до запятой, остальные после.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84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Манипуляторы вызывают методы из класса или просто выставляют биты в переменной флагов форматирования.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4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286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41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Это тот же самый пример, что был на пару слайдов раньше, но выполненный с помощью манипуляторов, а не методов.</a:t>
            </a:r>
            <a:br>
              <a:rPr lang="ru-RU" baseline="0" dirty="0"/>
            </a:br>
            <a:r>
              <a:rPr lang="ru-RU" baseline="0" dirty="0"/>
              <a:t>Это сделало код немного компактнее, а также позволило разместить на одной строке и вывод числа и параметры его форматирования.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39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15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0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1) входные потоки – начинаются с буквы </a:t>
            </a:r>
            <a:r>
              <a:rPr lang="en-US" baseline="0" dirty="0"/>
              <a:t>i </a:t>
            </a:r>
            <a:r>
              <a:rPr lang="ru-RU" baseline="0" dirty="0"/>
              <a:t>в имени (</a:t>
            </a:r>
            <a:r>
              <a:rPr lang="en-US" baseline="0" dirty="0"/>
              <a:t>input stream)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    выходные – начинаются с буквы </a:t>
            </a:r>
            <a:r>
              <a:rPr lang="en-US" baseline="0" dirty="0"/>
              <a:t>o </a:t>
            </a:r>
            <a:r>
              <a:rPr lang="ru-RU" baseline="0" dirty="0"/>
              <a:t>в имени (</a:t>
            </a:r>
            <a:r>
              <a:rPr lang="en-US" baseline="0" dirty="0"/>
              <a:t>output stream)</a:t>
            </a:r>
            <a:endParaRPr lang="ru-RU" baseline="0" dirty="0"/>
          </a:p>
          <a:p>
            <a:r>
              <a:rPr lang="ru-RU" baseline="0" dirty="0"/>
              <a:t>    ввод-вывод – без спецификации буквой</a:t>
            </a:r>
          </a:p>
          <a:p>
            <a:r>
              <a:rPr lang="ru-RU" baseline="0" dirty="0"/>
              <a:t>2) почему нет стандартного (консольного) потока ввода-вывода, а файловый есть?</a:t>
            </a:r>
            <a:endParaRPr lang="en-US" baseline="0" dirty="0"/>
          </a:p>
          <a:p>
            <a:r>
              <a:rPr lang="ru-RU" baseline="0" dirty="0"/>
              <a:t>Ответ: потому что клавиатура и экранный буфер – разные устройства, а поток для ввода и вывода в/из файла работает с одним и тем же файлом.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0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8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Приведённый пример лучше всего иллюстрирует работу с файлами.</a:t>
            </a:r>
          </a:p>
          <a:p>
            <a:pPr marL="228600" indent="-228600">
              <a:buAutoNum type="arabicParenR"/>
            </a:pPr>
            <a:r>
              <a:rPr lang="ru-RU" baseline="0" dirty="0"/>
              <a:t>Буферизация при работе через потоки достаётся бесплатно – программист даже не замечает, что она есть.</a:t>
            </a:r>
            <a:br>
              <a:rPr lang="ru-RU" baseline="0" dirty="0"/>
            </a:br>
            <a:r>
              <a:rPr lang="ru-RU" baseline="0" dirty="0"/>
              <a:t>А вот если её отключить то скорость обработки информации из файла может упасть на 3 порядка и более.</a:t>
            </a:r>
          </a:p>
          <a:p>
            <a:pPr marL="228600" indent="-228600">
              <a:buAutoNum type="arabicParenR"/>
            </a:pPr>
            <a:r>
              <a:rPr lang="ru-RU" baseline="0" dirty="0"/>
              <a:t>именно из-за необходимости буферизации операций ввода и операций вывода пришлось разделять входные и выходные потоки в разные классы:</a:t>
            </a:r>
          </a:p>
          <a:p>
            <a:pPr marL="0" indent="0">
              <a:buNone/>
            </a:pPr>
            <a:r>
              <a:rPr lang="ru-RU" baseline="0" dirty="0"/>
              <a:t>в </a:t>
            </a:r>
            <a:r>
              <a:rPr lang="en-US" baseline="0" dirty="0"/>
              <a:t>in</a:t>
            </a:r>
            <a:r>
              <a:rPr lang="ru-RU" baseline="0" dirty="0"/>
              <a:t>-</a:t>
            </a:r>
            <a:r>
              <a:rPr lang="en-US" baseline="0" dirty="0"/>
              <a:t>out </a:t>
            </a:r>
            <a:r>
              <a:rPr lang="ru-RU" baseline="0" dirty="0"/>
              <a:t>потоках два буфера – один на чтение и один на запись,</a:t>
            </a:r>
          </a:p>
          <a:p>
            <a:pPr marL="0" indent="0">
              <a:buNone/>
            </a:pPr>
            <a:r>
              <a:rPr lang="ru-RU" baseline="0" dirty="0"/>
              <a:t>поэтому и указатели позиции чтения и записи могут находится в разных позициях файла.</a:t>
            </a:r>
          </a:p>
          <a:p>
            <a:br>
              <a:rPr lang="ru-RU" baseline="0" dirty="0"/>
            </a:b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2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Казалось бы для консоли буфер не очень требуется, но тут стоит учесть, что текст может быть вставлен в буфер консоли из буфера обмена (а вставить так можно и достаточно большой текст, например, "Война и мир").</a:t>
            </a:r>
          </a:p>
          <a:p>
            <a:r>
              <a:rPr lang="ru-RU" baseline="0" dirty="0"/>
              <a:t>Также потоки ввода и потоки вывода могут быть легко перенаправлены на чтение из файла и запись в файл, то есть могут оперировать с достаточно большими объемами информации.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Все потоки поддерживают оба типа операций ввода-вывода: текстовый и бинарный, какой способ использовать – выбирает программист. Например, можно прочесть </a:t>
            </a:r>
            <a:r>
              <a:rPr lang="en-US" baseline="0" dirty="0"/>
              <a:t>html </a:t>
            </a:r>
            <a:r>
              <a:rPr lang="ru-RU" baseline="0" dirty="0"/>
              <a:t>страницу из интернета(текст) с помощью бинарных функций, а затем уже разобрать её как текст самостоятельно.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Поэтому всегда при вводе из файлов надо проверять формат вводимых данных.</a:t>
            </a:r>
            <a:br>
              <a:rPr lang="ru-RU" baseline="0" dirty="0"/>
            </a:br>
            <a:r>
              <a:rPr lang="ru-RU" baseline="0" dirty="0"/>
              <a:t>Вообще, надо проверять все данные, приходящие из вне вашей программы (жёсткий диск, интернет, и т.д.), на корректность: всегда найдётся нехороший человек, который или по глупости подсунет вашей программе неверные данные или специально сформирует данные так, чтобы ваша программа работала некорректно.</a:t>
            </a:r>
          </a:p>
          <a:p>
            <a:pPr marL="228600" indent="-228600">
              <a:buAutoNum type="arabicParenR"/>
            </a:pPr>
            <a:r>
              <a:rPr lang="ru-RU" baseline="0" dirty="0"/>
              <a:t>Бинарные операции быстрее – нет форматирования (преобразования бинарной информации в текст и обратно), вся информация передаётся в файл (или из файла) в том же виде, как она хранится в памяти компьютера.</a:t>
            </a:r>
          </a:p>
          <a:p>
            <a:pPr marL="228600" indent="-228600">
              <a:buAutoNum type="arabicParenR"/>
            </a:pPr>
            <a:r>
              <a:rPr lang="ru-RU" baseline="0" dirty="0"/>
              <a:t>Текстовое представление – понятное человеку, взяв текстовый файл сформированной чужой программой, легко понять, где что хранится и написать свою программу читающую эту информацию или сохраняющую информацию в том же формате.</a:t>
            </a:r>
          </a:p>
          <a:p>
            <a:pPr marL="228600" indent="-228600">
              <a:buAutoNum type="arabicParenR"/>
            </a:pPr>
            <a:r>
              <a:rPr lang="ru-RU" baseline="0" dirty="0"/>
              <a:t>Бинарное представление можно разобрать, только имея описание формата файла.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4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Пример: скачивание файла из интернета без </a:t>
            </a:r>
            <a:r>
              <a:rPr lang="ru-RU" baseline="0" dirty="0" err="1"/>
              <a:t>докачки</a:t>
            </a:r>
            <a:r>
              <a:rPr lang="ru-RU" baseline="0" dirty="0"/>
              <a:t> (возможно только последовательно) и с поддержкой </a:t>
            </a:r>
            <a:r>
              <a:rPr lang="ru-RU" baseline="0" dirty="0" err="1"/>
              <a:t>докачки</a:t>
            </a:r>
            <a:r>
              <a:rPr lang="ru-RU" baseline="0" dirty="0"/>
              <a:t> (браузер может запросить </a:t>
            </a:r>
            <a:r>
              <a:rPr lang="ru-RU" baseline="0" dirty="0" err="1"/>
              <a:t>докачать</a:t>
            </a:r>
            <a:r>
              <a:rPr lang="ru-RU" baseline="0" dirty="0"/>
              <a:t> файл с того места, где была прервана передача в прошлый раз).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работе с файлами поддерживается прямой доступ к данным, однако последовательный доступ существенно быстрее.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9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8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12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12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4000" y="117000"/>
            <a:ext cx="8640960" cy="6192688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169863">
              <a:lnSpc>
                <a:spcPct val="107000"/>
              </a:lnSpc>
              <a:buClr>
                <a:schemeClr val="accent2"/>
              </a:buClr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5. Дополнительные темы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20. Основы системы ввода-вывода</a:t>
            </a:r>
          </a:p>
          <a:p>
            <a:pPr marL="627062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21. Исключения</a:t>
            </a: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837000"/>
            <a:ext cx="903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u="sng" dirty="0">
                <a:solidFill>
                  <a:prstClr val="black"/>
                </a:solidFill>
              </a:rPr>
              <a:t>стандартные потоки </a:t>
            </a:r>
            <a:r>
              <a:rPr lang="ru-RU" sz="2400" dirty="0">
                <a:solidFill>
                  <a:prstClr val="black"/>
                </a:solidFill>
              </a:rPr>
              <a:t>бывают только </a:t>
            </a:r>
            <a:r>
              <a:rPr lang="ru-RU" sz="2400" u="sng" dirty="0">
                <a:solidFill>
                  <a:prstClr val="black"/>
                </a:solidFill>
              </a:rPr>
              <a:t>однонаправленными</a:t>
            </a:r>
            <a:r>
              <a:rPr lang="ru-RU" sz="2400" dirty="0">
                <a:solidFill>
                  <a:prstClr val="black"/>
                </a:solidFill>
              </a:rPr>
              <a:t>: информация либо только читается из потока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cin</a:t>
            </a:r>
            <a:r>
              <a:rPr lang="ru-RU" sz="2400" dirty="0">
                <a:solidFill>
                  <a:prstClr val="black"/>
                </a:solidFill>
              </a:rPr>
              <a:t>), либо только пишется в поток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r>
              <a:rPr lang="ru-RU" sz="2400" dirty="0">
                <a:solidFill>
                  <a:prstClr val="black"/>
                </a:solidFill>
              </a:rPr>
              <a:t>;  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u="sng" dirty="0">
                <a:solidFill>
                  <a:prstClr val="black"/>
                </a:solidFill>
              </a:rPr>
              <a:t>файловые и строковые потоки</a:t>
            </a:r>
            <a:r>
              <a:rPr lang="ru-RU" sz="2400" dirty="0">
                <a:solidFill>
                  <a:prstClr val="black"/>
                </a:solidFill>
              </a:rPr>
              <a:t> могут быть и </a:t>
            </a:r>
            <a:r>
              <a:rPr lang="ru-RU" sz="2400" u="sng" dirty="0">
                <a:solidFill>
                  <a:prstClr val="black"/>
                </a:solidFill>
              </a:rPr>
              <a:t>двунаправленными</a:t>
            </a:r>
            <a:r>
              <a:rPr lang="ru-RU" sz="2400" dirty="0">
                <a:solidFill>
                  <a:prstClr val="black"/>
                </a:solidFill>
              </a:rPr>
              <a:t>: из потока можно вводить информацию и в тот же поток – выводить;</a:t>
            </a:r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Потоки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693000"/>
            <a:ext cx="903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prstClr val="black"/>
                </a:solidFill>
              </a:rPr>
              <a:t>Каждый поток имеет связанное с ним состояние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prstClr val="black"/>
                </a:solidFill>
              </a:rPr>
              <a:t>Оно хранится в виде отдельных бит переменной типа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назначение бит описано в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пространстве имён </a:t>
            </a:r>
            <a:r>
              <a:rPr lang="ru-RU" sz="2000" dirty="0" err="1">
                <a:solidFill>
                  <a:srgbClr val="428497"/>
                </a:solidFill>
                <a:latin typeface="Consolas" panose="020B0609020204030204" pitchFamily="49" charset="0"/>
              </a:rPr>
              <a:t>ios</a:t>
            </a:r>
            <a:r>
              <a:rPr lang="ru-RU" sz="2000" dirty="0">
                <a:solidFill>
                  <a:srgbClr val="428497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в виде перечисления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enum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io_state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0,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 ошибки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1,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файла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failbit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2,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последняя операция не выполнилась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badbit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4,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попытка использования недопустимой операции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hardfail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фатальная ошибка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prstClr val="black"/>
                </a:solidFill>
              </a:rPr>
              <a:t>Доступ к состоянию потока обеспечивается с помощью метода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Проверить состояние потока без выделения бит можно используя методы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rdstate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установлены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badbit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hardfail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установлены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failbit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badbit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hardfail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достигнут конец потока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856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вводим числа до первой ошибки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определяем тип ошибки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файла"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Запрещённая операция или аппаратная ошибка"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форматирования"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52000" y="2997000"/>
            <a:ext cx="5112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или записать короче, воспользовавшись неявным преобразованием к типу </a:t>
            </a:r>
            <a:r>
              <a:rPr lang="en-US" sz="2200" dirty="0">
                <a:solidFill>
                  <a:srgbClr val="0000FF"/>
                </a:solidFill>
              </a:rPr>
              <a:t>bool</a:t>
            </a:r>
            <a:r>
              <a:rPr lang="ru-RU" sz="2200" dirty="0">
                <a:solidFill>
                  <a:schemeClr val="tx1"/>
                </a:solidFill>
              </a:rPr>
              <a:t>: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772000" y="2781000"/>
            <a:ext cx="1944000" cy="7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4716000" y="1845000"/>
            <a:ext cx="4248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можно записать иначе: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cin.</a:t>
            </a: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5013000"/>
            <a:ext cx="864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rgbClr val="000000"/>
                </a:solidFill>
              </a:rPr>
              <a:t>Для продолжения ввода после анализа ошибки надо очистить флаги функцией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2200" dirty="0">
                <a:solidFill>
                  <a:srgbClr val="000000"/>
                </a:solidFill>
              </a:rPr>
              <a:t>,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400" b="1" dirty="0"/>
              <a:t>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очистить входной поток от введённых ошибочных символов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765000"/>
            <a:ext cx="856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rgbClr val="000000"/>
                </a:solidFill>
              </a:rPr>
              <a:t>Если программа запрашивает число, а пользователь введёт строку,</a:t>
            </a:r>
            <a:br>
              <a:rPr lang="ru-RU" sz="2200" dirty="0">
                <a:solidFill>
                  <a:srgbClr val="000000"/>
                </a:solidFill>
              </a:rPr>
            </a:br>
            <a:r>
              <a:rPr lang="ru-RU" sz="2200" dirty="0">
                <a:solidFill>
                  <a:srgbClr val="000000"/>
                </a:solidFill>
              </a:rPr>
              <a:t>то будет установлен бит </a:t>
            </a:r>
            <a:r>
              <a:rPr lang="ru-RU" sz="2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failbit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и функция вернётся,</a:t>
            </a:r>
            <a:br>
              <a:rPr lang="ru-RU" sz="2200" dirty="0">
                <a:solidFill>
                  <a:srgbClr val="000000"/>
                </a:solidFill>
              </a:rPr>
            </a:br>
            <a:r>
              <a:rPr lang="ru-RU" sz="2200" dirty="0">
                <a:solidFill>
                  <a:srgbClr val="000000"/>
                </a:solidFill>
              </a:rPr>
              <a:t>не изменив вводимую переменную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1917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13;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число: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3213000"/>
            <a:ext cx="331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[128] = {0};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128);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00" y="1989000"/>
            <a:ext cx="2952000" cy="216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aab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2000" y="4221000"/>
            <a:ext cx="856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failbit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сам не сбрасывается и приводит к отмене последующих операций ввода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4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8000" y="693000"/>
            <a:ext cx="8892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00"/>
                </a:solidFill>
              </a:rPr>
              <a:t>Есть три способа очистить входной буфер:</a:t>
            </a:r>
          </a:p>
          <a:p>
            <a:pPr marL="285750" lvl="0" indent="-285750" defTabSz="914400" fontAlgn="base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извлекает из потока символы и отбрасывает их, не более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символов или до первого символа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40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Например, удалить все символы до первого перевода строки включительно: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numeric_limits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</a:rPr>
              <a:t>     </a:t>
            </a:r>
            <a:r>
              <a:rPr lang="en-US" sz="2000" dirty="0">
                <a:highlight>
                  <a:srgbClr val="FFFFFF"/>
                </a:highlight>
              </a:rPr>
              <a:t>(</a:t>
            </a:r>
            <a:r>
              <a:rPr lang="ru-RU" sz="2000" dirty="0">
                <a:highlight>
                  <a:srgbClr val="FFFFFF"/>
                </a:highlight>
              </a:rPr>
              <a:t>* необходим заголовочный файл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&lt;limits&gt;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900" lvl="0" indent="-342900" defTabSz="91440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buClr>
                <a:schemeClr val="accent2"/>
              </a:buClr>
            </a:pPr>
            <a:r>
              <a:rPr lang="ru-RU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у потока ввода есть буфер чтения, в котором он хранит символы.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К нему можно обратиться используя метод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().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А любой уважающий себя буфер знает, сколько символов в нем содержится. </a:t>
            </a:r>
          </a:p>
          <a:p>
            <a:pPr>
              <a:buClr>
                <a:schemeClr val="accent2"/>
              </a:buClr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900" lvl="0" indent="-342900" defTabSz="91440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Самая простая реализация очистки буфера с точки зрения программиста, и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самая тяжёлая с точки зрения выполненной работы. Создаёт буфер, 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   вычитывает туда все байты, удаляет буфер.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4000" y="981000"/>
            <a:ext cx="792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пример проверки, что число введено корректно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число: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"Введено число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000" y="1773000"/>
            <a:ext cx="2880000" cy="144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aab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10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Введено число 10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000" y="3501000"/>
            <a:ext cx="2880000" cy="79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10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Введено число 10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000" y="4509000"/>
            <a:ext cx="2880000" cy="79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число: 10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.5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Введено число 10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4000" y="981000"/>
            <a:ext cx="792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проверку можно делать не после каждого ввода,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 после ввода набора связанных переменных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три числа: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in_avail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Введены числа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Состояние потока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39175" cy="792163"/>
          </a:xfrm>
        </p:spPr>
        <p:txBody>
          <a:bodyPr anchor="t">
            <a:noAutofit/>
          </a:bodyPr>
          <a:lstStyle/>
          <a:p>
            <a:r>
              <a:rPr lang="ru-RU" sz="4400" dirty="0">
                <a:solidFill>
                  <a:schemeClr val="bg1">
                    <a:lumMod val="50000"/>
                  </a:schemeClr>
                </a:solidFill>
              </a:rPr>
              <a:t>Особенности использования стандартного входного потока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341000"/>
            <a:ext cx="8640000" cy="47859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Если в начале операции чтения входной буфер пуст, то поток ожидает ввода символа конца строки </a:t>
            </a:r>
            <a:r>
              <a:rPr lang="en-US" sz="2000" dirty="0"/>
              <a:t>&lt;Enter&gt; </a:t>
            </a:r>
            <a:r>
              <a:rPr lang="ru-RU" sz="2000" dirty="0"/>
              <a:t>и помещает весь введённый до него текст во входной буфер, дальнейшее чтение выполняется из буфера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При чтении чисел сперва пропускаются подряд идущие пробельные символы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Пробельными символами считаются:</a:t>
            </a:r>
            <a:br>
              <a:rPr lang="ru-RU" sz="2000" dirty="0"/>
            </a:br>
            <a:r>
              <a:rPr lang="ru-RU" sz="2000" dirty="0"/>
              <a:t>пробел, табуляция(\</a:t>
            </a:r>
            <a:r>
              <a:rPr lang="en-US" sz="2000" dirty="0"/>
              <a:t>t)</a:t>
            </a:r>
            <a:r>
              <a:rPr lang="ru-RU" sz="2000" dirty="0"/>
              <a:t>, символы конца строки</a:t>
            </a:r>
            <a:r>
              <a:rPr lang="en-US" sz="2000" dirty="0"/>
              <a:t>(\n)</a:t>
            </a:r>
            <a:r>
              <a:rPr lang="ru-RU" sz="2000" dirty="0"/>
              <a:t> и перевода каретки</a:t>
            </a:r>
            <a:r>
              <a:rPr lang="en-US" sz="2000" dirty="0"/>
              <a:t>(\r)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Ввод числа завершается на первом не числовом символе, например: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булевские значения вводятся как 1 (</a:t>
            </a:r>
            <a:r>
              <a:rPr lang="en-US" sz="2000" dirty="0">
                <a:solidFill>
                  <a:srgbClr val="0000FF"/>
                </a:solidFill>
              </a:rPr>
              <a:t>true</a:t>
            </a:r>
            <a:r>
              <a:rPr lang="ru-RU" sz="2000" dirty="0"/>
              <a:t>) и 0 (</a:t>
            </a:r>
            <a:r>
              <a:rPr lang="en-US" sz="2000" dirty="0">
                <a:solidFill>
                  <a:srgbClr val="0000FF"/>
                </a:solidFill>
              </a:rPr>
              <a:t>false</a:t>
            </a:r>
            <a:r>
              <a:rPr lang="ru-RU" sz="2000" dirty="0"/>
              <a:t>); 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6000" y="4581000"/>
            <a:ext cx="2880000" cy="108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0.456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341000"/>
            <a:ext cx="8640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000" dirty="0"/>
              <a:t>при вводе символов и строк с использованием оператора </a:t>
            </a:r>
            <a:r>
              <a:rPr lang="en-US" sz="2000" dirty="0"/>
              <a:t>&gt;&gt; </a:t>
            </a:r>
            <a:r>
              <a:rPr lang="ru-RU" sz="2000" dirty="0"/>
              <a:t>пробельные символы игнорируются, ввод строки заканчивается на пробеле или символе конца строки</a:t>
            </a:r>
            <a:br>
              <a:rPr lang="en-US" sz="2000" dirty="0"/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000" dirty="0"/>
              <a:t>манипулятор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/>
              <a:t>позволяет не пропускать пробелы при вводе в переменную типа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endParaRPr lang="en-US" sz="20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при активном манипуляторе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из буфера надо вручную удалять даже символ конца строки</a:t>
            </a:r>
            <a:r>
              <a:rPr lang="en-US" sz="2000" dirty="0">
                <a:highlight>
                  <a:srgbClr val="FFFFFF"/>
                </a:highlight>
              </a:rPr>
              <a:t>;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/>
              <a:t>вернуть обычное поведение потока после использования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dirty="0"/>
              <a:t> </a:t>
            </a:r>
            <a:r>
              <a:rPr lang="ru-RU" sz="2000" dirty="0"/>
              <a:t>позволяет манипулятор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skipws</a:t>
            </a:r>
            <a:endParaRPr lang="en-US" sz="2000" i="1" dirty="0">
              <a:solidFill>
                <a:srgbClr val="88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00" y="2493000"/>
            <a:ext cx="2088000" cy="72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w   e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qwe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000" y="4365000"/>
            <a:ext cx="2088000" cy="79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 w   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 w</a:t>
            </a:r>
          </a:p>
        </p:txBody>
      </p:sp>
      <p:sp>
        <p:nvSpPr>
          <p:cNvPr id="14" name="Заголовок 5"/>
          <p:cNvSpPr txBox="1">
            <a:spLocks/>
          </p:cNvSpPr>
          <p:nvPr/>
        </p:nvSpPr>
        <p:spPr>
          <a:xfrm>
            <a:off x="252000" y="117000"/>
            <a:ext cx="8640000" cy="11520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chemeClr val="bg1">
                    <a:lumMod val="50000"/>
                  </a:schemeClr>
                </a:solidFill>
              </a:rPr>
              <a:t>Особенности использования стандартного входного потока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39175" cy="1152000"/>
          </a:xfrm>
        </p:spPr>
        <p:txBody>
          <a:bodyPr anchor="t">
            <a:noAutofit/>
          </a:bodyPr>
          <a:lstStyle/>
          <a:p>
            <a:r>
              <a:rPr lang="ru-RU" sz="4400" dirty="0">
                <a:solidFill>
                  <a:schemeClr val="bg1">
                    <a:lumMod val="50000"/>
                  </a:schemeClr>
                </a:solidFill>
              </a:rPr>
              <a:t>Особенности использования стандартного входного потока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341000"/>
            <a:ext cx="8640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dirty="0"/>
              <a:t>использования манипулятора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/>
              <a:t>со строками не даёт результата: оператор </a:t>
            </a:r>
            <a:r>
              <a:rPr lang="en-US" sz="2000" dirty="0"/>
              <a:t>&gt;&gt; </a:t>
            </a:r>
            <a:r>
              <a:rPr lang="ru-RU" sz="2000" dirty="0"/>
              <a:t>никогда не положит в строку пробельный символ: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[128];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имя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noskipws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 ввели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другое имя:"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 ввели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000" b="1" dirty="0"/>
              <a:t>для ввода строк с пробелами </a:t>
            </a:r>
            <a:r>
              <a:rPr lang="ru-RU" sz="2000" dirty="0"/>
              <a:t>в символьный массив  используются метод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128);</a:t>
            </a:r>
          </a:p>
          <a:p>
            <a:r>
              <a:rPr lang="ru-RU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8703" y="2277000"/>
            <a:ext cx="2736001" cy="1872000"/>
          </a:xfrm>
          <a:prstGeom prst="rect">
            <a:avLst/>
          </a:prstGeom>
          <a:solidFill>
            <a:schemeClr val="tx1"/>
          </a:solidFill>
        </p:spPr>
        <p:txBody>
          <a:bodyPr wrap="square" lIns="36000" rIns="36000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имя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Джеймс Бонд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 ввели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Джеймс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другое имя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 ввели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Бонд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5940000" y="2061000"/>
            <a:ext cx="244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Строковые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4000" y="2061000"/>
            <a:ext cx="2520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Стандартные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348000" y="2061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Файловые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000" y="2493000"/>
            <a:ext cx="1512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cin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cout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cerr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clog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76000" y="2637000"/>
            <a:ext cx="2160000" cy="1728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ifstream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ofstream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fstream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940000" y="2493000"/>
            <a:ext cx="237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istrstream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ostrstream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strstream</a:t>
            </a:r>
            <a:endParaRPr lang="en-US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stringstream</a:t>
            </a:r>
            <a:endParaRPr lang="ru-RU" sz="3200" dirty="0">
              <a:solidFill>
                <a:prstClr val="black"/>
              </a:solidFill>
            </a:endParaRP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1584000" y="1485000"/>
            <a:ext cx="2808000" cy="576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8" idx="0"/>
          </p:cNvCxnSpPr>
          <p:nvPr/>
        </p:nvCxnSpPr>
        <p:spPr>
          <a:xfrm>
            <a:off x="4392000" y="1485000"/>
            <a:ext cx="2772000" cy="576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11" idx="0"/>
          </p:cNvCxnSpPr>
          <p:nvPr/>
        </p:nvCxnSpPr>
        <p:spPr>
          <a:xfrm>
            <a:off x="4392000" y="1485000"/>
            <a:ext cx="0" cy="576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80000" y="4797000"/>
            <a:ext cx="2880000" cy="144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Экран + клавиатура, могут быть "перенаправлены"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в файл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132000" y="4797000"/>
            <a:ext cx="2520000" cy="144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Файл на диске или в сетевом хранилище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724000" y="4797000"/>
            <a:ext cx="3312000" cy="144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Временный буфер в памяти в виде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массива байт или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объекта класса </a:t>
            </a:r>
            <a:r>
              <a:rPr lang="en-US" sz="2400" dirty="0">
                <a:solidFill>
                  <a:schemeClr val="tx1"/>
                </a:solidFill>
              </a:rPr>
              <a:t>string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48000" y="909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Потоки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748000" cy="792163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 ввода-вывода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4000" y="981000"/>
            <a:ext cx="856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/>
              <a:t>В стандартной библиотеке перегружены операторы форматированного вывода для класса </a:t>
            </a:r>
            <a:r>
              <a:rPr lang="en-US" altLang="ru-RU" sz="2000" dirty="0" err="1"/>
              <a:t>ostream</a:t>
            </a:r>
            <a:endParaRPr lang="ru-RU" altLang="ru-RU" sz="2000" dirty="0"/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целых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символов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вещественных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строк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4000" y="3717000"/>
            <a:ext cx="8568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highlight>
                  <a:srgbClr val="FFFFFF"/>
                </a:highlight>
              </a:rPr>
              <a:t>Программист может перегрузить этот оператор для своего типа следующим образом</a:t>
            </a:r>
            <a:br>
              <a:rPr lang="ru-RU" sz="2000" dirty="0">
                <a:highlight>
                  <a:srgbClr val="FFFFFF"/>
                </a:highlight>
              </a:rPr>
            </a:br>
            <a:r>
              <a:rPr lang="ru-RU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возвращаемый_тип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знак_операции</a:t>
            </a:r>
            <a:r>
              <a:rPr lang="ru-RU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параметры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ru-RU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операторы_тела_функции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24000" y="5013000"/>
            <a:ext cx="856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highlight>
                  <a:srgbClr val="FFFFFF"/>
                </a:highlight>
              </a:rPr>
              <a:t>Первый параметр – ссылка на поток (передавать поток по значению нельзя)</a:t>
            </a:r>
            <a:br>
              <a:rPr lang="ru-RU" sz="2000" dirty="0">
                <a:highlight>
                  <a:srgbClr val="FFFFFF"/>
                </a:highlight>
              </a:rPr>
            </a:br>
            <a:r>
              <a:rPr lang="ru-RU" sz="2000" dirty="0">
                <a:highlight>
                  <a:srgbClr val="FFFFFF"/>
                </a:highlight>
              </a:rPr>
              <a:t>Второй параметр – тип выводимой переменной</a:t>
            </a:r>
            <a:br>
              <a:rPr lang="ru-RU" sz="2000" dirty="0">
                <a:highlight>
                  <a:srgbClr val="FFFFFF"/>
                </a:highlight>
              </a:rPr>
            </a:br>
            <a:r>
              <a:rPr lang="ru-RU" sz="2000" dirty="0">
                <a:highlight>
                  <a:srgbClr val="FFFFFF"/>
                </a:highlight>
              </a:rPr>
              <a:t>(желательно передавать константную ссылку)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748100" cy="792163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 ввода-вывода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80000" y="1341000"/>
            <a:ext cx="8568000" cy="466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действительную и мнимую части числа: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 ввели: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2344" y="752531"/>
            <a:ext cx="2070000" cy="12280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9172" y="5199181"/>
            <a:ext cx="2736000" cy="86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12 3</a:t>
            </a:r>
          </a:p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 ввели: 12 + 3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1438" y="765000"/>
            <a:ext cx="88205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Для влияния на форму выводимой или вводимой информации можно использовать </a:t>
            </a:r>
            <a:r>
              <a:rPr lang="ru-RU" sz="2000" b="1" dirty="0"/>
              <a:t>флаги форматирования</a:t>
            </a:r>
            <a:r>
              <a:rPr lang="ru-RU" sz="2000" dirty="0"/>
              <a:t>.  Как и состояние потока, флаги форматирования хранятся в отдельных битах переменой флагов.</a:t>
            </a:r>
            <a:endParaRPr lang="ru-RU" sz="20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96542"/>
              </p:ext>
            </p:extLst>
          </p:nvPr>
        </p:nvGraphicFramePr>
        <p:xfrm>
          <a:off x="252000" y="1917000"/>
          <a:ext cx="8568000" cy="4247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флаг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назначение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::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dec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выводимые числа форматируются как десятичные</a:t>
                      </a:r>
                      <a:b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(по умолчанию)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ios::hex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выводимые числа форматируются как шестнадцатеричные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oct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выводимые числа форматируются как восьмеричные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basefield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маска для битов флага «основание системы счисления»</a:t>
                      </a:r>
                      <a:b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ios::fixed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формат вещественных чисел с фиксированной точкой 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ios::scientific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формат вещественных чисел в экспоненциальной форме (научный формат)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floatfield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маска для битов флага «формат с плавающей точкой»</a:t>
                      </a:r>
                      <a:b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ru-RU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scientific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36292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02964"/>
              </p:ext>
            </p:extLst>
          </p:nvPr>
        </p:nvGraphicFramePr>
        <p:xfrm>
          <a:off x="252000" y="2277000"/>
          <a:ext cx="856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флаг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назначение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ios::left 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выравнивание влево выводимого значения</a:t>
                      </a:r>
                      <a:b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(используется символ заполнения – по умолчанию «пробел»)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ios::right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выравнивание вправо выводимого значения</a:t>
                      </a:r>
                      <a:b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</a:b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(установлен по умолчанию) 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ios::internal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символ-заполнитель пустых позиций помещается между символом знака (или символом основания системы счисления) и числовым значением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adjustfield</a:t>
                      </a:r>
                      <a:endParaRPr kumimoji="0" lang="ru-R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маска для битов флага «дополнение»</a:t>
                      </a:r>
                      <a:b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dirty="0">
                          <a:latin typeface="+mn-lt"/>
                        </a:rPr>
                        <a:t>left</a:t>
                      </a:r>
                      <a:r>
                        <a:rPr lang="en-US" sz="2000" dirty="0">
                          <a:latin typeface="+mn-lt"/>
                        </a:rPr>
                        <a:t> | </a:t>
                      </a:r>
                      <a:r>
                        <a:rPr lang="en-US" sz="2000" b="1" dirty="0">
                          <a:latin typeface="+mn-lt"/>
                        </a:rPr>
                        <a:t>right</a:t>
                      </a:r>
                      <a:r>
                        <a:rPr lang="ru-RU" sz="2000" b="1" dirty="0">
                          <a:latin typeface="+mn-lt"/>
                        </a:rPr>
                        <a:t> </a:t>
                      </a:r>
                      <a:r>
                        <a:rPr lang="en-US" sz="2000" dirty="0">
                          <a:latin typeface="+mn-lt"/>
                        </a:rPr>
                        <a:t>|</a:t>
                      </a:r>
                      <a:r>
                        <a:rPr lang="en-US" sz="2000" b="1" baseline="0" dirty="0">
                          <a:latin typeface="+mn-lt"/>
                        </a:rPr>
                        <a:t> </a:t>
                      </a:r>
                      <a:r>
                        <a:rPr lang="en-US" sz="2000" b="1" dirty="0">
                          <a:latin typeface="+mn-lt"/>
                        </a:rPr>
                        <a:t>internal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438" y="765000"/>
            <a:ext cx="88205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влияния на форму выводимой или вводимой информации можно использовать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флаги форматирования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Как и состояние потока, флаги форматирования хранятся в отдельных битах переменой флагов.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5543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14887"/>
              </p:ext>
            </p:extLst>
          </p:nvPr>
        </p:nvGraphicFramePr>
        <p:xfrm>
          <a:off x="252000" y="1845000"/>
          <a:ext cx="8568000" cy="440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флаг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назначение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ios::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boolalpha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представление логических значений не в числовом, а в символьном виде (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и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false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showbase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разрешает вывод основания системы счисления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– для восьмеричной, 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– для шестнадцатеричной)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showpoint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разрешает вывод десятичной точки и  следующих за ней незначащих концевых нулей для вещественных чисел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showpos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разрешает выводить знак даже для положительных чисел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skipws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при чтении данных из входного потока игнорировать начальные пробельные символы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unitbuf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очищать все потоки (выгружать содержимое буфера) после каждого ввода или вывода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ios::uppercase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при выводе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hex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чисел использовать символы верхнего регистра (</a:t>
                      </a: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по умолчанию – нижний регистр)</a:t>
                      </a:r>
                    </a:p>
                  </a:txBody>
                  <a:tcPr marL="56795" marR="56795" marT="0" marB="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1438" y="765000"/>
            <a:ext cx="88205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влияния на форму выводимой или вводимой информации можно использовать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флаги форматирования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Как и состояние потока, флаги форматирования хранятся в отдельных битах переменой флагов.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60398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208131"/>
              </p:ext>
            </p:extLst>
          </p:nvPr>
        </p:nvGraphicFramePr>
        <p:xfrm>
          <a:off x="252000" y="1197000"/>
          <a:ext cx="8640000" cy="4846320"/>
        </p:xfrm>
        <a:graphic>
          <a:graphicData uri="http://schemas.openxmlformats.org/drawingml/2006/table">
            <a:tbl>
              <a:tblPr/>
              <a:tblGrid>
                <a:gridCol w="28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метод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назначение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flags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flags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(флаги)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dirty="0">
                          <a:latin typeface="+mn-lt"/>
                        </a:rPr>
                        <a:t>возвращает текущую комбинацию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флагов формата и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устанавливает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новую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setf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(флаги)</a:t>
                      </a:r>
                    </a:p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setf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(флаги, маска)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000" dirty="0">
                          <a:latin typeface="+mn-lt"/>
                        </a:rPr>
                        <a:t>возвращает текущую комбинацию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флагов формата и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устанавливает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новую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unsetf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(маска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сбрасывает указанные флаги формата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width(w)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w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 width();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задаёт ширину форматируемого поля и</a:t>
                      </a:r>
                      <a:b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возвращает текущую ширину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(минимальную при выводе, максимальную при вводе)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fill(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fill();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или читает символ-заполнитель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precision(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 precision();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число цифр, задействованных в форматируемых числовых величинах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71415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6000" y="1269000"/>
            <a:ext cx="67680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adjustfield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uppercase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000" y="1557000"/>
            <a:ext cx="2304000" cy="453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0X00000F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017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834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053000"/>
            <a:ext cx="6768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(8);</a:t>
            </a: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 умолчанию дополняется пробелами слева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применяется однократно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000" y="1269000"/>
            <a:ext cx="2304000" cy="496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123456789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4013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053000"/>
            <a:ext cx="6768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123.456;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scientific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000" y="1053000"/>
            <a:ext cx="2304000" cy="525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123.45600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123.5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1.2e+002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1.235e+002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1.23456e+002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7359775" cy="719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Флаги форматирования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3161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Манипуляторы без параметров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136643"/>
              </p:ext>
            </p:extLst>
          </p:nvPr>
        </p:nvGraphicFramePr>
        <p:xfrm>
          <a:off x="252000" y="1632024"/>
          <a:ext cx="8640000" cy="4388976"/>
        </p:xfrm>
        <a:graphic>
          <a:graphicData uri="http://schemas.openxmlformats.org/drawingml/2006/table">
            <a:tbl>
              <a:tblPr/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манипулятор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назначение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форматирует целые числа как десятичные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форматирует целые числа как шестнадцатеричные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oct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форматирует целые числа как восьмеричные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переход на новую строку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записывает в поток нулевой символ</a:t>
                      </a:r>
                      <a:b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(имеет смысл только для строковых потоков)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экстрактор пробельных символов (пропускает во входном потоке идущие подряд пробельные символы)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64695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flush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для выходного потока записывает содержимое буфера (записывает в файл или выдаёт на экран)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000" y="837000"/>
            <a:ext cx="878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Манипуляторы – более удобный способ задавать форматирование выводимых чисел - в одной строке вместе с выводимыми параметрами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000" y="981000"/>
            <a:ext cx="86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Поток – абстрактное понятие, обозначает</a:t>
            </a:r>
          </a:p>
          <a:p>
            <a:r>
              <a:rPr lang="ru-RU" sz="2400" dirty="0"/>
              <a:t>последовательность  символов.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000" y="2133000"/>
            <a:ext cx="8784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Поток состоит из двух уровней:</a:t>
            </a:r>
            <a:br>
              <a:rPr lang="ru-RU" sz="2400" dirty="0"/>
            </a:br>
            <a:r>
              <a:rPr lang="ru-RU" sz="2400" dirty="0"/>
              <a:t>- физический (файл на диске, клавиатура, экран, буфер в памяти)</a:t>
            </a:r>
            <a:br>
              <a:rPr lang="ru-RU" sz="2400" dirty="0"/>
            </a:br>
            <a:r>
              <a:rPr lang="ru-RU" sz="2400" dirty="0"/>
              <a:t>- логический – структура данных (объект класса), через которую осуществляется ввод-вывод данных.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Только в момент создания такой структуры необходимо указать с каким физическим объектом она связана,</a:t>
            </a:r>
            <a:br>
              <a:rPr lang="ru-RU" sz="2400" dirty="0"/>
            </a:br>
            <a:r>
              <a:rPr lang="ru-RU" sz="2400" dirty="0"/>
              <a:t>при дальнейшей работе программист работает однотипно со всеми возможными типами потоков.</a:t>
            </a:r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136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Манипуляторы с параметрами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108704"/>
              </p:ext>
            </p:extLst>
          </p:nvPr>
        </p:nvGraphicFramePr>
        <p:xfrm>
          <a:off x="252000" y="765000"/>
          <a:ext cx="8640000" cy="5516376"/>
        </p:xfrm>
        <a:graphic>
          <a:graphicData uri="http://schemas.openxmlformats.org/drawingml/2006/table">
            <a:tbl>
              <a:tblPr/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манипулятор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назначение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setw(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nWidth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ширину следующего поля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минимальную для потока вывода,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максимальную для потока ввода)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(по умолчанию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-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setbase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nBase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основание системы счисления,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допустимые значения 8, 10 или 16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(по умолчанию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-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setfill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cFill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')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символ-заполнитель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(по умолчанию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пробел)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setprecision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nPrec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6)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количество цифр дробной части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setiosflags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lFlags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устанавливает указанные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флаги формата потока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resetiosflags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lFlags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сбрасывает указанные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флаги формата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потока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0041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Манипуляторы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693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2"/>
              </a:buClr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765000"/>
            <a:ext cx="676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&lt;iomanip&gt;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123.456;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resetiosflags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setiosflags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scientific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0000" y="765000"/>
            <a:ext cx="2304000" cy="5472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123.45600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123.5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123.456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1.2e+002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1.235e+002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1.23456e+002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123456789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4000" y="5229000"/>
            <a:ext cx="511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524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Собственный манипулятор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909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ru-RU" sz="2000" dirty="0">
                <a:solidFill>
                  <a:srgbClr val="000000"/>
                </a:solidFill>
              </a:rPr>
              <a:t>В качестве манипулятора можно использовать любую функцию вида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ru-RU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ИмяМанипулятора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stream);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ru-RU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ИмяМанипулятора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stream);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000" y="4365000"/>
            <a:ext cx="3456000" cy="1107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           b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2205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ru-RU" sz="2000" dirty="0">
                <a:solidFill>
                  <a:srgbClr val="000000"/>
                </a:solidFill>
              </a:rPr>
              <a:t>Например</a:t>
            </a:r>
          </a:p>
          <a:p>
            <a:pPr>
              <a:spcBef>
                <a:spcPts val="600"/>
              </a:spcBef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164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Собственный манипулятор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909000"/>
            <a:ext cx="8856000" cy="122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ru-RU" sz="2000" dirty="0">
                <a:solidFill>
                  <a:srgbClr val="000000"/>
                </a:solidFill>
              </a:rPr>
              <a:t>Или пример посложнее</a:t>
            </a:r>
          </a:p>
          <a:p>
            <a:pPr>
              <a:spcBef>
                <a:spcPts val="1200"/>
              </a:spcBef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adjustfield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100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000" y="4365000"/>
            <a:ext cx="3456000" cy="1107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x00000064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348000" y="909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Потоки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40000" y="2277000"/>
            <a:ext cx="280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ввода-вывода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2277000"/>
            <a:ext cx="2376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входные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348000" y="2277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выходные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6000" y="3069000"/>
            <a:ext cx="237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cin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ifstream</a:t>
            </a:r>
            <a:endParaRPr lang="ru-RU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>
                <a:solidFill>
                  <a:prstClr val="black"/>
                </a:solidFill>
              </a:rPr>
              <a:t>istrstream</a:t>
            </a:r>
            <a:endParaRPr lang="ru-RU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istringstream</a:t>
            </a:r>
            <a:br>
              <a:rPr lang="en-US" sz="3200" dirty="0">
                <a:solidFill>
                  <a:prstClr val="black"/>
                </a:solidFill>
              </a:rPr>
            </a:b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132000" y="3285000"/>
            <a:ext cx="2592000" cy="1728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cout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ofstream</a:t>
            </a:r>
            <a:endParaRPr lang="en-US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ostrstream</a:t>
            </a:r>
            <a:endParaRPr lang="ru-RU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ostringstream</a:t>
            </a:r>
            <a:br>
              <a:rPr lang="en-US" sz="3200" dirty="0">
                <a:solidFill>
                  <a:prstClr val="black"/>
                </a:solidFill>
              </a:rPr>
            </a:b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084000" y="3069000"/>
            <a:ext cx="237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prstClr val="black"/>
                </a:solidFill>
              </a:rPr>
              <a:t>fstream</a:t>
            </a:r>
            <a:endParaRPr lang="ru-RU" sz="3200" dirty="0">
              <a:solidFill>
                <a:prstClr val="black"/>
              </a:solidFill>
            </a:endParaRPr>
          </a:p>
          <a:p>
            <a:pPr lvl="0" algn="ctr"/>
            <a:r>
              <a:rPr lang="en-US" sz="3200" dirty="0" err="1">
                <a:solidFill>
                  <a:prstClr val="black"/>
                </a:solidFill>
              </a:rPr>
              <a:t>strstream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prstClr val="black"/>
                </a:solidFill>
              </a:rPr>
              <a:t>stringstream</a:t>
            </a:r>
            <a:endParaRPr lang="ru-RU" sz="3200" dirty="0">
              <a:solidFill>
                <a:prstClr val="black"/>
              </a:solidFill>
            </a:endParaRP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1656000" y="1485000"/>
            <a:ext cx="273600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8" idx="0"/>
          </p:cNvCxnSpPr>
          <p:nvPr/>
        </p:nvCxnSpPr>
        <p:spPr>
          <a:xfrm>
            <a:off x="4392000" y="1485000"/>
            <a:ext cx="295200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11" idx="0"/>
          </p:cNvCxnSpPr>
          <p:nvPr/>
        </p:nvCxnSpPr>
        <p:spPr>
          <a:xfrm>
            <a:off x="4392000" y="1485000"/>
            <a:ext cx="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68000" y="5085000"/>
            <a:ext cx="2448000" cy="11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200" dirty="0">
                <a:solidFill>
                  <a:schemeClr val="tx1"/>
                </a:solidFill>
              </a:rPr>
              <a:t>поддерживают только операции ввода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&gt;&gt;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204000" y="5085000"/>
            <a:ext cx="2448000" cy="11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200" dirty="0">
                <a:solidFill>
                  <a:schemeClr val="tx1"/>
                </a:solidFill>
              </a:rPr>
              <a:t>поддерживают только операции вывода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&lt;&lt;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012000" y="5085000"/>
            <a:ext cx="2448000" cy="11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200" dirty="0">
                <a:solidFill>
                  <a:schemeClr val="tx1"/>
                </a:solidFill>
              </a:rPr>
              <a:t>поддерживают и ввод и вывод</a:t>
            </a:r>
          </a:p>
        </p:txBody>
      </p:sp>
      <p:sp>
        <p:nvSpPr>
          <p:cNvPr id="16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22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348000" y="909000"/>
            <a:ext cx="208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Потоки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2277000"/>
            <a:ext cx="3528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не буферизуемые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88000" y="2277000"/>
            <a:ext cx="3672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буферизуемые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84000" y="2997000"/>
            <a:ext cx="4752000" cy="3240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i="1" u="sng" dirty="0">
                <a:solidFill>
                  <a:prstClr val="black"/>
                </a:solidFill>
              </a:rPr>
              <a:t>при выводе</a:t>
            </a:r>
            <a:r>
              <a:rPr lang="ru-RU" sz="2400" dirty="0">
                <a:solidFill>
                  <a:prstClr val="black"/>
                </a:solidFill>
              </a:rPr>
              <a:t> данные накапливаются в буфере до его заполнения, затем передаются сразу большим объёмом во внешнее устройство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i="1" u="sng" dirty="0">
                <a:solidFill>
                  <a:prstClr val="black"/>
                </a:solidFill>
              </a:rPr>
              <a:t>при вводе</a:t>
            </a:r>
            <a:r>
              <a:rPr lang="ru-RU" sz="2400" dirty="0">
                <a:solidFill>
                  <a:prstClr val="black"/>
                </a:solidFill>
              </a:rPr>
              <a:t> из внешнего устройства читается сразу большой блок данных и помещается в буфер, чтение осуществляется из буфера</a:t>
            </a: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2232000" y="1485000"/>
            <a:ext cx="216000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11" idx="0"/>
          </p:cNvCxnSpPr>
          <p:nvPr/>
        </p:nvCxnSpPr>
        <p:spPr>
          <a:xfrm>
            <a:off x="4392000" y="1485000"/>
            <a:ext cx="2232000" cy="792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96000" y="2637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prstClr val="black"/>
                </a:solidFill>
              </a:rPr>
              <a:t>данные посимвольно пишутся и читаются из внешнего устройство</a:t>
            </a:r>
          </a:p>
        </p:txBody>
      </p:sp>
      <p:sp>
        <p:nvSpPr>
          <p:cNvPr id="12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Прямая соединительная линия 85"/>
          <p:cNvCxnSpPr>
            <a:endCxn id="87" idx="1"/>
          </p:cNvCxnSpPr>
          <p:nvPr/>
        </p:nvCxnSpPr>
        <p:spPr>
          <a:xfrm flipV="1">
            <a:off x="3276000" y="4365000"/>
            <a:ext cx="0" cy="122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000" y="3789000"/>
            <a:ext cx="65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буферизированное чтение из внешнего устройства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08000" y="3429000"/>
            <a:ext cx="8784000" cy="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7609" y="5157000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2000" y="1053000"/>
            <a:ext cx="65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прямое чтение из внешнего устройства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252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52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08000" y="5589000"/>
            <a:ext cx="8784000" cy="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252000" y="5301000"/>
            <a:ext cx="0" cy="288000"/>
          </a:xfrm>
          <a:prstGeom prst="line">
            <a:avLst/>
          </a:prstGeom>
          <a:ln w="31750"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252000" y="4941000"/>
            <a:ext cx="2952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read(…, </a:t>
            </a:r>
            <a:r>
              <a:rPr lang="en-US" b="1" dirty="0">
                <a:solidFill>
                  <a:schemeClr val="tx1"/>
                </a:solidFill>
              </a:rPr>
              <a:t>4096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1620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620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 flipV="1">
            <a:off x="1764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764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V="1">
            <a:off x="3132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3132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V="1">
            <a:off x="3276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3276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V="1">
            <a:off x="4644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4644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 flipV="1">
            <a:off x="4788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4788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V="1">
            <a:off x="6156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6156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V="1">
            <a:off x="6300000" y="2709000"/>
            <a:ext cx="0" cy="720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6300000" y="2349000"/>
            <a:ext cx="1296000" cy="3600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getch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V="1">
            <a:off x="7668000" y="2061000"/>
            <a:ext cx="0" cy="1368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7668000" y="1701000"/>
            <a:ext cx="72000" cy="360000"/>
          </a:xfrm>
          <a:prstGeom prst="rect">
            <a:avLst/>
          </a:prstGeom>
          <a:noFill/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3276000" y="4221000"/>
            <a:ext cx="72000" cy="288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чтение из буфера</a:t>
            </a:r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V="1">
            <a:off x="3348000" y="4869000"/>
            <a:ext cx="0" cy="720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 90"/>
          <p:cNvSpPr/>
          <p:nvPr/>
        </p:nvSpPr>
        <p:spPr>
          <a:xfrm>
            <a:off x="3348000" y="4581000"/>
            <a:ext cx="72000" cy="288000"/>
          </a:xfrm>
          <a:prstGeom prst="rect">
            <a:avLst/>
          </a:prstGeom>
          <a:solidFill>
            <a:schemeClr val="bg1"/>
          </a:solidFill>
          <a:ln w="22225">
            <a:solidFill>
              <a:srgbClr val="00A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ru-RU" dirty="0">
                <a:solidFill>
                  <a:schemeClr val="tx1"/>
                </a:solidFill>
              </a:rPr>
              <a:t>  обработка</a:t>
            </a:r>
          </a:p>
        </p:txBody>
      </p:sp>
      <p:cxnSp>
        <p:nvCxnSpPr>
          <p:cNvPr id="93" name="Прямая соединительная линия 92"/>
          <p:cNvCxnSpPr/>
          <p:nvPr/>
        </p:nvCxnSpPr>
        <p:spPr>
          <a:xfrm flipV="1">
            <a:off x="342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349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356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V="1">
            <a:off x="363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V="1">
            <a:off x="370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flipV="1">
            <a:off x="378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V="1">
            <a:off x="385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flipV="1">
            <a:off x="392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V="1">
            <a:off x="399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V="1">
            <a:off x="406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V="1">
            <a:off x="414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421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V="1">
            <a:off x="428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V="1">
            <a:off x="435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V="1">
            <a:off x="442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V="1">
            <a:off x="450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457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 flipV="1">
            <a:off x="464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471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V="1">
            <a:off x="478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486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493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V="1">
            <a:off x="500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V="1">
            <a:off x="507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514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V="1">
            <a:off x="522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V="1">
            <a:off x="529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V="1">
            <a:off x="536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V="1">
            <a:off x="543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V="1">
            <a:off x="550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V="1">
            <a:off x="558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V="1">
            <a:off x="565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V="1">
            <a:off x="572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V="1">
            <a:off x="579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flipV="1">
            <a:off x="586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 flipV="1">
            <a:off x="594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 flipV="1">
            <a:off x="601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 flipV="1">
            <a:off x="608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 flipV="1">
            <a:off x="615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 flipV="1">
            <a:off x="622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V="1">
            <a:off x="630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flipV="1">
            <a:off x="637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 flipV="1">
            <a:off x="637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flipV="1">
            <a:off x="644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V="1">
            <a:off x="651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 flipV="1">
            <a:off x="658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 flipV="1">
            <a:off x="666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V="1">
            <a:off x="673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V="1">
            <a:off x="680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 flipV="1">
            <a:off x="687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 flipV="1">
            <a:off x="694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 flipV="1">
            <a:off x="702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flipV="1">
            <a:off x="709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flipV="1">
            <a:off x="7164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 flipV="1">
            <a:off x="7236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V="1">
            <a:off x="7308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 flipV="1">
            <a:off x="7380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V="1">
            <a:off x="7452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 flipV="1">
            <a:off x="7524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V="1">
            <a:off x="7596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V="1">
            <a:off x="7668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V="1">
            <a:off x="7740000" y="5085000"/>
            <a:ext cx="0" cy="504000"/>
          </a:xfrm>
          <a:prstGeom prst="line">
            <a:avLst/>
          </a:prstGeom>
          <a:ln w="31750">
            <a:solidFill>
              <a:srgbClr val="00A42F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 flipV="1">
            <a:off x="7812000" y="5085000"/>
            <a:ext cx="0" cy="504000"/>
          </a:xfrm>
          <a:prstGeom prst="line">
            <a:avLst/>
          </a:prstGeom>
          <a:ln w="31750"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8712000" y="2997000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58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/>
      <p:bldP spid="22" grpId="0" animBg="1"/>
      <p:bldP spid="41" grpId="0" animBg="1"/>
      <p:bldP spid="4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7" grpId="0" animBg="1"/>
      <p:bldP spid="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96000" y="981000"/>
            <a:ext cx="8496000" cy="51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Благодаря буферизации стандартный поток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обеспечивает: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дублирование на экран вводимых символов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редактирование вводимой строки</a:t>
            </a: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извлечение из буфера </a:t>
            </a:r>
            <a:r>
              <a:rPr lang="en-US" sz="22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происходит только после нажатия на </a:t>
            </a:r>
            <a:r>
              <a:rPr lang="en-US" sz="2400" dirty="0">
                <a:solidFill>
                  <a:prstClr val="black"/>
                </a:solidFill>
              </a:rPr>
              <a:t>&lt;Enter&gt;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ru-RU" sz="2400" dirty="0">
                <a:solidFill>
                  <a:prstClr val="black"/>
                </a:solidFill>
              </a:rPr>
              <a:t>Особенности вывода через стандартный поток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lang="ru-RU" sz="24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буферизованный вывод быстрее, поскольку за один вызов функции пересылается сразу строка, вместо посимвольного вывода</a:t>
            </a: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вывод на экран происходит при заполнении буфера или при выводе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можно принудительно вывести буфер потока вызвав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4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Потоки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204000" y="549000"/>
            <a:ext cx="2736000" cy="9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3200" dirty="0">
                <a:solidFill>
                  <a:schemeClr val="tx1"/>
                </a:solidFill>
              </a:rPr>
              <a:t>операции ввода-вывода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1989000"/>
            <a:ext cx="3672000" cy="50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форматированные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92000" y="1988999"/>
            <a:ext cx="3672000" cy="46712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бинарные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20000" y="2925000"/>
            <a:ext cx="3744000" cy="15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данные пересылаются так же как они представлены в памяти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(в виде набора байт)</a:t>
            </a: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2304000" y="1485000"/>
            <a:ext cx="2268000" cy="504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11" idx="0"/>
          </p:cNvCxnSpPr>
          <p:nvPr/>
        </p:nvCxnSpPr>
        <p:spPr>
          <a:xfrm>
            <a:off x="4572000" y="1485000"/>
            <a:ext cx="2556000" cy="503999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2925000"/>
            <a:ext cx="4680000" cy="2448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i="1" u="sng" dirty="0">
                <a:solidFill>
                  <a:prstClr val="black"/>
                </a:solidFill>
              </a:rPr>
              <a:t>при выводе</a:t>
            </a:r>
            <a:r>
              <a:rPr lang="ru-RU" sz="2400" dirty="0">
                <a:solidFill>
                  <a:prstClr val="black"/>
                </a:solidFill>
              </a:rPr>
              <a:t> данные форматируются в текстовое представление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i="1" u="sng" dirty="0">
                <a:solidFill>
                  <a:prstClr val="black"/>
                </a:solidFill>
              </a:rPr>
              <a:t>при вводе</a:t>
            </a:r>
            <a:r>
              <a:rPr lang="ru-RU" sz="2400" dirty="0">
                <a:solidFill>
                  <a:prstClr val="black"/>
                </a:solidFill>
              </a:rPr>
              <a:t> данные из символьного представления переводятся во внутреннее бинарное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80000" y="5373000"/>
            <a:ext cx="5112000" cy="86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осуществляются операторами </a:t>
            </a:r>
            <a:r>
              <a:rPr lang="en-US" sz="2400" dirty="0">
                <a:solidFill>
                  <a:prstClr val="black"/>
                </a:solidFill>
              </a:rPr>
              <a:t>&lt;&lt;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en-US" sz="2400" dirty="0">
                <a:solidFill>
                  <a:prstClr val="black"/>
                </a:solidFill>
              </a:rPr>
              <a:t>&gt;&gt;</a:t>
            </a:r>
            <a:r>
              <a:rPr lang="ru-RU" sz="2400" dirty="0">
                <a:solidFill>
                  <a:prstClr val="black"/>
                </a:solidFill>
              </a:rPr>
              <a:t>, управляется манипуляторами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5220000" y="4653000"/>
            <a:ext cx="3600000" cy="86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осуществляются методами классов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потоков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000" y="2493000"/>
            <a:ext cx="3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(текстовые)</a:t>
            </a:r>
          </a:p>
        </p:txBody>
      </p:sp>
      <p:sp>
        <p:nvSpPr>
          <p:cNvPr id="14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204000" y="549000"/>
            <a:ext cx="2736000" cy="9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3200" dirty="0">
                <a:solidFill>
                  <a:schemeClr val="tx1"/>
                </a:solidFill>
              </a:rPr>
              <a:t>доступ к данным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1989000"/>
            <a:ext cx="3672000" cy="100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последовательный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16000" y="1989000"/>
            <a:ext cx="4248000" cy="129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3200" dirty="0">
                <a:solidFill>
                  <a:schemeClr val="tx1"/>
                </a:solidFill>
              </a:rPr>
              <a:t>прямой (произвольный,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случайный)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572000" y="3573000"/>
            <a:ext cx="4464000" cy="15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в любой момент можно изменить позицию куда производится запись и откуда ведётся чтение</a:t>
            </a: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2304000" y="1485000"/>
            <a:ext cx="2268000" cy="504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11" idx="0"/>
          </p:cNvCxnSpPr>
          <p:nvPr/>
        </p:nvCxnSpPr>
        <p:spPr>
          <a:xfrm>
            <a:off x="4572000" y="1485000"/>
            <a:ext cx="2268000" cy="504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8000" y="2925000"/>
            <a:ext cx="4680000" cy="2376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Чтобы прочесть пятый байт, необходимо сначала прочесть первые четыре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5301000"/>
            <a:ext cx="4464000" cy="88534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Пример: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файловые и строковые потоки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08000" y="5301000"/>
            <a:ext cx="4464000" cy="88534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Пример: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стандартные консольные потоки</a:t>
            </a:r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252000" y="117000"/>
            <a:ext cx="8640000" cy="791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964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23519</TotalTime>
  <Words>4031</Words>
  <Application>Microsoft Office PowerPoint</Application>
  <PresentationFormat>Экран (4:3)</PresentationFormat>
  <Paragraphs>743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Consolas</vt:lpstr>
      <vt:lpstr>Courier New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Особенности использования стандартного входного потока</vt:lpstr>
      <vt:lpstr>Презентация PowerPoint</vt:lpstr>
      <vt:lpstr>Особенности использования стандартного входного потока</vt:lpstr>
      <vt:lpstr>Перегрузка операторов ввода-вывода</vt:lpstr>
      <vt:lpstr>Перегрузка операторов ввода-вывода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Манипуляторы без параметров</vt:lpstr>
      <vt:lpstr>Манипуляторы с параметрами</vt:lpstr>
      <vt:lpstr>Манипуляторы</vt:lpstr>
      <vt:lpstr>Собственный манипулятор</vt:lpstr>
      <vt:lpstr>Собственный манипулятор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системы ввода-вывода</dc:title>
  <dc:creator>.</dc:creator>
  <cp:lastModifiedBy>Ion</cp:lastModifiedBy>
  <cp:revision>1346</cp:revision>
  <dcterms:created xsi:type="dcterms:W3CDTF">2017-05-18T18:58:30Z</dcterms:created>
  <dcterms:modified xsi:type="dcterms:W3CDTF">2020-02-24T18:40:08Z</dcterms:modified>
</cp:coreProperties>
</file>