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286" r:id="rId2"/>
    <p:sldId id="560" r:id="rId3"/>
    <p:sldId id="697" r:id="rId4"/>
    <p:sldId id="696" r:id="rId5"/>
    <p:sldId id="606" r:id="rId6"/>
    <p:sldId id="698" r:id="rId7"/>
    <p:sldId id="699" r:id="rId8"/>
    <p:sldId id="700" r:id="rId9"/>
    <p:sldId id="701" r:id="rId10"/>
    <p:sldId id="702" r:id="rId11"/>
    <p:sldId id="703" r:id="rId12"/>
    <p:sldId id="783" r:id="rId13"/>
    <p:sldId id="782" r:id="rId14"/>
    <p:sldId id="704" r:id="rId15"/>
    <p:sldId id="786" r:id="rId16"/>
    <p:sldId id="785" r:id="rId17"/>
    <p:sldId id="784" r:id="rId18"/>
    <p:sldId id="706" r:id="rId19"/>
    <p:sldId id="705" r:id="rId20"/>
    <p:sldId id="772" r:id="rId21"/>
    <p:sldId id="773" r:id="rId22"/>
    <p:sldId id="774" r:id="rId23"/>
    <p:sldId id="776" r:id="rId24"/>
    <p:sldId id="777" r:id="rId25"/>
    <p:sldId id="778" r:id="rId26"/>
    <p:sldId id="779" r:id="rId27"/>
    <p:sldId id="707" r:id="rId28"/>
    <p:sldId id="708" r:id="rId29"/>
    <p:sldId id="695" r:id="rId30"/>
    <p:sldId id="746" r:id="rId31"/>
    <p:sldId id="748" r:id="rId32"/>
    <p:sldId id="749" r:id="rId33"/>
    <p:sldId id="751" r:id="rId34"/>
    <p:sldId id="752" r:id="rId35"/>
    <p:sldId id="753" r:id="rId36"/>
    <p:sldId id="754" r:id="rId37"/>
    <p:sldId id="755" r:id="rId38"/>
    <p:sldId id="787" r:id="rId39"/>
    <p:sldId id="758" r:id="rId40"/>
    <p:sldId id="756" r:id="rId41"/>
    <p:sldId id="788" r:id="rId42"/>
    <p:sldId id="794" r:id="rId43"/>
    <p:sldId id="796" r:id="rId44"/>
    <p:sldId id="798" r:id="rId45"/>
    <p:sldId id="799" r:id="rId46"/>
    <p:sldId id="797" r:id="rId47"/>
    <p:sldId id="801" r:id="rId48"/>
    <p:sldId id="800" r:id="rId49"/>
    <p:sldId id="802" r:id="rId50"/>
    <p:sldId id="803" r:id="rId51"/>
    <p:sldId id="804" r:id="rId52"/>
    <p:sldId id="763" r:id="rId53"/>
    <p:sldId id="790" r:id="rId54"/>
    <p:sldId id="791" r:id="rId55"/>
    <p:sldId id="789" r:id="rId56"/>
    <p:sldId id="792" r:id="rId57"/>
    <p:sldId id="793" r:id="rId58"/>
    <p:sldId id="757" r:id="rId59"/>
    <p:sldId id="764" r:id="rId60"/>
    <p:sldId id="762" r:id="rId61"/>
    <p:sldId id="759" r:id="rId62"/>
    <p:sldId id="760" r:id="rId63"/>
    <p:sldId id="766" r:id="rId64"/>
    <p:sldId id="767" r:id="rId65"/>
    <p:sldId id="768" r:id="rId66"/>
    <p:sldId id="769" r:id="rId67"/>
    <p:sldId id="761" r:id="rId68"/>
    <p:sldId id="750" r:id="rId69"/>
    <p:sldId id="805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вязанные динамические структуры данных - списки" id="{F1FB65C7-2CA8-4311-B8F9-C16E1E023C7C}">
          <p14:sldIdLst>
            <p14:sldId id="286"/>
            <p14:sldId id="560"/>
            <p14:sldId id="697"/>
            <p14:sldId id="696"/>
            <p14:sldId id="606"/>
            <p14:sldId id="698"/>
            <p14:sldId id="699"/>
            <p14:sldId id="700"/>
            <p14:sldId id="701"/>
            <p14:sldId id="702"/>
            <p14:sldId id="703"/>
            <p14:sldId id="783"/>
            <p14:sldId id="782"/>
            <p14:sldId id="704"/>
            <p14:sldId id="786"/>
            <p14:sldId id="785"/>
            <p14:sldId id="784"/>
            <p14:sldId id="706"/>
            <p14:sldId id="705"/>
            <p14:sldId id="772"/>
            <p14:sldId id="773"/>
            <p14:sldId id="774"/>
            <p14:sldId id="776"/>
            <p14:sldId id="777"/>
            <p14:sldId id="778"/>
            <p14:sldId id="779"/>
            <p14:sldId id="707"/>
            <p14:sldId id="708"/>
            <p14:sldId id="695"/>
          </p14:sldIdLst>
        </p14:section>
        <p14:section name="Опрос" id="{4826C4A3-ADD2-4252-B9BE-C7A3FA82EF6A}">
          <p14:sldIdLst>
            <p14:sldId id="746"/>
            <p14:sldId id="748"/>
            <p14:sldId id="749"/>
          </p14:sldIdLst>
        </p14:section>
        <p14:section name="Графы и деревья" id="{B4ADD2EF-514A-47B8-A172-8D69079892CD}">
          <p14:sldIdLst>
            <p14:sldId id="751"/>
            <p14:sldId id="752"/>
            <p14:sldId id="753"/>
            <p14:sldId id="754"/>
            <p14:sldId id="755"/>
            <p14:sldId id="787"/>
            <p14:sldId id="758"/>
            <p14:sldId id="756"/>
            <p14:sldId id="788"/>
            <p14:sldId id="794"/>
            <p14:sldId id="796"/>
            <p14:sldId id="798"/>
            <p14:sldId id="799"/>
            <p14:sldId id="797"/>
            <p14:sldId id="801"/>
            <p14:sldId id="800"/>
            <p14:sldId id="802"/>
            <p14:sldId id="803"/>
            <p14:sldId id="804"/>
            <p14:sldId id="763"/>
            <p14:sldId id="790"/>
            <p14:sldId id="791"/>
            <p14:sldId id="789"/>
            <p14:sldId id="792"/>
            <p14:sldId id="793"/>
            <p14:sldId id="757"/>
            <p14:sldId id="764"/>
            <p14:sldId id="762"/>
            <p14:sldId id="759"/>
            <p14:sldId id="760"/>
            <p14:sldId id="766"/>
            <p14:sldId id="767"/>
            <p14:sldId id="768"/>
            <p14:sldId id="769"/>
            <p14:sldId id="761"/>
            <p14:sldId id="750"/>
            <p14:sldId id="8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000080"/>
    <a:srgbClr val="880000"/>
    <a:srgbClr val="0000FF"/>
    <a:srgbClr val="B9FFCF"/>
    <a:srgbClr val="FFC5C5"/>
    <a:srgbClr val="428497"/>
    <a:srgbClr val="00A42F"/>
    <a:srgbClr val="387E91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2" autoAdjust="0"/>
    <p:restoredTop sz="74629" autoAdjust="0"/>
  </p:normalViewPr>
  <p:slideViewPr>
    <p:cSldViewPr>
      <p:cViewPr varScale="1">
        <p:scale>
          <a:sx n="86" d="100"/>
          <a:sy n="86" d="100"/>
        </p:scale>
        <p:origin x="19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718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dirty="0"/>
              <a:t>Материал этой темы</a:t>
            </a:r>
            <a:r>
              <a:rPr lang="ru-RU" altLang="ru-RU" sz="1200" baseline="0" dirty="0"/>
              <a:t> более полно изложен в книге:</a:t>
            </a:r>
            <a:endParaRPr lang="ru-RU" altLang="ru-RU" sz="1200" dirty="0"/>
          </a:p>
          <a:p>
            <a:r>
              <a:rPr lang="ru-RU" altLang="ru-RU" sz="1200" dirty="0" err="1"/>
              <a:t>Седжвик</a:t>
            </a:r>
            <a:r>
              <a:rPr lang="ru-RU" altLang="ru-RU" sz="1200" dirty="0"/>
              <a:t> Р. </a:t>
            </a:r>
            <a:r>
              <a:rPr lang="ru-RU" altLang="ru-RU" sz="1200" b="1" dirty="0"/>
              <a:t>Алгоритмы на С++</a:t>
            </a:r>
            <a:r>
              <a:rPr lang="ru-RU" altLang="ru-RU" sz="1200" dirty="0"/>
              <a:t>. М., Вильямс, 2016</a:t>
            </a:r>
          </a:p>
          <a:p>
            <a:endParaRPr lang="ru-RU" sz="1200" dirty="0"/>
          </a:p>
          <a:p>
            <a:r>
              <a:rPr lang="ru-RU" baseline="0" dirty="0"/>
              <a:t>списки – в главе "абстрактные типы данных" (описание занимает 50 страниц)</a:t>
            </a:r>
          </a:p>
          <a:p>
            <a:r>
              <a:rPr lang="ru-RU" baseline="0" dirty="0"/>
              <a:t>деревья – в главе "рекурсия и деревья" (описание занимает 60 страниц)</a:t>
            </a:r>
          </a:p>
          <a:p>
            <a:r>
              <a:rPr lang="ru-RU" baseline="0" dirty="0"/>
              <a:t>"Вставка в корень бинарного дерева" – см глава 12.8</a:t>
            </a:r>
          </a:p>
          <a:p>
            <a:r>
              <a:rPr lang="ru-RU" baseline="0" dirty="0"/>
              <a:t>"Сбалансированные деревья" – см глава 13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На этом слайде работает принцип инкапсуляции: каждая вершина ничего не знает о том, что таких вершин много.</a:t>
            </a:r>
          </a:p>
          <a:p>
            <a:r>
              <a:rPr lang="ru-RU" baseline="0" dirty="0"/>
              <a:t>При этом сам класс списка (</a:t>
            </a:r>
            <a:r>
              <a:rPr lang="en-US" baseline="0" dirty="0"/>
              <a:t>CList) </a:t>
            </a:r>
            <a:r>
              <a:rPr lang="ru-RU" baseline="0" dirty="0"/>
              <a:t>ничего не знает о содержимом "полезной нагрузки": он взаимодействует с ней через методы (вывести на экран, ввести с клавиатуры и </a:t>
            </a:r>
            <a:r>
              <a:rPr lang="ru-RU" baseline="0" dirty="0" err="1"/>
              <a:t>тд</a:t>
            </a:r>
            <a:r>
              <a:rPr lang="ru-RU" baseline="0" dirty="0"/>
              <a:t>) и о конкретном наборе полей ему догадываться не обязательно.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1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8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Вставка в начало списка и в конец, в общем то тривиальна. Рассмотрим более сложный случай: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Вставка в упорядоченный список. То есть сперва надо пробежаться по списку и найти позицию для вставки, чтобы после вставки упорядоченность списка не нарушилась.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Допустим нашли элемент </a:t>
            </a:r>
            <a:r>
              <a:rPr lang="en-US" baseline="0" dirty="0" err="1"/>
              <a:t>pPrevNode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после которого надо вставить новый </a:t>
            </a:r>
            <a:r>
              <a:rPr lang="ru-RU" baseline="0" dirty="0" err="1"/>
              <a:t>элементю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Замена пары указателей приводит к вставке нового элемента в середину списка.</a:t>
            </a:r>
          </a:p>
          <a:p>
            <a:r>
              <a:rPr lang="ru-RU" baseline="0" dirty="0"/>
              <a:t>Сложность такой операции </a:t>
            </a:r>
            <a:r>
              <a:rPr lang="en-US" baseline="0" dirty="0"/>
              <a:t>O(1).</a:t>
            </a:r>
          </a:p>
          <a:p>
            <a:r>
              <a:rPr lang="ru-RU" baseline="0" dirty="0"/>
              <a:t>Если не учитывать, что сложность поиска позиции для вставки </a:t>
            </a:r>
            <a:r>
              <a:rPr lang="en-US" baseline="0" dirty="0"/>
              <a:t>O(N). </a:t>
            </a:r>
            <a:r>
              <a:rPr lang="ru-RU" baseline="0" dirty="0"/>
              <a:t>Но обычно одно и двух связные списки используются в неупорядоченном варианте, либо в алгоритмах, в которых вставка всегда осуществляется с одного из концов. То есть операция поиска позиции не требуется.</a:t>
            </a:r>
          </a:p>
          <a:p>
            <a:endParaRPr lang="ru-RU" baseline="0" dirty="0"/>
          </a:p>
          <a:p>
            <a:r>
              <a:rPr lang="ru-RU" baseline="0" dirty="0"/>
              <a:t>Немного неудобно, что надо отдельно реализовать алгоритм вставку первого элемента списка и вставки любого другого элемента.</a:t>
            </a:r>
          </a:p>
          <a:p>
            <a:r>
              <a:rPr lang="ru-RU" baseline="0" dirty="0"/>
              <a:t>Проблема возникает из-за того, что при вставке первого элемента в список </a:t>
            </a:r>
            <a:r>
              <a:rPr lang="en-US" baseline="0" dirty="0" err="1"/>
              <a:t>pPrevNode</a:t>
            </a:r>
            <a:r>
              <a:rPr lang="en-US" baseline="0" dirty="0"/>
              <a:t> </a:t>
            </a:r>
            <a:r>
              <a:rPr lang="ru-RU" baseline="0" dirty="0"/>
              <a:t>не может ссылаться на предыдущий элемент – его просто нет.</a:t>
            </a:r>
          </a:p>
          <a:p>
            <a:r>
              <a:rPr lang="ru-RU" baseline="0" dirty="0"/>
              <a:t>Но это решаемо.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6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88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8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Чтобы удалить произвольную вершину, надо сперва найти предыдущую, которая ссылается на удаляемую.</a:t>
            </a:r>
          </a:p>
          <a:p>
            <a:r>
              <a:rPr lang="ru-RU" baseline="0" dirty="0"/>
              <a:t>Добавим для этого отдельную функцию поиска. Она ищет по ключу нужный элемент и возвращает указатель на предыдущий элемент в списке. Применим оптимизацию о которой говорили ранее и будем возвращать сразу ссылку на поле </a:t>
            </a:r>
            <a:r>
              <a:rPr lang="en-US" baseline="0" dirty="0" err="1"/>
              <a:t>m_pNext</a:t>
            </a:r>
            <a:r>
              <a:rPr lang="en-US" baseline="0" dirty="0"/>
              <a:t> </a:t>
            </a:r>
            <a:r>
              <a:rPr lang="ru-RU" baseline="0" dirty="0"/>
              <a:t>из предыдущего элемента.</a:t>
            </a:r>
          </a:p>
          <a:p>
            <a:r>
              <a:rPr lang="ru-RU" baseline="0" dirty="0"/>
              <a:t>Это позволяет не делать отдельно реализацию для удаления первого элемента в списке и отдельно любого другого.</a:t>
            </a:r>
            <a:br>
              <a:rPr lang="ru-RU" baseline="0" dirty="0"/>
            </a:br>
            <a:r>
              <a:rPr lang="ru-RU" baseline="0" dirty="0"/>
              <a:t>Однако, из-за использования ссылки эта функция не может вернуть </a:t>
            </a:r>
            <a:r>
              <a:rPr lang="en-US" baseline="0" dirty="0" err="1"/>
              <a:t>nullptr</a:t>
            </a:r>
            <a:r>
              <a:rPr lang="en-US" baseline="0" dirty="0"/>
              <a:t> </a:t>
            </a:r>
            <a:r>
              <a:rPr lang="ru-RU" baseline="0" dirty="0"/>
              <a:t>(например, если элемента с указанным ключом в списке нет) =</a:t>
            </a:r>
            <a:r>
              <a:rPr lang="en-US" baseline="0" dirty="0"/>
              <a:t>&gt; </a:t>
            </a:r>
            <a:r>
              <a:rPr lang="ru-RU" baseline="0" dirty="0"/>
              <a:t>специально создаём одну статическую переменную, которую будем возвращать, если элемент не найден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Некоторые программисты считают использование указателей на </a:t>
            </a:r>
            <a:r>
              <a:rPr lang="en-US" baseline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плохим стилем программирования. Ведь если есть указатель на </a:t>
            </a:r>
            <a:r>
              <a:rPr lang="en-US" baseline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 при всех использованиях этого указателя надо обязательно проверять не нулевой ли он, и прописывать, что делать если он нулевой. Это потенциальное слабое место в коде, где можно допустить ошибку.</a:t>
            </a:r>
          </a:p>
          <a:p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же вместо нулевых указателей использовать такие специальные заранее объявленные статические переменные, то нулевые указатели можно вообще не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75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статическое поле инициализируется нулём автоматически!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08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Давайте удалим из списка только что найденный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69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отличии от обычного массива динамические структуры данных позволяют работать с коллекциями элементов </a:t>
            </a:r>
            <a:r>
              <a:rPr lang="ru-RU" b="1" u="none" baseline="0" dirty="0"/>
              <a:t>переменного размера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31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300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Пусть нужно удалить ещё один элемент из списка,</a:t>
            </a:r>
          </a:p>
          <a:p>
            <a:r>
              <a:rPr lang="ru-RU" baseline="0" dirty="0"/>
              <a:t>теперь это первый элемент в списке.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14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37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75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9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Плюсы двухсвязных списков по сравнению с односвязными:</a:t>
            </a:r>
          </a:p>
          <a:p>
            <a:r>
              <a:rPr lang="ru-RU" baseline="0" dirty="0"/>
              <a:t>+ можно перебирать элементы как в одну сторону так и в обратную</a:t>
            </a:r>
          </a:p>
          <a:p>
            <a:r>
              <a:rPr lang="ru-RU" baseline="0" dirty="0"/>
              <a:t>+ для удаления элемента из списка, если он известен, не требуется искать его позицию в листе, вся информация для его удаления содержится в нём самом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16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Примеры</a:t>
            </a:r>
          </a:p>
          <a:p>
            <a:r>
              <a:rPr lang="ru-RU" b="1" baseline="0" dirty="0"/>
              <a:t>очередь</a:t>
            </a:r>
            <a:r>
              <a:rPr lang="ru-RU" baseline="0" dirty="0"/>
              <a:t>: Как и обычная очередь в столовой: новые люди подходя к очереди становятся в хвост, покидают очередь люди со стороны головы очереди у кассы. Последний подошёл в очередь – последним её и покинешь.</a:t>
            </a:r>
          </a:p>
          <a:p>
            <a:r>
              <a:rPr lang="ru-RU" b="1" baseline="0" dirty="0"/>
              <a:t>стек: </a:t>
            </a:r>
            <a:r>
              <a:rPr lang="ru-RU" b="0" baseline="0" dirty="0"/>
              <a:t>например, стопка бумаг на столе – новые листы кладутся сверху, но и забираются тоже сверху. То есть последний добавленный в стек элемент извлекается первым.</a:t>
            </a:r>
          </a:p>
          <a:p>
            <a:r>
              <a:rPr lang="ru-RU" b="0" baseline="0" dirty="0"/>
              <a:t>Для выделения локальных переменных используется стек (организованный через массив): при входе в функцию выделяется память для локальных переменных. Пока функция не будет покинута (пока не будут удалены все её переменные), из стека нельзя удалить переменные вызвавшей её функции.</a:t>
            </a:r>
          </a:p>
          <a:p>
            <a:endParaRPr lang="ru-RU" b="0" baseline="0" dirty="0"/>
          </a:p>
          <a:p>
            <a:r>
              <a:rPr lang="ru-RU" b="0" baseline="0" dirty="0"/>
              <a:t>Работа с линейными списками полностью вынесена на лабораторный практикум: в обоих вариантах </a:t>
            </a:r>
            <a:r>
              <a:rPr lang="ru-RU" baseline="0" dirty="0"/>
              <a:t>есть задачи на написание своего стека и очереди.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35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Двухсвязные списки удобно использовать например для организации кэширования.</a:t>
            </a:r>
          </a:p>
          <a:p>
            <a:r>
              <a:rPr lang="ru-RU" baseline="0" dirty="0"/>
              <a:t>Допустим требуется хранить в программе очень много данных (столько, что в оперативной памяти не помещается). Тогда данные хранят на жёстком диске, храня в памяти только некоторое небольшое количество элементов. Чаще всего обращение к некоторым элементам осуществляется существенно чаще, чем к другим, но заранее неизвестно, какие это будут элементы. </a:t>
            </a:r>
          </a:p>
          <a:p>
            <a:r>
              <a:rPr lang="ru-RU" baseline="0" dirty="0"/>
              <a:t>Тогда поступают так: все элементы в памяти хранятся в двухсвязном списке. При обращении к какому либо элементу он сперва удаляется из списка (где бы он ни был внутри списка), а затем добавляется обратно со стороны головы. Если необходимого элемента нет в памяти в данный момент, то он загружается с диска и добавляется в список со стороны головы. Если не хватает памяти, то можно удалить несколько редко используемых элементов. Они автоматически будут скапливаться ближе к хвосту списка.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9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563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Какие операции доступны для этой структуры и какова их сложность?</a:t>
            </a:r>
          </a:p>
          <a:p>
            <a:r>
              <a:rPr lang="ru-RU" baseline="0" dirty="0"/>
              <a:t>- вставка элемента в список (в конец, в начало или в заранее найденную  позицию) – </a:t>
            </a:r>
            <a:r>
              <a:rPr lang="en-US" baseline="0" dirty="0"/>
              <a:t>O(1)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- удаление элемента из списка – </a:t>
            </a:r>
            <a:r>
              <a:rPr lang="en-US" baseline="0" dirty="0"/>
              <a:t>O(1)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- поиск элемента в списке по ключу – только полный перебор - </a:t>
            </a:r>
            <a:r>
              <a:rPr lang="en-US" baseline="0" dirty="0"/>
              <a:t>O(N)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- вставка в упорядоченный список – нужно найти место для вставки, а значит - </a:t>
            </a:r>
            <a:r>
              <a:rPr lang="en-US" baseline="0" dirty="0"/>
              <a:t>O(N)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20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Какие операции доступны для этой структуры и какова их сложность?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 всё совпадает с односвязным списком, но константа при вставке и удалении в два раза больше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29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"Пустой" элемент нельзя удалить, он используется для хранения указателей на голову и хвост списка, он обеспечивает: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однородность списка (вставка в любую позицию будет вставкой между элементами, удаление любого элемента будет удалением между двумя элементами, никаких дополнительных проверок на начало и конец списка нет)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позволяет избежать использования нулевых указателей на концах списка</a:t>
            </a:r>
          </a:p>
          <a:p>
            <a:pPr marL="0" indent="0">
              <a:buFontTx/>
              <a:buNone/>
            </a:pPr>
            <a:r>
              <a:rPr lang="ru-RU" baseline="0" dirty="0"/>
              <a:t>Пустой список содержит только один элемент – "пустой", оба указателя которого ссылаются на него же самого.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5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Понятие дерева используется уже довольно широко в бытовом обиходе.</a:t>
            </a:r>
          </a:p>
          <a:p>
            <a:r>
              <a:rPr lang="ru-RU" baseline="0" dirty="0"/>
              <a:t>Это и дерево каталогов</a:t>
            </a:r>
          </a:p>
          <a:p>
            <a:r>
              <a:rPr lang="ru-RU" baseline="0" dirty="0"/>
              <a:t>и генеалогическое дерево (как самое старое применение термина, именно оно сформировало всю терминологию)</a:t>
            </a:r>
          </a:p>
          <a:p>
            <a:r>
              <a:rPr lang="ru-RU" baseline="0" dirty="0"/>
              <a:t>и оглавление любой книги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51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62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51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23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Какой уровень указанного узла? (2)</a:t>
            </a:r>
          </a:p>
          <a:p>
            <a:pPr marL="228600" indent="-228600">
              <a:buAutoNum type="arabicParenR"/>
            </a:pPr>
            <a:r>
              <a:rPr lang="ru-RU" baseline="0" dirty="0"/>
              <a:t>уровень корня – нулевой, его детей - первый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59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Какова высота дерева? (4)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9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Мы будем рассматривать среди динамических структур данных только графы.</a:t>
            </a:r>
          </a:p>
          <a:p>
            <a:r>
              <a:rPr lang="ru-RU" baseline="0" dirty="0"/>
              <a:t>Графы – это набор объектов (называемых в терминологии графов - вершинами) и связи между ними.</a:t>
            </a:r>
            <a:endParaRPr lang="en-US" baseline="0" dirty="0"/>
          </a:p>
          <a:p>
            <a:r>
              <a:rPr lang="ru-RU" baseline="0" dirty="0"/>
              <a:t>Например, на этом слайде изображён граф.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673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Ответ: только левое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Дерево слева – упорядоченное: левое узел</a:t>
            </a:r>
            <a:r>
              <a:rPr lang="ru-RU" sz="1200" baseline="0" dirty="0"/>
              <a:t> всегда меньше родителя, а правый всегда больше.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baseline="0" dirty="0"/>
              <a:t>Дерево справа – хотя и </a:t>
            </a:r>
            <a:r>
              <a:rPr lang="ru-RU" sz="1200" dirty="0"/>
              <a:t>упорядочено: дети всегда имеют значение меньшее чем у родителя,</a:t>
            </a:r>
            <a:r>
              <a:rPr lang="ru-RU" sz="1200" baseline="0" dirty="0"/>
              <a:t> однако потомки одного узла не упорядочены. </a:t>
            </a:r>
            <a:r>
              <a:rPr lang="ru-RU" sz="1200" dirty="0"/>
              <a:t>Эта структура называется куча. Она удобна тем что из неё удобно быстро извлекать наибольший узел (сложность </a:t>
            </a:r>
            <a:r>
              <a:rPr lang="en-US" sz="1200" dirty="0"/>
              <a:t>O(log(N))) </a:t>
            </a:r>
            <a:r>
              <a:rPr lang="ru-RU" sz="1200" dirty="0"/>
              <a:t>и добавлять новые</a:t>
            </a:r>
            <a:r>
              <a:rPr lang="ru-RU" sz="1200" baseline="0" dirty="0"/>
              <a:t> узлы (сложность </a:t>
            </a:r>
            <a:r>
              <a:rPr lang="en-US" sz="1200" baseline="0" dirty="0"/>
              <a:t>O(log(N)). </a:t>
            </a:r>
            <a:r>
              <a:rPr lang="ru-RU" sz="1200" baseline="0" dirty="0"/>
              <a:t>Это та самая структура, в которой хранятся блоки свободной динамической памяти в языке </a:t>
            </a:r>
            <a:r>
              <a:rPr lang="en-US" sz="1200" baseline="0" dirty="0"/>
              <a:t>C++. </a:t>
            </a:r>
            <a:r>
              <a:rPr lang="ru-RU" sz="1200" baseline="0" dirty="0"/>
              <a:t>Упорядочивание происходит по размеру блока, но не слева на право, а в глубину дерева.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В определенных приложениях способ упорядочения дочерних узлов каждого узла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имеет значение в других это не важно. </a:t>
            </a:r>
            <a:r>
              <a:rPr lang="ru-RU" sz="1200" baseline="0" dirty="0"/>
              <a:t>В некоторых задачах удобно использовать неупорядоченные деревья.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370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Бывают деревья с нефиксированным количеством потомков (например: 2,3,4-деревья</a:t>
            </a:r>
            <a:r>
              <a:rPr lang="ru-RU" sz="1200" baseline="0" dirty="0"/>
              <a:t> – деревья у которых может быть 2, 3 или 4 узла-потомка</a:t>
            </a:r>
            <a:r>
              <a:rPr lang="ru-RU" sz="1200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Чаще всего, когда говорят о бинарных деревьях имеют в виду упорядоченные деревья, или в крайнем случае кучу.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44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83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1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01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13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299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65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137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baseline="0" dirty="0"/>
              <a:t>Примечание: если у удаляемого элемента нет левого поддерева, то заменять его придётся по пункту 1.2 – самым левым элементом правого поддерева.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мы будем сравнивать все остальные реализации списков с реализацией на основе массива</a:t>
            </a:r>
          </a:p>
          <a:p>
            <a:r>
              <a:rPr lang="ru-RU" baseline="0" dirty="0"/>
              <a:t>вопрос: что не так с реализацией этого класса?</a:t>
            </a:r>
          </a:p>
          <a:p>
            <a:r>
              <a:rPr lang="ru-RU" baseline="0" dirty="0"/>
              <a:t>Ответ: в классе есть указатель и при этом нет конструктора копирования и оператора копирования или как минимум их запрета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42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098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888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566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032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09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3092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6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0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Чаще всего при загрузке в дерево уже упорядоченного набора данных получается последний вариант дерева, когда все элементы по сути выстраиваются в виде линейного списка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300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При каждой операции вставки или удаления узла</a:t>
            </a:r>
            <a:br>
              <a:rPr lang="ru-RU" sz="1200" dirty="0"/>
            </a:br>
            <a:r>
              <a:rPr lang="ru-RU" sz="1200" dirty="0"/>
              <a:t>может происходить разбалансировка дерева, его надо </a:t>
            </a:r>
            <a:r>
              <a:rPr lang="ru-RU" sz="1200" dirty="0" err="1"/>
              <a:t>перебалансировать</a:t>
            </a:r>
            <a:r>
              <a:rPr lang="ru-RU" sz="1200" dirty="0"/>
              <a:t>.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Для контроля сбалансированности придётся хранить в каждом узле высоту каждого из его поддеревьев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(реально хранят разность высот поддеревьев)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Балансировка выполняется с помощью операции вращения дерева, которая имеет константную сложность, но </a:t>
            </a:r>
            <a:r>
              <a:rPr lang="ru-RU" sz="1200" dirty="0" err="1"/>
              <a:t>перебалансировать</a:t>
            </a:r>
            <a:r>
              <a:rPr lang="ru-RU" sz="1200" dirty="0"/>
              <a:t> надо все узлы-предки нового/удалённого узла,</a:t>
            </a:r>
            <a:r>
              <a:rPr lang="ru-RU" sz="1200" baseline="0" dirty="0"/>
              <a:t> то есть итоговая сложность вставки/удаления узла </a:t>
            </a:r>
            <a:r>
              <a:rPr lang="en-US" sz="1200" baseline="0" dirty="0"/>
              <a:t>~ </a:t>
            </a:r>
            <a:r>
              <a:rPr lang="ru-RU" sz="1200" baseline="0" dirty="0"/>
              <a:t>высоте дерева – </a:t>
            </a:r>
            <a:r>
              <a:rPr lang="en-US" sz="1200" baseline="0" dirty="0"/>
              <a:t>log</a:t>
            </a:r>
            <a:r>
              <a:rPr lang="en-US" sz="1200" baseline="-25000" dirty="0"/>
              <a:t>2</a:t>
            </a:r>
            <a:r>
              <a:rPr lang="en-US" sz="1200" baseline="0" dirty="0"/>
              <a:t>(N)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4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этом примере работает принцип инкапсуляции, а именно: когда мы описываем класс, нам не требуется знать, какая "полезная нагрузка"</a:t>
            </a:r>
            <a:r>
              <a:rPr lang="en-US" baseline="0" dirty="0"/>
              <a:t>(payload)</a:t>
            </a:r>
            <a:r>
              <a:rPr lang="ru-RU" baseline="0" dirty="0"/>
              <a:t> будет хранится в нашем списке. Мы только вызываем соответствующие методы из элементов списка (в этом примере только </a:t>
            </a:r>
            <a:r>
              <a:rPr lang="en-US" baseline="0" dirty="0"/>
              <a:t>Print</a:t>
            </a:r>
            <a:r>
              <a:rPr lang="ru-RU" baseline="0" dirty="0"/>
              <a:t> и деструктор), а уже класс </a:t>
            </a:r>
            <a:r>
              <a:rPr lang="en-US" baseline="0" dirty="0" err="1"/>
              <a:t>CPayload</a:t>
            </a:r>
            <a:r>
              <a:rPr lang="en-US" baseline="0" dirty="0"/>
              <a:t> </a:t>
            </a:r>
            <a:r>
              <a:rPr lang="ru-RU" baseline="0" dirty="0"/>
              <a:t>реализует в этих методах непосредственное обращение к своим полям.</a:t>
            </a:r>
          </a:p>
          <a:p>
            <a:r>
              <a:rPr lang="ru-RU" baseline="0" dirty="0"/>
              <a:t>Если понадобится добавить дополнительное поле в класс </a:t>
            </a:r>
            <a:r>
              <a:rPr lang="en-US" baseline="0" dirty="0" err="1"/>
              <a:t>CPayload</a:t>
            </a:r>
            <a:r>
              <a:rPr lang="ru-RU" baseline="0" dirty="0"/>
              <a:t>, то не придётся менять класс контейнера </a:t>
            </a:r>
            <a:r>
              <a:rPr lang="en-US" baseline="0" dirty="0"/>
              <a:t>CListOnArray, </a:t>
            </a:r>
            <a:r>
              <a:rPr lang="ru-RU" baseline="0" dirty="0"/>
              <a:t>а только сам </a:t>
            </a:r>
            <a:r>
              <a:rPr lang="en-US" baseline="0" dirty="0" err="1"/>
              <a:t>CPayload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949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Такой подход позволяет реализовать многие алгоритмы в компактной рекурсивной форме.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Иногда дополнительно хранят указатель на родительский узел, что упрощает</a:t>
            </a:r>
            <a:br>
              <a:rPr lang="ru-RU" sz="1200" dirty="0"/>
            </a:br>
            <a:r>
              <a:rPr lang="ru-RU" sz="1200" dirty="0"/>
              <a:t>не рекурсивную реализацию алгоритмов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8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Не рекурсивная реализация намного сложнее и требует хранения пути от текущего узла до корня в виде дополнительной динамической структуры данных - стека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583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508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Это понятие обычно вводится для графов и поиска решения в них.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У нас нет отдельной лекции по графам, придётся объяснить на деревьях, а разбираться будете на лабораторных работах.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3932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878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32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6943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Что делает эта программа?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Деревья и списки применяются, когда необходимо много и часто добавлять новые элементы в коллекцию и удалять не нужные.</a:t>
            </a:r>
          </a:p>
          <a:p>
            <a:r>
              <a:rPr lang="ru-RU" baseline="0" dirty="0"/>
              <a:t>Если при этом необходимо осуществлять поиск в наборе элементов по значению ключа – удобно использовать деревья.</a:t>
            </a:r>
            <a:endParaRPr lang="en-US" baseline="0" dirty="0"/>
          </a:p>
          <a:p>
            <a:r>
              <a:rPr lang="ru-RU" baseline="0" dirty="0"/>
              <a:t>Если поиск не требуется, то лучше использовать списки (односвязный или двухсвязный – особой роли не играет).</a:t>
            </a:r>
          </a:p>
          <a:p>
            <a:endParaRPr lang="ru-RU" baseline="0" dirty="0"/>
          </a:p>
          <a:p>
            <a:r>
              <a:rPr lang="ru-RU" baseline="0" dirty="0"/>
              <a:t>Если добавление и удаление элементов не требуется (загрузили из файла набор элементов и работаем с ними без удаления), то быстрее загрузить их все в массив, отсортировать и воспользоваться бинарным поиском (выделение динамической памяти для хранения вершин дерева имеет сложность </a:t>
            </a:r>
            <a:r>
              <a:rPr lang="en-US" baseline="0" dirty="0"/>
              <a:t>O(log2(N))</a:t>
            </a:r>
            <a:r>
              <a:rPr lang="ru-RU" baseline="0" dirty="0"/>
              <a:t>, где </a:t>
            </a:r>
            <a:r>
              <a:rPr lang="en-US" baseline="0" dirty="0"/>
              <a:t>N – </a:t>
            </a:r>
            <a:r>
              <a:rPr lang="ru-RU" baseline="0" dirty="0"/>
              <a:t>количество свободных блоков памяти, то есть на стадии написания алгоритма работы с деревом не известно).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519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1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Операция добавления элементов – быстрая, пока элементов меньше</a:t>
            </a:r>
            <a:r>
              <a:rPr lang="en-US" baseline="0" dirty="0"/>
              <a:t>,</a:t>
            </a:r>
            <a:r>
              <a:rPr lang="ru-RU" baseline="0" dirty="0"/>
              <a:t> чем объём выделенной для </a:t>
            </a:r>
            <a:r>
              <a:rPr lang="en-US" baseline="0" dirty="0" err="1"/>
              <a:t>m_vNodes</a:t>
            </a:r>
            <a:r>
              <a:rPr lang="ru-RU" baseline="0" dirty="0"/>
              <a:t> памяти. Если её станет не хватать, то придётся память </a:t>
            </a:r>
            <a:r>
              <a:rPr lang="ru-RU" baseline="0" dirty="0" err="1"/>
              <a:t>перевыделять</a:t>
            </a:r>
            <a:r>
              <a:rPr lang="ru-RU" baseline="0" dirty="0"/>
              <a:t> и эффективность добавления очередного элемента сразу станет </a:t>
            </a:r>
            <a:r>
              <a:rPr lang="en-US" baseline="0" dirty="0"/>
              <a:t>O(N).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Оператор </a:t>
            </a:r>
            <a:r>
              <a:rPr lang="en-US" baseline="0" dirty="0"/>
              <a:t>throw </a:t>
            </a:r>
            <a:r>
              <a:rPr lang="ru-RU" baseline="0" dirty="0"/>
              <a:t>генерирует исключение (</a:t>
            </a:r>
            <a:r>
              <a:rPr lang="en-US" baseline="0" dirty="0" err="1"/>
              <a:t>VisualStudio</a:t>
            </a:r>
            <a:r>
              <a:rPr lang="en-US" baseline="0" dirty="0"/>
              <a:t> </a:t>
            </a:r>
            <a:r>
              <a:rPr lang="ru-RU" baseline="0" dirty="0"/>
              <a:t>прерывает выполнение программы и показывает в режиме отладки на строку с этим оператором). Обрабатывать исключения мы будем учится в теме 21 в конце семестра.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какова сложность операций приведённых на слайде?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AddElement</a:t>
            </a:r>
            <a:r>
              <a:rPr lang="en-US" baseline="0" dirty="0"/>
              <a:t> – O(1)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FindElement</a:t>
            </a:r>
            <a:r>
              <a:rPr lang="en-US" baseline="0" dirty="0"/>
              <a:t> – O(N)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6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Удаление произвольного элемента в списке на основе массива выполняется слишком долго (сложность </a:t>
            </a:r>
            <a:r>
              <a:rPr lang="en-US" baseline="0" dirty="0"/>
              <a:t>O(N))</a:t>
            </a:r>
            <a:r>
              <a:rPr lang="ru-RU" baseline="0" dirty="0"/>
              <a:t> по сравнению с реализацией на классическом списке (односвязном или двухсвязном), где сложность </a:t>
            </a:r>
            <a:r>
              <a:rPr lang="en-US" baseline="0" dirty="0"/>
              <a:t>O(1)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какова сложность операции на слайде?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</a:t>
            </a:r>
            <a:r>
              <a:rPr lang="en-US" baseline="0" dirty="0"/>
              <a:t>O(N) – </a:t>
            </a:r>
            <a:r>
              <a:rPr lang="ru-RU" baseline="0" dirty="0"/>
              <a:t>поскольку приходится сдвигать все элементы после удаляемого.</a:t>
            </a:r>
            <a:endParaRPr lang="en-US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2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Односвязный список – то есть каждый элемент в списке хранит ровно один указатель – на следующий элемент.</a:t>
            </a:r>
          </a:p>
          <a:p>
            <a:r>
              <a:rPr lang="ru-RU" baseline="0" dirty="0"/>
              <a:t>Обычно отдельно хранится указатель на первый элемент в списке, а все последующие можно найти по цепочке.</a:t>
            </a:r>
          </a:p>
          <a:p>
            <a:r>
              <a:rPr lang="ru-RU" baseline="0" dirty="0"/>
              <a:t>Последний элемент в списке хранит указатель на </a:t>
            </a:r>
            <a:r>
              <a:rPr lang="en-US" baseline="0" dirty="0" err="1"/>
              <a:t>nullptr</a:t>
            </a:r>
            <a:r>
              <a:rPr lang="en-US" baseline="0" dirty="0"/>
              <a:t>, </a:t>
            </a:r>
            <a:r>
              <a:rPr lang="ru-RU" baseline="0" dirty="0"/>
              <a:t>чтобы показать что он последний.</a:t>
            </a:r>
          </a:p>
          <a:p>
            <a:r>
              <a:rPr lang="ru-RU" baseline="0" dirty="0"/>
              <a:t>Для некоторых алгоритмов бывает удобно также хранить указатель на последний элемент (</a:t>
            </a:r>
            <a:r>
              <a:rPr lang="en-US" baseline="0" dirty="0"/>
              <a:t>tail –</a:t>
            </a:r>
            <a:r>
              <a:rPr lang="ru-RU" baseline="0" dirty="0" err="1"/>
              <a:t>англ</a:t>
            </a:r>
            <a:r>
              <a:rPr lang="ru-RU" baseline="0" dirty="0"/>
              <a:t> хвост)</a:t>
            </a:r>
            <a:r>
              <a:rPr lang="en-US" baseline="0" dirty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2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7" r:id="rId4"/>
    <p:sldLayoutId id="2147483668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000" y="0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Рекурсия</a:t>
            </a:r>
          </a:p>
          <a:p>
            <a:pPr marL="1881188" indent="-1881188">
              <a:lnSpc>
                <a:spcPct val="90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45720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15. Связанные динамические 							структуры данных</a:t>
            </a: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Шаблоны классов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>
                <a:solidFill>
                  <a:prstClr val="white">
                    <a:lumMod val="75000"/>
                  </a:prstClr>
                </a:solidFill>
              </a:rPr>
              <a:t>STL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628650" indent="-1588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8650" indent="-1588" fontAlgn="t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 anchor="ctr"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989000"/>
            <a:ext cx="5184000" cy="34163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508000" y="1989000"/>
            <a:ext cx="3528000" cy="313932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b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053000"/>
            <a:ext cx="8352000" cy="510909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4212000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660000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1135820" y="4437000"/>
            <a:ext cx="285088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420908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644908" y="4365000"/>
            <a:ext cx="1567092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9" idx="3"/>
          </p:cNvCxnSpPr>
          <p:nvPr/>
        </p:nvCxnSpPr>
        <p:spPr>
          <a:xfrm flipV="1">
            <a:off x="5436000" y="4365000"/>
            <a:ext cx="122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127820" y="4221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79093" y="4941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7884000" y="5121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6372000" y="24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7" name="Прямоугольник 66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0" name="Прямоугольник 69"/>
          <p:cNvSpPr/>
          <p:nvPr/>
        </p:nvSpPr>
        <p:spPr>
          <a:xfrm>
            <a:off x="5940000" y="1269000"/>
            <a:ext cx="2160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новый элемент</a:t>
            </a:r>
          </a:p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3564000" y="5085000"/>
            <a:ext cx="0" cy="57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0" idx="2"/>
            <a:endCxn id="67" idx="0"/>
          </p:cNvCxnSpPr>
          <p:nvPr/>
        </p:nvCxnSpPr>
        <p:spPr>
          <a:xfrm>
            <a:off x="7020000" y="1989000"/>
            <a:ext cx="0" cy="43200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396000" y="2997000"/>
            <a:ext cx="2304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предыдущий элемент</a:t>
            </a:r>
          </a:p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1764000" y="3717000"/>
            <a:ext cx="0" cy="50400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556000" y="5661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41819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2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4876908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660000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1135820" y="4437000"/>
            <a:ext cx="285088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420908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644908" y="4437000"/>
            <a:ext cx="2232000" cy="684000"/>
          </a:xfrm>
          <a:prstGeom prst="straightConnector1">
            <a:avLst/>
          </a:prstGeom>
          <a:ln w="31750">
            <a:prstDash val="sys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9" idx="3"/>
          </p:cNvCxnSpPr>
          <p:nvPr/>
        </p:nvCxnSpPr>
        <p:spPr>
          <a:xfrm flipV="1">
            <a:off x="6100908" y="4365000"/>
            <a:ext cx="559092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127820" y="4221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79093" y="4941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7884000" y="5121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148908" y="2997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7" name="Прямоугольник 66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 flipV="1">
            <a:off x="3852000" y="5085000"/>
            <a:ext cx="0" cy="57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000" y="765000"/>
            <a:ext cx="56880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Прямая со стрелкой 43"/>
          <p:cNvCxnSpPr>
            <a:stCxn id="68" idx="3"/>
          </p:cNvCxnSpPr>
          <p:nvPr/>
        </p:nvCxnSpPr>
        <p:spPr>
          <a:xfrm>
            <a:off x="4372908" y="3897000"/>
            <a:ext cx="487092" cy="5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9" idx="3"/>
          </p:cNvCxnSpPr>
          <p:nvPr/>
        </p:nvCxnSpPr>
        <p:spPr>
          <a:xfrm flipV="1">
            <a:off x="2644908" y="3213000"/>
            <a:ext cx="487092" cy="19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700000" y="1845000"/>
            <a:ext cx="2160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новый элемент</a:t>
            </a:r>
          </a:p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Прямая со стрелкой 71"/>
          <p:cNvCxnSpPr>
            <a:stCxn id="71" idx="2"/>
          </p:cNvCxnSpPr>
          <p:nvPr/>
        </p:nvCxnSpPr>
        <p:spPr>
          <a:xfrm>
            <a:off x="3780000" y="2565000"/>
            <a:ext cx="0" cy="43200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396000" y="2997000"/>
            <a:ext cx="2304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предыдущий элемент</a:t>
            </a:r>
          </a:p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1764000" y="3717000"/>
            <a:ext cx="0" cy="50400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844000" y="5661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8693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052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084000" y="3069000"/>
            <a:ext cx="2880000" cy="180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Вместо указателя на элемент после которого будет вставка, храним указатель на указатель на следующий элемент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548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08000" y="3357000"/>
            <a:ext cx="2520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позиция для вставки</a:t>
            </a:r>
          </a:p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Прямая со стрелкой 74"/>
          <p:cNvCxnSpPr>
            <a:endCxn id="59" idx="1"/>
          </p:cNvCxnSpPr>
          <p:nvPr/>
        </p:nvCxnSpPr>
        <p:spPr>
          <a:xfrm>
            <a:off x="252000" y="3933000"/>
            <a:ext cx="1348180" cy="198000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3996000" y="4221000"/>
            <a:ext cx="0" cy="93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28000" y="765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68000" y="837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в произвольную позицию листа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988000" y="3645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16068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4" grpId="0" animBg="1"/>
      <p:bldP spid="85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052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084000" y="3069000"/>
            <a:ext cx="2880000" cy="180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Вместо указателя на элемент после которого будет вставка, храним указатель на указатель на следующий элемент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548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08000" y="3357000"/>
            <a:ext cx="2520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позиция для вставки</a:t>
            </a:r>
          </a:p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Прямая со стрелкой 74"/>
          <p:cNvCxnSpPr>
            <a:endCxn id="72" idx="1"/>
          </p:cNvCxnSpPr>
          <p:nvPr/>
        </p:nvCxnSpPr>
        <p:spPr>
          <a:xfrm>
            <a:off x="252000" y="3933000"/>
            <a:ext cx="1296000" cy="328666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2700000" y="4221000"/>
            <a:ext cx="1152000" cy="432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28000" y="765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8000" y="1917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68000" y="837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в произвольную позицию листа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468000" y="1989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первого элемента в лист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916000" y="3645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20729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052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084000" y="3501000"/>
            <a:ext cx="2880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используем вместо указателя ссылку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548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28000" y="765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8000" y="1917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68000" y="837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в произвольную позицию листа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468000" y="1989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первого элемента в лист</a:t>
            </a:r>
          </a:p>
        </p:txBody>
      </p:sp>
    </p:spTree>
    <p:extLst>
      <p:ext uri="{BB962C8B-B14F-4D97-AF65-F5344CB8AC3E}">
        <p14:creationId xmlns:p14="http://schemas.microsoft.com/office/powerpoint/2010/main" val="68269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/>
          <p:cNvGrpSpPr/>
          <p:nvPr/>
        </p:nvGrpSpPr>
        <p:grpSpPr>
          <a:xfrm>
            <a:off x="3328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4" name="Прямоугольник 43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124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4552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16000" y="1197000"/>
            <a:ext cx="5976000" cy="20313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96000" y="3573000"/>
            <a:ext cx="1440000" cy="64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Найденный элемент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80000" y="1557000"/>
            <a:ext cx="2448000" cy="172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Возвращаем ссылку на место, где хранится указатель на найденный элемент, чтобы можно было потом его удалить</a:t>
            </a:r>
          </a:p>
        </p:txBody>
      </p:sp>
      <p:cxnSp>
        <p:nvCxnSpPr>
          <p:cNvPr id="39" name="Прямая со стрелкой 38"/>
          <p:cNvCxnSpPr>
            <a:stCxn id="6" idx="2"/>
            <a:endCxn id="44" idx="0"/>
          </p:cNvCxnSpPr>
          <p:nvPr/>
        </p:nvCxnSpPr>
        <p:spPr>
          <a:xfrm flipH="1">
            <a:off x="3976180" y="4221000"/>
            <a:ext cx="739820" cy="792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59" idx="1"/>
          </p:cNvCxnSpPr>
          <p:nvPr/>
        </p:nvCxnSpPr>
        <p:spPr>
          <a:xfrm>
            <a:off x="252000" y="3285000"/>
            <a:ext cx="1348180" cy="2628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620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" grpId="0" animBg="1"/>
      <p:bldP spid="37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981000"/>
            <a:ext cx="5688000" cy="486287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0879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3328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4552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4356000" y="3861000"/>
            <a:ext cx="1440000" cy="64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2"/>
          </p:cNvCxnSpPr>
          <p:nvPr/>
        </p:nvCxnSpPr>
        <p:spPr>
          <a:xfrm flipH="1">
            <a:off x="4212000" y="4509000"/>
            <a:ext cx="864000" cy="504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93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557000"/>
            <a:ext cx="8568000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800" dirty="0"/>
              <a:t>Динамические структуры данных служат для хранения набора однотипных структур.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800" dirty="0"/>
              <a:t>Как и обычный массив, они обеспечивают следующие операции: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обращение к элементам по индексу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последовательный перебор всех элементов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поиск среди набора элементов по ключу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800" dirty="0"/>
              <a:t>В отличии от обычного массива они обеспечивают: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добавление произвольного элемента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удаление произвольного элемента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13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6903" y="5733000"/>
            <a:ext cx="1324402" cy="37027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7" idx="3"/>
            <a:endCxn id="62" idx="1"/>
          </p:cNvCxnSpPr>
          <p:nvPr/>
        </p:nvCxnSpPr>
        <p:spPr>
          <a:xfrm flipV="1">
            <a:off x="1391305" y="5913000"/>
            <a:ext cx="208875" cy="51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3348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4077000"/>
            <a:ext cx="523820" cy="18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9" idx="3"/>
          </p:cNvCxnSpPr>
          <p:nvPr/>
        </p:nvCxnSpPr>
        <p:spPr>
          <a:xfrm>
            <a:off x="4572000" y="4833000"/>
            <a:ext cx="48418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724000" y="3861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</p:cNvCxnSpPr>
          <p:nvPr/>
        </p:nvCxnSpPr>
        <p:spPr>
          <a:xfrm flipH="1">
            <a:off x="4644000" y="4221000"/>
            <a:ext cx="1080000" cy="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36000" y="3933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3"/>
          </p:cNvCxnSpPr>
          <p:nvPr/>
        </p:nvCxnSpPr>
        <p:spPr>
          <a:xfrm>
            <a:off x="2412000" y="4149000"/>
            <a:ext cx="8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10694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421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6903" y="5733000"/>
            <a:ext cx="1324402" cy="37027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7" idx="3"/>
            <a:endCxn id="62" idx="1"/>
          </p:cNvCxnSpPr>
          <p:nvPr/>
        </p:nvCxnSpPr>
        <p:spPr>
          <a:xfrm flipV="1">
            <a:off x="1391305" y="5913000"/>
            <a:ext cx="208875" cy="51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9" idx="3"/>
          </p:cNvCxnSpPr>
          <p:nvPr/>
        </p:nvCxnSpPr>
        <p:spPr>
          <a:xfrm>
            <a:off x="4572000" y="4833000"/>
            <a:ext cx="48418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724000" y="3861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</p:cNvCxnSpPr>
          <p:nvPr/>
        </p:nvCxnSpPr>
        <p:spPr>
          <a:xfrm flipH="1">
            <a:off x="4644000" y="4221000"/>
            <a:ext cx="1080000" cy="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36000" y="3933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3"/>
          </p:cNvCxnSpPr>
          <p:nvPr/>
        </p:nvCxnSpPr>
        <p:spPr>
          <a:xfrm>
            <a:off x="2412000" y="4149000"/>
            <a:ext cx="8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3348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2" name="Прямоугольник 4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80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709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6903" y="5733000"/>
            <a:ext cx="1324402" cy="37027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7" idx="3"/>
            <a:endCxn id="62" idx="1"/>
          </p:cNvCxnSpPr>
          <p:nvPr/>
        </p:nvCxnSpPr>
        <p:spPr>
          <a:xfrm flipV="1">
            <a:off x="1391305" y="5913000"/>
            <a:ext cx="208875" cy="51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3348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5" name="Прямая со стрелкой 64"/>
          <p:cNvCxnSpPr>
            <a:stCxn id="49" idx="3"/>
          </p:cNvCxnSpPr>
          <p:nvPr/>
        </p:nvCxnSpPr>
        <p:spPr>
          <a:xfrm>
            <a:off x="4572000" y="4833000"/>
            <a:ext cx="48418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36000" y="3933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204000" y="3861000"/>
            <a:ext cx="2016000" cy="1512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stCxn id="85" idx="3"/>
          </p:cNvCxnSpPr>
          <p:nvPr/>
        </p:nvCxnSpPr>
        <p:spPr>
          <a:xfrm>
            <a:off x="2412000" y="4149000"/>
            <a:ext cx="8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0" name="Умножение 39"/>
          <p:cNvSpPr/>
          <p:nvPr/>
        </p:nvSpPr>
        <p:spPr>
          <a:xfrm>
            <a:off x="3492000" y="3933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85" grpId="0" animBg="1"/>
      <p:bldP spid="38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4500000" y="4005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</p:cNvCxnSpPr>
          <p:nvPr/>
        </p:nvCxnSpPr>
        <p:spPr>
          <a:xfrm flipH="1">
            <a:off x="2916000" y="4365000"/>
            <a:ext cx="1584000" cy="792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373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13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8000" y="3861000"/>
            <a:ext cx="1324402" cy="360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12000" y="4221000"/>
            <a:ext cx="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 flipV="1">
            <a:off x="1116000" y="4077000"/>
            <a:ext cx="720000" cy="11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836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>
            <a:off x="3060000" y="4833000"/>
            <a:ext cx="2016000" cy="39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868000" y="3933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  <a:endCxn id="61" idx="3"/>
          </p:cNvCxnSpPr>
          <p:nvPr/>
        </p:nvCxnSpPr>
        <p:spPr>
          <a:xfrm flipH="1">
            <a:off x="3132000" y="4293000"/>
            <a:ext cx="2736000" cy="21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3636000" y="3861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1"/>
          </p:cNvCxnSpPr>
          <p:nvPr/>
        </p:nvCxnSpPr>
        <p:spPr>
          <a:xfrm flipH="1">
            <a:off x="3132000" y="4077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421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8000" y="3861000"/>
            <a:ext cx="1324402" cy="360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12000" y="4221000"/>
            <a:ext cx="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3960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836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>
            <a:off x="3060000" y="4833000"/>
            <a:ext cx="201600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868000" y="3933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  <a:endCxn id="61" idx="3"/>
          </p:cNvCxnSpPr>
          <p:nvPr/>
        </p:nvCxnSpPr>
        <p:spPr>
          <a:xfrm flipH="1">
            <a:off x="3132000" y="4293000"/>
            <a:ext cx="2736000" cy="21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3636000" y="3861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1"/>
          </p:cNvCxnSpPr>
          <p:nvPr/>
        </p:nvCxnSpPr>
        <p:spPr>
          <a:xfrm flipH="1">
            <a:off x="3132000" y="4077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252000" y="1557000"/>
            <a:ext cx="8568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1836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>
            <a:off x="3060000" y="4833000"/>
            <a:ext cx="201600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709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8000" y="3861000"/>
            <a:ext cx="1324402" cy="360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12000" y="4221000"/>
            <a:ext cx="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476000" y="3789000"/>
            <a:ext cx="3960000" cy="1512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Умножение 33"/>
          <p:cNvSpPr/>
          <p:nvPr/>
        </p:nvSpPr>
        <p:spPr>
          <a:xfrm>
            <a:off x="1980000" y="3933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3960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3636000" y="3861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1"/>
          </p:cNvCxnSpPr>
          <p:nvPr/>
        </p:nvCxnSpPr>
        <p:spPr>
          <a:xfrm flipH="1">
            <a:off x="3132000" y="4077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59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Двусвязные списки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00000" y="1701000"/>
            <a:ext cx="2016000" cy="576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cs typeface="Consolas" panose="020B0609020204030204" pitchFamily="49" charset="0"/>
              </a:rPr>
              <a:t>(голова списка)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260000" y="3213000"/>
            <a:ext cx="1296000" cy="1512000"/>
            <a:chOff x="1260000" y="3213000"/>
            <a:chExt cx="1296000" cy="1512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2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2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2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3060000" y="3213000"/>
            <a:ext cx="1296000" cy="1512000"/>
            <a:chOff x="3060000" y="3213000"/>
            <a:chExt cx="1296000" cy="1512000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0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30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30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0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860000" y="3213000"/>
            <a:ext cx="1296000" cy="1512000"/>
            <a:chOff x="4860000" y="3213000"/>
            <a:chExt cx="1296000" cy="1512000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48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8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8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48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2556000" y="3357000"/>
            <a:ext cx="50400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4284000" y="3357000"/>
            <a:ext cx="576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4356000" y="3357000"/>
            <a:ext cx="50400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2" idx="3"/>
          </p:cNvCxnSpPr>
          <p:nvPr/>
        </p:nvCxnSpPr>
        <p:spPr>
          <a:xfrm flipV="1">
            <a:off x="2484000" y="3357000"/>
            <a:ext cx="576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084000" y="3357000"/>
            <a:ext cx="576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6156000" y="3357000"/>
            <a:ext cx="50400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579" y="4293000"/>
            <a:ext cx="882421" cy="4001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19" name="Прямая со стрелкой 18"/>
          <p:cNvCxnSpPr>
            <a:stCxn id="65" idx="3"/>
            <a:endCxn id="70" idx="1"/>
          </p:cNvCxnSpPr>
          <p:nvPr/>
        </p:nvCxnSpPr>
        <p:spPr>
          <a:xfrm>
            <a:off x="7884000" y="4473000"/>
            <a:ext cx="305579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8000" y="3933000"/>
            <a:ext cx="882421" cy="4001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74" name="Прямая со стрелкой 73"/>
          <p:cNvCxnSpPr>
            <a:stCxn id="13" idx="1"/>
            <a:endCxn id="73" idx="3"/>
          </p:cNvCxnSpPr>
          <p:nvPr/>
        </p:nvCxnSpPr>
        <p:spPr>
          <a:xfrm flipH="1">
            <a:off x="990421" y="4113000"/>
            <a:ext cx="269579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6300000" y="1701000"/>
            <a:ext cx="2016000" cy="576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m_pTail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cs typeface="Consolas" panose="020B0609020204030204" pitchFamily="49" charset="0"/>
              </a:rPr>
              <a:t>(хвост списка)</a:t>
            </a:r>
          </a:p>
        </p:txBody>
      </p:sp>
      <p:cxnSp>
        <p:nvCxnSpPr>
          <p:cNvPr id="83" name="Прямая со стрелкой 82"/>
          <p:cNvCxnSpPr>
            <a:stCxn id="9" idx="2"/>
            <a:endCxn id="12" idx="0"/>
          </p:cNvCxnSpPr>
          <p:nvPr/>
        </p:nvCxnSpPr>
        <p:spPr>
          <a:xfrm>
            <a:off x="1908000" y="2277000"/>
            <a:ext cx="0" cy="9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2"/>
            <a:endCxn id="62" idx="0"/>
          </p:cNvCxnSpPr>
          <p:nvPr/>
        </p:nvCxnSpPr>
        <p:spPr>
          <a:xfrm>
            <a:off x="7308000" y="2277000"/>
            <a:ext cx="0" cy="9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6660000" y="3213000"/>
            <a:ext cx="1296000" cy="1512000"/>
            <a:chOff x="6660000" y="3213000"/>
            <a:chExt cx="1296000" cy="1512000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6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66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66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66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92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136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виды связанных динамических структур данных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24000" y="1495445"/>
            <a:ext cx="8043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latin typeface="+mn-lt"/>
              </a:rPr>
              <a:t>Кольцевые списки </a:t>
            </a:r>
            <a:r>
              <a:rPr lang="ru-RU" altLang="ru-RU" sz="2400" dirty="0">
                <a:latin typeface="+mn-lt"/>
              </a:rPr>
              <a:t>– имеют дополнительную связь между первым и последним элементами.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08000" y="4077000"/>
            <a:ext cx="9036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latin typeface="+mn-lt"/>
              </a:rPr>
              <a:t>Очередь</a:t>
            </a:r>
            <a:r>
              <a:rPr lang="ru-RU" altLang="ru-RU" sz="2400" dirty="0">
                <a:latin typeface="+mn-lt"/>
              </a:rPr>
              <a:t> – частный случай линейного списка – разрешено только 2 действия – добавление элементов в конец (хвост) и удаление из начала (головы) списка.</a:t>
            </a:r>
          </a:p>
          <a:p>
            <a:pPr eaLnBrk="1" hangingPunct="1"/>
            <a:r>
              <a:rPr lang="ru-RU" altLang="ru-RU" sz="2400" b="1" dirty="0">
                <a:latin typeface="+mn-lt"/>
              </a:rPr>
              <a:t>Стек</a:t>
            </a:r>
            <a:r>
              <a:rPr lang="ru-RU" altLang="ru-RU" sz="2400" dirty="0">
                <a:latin typeface="+mn-lt"/>
              </a:rPr>
              <a:t> – частный случай линейного списка – разрешено только</a:t>
            </a:r>
            <a:br>
              <a:rPr lang="ru-RU" altLang="ru-RU" sz="2400" dirty="0">
                <a:latin typeface="+mn-lt"/>
              </a:rPr>
            </a:br>
            <a:r>
              <a:rPr lang="ru-RU" altLang="ru-RU" sz="2400" dirty="0">
                <a:latin typeface="+mn-lt"/>
              </a:rPr>
              <a:t>2 действия – добавление и удаление элементов с одного конца (головы) стека.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52000" y="2781000"/>
            <a:ext cx="1008000" cy="28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stCxn id="53" idx="3"/>
          </p:cNvCxnSpPr>
          <p:nvPr/>
        </p:nvCxnSpPr>
        <p:spPr>
          <a:xfrm>
            <a:off x="1260000" y="2925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Группа 54"/>
          <p:cNvGrpSpPr/>
          <p:nvPr/>
        </p:nvGrpSpPr>
        <p:grpSpPr>
          <a:xfrm>
            <a:off x="1764000" y="2781000"/>
            <a:ext cx="1296000" cy="1152000"/>
            <a:chOff x="2700000" y="3429000"/>
            <a:chExt cx="1296000" cy="115200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3492000" y="2781000"/>
            <a:ext cx="1296000" cy="1152000"/>
            <a:chOff x="2700000" y="3429000"/>
            <a:chExt cx="1296000" cy="1152000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6" name="Прямая со стрелкой 75"/>
          <p:cNvCxnSpPr>
            <a:stCxn id="58" idx="3"/>
          </p:cNvCxnSpPr>
          <p:nvPr/>
        </p:nvCxnSpPr>
        <p:spPr>
          <a:xfrm flipV="1">
            <a:off x="2988000" y="2925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Группа 76"/>
          <p:cNvGrpSpPr/>
          <p:nvPr/>
        </p:nvGrpSpPr>
        <p:grpSpPr>
          <a:xfrm>
            <a:off x="5220000" y="2781000"/>
            <a:ext cx="1296000" cy="1152000"/>
            <a:chOff x="2700000" y="3429000"/>
            <a:chExt cx="1296000" cy="1152000"/>
          </a:xfrm>
        </p:grpSpPr>
        <p:sp>
          <p:nvSpPr>
            <p:cNvPr id="78" name="Прямоугольник 7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82" name="Прямая со стрелкой 81"/>
          <p:cNvCxnSpPr/>
          <p:nvPr/>
        </p:nvCxnSpPr>
        <p:spPr>
          <a:xfrm flipV="1">
            <a:off x="4716000" y="2925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6948000" y="2781000"/>
            <a:ext cx="1296000" cy="1152000"/>
            <a:chOff x="2700000" y="3429000"/>
            <a:chExt cx="1296000" cy="1152000"/>
          </a:xfrm>
        </p:grpSpPr>
        <p:sp>
          <p:nvSpPr>
            <p:cNvPr id="86" name="Прямоугольник 8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89" name="Прямая со стрелкой 88"/>
          <p:cNvCxnSpPr/>
          <p:nvPr/>
        </p:nvCxnSpPr>
        <p:spPr>
          <a:xfrm flipV="1">
            <a:off x="6444000" y="2925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87" idx="3"/>
          </p:cNvCxnSpPr>
          <p:nvPr/>
        </p:nvCxnSpPr>
        <p:spPr>
          <a:xfrm flipV="1">
            <a:off x="8172000" y="3677040"/>
            <a:ext cx="644077" cy="39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8812924" y="2421000"/>
            <a:ext cx="7076" cy="125604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2412000" y="2420830"/>
            <a:ext cx="6405429" cy="17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57" idx="0"/>
          </p:cNvCxnSpPr>
          <p:nvPr/>
        </p:nvCxnSpPr>
        <p:spPr>
          <a:xfrm>
            <a:off x="2412000" y="2421000"/>
            <a:ext cx="0" cy="36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сложность операций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40440"/>
              </p:ext>
            </p:extLst>
          </p:nvPr>
        </p:nvGraphicFramePr>
        <p:xfrm>
          <a:off x="252000" y="1845000"/>
          <a:ext cx="8640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84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Операция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Массив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Односвязный список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Двусвязный список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Добавление элемента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конец: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середину: долго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Удаление элемента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долго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5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Обращение по индексу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(для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бинарного поиска)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Поиск элемента по ключу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3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Реализация стека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Реализация очереди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не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рациональна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8000" y="5733000"/>
            <a:ext cx="46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 пределах выделенного размера массива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2000" y="1485000"/>
            <a:ext cx="8568000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Разные виды связанные динамические структуры обеспечивают разную скорость выполнения базовых операций.</a:t>
            </a:r>
          </a:p>
          <a:p>
            <a:pPr lvl="1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Некоторые операции в принципе не поддерживаются некоторыми динамическими структурами.</a:t>
            </a:r>
          </a:p>
          <a:p>
            <a:pPr lvl="1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Конкретный тип динамический структуры для реализации алгоритма выбирается так, чтобы наиболее часто используемые операции выполнялись этим типом максимально быстро.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1"/>
            <a:ext cx="8640000" cy="79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Опрос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72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Прямая со стрелкой 9"/>
          <p:cNvCxnSpPr>
            <a:stCxn id="17" idx="2"/>
            <a:endCxn id="7" idx="0"/>
          </p:cNvCxnSpPr>
          <p:nvPr/>
        </p:nvCxnSpPr>
        <p:spPr>
          <a:xfrm>
            <a:off x="1548000" y="2493000"/>
            <a:ext cx="0" cy="57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900000" y="2061000"/>
            <a:ext cx="1296000" cy="432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Голова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Прямая со стрелкой 22"/>
          <p:cNvCxnSpPr>
            <a:stCxn id="7" idx="3"/>
          </p:cNvCxnSpPr>
          <p:nvPr/>
        </p:nvCxnSpPr>
        <p:spPr>
          <a:xfrm>
            <a:off x="2124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2556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708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4140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5292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724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396000" y="981000"/>
            <a:ext cx="8568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Какая динамическая структура данных изображена?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228000" y="5661000"/>
            <a:ext cx="2664000" cy="57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(односвязный список)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876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308000" y="3213000"/>
            <a:ext cx="1368000" cy="432000"/>
          </a:xfrm>
          <a:prstGeom prst="rect">
            <a:avLst/>
          </a:prstGeom>
          <a:noFill/>
          <a:ln w="317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148A101-627D-4426-97CF-8A621809FCDD}"/>
              </a:ext>
            </a:extLst>
          </p:cNvPr>
          <p:cNvCxnSpPr>
            <a:stCxn id="22" idx="2"/>
          </p:cNvCxnSpPr>
          <p:nvPr/>
        </p:nvCxnSpPr>
        <p:spPr>
          <a:xfrm>
            <a:off x="6300000" y="2493000"/>
            <a:ext cx="0" cy="57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9CD283D-736D-4A7F-AB3A-5FD8BCDD0BC2}"/>
              </a:ext>
            </a:extLst>
          </p:cNvPr>
          <p:cNvSpPr/>
          <p:nvPr/>
        </p:nvSpPr>
        <p:spPr>
          <a:xfrm>
            <a:off x="5724000" y="2061000"/>
            <a:ext cx="1152000" cy="432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Хвост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1"/>
            <a:ext cx="8640000" cy="79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Опрос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48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7" idx="3"/>
          </p:cNvCxnSpPr>
          <p:nvPr/>
        </p:nvCxnSpPr>
        <p:spPr>
          <a:xfrm>
            <a:off x="2700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3132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4284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4716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5868000" y="3429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6300000" y="3069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96000" y="981000"/>
            <a:ext cx="8568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Какая динамическая структура данных изображена?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228000" y="5661000"/>
            <a:ext cx="2664000" cy="57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(двусвязный список)</a:t>
            </a:r>
          </a:p>
        </p:txBody>
      </p:sp>
      <p:cxnSp>
        <p:nvCxnSpPr>
          <p:cNvPr id="19" name="Прямая со стрелкой 18"/>
          <p:cNvCxnSpPr>
            <a:stCxn id="20" idx="2"/>
          </p:cNvCxnSpPr>
          <p:nvPr/>
        </p:nvCxnSpPr>
        <p:spPr>
          <a:xfrm>
            <a:off x="2124000" y="2493000"/>
            <a:ext cx="0" cy="57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476000" y="2061000"/>
            <a:ext cx="1296000" cy="432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Голова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Прямая со стрелкой 20"/>
          <p:cNvCxnSpPr>
            <a:stCxn id="22" idx="2"/>
          </p:cNvCxnSpPr>
          <p:nvPr/>
        </p:nvCxnSpPr>
        <p:spPr>
          <a:xfrm>
            <a:off x="6876000" y="2493000"/>
            <a:ext cx="0" cy="57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300000" y="2061000"/>
            <a:ext cx="1152000" cy="432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Хвост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7452000" y="3429000"/>
            <a:ext cx="360000" cy="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812000" y="3213000"/>
            <a:ext cx="1260000" cy="432000"/>
          </a:xfrm>
          <a:prstGeom prst="rect">
            <a:avLst/>
          </a:prstGeom>
          <a:noFill/>
          <a:ln w="317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1260000" y="3429000"/>
            <a:ext cx="288000" cy="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825" y="3213000"/>
            <a:ext cx="1260000" cy="432000"/>
          </a:xfrm>
          <a:prstGeom prst="rect">
            <a:avLst/>
          </a:prstGeom>
          <a:noFill/>
          <a:ln w="317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1"/>
            <a:ext cx="8640000" cy="79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Опрос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44000" y="2853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" name="Прямая со стрелкой 9"/>
          <p:cNvCxnSpPr>
            <a:stCxn id="17" idx="1"/>
            <a:endCxn id="7" idx="0"/>
          </p:cNvCxnSpPr>
          <p:nvPr/>
        </p:nvCxnSpPr>
        <p:spPr>
          <a:xfrm flipH="1">
            <a:off x="1620000" y="2133000"/>
            <a:ext cx="2160000" cy="72000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780000" y="1773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пусто</a:t>
            </a:r>
          </a:p>
        </p:txBody>
      </p:sp>
      <p:cxnSp>
        <p:nvCxnSpPr>
          <p:cNvPr id="23" name="Прямая со стрелкой 22"/>
          <p:cNvCxnSpPr>
            <a:stCxn id="7" idx="2"/>
            <a:endCxn id="27" idx="0"/>
          </p:cNvCxnSpPr>
          <p:nvPr/>
        </p:nvCxnSpPr>
        <p:spPr>
          <a:xfrm>
            <a:off x="1620000" y="3573000"/>
            <a:ext cx="288000" cy="79200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332000" y="4365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484000" y="4725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916000" y="4365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4068000" y="4725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500000" y="4365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5652000" y="4725000"/>
            <a:ext cx="432000" cy="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084000" y="4365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Прямоугольник 35"/>
          <p:cNvSpPr/>
          <p:nvPr/>
        </p:nvSpPr>
        <p:spPr>
          <a:xfrm flipH="1">
            <a:off x="6444000" y="2853000"/>
            <a:ext cx="1152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4932000" y="2133000"/>
            <a:ext cx="2160000" cy="72000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2"/>
          </p:cNvCxnSpPr>
          <p:nvPr/>
        </p:nvCxnSpPr>
        <p:spPr>
          <a:xfrm flipH="1">
            <a:off x="6660000" y="3573000"/>
            <a:ext cx="360000" cy="792000"/>
          </a:xfrm>
          <a:prstGeom prst="straightConnector1">
            <a:avLst/>
          </a:prstGeom>
          <a:ln w="31750" cap="rnd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396000" y="981000"/>
            <a:ext cx="8568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Какая динамическая структура данных изображена?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92000" y="5301000"/>
            <a:ext cx="5400000" cy="93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(кольцевой двухсвязный список, где буферный пустой элемент используется для хранения ссылок на первый и на последний элементы списка)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1413000"/>
            <a:ext cx="89280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Вершина</a:t>
            </a:r>
            <a:r>
              <a:rPr lang="ru-RU" sz="2400" dirty="0"/>
              <a:t> (</a:t>
            </a:r>
            <a:r>
              <a:rPr lang="ru-RU" sz="2400" dirty="0" err="1"/>
              <a:t>vertex</a:t>
            </a:r>
            <a:r>
              <a:rPr lang="ru-RU" sz="2400" dirty="0"/>
              <a:t>) или </a:t>
            </a:r>
            <a:r>
              <a:rPr lang="ru-RU" sz="2400" b="1" u="sng" dirty="0"/>
              <a:t>узел</a:t>
            </a:r>
            <a:r>
              <a:rPr lang="ru-RU" sz="2400" dirty="0"/>
              <a:t> (</a:t>
            </a:r>
            <a:r>
              <a:rPr lang="ru-RU" sz="2400" dirty="0" err="1"/>
              <a:t>node</a:t>
            </a:r>
            <a:r>
              <a:rPr lang="ru-RU" sz="2400" dirty="0"/>
              <a:t>) — это простой объект, который может иметь имя и содержать другую связанную с ним информацию.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Ребро</a:t>
            </a:r>
            <a:r>
              <a:rPr lang="ru-RU" sz="2400" dirty="0"/>
              <a:t> (</a:t>
            </a:r>
            <a:r>
              <a:rPr lang="ru-RU" sz="2400" dirty="0" err="1"/>
              <a:t>edge</a:t>
            </a:r>
            <a:r>
              <a:rPr lang="ru-RU" sz="2400" dirty="0"/>
              <a:t>) — это связь между двумя вершинами.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Путь</a:t>
            </a:r>
            <a:r>
              <a:rPr lang="ru-RU" sz="2400" dirty="0"/>
              <a:t> (</a:t>
            </a:r>
            <a:r>
              <a:rPr lang="ru-RU" sz="2400" dirty="0" err="1"/>
              <a:t>path</a:t>
            </a:r>
            <a:r>
              <a:rPr lang="ru-RU" sz="2400" dirty="0"/>
              <a:t>) в графе — это список отдельных вершин, в котором следующие друг за другом вершины соединяются ребрами.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Дерево</a:t>
            </a:r>
            <a:r>
              <a:rPr lang="ru-RU" sz="2400" dirty="0"/>
              <a:t> (</a:t>
            </a:r>
            <a:r>
              <a:rPr lang="ru-RU" sz="2400" dirty="0" err="1"/>
              <a:t>tree</a:t>
            </a:r>
            <a:r>
              <a:rPr lang="ru-RU" sz="2400" dirty="0"/>
              <a:t>) — это непустая коллекция вершин и ребер, при этом  для любых двух узлов должен существовать единственный соединяющий их путь.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Если между какой-либо парой узлов существует более одного пути или если между какой-либо парой узлов путь отсутствует, мы имеем </a:t>
            </a:r>
            <a:r>
              <a:rPr lang="ru-RU" sz="2400" b="1" u="sng" dirty="0"/>
              <a:t>граф</a:t>
            </a:r>
            <a:r>
              <a:rPr lang="ru-RU" sz="2400" dirty="0"/>
              <a:t>, а не дерево.</a:t>
            </a:r>
            <a:br>
              <a:rPr lang="ru-RU" sz="2400" dirty="0"/>
            </a:br>
            <a:r>
              <a:rPr lang="ru-RU" sz="2400" dirty="0"/>
              <a:t>Несвязанный набор деревьев называется </a:t>
            </a:r>
            <a:r>
              <a:rPr lang="ru-RU" sz="2400" b="1" u="sng" dirty="0"/>
              <a:t>бором</a:t>
            </a:r>
            <a:r>
              <a:rPr lang="ru-RU" sz="2400" dirty="0"/>
              <a:t> (</a:t>
            </a:r>
            <a:r>
              <a:rPr lang="ru-RU" sz="2400" dirty="0" err="1"/>
              <a:t>forest</a:t>
            </a:r>
            <a:r>
              <a:rPr lang="ru-RU" sz="2400" dirty="0"/>
              <a:t>).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1413000"/>
            <a:ext cx="6336000" cy="438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Дерево с корнем </a:t>
            </a:r>
            <a:r>
              <a:rPr lang="ru-RU" sz="2400" dirty="0"/>
              <a:t>(единственным, </a:t>
            </a:r>
            <a:r>
              <a:rPr lang="ru-RU" sz="2400" dirty="0" err="1"/>
              <a:t>rooted</a:t>
            </a:r>
            <a:r>
              <a:rPr lang="ru-RU" sz="2400" dirty="0"/>
              <a:t>) — это дерево, в котором один узел назначен </a:t>
            </a:r>
            <a:r>
              <a:rPr lang="ru-RU" sz="2400" b="1" u="sng" dirty="0"/>
              <a:t>корнем</a:t>
            </a:r>
            <a:r>
              <a:rPr lang="ru-RU" sz="2400" dirty="0"/>
              <a:t> (</a:t>
            </a:r>
            <a:r>
              <a:rPr lang="ru-RU" sz="2400" dirty="0" err="1"/>
              <a:t>root</a:t>
            </a:r>
            <a:r>
              <a:rPr lang="ru-RU" sz="2400" dirty="0"/>
              <a:t>) дерева.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В дереве с корнем любой узел является корнем поддерева, состоящего из него и расположенных под ним узлов.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Чаще всего термин дерево применяется к деревьям с корнем, а термин </a:t>
            </a:r>
            <a:r>
              <a:rPr lang="ru-RU" sz="2400" b="1" u="sng" dirty="0"/>
              <a:t>свободное дерево</a:t>
            </a:r>
            <a:r>
              <a:rPr lang="ru-RU" sz="2400" dirty="0"/>
              <a:t> (</a:t>
            </a:r>
            <a:r>
              <a:rPr lang="ru-RU" sz="2400" dirty="0" err="1"/>
              <a:t>free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) — к более общим структурам.</a:t>
            </a:r>
          </a:p>
        </p:txBody>
      </p:sp>
      <p:grpSp>
        <p:nvGrpSpPr>
          <p:cNvPr id="60" name="Группа 59"/>
          <p:cNvGrpSpPr/>
          <p:nvPr/>
        </p:nvGrpSpPr>
        <p:grpSpPr>
          <a:xfrm>
            <a:off x="6588000" y="1485000"/>
            <a:ext cx="2232000" cy="1800000"/>
            <a:chOff x="324000" y="4149000"/>
            <a:chExt cx="2232000" cy="1800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8000" y="4149000"/>
              <a:ext cx="79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root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5" idx="2"/>
            </p:cNvCxnSpPr>
            <p:nvPr/>
          </p:nvCxnSpPr>
          <p:spPr>
            <a:xfrm flipH="1">
              <a:off x="1188000" y="4509000"/>
              <a:ext cx="396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2"/>
            </p:cNvCxnSpPr>
            <p:nvPr/>
          </p:nvCxnSpPr>
          <p:spPr>
            <a:xfrm>
              <a:off x="1584000" y="4509000"/>
              <a:ext cx="324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1764000" y="4869000"/>
              <a:ext cx="79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14" idx="2"/>
            </p:cNvCxnSpPr>
            <p:nvPr/>
          </p:nvCxnSpPr>
          <p:spPr>
            <a:xfrm flipH="1">
              <a:off x="1764000" y="5229000"/>
              <a:ext cx="396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40000" y="4869000"/>
              <a:ext cx="79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stCxn id="17" idx="2"/>
            </p:cNvCxnSpPr>
            <p:nvPr/>
          </p:nvCxnSpPr>
          <p:spPr>
            <a:xfrm flipH="1">
              <a:off x="540000" y="5229000"/>
              <a:ext cx="396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7" idx="2"/>
            </p:cNvCxnSpPr>
            <p:nvPr/>
          </p:nvCxnSpPr>
          <p:spPr>
            <a:xfrm>
              <a:off x="936000" y="5229000"/>
              <a:ext cx="324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 19"/>
            <p:cNvSpPr/>
            <p:nvPr/>
          </p:nvSpPr>
          <p:spPr>
            <a:xfrm>
              <a:off x="324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548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972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5796000" y="4077000"/>
            <a:ext cx="3168000" cy="2160000"/>
            <a:chOff x="5004000" y="4077000"/>
            <a:chExt cx="3168000" cy="2160000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5796000" y="5085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27" idx="1"/>
              <a:endCxn id="30" idx="3"/>
            </p:cNvCxnSpPr>
            <p:nvPr/>
          </p:nvCxnSpPr>
          <p:spPr>
            <a:xfrm flipH="1">
              <a:off x="5436000" y="5265000"/>
              <a:ext cx="360000" cy="50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5796000" y="4293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004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868000" y="5877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7740000" y="4077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7668000" y="5445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29" idx="2"/>
              <a:endCxn id="27" idx="0"/>
            </p:cNvCxnSpPr>
            <p:nvPr/>
          </p:nvCxnSpPr>
          <p:spPr>
            <a:xfrm>
              <a:off x="6012000" y="4653000"/>
              <a:ext cx="0" cy="432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headEnd type="arrow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1"/>
              <a:endCxn id="27" idx="3"/>
            </p:cNvCxnSpPr>
            <p:nvPr/>
          </p:nvCxnSpPr>
          <p:spPr>
            <a:xfrm flipH="1">
              <a:off x="6228000" y="4977000"/>
              <a:ext cx="648000" cy="288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7" idx="2"/>
              <a:endCxn id="31" idx="0"/>
            </p:cNvCxnSpPr>
            <p:nvPr/>
          </p:nvCxnSpPr>
          <p:spPr>
            <a:xfrm>
              <a:off x="6012000" y="5445000"/>
              <a:ext cx="72000" cy="432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32" idx="0"/>
              <a:endCxn id="33" idx="1"/>
            </p:cNvCxnSpPr>
            <p:nvPr/>
          </p:nvCxnSpPr>
          <p:spPr>
            <a:xfrm flipV="1">
              <a:off x="7092000" y="4257000"/>
              <a:ext cx="648000" cy="54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32" idx="2"/>
              <a:endCxn id="34" idx="1"/>
            </p:cNvCxnSpPr>
            <p:nvPr/>
          </p:nvCxnSpPr>
          <p:spPr>
            <a:xfrm>
              <a:off x="7092000" y="5157000"/>
              <a:ext cx="576000" cy="468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6876000" y="4797000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0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13000"/>
            <a:ext cx="8640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Обычно корень дерева изображается сверху,</a:t>
            </a:r>
            <a:br>
              <a:rPr lang="ru-RU" sz="2400" dirty="0"/>
            </a:br>
            <a:r>
              <a:rPr lang="ru-RU" sz="2400" dirty="0"/>
              <a:t>а под ним его дочерние узлы: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2000" y="2637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17" idx="0"/>
          </p:cNvCxnSpPr>
          <p:nvPr/>
        </p:nvCxnSpPr>
        <p:spPr>
          <a:xfrm flipH="1">
            <a:off x="3636000" y="2997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14" idx="0"/>
          </p:cNvCxnSpPr>
          <p:nvPr/>
        </p:nvCxnSpPr>
        <p:spPr>
          <a:xfrm>
            <a:off x="4248000" y="2997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26" idx="0"/>
          </p:cNvCxnSpPr>
          <p:nvPr/>
        </p:nvCxnSpPr>
        <p:spPr>
          <a:xfrm>
            <a:off x="4248000" y="2997000"/>
            <a:ext cx="3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4000" y="4509000"/>
            <a:ext cx="792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узел</a:t>
            </a:r>
          </a:p>
        </p:txBody>
      </p:sp>
      <p:cxnSp>
        <p:nvCxnSpPr>
          <p:cNvPr id="69" name="Прямая со стрелкой 68"/>
          <p:cNvCxnSpPr>
            <a:stCxn id="67" idx="3"/>
            <a:endCxn id="20" idx="1"/>
          </p:cNvCxnSpPr>
          <p:nvPr/>
        </p:nvCxnSpPr>
        <p:spPr>
          <a:xfrm flipV="1">
            <a:off x="2196000" y="4257000"/>
            <a:ext cx="648000" cy="4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5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557000"/>
            <a:ext cx="864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Генеалогическая терминология: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2000" y="2637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17" idx="0"/>
          </p:cNvCxnSpPr>
          <p:nvPr/>
        </p:nvCxnSpPr>
        <p:spPr>
          <a:xfrm flipH="1">
            <a:off x="3636000" y="2997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14" idx="0"/>
          </p:cNvCxnSpPr>
          <p:nvPr/>
        </p:nvCxnSpPr>
        <p:spPr>
          <a:xfrm>
            <a:off x="4248000" y="2997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26" idx="0"/>
          </p:cNvCxnSpPr>
          <p:nvPr/>
        </p:nvCxnSpPr>
        <p:spPr>
          <a:xfrm>
            <a:off x="4248000" y="2997000"/>
            <a:ext cx="3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404000" y="4257000"/>
            <a:ext cx="1440000" cy="676732"/>
            <a:chOff x="1404000" y="4257000"/>
            <a:chExt cx="1440000" cy="676732"/>
          </a:xfrm>
        </p:grpSpPr>
        <p:sp>
          <p:nvSpPr>
            <p:cNvPr id="67" name="TextBox 66"/>
            <p:cNvSpPr txBox="1"/>
            <p:nvPr/>
          </p:nvSpPr>
          <p:spPr>
            <a:xfrm>
              <a:off x="1404000" y="4509000"/>
              <a:ext cx="792000" cy="4247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узел</a:t>
              </a:r>
            </a:p>
          </p:txBody>
        </p:sp>
        <p:cxnSp>
          <p:nvCxnSpPr>
            <p:cNvPr id="69" name="Прямая со стрелкой 68"/>
            <p:cNvCxnSpPr>
              <a:stCxn id="67" idx="3"/>
              <a:endCxn id="20" idx="1"/>
            </p:cNvCxnSpPr>
            <p:nvPr/>
          </p:nvCxnSpPr>
          <p:spPr>
            <a:xfrm flipV="1">
              <a:off x="2196000" y="4257000"/>
              <a:ext cx="648000" cy="464366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252000" y="3429000"/>
            <a:ext cx="3168000" cy="757130"/>
            <a:chOff x="252000" y="3429000"/>
            <a:chExt cx="3168000" cy="757130"/>
          </a:xfrm>
        </p:grpSpPr>
        <p:sp>
          <p:nvSpPr>
            <p:cNvPr id="71" name="TextBox 70"/>
            <p:cNvSpPr txBox="1"/>
            <p:nvPr/>
          </p:nvSpPr>
          <p:spPr>
            <a:xfrm>
              <a:off x="252000" y="3429000"/>
              <a:ext cx="2088000" cy="7571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родительский узел</a:t>
              </a:r>
            </a:p>
          </p:txBody>
        </p:sp>
        <p:cxnSp>
          <p:nvCxnSpPr>
            <p:cNvPr id="72" name="Прямая со стрелкой 71"/>
            <p:cNvCxnSpPr>
              <a:stCxn id="71" idx="3"/>
              <a:endCxn id="17" idx="1"/>
            </p:cNvCxnSpPr>
            <p:nvPr/>
          </p:nvCxnSpPr>
          <p:spPr>
            <a:xfrm flipV="1">
              <a:off x="2340000" y="3537000"/>
              <a:ext cx="1080000" cy="270565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2988000" y="5157001"/>
            <a:ext cx="2880000" cy="1045129"/>
            <a:chOff x="2988000" y="5157001"/>
            <a:chExt cx="2880000" cy="1045129"/>
          </a:xfrm>
        </p:grpSpPr>
        <p:sp>
          <p:nvSpPr>
            <p:cNvPr id="77" name="TextBox 76"/>
            <p:cNvSpPr txBox="1"/>
            <p:nvPr/>
          </p:nvSpPr>
          <p:spPr>
            <a:xfrm>
              <a:off x="3852000" y="5445000"/>
              <a:ext cx="2016000" cy="7571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дочерние узлы</a:t>
              </a:r>
            </a:p>
          </p:txBody>
        </p:sp>
        <p:cxnSp>
          <p:nvCxnSpPr>
            <p:cNvPr id="78" name="Прямая со стрелкой 77"/>
            <p:cNvCxnSpPr/>
            <p:nvPr/>
          </p:nvCxnSpPr>
          <p:spPr>
            <a:xfrm flipH="1" flipV="1">
              <a:off x="2988000" y="5229000"/>
              <a:ext cx="864000" cy="648000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77" idx="1"/>
            </p:cNvCxnSpPr>
            <p:nvPr/>
          </p:nvCxnSpPr>
          <p:spPr>
            <a:xfrm flipH="1" flipV="1">
              <a:off x="3348000" y="5157001"/>
              <a:ext cx="504000" cy="666564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4284000" y="4509002"/>
            <a:ext cx="4752000" cy="1261128"/>
            <a:chOff x="4284000" y="4509002"/>
            <a:chExt cx="4752000" cy="1261128"/>
          </a:xfrm>
        </p:grpSpPr>
        <p:sp>
          <p:nvSpPr>
            <p:cNvPr id="84" name="TextBox 83"/>
            <p:cNvSpPr txBox="1"/>
            <p:nvPr/>
          </p:nvSpPr>
          <p:spPr>
            <a:xfrm>
              <a:off x="6300000" y="5013000"/>
              <a:ext cx="2736000" cy="7571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родственные узлы</a:t>
              </a:r>
              <a:br>
                <a:rPr lang="ru-RU" sz="2400" dirty="0"/>
              </a:br>
              <a:r>
                <a:rPr lang="ru-RU" sz="2400" dirty="0"/>
                <a:t>(на том же уровне)</a:t>
              </a:r>
            </a:p>
          </p:txBody>
        </p:sp>
        <p:cxnSp>
          <p:nvCxnSpPr>
            <p:cNvPr id="85" name="Прямая со стрелкой 84"/>
            <p:cNvCxnSpPr>
              <a:stCxn id="84" idx="1"/>
            </p:cNvCxnSpPr>
            <p:nvPr/>
          </p:nvCxnSpPr>
          <p:spPr>
            <a:xfrm flipH="1" flipV="1">
              <a:off x="4284000" y="4509002"/>
              <a:ext cx="2016000" cy="882563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84" idx="1"/>
            </p:cNvCxnSpPr>
            <p:nvPr/>
          </p:nvCxnSpPr>
          <p:spPr>
            <a:xfrm flipH="1" flipV="1">
              <a:off x="4932000" y="4509002"/>
              <a:ext cx="1368000" cy="882563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84" idx="1"/>
            </p:cNvCxnSpPr>
            <p:nvPr/>
          </p:nvCxnSpPr>
          <p:spPr>
            <a:xfrm flipH="1" flipV="1">
              <a:off x="5517222" y="4530904"/>
              <a:ext cx="782778" cy="860661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5"/>
          <p:cNvGrpSpPr/>
          <p:nvPr/>
        </p:nvGrpSpPr>
        <p:grpSpPr>
          <a:xfrm>
            <a:off x="324000" y="2637000"/>
            <a:ext cx="3384000" cy="648000"/>
            <a:chOff x="324000" y="2637000"/>
            <a:chExt cx="3384000" cy="648000"/>
          </a:xfrm>
        </p:grpSpPr>
        <p:sp>
          <p:nvSpPr>
            <p:cNvPr id="100" name="TextBox 99"/>
            <p:cNvSpPr txBox="1"/>
            <p:nvPr/>
          </p:nvSpPr>
          <p:spPr>
            <a:xfrm>
              <a:off x="324000" y="2637000"/>
              <a:ext cx="2160000" cy="4247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узлы предки</a:t>
              </a:r>
            </a:p>
          </p:txBody>
        </p:sp>
        <p:cxnSp>
          <p:nvCxnSpPr>
            <p:cNvPr id="101" name="Прямая со стрелкой 100"/>
            <p:cNvCxnSpPr>
              <a:stCxn id="100" idx="3"/>
            </p:cNvCxnSpPr>
            <p:nvPr/>
          </p:nvCxnSpPr>
          <p:spPr>
            <a:xfrm>
              <a:off x="2484000" y="2849366"/>
              <a:ext cx="1008000" cy="435634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100" idx="3"/>
            </p:cNvCxnSpPr>
            <p:nvPr/>
          </p:nvCxnSpPr>
          <p:spPr>
            <a:xfrm>
              <a:off x="2484000" y="2849366"/>
              <a:ext cx="1224000" cy="3634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Дата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13000"/>
            <a:ext cx="8640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Узлы, не имеющие дочерних узлов, называются </a:t>
            </a:r>
            <a:r>
              <a:rPr lang="ru-RU" sz="2400" b="1" u="sng" dirty="0"/>
              <a:t>листьями</a:t>
            </a:r>
            <a:r>
              <a:rPr lang="ru-RU" sz="2400" dirty="0"/>
              <a:t> (</a:t>
            </a:r>
            <a:r>
              <a:rPr lang="ru-RU" sz="2400" dirty="0" err="1"/>
              <a:t>leaves</a:t>
            </a:r>
            <a:r>
              <a:rPr lang="ru-RU" sz="2400" dirty="0"/>
              <a:t>) или </a:t>
            </a:r>
            <a:r>
              <a:rPr lang="ru-RU" sz="2400" b="1" u="sng" dirty="0"/>
              <a:t>терминальными</a:t>
            </a:r>
            <a:r>
              <a:rPr lang="ru-RU" sz="2400" dirty="0"/>
              <a:t> (оконечными, </a:t>
            </a:r>
            <a:r>
              <a:rPr lang="ru-RU" sz="2400" dirty="0" err="1"/>
              <a:t>terminal</a:t>
            </a:r>
            <a:r>
              <a:rPr lang="ru-RU" sz="2400" dirty="0"/>
              <a:t>) узлами.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2000" y="2637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17" idx="0"/>
          </p:cNvCxnSpPr>
          <p:nvPr/>
        </p:nvCxnSpPr>
        <p:spPr>
          <a:xfrm flipH="1">
            <a:off x="3636000" y="2997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14" idx="0"/>
          </p:cNvCxnSpPr>
          <p:nvPr/>
        </p:nvCxnSpPr>
        <p:spPr>
          <a:xfrm>
            <a:off x="4248000" y="2997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26" idx="0"/>
          </p:cNvCxnSpPr>
          <p:nvPr/>
        </p:nvCxnSpPr>
        <p:spPr>
          <a:xfrm>
            <a:off x="4248000" y="2997000"/>
            <a:ext cx="3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000" y="5733000"/>
            <a:ext cx="1368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листья</a:t>
            </a:r>
          </a:p>
        </p:txBody>
      </p:sp>
      <p:cxnSp>
        <p:nvCxnSpPr>
          <p:cNvPr id="32" name="Прямая со стрелкой 31"/>
          <p:cNvCxnSpPr>
            <a:stCxn id="31" idx="1"/>
          </p:cNvCxnSpPr>
          <p:nvPr/>
        </p:nvCxnSpPr>
        <p:spPr>
          <a:xfrm flipH="1" flipV="1">
            <a:off x="3060000" y="5589000"/>
            <a:ext cx="2664000" cy="356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1" idx="1"/>
          </p:cNvCxnSpPr>
          <p:nvPr/>
        </p:nvCxnSpPr>
        <p:spPr>
          <a:xfrm flipH="1" flipV="1">
            <a:off x="3636000" y="5229000"/>
            <a:ext cx="2088000" cy="716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1"/>
          </p:cNvCxnSpPr>
          <p:nvPr/>
        </p:nvCxnSpPr>
        <p:spPr>
          <a:xfrm flipH="1" flipV="1">
            <a:off x="4284000" y="4581000"/>
            <a:ext cx="1440000" cy="13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1" idx="1"/>
          </p:cNvCxnSpPr>
          <p:nvPr/>
        </p:nvCxnSpPr>
        <p:spPr>
          <a:xfrm flipH="1" flipV="1">
            <a:off x="5004000" y="4581000"/>
            <a:ext cx="720000" cy="13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1" idx="1"/>
          </p:cNvCxnSpPr>
          <p:nvPr/>
        </p:nvCxnSpPr>
        <p:spPr>
          <a:xfrm flipH="1" flipV="1">
            <a:off x="5508000" y="4581000"/>
            <a:ext cx="216000" cy="13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1" idx="1"/>
          </p:cNvCxnSpPr>
          <p:nvPr/>
        </p:nvCxnSpPr>
        <p:spPr>
          <a:xfrm flipH="1" flipV="1">
            <a:off x="4356000" y="3861000"/>
            <a:ext cx="1368000" cy="208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2000" y="2637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17" idx="0"/>
          </p:cNvCxnSpPr>
          <p:nvPr/>
        </p:nvCxnSpPr>
        <p:spPr>
          <a:xfrm flipH="1">
            <a:off x="3636000" y="2997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5" idx="2"/>
            <a:endCxn id="14" idx="0"/>
          </p:cNvCxnSpPr>
          <p:nvPr/>
        </p:nvCxnSpPr>
        <p:spPr>
          <a:xfrm>
            <a:off x="4248000" y="2997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cxnSpLocks/>
            <a:stCxn id="5" idx="2"/>
            <a:endCxn id="26" idx="0"/>
          </p:cNvCxnSpPr>
          <p:nvPr/>
        </p:nvCxnSpPr>
        <p:spPr>
          <a:xfrm>
            <a:off x="4248000" y="2997000"/>
            <a:ext cx="3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4000" y="4509000"/>
            <a:ext cx="792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узел</a:t>
            </a:r>
          </a:p>
        </p:txBody>
      </p:sp>
      <p:cxnSp>
        <p:nvCxnSpPr>
          <p:cNvPr id="69" name="Прямая со стрелкой 68"/>
          <p:cNvCxnSpPr>
            <a:stCxn id="67" idx="3"/>
            <a:endCxn id="20" idx="1"/>
          </p:cNvCxnSpPr>
          <p:nvPr/>
        </p:nvCxnSpPr>
        <p:spPr>
          <a:xfrm flipV="1">
            <a:off x="2196000" y="4257000"/>
            <a:ext cx="648000" cy="4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/>
          <p:cNvSpPr/>
          <p:nvPr/>
        </p:nvSpPr>
        <p:spPr>
          <a:xfrm>
            <a:off x="324000" y="1629000"/>
            <a:ext cx="8568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Уровень расположения узла </a:t>
            </a:r>
            <a:r>
              <a:rPr lang="ru-RU" sz="2400" dirty="0"/>
              <a:t>– длина пути от него до корня</a:t>
            </a:r>
            <a:endParaRPr lang="ru-RU" sz="2400" b="1" u="sng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2340000" y="2781000"/>
            <a:ext cx="0" cy="1440000"/>
          </a:xfrm>
          <a:prstGeom prst="straightConnector1">
            <a:avLst/>
          </a:prstGeom>
          <a:ln w="31750" cap="rnd">
            <a:solidFill>
              <a:schemeClr val="accent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2124000" y="2781000"/>
            <a:ext cx="1666356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2124000" y="4221000"/>
            <a:ext cx="666768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64000" y="3285000"/>
            <a:ext cx="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2000" y="2637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17" idx="0"/>
          </p:cNvCxnSpPr>
          <p:nvPr/>
        </p:nvCxnSpPr>
        <p:spPr>
          <a:xfrm flipH="1">
            <a:off x="3636000" y="2997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14" idx="0"/>
          </p:cNvCxnSpPr>
          <p:nvPr/>
        </p:nvCxnSpPr>
        <p:spPr>
          <a:xfrm>
            <a:off x="4248000" y="2997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26" idx="0"/>
          </p:cNvCxnSpPr>
          <p:nvPr/>
        </p:nvCxnSpPr>
        <p:spPr>
          <a:xfrm>
            <a:off x="4248000" y="2997000"/>
            <a:ext cx="3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4000" y="4509000"/>
            <a:ext cx="792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узел</a:t>
            </a:r>
          </a:p>
        </p:txBody>
      </p:sp>
      <p:cxnSp>
        <p:nvCxnSpPr>
          <p:cNvPr id="69" name="Прямая со стрелкой 68"/>
          <p:cNvCxnSpPr>
            <a:stCxn id="67" idx="3"/>
            <a:endCxn id="20" idx="1"/>
          </p:cNvCxnSpPr>
          <p:nvPr/>
        </p:nvCxnSpPr>
        <p:spPr>
          <a:xfrm flipV="1">
            <a:off x="2196000" y="4257000"/>
            <a:ext cx="648000" cy="4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252000" y="1557000"/>
            <a:ext cx="8640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высота дерева</a:t>
            </a:r>
            <a:r>
              <a:rPr lang="ru-RU" sz="2400" dirty="0"/>
              <a:t> - число ребер в пути от корня до самого дальнего из листьев</a:t>
            </a:r>
            <a:endParaRPr lang="ru-RU" sz="2400" b="1" u="sng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6300000" y="2781000"/>
            <a:ext cx="0" cy="2808000"/>
          </a:xfrm>
          <a:prstGeom prst="straightConnector1">
            <a:avLst/>
          </a:prstGeom>
          <a:ln w="31750" cap="rnd">
            <a:solidFill>
              <a:schemeClr val="accent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4633646" y="2781000"/>
            <a:ext cx="2026354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2969232" y="5589000"/>
            <a:ext cx="3618768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000" y="4005000"/>
            <a:ext cx="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92000" y="5723122"/>
            <a:ext cx="1152000" cy="43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стек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869551" y="5723122"/>
            <a:ext cx="1296000" cy="43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очередь</a:t>
            </a:r>
          </a:p>
        </p:txBody>
      </p:sp>
      <p:cxnSp>
        <p:nvCxnSpPr>
          <p:cNvPr id="35" name="Прямая со стрелкой 34"/>
          <p:cNvCxnSpPr>
            <a:cxnSpLocks/>
          </p:cNvCxnSpPr>
          <p:nvPr/>
        </p:nvCxnSpPr>
        <p:spPr>
          <a:xfrm flipH="1">
            <a:off x="1638000" y="4653000"/>
            <a:ext cx="1206000" cy="1070122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cxnSpLocks/>
          </p:cNvCxnSpPr>
          <p:nvPr/>
        </p:nvCxnSpPr>
        <p:spPr>
          <a:xfrm>
            <a:off x="2844000" y="4653000"/>
            <a:ext cx="936000" cy="1097227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</p:cNvCxnSpPr>
          <p:nvPr/>
        </p:nvCxnSpPr>
        <p:spPr>
          <a:xfrm flipH="1">
            <a:off x="1003500" y="4648061"/>
            <a:ext cx="975403" cy="1075061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</p:cNvCxnSpPr>
          <p:nvPr/>
        </p:nvCxnSpPr>
        <p:spPr>
          <a:xfrm>
            <a:off x="1980000" y="4653000"/>
            <a:ext cx="1080000" cy="1070122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5292000" y="4221000"/>
            <a:ext cx="1584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бинарные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308000" y="4221000"/>
            <a:ext cx="1584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/>
                </a:solidFill>
              </a:rPr>
              <a:t>M-</a:t>
            </a:r>
            <a:r>
              <a:rPr lang="ru-RU" sz="2400" dirty="0" err="1">
                <a:solidFill>
                  <a:schemeClr val="tx1"/>
                </a:solidFill>
              </a:rPr>
              <a:t>арные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000" y="4149000"/>
            <a:ext cx="2016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односвязные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84000" y="4149000"/>
            <a:ext cx="2016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двусвязные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endCxn id="13" idx="0"/>
          </p:cNvCxnSpPr>
          <p:nvPr/>
        </p:nvCxnSpPr>
        <p:spPr>
          <a:xfrm flipH="1">
            <a:off x="1260000" y="3429000"/>
            <a:ext cx="1008000" cy="720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4" idx="0"/>
          </p:cNvCxnSpPr>
          <p:nvPr/>
        </p:nvCxnSpPr>
        <p:spPr>
          <a:xfrm>
            <a:off x="2268000" y="3429000"/>
            <a:ext cx="1224000" cy="720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7" idx="2"/>
            <a:endCxn id="18" idx="0"/>
          </p:cNvCxnSpPr>
          <p:nvPr/>
        </p:nvCxnSpPr>
        <p:spPr>
          <a:xfrm flipH="1">
            <a:off x="6084000" y="3429000"/>
            <a:ext cx="972000" cy="792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7" idx="2"/>
            <a:endCxn id="19" idx="0"/>
          </p:cNvCxnSpPr>
          <p:nvPr/>
        </p:nvCxnSpPr>
        <p:spPr>
          <a:xfrm>
            <a:off x="7056000" y="3429000"/>
            <a:ext cx="1044000" cy="792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6228000" y="2709000"/>
            <a:ext cx="1656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деревья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04000" y="2709000"/>
            <a:ext cx="1656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линейные списки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11" idx="2"/>
            <a:endCxn id="17" idx="0"/>
          </p:cNvCxnSpPr>
          <p:nvPr/>
        </p:nvCxnSpPr>
        <p:spPr>
          <a:xfrm>
            <a:off x="4572000" y="2061000"/>
            <a:ext cx="2484000" cy="648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  <a:endCxn id="12" idx="0"/>
          </p:cNvCxnSpPr>
          <p:nvPr/>
        </p:nvCxnSpPr>
        <p:spPr>
          <a:xfrm flipH="1">
            <a:off x="2232000" y="2061000"/>
            <a:ext cx="2340000" cy="648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852000" y="1701000"/>
            <a:ext cx="144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Графы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85000"/>
            <a:ext cx="8640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Упорядоченное</a:t>
            </a:r>
            <a:r>
              <a:rPr lang="ru-RU" sz="2400" dirty="0"/>
              <a:t> (</a:t>
            </a:r>
            <a:r>
              <a:rPr lang="ru-RU" sz="2400" dirty="0" err="1"/>
              <a:t>ordered</a:t>
            </a:r>
            <a:r>
              <a:rPr lang="ru-RU" sz="2400" dirty="0"/>
              <a:t>) дерево — это дерево с корнем,</a:t>
            </a:r>
            <a:br>
              <a:rPr lang="ru-RU" sz="2400" dirty="0"/>
            </a:br>
            <a:r>
              <a:rPr lang="ru-RU" sz="2400" dirty="0"/>
              <a:t>в котором для каждого узла определен порядок следования дочерних узлов.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908000" y="3429000"/>
            <a:ext cx="792000" cy="72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Прямая со стрелкой 54"/>
          <p:cNvCxnSpPr>
            <a:stCxn id="52" idx="2"/>
            <a:endCxn id="60" idx="0"/>
          </p:cNvCxnSpPr>
          <p:nvPr/>
        </p:nvCxnSpPr>
        <p:spPr>
          <a:xfrm flipH="1">
            <a:off x="1116000" y="4149000"/>
            <a:ext cx="11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2"/>
            <a:endCxn id="58" idx="0"/>
          </p:cNvCxnSpPr>
          <p:nvPr/>
        </p:nvCxnSpPr>
        <p:spPr>
          <a:xfrm>
            <a:off x="2304000" y="4149000"/>
            <a:ext cx="111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3204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2844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90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1" name="Прямая со стрелкой 60"/>
          <p:cNvCxnSpPr>
            <a:stCxn id="60" idx="2"/>
          </p:cNvCxnSpPr>
          <p:nvPr/>
        </p:nvCxnSpPr>
        <p:spPr>
          <a:xfrm flipH="1">
            <a:off x="540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1116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24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3780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3420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2628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476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32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90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14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20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6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32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37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6444000" y="3429000"/>
            <a:ext cx="792000" cy="72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88" name="Прямая со стрелкой 87"/>
          <p:cNvCxnSpPr>
            <a:stCxn id="87" idx="2"/>
            <a:endCxn id="92" idx="0"/>
          </p:cNvCxnSpPr>
          <p:nvPr/>
        </p:nvCxnSpPr>
        <p:spPr>
          <a:xfrm flipH="1">
            <a:off x="5652000" y="4149000"/>
            <a:ext cx="11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7" idx="2"/>
            <a:endCxn id="90" idx="0"/>
          </p:cNvCxnSpPr>
          <p:nvPr/>
        </p:nvCxnSpPr>
        <p:spPr>
          <a:xfrm>
            <a:off x="6840000" y="4149000"/>
            <a:ext cx="111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774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91" name="Прямая со стрелкой 90"/>
          <p:cNvCxnSpPr>
            <a:stCxn id="90" idx="2"/>
            <a:endCxn id="113" idx="0"/>
          </p:cNvCxnSpPr>
          <p:nvPr/>
        </p:nvCxnSpPr>
        <p:spPr>
          <a:xfrm flipH="1">
            <a:off x="7380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543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3" name="Прямая со стрелкой 92"/>
          <p:cNvCxnSpPr>
            <a:stCxn id="92" idx="2"/>
          </p:cNvCxnSpPr>
          <p:nvPr/>
        </p:nvCxnSpPr>
        <p:spPr>
          <a:xfrm flipH="1">
            <a:off x="5076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2" idx="2"/>
            <a:endCxn id="114" idx="0"/>
          </p:cNvCxnSpPr>
          <p:nvPr/>
        </p:nvCxnSpPr>
        <p:spPr>
          <a:xfrm>
            <a:off x="5652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4860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8316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2" name="Прямая со стрелкой 111"/>
          <p:cNvCxnSpPr>
            <a:stCxn id="90" idx="2"/>
            <a:endCxn id="104" idx="0"/>
          </p:cNvCxnSpPr>
          <p:nvPr/>
        </p:nvCxnSpPr>
        <p:spPr>
          <a:xfrm>
            <a:off x="7956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7164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6012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1260000" y="2709000"/>
            <a:ext cx="864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Какое из приведенных деревьев упорядоченное?</a:t>
            </a:r>
          </a:p>
        </p:txBody>
      </p:sp>
    </p:spTree>
    <p:extLst>
      <p:ext uri="{BB962C8B-B14F-4D97-AF65-F5344CB8AC3E}">
        <p14:creationId xmlns:p14="http://schemas.microsoft.com/office/powerpoint/2010/main" val="26732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  <p:bldP spid="60" grpId="0" animBg="1"/>
      <p:bldP spid="64" grpId="0" animBg="1"/>
      <p:bldP spid="65" grpId="0" animBg="1"/>
      <p:bldP spid="73" grpId="0" animBg="1"/>
      <p:bldP spid="74" grpId="0" animBg="1"/>
      <p:bldP spid="66" grpId="0" animBg="1"/>
      <p:bldP spid="67" grpId="0" animBg="1"/>
      <p:bldP spid="68" grpId="0" animBg="1"/>
      <p:bldP spid="71" grpId="0" animBg="1"/>
      <p:bldP spid="75" grpId="0" animBg="1"/>
      <p:bldP spid="80" grpId="0" animBg="1"/>
      <p:bldP spid="86" grpId="0" animBg="1"/>
      <p:bldP spid="87" grpId="0" animBg="1"/>
      <p:bldP spid="90" grpId="0" animBg="1"/>
      <p:bldP spid="92" grpId="0" animBg="1"/>
      <p:bldP spid="101" grpId="0" animBg="1"/>
      <p:bldP spid="104" grpId="0" animBg="1"/>
      <p:bldP spid="113" grpId="0" animBg="1"/>
      <p:bldP spid="114" grpId="0" animBg="1"/>
      <p:bldP spid="1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252000" y="2853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М-</a:t>
            </a:r>
            <a:r>
              <a:rPr lang="ru-RU" sz="2400" b="1" u="sng" dirty="0" err="1"/>
              <a:t>арное</a:t>
            </a:r>
            <a:r>
              <a:rPr lang="ru-RU" sz="2400" b="1" u="sng" dirty="0"/>
              <a:t> дерево</a:t>
            </a:r>
            <a:r>
              <a:rPr lang="ru-RU" sz="2400" dirty="0"/>
              <a:t> — дерево в котором каждый узел имеет строго </a:t>
            </a:r>
            <a:r>
              <a:rPr lang="en-US" sz="2400" dirty="0"/>
              <a:t>M </a:t>
            </a:r>
            <a:r>
              <a:rPr lang="ru-RU" sz="2400" dirty="0"/>
              <a:t>потомков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692000" y="3789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>
            <a:stCxn id="52" idx="2"/>
            <a:endCxn id="60" idx="0"/>
          </p:cNvCxnSpPr>
          <p:nvPr/>
        </p:nvCxnSpPr>
        <p:spPr>
          <a:xfrm flipH="1">
            <a:off x="1476000" y="4149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2"/>
            <a:endCxn id="58" idx="0"/>
          </p:cNvCxnSpPr>
          <p:nvPr/>
        </p:nvCxnSpPr>
        <p:spPr>
          <a:xfrm>
            <a:off x="2088000" y="4149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2772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2700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3060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2988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2484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6156000" y="3789000"/>
            <a:ext cx="79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root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94" idx="2"/>
            <a:endCxn id="99" idx="0"/>
          </p:cNvCxnSpPr>
          <p:nvPr/>
        </p:nvCxnSpPr>
        <p:spPr>
          <a:xfrm flipH="1">
            <a:off x="5940000" y="4149000"/>
            <a:ext cx="61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94" idx="2"/>
            <a:endCxn id="97" idx="0"/>
          </p:cNvCxnSpPr>
          <p:nvPr/>
        </p:nvCxnSpPr>
        <p:spPr>
          <a:xfrm>
            <a:off x="6552000" y="4149000"/>
            <a:ext cx="90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723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8" name="Прямая со стрелкой 97"/>
          <p:cNvCxnSpPr>
            <a:stCxn id="97" idx="2"/>
            <a:endCxn id="110" idx="0"/>
          </p:cNvCxnSpPr>
          <p:nvPr/>
        </p:nvCxnSpPr>
        <p:spPr>
          <a:xfrm flipH="1">
            <a:off x="7092000" y="4869000"/>
            <a:ext cx="360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5724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02" name="Прямая со стрелкой 101"/>
          <p:cNvCxnSpPr>
            <a:stCxn id="99" idx="2"/>
            <a:endCxn id="105" idx="0"/>
          </p:cNvCxnSpPr>
          <p:nvPr/>
        </p:nvCxnSpPr>
        <p:spPr>
          <a:xfrm flipH="1">
            <a:off x="5364000" y="4869000"/>
            <a:ext cx="576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9" idx="2"/>
            <a:endCxn id="111" idx="0"/>
          </p:cNvCxnSpPr>
          <p:nvPr/>
        </p:nvCxnSpPr>
        <p:spPr>
          <a:xfrm>
            <a:off x="5940000" y="4869000"/>
            <a:ext cx="576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5148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7956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651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08" name="Прямая со стрелкой 107"/>
          <p:cNvCxnSpPr>
            <a:stCxn id="94" idx="2"/>
            <a:endCxn id="107" idx="0"/>
          </p:cNvCxnSpPr>
          <p:nvPr/>
        </p:nvCxnSpPr>
        <p:spPr>
          <a:xfrm>
            <a:off x="6552000" y="4149000"/>
            <a:ext cx="18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7" idx="2"/>
            <a:endCxn id="106" idx="0"/>
          </p:cNvCxnSpPr>
          <p:nvPr/>
        </p:nvCxnSpPr>
        <p:spPr>
          <a:xfrm>
            <a:off x="7452000" y="4869000"/>
            <a:ext cx="720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6876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6300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17" name="Прямая соединительная линия 116"/>
          <p:cNvCxnSpPr/>
          <p:nvPr/>
        </p:nvCxnSpPr>
        <p:spPr>
          <a:xfrm flipH="1">
            <a:off x="2556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2700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3132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3276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99" idx="2"/>
          </p:cNvCxnSpPr>
          <p:nvPr/>
        </p:nvCxnSpPr>
        <p:spPr>
          <a:xfrm>
            <a:off x="5940000" y="4869000"/>
            <a:ext cx="0" cy="86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7452000" y="4869000"/>
            <a:ext cx="216000" cy="86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07" idx="2"/>
          </p:cNvCxnSpPr>
          <p:nvPr/>
        </p:nvCxnSpPr>
        <p:spPr>
          <a:xfrm>
            <a:off x="6732000" y="486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7" idx="2"/>
          </p:cNvCxnSpPr>
          <p:nvPr/>
        </p:nvCxnSpPr>
        <p:spPr>
          <a:xfrm>
            <a:off x="6732000" y="4869000"/>
            <a:ext cx="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07" idx="2"/>
          </p:cNvCxnSpPr>
          <p:nvPr/>
        </p:nvCxnSpPr>
        <p:spPr>
          <a:xfrm flipH="1">
            <a:off x="6444000" y="486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52000" y="1269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Бинарное дерево</a:t>
            </a:r>
            <a:r>
              <a:rPr lang="ru-RU" sz="2400" dirty="0"/>
              <a:t> — дерево в котором каждый узел имеет строго 2</a:t>
            </a:r>
            <a:r>
              <a:rPr lang="en-US" sz="2400" dirty="0"/>
              <a:t> </a:t>
            </a:r>
            <a:r>
              <a:rPr lang="ru-RU" sz="2400" dirty="0"/>
              <a:t>потомков.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0000" y="1989000"/>
            <a:ext cx="871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(некоторые из потомков могут быть заменены фиктивными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оконечными узлами -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ru-RU" sz="2400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54" name="Прямая со стрелкой 53"/>
          <p:cNvCxnSpPr>
            <a:endCxn id="68" idx="0"/>
          </p:cNvCxnSpPr>
          <p:nvPr/>
        </p:nvCxnSpPr>
        <p:spPr>
          <a:xfrm flipH="1">
            <a:off x="1188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548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endCxn id="66" idx="0"/>
          </p:cNvCxnSpPr>
          <p:nvPr/>
        </p:nvCxnSpPr>
        <p:spPr>
          <a:xfrm>
            <a:off x="1476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972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1044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188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1620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1764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5364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5364000" y="5877000"/>
            <a:ext cx="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076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8172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8172000" y="5877000"/>
            <a:ext cx="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>
            <a:off x="7884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516000" y="5877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>
            <a:off x="6444000" y="5877000"/>
            <a:ext cx="72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6228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7092000" y="5877000"/>
            <a:ext cx="360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7092000" y="5877000"/>
            <a:ext cx="72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H="1">
            <a:off x="6948000" y="5877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4" grpId="0" animBg="1"/>
      <p:bldP spid="97" grpId="0" animBg="1"/>
      <p:bldP spid="99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3924000" y="3069000"/>
            <a:ext cx="792000" cy="576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Прямая со стрелкой 54"/>
          <p:cNvCxnSpPr>
            <a:stCxn id="52" idx="2"/>
            <a:endCxn id="60" idx="0"/>
          </p:cNvCxnSpPr>
          <p:nvPr/>
        </p:nvCxnSpPr>
        <p:spPr>
          <a:xfrm flipH="1">
            <a:off x="3132000" y="3645000"/>
            <a:ext cx="11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2"/>
            <a:endCxn id="58" idx="0"/>
          </p:cNvCxnSpPr>
          <p:nvPr/>
        </p:nvCxnSpPr>
        <p:spPr>
          <a:xfrm>
            <a:off x="4320000" y="3645000"/>
            <a:ext cx="111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5220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2916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1" name="Прямая со стрелкой 60"/>
          <p:cNvCxnSpPr>
            <a:stCxn id="60" idx="2"/>
          </p:cNvCxnSpPr>
          <p:nvPr/>
        </p:nvCxnSpPr>
        <p:spPr>
          <a:xfrm flipH="1">
            <a:off x="2556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340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5796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5436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252000" y="1557000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Удаление листа - тривиально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2268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64" idx="2"/>
          </p:cNvCxnSpPr>
          <p:nvPr/>
        </p:nvCxnSpPr>
        <p:spPr>
          <a:xfrm>
            <a:off x="2556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3420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3708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4572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4860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5724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6012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156000" y="5301000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6084000" y="5661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6372000" y="5661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2"/>
            <a:endCxn id="58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удаления произвольного узла дерева:</a:t>
            </a:r>
          </a:p>
          <a:p>
            <a:r>
              <a:rPr lang="ru-RU" sz="2400" dirty="0"/>
              <a:t>1) сначала надо найти, чем его заменить, это может быть: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низ 36"/>
          <p:cNvSpPr/>
          <p:nvPr/>
        </p:nvSpPr>
        <p:spPr>
          <a:xfrm>
            <a:off x="4140000" y="5445000"/>
            <a:ext cx="360000" cy="360000"/>
          </a:xfrm>
          <a:prstGeom prst="downArrow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1" grpId="0" animBg="1"/>
      <p:bldP spid="75" grpId="0" animBg="1"/>
      <p:bldP spid="86" grpId="0" animBg="1"/>
      <p:bldP spid="49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/>
              <a:t>1.1) либо самый правый элемент левого поддерева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1.2) либо самый левый элемент правого поддерева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 вниз 34"/>
          <p:cNvSpPr/>
          <p:nvPr/>
        </p:nvSpPr>
        <p:spPr>
          <a:xfrm>
            <a:off x="4140000" y="5445000"/>
            <a:ext cx="360000" cy="360000"/>
          </a:xfrm>
          <a:prstGeom prst="downArrow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>
            <a:endCxn id="50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50" idx="2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50" idx="2"/>
            <a:endCxn id="51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91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1.1) либо самый правый элемент левого поддерева</a:t>
            </a:r>
          </a:p>
          <a:p>
            <a:r>
              <a:rPr lang="ru-RU" sz="2400" dirty="0"/>
              <a:t>1.2) либо самый левый элемент правого поддерева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 вниз 34"/>
          <p:cNvSpPr/>
          <p:nvPr/>
        </p:nvSpPr>
        <p:spPr>
          <a:xfrm>
            <a:off x="4140000" y="5445000"/>
            <a:ext cx="360000" cy="360000"/>
          </a:xfrm>
          <a:prstGeom prst="downArrow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79" name="Прямая со стрелкой 78"/>
          <p:cNvCxnSpPr>
            <a:endCxn id="84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4" idx="2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4" idx="2"/>
            <a:endCxn id="85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8174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вставить вместо удаляемого элемента найденный в пункте 1</a:t>
            </a:r>
          </a:p>
          <a:p>
            <a:r>
              <a:rPr lang="ru-RU" sz="2400" dirty="0"/>
              <a:t>3) окончательно удалить удаляемый элемент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51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51" idx="2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51" idx="2"/>
            <a:endCxn id="52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3597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76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71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вставить вместо удаляемого элемента найденный в пункте 1</a:t>
            </a:r>
          </a:p>
          <a:p>
            <a:r>
              <a:rPr lang="ru-RU" sz="2400" dirty="0"/>
              <a:t>3) окончательно удалить удаляемый элемент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500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3564000" y="3213000"/>
            <a:ext cx="792000" cy="576000"/>
          </a:xfrm>
          <a:prstGeom prst="rect">
            <a:avLst/>
          </a:prstGeom>
          <a:solidFill>
            <a:srgbClr val="FF00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076000" y="4437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48" idx="2"/>
            <a:endCxn id="51" idx="0"/>
          </p:cNvCxnSpPr>
          <p:nvPr/>
        </p:nvCxnSpPr>
        <p:spPr>
          <a:xfrm>
            <a:off x="4896000" y="3933000"/>
            <a:ext cx="54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51" idx="2"/>
            <a:endCxn id="52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Умножение 34"/>
          <p:cNvSpPr/>
          <p:nvPr/>
        </p:nvSpPr>
        <p:spPr>
          <a:xfrm>
            <a:off x="3060000" y="2997000"/>
            <a:ext cx="936000" cy="864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5" grpId="0" animBg="1"/>
      <p:bldP spid="3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2"/>
            <a:endCxn id="58" idx="0"/>
          </p:cNvCxnSpPr>
          <p:nvPr/>
        </p:nvCxnSpPr>
        <p:spPr>
          <a:xfrm>
            <a:off x="4392000" y="3933000"/>
            <a:ext cx="16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437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окончательно удалить удаляемый элемент</a:t>
            </a:r>
          </a:p>
        </p:txBody>
      </p:sp>
      <p:cxnSp>
        <p:nvCxnSpPr>
          <p:cNvPr id="45" name="Прямая со стрелкой 44"/>
          <p:cNvCxnSpPr>
            <a:endCxn id="44" idx="0"/>
          </p:cNvCxnSpPr>
          <p:nvPr/>
        </p:nvCxnSpPr>
        <p:spPr>
          <a:xfrm>
            <a:off x="4860000" y="4941000"/>
            <a:ext cx="576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515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0" y="981000"/>
            <a:ext cx="4392000" cy="108952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Усложним задачу – найденный элемент не лист.</a:t>
            </a:r>
          </a:p>
          <a:p>
            <a:pPr algn="ctr">
              <a:lnSpc>
                <a:spcPct val="90000"/>
              </a:lnSpc>
            </a:pPr>
            <a:r>
              <a:rPr lang="ru-RU" sz="2400" dirty="0"/>
              <a:t>Как модифицировать алгоритм?</a:t>
            </a:r>
          </a:p>
        </p:txBody>
      </p:sp>
    </p:spTree>
    <p:extLst>
      <p:ext uri="{BB962C8B-B14F-4D97-AF65-F5344CB8AC3E}">
        <p14:creationId xmlns:p14="http://schemas.microsoft.com/office/powerpoint/2010/main" val="3706934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2"/>
            <a:endCxn id="58" idx="0"/>
          </p:cNvCxnSpPr>
          <p:nvPr/>
        </p:nvCxnSpPr>
        <p:spPr>
          <a:xfrm>
            <a:off x="4392000" y="3933000"/>
            <a:ext cx="16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437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удалить найденный в пункте 1 элемент из дерева рекурсивно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окончательно удалить удаляемый элемент</a:t>
            </a:r>
          </a:p>
        </p:txBody>
      </p:sp>
      <p:cxnSp>
        <p:nvCxnSpPr>
          <p:cNvPr id="45" name="Прямая со стрелкой 44"/>
          <p:cNvCxnSpPr>
            <a:endCxn id="44" idx="0"/>
          </p:cNvCxnSpPr>
          <p:nvPr/>
        </p:nvCxnSpPr>
        <p:spPr>
          <a:xfrm>
            <a:off x="4860000" y="4941000"/>
            <a:ext cx="576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515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5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списки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2000" y="134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Самая простая реализация списка – на основе массива: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989000"/>
            <a:ext cx="5184000" cy="39703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508000" y="1989000"/>
            <a:ext cx="3528000" cy="313932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b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2"/>
            <a:endCxn id="58" idx="0"/>
          </p:cNvCxnSpPr>
          <p:nvPr/>
        </p:nvCxnSpPr>
        <p:spPr>
          <a:xfrm>
            <a:off x="4392000" y="3933000"/>
            <a:ext cx="16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44" idx="0"/>
          </p:cNvCxnSpPr>
          <p:nvPr/>
        </p:nvCxnSpPr>
        <p:spPr>
          <a:xfrm flipH="1"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удалить найденный в пункте 1 элемент из дерева рекурсивно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окончательно удалить удаляемый элемент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stCxn id="48" idx="2"/>
            <a:endCxn id="60" idx="0"/>
          </p:cNvCxnSpPr>
          <p:nvPr/>
        </p:nvCxnSpPr>
        <p:spPr>
          <a:xfrm flipH="1">
            <a:off x="3132000" y="3933000"/>
            <a:ext cx="176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2"/>
            <a:endCxn id="58" idx="0"/>
          </p:cNvCxnSpPr>
          <p:nvPr/>
        </p:nvCxnSpPr>
        <p:spPr>
          <a:xfrm>
            <a:off x="4896000" y="3933000"/>
            <a:ext cx="111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44" idx="0"/>
          </p:cNvCxnSpPr>
          <p:nvPr/>
        </p:nvCxnSpPr>
        <p:spPr>
          <a:xfrm flipH="1"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удалить найденный в пункте 1 элемент из дерева рекурсивно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окончательно удалить удаляемый элемент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500000" y="3357000"/>
            <a:ext cx="79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68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stCxn id="14" idx="1"/>
            <a:endCxn id="8" idx="3"/>
          </p:cNvCxnSpPr>
          <p:nvPr/>
        </p:nvCxnSpPr>
        <p:spPr>
          <a:xfrm flipH="1">
            <a:off x="2340000" y="4185000"/>
            <a:ext cx="1728000" cy="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16000" y="4005000"/>
            <a:ext cx="3096000" cy="626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/>
              <a:t>4 </a:t>
            </a:r>
            <a:r>
              <a:rPr lang="en-US" sz="2400" dirty="0"/>
              <a:t>&lt; </a:t>
            </a:r>
            <a:r>
              <a:rPr lang="en-US" sz="2400" b="1" dirty="0"/>
              <a:t>5</a:t>
            </a:r>
            <a:br>
              <a:rPr lang="ru-RU" sz="2400" dirty="0"/>
            </a:br>
            <a:r>
              <a:rPr lang="en-US" sz="2400" dirty="0"/>
              <a:t>=&gt; </a:t>
            </a:r>
            <a:r>
              <a:rPr lang="ru-RU" sz="2400" dirty="0"/>
              <a:t>правое поддерево</a:t>
            </a:r>
          </a:p>
        </p:txBody>
      </p:sp>
      <p:sp>
        <p:nvSpPr>
          <p:cNvPr id="45" name="Стрелка вправо 44"/>
          <p:cNvSpPr/>
          <p:nvPr/>
        </p:nvSpPr>
        <p:spPr>
          <a:xfrm>
            <a:off x="0" y="141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</p:spTree>
    <p:extLst>
      <p:ext uri="{BB962C8B-B14F-4D97-AF65-F5344CB8AC3E}">
        <p14:creationId xmlns:p14="http://schemas.microsoft.com/office/powerpoint/2010/main" val="4563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Прямая со стрелкой 50"/>
          <p:cNvCxnSpPr>
            <a:endCxn id="14" idx="2"/>
          </p:cNvCxnSpPr>
          <p:nvPr/>
        </p:nvCxnSpPr>
        <p:spPr>
          <a:xfrm flipV="1">
            <a:off x="4284000" y="4365000"/>
            <a:ext cx="0" cy="360000"/>
          </a:xfrm>
          <a:prstGeom prst="straightConnector1">
            <a:avLst/>
          </a:prstGeom>
          <a:ln w="1905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/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/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0" y="283934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3060000" y="4725000"/>
            <a:ext cx="1224000" cy="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</p:spTree>
    <p:extLst>
      <p:ext uri="{BB962C8B-B14F-4D97-AF65-F5344CB8AC3E}">
        <p14:creationId xmlns:p14="http://schemas.microsoft.com/office/powerpoint/2010/main" val="1291330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Прямая со стрелкой 50"/>
          <p:cNvCxnSpPr>
            <a:endCxn id="14" idx="2"/>
          </p:cNvCxnSpPr>
          <p:nvPr/>
        </p:nvCxnSpPr>
        <p:spPr>
          <a:xfrm flipV="1">
            <a:off x="4284000" y="4365000"/>
            <a:ext cx="0" cy="360000"/>
          </a:xfrm>
          <a:prstGeom prst="straightConnector1">
            <a:avLst/>
          </a:prstGeom>
          <a:ln w="1905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-7747" y="141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4716000" y="4221000"/>
            <a:ext cx="3096000" cy="626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&lt; 6</a:t>
            </a:r>
            <a:br>
              <a:rPr lang="ru-RU" sz="2400" dirty="0"/>
            </a:br>
            <a:r>
              <a:rPr lang="en-US" sz="2400" dirty="0"/>
              <a:t>=&gt; </a:t>
            </a:r>
            <a:r>
              <a:rPr lang="ru-RU" sz="2400" dirty="0"/>
              <a:t>левое поддерево</a:t>
            </a:r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3060000" y="4725000"/>
            <a:ext cx="1224000" cy="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</p:spTree>
    <p:extLst>
      <p:ext uri="{BB962C8B-B14F-4D97-AF65-F5344CB8AC3E}">
        <p14:creationId xmlns:p14="http://schemas.microsoft.com/office/powerpoint/2010/main" val="3607365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Прямая со стрелкой 56"/>
          <p:cNvCxnSpPr/>
          <p:nvPr/>
        </p:nvCxnSpPr>
        <p:spPr>
          <a:xfrm flipH="1">
            <a:off x="2484000" y="5877000"/>
            <a:ext cx="2232000" cy="0"/>
          </a:xfrm>
          <a:prstGeom prst="straightConnector1">
            <a:avLst/>
          </a:prstGeom>
          <a:ln w="1905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/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0" y="213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V="1">
            <a:off x="2484000" y="5445000"/>
            <a:ext cx="0" cy="43200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16000" y="5445000"/>
            <a:ext cx="2664000" cy="795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70000"/>
              </a:lnSpc>
            </a:pPr>
            <a:r>
              <a:rPr lang="ru-RU" sz="2400" dirty="0"/>
              <a:t>больше узлов нет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=&gt; </a:t>
            </a:r>
            <a:r>
              <a:rPr lang="ru-RU" sz="2400" dirty="0"/>
              <a:t>нашли позицию для вставки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9581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/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0" y="213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484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234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48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268000" y="5013000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4000" y="4437000"/>
            <a:ext cx="4752000" cy="175432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Алгоритм вставки элемента в дерево, по сути, полностью совпадает с алгоритмом поиска элемента в дереве, и очень похож на алгоритм бинарного поиска.</a:t>
            </a:r>
          </a:p>
        </p:txBody>
      </p:sp>
    </p:spTree>
    <p:extLst>
      <p:ext uri="{BB962C8B-B14F-4D97-AF65-F5344CB8AC3E}">
        <p14:creationId xmlns:p14="http://schemas.microsoft.com/office/powerpoint/2010/main" val="25625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>
            <a:off x="6732000" y="2205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020000" y="270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308000" y="3213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7596000" y="371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7884000" y="4221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8172000" y="4725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0000" y="1125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зависимости от порядка вставки элементов, можно получить деревья разной высоты</a:t>
            </a:r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2196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0" idx="2"/>
            <a:endCxn id="54" idx="0"/>
          </p:cNvCxnSpPr>
          <p:nvPr/>
        </p:nvCxnSpPr>
        <p:spPr>
          <a:xfrm flipH="1">
            <a:off x="1908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900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612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50" idx="0"/>
          </p:cNvCxnSpPr>
          <p:nvPr/>
        </p:nvCxnSpPr>
        <p:spPr>
          <a:xfrm>
            <a:off x="1548000" y="2493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6" idx="0"/>
            <a:endCxn id="48" idx="2"/>
          </p:cNvCxnSpPr>
          <p:nvPr/>
        </p:nvCxnSpPr>
        <p:spPr>
          <a:xfrm flipV="1">
            <a:off x="900000" y="2493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70" idx="2"/>
          </p:cNvCxnSpPr>
          <p:nvPr/>
        </p:nvCxnSpPr>
        <p:spPr>
          <a:xfrm>
            <a:off x="4284000" y="3429000"/>
            <a:ext cx="7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4644000" y="3933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8" idx="2"/>
          </p:cNvCxnSpPr>
          <p:nvPr/>
        </p:nvCxnSpPr>
        <p:spPr>
          <a:xfrm flipH="1">
            <a:off x="4284000" y="2925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3996000" y="342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436000" y="2925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5" idx="2"/>
          </p:cNvCxnSpPr>
          <p:nvPr/>
        </p:nvCxnSpPr>
        <p:spPr>
          <a:xfrm>
            <a:off x="3708000" y="2421000"/>
            <a:ext cx="172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0000" y="4437000"/>
            <a:ext cx="756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Какова минимальная и максимальная высота бинарного дерева в зависимости от количества узлов </a:t>
            </a:r>
            <a:r>
              <a:rPr lang="en-US" sz="2400" dirty="0"/>
              <a:t>N</a:t>
            </a:r>
            <a:r>
              <a:rPr lang="ru-RU" sz="24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00" y="5373000"/>
            <a:ext cx="4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400" baseline="-25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floor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0000" y="5373000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400" baseline="-25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- 1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6444000" y="2205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6732000" y="270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7020000" y="3213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H="1">
            <a:off x="7308000" y="371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7596000" y="4221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7884000" y="4725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8172000" y="522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47" idx="2"/>
          </p:cNvCxnSpPr>
          <p:nvPr/>
        </p:nvCxnSpPr>
        <p:spPr>
          <a:xfrm>
            <a:off x="8460000" y="522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16000" y="184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804000" y="234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092000" y="285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7380000" y="335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668000" y="386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956000" y="436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8244000" y="486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332000" y="213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980000" y="263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268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692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684000" y="263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972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396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4788000" y="357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068000" y="306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3492000" y="206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3780000" y="357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5508000" y="306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5220000" y="256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428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56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" grpId="0"/>
      <p:bldP spid="62" grpId="0"/>
      <p:bldP spid="18" grpId="0" animBg="1"/>
      <p:bldP spid="19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67" grpId="0" animBg="1"/>
      <p:bldP spid="70" grpId="0" animBg="1"/>
      <p:bldP spid="75" grpId="0" animBg="1"/>
      <p:bldP spid="79" grpId="0" animBg="1"/>
      <p:bldP spid="82" grpId="0" animBg="1"/>
      <p:bldP spid="78" grpId="0" animBg="1"/>
      <p:bldP spid="7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0000" y="1629000"/>
            <a:ext cx="8640000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>
                <a:solidFill>
                  <a:prstClr val="black"/>
                </a:solidFill>
              </a:rPr>
              <a:t>Сбалансированное дерево не обязательно имеет минимальную возможную высоту, но близко к этому.</a:t>
            </a:r>
          </a:p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>
                <a:solidFill>
                  <a:prstClr val="black"/>
                </a:solidFill>
              </a:rPr>
              <a:t>Поддержание минимальной высоты дерева при операциях вставки и удаления узлов требует существенных ресурсов (каждое действие имеет сложность </a:t>
            </a:r>
            <a:r>
              <a:rPr lang="en-US" sz="2400" dirty="0">
                <a:solidFill>
                  <a:prstClr val="black"/>
                </a:solidFill>
              </a:rPr>
              <a:t>O(N)), </a:t>
            </a:r>
            <a:r>
              <a:rPr lang="ru-RU" sz="2400" dirty="0">
                <a:solidFill>
                  <a:prstClr val="black"/>
                </a:solidFill>
              </a:rPr>
              <a:t>поэтому чаще всего ограничиваются </a:t>
            </a:r>
            <a:r>
              <a:rPr lang="ru-RU" sz="2400" dirty="0" err="1">
                <a:solidFill>
                  <a:prstClr val="black"/>
                </a:solidFill>
              </a:rPr>
              <a:t>субоптимальностью</a:t>
            </a:r>
            <a:r>
              <a:rPr lang="ru-RU" sz="2400" dirty="0">
                <a:solidFill>
                  <a:prstClr val="black"/>
                </a:solidFill>
              </a:rPr>
              <a:t>, например, как описано в определении выше (тогда сложность </a:t>
            </a:r>
            <a:r>
              <a:rPr lang="en-US" sz="2400" dirty="0">
                <a:solidFill>
                  <a:prstClr val="black"/>
                </a:solidFill>
              </a:rPr>
              <a:t>O(log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(N))</a:t>
            </a:r>
            <a:r>
              <a:rPr lang="ru-RU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Сбалансированные деревья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80000" y="693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Бинарное </a:t>
            </a:r>
            <a:r>
              <a:rPr lang="ru-RU" sz="2400" b="1" u="sng" dirty="0"/>
              <a:t>дерево сбалансировано</a:t>
            </a:r>
            <a:r>
              <a:rPr lang="ru-RU" sz="2400" dirty="0"/>
              <a:t>, если для каждого узла высота двух его поддеревьев отличается не более чем на 1.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23" idx="2"/>
          </p:cNvCxnSpPr>
          <p:nvPr/>
        </p:nvCxnSpPr>
        <p:spPr>
          <a:xfrm flipH="1">
            <a:off x="2484000" y="5085000"/>
            <a:ext cx="864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4" idx="0"/>
            <a:endCxn id="23" idx="2"/>
          </p:cNvCxnSpPr>
          <p:nvPr/>
        </p:nvCxnSpPr>
        <p:spPr>
          <a:xfrm flipH="1" flipV="1">
            <a:off x="3348000" y="5085000"/>
            <a:ext cx="864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9" idx="2"/>
            <a:endCxn id="22" idx="0"/>
          </p:cNvCxnSpPr>
          <p:nvPr/>
        </p:nvCxnSpPr>
        <p:spPr>
          <a:xfrm flipH="1">
            <a:off x="2052000" y="5661000"/>
            <a:ext cx="432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0"/>
            <a:endCxn id="20" idx="2"/>
          </p:cNvCxnSpPr>
          <p:nvPr/>
        </p:nvCxnSpPr>
        <p:spPr>
          <a:xfrm flipV="1">
            <a:off x="3348000" y="4509000"/>
            <a:ext cx="1368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6" idx="0"/>
          </p:cNvCxnSpPr>
          <p:nvPr/>
        </p:nvCxnSpPr>
        <p:spPr>
          <a:xfrm flipH="1" flipV="1">
            <a:off x="4716000" y="4509000"/>
            <a:ext cx="864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6" idx="2"/>
            <a:endCxn id="27" idx="0"/>
          </p:cNvCxnSpPr>
          <p:nvPr/>
        </p:nvCxnSpPr>
        <p:spPr>
          <a:xfrm flipH="1">
            <a:off x="5148000" y="5085000"/>
            <a:ext cx="432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268000" y="530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00000" y="414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36000" y="58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996000" y="530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64000" y="472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932000" y="530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00" y="4725000"/>
            <a:ext cx="2520000" cy="784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Сбалансировано ли это дерево?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6000" y="5517000"/>
            <a:ext cx="864000" cy="43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(да)</a:t>
            </a:r>
          </a:p>
        </p:txBody>
      </p:sp>
    </p:spTree>
    <p:extLst>
      <p:ext uri="{BB962C8B-B14F-4D97-AF65-F5344CB8AC3E}">
        <p14:creationId xmlns:p14="http://schemas.microsoft.com/office/powerpoint/2010/main" val="5937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8640000" cy="427809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m_nMaxElemCnt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89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писки на основе массива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2493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557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коде бинарное дерево обычно представляют следующим образом: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96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252000" y="1917000"/>
            <a:ext cx="5112000" cy="1200329"/>
          </a:xfrm>
          <a:prstGeom prst="rect">
            <a:avLst/>
          </a:prstGeom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/>
              <a:t>Выполняет обход бинарного дерева:</a:t>
            </a:r>
            <a:br>
              <a:rPr lang="ru-RU" sz="2400" dirty="0"/>
            </a:br>
            <a:r>
              <a:rPr lang="ru-RU" sz="2400" dirty="0"/>
              <a:t>для каждого узла дерева вызывается функция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52000" y="1485000"/>
            <a:ext cx="3240000" cy="175432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3357000"/>
            <a:ext cx="7128000" cy="286232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000" y="1485000"/>
            <a:ext cx="3960000" cy="424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Что делает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34151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1557000"/>
            <a:ext cx="352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Обход бинарного дерева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2565000"/>
            <a:ext cx="8640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u="sng" dirty="0"/>
              <a:t>Прямой обход </a:t>
            </a:r>
            <a:r>
              <a:rPr lang="ru-RU" sz="2400" dirty="0"/>
              <a:t>(сверху вниз), при котором мы посещаем узел, а затем левое и правое поддеревья </a:t>
            </a:r>
          </a:p>
          <a:p>
            <a:pPr>
              <a:spcBef>
                <a:spcPts val="1200"/>
              </a:spcBef>
            </a:pPr>
            <a:r>
              <a:rPr lang="ru-RU" sz="2400" b="1" u="sng" dirty="0"/>
              <a:t>Поперечный обход</a:t>
            </a:r>
            <a:r>
              <a:rPr lang="ru-RU" sz="2400" dirty="0"/>
              <a:t> (слева направо), при котором мы посещаем левое поддерево, затем узел, а затем правое поддерево </a:t>
            </a:r>
          </a:p>
          <a:p>
            <a:pPr>
              <a:spcBef>
                <a:spcPts val="1200"/>
              </a:spcBef>
            </a:pPr>
            <a:r>
              <a:rPr lang="ru-RU" sz="2400" b="1" u="sng" dirty="0"/>
              <a:t>Обратный обход</a:t>
            </a:r>
            <a:r>
              <a:rPr lang="ru-RU" sz="2400" dirty="0"/>
              <a:t> (снизу вверх), при котором мы посещаем левое и правое поддеревья, а затем узел.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8000" y="1413000"/>
            <a:ext cx="900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Перебор узлов дерева(а также поиск решения в задачах на графах) может быть осуществлён: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0000" y="2997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глубину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92000" y="2997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ширину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724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4000" y="1773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глубину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86796" y="5445000"/>
            <a:ext cx="89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Путь удобно хранить в виде стека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=</a:t>
            </a:r>
            <a:r>
              <a:rPr lang="en-US" sz="2400" dirty="0"/>
              <a:t>&gt; </a:t>
            </a:r>
            <a:r>
              <a:rPr lang="ru-RU" sz="2400" dirty="0"/>
              <a:t>такой обход удобно реализуется в рекурсивной форме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44000" y="1989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для каждого узла начиная с корня обходим сперва левое поддерево, и только потом правое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72971" y="35010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чтобы можно было найти следующий элемент в указанном порядке нужно постоянно хранить полный путь от текущего узла до корня</a:t>
            </a:r>
          </a:p>
        </p:txBody>
      </p:sp>
      <p:grpSp>
        <p:nvGrpSpPr>
          <p:cNvPr id="488" name="Группа 487"/>
          <p:cNvGrpSpPr/>
          <p:nvPr/>
        </p:nvGrpSpPr>
        <p:grpSpPr>
          <a:xfrm>
            <a:off x="252000" y="2781000"/>
            <a:ext cx="4248000" cy="1872000"/>
            <a:chOff x="108000" y="3141000"/>
            <a:chExt cx="4248000" cy="1872000"/>
          </a:xfrm>
        </p:grpSpPr>
        <p:sp>
          <p:nvSpPr>
            <p:cNvPr id="489" name="Прямоугольник 488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90" name="Группа 489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521" name="Прямоугольник 520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2" name="Прямая со стрелкой 521"/>
              <p:cNvCxnSpPr>
                <a:stCxn id="521" idx="2"/>
                <a:endCxn id="511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Прямая со стрелкой 522"/>
              <p:cNvCxnSpPr>
                <a:stCxn id="521" idx="2"/>
                <a:endCxn id="516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1" name="Прямая со стрелкой 490"/>
            <p:cNvCxnSpPr>
              <a:stCxn id="489" idx="2"/>
              <a:endCxn id="498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 стрелкой 491"/>
            <p:cNvCxnSpPr>
              <a:stCxn id="521" idx="0"/>
              <a:endCxn id="489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Группа 492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516" name="Прямоугольник 515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7" name="Прямая со стрелкой 516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Прямая со стрелкой 517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Прямоугольник 518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Прямоугольник 519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4" name="Группа 493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511" name="Прямоугольник 510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Прямая со стрелкой 511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Прямая со стрелкой 512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Прямоугольник 513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Прямоугольник 514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5" name="Группа 494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506" name="Прямоугольник 505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7" name="Прямая со стрелкой 506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Прямая со стрелкой 507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Прямоугольник 508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Прямоугольник 509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6" name="Группа 495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501" name="Прямоугольник 500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2" name="Прямая со стрелкой 501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Прямая со стрелкой 502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Прямоугольник 503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Прямоугольник 504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7" name="Группа 496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498" name="Прямоугольник 497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9" name="Прямая со стрелкой 498"/>
              <p:cNvCxnSpPr>
                <a:stCxn id="498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Прямая со стрелкой 499"/>
              <p:cNvCxnSpPr>
                <a:stCxn id="498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Группа 523"/>
          <p:cNvGrpSpPr/>
          <p:nvPr/>
        </p:nvGrpSpPr>
        <p:grpSpPr>
          <a:xfrm>
            <a:off x="252000" y="2781000"/>
            <a:ext cx="4248000" cy="1872000"/>
            <a:chOff x="108000" y="3141000"/>
            <a:chExt cx="4248000" cy="1872000"/>
          </a:xfrm>
        </p:grpSpPr>
        <p:sp>
          <p:nvSpPr>
            <p:cNvPr id="525" name="Прямоугольник 524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26" name="Группа 525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557" name="Прямоугольник 556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8" name="Прямая со стрелкой 557"/>
              <p:cNvCxnSpPr>
                <a:stCxn id="557" idx="2"/>
                <a:endCxn id="547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Прямая со стрелкой 558"/>
              <p:cNvCxnSpPr>
                <a:stCxn id="557" idx="2"/>
                <a:endCxn id="552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7" name="Прямая со стрелкой 526"/>
            <p:cNvCxnSpPr>
              <a:stCxn id="525" idx="2"/>
              <a:endCxn id="534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Прямая со стрелкой 527"/>
            <p:cNvCxnSpPr>
              <a:stCxn id="557" idx="0"/>
              <a:endCxn id="525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9" name="Группа 528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552" name="Прямоугольник 551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3" name="Прямая со стрелкой 552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Прямая со стрелкой 553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Прямоугольник 554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Прямоугольник 555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0" name="Группа 529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547" name="Прямоугольник 546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8" name="Прямая со стрелкой 547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Прямая со стрелкой 548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Прямоугольник 549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Прямоугольник 550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Группа 530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542" name="Прямоугольник 541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3" name="Прямая со стрелкой 542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Прямая со стрелкой 543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Прямоугольник 544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Прямоугольник 545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2" name="Группа 531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537" name="Прямоугольник 536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8" name="Прямая со стрелкой 537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Прямая со стрелкой 538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Прямоугольник 539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Прямоугольник 540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3" name="Группа 532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534" name="Прямоугольник 533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5" name="Прямая со стрелкой 534"/>
              <p:cNvCxnSpPr>
                <a:stCxn id="534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Прямая со стрелкой 535"/>
              <p:cNvCxnSpPr>
                <a:stCxn id="534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0" name="Прямая со стрелкой 559"/>
          <p:cNvCxnSpPr/>
          <p:nvPr/>
        </p:nvCxnSpPr>
        <p:spPr>
          <a:xfrm>
            <a:off x="1764000" y="2709000"/>
            <a:ext cx="576000" cy="2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Прямая со стрелкой 560"/>
          <p:cNvCxnSpPr/>
          <p:nvPr/>
        </p:nvCxnSpPr>
        <p:spPr>
          <a:xfrm flipH="1">
            <a:off x="1332000" y="2997000"/>
            <a:ext cx="100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Прямая со стрелкой 561"/>
          <p:cNvCxnSpPr/>
          <p:nvPr/>
        </p:nvCxnSpPr>
        <p:spPr>
          <a:xfrm flipH="1">
            <a:off x="756000" y="3501000"/>
            <a:ext cx="504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Прямая со стрелкой 562"/>
          <p:cNvCxnSpPr/>
          <p:nvPr/>
        </p:nvCxnSpPr>
        <p:spPr>
          <a:xfrm flipH="1">
            <a:off x="46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 стрелкой 563"/>
          <p:cNvCxnSpPr/>
          <p:nvPr/>
        </p:nvCxnSpPr>
        <p:spPr>
          <a:xfrm>
            <a:off x="46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 стрелкой 564"/>
          <p:cNvCxnSpPr/>
          <p:nvPr/>
        </p:nvCxnSpPr>
        <p:spPr>
          <a:xfrm flipV="1">
            <a:off x="1044000" y="3933000"/>
            <a:ext cx="360000" cy="504000"/>
          </a:xfrm>
          <a:prstGeom prst="straightConnector1">
            <a:avLst/>
          </a:prstGeom>
          <a:ln w="3175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 стрелкой 565"/>
          <p:cNvCxnSpPr/>
          <p:nvPr/>
        </p:nvCxnSpPr>
        <p:spPr>
          <a:xfrm>
            <a:off x="1404000" y="3933000"/>
            <a:ext cx="432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 стрелкой 566"/>
          <p:cNvCxnSpPr/>
          <p:nvPr/>
        </p:nvCxnSpPr>
        <p:spPr>
          <a:xfrm flipH="1">
            <a:off x="154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Прямая со стрелкой 567"/>
          <p:cNvCxnSpPr/>
          <p:nvPr/>
        </p:nvCxnSpPr>
        <p:spPr>
          <a:xfrm>
            <a:off x="154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Прямая со стрелкой 568"/>
          <p:cNvCxnSpPr/>
          <p:nvPr/>
        </p:nvCxnSpPr>
        <p:spPr>
          <a:xfrm flipV="1">
            <a:off x="2124000" y="3429000"/>
            <a:ext cx="720000" cy="1008000"/>
          </a:xfrm>
          <a:prstGeom prst="straightConnector1">
            <a:avLst/>
          </a:prstGeom>
          <a:ln w="3175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Прямая со стрелкой 569"/>
          <p:cNvCxnSpPr/>
          <p:nvPr/>
        </p:nvCxnSpPr>
        <p:spPr>
          <a:xfrm>
            <a:off x="2844000" y="342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/>
          <p:nvPr/>
        </p:nvCxnSpPr>
        <p:spPr>
          <a:xfrm flipH="1">
            <a:off x="2916000" y="3501000"/>
            <a:ext cx="504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Прямая со стрелкой 571"/>
          <p:cNvCxnSpPr/>
          <p:nvPr/>
        </p:nvCxnSpPr>
        <p:spPr>
          <a:xfrm flipH="1">
            <a:off x="262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Прямая со стрелкой 572"/>
          <p:cNvCxnSpPr/>
          <p:nvPr/>
        </p:nvCxnSpPr>
        <p:spPr>
          <a:xfrm>
            <a:off x="262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/>
          <p:nvPr/>
        </p:nvCxnSpPr>
        <p:spPr>
          <a:xfrm flipV="1">
            <a:off x="3204000" y="3933000"/>
            <a:ext cx="360000" cy="504000"/>
          </a:xfrm>
          <a:prstGeom prst="straightConnector1">
            <a:avLst/>
          </a:prstGeom>
          <a:ln w="3175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/>
          <p:nvPr/>
        </p:nvCxnSpPr>
        <p:spPr>
          <a:xfrm>
            <a:off x="3564000" y="3933000"/>
            <a:ext cx="432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/>
          <p:nvPr/>
        </p:nvCxnSpPr>
        <p:spPr>
          <a:xfrm flipH="1">
            <a:off x="370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 стрелкой 576"/>
          <p:cNvCxnSpPr/>
          <p:nvPr/>
        </p:nvCxnSpPr>
        <p:spPr>
          <a:xfrm>
            <a:off x="370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 стрелкой 577"/>
          <p:cNvCxnSpPr/>
          <p:nvPr/>
        </p:nvCxnSpPr>
        <p:spPr>
          <a:xfrm>
            <a:off x="4284000" y="4509000"/>
            <a:ext cx="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48000" y="1485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ширину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80000" y="1485000"/>
            <a:ext cx="475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все элементы перебираются по уровням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нужно где-то хранить </a:t>
            </a:r>
            <a:r>
              <a:rPr lang="ru-RU" sz="2400" b="1" dirty="0"/>
              <a:t>ВСЕ </a:t>
            </a:r>
            <a:r>
              <a:rPr lang="ru-RU" sz="2400" dirty="0"/>
              <a:t>узлы предыдущего уровня</a:t>
            </a:r>
            <a:br>
              <a:rPr lang="ru-RU" sz="2400" dirty="0"/>
            </a:br>
            <a:r>
              <a:rPr lang="ru-RU" sz="2400" dirty="0"/>
              <a:t>=</a:t>
            </a:r>
            <a:r>
              <a:rPr lang="en-US" sz="2400" dirty="0"/>
              <a:t>&gt; </a:t>
            </a:r>
            <a:r>
              <a:rPr lang="ru-RU" sz="2400" dirty="0"/>
              <a:t>повышенный расход памяти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реализуется только в </a:t>
            </a:r>
            <a:r>
              <a:rPr lang="ru-RU" sz="2400" dirty="0" err="1"/>
              <a:t>нерекурсивной</a:t>
            </a:r>
            <a:r>
              <a:rPr lang="ru-RU" sz="2400" dirty="0"/>
              <a:t> форме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80000" y="4797000"/>
            <a:ext cx="885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при решении задач на поиск пути в графах позволяет быстрее находить решение благодаря тому, что в первую очередь перебираются короткие пути и только если среди них нет решения – более длинные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4077000"/>
            <a:ext cx="806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для деревьев такой способ позволяет, например, вывести на экран дерево в обычном виде: корень сверху</a:t>
            </a:r>
          </a:p>
        </p:txBody>
      </p:sp>
      <p:grpSp>
        <p:nvGrpSpPr>
          <p:cNvPr id="202" name="Группа 201"/>
          <p:cNvGrpSpPr/>
          <p:nvPr/>
        </p:nvGrpSpPr>
        <p:grpSpPr>
          <a:xfrm>
            <a:off x="4716000" y="2133000"/>
            <a:ext cx="4248000" cy="1872000"/>
            <a:chOff x="108000" y="3141000"/>
            <a:chExt cx="4248000" cy="1872000"/>
          </a:xfrm>
        </p:grpSpPr>
        <p:sp>
          <p:nvSpPr>
            <p:cNvPr id="203" name="Прямоугольник 202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04" name="Группа 203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337" name="Прямоугольник 336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8" name="Прямая со стрелкой 337"/>
              <p:cNvCxnSpPr>
                <a:stCxn id="337" idx="2"/>
                <a:endCxn id="319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 стрелкой 338"/>
              <p:cNvCxnSpPr>
                <a:stCxn id="337" idx="2"/>
                <a:endCxn id="325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Прямая со стрелкой 204"/>
            <p:cNvCxnSpPr>
              <a:stCxn id="203" idx="2"/>
              <a:endCxn id="299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/>
            <p:cNvCxnSpPr>
              <a:stCxn id="337" idx="0"/>
              <a:endCxn id="203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325" name="Прямоугольник 324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1" name="Прямая со стрелкой 330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 стрелкой 332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Прямоугольник 334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Прямоугольник 335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319" name="Прямоугольник 318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0" name="Прямая со стрелкой 319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 стрелкой 321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Прямоугольник 322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Прямоугольник 323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Группа 292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314" name="Прямоугольник 313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5" name="Прямая со стрелкой 314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я со стрелкой 315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Прямоугольник 316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Прямоугольник 317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Группа 295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307" name="Прямоугольник 306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8" name="Прямая со стрелкой 307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Прямая со стрелкой 310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Прямоугольник 311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Прямоугольник 312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Группа 296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299" name="Прямоугольник 298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3" name="Прямая со стрелкой 302"/>
              <p:cNvCxnSpPr>
                <a:stCxn id="299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 стрелкой 304"/>
              <p:cNvCxnSpPr>
                <a:stCxn id="299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0" name="Группа 339"/>
          <p:cNvGrpSpPr/>
          <p:nvPr/>
        </p:nvGrpSpPr>
        <p:grpSpPr>
          <a:xfrm>
            <a:off x="4716000" y="2133000"/>
            <a:ext cx="4248000" cy="1872000"/>
            <a:chOff x="108000" y="3141000"/>
            <a:chExt cx="4248000" cy="1872000"/>
          </a:xfrm>
        </p:grpSpPr>
        <p:sp>
          <p:nvSpPr>
            <p:cNvPr id="341" name="Прямоугольник 340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42" name="Группа 341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373" name="Прямоугольник 372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4" name="Прямая со стрелкой 373"/>
              <p:cNvCxnSpPr>
                <a:stCxn id="373" idx="2"/>
                <a:endCxn id="363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Прямая со стрелкой 374"/>
              <p:cNvCxnSpPr>
                <a:stCxn id="373" idx="2"/>
                <a:endCxn id="368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3" name="Прямая со стрелкой 342"/>
            <p:cNvCxnSpPr>
              <a:stCxn id="341" idx="2"/>
              <a:endCxn id="350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/>
            <p:cNvCxnSpPr>
              <a:stCxn id="373" idx="0"/>
              <a:endCxn id="341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Группа 344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368" name="Прямоугольник 367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Прямая со стрелкой 368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Прямая со стрелкой 369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Прямоугольник 370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Прямоугольник 371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6" name="Группа 345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363" name="Прямоугольник 362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4" name="Прямая со стрелкой 363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Прямая со стрелкой 364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Прямоугольник 365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Прямоугольник 366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Группа 346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358" name="Прямоугольник 357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9" name="Прямая со стрелкой 358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Прямая со стрелкой 359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Прямоугольник 360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Прямоугольник 361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" name="Группа 347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353" name="Прямоугольник 352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4" name="Прямая со стрелкой 353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Прямая со стрелкой 354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Прямоугольник 355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Прямоугольник 356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9" name="Группа 348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350" name="Прямоугольник 349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1" name="Прямая со стрелкой 350"/>
              <p:cNvCxnSpPr>
                <a:stCxn id="350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Прямая со стрелкой 351"/>
              <p:cNvCxnSpPr>
                <a:stCxn id="350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6" name="Прямая со стрелкой 375"/>
          <p:cNvCxnSpPr/>
          <p:nvPr/>
        </p:nvCxnSpPr>
        <p:spPr>
          <a:xfrm>
            <a:off x="6228000" y="2061000"/>
            <a:ext cx="576000" cy="2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/>
          <p:nvPr/>
        </p:nvCxnSpPr>
        <p:spPr>
          <a:xfrm flipH="1">
            <a:off x="5796000" y="2349000"/>
            <a:ext cx="100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 стрелкой 377"/>
          <p:cNvCxnSpPr/>
          <p:nvPr/>
        </p:nvCxnSpPr>
        <p:spPr>
          <a:xfrm flipV="1">
            <a:off x="5796000" y="2781000"/>
            <a:ext cx="2088000" cy="7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/>
          <p:cNvCxnSpPr/>
          <p:nvPr/>
        </p:nvCxnSpPr>
        <p:spPr>
          <a:xfrm>
            <a:off x="493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/>
          <p:cNvCxnSpPr/>
          <p:nvPr/>
        </p:nvCxnSpPr>
        <p:spPr>
          <a:xfrm>
            <a:off x="8748000" y="3861000"/>
            <a:ext cx="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 стрелкой 380"/>
          <p:cNvCxnSpPr/>
          <p:nvPr/>
        </p:nvCxnSpPr>
        <p:spPr>
          <a:xfrm>
            <a:off x="5220000" y="3357000"/>
            <a:ext cx="1080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/>
          <p:nvPr/>
        </p:nvCxnSpPr>
        <p:spPr>
          <a:xfrm flipV="1">
            <a:off x="6300000" y="3285000"/>
            <a:ext cx="1080000" cy="7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/>
          <p:nvPr/>
        </p:nvCxnSpPr>
        <p:spPr>
          <a:xfrm flipH="1">
            <a:off x="5220000" y="2853000"/>
            <a:ext cx="2664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/>
          <p:nvPr/>
        </p:nvCxnSpPr>
        <p:spPr>
          <a:xfrm>
            <a:off x="7380000" y="3285000"/>
            <a:ext cx="1080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/>
          <p:nvPr/>
        </p:nvCxnSpPr>
        <p:spPr>
          <a:xfrm flipH="1">
            <a:off x="4932000" y="3357000"/>
            <a:ext cx="352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/>
          <p:nvPr/>
        </p:nvCxnSpPr>
        <p:spPr>
          <a:xfrm>
            <a:off x="5508000" y="3861000"/>
            <a:ext cx="504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 стрелкой 386"/>
          <p:cNvCxnSpPr/>
          <p:nvPr/>
        </p:nvCxnSpPr>
        <p:spPr>
          <a:xfrm>
            <a:off x="601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 стрелкой 387"/>
          <p:cNvCxnSpPr/>
          <p:nvPr/>
        </p:nvCxnSpPr>
        <p:spPr>
          <a:xfrm>
            <a:off x="6588000" y="3861000"/>
            <a:ext cx="504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 стрелкой 388"/>
          <p:cNvCxnSpPr/>
          <p:nvPr/>
        </p:nvCxnSpPr>
        <p:spPr>
          <a:xfrm>
            <a:off x="709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/>
          <p:nvPr/>
        </p:nvCxnSpPr>
        <p:spPr>
          <a:xfrm>
            <a:off x="7668000" y="3861000"/>
            <a:ext cx="504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 стрелкой 390"/>
          <p:cNvCxnSpPr/>
          <p:nvPr/>
        </p:nvCxnSpPr>
        <p:spPr>
          <a:xfrm>
            <a:off x="817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44000" y="1557000"/>
            <a:ext cx="900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/>
              <a:t>какой из способов обхода был в примере обхода дерева?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4000" y="2565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глубину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92000" y="2565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ширину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0000" y="3429000"/>
            <a:ext cx="4248000" cy="2232000"/>
            <a:chOff x="396000" y="3645000"/>
            <a:chExt cx="4248000" cy="223200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9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Группа 12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Прямая со стрелкой 45"/>
                <p:cNvCxnSpPr>
                  <a:stCxn id="45" idx="2"/>
                  <a:endCxn id="35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 стрелкой 46"/>
                <p:cNvCxnSpPr>
                  <a:stCxn id="45" idx="2"/>
                  <a:endCxn id="40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Прямая со стрелкой 13"/>
              <p:cNvCxnSpPr>
                <a:stCxn id="12" idx="2"/>
                <a:endCxn id="21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45" idx="0"/>
                <a:endCxn id="12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Группа 15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40" name="Прямоугольник 39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Прямая со стрелкой 40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 стрелкой 41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Прямоугольник 42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Группа 16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35" name="Прямоугольник 34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Прямая со стрелкой 35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 стрелкой 36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Прямоугольник 37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30" name="Прямоугольник 29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Прямая со стрелкой 30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 стрелкой 31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Прямоугольник 32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Группа 18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Прямая со стрелкой 25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 стрелкой 26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Прямоугольник 27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Прямая со стрелкой 22"/>
                <p:cNvCxnSpPr>
                  <a:stCxn id="21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/>
                <p:cNvCxnSpPr>
                  <a:stCxn id="21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Группа 47"/>
            <p:cNvGrpSpPr/>
            <p:nvPr/>
          </p:nvGrpSpPr>
          <p:grpSpPr>
            <a:xfrm>
              <a:off x="39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49" name="Прямоугольник 48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Группа 49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81" name="Прямоугольник 80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Прямая со стрелкой 81"/>
                <p:cNvCxnSpPr>
                  <a:stCxn id="81" idx="2"/>
                  <a:endCxn id="71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>
                  <a:stCxn id="81" idx="2"/>
                  <a:endCxn id="76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Прямая со стрелкой 50"/>
              <p:cNvCxnSpPr>
                <a:stCxn id="49" idx="2"/>
                <a:endCxn id="58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81" idx="0"/>
                <a:endCxn id="49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Группа 52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76" name="Прямоугольник 7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Прямая со стрелкой 7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Прямоугольник 7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Группа 53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71" name="Прямоугольник 7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Прямая со стрелкой 7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Прямоугольник 7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Группа 54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66" name="Прямоугольник 6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Прямая со стрелкой 6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 стрелкой 6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Прямоугольник 6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" name="Группа 55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61" name="Прямоугольник 6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Прямая со стрелкой 6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 стрелкой 6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Прямоугольник 6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Группа 56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58" name="Прямоугольник 57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Прямая со стрелкой 58"/>
                <p:cNvCxnSpPr>
                  <a:stCxn id="58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/>
                <p:cNvCxnSpPr>
                  <a:stCxn id="58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Прямая со стрелкой 83"/>
            <p:cNvCxnSpPr/>
            <p:nvPr/>
          </p:nvCxnSpPr>
          <p:spPr>
            <a:xfrm>
              <a:off x="1908000" y="3645000"/>
              <a:ext cx="576000" cy="216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H="1">
              <a:off x="1476000" y="3933000"/>
              <a:ext cx="100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>
              <a:off x="900000" y="4437000"/>
              <a:ext cx="504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>
              <a:off x="61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>
              <a:off x="61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V="1">
              <a:off x="1188000" y="4869000"/>
              <a:ext cx="360000" cy="504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1548000" y="4869000"/>
              <a:ext cx="432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 flipH="1">
              <a:off x="169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/>
            <p:nvPr/>
          </p:nvCxnSpPr>
          <p:spPr>
            <a:xfrm>
              <a:off x="169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/>
            <p:nvPr/>
          </p:nvCxnSpPr>
          <p:spPr>
            <a:xfrm flipV="1">
              <a:off x="2268000" y="4365000"/>
              <a:ext cx="720000" cy="1008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/>
            <p:nvPr/>
          </p:nvCxnSpPr>
          <p:spPr>
            <a:xfrm>
              <a:off x="2988000" y="436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/>
            <p:nvPr/>
          </p:nvCxnSpPr>
          <p:spPr>
            <a:xfrm flipH="1">
              <a:off x="3060000" y="4437000"/>
              <a:ext cx="504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 flipH="1">
              <a:off x="277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/>
            <p:nvPr/>
          </p:nvCxnSpPr>
          <p:spPr>
            <a:xfrm>
              <a:off x="277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3348000" y="4869000"/>
              <a:ext cx="360000" cy="504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>
              <a:off x="3708000" y="4869000"/>
              <a:ext cx="432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H="1">
              <a:off x="385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/>
            <p:nvPr/>
          </p:nvCxnSpPr>
          <p:spPr>
            <a:xfrm>
              <a:off x="385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4428000" y="5445000"/>
              <a:ext cx="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/>
          <p:cNvGrpSpPr/>
          <p:nvPr/>
        </p:nvGrpSpPr>
        <p:grpSpPr>
          <a:xfrm>
            <a:off x="4788000" y="3429000"/>
            <a:ext cx="4248000" cy="2232000"/>
            <a:chOff x="4716000" y="3645000"/>
            <a:chExt cx="4248000" cy="2232000"/>
          </a:xfrm>
        </p:grpSpPr>
        <p:grpSp>
          <p:nvGrpSpPr>
            <p:cNvPr id="103" name="Группа 102"/>
            <p:cNvGrpSpPr/>
            <p:nvPr/>
          </p:nvGrpSpPr>
          <p:grpSpPr>
            <a:xfrm>
              <a:off x="471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Группа 104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36" name="Прямоугольник 135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7" name="Прямая со стрелкой 136"/>
                <p:cNvCxnSpPr>
                  <a:stCxn id="136" idx="2"/>
                  <a:endCxn id="126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Прямая со стрелкой 137"/>
                <p:cNvCxnSpPr>
                  <a:stCxn id="136" idx="2"/>
                  <a:endCxn id="131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Прямая со стрелкой 105"/>
              <p:cNvCxnSpPr>
                <a:stCxn id="104" idx="2"/>
                <a:endCxn id="113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/>
              <p:cNvCxnSpPr>
                <a:stCxn id="136" idx="0"/>
                <a:endCxn id="104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Группа 107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31" name="Прямоугольник 13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Прямая со стрелкой 13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 стрелкой 13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Прямоугольник 13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Группа 108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26" name="Прямоугольник 12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Прямая со стрелкой 12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 стрелкой 12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Прямоугольник 12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Группа 109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21" name="Прямоугольник 12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Прямая со стрелкой 12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Прямая со стрелкой 12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1" name="Группа 110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16" name="Прямоугольник 11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7" name="Прямая со стрелкой 11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 стрелкой 11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Прямоугольник 11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" name="Группа 111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13" name="Прямоугольник 112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Прямая со стрелкой 113"/>
                <p:cNvCxnSpPr>
                  <a:stCxn id="113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 стрелкой 114"/>
                <p:cNvCxnSpPr>
                  <a:stCxn id="113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Группа 138"/>
            <p:cNvGrpSpPr/>
            <p:nvPr/>
          </p:nvGrpSpPr>
          <p:grpSpPr>
            <a:xfrm>
              <a:off x="471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140" name="Прямоугольник 139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Группа 140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72" name="Прямоугольник 171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3" name="Прямая со стрелкой 172"/>
                <p:cNvCxnSpPr>
                  <a:stCxn id="172" idx="2"/>
                  <a:endCxn id="162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Прямая со стрелкой 173"/>
                <p:cNvCxnSpPr>
                  <a:stCxn id="172" idx="2"/>
                  <a:endCxn id="167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Прямая со стрелкой 141"/>
              <p:cNvCxnSpPr>
                <a:stCxn id="140" idx="2"/>
                <a:endCxn id="149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 стрелкой 142"/>
              <p:cNvCxnSpPr>
                <a:stCxn id="172" idx="0"/>
                <a:endCxn id="140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Группа 143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67" name="Прямоугольник 166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8" name="Прямая со стрелкой 167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Прямая со стрелкой 168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Прямоугольник 169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5" name="Группа 144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62" name="Прямоугольник 161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3" name="Прямая со стрелкой 162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Прямая со стрелкой 163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Прямоугольник 164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Группа 145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57" name="Прямоугольник 156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Прямая со стрелкой 157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7" name="Группа 146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52" name="Прямоугольник 151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Прямая со стрелкой 152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 стрелкой 153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8" name="Группа 147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49" name="Прямоугольник 148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Прямая со стрелкой 149"/>
                <p:cNvCxnSpPr>
                  <a:stCxn id="149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Прямая со стрелкой 150"/>
                <p:cNvCxnSpPr>
                  <a:stCxn id="149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5" name="Прямая со стрелкой 174"/>
            <p:cNvCxnSpPr/>
            <p:nvPr/>
          </p:nvCxnSpPr>
          <p:spPr>
            <a:xfrm>
              <a:off x="6228000" y="3645000"/>
              <a:ext cx="576000" cy="216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/>
            <p:nvPr/>
          </p:nvCxnSpPr>
          <p:spPr>
            <a:xfrm flipH="1">
              <a:off x="5796000" y="3933000"/>
              <a:ext cx="100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/>
            <p:cNvCxnSpPr/>
            <p:nvPr/>
          </p:nvCxnSpPr>
          <p:spPr>
            <a:xfrm flipV="1">
              <a:off x="5796000" y="4365000"/>
              <a:ext cx="2088000" cy="7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/>
            <p:nvPr/>
          </p:nvCxnSpPr>
          <p:spPr>
            <a:xfrm>
              <a:off x="493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/>
            <p:nvPr/>
          </p:nvCxnSpPr>
          <p:spPr>
            <a:xfrm>
              <a:off x="8748000" y="5445000"/>
              <a:ext cx="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/>
            <p:nvPr/>
          </p:nvCxnSpPr>
          <p:spPr>
            <a:xfrm>
              <a:off x="5220000" y="4941000"/>
              <a:ext cx="1080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/>
            <p:nvPr/>
          </p:nvCxnSpPr>
          <p:spPr>
            <a:xfrm flipV="1">
              <a:off x="6300000" y="4869000"/>
              <a:ext cx="1080000" cy="7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/>
            <p:cNvCxnSpPr/>
            <p:nvPr/>
          </p:nvCxnSpPr>
          <p:spPr>
            <a:xfrm flipH="1">
              <a:off x="5220000" y="4437000"/>
              <a:ext cx="2664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/>
            <p:cNvCxnSpPr/>
            <p:nvPr/>
          </p:nvCxnSpPr>
          <p:spPr>
            <a:xfrm>
              <a:off x="7380000" y="4869000"/>
              <a:ext cx="1080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/>
            <p:cNvCxnSpPr/>
            <p:nvPr/>
          </p:nvCxnSpPr>
          <p:spPr>
            <a:xfrm flipH="1">
              <a:off x="4932000" y="4941000"/>
              <a:ext cx="352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/>
            <p:cNvCxnSpPr/>
            <p:nvPr/>
          </p:nvCxnSpPr>
          <p:spPr>
            <a:xfrm>
              <a:off x="5508000" y="5445000"/>
              <a:ext cx="504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/>
            <p:nvPr/>
          </p:nvCxnSpPr>
          <p:spPr>
            <a:xfrm>
              <a:off x="601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/>
            <p:nvPr/>
          </p:nvCxnSpPr>
          <p:spPr>
            <a:xfrm>
              <a:off x="6588000" y="5445000"/>
              <a:ext cx="504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/>
            <p:nvPr/>
          </p:nvCxnSpPr>
          <p:spPr>
            <a:xfrm>
              <a:off x="709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/>
            <p:nvPr/>
          </p:nvCxnSpPr>
          <p:spPr>
            <a:xfrm>
              <a:off x="7668000" y="5445000"/>
              <a:ext cx="504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/>
            <p:nvPr/>
          </p:nvCxnSpPr>
          <p:spPr>
            <a:xfrm>
              <a:off x="817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91" name="Нижний колонтитул 19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6300000" y="1917000"/>
            <a:ext cx="1656000" cy="4247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(в глубину)</a:t>
            </a:r>
          </a:p>
        </p:txBody>
      </p:sp>
    </p:spTree>
    <p:extLst>
      <p:ext uri="{BB962C8B-B14F-4D97-AF65-F5344CB8AC3E}">
        <p14:creationId xmlns:p14="http://schemas.microsoft.com/office/powerpoint/2010/main" val="29890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52000" y="1269000"/>
            <a:ext cx="871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Подсчёт количества узлов и высоты бинарного дерева в рекурсивной форме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2061000"/>
            <a:ext cx="8712000" cy="421653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+ 1;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+ 1;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27595"/>
              </p:ext>
            </p:extLst>
          </p:nvPr>
        </p:nvGraphicFramePr>
        <p:xfrm>
          <a:off x="324000" y="2493001"/>
          <a:ext cx="8640000" cy="300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25">
                <a:tc rowSpan="2">
                  <a:txBody>
                    <a:bodyPr/>
                    <a:lstStyle/>
                    <a:p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aseline="0" dirty="0">
                          <a:solidFill>
                            <a:sysClr val="windowText" lastClr="000000"/>
                          </a:solidFill>
                        </a:rPr>
                        <a:t>Дерево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Сбалансированное дерево (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max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min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max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2400" dirty="0">
                          <a:solidFill>
                            <a:sysClr val="windowText" lastClr="000000"/>
                          </a:solidFill>
                        </a:rPr>
                        <a:t>Добавление элемента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70000"/>
                        </a:lnSpc>
                      </a:pPr>
                      <a:r>
                        <a:rPr lang="ru-RU" sz="2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элемента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70000"/>
                        </a:lnSpc>
                      </a:pPr>
                      <a:r>
                        <a:rPr lang="ru-RU" sz="2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Поиск элемента по ключу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4000" y="3429000"/>
            <a:ext cx="2160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04000" y="4149000"/>
            <a:ext cx="2160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4000" y="4797000"/>
            <a:ext cx="216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4000" y="4797000"/>
            <a:ext cx="1944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O(1)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4000" y="4149000"/>
            <a:ext cx="1944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O(1)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00" y="3429000"/>
            <a:ext cx="1944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O(1)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00" y="3429000"/>
            <a:ext cx="2016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O(N)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00" y="4149000"/>
            <a:ext cx="2016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O(N)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00" y="4797000"/>
            <a:ext cx="2016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O(N)</a:t>
            </a:r>
            <a:endParaRPr lang="ru-RU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125000"/>
            <a:ext cx="8640232" cy="4032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7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Связанные динамические структуры данных.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связанных динамических структур данных. Основные виды связанных структур данных.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557000"/>
            <a:ext cx="6678000" cy="41242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89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писки на основе массива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89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писки на основе массива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917000"/>
            <a:ext cx="6912000" cy="313932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- 1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/>
          <p:cNvGrpSpPr/>
          <p:nvPr/>
        </p:nvGrpSpPr>
        <p:grpSpPr>
          <a:xfrm>
            <a:off x="3276000" y="4365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5004000" y="4365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0" name="Прямоугольник 59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6732000" y="4365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4" name="Прямоугольник 63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116000" y="4509000"/>
            <a:ext cx="43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52000" y="1197000"/>
            <a:ext cx="5688000" cy="27392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1548000" y="4365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772000" y="4509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500000" y="4509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6228000" y="4509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51093" y="5085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38" name="Прямая со стрелкой 37"/>
          <p:cNvCxnSpPr>
            <a:stCxn id="39" idx="2"/>
            <a:endCxn id="64" idx="0"/>
          </p:cNvCxnSpPr>
          <p:nvPr/>
        </p:nvCxnSpPr>
        <p:spPr>
          <a:xfrm>
            <a:off x="7380000" y="3717000"/>
            <a:ext cx="0" cy="64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6588000" y="3069000"/>
            <a:ext cx="1584000" cy="64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m_pTail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(хвост списка)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52" name="Прямая соединительная линия 51"/>
          <p:cNvCxnSpPr>
            <a:endCxn id="53" idx="1"/>
          </p:cNvCxnSpPr>
          <p:nvPr/>
        </p:nvCxnSpPr>
        <p:spPr>
          <a:xfrm>
            <a:off x="7956000" y="5265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8000" y="4293000"/>
            <a:ext cx="1008000" cy="93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(голова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списка)</a:t>
            </a:r>
          </a:p>
        </p:txBody>
      </p:sp>
    </p:spTree>
    <p:extLst>
      <p:ext uri="{BB962C8B-B14F-4D97-AF65-F5344CB8AC3E}">
        <p14:creationId xmlns:p14="http://schemas.microsoft.com/office/powerpoint/2010/main" val="28464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9" grpId="0" animBg="1"/>
      <p:bldP spid="67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20572</TotalTime>
  <Words>6892</Words>
  <Application>Microsoft Office PowerPoint</Application>
  <PresentationFormat>Экран (4:3)</PresentationFormat>
  <Paragraphs>1461</Paragraphs>
  <Slides>69</Slides>
  <Notes>69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 New</vt:lpstr>
      <vt:lpstr>Wingdings</vt:lpstr>
      <vt:lpstr>Ретро</vt:lpstr>
      <vt:lpstr>Презентация PowerPoint</vt:lpstr>
      <vt:lpstr>Связанные динамические структуры данных</vt:lpstr>
      <vt:lpstr>Связанные динамические структуры данных</vt:lpstr>
      <vt:lpstr>Связанные динамические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Связанные динамические структуры данных</dc:title>
  <dc:creator>.</dc:creator>
  <cp:lastModifiedBy>Ion</cp:lastModifiedBy>
  <cp:revision>1308</cp:revision>
  <dcterms:created xsi:type="dcterms:W3CDTF">2017-05-18T18:58:30Z</dcterms:created>
  <dcterms:modified xsi:type="dcterms:W3CDTF">2020-04-06T20:07:20Z</dcterms:modified>
</cp:coreProperties>
</file>