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286" r:id="rId2"/>
    <p:sldId id="560" r:id="rId3"/>
    <p:sldId id="568" r:id="rId4"/>
    <p:sldId id="569" r:id="rId5"/>
    <p:sldId id="575" r:id="rId6"/>
    <p:sldId id="571" r:id="rId7"/>
    <p:sldId id="572" r:id="rId8"/>
    <p:sldId id="573" r:id="rId9"/>
    <p:sldId id="574" r:id="rId10"/>
    <p:sldId id="606" r:id="rId11"/>
    <p:sldId id="570" r:id="rId12"/>
    <p:sldId id="576" r:id="rId13"/>
    <p:sldId id="577" r:id="rId14"/>
    <p:sldId id="578" r:id="rId15"/>
    <p:sldId id="579" r:id="rId16"/>
    <p:sldId id="580" r:id="rId17"/>
    <p:sldId id="587" r:id="rId18"/>
    <p:sldId id="593" r:id="rId19"/>
    <p:sldId id="588" r:id="rId20"/>
    <p:sldId id="589" r:id="rId21"/>
    <p:sldId id="608" r:id="rId22"/>
    <p:sldId id="609" r:id="rId23"/>
    <p:sldId id="602" r:id="rId24"/>
    <p:sldId id="607" r:id="rId25"/>
    <p:sldId id="596" r:id="rId26"/>
    <p:sldId id="597" r:id="rId27"/>
    <p:sldId id="598" r:id="rId28"/>
    <p:sldId id="599" r:id="rId29"/>
    <p:sldId id="600" r:id="rId30"/>
    <p:sldId id="601" r:id="rId31"/>
    <p:sldId id="581" r:id="rId32"/>
    <p:sldId id="583" r:id="rId33"/>
    <p:sldId id="582" r:id="rId34"/>
    <p:sldId id="584" r:id="rId35"/>
    <p:sldId id="585" r:id="rId36"/>
    <p:sldId id="590" r:id="rId37"/>
    <p:sldId id="586" r:id="rId38"/>
    <p:sldId id="604" r:id="rId39"/>
    <p:sldId id="605" r:id="rId40"/>
    <p:sldId id="591" r:id="rId41"/>
    <p:sldId id="6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6A5E503-BD79-48C6-9B01-087298E12ABA}">
          <p14:sldIdLst>
            <p14:sldId id="286"/>
          </p14:sldIdLst>
        </p14:section>
        <p14:section name="Перегрузка операторов" id="{F1FB65C7-2CA8-4311-B8F9-C16E1E023C7C}">
          <p14:sldIdLst>
            <p14:sldId id="560"/>
            <p14:sldId id="568"/>
            <p14:sldId id="569"/>
            <p14:sldId id="575"/>
            <p14:sldId id="571"/>
            <p14:sldId id="572"/>
            <p14:sldId id="573"/>
            <p14:sldId id="574"/>
            <p14:sldId id="606"/>
            <p14:sldId id="570"/>
            <p14:sldId id="576"/>
            <p14:sldId id="577"/>
            <p14:sldId id="578"/>
            <p14:sldId id="579"/>
            <p14:sldId id="580"/>
            <p14:sldId id="587"/>
            <p14:sldId id="593"/>
            <p14:sldId id="588"/>
            <p14:sldId id="589"/>
            <p14:sldId id="608"/>
            <p14:sldId id="609"/>
          </p14:sldIdLst>
        </p14:section>
        <p14:section name="Паттерн Итератор" id="{2DCCE99A-98B7-473C-B1BB-79E119A7CCF4}">
          <p14:sldIdLst>
            <p14:sldId id="602"/>
            <p14:sldId id="607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Дружественные функции и классы" id="{C2C593B0-A8C0-4CAA-BB4F-CC3A7AD15262}">
          <p14:sldIdLst>
            <p14:sldId id="581"/>
            <p14:sldId id="583"/>
            <p14:sldId id="582"/>
            <p14:sldId id="584"/>
            <p14:sldId id="585"/>
          </p14:sldIdLst>
        </p14:section>
        <p14:section name="абстрактные типы данных" id="{A78781B5-1383-48F2-B245-C8B547B907CE}">
          <p14:sldIdLst>
            <p14:sldId id="590"/>
            <p14:sldId id="586"/>
            <p14:sldId id="604"/>
            <p14:sldId id="605"/>
            <p14:sldId id="591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80000"/>
    <a:srgbClr val="428497"/>
    <a:srgbClr val="000080"/>
    <a:srgbClr val="F7FFA7"/>
    <a:srgbClr val="00A42F"/>
    <a:srgbClr val="387E91"/>
    <a:srgbClr val="3E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61409" autoAdjust="0"/>
  </p:normalViewPr>
  <p:slideViewPr>
    <p:cSldViewPr>
      <p:cViewPr varScale="1">
        <p:scale>
          <a:sx n="70" d="100"/>
          <a:sy n="70" d="100"/>
        </p:scale>
        <p:origin x="22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запрет на перегрузку этих операторов как внешних функций введён, чтобы</a:t>
            </a:r>
            <a:r>
              <a:rPr lang="en-US" baseline="0" dirty="0"/>
              <a:t> </a:t>
            </a:r>
            <a:r>
              <a:rPr lang="ru-RU" baseline="0" dirty="0"/>
              <a:t>компилятор мог удостовериться, что левый операнд точно</a:t>
            </a:r>
            <a:r>
              <a:rPr lang="en-US" baseline="0" dirty="0"/>
              <a:t> l-value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8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Класс на слайде ведёт себя как указатель:</a:t>
            </a:r>
            <a:br>
              <a:rPr lang="ru-RU" baseline="0" dirty="0"/>
            </a:br>
            <a:r>
              <a:rPr lang="ru-RU" baseline="0" dirty="0"/>
              <a:t>у него перегружены оператор разыменования * и оператор доступа к указателю </a:t>
            </a:r>
            <a:r>
              <a:rPr lang="en-US" baseline="0" dirty="0"/>
              <a:t>-&gt;.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Оба эти оператора возвращают указатель на внутреннее поле – файловый поток </a:t>
            </a:r>
            <a:r>
              <a:rPr lang="en-US" baseline="0" dirty="0" err="1"/>
              <a:t>m_File</a:t>
            </a:r>
            <a:r>
              <a:rPr lang="ru-RU" baseline="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То есть для кода использующего этот класс, он выглядит как указатель на файловый поток. Однако в сам класс можно положить дополнительные методы для работы с этим потоком или дополнительные поля-данные.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8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4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Класс на слайде инкапсулирует в себе вектор – одномерный динамический массив произвольной длины.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Обязательно создаём конструктор, конструктор копирования и деструктор класса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Перегрузка оператора присвоения на следующем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проверка на то что объект присваивается самому себе обязательна – напрямую вы вряд ли напишете такое, но в программе при передаче параметров функциям иногда такое может получиться.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отсутствуют операция присваивания= и конструктор копирования, то они создаются автоматически по умолчанию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можно запретить использование конструктора копирования и/или оператора присвоения:</a:t>
            </a:r>
            <a:br>
              <a:rPr lang="ru-RU" baseline="0" dirty="0"/>
            </a:br>
            <a:r>
              <a:rPr lang="ru-RU" baseline="0" dirty="0"/>
              <a:t>в </a:t>
            </a:r>
            <a:r>
              <a:rPr lang="en-US" baseline="0" dirty="0"/>
              <a:t>C</a:t>
            </a:r>
            <a:r>
              <a:rPr lang="ru-RU" baseline="0" dirty="0"/>
              <a:t>++98: объявить их в приватной области</a:t>
            </a:r>
            <a:r>
              <a:rPr lang="en-US" baseline="0" dirty="0"/>
              <a:t>(private)</a:t>
            </a:r>
            <a:r>
              <a:rPr lang="ru-RU" baseline="0" dirty="0"/>
              <a:t>, при этом не прописывать реализацию – только объявление.</a:t>
            </a:r>
            <a:br>
              <a:rPr lang="ru-RU" baseline="0" dirty="0"/>
            </a:br>
            <a:r>
              <a:rPr lang="ru-RU" baseline="0" dirty="0"/>
              <a:t>тогда если они нигде не вызываются, то код скомпилируется. А если вызываются, то компилятор выдаст ошибку что реализация функции не найдена.</a:t>
            </a:r>
            <a:br>
              <a:rPr lang="ru-RU" baseline="0" dirty="0"/>
            </a:br>
            <a:r>
              <a:rPr lang="ru-RU" baseline="0" dirty="0"/>
              <a:t>в </a:t>
            </a:r>
            <a:r>
              <a:rPr lang="en-US" baseline="0" dirty="0"/>
              <a:t>C++11: </a:t>
            </a:r>
            <a:r>
              <a:rPr lang="ru-RU" baseline="0" dirty="0"/>
              <a:t>использовать ключевое слово </a:t>
            </a:r>
            <a:r>
              <a:rPr lang="en-US" baseline="0" dirty="0"/>
              <a:t>"= delete"</a:t>
            </a:r>
            <a:r>
              <a:rPr lang="ru-RU" baseline="0" dirty="0"/>
              <a:t> после прототипа функции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в </a:t>
            </a:r>
            <a:r>
              <a:rPr lang="en-US" baseline="0" dirty="0"/>
              <a:t>operator= </a:t>
            </a:r>
            <a:r>
              <a:rPr lang="ru-RU" baseline="0" dirty="0"/>
              <a:t>передавать параметр не по ссылке</a:t>
            </a:r>
            <a:r>
              <a:rPr lang="en-US" baseline="0" dirty="0"/>
              <a:t>,</a:t>
            </a:r>
            <a:r>
              <a:rPr lang="ru-RU" baseline="0" dirty="0"/>
              <a:t> то при передаче параметра в эту функцию будет дополнительный вызов конструктора копирования. Поэтому, чтобы не терять такты процессора впустую объект-источник в оператор копирования всегда передаётся по ссылке(желательно константной).</a:t>
            </a:r>
            <a:br>
              <a:rPr lang="ru-RU" baseline="0" dirty="0"/>
            </a:br>
            <a:r>
              <a:rPr lang="ru-RU" baseline="0" dirty="0"/>
              <a:t>Исключение: если параметр – один из простых встроенных типов (</a:t>
            </a:r>
            <a:r>
              <a:rPr lang="en-US" baseline="0" dirty="0"/>
              <a:t>int, float, double, char</a:t>
            </a:r>
            <a:r>
              <a:rPr lang="ru-RU" baseline="0" dirty="0"/>
              <a:t> или любой указатель</a:t>
            </a:r>
            <a:r>
              <a:rPr lang="en-US" baseline="0" dirty="0"/>
              <a:t>).</a:t>
            </a:r>
            <a:r>
              <a:rPr lang="ru-RU" baseline="0" dirty="0"/>
              <a:t> Тогда выигрыша по быстродействию нет и можно передавать и по значению.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9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требуется запретить возможность изменения возвращаемого элемента, то можно возвращать результат по значению, а не по ссылке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случае выхода за пределы массива надо генерировать исключение</a:t>
            </a:r>
            <a:r>
              <a:rPr lang="en-US" baseline="0" dirty="0"/>
              <a:t> </a:t>
            </a:r>
            <a:r>
              <a:rPr lang="ru-RU" baseline="0" dirty="0"/>
              <a:t>используя оператор </a:t>
            </a:r>
            <a:r>
              <a:rPr lang="en-US" baseline="0" dirty="0"/>
              <a:t>throw</a:t>
            </a:r>
            <a:r>
              <a:rPr lang="ru-RU" baseline="0" dirty="0"/>
              <a:t>.</a:t>
            </a:r>
            <a:endParaRPr lang="en-US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параметр в квадратных скобках может быть любого типа: знакового, беззнакового, может быть строкой (например класс </a:t>
            </a:r>
            <a:r>
              <a:rPr lang="en-US" baseline="0" dirty="0"/>
              <a:t>map </a:t>
            </a:r>
            <a:r>
              <a:rPr lang="ru-RU" baseline="0" dirty="0"/>
              <a:t>из библиотеки </a:t>
            </a:r>
            <a:r>
              <a:rPr lang="en-US" baseline="0" dirty="0"/>
              <a:t>STL </a:t>
            </a:r>
            <a:r>
              <a:rPr lang="ru-RU" baseline="0" dirty="0"/>
              <a:t>позволяет так обращаться к элементам, если ключ – строка). Можно перегрузить оператор</a:t>
            </a:r>
            <a:r>
              <a:rPr lang="en-US" baseline="0" dirty="0"/>
              <a:t>[]</a:t>
            </a:r>
            <a:r>
              <a:rPr lang="ru-RU" baseline="0" dirty="0"/>
              <a:t>, чтобы он принимал объект любого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4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функция </a:t>
            </a:r>
            <a:r>
              <a:rPr lang="en-US" baseline="0" dirty="0"/>
              <a:t>operator()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как и любая другая функция, может быть константной, то есть не будет иметь возможности изменять поля объекта, а также не сможет вызывать не константные методы.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можно перегружать </a:t>
            </a:r>
            <a:r>
              <a:rPr lang="en-US" baseline="0" dirty="0"/>
              <a:t>operator() </a:t>
            </a:r>
            <a:r>
              <a:rPr lang="ru-RU" baseline="0" dirty="0"/>
              <a:t>несколько раз с разными наборами параметров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Совет по использованию всех операторов: используйте перегрузку операторов только там, где это имеет смысл и логично: когда класс представляет какой либо объект, для которого логичны и очевидны те операции, которые перегружаются.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Примеры оправданного использования перегрузки операторов: комплексные числа, матрицы, длинная арифметика (числа длинной в несколько тысяч цифр, которые не поддерживаются процессором на аппаратном уровне, но моделируются </a:t>
            </a:r>
            <a:r>
              <a:rPr lang="ru-RU" baseline="0" dirty="0" err="1"/>
              <a:t>програмно</a:t>
            </a:r>
            <a:r>
              <a:rPr lang="ru-RU" baseline="0" dirty="0"/>
              <a:t> с помощью классов)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Примеры неоправданного использования перегрузки операторов: использование </a:t>
            </a:r>
            <a:r>
              <a:rPr lang="en-US" baseline="0" dirty="0"/>
              <a:t>operator+ </a:t>
            </a:r>
            <a:r>
              <a:rPr lang="ru-RU" baseline="0" dirty="0"/>
              <a:t>для добавления в базу данных нового студента – когда знаешь, что это работает, использовать можно, но абсолютно не интуитивно для человека, который будет разбираться с исходниками этой программы. Для этого случая лучше использовать отдельный метод, который своим названием подскажет что именно делает функция.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0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Подсказка: при вызове функции с параметром компилятор сперва ищет</a:t>
            </a:r>
            <a:r>
              <a:rPr lang="en-US" baseline="0" dirty="0"/>
              <a:t> </a:t>
            </a:r>
            <a:r>
              <a:rPr lang="ru-RU" baseline="0" dirty="0"/>
              <a:t>перегруженную функцию с точным соответствием типа параметра. Если такой функции нет, то компилятор пытается преобразовать переданный параметр с помощью неявных преобразований к такому типу, для которого существует перегруженная функция с указанным именем.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функцию </a:t>
            </a:r>
            <a:r>
              <a:rPr lang="en-US" baseline="0" dirty="0" err="1"/>
              <a:t>DoMagic</a:t>
            </a:r>
            <a:r>
              <a:rPr lang="en-US" baseline="0" dirty="0"/>
              <a:t> </a:t>
            </a:r>
            <a:r>
              <a:rPr lang="ru-RU" baseline="0" dirty="0"/>
              <a:t>передаётся </a:t>
            </a:r>
            <a:r>
              <a:rPr lang="en-US" baseline="0" dirty="0" err="1"/>
              <a:t>ClassA</a:t>
            </a:r>
            <a:r>
              <a:rPr lang="en-US" baseline="0" dirty="0"/>
              <a:t>, </a:t>
            </a:r>
            <a:r>
              <a:rPr lang="ru-RU" baseline="0" dirty="0"/>
              <a:t>но существует только реализация такой функции с параметром </a:t>
            </a:r>
            <a:r>
              <a:rPr lang="en-US" baseline="0" dirty="0" err="1"/>
              <a:t>ClassB</a:t>
            </a:r>
            <a:r>
              <a:rPr lang="ru-RU" baseline="0" dirty="0"/>
              <a:t>. Такой код скомпилируется поскольку существует конструктор преобразования из </a:t>
            </a:r>
            <a:r>
              <a:rPr lang="en-US" baseline="0" dirty="0" err="1"/>
              <a:t>ClassA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ClassB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неявного преобразования пользовательских типов(классов) используются: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конструкторы преобразования (конструктор с единственным параметром)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оператор преобразования типа (см следующий слайд)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2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Например</a:t>
            </a:r>
            <a:r>
              <a:rPr lang="en-US" baseline="0" dirty="0"/>
              <a:t>,</a:t>
            </a:r>
            <a:r>
              <a:rPr lang="ru-RU" baseline="0" dirty="0"/>
              <a:t> удобно перегрузить преобразование к типу </a:t>
            </a:r>
            <a:r>
              <a:rPr lang="en-US" baseline="0" dirty="0"/>
              <a:t>bool, </a:t>
            </a:r>
            <a:r>
              <a:rPr lang="ru-RU" baseline="0" dirty="0"/>
              <a:t>тогда объект вашего класса можно будет использовать в условном операторе </a:t>
            </a:r>
            <a:r>
              <a:rPr lang="en-US" baseline="0" dirty="0"/>
              <a:t>if (</a:t>
            </a:r>
            <a:r>
              <a:rPr lang="ru-RU" baseline="0" dirty="0"/>
              <a:t>пример на следующем слайде)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56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теперь можно проверять объект на ноль, просто используя </a:t>
            </a:r>
            <a:r>
              <a:rPr lang="en-US" baseline="0" dirty="0"/>
              <a:t>if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благодаря неявному преобразованию к </a:t>
            </a:r>
            <a:r>
              <a:rPr lang="en-US" baseline="0" dirty="0"/>
              <a:t>bool </a:t>
            </a:r>
            <a:r>
              <a:rPr lang="ru-RU" baseline="0" dirty="0"/>
              <a:t>автоматически появляется поддержка логического оператора </a:t>
            </a:r>
            <a:r>
              <a:rPr lang="en-US" baseline="0" dirty="0"/>
              <a:t>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однако, надо быть осторожным: теперь при попытке вывода на консоль, объект может быть преобразован к типу </a:t>
            </a:r>
            <a:r>
              <a:rPr lang="en-US" baseline="0" dirty="0"/>
              <a:t>double </a:t>
            </a:r>
            <a:r>
              <a:rPr lang="ru-RU" baseline="0" dirty="0"/>
              <a:t>и будет выведено одно число, вместо вывода всего вектора, так что это приведение лучше убрать.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приведённом справа примере компилятор выдаст ошибку: можно преобразовать объект класса </a:t>
            </a:r>
            <a:r>
              <a:rPr lang="en-US" baseline="0" dirty="0" err="1"/>
              <a:t>CVect</a:t>
            </a:r>
            <a:r>
              <a:rPr lang="ru-RU" baseline="0" dirty="0"/>
              <a:t> к типу </a:t>
            </a:r>
            <a:r>
              <a:rPr lang="en-US" baseline="0" dirty="0"/>
              <a:t>bool </a:t>
            </a:r>
            <a:r>
              <a:rPr lang="ru-RU" baseline="0" dirty="0"/>
              <a:t>или к типу </a:t>
            </a:r>
            <a:r>
              <a:rPr lang="en-US" baseline="0" dirty="0"/>
              <a:t>double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вывод обоих типов на консоль реализован, поэтому компилятор не может выбрать какой из методов использовать.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поэтому приведение типа нужно перегружать только если результирующий тип равнозначен по значению нашему классу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альтернативный вариант на следующем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 перегрузкой операторов мы часто сталкивались ранее: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Именно через перегрузку стандартных операторов </a:t>
            </a:r>
            <a:r>
              <a:rPr lang="en-US" baseline="0" dirty="0"/>
              <a:t>(&lt;&lt;, &gt;&gt;) </a:t>
            </a:r>
            <a:r>
              <a:rPr lang="ru-RU" baseline="0" dirty="0"/>
              <a:t>организован вывод на консоль и ввод с неё,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аналогично через перегрузку оператора сложения </a:t>
            </a:r>
            <a:r>
              <a:rPr lang="ru-RU" baseline="0" dirty="0" err="1"/>
              <a:t>орагнизована</a:t>
            </a:r>
            <a:r>
              <a:rPr lang="ru-RU" baseline="0" dirty="0"/>
              <a:t> конкатенация (объединение) строк типа </a:t>
            </a:r>
            <a:r>
              <a:rPr lang="en-US" baseline="0" dirty="0"/>
              <a:t>string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теперь наш класс можно использовать в </a:t>
            </a:r>
            <a:r>
              <a:rPr lang="en-US" baseline="0" dirty="0"/>
              <a:t>if, </a:t>
            </a:r>
            <a:r>
              <a:rPr lang="ru-RU" baseline="0" dirty="0"/>
              <a:t>автоматически появился </a:t>
            </a:r>
            <a:r>
              <a:rPr lang="en-US" baseline="0" dirty="0"/>
              <a:t>operator!</a:t>
            </a:r>
            <a:r>
              <a:rPr lang="ru-RU" baseline="0" dirty="0"/>
              <a:t>, и возможно использование в логических операторах </a:t>
            </a:r>
            <a:r>
              <a:rPr lang="en-US" baseline="0" dirty="0"/>
              <a:t>&amp;&amp; </a:t>
            </a:r>
            <a:r>
              <a:rPr lang="ru-RU" baseline="0" dirty="0"/>
              <a:t>и </a:t>
            </a:r>
            <a:r>
              <a:rPr lang="en-US" baseline="0" dirty="0"/>
              <a:t>||</a:t>
            </a:r>
            <a:br>
              <a:rPr lang="ru-RU" baseline="0" dirty="0"/>
            </a:br>
            <a:r>
              <a:rPr lang="ru-RU" baseline="0" dirty="0"/>
              <a:t>(все указанные использования работают как ЯВНЫЕ приведения к типу </a:t>
            </a:r>
            <a:r>
              <a:rPr lang="en-US" baseline="0" dirty="0"/>
              <a:t>bool, </a:t>
            </a:r>
            <a:r>
              <a:rPr lang="ru-RU" baseline="0" dirty="0"/>
              <a:t>поэтому пример на этом слайде скомпилируется без ошибок)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неявное преобразование к </a:t>
            </a:r>
            <a:r>
              <a:rPr lang="en-US" baseline="0" dirty="0"/>
              <a:t>double</a:t>
            </a:r>
            <a:r>
              <a:rPr lang="ru-RU" baseline="0" dirty="0"/>
              <a:t> по прежнему разрешено, именно оно будет использовано для вывода вектора на экран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8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08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Надо заметить, что в "решении 1" операции умножения на число можно реализовать оптимальнее. В "решении 2" для второго операнда всегда создаётся новый объект </a:t>
            </a:r>
            <a:r>
              <a:rPr lang="en-US" baseline="0" dirty="0" err="1"/>
              <a:t>CComplex</a:t>
            </a:r>
            <a:r>
              <a:rPr lang="en-US" baseline="0" dirty="0"/>
              <a:t> </a:t>
            </a:r>
            <a:r>
              <a:rPr lang="ru-RU" baseline="0" dirty="0"/>
              <a:t>с нулевой мнимой  частью. То есть вместо 2 умножений получается 4 умножения и 2 сложения. А значит "решение 2" будет медленнее.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на такой размен чаще всего идут, поскольку время программиста чаще всего важнее времени выполнения программы (например, это имеет смысл при решении задачи на экзамене).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23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62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2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постфиксный оператор ++ вынужден создавать дополнительную копию объекта,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чтобы вернуть предыдущее значение, поэтому если оно не требуется, то лучше использовать префиксный оператор++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9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Таким образом получился класс, скрывающий внутри указатель.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самом коде его использование аналогично использованию указателя, однако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теперь мы можем внедрить внутрь класса </a:t>
            </a:r>
            <a:r>
              <a:rPr lang="en-US" baseline="0" dirty="0"/>
              <a:t>Iterator </a:t>
            </a:r>
            <a:r>
              <a:rPr lang="ru-RU" baseline="0" dirty="0"/>
              <a:t>дополнительный функционал.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Например, проверку выхода за границы массива.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этого надо будет только в конструктор передавать не только указатель на начало массива, но и указатель на его конец.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681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реализованного ранее класса </a:t>
            </a:r>
            <a:r>
              <a:rPr lang="en-US" baseline="0" dirty="0" err="1"/>
              <a:t>CVect</a:t>
            </a:r>
            <a:r>
              <a:rPr lang="en-US" baseline="0" dirty="0"/>
              <a:t>, </a:t>
            </a:r>
            <a:r>
              <a:rPr lang="ru-RU" baseline="0" dirty="0"/>
              <a:t>который представляет собой одномерный динамический массив, разрешим проход по его элементам с использованием нашего класса-итератора.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6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38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6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Встроенного оператора сложения для пары (</a:t>
            </a:r>
            <a:r>
              <a:rPr lang="en-US" baseline="0" dirty="0"/>
              <a:t>string, int</a:t>
            </a:r>
            <a:r>
              <a:rPr lang="ru-RU" baseline="0" dirty="0"/>
              <a:t>) нет.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Не проблема: напишем свой.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</a:t>
            </a:r>
            <a:r>
              <a:rPr lang="en-US" baseline="0" dirty="0" err="1"/>
              <a:t>itoa_s</a:t>
            </a:r>
            <a:r>
              <a:rPr lang="en-US" baseline="0" dirty="0"/>
              <a:t> – </a:t>
            </a:r>
            <a:r>
              <a:rPr lang="ru-RU" baseline="0" dirty="0"/>
              <a:t>функция преобразующая число в строку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постфикс _</a:t>
            </a:r>
            <a:r>
              <a:rPr lang="en-US" baseline="0" dirty="0"/>
              <a:t>s </a:t>
            </a:r>
            <a:r>
              <a:rPr lang="ru-RU" baseline="0" dirty="0"/>
              <a:t>говорит о том что это "защищённая" от</a:t>
            </a:r>
            <a:r>
              <a:rPr lang="en-US" baseline="0" dirty="0"/>
              <a:t> </a:t>
            </a:r>
            <a:r>
              <a:rPr lang="ru-RU" baseline="0" dirty="0"/>
              <a:t>ошибки "переполнения буфера" версия функции от </a:t>
            </a:r>
            <a:r>
              <a:rPr lang="en-US" baseline="0" dirty="0"/>
              <a:t>Microsoft (</a:t>
            </a:r>
            <a:r>
              <a:rPr lang="ru-RU" baseline="0" dirty="0"/>
              <a:t>в</a:t>
            </a:r>
            <a:r>
              <a:rPr lang="en-US" baseline="0" dirty="0"/>
              <a:t> </a:t>
            </a:r>
            <a:r>
              <a:rPr lang="en-US" baseline="0" dirty="0" err="1"/>
              <a:t>CodeBlocks</a:t>
            </a:r>
            <a:r>
              <a:rPr lang="en-US" baseline="0" dirty="0"/>
              <a:t> </a:t>
            </a:r>
            <a:r>
              <a:rPr lang="ru-RU" baseline="0" dirty="0"/>
              <a:t>есть только обычная </a:t>
            </a:r>
            <a:r>
              <a:rPr lang="en-US" baseline="0" dirty="0" err="1"/>
              <a:t>itoa</a:t>
            </a:r>
            <a:r>
              <a:rPr lang="ru-RU" baseline="0" dirty="0"/>
              <a:t> без проверки на "переполнение буфера"</a:t>
            </a:r>
            <a:r>
              <a:rPr lang="en-US" baseline="0" dirty="0"/>
              <a:t>)</a:t>
            </a:r>
            <a:r>
              <a:rPr lang="ru-RU" baseline="0" dirty="0"/>
              <a:t>. Для возможности проверки функции </a:t>
            </a:r>
            <a:r>
              <a:rPr lang="en-US" baseline="0" dirty="0"/>
              <a:t>_</a:t>
            </a:r>
            <a:r>
              <a:rPr lang="en-US" baseline="0" dirty="0" err="1"/>
              <a:t>itoa_s</a:t>
            </a:r>
            <a:r>
              <a:rPr lang="en-US" baseline="0" dirty="0"/>
              <a:t> </a:t>
            </a:r>
            <a:r>
              <a:rPr lang="ru-RU" baseline="0" dirty="0"/>
              <a:t>передаётся дополнительный параметр - длина буфера результата </a:t>
            </a:r>
            <a:r>
              <a:rPr lang="en-US" baseline="0" dirty="0" err="1"/>
              <a:t>sBuff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itoa</a:t>
            </a:r>
            <a:r>
              <a:rPr lang="ru-RU" sz="1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26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01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91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"дружественность" позволила обращаться к полям класса </a:t>
            </a:r>
            <a:r>
              <a:rPr lang="en-US" baseline="0" dirty="0" err="1"/>
              <a:t>CVect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при этом он в списке параметров перегруженного оператора идёт вторым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при вводе объекта вашего класса из потока ввода наткнулись на конец файла или неверное значение, можно и нужно установить флаг </a:t>
            </a:r>
            <a:r>
              <a:rPr lang="en-US" baseline="0" dirty="0"/>
              <a:t>fail </a:t>
            </a:r>
            <a:r>
              <a:rPr lang="ru-RU" baseline="0" dirty="0"/>
              <a:t>или </a:t>
            </a:r>
            <a:r>
              <a:rPr lang="en-US" baseline="0" dirty="0"/>
              <a:t>bad </a:t>
            </a:r>
            <a:r>
              <a:rPr lang="ru-RU" baseline="0" dirty="0"/>
              <a:t>используя метод </a:t>
            </a:r>
            <a:r>
              <a:rPr lang="en-US" baseline="0" dirty="0" err="1"/>
              <a:t>istream</a:t>
            </a:r>
            <a:r>
              <a:rPr lang="en-US" baseline="0" dirty="0"/>
              <a:t>::</a:t>
            </a:r>
            <a:r>
              <a:rPr lang="en-US" baseline="0" dirty="0" err="1"/>
              <a:t>setstate</a:t>
            </a:r>
            <a:r>
              <a:rPr lang="en-US" baseline="0" dirty="0"/>
              <a:t> </a:t>
            </a:r>
            <a:r>
              <a:rPr lang="ru-RU" baseline="0" dirty="0"/>
              <a:t>(напоминаю, он не сбрасывает уже установленные флаги,</a:t>
            </a:r>
            <a:r>
              <a:rPr lang="en-US" baseline="0" dirty="0"/>
              <a:t> </a:t>
            </a:r>
            <a:r>
              <a:rPr lang="ru-RU" baseline="0" dirty="0"/>
              <a:t>а только добавляет новые)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40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данном примере класс </a:t>
            </a:r>
            <a:r>
              <a:rPr lang="en-US" baseline="0" dirty="0" err="1"/>
              <a:t>CClassFactory</a:t>
            </a:r>
            <a:r>
              <a:rPr lang="en-US" baseline="0" dirty="0"/>
              <a:t> </a:t>
            </a:r>
            <a:r>
              <a:rPr lang="ru-RU" baseline="0" dirty="0"/>
              <a:t>является дружественным к классу </a:t>
            </a:r>
            <a:r>
              <a:rPr lang="en-US" baseline="0" dirty="0" err="1"/>
              <a:t>CSecret</a:t>
            </a:r>
            <a:r>
              <a:rPr lang="en-US" baseline="0" dirty="0"/>
              <a:t>, </a:t>
            </a:r>
            <a:r>
              <a:rPr lang="ru-RU" baseline="0" dirty="0"/>
              <a:t>поэтому из его методов можно вызвать его приватный конструктор.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72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Оправданное использование дружественных классов: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все контейнеры </a:t>
            </a:r>
            <a:r>
              <a:rPr lang="en-US" baseline="0" dirty="0"/>
              <a:t>(</a:t>
            </a:r>
            <a:r>
              <a:rPr lang="ru-RU" baseline="0" dirty="0"/>
              <a:t>например </a:t>
            </a:r>
            <a:r>
              <a:rPr lang="en-US" baseline="0" dirty="0"/>
              <a:t>vector, map)</a:t>
            </a:r>
            <a:r>
              <a:rPr lang="ru-RU" baseline="0" dirty="0"/>
              <a:t> используют дружественные классы итераторов.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Чтобы</a:t>
            </a:r>
            <a:r>
              <a:rPr lang="en-US" baseline="0" dirty="0"/>
              <a:t> </a:t>
            </a:r>
            <a:r>
              <a:rPr lang="ru-RU" baseline="0" dirty="0"/>
              <a:t>обеспечить перемещение итератора на следующий/предыдущий элемент контейнера ему нужно знать внутреннее устройство контейнера, поэтому он может быть дружественным.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Для перегрузки операторов ввода и вывода из потоков.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22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АТД спроектированы правильно, то это позволяет существенно упростить программу (уменьшить связность кода и соответственно сложность)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неверно - то приходится делать множество костылей</a:t>
            </a:r>
            <a:r>
              <a:rPr lang="en-US" baseline="0"/>
              <a:t>,</a:t>
            </a:r>
            <a:r>
              <a:rPr lang="ru-RU" baseline="0"/>
              <a:t> </a:t>
            </a:r>
            <a:r>
              <a:rPr lang="ru-RU" baseline="0" dirty="0"/>
              <a:t>чтобы извлечь нужные данные (помните </a:t>
            </a:r>
            <a:r>
              <a:rPr lang="en-US" baseline="0" dirty="0"/>
              <a:t>&amp;string[0]</a:t>
            </a:r>
            <a:r>
              <a:rPr lang="ru-RU" baseline="0" dirty="0"/>
              <a:t> чтобы преобразовать кодировку </a:t>
            </a:r>
            <a:r>
              <a:rPr lang="en-US" baseline="0" dirty="0" err="1"/>
              <a:t>OemToAnsii</a:t>
            </a:r>
            <a:r>
              <a:rPr lang="en-US" baseline="0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поэтому задача проектирования АТД поручают опытным программистам:</a:t>
            </a:r>
            <a:br>
              <a:rPr lang="ru-RU" baseline="0" dirty="0"/>
            </a:br>
            <a:r>
              <a:rPr lang="en-US" baseline="0" dirty="0"/>
              <a:t>"</a:t>
            </a:r>
            <a:r>
              <a:rPr lang="ru-RU" baseline="0" dirty="0"/>
              <a:t>опыт – это то что получаешь, когда не получаешь того, чего хотел</a:t>
            </a:r>
            <a:r>
              <a:rPr lang="en-US" baseline="0" dirty="0"/>
              <a:t>"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примеры абстрактных типов данных:</a:t>
            </a:r>
            <a:br>
              <a:rPr lang="ru-RU" baseline="0" dirty="0"/>
            </a:br>
            <a:r>
              <a:rPr lang="ru-RU" baseline="0" dirty="0"/>
              <a:t>- </a:t>
            </a:r>
            <a:r>
              <a:rPr lang="en-US" baseline="0" dirty="0"/>
              <a:t>string - </a:t>
            </a:r>
            <a:r>
              <a:rPr lang="ru-RU" baseline="0" dirty="0"/>
              <a:t>в </a:t>
            </a:r>
            <a:r>
              <a:rPr lang="en-US" baseline="0" dirty="0"/>
              <a:t>GCC </a:t>
            </a:r>
            <a:r>
              <a:rPr lang="ru-RU" baseline="0" dirty="0"/>
              <a:t>и </a:t>
            </a:r>
            <a:r>
              <a:rPr lang="en-US" baseline="0" dirty="0"/>
              <a:t>Microsoft Visual Studio</a:t>
            </a:r>
            <a:r>
              <a:rPr lang="ru-RU" baseline="0" dirty="0"/>
              <a:t> – в разных реализациях компилятора </a:t>
            </a:r>
            <a:r>
              <a:rPr lang="en-US" baseline="0" dirty="0"/>
              <a:t>C++ </a:t>
            </a:r>
            <a:r>
              <a:rPr lang="ru-RU" baseline="0" dirty="0"/>
              <a:t>они работают абсолютно по разному. При этом исходники программ использующие этот класс для обоих компиляторов будут идентичны, поскольку реализация класса </a:t>
            </a:r>
            <a:r>
              <a:rPr lang="en-US" baseline="0" dirty="0"/>
              <a:t>string </a:t>
            </a:r>
            <a:r>
              <a:rPr lang="ru-RU" baseline="0" dirty="0"/>
              <a:t>скрыта внутри, а интерфейс доступа общий – он описан в стандарте </a:t>
            </a:r>
            <a:r>
              <a:rPr lang="en-US" baseline="0" dirty="0"/>
              <a:t>C++.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0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АТД: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контейнер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vector, map, list, </a:t>
            </a:r>
            <a:r>
              <a:rPr lang="en-US" baseline="0" dirty="0" err="1"/>
              <a:t>deque</a:t>
            </a:r>
            <a:r>
              <a:rPr lang="en-US" baseline="0" dirty="0"/>
              <a:t>) </a:t>
            </a:r>
            <a:r>
              <a:rPr lang="ru-RU" baseline="0" dirty="0"/>
              <a:t>и его итератор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можно использовать итератор для вывода всех элементов контейнера не зная, какого конкретно типа контейнер(массив, список, дерево)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63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АТД: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БД студентов и вывод на экран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Программа обращается к базе данных о студентах (БД инкапсулирована в отдельный класс) через заранее оговоренный набор функций:</a:t>
            </a:r>
            <a:br>
              <a:rPr lang="ru-RU" baseline="0" dirty="0"/>
            </a:br>
            <a:r>
              <a:rPr lang="ru-RU" baseline="0" dirty="0"/>
              <a:t>1) добавить нового студента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найти студента по параметрам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удалить найденного студента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4) вывести информацию о студентах(всех) на экран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5) сохранить базу данных в файл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6) загрузить базу данных из файла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программе абсолютно не важно, что внутри базы данных: хранятся ли студенты в виде массива, списка или дерева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32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Пример АТД</a:t>
            </a:r>
            <a:r>
              <a:rPr lang="en-US" baseline="0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отдельный студент из БД студентов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Класс базы данных студентов обращается к каждому из студентов через заранее оговоренный набор функций: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Создать нового студента (ввести с клавиатуры информацию о студенте)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Удалить студента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Вывести информацию о студенте на экран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Проверить удовлетворяет ли студент условиям фильтра (например, средний бал выше 6.0)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Сохранить информацию о студенте в файл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Загрузить информацию о студенте из файла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БД ничего не знает о внутренней структуре класса студент, о том какие у него поля. Для неё это "чёрный ящик".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Если основная программа вызывает метод "сохранить базу данных в файл", то БД создаёт файл, записывает туда сколько всего студентов далее будет в файле и последовательно вызывает метод сохранения для каждого экземпляра класса студент.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Таким образом, можно поручить написание разных частей программы трём разным людям: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класс студент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класс базы данных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пользовательский интерфейс программы (основное меню)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 им для написания своей части кода не нужно будет знать детали реализации других частей, а достаточно только интерфейса(набора методов).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70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dirty="0"/>
              <a:t>На</a:t>
            </a:r>
            <a:r>
              <a:rPr lang="ru-RU" sz="1200" baseline="0" dirty="0"/>
              <a:t> этом слайде представлены </a:t>
            </a:r>
            <a:r>
              <a:rPr lang="ru-RU" sz="1200" dirty="0"/>
              <a:t>цитаты из книги</a:t>
            </a:r>
            <a:r>
              <a:rPr lang="ru-RU" sz="1200" baseline="0" dirty="0"/>
              <a:t> </a:t>
            </a:r>
            <a:r>
              <a:rPr lang="ru-RU" sz="1200" dirty="0"/>
              <a:t>Стива </a:t>
            </a:r>
            <a:r>
              <a:rPr lang="ru-RU" sz="1200" dirty="0" err="1"/>
              <a:t>Макконнелла</a:t>
            </a:r>
            <a:r>
              <a:rPr lang="ru-RU" sz="1200" dirty="0"/>
              <a:t> </a:t>
            </a:r>
            <a:r>
              <a:rPr lang="en-US" sz="1200" dirty="0"/>
              <a:t>"</a:t>
            </a:r>
            <a:r>
              <a:rPr lang="ru-RU" sz="1200" dirty="0"/>
              <a:t>Совершенный код</a:t>
            </a:r>
            <a:r>
              <a:rPr lang="en-US" sz="1200" dirty="0"/>
              <a:t>"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5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41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12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дружественные (</a:t>
            </a:r>
            <a:r>
              <a:rPr lang="en-US" baseline="0" dirty="0"/>
              <a:t>friend</a:t>
            </a:r>
            <a:r>
              <a:rPr lang="ru-RU" baseline="0" dirty="0"/>
              <a:t>) функции будут рассмотрим в конце лекции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только от программиста зависит будут ли операции + и += делать</a:t>
            </a:r>
            <a:r>
              <a:rPr lang="en-US" baseline="0" dirty="0"/>
              <a:t> </a:t>
            </a:r>
            <a:r>
              <a:rPr lang="ru-RU" baseline="0" dirty="0"/>
              <a:t>одно и тоже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желательно соблюдать симметрию, чтобы люди читающие вашу программу могли предполагать по синтаксису, что делает ваш класс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также желательно соблюдать свойства операций (коммутативность, ассоциативность),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кроме случаев</a:t>
            </a:r>
            <a:r>
              <a:rPr lang="en-US" baseline="0" dirty="0"/>
              <a:t>,</a:t>
            </a:r>
            <a:r>
              <a:rPr lang="ru-RU" baseline="0" dirty="0"/>
              <a:t> когда класс описывает объект, не поддерживающий эти свойства (например, коммутативность для умножения матриц не соблюдается)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перегруженные операторы все параметры передаём через константные ссылки (операнды не должны меняться, иначе другим людям будет сложно разбирать ваш код, ссылки чтобы не выделять каждый раз память на копию операнда),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хотя можно передавать и по значению, создавая копию (если внутри метода-оператора всё равно будет создаваться копия операнда)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перегруженном операторе+ указатель на первый параметр (</a:t>
            </a:r>
            <a:r>
              <a:rPr lang="en-US" baseline="0" dirty="0"/>
              <a:t>this</a:t>
            </a:r>
            <a:r>
              <a:rPr lang="ru-RU" baseline="0" dirty="0"/>
              <a:t>)</a:t>
            </a:r>
            <a:r>
              <a:rPr lang="en-US" baseline="0" dirty="0"/>
              <a:t> </a:t>
            </a:r>
            <a:r>
              <a:rPr lang="ru-RU" baseline="0" dirty="0"/>
              <a:t>также передаётся как константный указатель (благодаря ключевому слову </a:t>
            </a:r>
            <a:r>
              <a:rPr lang="en-US" baseline="0" dirty="0"/>
              <a:t>const </a:t>
            </a:r>
            <a:r>
              <a:rPr lang="ru-RU" baseline="0" dirty="0"/>
              <a:t>после описания параметров функции)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оператор+ возвращает объект </a:t>
            </a:r>
            <a:r>
              <a:rPr lang="en-US" baseline="0" dirty="0"/>
              <a:t>C</a:t>
            </a:r>
            <a:r>
              <a:rPr lang="ru-RU" baseline="0" dirty="0"/>
              <a:t>С</a:t>
            </a:r>
            <a:r>
              <a:rPr lang="en-US" baseline="0" dirty="0" err="1"/>
              <a:t>omplex</a:t>
            </a:r>
            <a:r>
              <a:rPr lang="en-US" baseline="0" dirty="0"/>
              <a:t>, </a:t>
            </a:r>
            <a:r>
              <a:rPr lang="ru-RU" baseline="0" dirty="0"/>
              <a:t>что позволяет использовать эту операцию каскадом </a:t>
            </a:r>
            <a:r>
              <a:rPr lang="en-US" baseline="0" dirty="0"/>
              <a:t>A</a:t>
            </a:r>
            <a:r>
              <a:rPr lang="ru-RU" baseline="0" dirty="0"/>
              <a:t>+</a:t>
            </a:r>
            <a:r>
              <a:rPr lang="en-US" baseline="0" dirty="0"/>
              <a:t>B</a:t>
            </a:r>
            <a:r>
              <a:rPr lang="ru-RU" baseline="0" dirty="0"/>
              <a:t>+</a:t>
            </a:r>
            <a:r>
              <a:rPr lang="en-US" baseline="0" dirty="0"/>
              <a:t>C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результат оператора+= возвращается по ссылке – чтобы не создавать лишнюю копию, хотя опять же никто не запрещает её тут создать, вернув результат по значению.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аналогично перегружаются другие бинарные операторы (-</a:t>
            </a:r>
            <a:r>
              <a:rPr lang="en-US" baseline="0" dirty="0"/>
              <a:t> * / -= *= /= % %= </a:t>
            </a:r>
            <a:r>
              <a:rPr lang="ru-RU" baseline="0" dirty="0"/>
              <a:t>и т д)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операторы - это просто функции, и их можно вызывать как функции (только вызывать их как операторы удобнее)</a:t>
            </a:r>
            <a:br>
              <a:rPr lang="en-US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4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у унарных операций</a:t>
            </a:r>
            <a:r>
              <a:rPr lang="en-US" baseline="0" dirty="0"/>
              <a:t>-</a:t>
            </a:r>
            <a:r>
              <a:rPr lang="ru-RU" baseline="0" dirty="0"/>
              <a:t>членов класса явных входных параметров нет (только </a:t>
            </a:r>
            <a:r>
              <a:rPr lang="en-US" baseline="0" dirty="0"/>
              <a:t>this </a:t>
            </a:r>
            <a:r>
              <a:rPr lang="ru-RU" baseline="0" dirty="0"/>
              <a:t>передаётся </a:t>
            </a:r>
            <a:r>
              <a:rPr lang="ru-RU" baseline="0" dirty="0" err="1"/>
              <a:t>неяно</a:t>
            </a:r>
            <a:r>
              <a:rPr lang="ru-RU" baseline="0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чтобы компилятор мог отличить префиксную функцию инкремента/декремента от постфиксной договорились, что для постфиксной операции фиктивно передаётся вторым параметром 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постфиксная операция получается дорогой (создаётся копия экземпляра класса, чтобы вернуть её после </a:t>
            </a:r>
            <a:r>
              <a:rPr lang="ru-RU" baseline="0" dirty="0" err="1"/>
              <a:t>инремента</a:t>
            </a:r>
            <a:r>
              <a:rPr lang="ru-RU" baseline="0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поэтому, желательно использовать префиксную форму везде, где не требуется предыдущее значение</a:t>
            </a:r>
            <a:br>
              <a:rPr lang="ru-RU" baseline="0" dirty="0"/>
            </a:br>
            <a:r>
              <a:rPr lang="ru-RU" baseline="0" dirty="0"/>
              <a:t>(для встроенных типов разницы нет: переменная типа</a:t>
            </a:r>
            <a:r>
              <a:rPr lang="en-US" baseline="0" dirty="0"/>
              <a:t> int </a:t>
            </a:r>
            <a:r>
              <a:rPr lang="ru-RU" baseline="0" dirty="0"/>
              <a:t>копируется легко на уровне регистров процессора,</a:t>
            </a:r>
            <a:br>
              <a:rPr lang="ru-RU" baseline="0" dirty="0"/>
            </a:br>
            <a:r>
              <a:rPr lang="ru-RU" baseline="0" dirty="0"/>
              <a:t>разница будет заметна при использовании перегруженных операторов инкремента/декремента для классов,</a:t>
            </a:r>
            <a:br>
              <a:rPr lang="ru-RU" baseline="0" dirty="0"/>
            </a:br>
            <a:r>
              <a:rPr lang="ru-RU" baseline="0" dirty="0"/>
              <a:t>в частности при использовании контейнеров библиотеки </a:t>
            </a:r>
            <a:r>
              <a:rPr lang="en-US" baseline="0" dirty="0"/>
              <a:t>STL; </a:t>
            </a:r>
            <a:r>
              <a:rPr lang="ru-RU" baseline="0" dirty="0"/>
              <a:t>на следующей лекции им будет посвящена отдельная тема.)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4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Абстрактные типы данных</a:t>
            </a:r>
            <a:endParaRPr lang="en-US" dirty="0"/>
          </a:p>
        </p:txBody>
      </p:sp>
      <p:sp>
        <p:nvSpPr>
          <p:cNvPr id="11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Абстрактные типы данных</a:t>
            </a:r>
            <a:endParaRPr lang="en-US" dirty="0"/>
          </a:p>
        </p:txBody>
      </p:sp>
      <p:sp>
        <p:nvSpPr>
          <p:cNvPr id="9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Абстрактные типы данных</a:t>
            </a:r>
            <a:endParaRPr lang="en-US" dirty="0"/>
          </a:p>
        </p:txBody>
      </p:sp>
      <p:sp>
        <p:nvSpPr>
          <p:cNvPr id="13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Абстрактные типы данных</a:t>
            </a:r>
            <a:endParaRPr lang="en-US" dirty="0"/>
          </a:p>
        </p:txBody>
      </p:sp>
      <p:sp>
        <p:nvSpPr>
          <p:cNvPr id="13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68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000" y="0"/>
            <a:ext cx="8640960" cy="626436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Рекурсия</a:t>
            </a:r>
          </a:p>
          <a:p>
            <a:pPr marL="1881188" indent="-1881188"/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lvl="0" indent="-446088" fontAlgn="t">
              <a:lnSpc>
                <a:spcPct val="107000"/>
              </a:lnSpc>
              <a:buClr>
                <a:srgbClr val="2683C6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Тема 1</a:t>
            </a:r>
            <a:r>
              <a:rPr lang="en-US" sz="3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ru-RU" sz="3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Абстрактные типы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2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</a:p>
          <a:p>
            <a:pPr marL="627062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 fontAlgn="t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Основы системы ввода-вывода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981000"/>
            <a:ext cx="896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200" dirty="0"/>
              <a:t>Следующие операции могут быть перегружены только как методы класса:</a:t>
            </a:r>
            <a:endParaRPr lang="en-US" altLang="ru-RU" sz="22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операция присвоения </a:t>
            </a:r>
            <a:r>
              <a:rPr lang="ru-RU" altLang="ru-RU" sz="2400" b="1" dirty="0"/>
              <a:t>=</a:t>
            </a:r>
            <a:endParaRPr lang="ru-RU" altLang="ru-RU" sz="2200" b="1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операция индексирования </a:t>
            </a:r>
            <a:r>
              <a:rPr lang="en-US" altLang="ru-RU" sz="2400" b="1" dirty="0"/>
              <a:t>[]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операция вызова функции </a:t>
            </a:r>
            <a:r>
              <a:rPr lang="en-US" altLang="ru-RU" sz="2400" b="1" dirty="0"/>
              <a:t>()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операция доступа к указателю </a:t>
            </a:r>
            <a:r>
              <a:rPr lang="en-US" altLang="ru-RU" sz="2400" b="1" dirty="0"/>
              <a:t>-&gt;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70100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AE2C5A-3419-4561-A10E-2B7C516D3702}"/>
              </a:ext>
            </a:extLst>
          </p:cNvPr>
          <p:cNvSpPr/>
          <p:nvPr/>
        </p:nvSpPr>
        <p:spPr>
          <a:xfrm>
            <a:off x="180000" y="849961"/>
            <a:ext cx="4319999" cy="32990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rIns="36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CLikeAPtr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"d:/1.txt"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0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 flipH="1" flipV="1">
            <a:off x="3276000" y="2637000"/>
            <a:ext cx="807394" cy="161703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80000" y="4221000"/>
            <a:ext cx="4319999" cy="207503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>
              <a:lnSpc>
                <a:spcPct val="90000"/>
              </a:lnSpc>
            </a:pPr>
            <a:r>
              <a:rPr lang="ru-RU" sz="2400" dirty="0">
                <a:solidFill>
                  <a:schemeClr val="tx1"/>
                </a:solidFill>
              </a:rPr>
              <a:t>Класс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CLikeAPtr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ведёт себя как указатель: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у него перегружены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оператор* и оператор-&gt;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Они оба возвращают указатель на внутренне поле –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файловый поток </a:t>
            </a:r>
            <a:r>
              <a:rPr lang="ru-RU" sz="2400" dirty="0" err="1">
                <a:solidFill>
                  <a:schemeClr val="tx1"/>
                </a:solidFill>
              </a:rPr>
              <a:t>m_File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0C62F0-9965-4BA4-B1B9-7FA74537BDF9}"/>
              </a:ext>
            </a:extLst>
          </p:cNvPr>
          <p:cNvSpPr/>
          <p:nvPr/>
        </p:nvSpPr>
        <p:spPr>
          <a:xfrm>
            <a:off x="4572000" y="849754"/>
            <a:ext cx="4392000" cy="41166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rIns="36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CLikeAPtr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CLikeAPtr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psFile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psFile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m_File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38CA453-A290-4078-BCAA-0E9EE968F095}"/>
              </a:ext>
            </a:extLst>
          </p:cNvPr>
          <p:cNvCxnSpPr>
            <a:cxnSpLocks/>
          </p:cNvCxnSpPr>
          <p:nvPr/>
        </p:nvCxnSpPr>
        <p:spPr>
          <a:xfrm flipH="1" flipV="1">
            <a:off x="2273468" y="2839876"/>
            <a:ext cx="807394" cy="138112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96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Оператор присваивания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Оператор присваивания может быть перегружен только как нестатический член класса и должен иметь следующий прототип: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200" dirty="0" err="1">
                <a:solidFill>
                  <a:srgbClr val="428497"/>
                </a:solidFill>
              </a:rPr>
              <a:t>Имя_Класса</a:t>
            </a:r>
            <a:r>
              <a:rPr lang="ru-RU" altLang="ru-RU" sz="2200" dirty="0"/>
              <a:t>&amp; </a:t>
            </a:r>
            <a:r>
              <a:rPr lang="ru-RU" altLang="ru-RU" sz="2200" dirty="0" err="1">
                <a:solidFill>
                  <a:srgbClr val="0000FF"/>
                </a:solidFill>
              </a:rPr>
              <a:t>operator</a:t>
            </a:r>
            <a:r>
              <a:rPr lang="ru-RU" altLang="ru-RU" sz="2200" dirty="0"/>
              <a:t>= (</a:t>
            </a:r>
            <a:r>
              <a:rPr lang="ru-RU" altLang="ru-RU" sz="2200" dirty="0">
                <a:solidFill>
                  <a:srgbClr val="0000FF"/>
                </a:solidFill>
              </a:rPr>
              <a:t>const </a:t>
            </a:r>
            <a:r>
              <a:rPr lang="ru-RU" altLang="ru-RU" sz="2200" dirty="0"/>
              <a:t> </a:t>
            </a:r>
            <a:r>
              <a:rPr lang="ru-RU" altLang="ru-RU" sz="2200" dirty="0" err="1">
                <a:solidFill>
                  <a:srgbClr val="428497"/>
                </a:solidFill>
              </a:rPr>
              <a:t>Имя_Класса</a:t>
            </a:r>
            <a:r>
              <a:rPr lang="ru-RU" altLang="ru-RU" sz="2200" dirty="0"/>
              <a:t>&amp; </a:t>
            </a:r>
            <a:r>
              <a:rPr lang="ru-RU" altLang="ru-RU" sz="2200" dirty="0" err="1">
                <a:solidFill>
                  <a:srgbClr val="880000"/>
                </a:solidFill>
              </a:rPr>
              <a:t>Имя_Параметра</a:t>
            </a:r>
            <a:r>
              <a:rPr lang="ru-RU" altLang="ru-RU" sz="2200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оператор присваивания не определен в классе, то компилятор генерирует оператор присваивания по умолчанию,</a:t>
            </a:r>
            <a:br>
              <a:rPr lang="ru-RU" altLang="ru-RU" sz="2200" dirty="0"/>
            </a:br>
            <a:r>
              <a:rPr lang="ru-RU" altLang="ru-RU" sz="2200" dirty="0"/>
              <a:t>который выполняет </a:t>
            </a:r>
            <a:r>
              <a:rPr lang="ru-RU" altLang="ru-RU" sz="2200" dirty="0" err="1"/>
              <a:t>почленное</a:t>
            </a:r>
            <a:r>
              <a:rPr lang="ru-RU" altLang="ru-RU" sz="2200" dirty="0"/>
              <a:t> копирование полей класса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Оператор присваивания имеет смысл перегружать, если внутри класса есть какой-либо ресурс который нельзя просто побайтно скопировать: чаще всего это динамически выделяемая память.</a:t>
            </a:r>
            <a:br>
              <a:rPr lang="ru-RU" altLang="ru-RU" sz="2200" dirty="0"/>
            </a:br>
            <a:r>
              <a:rPr lang="ru-RU" altLang="ru-RU" sz="2200" dirty="0"/>
              <a:t>Также иногда требуется сделать какую-либо дополнительную работу при копировании, например, выдать сообщение в лог файл.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реализации оператора присваивания следует проверять возможность </a:t>
            </a:r>
            <a:r>
              <a:rPr lang="ru-RU" altLang="ru-RU" sz="2200" b="1" dirty="0"/>
              <a:t>присваивания объекта самому себе</a:t>
            </a:r>
            <a:r>
              <a:rPr lang="ru-RU" altLang="ru-RU" sz="2200" dirty="0"/>
              <a:t>. 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5210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693000"/>
            <a:ext cx="89640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8709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693000"/>
            <a:ext cx="896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alt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altLang="ru-RU" sz="20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5981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operator[]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964000" cy="187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Оператор индексирования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Оператор </a:t>
            </a:r>
            <a:r>
              <a:rPr lang="ru-RU" altLang="ru-RU" sz="2000" dirty="0"/>
              <a:t>индексирования </a:t>
            </a:r>
            <a:r>
              <a:rPr lang="ru-RU" altLang="ru-RU" sz="2200" dirty="0"/>
              <a:t>может быть перегружен только как нестатический член класса: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200" dirty="0" err="1">
                <a:solidFill>
                  <a:srgbClr val="428497"/>
                </a:solidFill>
              </a:rPr>
              <a:t>Имя_возвращаемого_типа</a:t>
            </a:r>
            <a:r>
              <a:rPr lang="en-US" altLang="ru-RU" sz="2200" dirty="0"/>
              <a:t>&amp;</a:t>
            </a:r>
            <a:r>
              <a:rPr lang="ru-RU" altLang="ru-RU" sz="2200" dirty="0"/>
              <a:t> </a:t>
            </a:r>
            <a:r>
              <a:rPr lang="ru-RU" altLang="ru-RU" sz="2200" dirty="0" err="1">
                <a:solidFill>
                  <a:srgbClr val="0000FF"/>
                </a:solidFill>
              </a:rPr>
              <a:t>operator</a:t>
            </a:r>
            <a:r>
              <a:rPr lang="en-US" altLang="ru-RU" sz="2200" dirty="0"/>
              <a:t>[]</a:t>
            </a:r>
            <a:r>
              <a:rPr lang="ru-RU" altLang="ru-RU" sz="2200" dirty="0"/>
              <a:t> (</a:t>
            </a:r>
            <a:r>
              <a:rPr lang="en-US" altLang="ru-RU" sz="2200" dirty="0">
                <a:solidFill>
                  <a:srgbClr val="0000FF"/>
                </a:solidFill>
              </a:rPr>
              <a:t>int</a:t>
            </a:r>
            <a:r>
              <a:rPr lang="ru-RU" altLang="ru-RU" sz="2200" dirty="0"/>
              <a:t> </a:t>
            </a:r>
            <a:r>
              <a:rPr lang="en-US" altLang="ru-RU" sz="2200" dirty="0">
                <a:solidFill>
                  <a:srgbClr val="000080"/>
                </a:solidFill>
              </a:rPr>
              <a:t>i</a:t>
            </a:r>
            <a:r>
              <a:rPr lang="ru-RU" altLang="ru-RU" sz="2200" dirty="0"/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200" dirty="0" err="1">
                <a:solidFill>
                  <a:srgbClr val="428497"/>
                </a:solidFill>
              </a:rPr>
              <a:t>Имя_возвращаемого_типа</a:t>
            </a:r>
            <a:r>
              <a:rPr lang="ru-RU" altLang="ru-RU" sz="2200" dirty="0"/>
              <a:t> </a:t>
            </a:r>
            <a:r>
              <a:rPr lang="ru-RU" altLang="ru-RU" sz="2200" dirty="0" err="1">
                <a:solidFill>
                  <a:srgbClr val="0000FF"/>
                </a:solidFill>
              </a:rPr>
              <a:t>operator</a:t>
            </a:r>
            <a:r>
              <a:rPr lang="en-US" altLang="ru-RU" sz="2200" dirty="0"/>
              <a:t>[]</a:t>
            </a:r>
            <a:r>
              <a:rPr lang="ru-RU" altLang="ru-RU" sz="2200" dirty="0"/>
              <a:t> (</a:t>
            </a:r>
            <a:r>
              <a:rPr lang="en-US" altLang="ru-RU" sz="2200" dirty="0">
                <a:solidFill>
                  <a:srgbClr val="0000FF"/>
                </a:solidFill>
              </a:rPr>
              <a:t>int</a:t>
            </a:r>
            <a:r>
              <a:rPr lang="ru-RU" altLang="ru-RU" sz="2200" dirty="0"/>
              <a:t> </a:t>
            </a:r>
            <a:r>
              <a:rPr lang="en-US" altLang="ru-RU" sz="2200" dirty="0">
                <a:solidFill>
                  <a:srgbClr val="000080"/>
                </a:solidFill>
              </a:rPr>
              <a:t>i</a:t>
            </a:r>
            <a:r>
              <a:rPr lang="ru-RU" altLang="ru-RU" sz="2200" dirty="0"/>
              <a:t>) </a:t>
            </a:r>
            <a:r>
              <a:rPr lang="en-US" altLang="ru-RU" sz="2200" dirty="0">
                <a:solidFill>
                  <a:srgbClr val="0000FF"/>
                </a:solidFill>
              </a:rPr>
              <a:t>const</a:t>
            </a:r>
            <a:r>
              <a:rPr lang="ru-RU" altLang="ru-RU" sz="2200" dirty="0"/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8000" y="3645000"/>
            <a:ext cx="4104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2000" y="3645000"/>
            <a:ext cx="396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6723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693000"/>
            <a:ext cx="8964000" cy="399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Оператор вызова функции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Оператор вызова функции может быть перегружен только как нестатический член класса: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200" dirty="0" err="1">
                <a:solidFill>
                  <a:srgbClr val="428497"/>
                </a:solidFill>
              </a:rPr>
              <a:t>Имя_возвращаемого_типа</a:t>
            </a:r>
            <a:r>
              <a:rPr lang="ru-RU" altLang="ru-RU" sz="2200" dirty="0"/>
              <a:t> </a:t>
            </a:r>
            <a:r>
              <a:rPr lang="ru-RU" altLang="ru-RU" sz="2200" dirty="0" err="1">
                <a:solidFill>
                  <a:srgbClr val="0000FF"/>
                </a:solidFill>
              </a:rPr>
              <a:t>operator</a:t>
            </a:r>
            <a:r>
              <a:rPr lang="ru-RU" altLang="ru-RU" sz="2200" dirty="0"/>
              <a:t>() (</a:t>
            </a:r>
            <a:r>
              <a:rPr lang="ru-RU" altLang="ru-RU" sz="2200" dirty="0" err="1">
                <a:solidFill>
                  <a:srgbClr val="428497"/>
                </a:solidFill>
              </a:rPr>
              <a:t>Объявление_параметров</a:t>
            </a:r>
            <a:r>
              <a:rPr lang="ru-RU" altLang="ru-RU" sz="2200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dirty="0"/>
              <a:t>количество параметров может быть произвольным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dirty="0"/>
              <a:t>допускается определять значения параметров по умолчанию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dirty="0"/>
              <a:t>вызывается оператор вызова функции путем применения списка фактических параметров к объекту класса, в котором он определен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dirty="0"/>
              <a:t>Так как в этом случае объект может использоваться как функция, он иногда называется функциональным объектом или функтором.</a:t>
            </a:r>
            <a:endParaRPr lang="ru-RU" sz="24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endParaRPr lang="ru-RU" alt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4365000"/>
            <a:ext cx="5112000" cy="19082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000" y="4941000"/>
            <a:ext cx="1728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498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Неявное преобразования типов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4000" y="692999"/>
            <a:ext cx="8496000" cy="55440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m_ValueA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m_ValueB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72000" y="5301000"/>
            <a:ext cx="2412000" cy="936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00" y="693000"/>
            <a:ext cx="4032000" cy="461665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highlight>
                  <a:srgbClr val="FFFFFF"/>
                </a:highlight>
              </a:rPr>
              <a:t>Что выведет эта программа?</a:t>
            </a:r>
            <a:endParaRPr lang="en-US" sz="24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04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преобразования типа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343" y="1341000"/>
            <a:ext cx="8964000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Оператор преобразования типа</a:t>
            </a:r>
            <a:endParaRPr lang="en-US" altLang="ru-RU" sz="24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ru-RU" altLang="ru-R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имя_типа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ru-RU" sz="2400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altLang="ru-RU" sz="24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/>
              <a:t>добавляет возможность как явного так и неявного преобразования объекта класса к указанному типу</a:t>
            </a:r>
            <a:endParaRPr lang="en-US" altLang="ru-RU" sz="24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может быть перегружен только как нестатический член класса 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46080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преобразования типа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837000"/>
            <a:ext cx="5472000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0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12000" y="837000"/>
            <a:ext cx="2880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"zero"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cxnSp>
        <p:nvCxnSpPr>
          <p:cNvPr id="11" name="Прямая со стрелкой 10"/>
          <p:cNvCxnSpPr>
            <a:stCxn id="12" idx="0"/>
          </p:cNvCxnSpPr>
          <p:nvPr/>
        </p:nvCxnSpPr>
        <p:spPr>
          <a:xfrm flipV="1">
            <a:off x="7344000" y="2421000"/>
            <a:ext cx="324000" cy="1080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5652000" y="3501000"/>
            <a:ext cx="3384000" cy="27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неоднозначность: компилятор может преобразовать объект </a:t>
            </a:r>
            <a:r>
              <a:rPr lang="en-US" sz="2400" dirty="0">
                <a:solidFill>
                  <a:schemeClr val="tx1"/>
                </a:solidFill>
              </a:rPr>
              <a:t>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' </a:t>
            </a:r>
            <a:r>
              <a:rPr lang="ru-RU" sz="2400" dirty="0">
                <a:solidFill>
                  <a:schemeClr val="tx1"/>
                </a:solidFill>
              </a:rPr>
              <a:t>к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к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sz="2400" dirty="0">
                <a:solidFill>
                  <a:schemeClr val="tx1"/>
                </a:solidFill>
              </a:rPr>
              <a:t>, для обоих вариантов существует операция вывода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18828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053000"/>
            <a:ext cx="820800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С++ максимально стирает границу между встроенными и пользовательскими типами данных. Если для встроенных типов данных разрешены какие-либо операции, то можно объявить такие же функции для пользовательских типов:</a:t>
            </a:r>
            <a:br>
              <a:rPr lang="ru-RU" altLang="ru-RU" sz="2400" dirty="0"/>
            </a:br>
            <a:r>
              <a:rPr lang="ru-RU" altLang="ru-RU" sz="2400" dirty="0"/>
              <a:t>все операции являются по сути просто функциями, и их можно перегрузить, как и любую другую функцию для своей комбинации операндов.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бинарные функции будут иметь два операнда,</a:t>
            </a:r>
            <a:br>
              <a:rPr lang="en-US" altLang="ru-RU" sz="2400" dirty="0"/>
            </a:br>
            <a:r>
              <a:rPr lang="ru-RU" altLang="ru-RU" sz="2400" dirty="0"/>
              <a:t>унарные – один.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7047" y="4725000"/>
            <a:ext cx="885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25000"/>
            </a:pPr>
            <a:r>
              <a:rPr lang="ru-RU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тип_возвр_значения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0000B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знак_операции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altLang="ru-RU" sz="2000" b="1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параметры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25000"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altLang="ru-RU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операторы_тела_операции</a:t>
            </a:r>
            <a:endParaRPr lang="ru-RU" altLang="ru-RU" sz="20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25000"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ключевое слово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explicit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837000"/>
            <a:ext cx="5400000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0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52000" y="3069000"/>
            <a:ext cx="5184000" cy="31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prstClr val="black"/>
                </a:solidFill>
              </a:rPr>
              <a:t>ключевое слово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применимо только к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операторам преобразования типа и конструкторам приведения типа (конструктор с одним параметром)</a:t>
            </a:r>
          </a:p>
          <a:p>
            <a:pPr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</a:rPr>
              <a:t>помеченные им функции не могут быть использованы компилятором для неявных преобразований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12000" y="837000"/>
            <a:ext cx="2880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"zero"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6C310604-7FC4-44E1-B96A-E39548BD226B}"/>
              </a:ext>
            </a:extLst>
          </p:cNvPr>
          <p:cNvCxnSpPr/>
          <p:nvPr/>
        </p:nvCxnSpPr>
        <p:spPr>
          <a:xfrm flipH="1" flipV="1">
            <a:off x="1764000" y="2349000"/>
            <a:ext cx="2088000" cy="1296000"/>
          </a:xfrm>
          <a:prstGeom prst="straightConnector1">
            <a:avLst/>
          </a:prstGeom>
          <a:ln w="285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4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Использование неявных преобразований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0709" y="2385765"/>
            <a:ext cx="7829292" cy="36247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Решение 1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Перегрузить методы: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EC8ECB-4D32-40AD-992F-7232EBEAB872}"/>
              </a:ext>
            </a:extLst>
          </p:cNvPr>
          <p:cNvSpPr/>
          <p:nvPr/>
        </p:nvSpPr>
        <p:spPr>
          <a:xfrm>
            <a:off x="252000" y="1327316"/>
            <a:ext cx="782929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Задача: необходимо для класса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реализовать перегрузку операции умножения для типов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Скругленный прямоугольник 6">
            <a:extLst>
              <a:ext uri="{FF2B5EF4-FFF2-40B4-BE49-F238E27FC236}">
                <a16:creationId xmlns:a16="http://schemas.microsoft.com/office/drawing/2014/main" id="{BE785C1B-D19F-4AA0-903C-49C06B21DA67}"/>
              </a:ext>
            </a:extLst>
          </p:cNvPr>
          <p:cNvSpPr/>
          <p:nvPr/>
        </p:nvSpPr>
        <p:spPr>
          <a:xfrm>
            <a:off x="4788000" y="5157000"/>
            <a:ext cx="4248000" cy="108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ru-RU" sz="2400" dirty="0">
                <a:solidFill>
                  <a:prstClr val="black"/>
                </a:solidFill>
              </a:rPr>
              <a:t>Слишком много механической работы, а есть ещё и другие  операции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Использование неявных преобразований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0709" y="2385765"/>
            <a:ext cx="7829292" cy="36247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Решение 2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Перегрузить операции: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конструкторы: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EC8ECB-4D32-40AD-992F-7232EBEAB872}"/>
              </a:ext>
            </a:extLst>
          </p:cNvPr>
          <p:cNvSpPr/>
          <p:nvPr/>
        </p:nvSpPr>
        <p:spPr>
          <a:xfrm>
            <a:off x="252000" y="1327316"/>
            <a:ext cx="782929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Задача: необходимо для класса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реализовать перегрузку операции умножения для типов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Скругленный прямоугольник 6">
            <a:extLst>
              <a:ext uri="{FF2B5EF4-FFF2-40B4-BE49-F238E27FC236}">
                <a16:creationId xmlns:a16="http://schemas.microsoft.com/office/drawing/2014/main" id="{BE785C1B-D19F-4AA0-903C-49C06B21DA67}"/>
              </a:ext>
            </a:extLst>
          </p:cNvPr>
          <p:cNvSpPr/>
          <p:nvPr/>
        </p:nvSpPr>
        <p:spPr>
          <a:xfrm>
            <a:off x="4140000" y="4293000"/>
            <a:ext cx="4896000" cy="194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ru-RU" sz="2400" dirty="0">
                <a:solidFill>
                  <a:prstClr val="black"/>
                </a:solidFill>
              </a:rPr>
              <a:t>За счёт неявных преобразований мы получаем полностью тот же функционал,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затратив существенно меньше усилий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252000" y="14258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Вложенные классы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269000"/>
            <a:ext cx="45720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32000" y="837000"/>
            <a:ext cx="4032000" cy="54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</a:rPr>
              <a:t>можно описать один класс внутри другого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</a:rPr>
              <a:t>этот класс можно будет использовать внутри методов класса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ru-RU" sz="2400" dirty="0">
                <a:solidFill>
                  <a:schemeClr val="tx1"/>
                </a:solidFill>
              </a:rPr>
              <a:t>без ограничений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</a:rPr>
              <a:t>Для использования вложенного класса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из вне необходимо указывать пространство имён класса А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</a:rPr>
              <a:t>на вложенный класс действуют спецификаторы доступа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196000" y="2349000"/>
            <a:ext cx="3096000" cy="1872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268000" y="4077000"/>
            <a:ext cx="3024000" cy="1584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029487"/>
            <a:ext cx="6984000" cy="21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10, 11, 12, 13, 14 };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37344" y="3765026"/>
            <a:ext cx="2376000" cy="6006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10 11 12 13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6266688-512D-469C-A2A7-39D49BB5EAD2}"/>
              </a:ext>
            </a:extLst>
          </p:cNvPr>
          <p:cNvSpPr/>
          <p:nvPr/>
        </p:nvSpPr>
        <p:spPr>
          <a:xfrm>
            <a:off x="288759" y="752715"/>
            <a:ext cx="8640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altLang="ru-RU" sz="2400" dirty="0"/>
              <a:t>Рассмотрим пример вывода элементов массива на экран.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altLang="ru-RU" sz="2400" dirty="0"/>
              <a:t>В примере удобно использовать указатели для организации прохода по массиву.</a:t>
            </a:r>
          </a:p>
        </p:txBody>
      </p:sp>
    </p:spTree>
    <p:extLst>
      <p:ext uri="{BB962C8B-B14F-4D97-AF65-F5344CB8AC3E}">
        <p14:creationId xmlns:p14="http://schemas.microsoft.com/office/powerpoint/2010/main" val="31216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000" y="1917000"/>
            <a:ext cx="8568000" cy="424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}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operator!=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CBAC9EB-F051-47A4-BE0D-6B5847799314}"/>
              </a:ext>
            </a:extLst>
          </p:cNvPr>
          <p:cNvSpPr/>
          <p:nvPr/>
        </p:nvSpPr>
        <p:spPr>
          <a:xfrm>
            <a:off x="288000" y="675349"/>
            <a:ext cx="8568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sz="2400" dirty="0"/>
              <a:t>Ранее мы рассматривали как с помощью перегрузки методов заставить объект класса работать как указатель.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sz="2400" dirty="0"/>
              <a:t>Инкапсулируем функционал указателя в специальный класс.</a:t>
            </a:r>
          </a:p>
        </p:txBody>
      </p:sp>
    </p:spTree>
    <p:extLst>
      <p:ext uri="{BB962C8B-B14F-4D97-AF65-F5344CB8AC3E}">
        <p14:creationId xmlns:p14="http://schemas.microsoft.com/office/powerpoint/2010/main" val="23030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000" y="1916999"/>
            <a:ext cx="8532000" cy="42656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префиксный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постфиксный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9C876A-0FC9-4D49-9173-6D4B129380BA}"/>
              </a:ext>
            </a:extLst>
          </p:cNvPr>
          <p:cNvSpPr/>
          <p:nvPr/>
        </p:nvSpPr>
        <p:spPr>
          <a:xfrm>
            <a:off x="288000" y="675349"/>
            <a:ext cx="8568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sz="2400" dirty="0"/>
              <a:t>Ранее мы рассматривали как с помощью перегрузки методов заставить объект класса работать как указатель.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</a:pPr>
            <a:r>
              <a:rPr lang="ru-RU" sz="2400" dirty="0"/>
              <a:t>Инкапсулируем функционал указателя в специальный класс.</a:t>
            </a:r>
          </a:p>
        </p:txBody>
      </p:sp>
    </p:spTree>
    <p:extLst>
      <p:ext uri="{BB962C8B-B14F-4D97-AF65-F5344CB8AC3E}">
        <p14:creationId xmlns:p14="http://schemas.microsoft.com/office/powerpoint/2010/main" val="29902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557000"/>
            <a:ext cx="6768000" cy="21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10, 11, 12, 13, 14 };</a:t>
            </a:r>
          </a:p>
          <a:p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</a:p>
          <a:p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000" y="3357000"/>
            <a:ext cx="2448000" cy="7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10 11 12 13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 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 стрелкой 8"/>
          <p:cNvCxnSpPr>
            <a:stCxn id="14" idx="0"/>
          </p:cNvCxnSpPr>
          <p:nvPr/>
        </p:nvCxnSpPr>
        <p:spPr>
          <a:xfrm flipV="1">
            <a:off x="3816001" y="3285000"/>
            <a:ext cx="2123999" cy="1008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252000" y="4293000"/>
            <a:ext cx="7128001" cy="194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постфиксный оператор ++ вынужден создавать дополнительную копию объекта,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чтобы вернуть предыдущее значение, поэтому если оно не требуется, то лучше использовать префиксный оператор++, как в этом примере.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000" y="2925000"/>
            <a:ext cx="504000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996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2000" y="909000"/>
            <a:ext cx="68400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8902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2000" y="909000"/>
            <a:ext cx="7560000" cy="5170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2000" y="981000"/>
            <a:ext cx="4752001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Воспользуемся неявным преобразованием к типу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flipH="1">
            <a:off x="3564000" y="1917000"/>
            <a:ext cx="3024001" cy="1656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 flipH="1">
            <a:off x="3636000" y="1917000"/>
            <a:ext cx="2952001" cy="288000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981000"/>
            <a:ext cx="8208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 = { 0 };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itoa</a:t>
            </a:r>
            <a:r>
              <a:rPr lang="ru-RU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10);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 +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=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+ 13);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24000" y="4725000"/>
            <a:ext cx="2556000" cy="1296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число = 13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689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Паттерн "Итератор"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837000"/>
            <a:ext cx="8712000" cy="151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vArr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vArr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0000" y="2565000"/>
            <a:ext cx="8964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Итого: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Мы определили класс итератор, который позволяет перебрать все элементы массива </a:t>
            </a:r>
            <a:r>
              <a:rPr lang="en-US" sz="2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altLang="ru-RU" sz="24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Мы можем определить другой итератор для класса списка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Можем определить свой итератор для класса бинарное дерево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Чтобы не путаться со всеми этими итераторами, их лучше объявлять внутри соответствующего класса контейнера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Итераторы обеспечивают однотипный доступ к элементам разных контейнеров без необходимости знания программистом внутренней структуры используемого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11294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Дружественные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0418" y="909000"/>
            <a:ext cx="8964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Если перегруженный оператор объявлен вне класса,</a:t>
            </a:r>
            <a:br>
              <a:rPr lang="ru-RU" altLang="ru-RU" sz="2200" dirty="0"/>
            </a:br>
            <a:r>
              <a:rPr lang="ru-RU" altLang="ru-RU" sz="2200" dirty="0"/>
              <a:t>то он имеет доступ только к его публичным полям (но не приватным)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Бинарный оператор с операндами разного типа должен иметь доступ к приватным полям обоих своих параметров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Для реализации такой возможности ввели дружественные функции</a:t>
            </a:r>
            <a:endParaRPr lang="en-US" altLang="ru-RU" sz="22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b="1" i="1" u="sng" dirty="0"/>
              <a:t>Дружественная функция класса </a:t>
            </a:r>
            <a:r>
              <a:rPr lang="ru-RU" altLang="ru-RU" sz="2200" dirty="0"/>
              <a:t>– </a:t>
            </a:r>
            <a:r>
              <a:rPr lang="ru-RU" altLang="ru-RU" sz="2200" b="1" dirty="0"/>
              <a:t>функция со спецификатором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ru-RU" altLang="ru-RU" sz="2200" b="1" dirty="0"/>
              <a:t> – </a:t>
            </a:r>
            <a:r>
              <a:rPr lang="ru-RU" altLang="ru-RU" sz="2200" dirty="0"/>
              <a:t>такие функции имеют доступ к приватным компонентам всех классов, передаваемых ей в качестве параметров</a:t>
            </a:r>
            <a:endParaRPr lang="ru-RU" altLang="ru-RU" sz="24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Дружественная функция может быть объявлено только внутри класса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 этом она не связана с объектом и не является членом класса, для которого она дружественна (ей не доступен указатель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altLang="ru-RU" sz="22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Дружественная функция задается и вызывается так же, как и обычная глобальная функция, т.е. не может быть вызвана как компонентная функция с использованием имени объекта и оператора доступа к члену класса (.  или -&gt;)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0907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Дружественные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0418" y="909000"/>
            <a:ext cx="8964000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2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Дружественным может быть как перегруженный оператор так и любой метод с параметрами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Пример объявления дружественной функции: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</a:pPr>
            <a:r>
              <a:rPr lang="ru-RU" altLang="ru-RU" sz="2200" dirty="0">
                <a:solidFill>
                  <a:srgbClr val="428497"/>
                </a:solidFill>
              </a:rPr>
              <a:t>	</a:t>
            </a:r>
            <a:r>
              <a:rPr lang="en-US" altLang="ru-RU" sz="2200" dirty="0">
                <a:solidFill>
                  <a:srgbClr val="0000FF"/>
                </a:solidFill>
              </a:rPr>
              <a:t>friend </a:t>
            </a:r>
            <a:r>
              <a:rPr lang="ru-RU" altLang="ru-RU" sz="2200" dirty="0">
                <a:solidFill>
                  <a:srgbClr val="428497"/>
                </a:solidFill>
              </a:rPr>
              <a:t>Имя_типа</a:t>
            </a:r>
            <a:r>
              <a:rPr lang="ru-RU" altLang="ru-RU" sz="2200" dirty="0"/>
              <a:t> </a:t>
            </a:r>
            <a:r>
              <a:rPr lang="ru-RU" altLang="ru-RU" sz="2200" dirty="0" err="1">
                <a:solidFill>
                  <a:srgbClr val="880000"/>
                </a:solidFill>
              </a:rPr>
              <a:t>Имя_функции</a:t>
            </a:r>
            <a:r>
              <a:rPr lang="ru-RU" altLang="ru-RU" sz="2200" dirty="0">
                <a:solidFill>
                  <a:srgbClr val="0000FF"/>
                </a:solidFill>
              </a:rPr>
              <a:t> </a:t>
            </a:r>
            <a:r>
              <a:rPr lang="ru-RU" altLang="ru-RU" sz="2200" dirty="0"/>
              <a:t>(</a:t>
            </a:r>
            <a:r>
              <a:rPr lang="ru-RU" altLang="ru-RU" sz="2200" dirty="0" err="1">
                <a:solidFill>
                  <a:srgbClr val="428497"/>
                </a:solidFill>
              </a:rPr>
              <a:t>Объявление_параметров</a:t>
            </a:r>
            <a:r>
              <a:rPr lang="ru-RU" altLang="ru-RU" sz="2200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Место размещения прототипа дружественной функции безразлично, на нее не распространяется действие спецификаторов доступа:</a:t>
            </a:r>
            <a:br>
              <a:rPr lang="ru-RU" altLang="ru-RU" sz="2200" dirty="0"/>
            </a:br>
            <a:r>
              <a:rPr lang="ru-RU" altLang="ru-RU" sz="2200" dirty="0"/>
              <a:t>эти методы всегда </a:t>
            </a:r>
            <a:r>
              <a:rPr lang="en-US" altLang="ru-RU" sz="2200" dirty="0">
                <a:solidFill>
                  <a:srgbClr val="0000FF"/>
                </a:solidFill>
              </a:rPr>
              <a:t>public</a:t>
            </a:r>
            <a:endParaRPr lang="ru-RU" altLang="ru-RU" sz="22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</a:pPr>
            <a:endParaRPr lang="ru-RU" altLang="ru-RU" sz="22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846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Дружественные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568000" cy="3231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869000"/>
            <a:ext cx="156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81586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Дружественные классы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765000"/>
            <a:ext cx="8964000" cy="2112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Можно объявить класс дружественным к другому, тогда все методы класса будут иметь доступ к приватным и защищённым полям второго класса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"Дружественность" может быть односторонней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2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</a:pPr>
            <a:endParaRPr lang="ru-RU" alt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8000" y="2205001"/>
            <a:ext cx="4320000" cy="194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CSecret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CClassFactory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20000" y="2205000"/>
            <a:ext cx="3744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CClassFactory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CClassFactory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000" y="4221000"/>
            <a:ext cx="496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CClassFactory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CreateSecret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0235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4258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Дружественные классы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557000"/>
            <a:ext cx="8964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«Дружба» функций и классов позволяет выйти за строгие рамки типизации и сокрытия данных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С позиции обеспечения надежности кода использование дружественных  функций  в языке  С++  спорно. </a:t>
            </a:r>
            <a:br>
              <a:rPr lang="ru-RU" altLang="ru-RU" sz="2400" dirty="0"/>
            </a:br>
            <a:r>
              <a:rPr lang="ru-RU" altLang="ru-RU" sz="2400" dirty="0"/>
              <a:t>Подобно оператору </a:t>
            </a:r>
            <a:r>
              <a:rPr lang="ru-RU" altLang="ru-RU" sz="2400" dirty="0">
                <a:solidFill>
                  <a:srgbClr val="0000FF"/>
                </a:solidFill>
              </a:rPr>
              <a:t>goto</a:t>
            </a:r>
            <a:r>
              <a:rPr lang="ru-RU" altLang="ru-RU" sz="2400" dirty="0"/>
              <a:t>,  «друзья» позволяют пренебречь правилами,  призванными обеспечить написание надежного кода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для выхода за пределы этих ограничений должны быть весьма серьезные причины, поскольку от этого зависит надежность программы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840889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типы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631" y="909000"/>
            <a:ext cx="896400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dirty="0"/>
              <a:t>АТД – это такой тип данных, который скрывает свою внутреннюю реализацию от использующих его функций и классов</a:t>
            </a:r>
            <a:endParaRPr lang="en-US" altLang="ru-RU" sz="2200"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Разработка абстрактных моделей для данных и способов обработки этих данных – важнейший этап решения задач с помощью ЭВМ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С помощью АТД мы представляем объекты реального мира в виде структур данных, которые могут быть созданы средствами языка программирования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Создание АТД предполагает полное сокрытие реализации АТД в виде структур данных от пользователя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8884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12000" y="1341000"/>
            <a:ext cx="4680000" cy="4248000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r"/>
            <a:r>
              <a:rPr lang="ru-RU" sz="2400" b="1">
                <a:solidFill>
                  <a:prstClr val="black"/>
                </a:solidFill>
              </a:rPr>
              <a:t>Структура данных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типы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406455" y="2729626"/>
            <a:ext cx="1901264" cy="1519084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Программа </a:t>
            </a: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356000" y="2205000"/>
            <a:ext cx="2005782" cy="3108543"/>
          </a:xfrm>
          <a:prstGeom prst="flowChartProcess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>
              <a:spcBef>
                <a:spcPts val="1200"/>
              </a:spcBef>
            </a:pPr>
            <a:r>
              <a:rPr lang="en-US" sz="2400" b="1" dirty="0">
                <a:ln w="24500" cmpd="dbl">
                  <a:noFill/>
                  <a:prstDash val="solid"/>
                  <a:miter lim="800000"/>
                </a:ln>
                <a:solidFill>
                  <a:srgbClr val="428497"/>
                </a:solidFill>
              </a:rPr>
              <a:t>Iterator</a:t>
            </a:r>
            <a:endParaRPr lang="ru-RU" sz="2400" b="1" dirty="0">
              <a:ln w="24500" cmpd="dbl">
                <a:noFill/>
                <a:prstDash val="solid"/>
                <a:miter lim="800000"/>
              </a:ln>
              <a:solidFill>
                <a:srgbClr val="428497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2410957" y="3141000"/>
            <a:ext cx="1585043" cy="296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flipH="1">
            <a:off x="2410958" y="3573000"/>
            <a:ext cx="1585042" cy="336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4473990" y="250316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operator*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4488739" y="301936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4518236" y="356504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operator--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4547733" y="4066493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...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4562481" y="453844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23" name="Дата 2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7092000" y="3141000"/>
            <a:ext cx="1296000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7092000" y="3933000"/>
            <a:ext cx="1296000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типы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52000" y="2781000"/>
            <a:ext cx="1901264" cy="1519084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Программа </a:t>
            </a: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284000" y="1989000"/>
            <a:ext cx="2005782" cy="3108543"/>
          </a:xfrm>
          <a:prstGeom prst="flowChartProcess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>
              <a:spcBef>
                <a:spcPts val="1200"/>
              </a:spcBef>
            </a:pPr>
            <a:r>
              <a:rPr lang="ru-RU" sz="2400" b="1" dirty="0">
                <a:ln w="24500" cmpd="dbl">
                  <a:noFill/>
                  <a:prstDash val="solid"/>
                  <a:miter lim="800000"/>
                </a:ln>
                <a:solidFill>
                  <a:srgbClr val="428497"/>
                </a:solidFill>
              </a:rPr>
              <a:t>Интерфейс</a:t>
            </a: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7236000" y="2565000"/>
            <a:ext cx="1559265" cy="1963929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Структура данных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ru-RU" sz="2400" b="1" dirty="0">
                <a:solidFill>
                  <a:schemeClr val="tx1"/>
                </a:solidFill>
              </a:rPr>
              <a:t>набор студентов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410957" y="3098329"/>
            <a:ext cx="1769808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flipH="1">
            <a:off x="2410958" y="3585027"/>
            <a:ext cx="1740310" cy="3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6437267" y="3098328"/>
            <a:ext cx="693173" cy="30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6393022" y="3585035"/>
            <a:ext cx="707922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4401990" y="228716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Добавить </a:t>
            </a: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4416739" y="280336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Удалить</a:t>
            </a:r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4446236" y="334904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Найти</a:t>
            </a:r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4475733" y="3850493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Отобразить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4490481" y="432244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…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4000" y="2061000"/>
            <a:ext cx="165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Запрос на выполнение операции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4455" y="3994788"/>
            <a:ext cx="165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выполнения операции</a:t>
            </a: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23" name="Дата 2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1871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Абстрактные типы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4000" y="1989000"/>
            <a:ext cx="2005782" cy="3108543"/>
          </a:xfrm>
          <a:prstGeom prst="flowChartProcess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>
              <a:spcBef>
                <a:spcPts val="1200"/>
              </a:spcBef>
            </a:pPr>
            <a:r>
              <a:rPr lang="ru-RU" sz="2400" b="1" dirty="0">
                <a:ln w="24500" cmpd="dbl">
                  <a:noFill/>
                  <a:prstDash val="solid"/>
                  <a:miter lim="800000"/>
                </a:ln>
                <a:solidFill>
                  <a:srgbClr val="428497"/>
                </a:solidFill>
              </a:rPr>
              <a:t>Интерфейс</a:t>
            </a: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2772000" y="2565000"/>
            <a:ext cx="1559265" cy="1963929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Структура данных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ru-RU" sz="2400" b="1" dirty="0">
                <a:solidFill>
                  <a:schemeClr val="tx1"/>
                </a:solidFill>
              </a:rPr>
              <a:t>набор студентов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2412001" y="3141000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2412000" y="3573001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441990" y="228716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Добавить </a:t>
            </a: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456739" y="280336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Удалить</a:t>
            </a:r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486236" y="3349049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Найти</a:t>
            </a:r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515733" y="3850493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Отобразить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530481" y="432244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…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23" name="Дата 2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5004000" y="1989000"/>
            <a:ext cx="2005782" cy="3108543"/>
          </a:xfrm>
          <a:prstGeom prst="flowChartProcess">
            <a:avLst/>
          </a:prstGeom>
          <a:noFill/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b="1" dirty="0">
              <a:ln w="24500" cmpd="dbl">
                <a:noFill/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</a:endParaRPr>
          </a:p>
          <a:p>
            <a:pPr algn="ctr">
              <a:spcBef>
                <a:spcPts val="1200"/>
              </a:spcBef>
            </a:pPr>
            <a:r>
              <a:rPr lang="ru-RU" sz="2400" b="1" dirty="0">
                <a:ln w="24500" cmpd="dbl">
                  <a:noFill/>
                  <a:prstDash val="solid"/>
                  <a:miter lim="800000"/>
                </a:ln>
                <a:solidFill>
                  <a:srgbClr val="428497"/>
                </a:solidFill>
              </a:rPr>
              <a:t>Интерфейс</a:t>
            </a:r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7524000" y="2565000"/>
            <a:ext cx="1487265" cy="1963929"/>
          </a:xfrm>
          <a:prstGeom prst="flowChartProcess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Структура данных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ru-RU" sz="2400" b="1" dirty="0">
                <a:solidFill>
                  <a:schemeClr val="tx1"/>
                </a:solidFill>
              </a:rPr>
              <a:t>студент</a:t>
            </a:r>
          </a:p>
        </p:txBody>
      </p:sp>
      <p:sp>
        <p:nvSpPr>
          <p:cNvPr id="30" name="Блок-схема: процесс 29"/>
          <p:cNvSpPr/>
          <p:nvPr/>
        </p:nvSpPr>
        <p:spPr>
          <a:xfrm>
            <a:off x="5121990" y="2061000"/>
            <a:ext cx="1696065" cy="6479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Ввести нового</a:t>
            </a:r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5136739" y="2803361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Удалить</a:t>
            </a:r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5148000" y="3213000"/>
            <a:ext cx="1696065" cy="105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Проверить по параметрам</a:t>
            </a:r>
          </a:p>
        </p:txBody>
      </p:sp>
      <p:sp>
        <p:nvSpPr>
          <p:cNvPr id="33" name="Блок-схема: процесс 32"/>
          <p:cNvSpPr/>
          <p:nvPr/>
        </p:nvSpPr>
        <p:spPr>
          <a:xfrm>
            <a:off x="5148000" y="4365000"/>
            <a:ext cx="1696065" cy="3392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Отобразить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4500001" y="3140999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flipH="1">
            <a:off x="4500000" y="3573000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7092001" y="3140999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7092000" y="3573000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>
            <a:off x="1" y="3140999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flipH="1">
            <a:off x="0" y="3573000"/>
            <a:ext cx="288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765000"/>
            <a:ext cx="8712000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Перегрузить можно: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бинарные операции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+ - </a:t>
            </a:r>
            <a:r>
              <a:rPr lang="en-US" altLang="ru-RU" sz="2200" dirty="0"/>
              <a:t>/ * %</a:t>
            </a:r>
            <a:endParaRPr lang="ru-RU" altLang="ru-RU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&amp;&amp; || &amp; | ^</a:t>
            </a:r>
            <a:endParaRPr lang="ru-RU" altLang="ru-RU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&lt;&lt; &gt;&gt;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== != &gt; &gt;= &lt; &lt;=</a:t>
            </a:r>
            <a:endParaRPr lang="ru-RU" altLang="ru-RU" sz="2200" dirty="0"/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унарные операции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++ --	! ~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&amp; (</a:t>
            </a:r>
            <a:r>
              <a:rPr lang="ru-RU" altLang="ru-RU" sz="2200" dirty="0"/>
              <a:t>взятие адреса</a:t>
            </a:r>
            <a:r>
              <a:rPr lang="en-US" altLang="ru-RU" sz="2200" dirty="0"/>
              <a:t>)</a:t>
            </a:r>
            <a:r>
              <a:rPr lang="ru-RU" altLang="ru-RU" sz="2200" dirty="0"/>
              <a:t> * (разыменование)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[] </a:t>
            </a:r>
            <a:r>
              <a:rPr lang="ru-RU" altLang="ru-RU" sz="2200" dirty="0"/>
              <a:t>операция индексирования</a:t>
            </a:r>
            <a:endParaRPr lang="en-US" altLang="ru-RU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 </a:t>
            </a:r>
            <a:r>
              <a:rPr lang="en-US" altLang="ru-RU" sz="2200" b="1" dirty="0"/>
              <a:t>-&gt;  </a:t>
            </a:r>
            <a:r>
              <a:rPr lang="ru-RU" altLang="ru-RU" sz="2200" dirty="0"/>
              <a:t>операция доступа к указателю</a:t>
            </a:r>
            <a:endParaRPr lang="en-US" altLang="ru-RU" sz="2200" b="1" dirty="0"/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операции присвоения и перемещения</a:t>
            </a:r>
            <a:r>
              <a:rPr lang="en-US" altLang="ru-RU" sz="2200" dirty="0"/>
              <a:t> </a:t>
            </a:r>
            <a:r>
              <a:rPr lang="en-US" altLang="ru-RU" sz="2200" b="1" dirty="0"/>
              <a:t>=</a:t>
            </a:r>
            <a:endParaRPr lang="ru-RU" altLang="ru-RU" sz="2200" b="1" dirty="0"/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операции с присвоением</a:t>
            </a:r>
            <a:endParaRPr lang="en-US" altLang="ru-RU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ru-RU" sz="2200" dirty="0"/>
              <a:t>+= -= /= *= %= &amp;= |= &gt;&gt;= &lt;&lt;=</a:t>
            </a:r>
            <a:endParaRPr lang="ru-RU" altLang="ru-RU" sz="2200" dirty="0"/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операции выделения и освобождения памяти для определённого класса: </a:t>
            </a:r>
            <a:r>
              <a:rPr lang="en-US" altLang="ru-RU" sz="2200" dirty="0">
                <a:solidFill>
                  <a:srgbClr val="0000FF"/>
                </a:solidFill>
              </a:rPr>
              <a:t>new</a:t>
            </a:r>
            <a:r>
              <a:rPr lang="ru-RU" altLang="ru-RU" sz="2200" dirty="0"/>
              <a:t>, </a:t>
            </a:r>
            <a:r>
              <a:rPr lang="en-US" altLang="ru-RU" sz="2200" dirty="0">
                <a:solidFill>
                  <a:srgbClr val="0000FF"/>
                </a:solidFill>
              </a:rPr>
              <a:t>delete</a:t>
            </a:r>
            <a:r>
              <a:rPr lang="en-US" altLang="ru-RU" sz="2200" dirty="0"/>
              <a:t>, </a:t>
            </a:r>
            <a:r>
              <a:rPr lang="en-US" altLang="ru-RU" sz="2200" dirty="0">
                <a:solidFill>
                  <a:srgbClr val="0000FF"/>
                </a:solidFill>
              </a:rPr>
              <a:t>new</a:t>
            </a:r>
            <a:r>
              <a:rPr lang="en-US" altLang="ru-RU" sz="2200" dirty="0"/>
              <a:t>[] </a:t>
            </a:r>
            <a:r>
              <a:rPr lang="en-US" altLang="ru-RU" sz="2200" dirty="0">
                <a:solidFill>
                  <a:srgbClr val="0000FF"/>
                </a:solidFill>
              </a:rPr>
              <a:t>delete</a:t>
            </a:r>
            <a:r>
              <a:rPr lang="en-US" altLang="ru-RU" sz="2200" dirty="0"/>
              <a:t>[]</a:t>
            </a:r>
            <a:endParaRPr lang="ru-RU" altLang="ru-RU" sz="2200" b="1" dirty="0"/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операцию вызова функции </a:t>
            </a:r>
            <a:r>
              <a:rPr lang="en-US" altLang="ru-RU" sz="2200" b="1" dirty="0"/>
              <a:t>()</a:t>
            </a:r>
            <a:endParaRPr lang="ru-RU" altLang="ru-RU" sz="22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4637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5" y="117000"/>
            <a:ext cx="8964000" cy="618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200" dirty="0"/>
              <a:t>Преимущества использования АТД: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i="1" u="sng" dirty="0"/>
              <a:t>Инкапсуляция деталей реализации</a:t>
            </a:r>
            <a:br>
              <a:rPr lang="en-US" sz="2200" dirty="0"/>
            </a:br>
            <a:r>
              <a:rPr lang="ru-RU" sz="2200" dirty="0"/>
              <a:t>Это означает, что единожды инкапсулировав детали реализации работы АТД мы предоставляем клиенту интерфейс, при помощи которого он может взаимодействовать с АТД. Изменив детали реализации, представление клиентов о работе АТД не изменится.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i="1" u="sng" dirty="0"/>
              <a:t>Снижение сложности</a:t>
            </a:r>
            <a:br>
              <a:rPr lang="en-US" sz="2200" dirty="0"/>
            </a:br>
            <a:r>
              <a:rPr lang="ru-RU" sz="2200" dirty="0"/>
              <a:t>Путем абстрагирования от деталей реализации, мы сосредотачиваемся на интерфейсе, т.е. на том, что может делать АТД, а не на том как это делается. Более того, АТД позволяет нам работать с сущностью реального мира.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i="1" u="sng" dirty="0"/>
              <a:t>Ограничение области использования данных</a:t>
            </a:r>
            <a:br>
              <a:rPr lang="ru-RU" sz="2200" dirty="0"/>
            </a:br>
            <a:r>
              <a:rPr lang="ru-RU" sz="2200" dirty="0"/>
              <a:t>Используя АТД мы можем быть уверены, что данные, представляющие внутреннюю структуру АТД не будут зависеть от других участков кода. При этом реализуется “независимость” АТД.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200" i="1" u="sng" dirty="0"/>
              <a:t>Высокая информативность интерфейса</a:t>
            </a:r>
            <a:br>
              <a:rPr lang="ru-RU" sz="2200" i="1" u="sng" dirty="0"/>
            </a:br>
            <a:r>
              <a:rPr lang="ru-RU" sz="2200" dirty="0"/>
              <a:t>АТД позволяет представить весь интерфейс в терминах сущностей предметной области, что, согласитесь, повышает удобочитаемость и информативность кода.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7395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125000"/>
            <a:ext cx="8640232" cy="2592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79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операций.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Абстрактные типы данных.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Паттерн "итератор".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абстрактных типов данных.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79"/>
              <a:tabLst>
                <a:tab pos="358775" algn="l"/>
              </a:tabLst>
            </a:pPr>
            <a:r>
              <a:rPr lang="ru-RU" sz="2400" dirty="0"/>
              <a:t>Дружественные классы и дружественные функции.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6683" y="765000"/>
            <a:ext cx="8964000" cy="549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Ограничения: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нельзя перегрузить операцию для встроенных типов данных</a:t>
            </a:r>
            <a:br>
              <a:rPr lang="ru-RU" altLang="ru-RU" sz="2200" dirty="0"/>
            </a:br>
            <a:r>
              <a:rPr lang="ru-RU" altLang="ru-RU" sz="2200" dirty="0"/>
              <a:t>(хотя бы один параметр должен быть классом)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нельзя определять новые операции (только встроенные, и то не все)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запрещена перегрузка следующих встроенных операций: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.    прямой выбор метода или поля данных объекта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.*  обращение к методу или полю данных через указатель на него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?:  условная (тернарная) операция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::   операция указания области видимости</a:t>
            </a: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>
                <a:solidFill>
                  <a:srgbClr val="0000FF"/>
                </a:solidFill>
              </a:rPr>
              <a:t>sizeof</a:t>
            </a:r>
            <a:r>
              <a:rPr lang="ru-RU" altLang="ru-RU" sz="2200" dirty="0"/>
              <a:t>   операция вычисления размера аргумента (в байтах)</a:t>
            </a:r>
            <a:endParaRPr lang="en-US" altLang="ru-RU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rgbClr val="0000FF"/>
                </a:solidFill>
              </a:rPr>
              <a:t>typeof</a:t>
            </a:r>
            <a:r>
              <a:rPr lang="en-US" sz="2200" dirty="0"/>
              <a:t> </a:t>
            </a:r>
            <a:r>
              <a:rPr lang="ru-RU" sz="2200" dirty="0"/>
              <a:t>операция получения информации о типе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FF"/>
                </a:solidFill>
              </a:rPr>
              <a:t>static_cast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00FF"/>
                </a:solidFill>
              </a:rPr>
              <a:t>const_cast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FF"/>
                </a:solidFill>
              </a:rPr>
              <a:t>reinterpret_cast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00FF"/>
                </a:solidFill>
              </a:rPr>
              <a:t>dynamic_cast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операторы преобразования типов данных </a:t>
            </a:r>
            <a:endParaRPr lang="ru-RU" altLang="ru-RU" sz="2200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200" dirty="0"/>
              <a:t>#    операция команд препроцессора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синтаксис и приоритет перегружаемой операции изменить нельзя (например, унарную операцию нельзя сделать бинарной и наоборот)</a:t>
            </a:r>
          </a:p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200" dirty="0"/>
              <a:t>нельзя использовать параметры по умолчанию</a:t>
            </a:r>
            <a:r>
              <a:rPr lang="en-US" altLang="ru-RU" sz="2200" dirty="0"/>
              <a:t> (</a:t>
            </a:r>
            <a:r>
              <a:rPr lang="ru-RU" altLang="ru-RU" sz="2200" dirty="0"/>
              <a:t>кроме оператора </a:t>
            </a:r>
            <a:r>
              <a:rPr lang="en-US" altLang="ru-RU" sz="2200" dirty="0"/>
              <a:t>())</a:t>
            </a:r>
            <a:endParaRPr lang="ru-RU" altLang="ru-RU" sz="22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2327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197000"/>
            <a:ext cx="8964000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altLang="ru-RU" sz="2400" dirty="0"/>
              <a:t>Перегрузка операторов может осуществляться: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внешней функцией (как в примере выше)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методом класса – тогда первый параметр передаётся как </a:t>
            </a:r>
            <a:r>
              <a:rPr lang="en-US" altLang="ru-RU" sz="2400" dirty="0">
                <a:solidFill>
                  <a:srgbClr val="0000FF"/>
                </a:solidFill>
              </a:rPr>
              <a:t>this</a:t>
            </a:r>
            <a:r>
              <a:rPr lang="en-US" altLang="ru-RU" sz="2400" dirty="0"/>
              <a:t>,</a:t>
            </a:r>
            <a:br>
              <a:rPr lang="ru-RU" altLang="ru-RU" sz="2400" dirty="0"/>
            </a:br>
            <a:r>
              <a:rPr lang="ru-RU" altLang="ru-RU" sz="2400" dirty="0"/>
              <a:t>и количество явно определяемых параметров на один меньше: 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400" dirty="0"/>
              <a:t>у бинарных операций – один параметр, 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400" dirty="0"/>
              <a:t>у унарных операций – параметры отсутствует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внешней функцией</a:t>
            </a:r>
            <a:r>
              <a:rPr lang="en-US" altLang="ru-RU" sz="2400" dirty="0"/>
              <a:t>,</a:t>
            </a:r>
            <a:r>
              <a:rPr lang="ru-RU" altLang="ru-RU" sz="2400" dirty="0"/>
              <a:t> объявленной как дружественная к классам параметрам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2169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784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бинарных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8477" y="837001"/>
            <a:ext cx="8208000" cy="539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перегрузка </a:t>
            </a:r>
            <a:r>
              <a:rPr lang="ru-RU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оператрора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методом класса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7829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856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бинарных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1557000"/>
            <a:ext cx="6624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0);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0);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13)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16000" y="1269000"/>
            <a:ext cx="5904000" cy="288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400" dirty="0">
                <a:solidFill>
                  <a:schemeClr val="tx1"/>
                </a:solidFill>
              </a:rPr>
              <a:t>использование перегруженных операторов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6000" y="1701000"/>
            <a:ext cx="4320000" cy="1296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Явное указание вызываемой функции-оператора, объявленной внутри класса</a:t>
            </a:r>
          </a:p>
        </p:txBody>
      </p:sp>
      <p:cxnSp>
        <p:nvCxnSpPr>
          <p:cNvPr id="12" name="Прямая со стрелкой 11"/>
          <p:cNvCxnSpPr>
            <a:cxnSpLocks/>
            <a:stCxn id="11" idx="1"/>
          </p:cNvCxnSpPr>
          <p:nvPr/>
        </p:nvCxnSpPr>
        <p:spPr>
          <a:xfrm flipH="1">
            <a:off x="3708000" y="2349000"/>
            <a:ext cx="1008000" cy="864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1692000" y="4581000"/>
            <a:ext cx="7344000" cy="1656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Тоже самое, но оператор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объявлен в виде внешней функции.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Тут произойдёт неявное преобразование </a:t>
            </a:r>
            <a:r>
              <a:rPr lang="en-US" sz="2400" dirty="0">
                <a:solidFill>
                  <a:srgbClr val="0000FF"/>
                </a:solidFill>
              </a:rPr>
              <a:t>const char</a:t>
            </a:r>
            <a:r>
              <a:rPr lang="en-US" sz="2400" dirty="0">
                <a:solidFill>
                  <a:schemeClr val="tx1"/>
                </a:solidFill>
              </a:rPr>
              <a:t>*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 </a:t>
            </a:r>
            <a:r>
              <a:rPr lang="en-US" sz="2400" dirty="0">
                <a:solidFill>
                  <a:srgbClr val="428497"/>
                </a:solidFill>
              </a:rPr>
              <a:t>string</a:t>
            </a:r>
            <a:r>
              <a:rPr lang="ru-RU" sz="2400" dirty="0">
                <a:solidFill>
                  <a:schemeClr val="tx1"/>
                </a:solidFill>
              </a:rPr>
              <a:t>, поскольку существует такой конструктор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3204000" y="3789000"/>
            <a:ext cx="1008000" cy="792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006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Перегрузка унарных операторов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765000"/>
            <a:ext cx="4536000" cy="5478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префиксная операция (++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постфиксная операция 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a++)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8000" y="3645000"/>
            <a:ext cx="4193474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3600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постфиксная операция 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a++)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operator++</a:t>
            </a:r>
            <a:endParaRPr lang="ru-RU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CComplex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Абстрактные типы данных</a:t>
            </a:r>
            <a:endParaRPr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6130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24358</TotalTime>
  <Words>4968</Words>
  <Application>Microsoft Office PowerPoint</Application>
  <PresentationFormat>Экран (4:3)</PresentationFormat>
  <Paragraphs>897</Paragraphs>
  <Slides>41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Consolas</vt:lpstr>
      <vt:lpstr>Courier New</vt:lpstr>
      <vt:lpstr>Wingdings</vt:lpstr>
      <vt:lpstr>Ретро</vt:lpstr>
      <vt:lpstr>Презентация PowerPoint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Перегрузка бинарных операторов</vt:lpstr>
      <vt:lpstr>Перегрузка бинарных операторов</vt:lpstr>
      <vt:lpstr>Перегрузка унарных операторов</vt:lpstr>
      <vt:lpstr>Перегрузка операторов</vt:lpstr>
      <vt:lpstr>Перегрузка операторов</vt:lpstr>
      <vt:lpstr>operator=</vt:lpstr>
      <vt:lpstr>operator=</vt:lpstr>
      <vt:lpstr>operator=</vt:lpstr>
      <vt:lpstr>operator[]</vt:lpstr>
      <vt:lpstr>operator()</vt:lpstr>
      <vt:lpstr>Неявное преобразования типов</vt:lpstr>
      <vt:lpstr>Оператор преобразования типа</vt:lpstr>
      <vt:lpstr>оператор преобразования типа</vt:lpstr>
      <vt:lpstr>ключевое слово explicit</vt:lpstr>
      <vt:lpstr>Использование неявных преобразований</vt:lpstr>
      <vt:lpstr>Использование неявных преобразований</vt:lpstr>
      <vt:lpstr>Презентация PowerPoint</vt:lpstr>
      <vt:lpstr>Паттерн "Итератор"</vt:lpstr>
      <vt:lpstr>Паттерн "Итератор"</vt:lpstr>
      <vt:lpstr>Паттерн "Итератор"</vt:lpstr>
      <vt:lpstr>Паттерн "Итератор"</vt:lpstr>
      <vt:lpstr>Паттерн "Итератор"</vt:lpstr>
      <vt:lpstr>Паттерн "Итератор"</vt:lpstr>
      <vt:lpstr>Паттерн "Итератор"</vt:lpstr>
      <vt:lpstr>Дружественные функции</vt:lpstr>
      <vt:lpstr>Дружественные функции</vt:lpstr>
      <vt:lpstr>Дружественные функции</vt:lpstr>
      <vt:lpstr>Дружественные классы</vt:lpstr>
      <vt:lpstr>Дружественные классы</vt:lpstr>
      <vt:lpstr>Абстрактные типы данных</vt:lpstr>
      <vt:lpstr>Абстрактные типы данных</vt:lpstr>
      <vt:lpstr>Абстрактные типы данных</vt:lpstr>
      <vt:lpstr>Абстрактные типы данных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типы данных</dc:title>
  <dc:creator>.</dc:creator>
  <cp:lastModifiedBy>Ion</cp:lastModifiedBy>
  <cp:revision>1514</cp:revision>
  <dcterms:created xsi:type="dcterms:W3CDTF">2017-05-18T18:58:30Z</dcterms:created>
  <dcterms:modified xsi:type="dcterms:W3CDTF">2020-04-06T20:07:59Z</dcterms:modified>
</cp:coreProperties>
</file>