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709" r:id="rId2"/>
    <p:sldId id="727" r:id="rId3"/>
    <p:sldId id="728" r:id="rId4"/>
    <p:sldId id="747" r:id="rId5"/>
    <p:sldId id="729" r:id="rId6"/>
    <p:sldId id="750" r:id="rId7"/>
    <p:sldId id="737" r:id="rId8"/>
    <p:sldId id="730" r:id="rId9"/>
    <p:sldId id="738" r:id="rId10"/>
    <p:sldId id="739" r:id="rId11"/>
    <p:sldId id="740" r:id="rId12"/>
    <p:sldId id="749" r:id="rId13"/>
    <p:sldId id="741" r:id="rId14"/>
    <p:sldId id="731" r:id="rId15"/>
    <p:sldId id="732" r:id="rId16"/>
    <p:sldId id="743" r:id="rId17"/>
    <p:sldId id="742" r:id="rId18"/>
    <p:sldId id="744" r:id="rId19"/>
    <p:sldId id="736" r:id="rId20"/>
    <p:sldId id="745" r:id="rId21"/>
    <p:sldId id="684" r:id="rId22"/>
    <p:sldId id="685" r:id="rId23"/>
    <p:sldId id="687" r:id="rId24"/>
    <p:sldId id="688" r:id="rId25"/>
    <p:sldId id="751" r:id="rId26"/>
    <p:sldId id="752" r:id="rId27"/>
    <p:sldId id="689" r:id="rId28"/>
    <p:sldId id="690" r:id="rId29"/>
    <p:sldId id="692" r:id="rId30"/>
    <p:sldId id="693" r:id="rId31"/>
    <p:sldId id="694" r:id="rId32"/>
    <p:sldId id="74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Шаблоны классов" id="{6EBA8F7D-92A8-4FAB-B4EF-AEEC96DFF428}">
          <p14:sldIdLst>
            <p14:sldId id="709"/>
            <p14:sldId id="727"/>
            <p14:sldId id="728"/>
            <p14:sldId id="747"/>
            <p14:sldId id="729"/>
            <p14:sldId id="750"/>
            <p14:sldId id="737"/>
            <p14:sldId id="730"/>
            <p14:sldId id="738"/>
            <p14:sldId id="739"/>
            <p14:sldId id="740"/>
            <p14:sldId id="749"/>
            <p14:sldId id="741"/>
            <p14:sldId id="731"/>
            <p14:sldId id="732"/>
            <p14:sldId id="743"/>
            <p14:sldId id="742"/>
            <p14:sldId id="744"/>
            <p14:sldId id="736"/>
            <p14:sldId id="745"/>
            <p14:sldId id="684"/>
            <p14:sldId id="685"/>
            <p14:sldId id="687"/>
            <p14:sldId id="688"/>
            <p14:sldId id="751"/>
            <p14:sldId id="752"/>
            <p14:sldId id="689"/>
            <p14:sldId id="690"/>
            <p14:sldId id="692"/>
            <p14:sldId id="693"/>
            <p14:sldId id="694"/>
            <p14:sldId id="7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E91"/>
    <a:srgbClr val="0000FF"/>
    <a:srgbClr val="000080"/>
    <a:srgbClr val="00A42F"/>
    <a:srgbClr val="880000"/>
    <a:srgbClr val="B9FFCF"/>
    <a:srgbClr val="FFC5C5"/>
    <a:srgbClr val="428497"/>
    <a:srgbClr val="3E0000"/>
    <a:srgbClr val="F3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0" autoAdjust="0"/>
    <p:restoredTop sz="63982" autoAdjust="0"/>
  </p:normalViewPr>
  <p:slideViewPr>
    <p:cSldViewPr>
      <p:cViewPr varScale="1">
        <p:scale>
          <a:sx n="73" d="100"/>
          <a:sy n="73" d="100"/>
        </p:scale>
        <p:origin x="227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807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831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данном случае работает принцип "утиной типизации":</a:t>
            </a:r>
            <a:r>
              <a:rPr lang="en-US" baseline="0" dirty="0"/>
              <a:t> </a:t>
            </a:r>
            <a:r>
              <a:rPr lang="ru-RU" baseline="0" dirty="0"/>
              <a:t>"если что-то выглядит как утка и крякает как утка, то перед вами утка и есть".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Работает этот принцип так: все методы-шаблоны компилируются с тем типом, с которым используются в программе.</a:t>
            </a:r>
          </a:p>
          <a:p>
            <a:pPr marL="0" indent="0">
              <a:buNone/>
            </a:pPr>
            <a:r>
              <a:rPr lang="ru-RU" baseline="0" dirty="0"/>
              <a:t>В момент компиляции тип параметра шаблона известен, и все обращения к полям этого типа проверяются на возможность:</a:t>
            </a:r>
          </a:p>
          <a:p>
            <a:pPr marL="0" indent="0">
              <a:buNone/>
            </a:pPr>
            <a:r>
              <a:rPr lang="ru-RU" baseline="0" dirty="0"/>
              <a:t>если в приведенном примере тип </a:t>
            </a:r>
            <a:r>
              <a:rPr lang="en-US" baseline="0" dirty="0"/>
              <a:t>T </a:t>
            </a:r>
            <a:r>
              <a:rPr lang="ru-RU" baseline="0" dirty="0"/>
              <a:t>не содержит поля </a:t>
            </a:r>
            <a:r>
              <a:rPr lang="en-US" baseline="0" dirty="0" err="1"/>
              <a:t>m_ID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то при компиляции вызова метода </a:t>
            </a:r>
            <a:r>
              <a:rPr lang="en-US" baseline="0" dirty="0" err="1"/>
              <a:t>FindItem</a:t>
            </a:r>
            <a:r>
              <a:rPr lang="en-US" baseline="0" dirty="0"/>
              <a:t> </a:t>
            </a:r>
            <a:r>
              <a:rPr lang="ru-RU" baseline="0" dirty="0"/>
              <a:t>будет сгенерирована ошибка.</a:t>
            </a:r>
          </a:p>
          <a:p>
            <a:pPr marL="0" indent="0">
              <a:buNone/>
            </a:pPr>
            <a:r>
              <a:rPr lang="ru-RU" baseline="0" dirty="0"/>
              <a:t>Поэтому этот шаблон класса можно использовать с любыми структурами/классами содержащими поле </a:t>
            </a:r>
            <a:r>
              <a:rPr lang="en-US" baseline="0" dirty="0" err="1"/>
              <a:t>m_ID</a:t>
            </a:r>
            <a:r>
              <a:rPr lang="ru-RU" baseline="0" dirty="0"/>
              <a:t>, независимо от наличия других полей.</a:t>
            </a:r>
          </a:p>
          <a:p>
            <a:pPr marL="0" indent="0">
              <a:buNone/>
            </a:pPr>
            <a:r>
              <a:rPr lang="ru-RU" baseline="0" dirty="0"/>
              <a:t>Примечание 1: это пример принципа "полиморфизма параметров", а в лекции про наследование (которая будет позже) будет показан более традиционный для </a:t>
            </a:r>
            <a:r>
              <a:rPr lang="en-US" baseline="0" dirty="0"/>
              <a:t>C++ </a:t>
            </a:r>
            <a:r>
              <a:rPr lang="ru-RU" baseline="0" dirty="0"/>
              <a:t>способ реализации полиморфизма через наследование.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09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"Утиная типизация" – красивая </a:t>
            </a:r>
            <a:r>
              <a:rPr lang="ru-RU" baseline="0" dirty="0" err="1"/>
              <a:t>метофора</a:t>
            </a:r>
            <a:r>
              <a:rPr lang="ru-RU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Некоторые разработчики ограничивают термин "утиная типизация" требуя</a:t>
            </a:r>
            <a:r>
              <a:rPr lang="en-US" baseline="0" dirty="0"/>
              <a:t>,</a:t>
            </a:r>
            <a:r>
              <a:rPr lang="ru-RU" baseline="0" dirty="0"/>
              <a:t> чтобы он работал во время исполнения программы (в </a:t>
            </a:r>
            <a:r>
              <a:rPr lang="en-US" baseline="0" dirty="0"/>
              <a:t>C++ </a:t>
            </a:r>
            <a:r>
              <a:rPr lang="ru-RU" baseline="0" dirty="0"/>
              <a:t>этот принцип работает только на стадии компиляции).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Но, поскольку ни один комитет по стандартизации не закрепил понятие "утиная типизация" однозначно, то находятся сторонники обоих подходов: и те кто считают что "утиная типизация" свойственна только языкам с динамической типизацией(то есть </a:t>
            </a:r>
            <a:r>
              <a:rPr lang="en-US" baseline="0" dirty="0"/>
              <a:t>Python) </a:t>
            </a:r>
            <a:r>
              <a:rPr lang="ru-RU" baseline="0" dirty="0"/>
              <a:t>и те кто видят её применение и в языках со статической типизацией (С++, </a:t>
            </a:r>
            <a:r>
              <a:rPr lang="en-US" baseline="0" dirty="0"/>
              <a:t>Java)</a:t>
            </a:r>
            <a:r>
              <a:rPr lang="ru-RU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847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Напоминаю,  что конструктор этого класса принимает максимальное возможное количество элементов для хранения внутри этого объекта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782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каждая комбинация типов параметров (</a:t>
            </a:r>
            <a:r>
              <a:rPr lang="en-US" baseline="0" dirty="0"/>
              <a:t>T </a:t>
            </a:r>
            <a:r>
              <a:rPr lang="ru-RU" baseline="0" dirty="0"/>
              <a:t>и</a:t>
            </a:r>
            <a:r>
              <a:rPr lang="en-US" baseline="0" dirty="0"/>
              <a:t> SIZETYPE </a:t>
            </a:r>
            <a:r>
              <a:rPr lang="ru-RU" baseline="0" dirty="0"/>
              <a:t>в данном случае) приводит к созданию своего набора всех функций класса</a:t>
            </a:r>
          </a:p>
          <a:p>
            <a:pPr marL="228600" indent="-228600">
              <a:buAutoNum type="arabicParenR"/>
            </a:pPr>
            <a:r>
              <a:rPr lang="ru-RU" baseline="0" dirty="0"/>
              <a:t>реально функции будут скомпилированы только если они вызываются в программе</a:t>
            </a:r>
          </a:p>
          <a:p>
            <a:pPr marL="228600" indent="-228600">
              <a:buAutoNum type="arabicParenR"/>
            </a:pPr>
            <a:r>
              <a:rPr lang="ru-RU" baseline="0" dirty="0"/>
              <a:t>современные компиляторы достаточно умные, чтобы реализации шаблонов с одинаковыми наборами параметров не дублировать внутри одного</a:t>
            </a:r>
            <a:r>
              <a:rPr lang="en-US" baseline="0" dirty="0"/>
              <a:t> </a:t>
            </a:r>
            <a:r>
              <a:rPr lang="en-US" baseline="0" dirty="0" err="1"/>
              <a:t>cpp</a:t>
            </a:r>
            <a:r>
              <a:rPr lang="en-US" baseline="0" dirty="0"/>
              <a:t> </a:t>
            </a:r>
            <a:r>
              <a:rPr lang="ru-RU" baseline="0" dirty="0"/>
              <a:t>файла</a:t>
            </a:r>
          </a:p>
          <a:p>
            <a:pPr marL="228600" indent="-228600">
              <a:buAutoNum type="arabicParenR"/>
            </a:pPr>
            <a:r>
              <a:rPr lang="ru-RU" baseline="0" dirty="0"/>
              <a:t>при использовании одного и того же шаблона с одной и той же комбинацией параметров в разных </a:t>
            </a:r>
            <a:r>
              <a:rPr lang="en-US" baseline="0" dirty="0" err="1"/>
              <a:t>cpp</a:t>
            </a:r>
            <a:r>
              <a:rPr lang="en-US" baseline="0" dirty="0"/>
              <a:t> </a:t>
            </a:r>
            <a:r>
              <a:rPr lang="ru-RU" baseline="0" dirty="0"/>
              <a:t>файлах они будут скомпилированы повторно и</a:t>
            </a:r>
            <a:br>
              <a:rPr lang="ru-RU" baseline="0" dirty="0"/>
            </a:br>
            <a:r>
              <a:rPr lang="ru-RU" baseline="0" dirty="0"/>
              <a:t>удалены на стадии объединения разных </a:t>
            </a:r>
            <a:r>
              <a:rPr lang="en-US" baseline="0" dirty="0" err="1"/>
              <a:t>cpp</a:t>
            </a:r>
            <a:r>
              <a:rPr lang="en-US" baseline="0" dirty="0"/>
              <a:t> </a:t>
            </a:r>
            <a:r>
              <a:rPr lang="ru-RU" baseline="0" dirty="0"/>
              <a:t>модулей линковщиком (компоновщиком) для уменьшения размера исполняемого файла.</a:t>
            </a:r>
            <a:br>
              <a:rPr lang="ru-RU" baseline="0" dirty="0"/>
            </a:br>
            <a:r>
              <a:rPr lang="ru-RU" baseline="0" dirty="0"/>
              <a:t>К сожалению, гибкость шаблонов в случае языка </a:t>
            </a:r>
            <a:r>
              <a:rPr lang="en-US" baseline="0" dirty="0"/>
              <a:t>C++ </a:t>
            </a:r>
            <a:r>
              <a:rPr lang="ru-RU" baseline="0" dirty="0"/>
              <a:t>приводит к ощутимому увеличению времени компиляции программ.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911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Замечание: В объявлении класса шаблонные параметры могут называться не так как в реализации функции (</a:t>
            </a:r>
            <a:r>
              <a:rPr lang="en-US" baseline="0" dirty="0"/>
              <a:t>SIZE &lt;=&gt; S)</a:t>
            </a:r>
            <a:r>
              <a:rPr lang="ru-RU" baseline="0" dirty="0"/>
              <a:t> поскольку компилируются независимо, а при вызове функции сравнение производится только по типам параметров.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725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132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68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при использовании шаблонов с параметрами по умолчанию разница будет только в момент объявления</a:t>
            </a:r>
          </a:p>
          <a:p>
            <a:pPr marL="228600" indent="-228600">
              <a:buAutoNum type="arabicParenR"/>
            </a:pPr>
            <a:r>
              <a:rPr lang="ru-RU" baseline="0" dirty="0"/>
              <a:t>вызов методов из объекта и способы обращения к полям объекта не меняются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054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Под "некорректностью" работы тут подразумевается, что</a:t>
            </a:r>
          </a:p>
          <a:p>
            <a:pPr marL="0" indent="0">
              <a:buNone/>
            </a:pPr>
            <a:r>
              <a:rPr lang="ru-RU" baseline="0" dirty="0"/>
              <a:t>сравнение элементов будет происходить по значению, то есть для типа </a:t>
            </a:r>
            <a:r>
              <a:rPr lang="en-US" baseline="0" dirty="0"/>
              <a:t>char* 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сравниваться будут адреса строк в памяти, вместо непосредственного содержимого этих строк.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27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обобщённое программирование реализовано во всех современных языках программирования, правда несколько разными методами.</a:t>
            </a:r>
          </a:p>
          <a:p>
            <a:pPr marL="228600" indent="-228600">
              <a:buAutoNum type="arabicParenR"/>
            </a:pPr>
            <a:r>
              <a:rPr lang="ru-RU" baseline="0" dirty="0"/>
              <a:t>возникло оно в 70-х годах, задолго до появления С++</a:t>
            </a:r>
          </a:p>
          <a:p>
            <a:pPr marL="228600" indent="-228600">
              <a:buAutoNum type="arabicParenR"/>
            </a:pPr>
            <a:r>
              <a:rPr lang="ru-RU" baseline="0" dirty="0"/>
              <a:t>обобщённое программирование позволяет использовать подход из </a:t>
            </a:r>
            <a:r>
              <a:rPr lang="ru-RU" baseline="0" dirty="0" err="1"/>
              <a:t>нетипизированных</a:t>
            </a:r>
            <a:r>
              <a:rPr lang="ru-RU" baseline="0" dirty="0"/>
              <a:t> языков – один раз описываем алгоритм, и компилируем его с любыми возможными типами параметров</a:t>
            </a:r>
          </a:p>
          <a:p>
            <a:pPr marL="228600" indent="-228600">
              <a:buAutoNum type="arabicParenR"/>
            </a:pPr>
            <a:r>
              <a:rPr lang="ru-RU" baseline="0" dirty="0"/>
              <a:t>грубо говоря это "полиморфизм параметров" (лекция про полиморфизм будет позже)</a:t>
            </a:r>
          </a:p>
          <a:p>
            <a:pPr marL="228600" indent="-228600">
              <a:buAutoNum type="arabicParenR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463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Перегрузим реализацию метода </a:t>
            </a:r>
            <a:r>
              <a:rPr lang="en-US" baseline="0" dirty="0" err="1"/>
              <a:t>FindItem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чтобы для строк была своя реализация(использующая сравнение через </a:t>
            </a:r>
            <a:r>
              <a:rPr lang="en-US" baseline="0" dirty="0" err="1"/>
              <a:t>strcmp</a:t>
            </a:r>
            <a:r>
              <a:rPr lang="en-US" baseline="0" dirty="0"/>
              <a:t>)</a:t>
            </a:r>
            <a:r>
              <a:rPr lang="ru-RU" baseline="0" dirty="0"/>
              <a:t>, а для всех остальных типов использовалась стандартная реализация-шаблон (использующая сравнение по значению).</a:t>
            </a:r>
          </a:p>
          <a:p>
            <a:pPr marL="228600" indent="-228600">
              <a:buAutoNum type="arabicParenR"/>
            </a:pPr>
            <a:r>
              <a:rPr lang="ru-RU" baseline="0" dirty="0"/>
              <a:t>При вызове метода из шаблонного класса (как и просто шаблонной функции) компилятор сперва ищет реализацию функции с тем же именем и явным указанием типов параметров (второй пример на этом слайде),</a:t>
            </a:r>
            <a:br>
              <a:rPr lang="ru-RU" baseline="0" dirty="0"/>
            </a:br>
            <a:r>
              <a:rPr lang="ru-RU" baseline="0" dirty="0"/>
              <a:t>если найдёт, то использует именно её,</a:t>
            </a:r>
            <a:br>
              <a:rPr lang="ru-RU" baseline="0" dirty="0"/>
            </a:br>
            <a:r>
              <a:rPr lang="ru-RU" baseline="0" dirty="0"/>
              <a:t>если не найдёт, то будет искать шаблон  с тем же именем и количеством параметров, и пытается из него создать искомую функцию</a:t>
            </a:r>
          </a:p>
          <a:p>
            <a:pPr marL="228600" indent="-228600">
              <a:buAutoNum type="arabicParenR"/>
            </a:pPr>
            <a:r>
              <a:rPr lang="ru-RU" baseline="0" dirty="0"/>
              <a:t>Это позволяет сделать шаблонную реализацию функции для всех встроенных типов, и отдельно прописать альтернативную реализацию для нескольких "исключительных" типов. Чаще всего такими особенными реализациями получаются реализации для строк.</a:t>
            </a:r>
          </a:p>
          <a:p>
            <a:pPr marL="228600" indent="-228600">
              <a:buAutoNum type="arabicParenR"/>
            </a:pP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/>
              <a:t>если у класса несколько шаблонных параметров и один мы специализируем (перегружаем явно для какого то типа, то придётся специализировать и остальные </a:t>
            </a:r>
            <a:r>
              <a:rPr lang="ru-RU" baseline="0" dirty="0">
                <a:sym typeface="Wingdings" panose="05000000000000000000" pitchFamily="2" charset="2"/>
              </a:rPr>
              <a:t>)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018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 слайд из лекции "Инкапсуляция", на нём предлагалось для того, что бы многократно не вызывать вручную освобождение памяти, завернуть указатели </a:t>
            </a:r>
            <a:r>
              <a:rPr lang="en-US" baseline="0" dirty="0" err="1"/>
              <a:t>pArr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pOtherArr</a:t>
            </a:r>
            <a:r>
              <a:rPr lang="en-US" baseline="0" dirty="0"/>
              <a:t> </a:t>
            </a:r>
            <a:r>
              <a:rPr lang="ru-RU" baseline="0" dirty="0"/>
              <a:t>в класс, который с помощью деструктора будет автоматически освобождать массивы при уничтожении переменных </a:t>
            </a:r>
            <a:r>
              <a:rPr lang="en-US" baseline="0" dirty="0" err="1"/>
              <a:t>pArr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pOtherArr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(</a:t>
            </a:r>
            <a:r>
              <a:rPr lang="ru-RU" baseline="0" dirty="0"/>
              <a:t>примечание из оригинального слайда: из-за обилия операторов </a:t>
            </a:r>
            <a:r>
              <a:rPr lang="en-US" baseline="0" dirty="0"/>
              <a:t>delete</a:t>
            </a:r>
            <a:r>
              <a:rPr lang="ru-RU" baseline="0" dirty="0"/>
              <a:t> весь код функции </a:t>
            </a:r>
            <a:r>
              <a:rPr lang="en-US" baseline="0" dirty="0" err="1"/>
              <a:t>DoAction</a:t>
            </a:r>
            <a:r>
              <a:rPr lang="en-US" baseline="0" dirty="0"/>
              <a:t> </a:t>
            </a:r>
            <a:r>
              <a:rPr lang="ru-RU" baseline="0" dirty="0"/>
              <a:t>даже не влез на слайд</a:t>
            </a:r>
            <a:r>
              <a:rPr lang="en-US" baseline="0" dirty="0"/>
              <a:t>)</a:t>
            </a: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749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 пример из лекции "</a:t>
            </a:r>
            <a:r>
              <a:rPr lang="ru-RU" baseline="0" dirty="0" err="1"/>
              <a:t>Инкасуляция</a:t>
            </a:r>
            <a:r>
              <a:rPr lang="ru-RU" baseline="0" dirty="0"/>
              <a:t>" – пример класса-обёртки для указателя, который благодаря принципу </a:t>
            </a:r>
            <a:r>
              <a:rPr lang="en-US" baseline="0" dirty="0"/>
              <a:t>RAII </a:t>
            </a:r>
            <a:r>
              <a:rPr lang="ru-RU" baseline="0" dirty="0"/>
              <a:t>обеспечит автоматическое освобождение памяти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706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 пример из лекции "</a:t>
            </a:r>
            <a:r>
              <a:rPr lang="ru-RU" baseline="0" dirty="0" err="1"/>
              <a:t>Инкасуляция</a:t>
            </a:r>
            <a:r>
              <a:rPr lang="ru-RU" baseline="0" dirty="0"/>
              <a:t>": пример использования класса обёртки для указателя.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2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05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Сделаем шаблон из нашего класса. Теперь мы можем его использовать с любыми указателями, и быть уверенными, что не забудем освободить память – просто нужно все указатели завернуть в наш класс.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379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*</a:t>
            </a:r>
            <a:r>
              <a:rPr lang="ru-RU" baseline="0" dirty="0"/>
              <a:t> Семантика перемещения(конструктор перемещения и оператор перемещения доступны начиная со стандарта </a:t>
            </a:r>
            <a:r>
              <a:rPr lang="en-US" baseline="0" dirty="0"/>
              <a:t>C++11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992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в данном случае </a:t>
            </a:r>
            <a:r>
              <a:rPr lang="en-US" baseline="0" dirty="0" err="1"/>
              <a:t>unique_ptr</a:t>
            </a:r>
            <a:r>
              <a:rPr lang="en-US" baseline="0" dirty="0"/>
              <a:t>&lt;int&gt;</a:t>
            </a:r>
            <a:r>
              <a:rPr lang="ru-RU" baseline="0" dirty="0"/>
              <a:t> - это указатель на </a:t>
            </a:r>
            <a:r>
              <a:rPr lang="en-US" baseline="0" dirty="0"/>
              <a:t>int</a:t>
            </a:r>
            <a:endParaRPr lang="ru-RU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* как и с обычными указателями возвращает значение хранящееся по этому указателю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27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409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В стандартном шаблоне </a:t>
            </a:r>
            <a:r>
              <a:rPr lang="en-US" baseline="0" dirty="0" err="1"/>
              <a:t>unique_ptr</a:t>
            </a:r>
            <a:r>
              <a:rPr lang="en-US" baseline="0" dirty="0"/>
              <a:t> </a:t>
            </a:r>
            <a:r>
              <a:rPr lang="ru-RU" baseline="0" dirty="0"/>
              <a:t>перегружены операторы </a:t>
            </a:r>
            <a:r>
              <a:rPr lang="en-US" baseline="0" dirty="0"/>
              <a:t>-&gt; </a:t>
            </a:r>
            <a:r>
              <a:rPr lang="ru-RU" baseline="0" dirty="0"/>
              <a:t>и оператор разыменования*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93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dirty="0">
                <a:latin typeface="+mn-lt"/>
              </a:rPr>
              <a:t>объявление шаблона должно быть только глобальным – вне тела методов.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1093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13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70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Напоминаю, что методы-</a:t>
            </a:r>
            <a:r>
              <a:rPr lang="ru-RU" baseline="0" dirty="0"/>
              <a:t>шаблоны не компилируются, пока их не используешь (то есть если нет использования, то </a:t>
            </a:r>
            <a:r>
              <a:rPr lang="ru-RU" baseline="0"/>
              <a:t>даже синтаксические ошибки </a:t>
            </a:r>
            <a:r>
              <a:rPr lang="ru-RU" baseline="0" dirty="0"/>
              <a:t>в шаблонах классов и методов компилятор искать не будет).</a:t>
            </a:r>
          </a:p>
          <a:p>
            <a:r>
              <a:rPr lang="ru-RU" baseline="0" dirty="0"/>
              <a:t>Поэтому, перед написанием шаблона лучше описать класс как обычный (не шаблонный) для какого либо конкретного встроенного типа,</a:t>
            </a:r>
          </a:p>
          <a:p>
            <a:r>
              <a:rPr lang="ru-RU" baseline="0" dirty="0"/>
              <a:t>полностью протестировать его функциональность и отладить в таком виде,</a:t>
            </a:r>
          </a:p>
          <a:p>
            <a:r>
              <a:rPr lang="ru-RU" baseline="0" dirty="0"/>
              <a:t>и только после этого преобразовывать в шаблон.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63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Для того чтобы компилятор при сборке единицы трансляции (одного </a:t>
            </a:r>
            <a:r>
              <a:rPr lang="en-US" baseline="0" dirty="0" err="1"/>
              <a:t>cpp</a:t>
            </a:r>
            <a:r>
              <a:rPr lang="en-US" baseline="0" dirty="0"/>
              <a:t> </a:t>
            </a:r>
            <a:r>
              <a:rPr lang="ru-RU" baseline="0" dirty="0"/>
              <a:t>файла</a:t>
            </a:r>
            <a:r>
              <a:rPr lang="en-US" baseline="0" dirty="0"/>
              <a:t>)</a:t>
            </a:r>
            <a:br>
              <a:rPr lang="ru-RU" baseline="0" dirty="0"/>
            </a:br>
            <a:r>
              <a:rPr lang="ru-RU" baseline="0" dirty="0"/>
              <a:t>мог реализовать шаблон класса, он должен знать одновременно и реализацию методов этого класса и параметры шаблона.</a:t>
            </a:r>
            <a:br>
              <a:rPr lang="ru-RU" baseline="0" dirty="0"/>
            </a:br>
            <a:r>
              <a:rPr lang="ru-RU" baseline="0" dirty="0"/>
              <a:t>Поэтому приходиться делать доступным для каждого </a:t>
            </a:r>
            <a:r>
              <a:rPr lang="en-US" baseline="0" dirty="0" err="1"/>
              <a:t>cpp</a:t>
            </a:r>
            <a:r>
              <a:rPr lang="en-US" baseline="0" dirty="0"/>
              <a:t> </a:t>
            </a:r>
            <a:r>
              <a:rPr lang="ru-RU" baseline="0" dirty="0"/>
              <a:t>файла и объявление шаблона функции/класса и реализацию его методов.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Именно поэтому чаще всего их прописывают в одном и том же заголовочном файле.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 приводит к удлинению времени компиляции </a:t>
            </a:r>
            <a:r>
              <a:rPr lang="en-US" baseline="0" dirty="0"/>
              <a:t>C++ </a:t>
            </a:r>
            <a:r>
              <a:rPr lang="ru-RU" baseline="0" dirty="0"/>
              <a:t>программ, поскольку все классы/функции шаблоны компилируются вместе с каждым </a:t>
            </a:r>
            <a:r>
              <a:rPr lang="en-US" baseline="0" dirty="0" err="1"/>
              <a:t>cpp</a:t>
            </a:r>
            <a:r>
              <a:rPr lang="en-US" baseline="0" dirty="0"/>
              <a:t> </a:t>
            </a:r>
            <a:r>
              <a:rPr lang="ru-RU" baseline="0" dirty="0"/>
              <a:t>файлом, а затем на стадии линковки </a:t>
            </a:r>
            <a:r>
              <a:rPr lang="ru-RU" baseline="0" dirty="0" err="1"/>
              <a:t>дублирующиеся</a:t>
            </a:r>
            <a:r>
              <a:rPr lang="ru-RU" baseline="0" dirty="0"/>
              <a:t> функции удаляются.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Для решения этой проблемы в будущем стандарте </a:t>
            </a:r>
            <a:r>
              <a:rPr lang="en-US" baseline="0" dirty="0"/>
              <a:t>C++ </a:t>
            </a:r>
            <a:r>
              <a:rPr lang="ru-RU" baseline="0" dirty="0"/>
              <a:t>собираются вводить модули, но пока удобной и оптимальной реализации этой идеи не разработано и время компиляции </a:t>
            </a:r>
            <a:r>
              <a:rPr lang="en-US" baseline="0" dirty="0"/>
              <a:t>C++ </a:t>
            </a:r>
            <a:r>
              <a:rPr lang="ru-RU" baseline="0" dirty="0"/>
              <a:t>программ оставляет желать лучшего.</a:t>
            </a:r>
            <a:br>
              <a:rPr lang="ru-RU" baseline="0" dirty="0"/>
            </a:b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608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ключевое слово </a:t>
            </a:r>
            <a:r>
              <a:rPr lang="en-US" baseline="0" dirty="0"/>
              <a:t>template </a:t>
            </a:r>
            <a:r>
              <a:rPr lang="ru-RU" baseline="0" dirty="0"/>
              <a:t>можно написать на той же строке, что и объявление функции, но тогда будет сложнее читать, поэтому чаще разделяют на две строки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55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Объём занимаемый скомпилированной программой не поменялся от использования шаблонов:</a:t>
            </a:r>
          </a:p>
          <a:p>
            <a:pPr marL="0" indent="0">
              <a:buNone/>
            </a:pPr>
            <a:r>
              <a:rPr lang="ru-RU" baseline="0" dirty="0"/>
              <a:t>для каждого типа параметра(</a:t>
            </a:r>
            <a:r>
              <a:rPr lang="en-US" baseline="0" dirty="0"/>
              <a:t>T</a:t>
            </a:r>
            <a:r>
              <a:rPr lang="ru-RU" baseline="0" dirty="0"/>
              <a:t>) для которого в программе присутствуют вызовы функции </a:t>
            </a:r>
            <a:r>
              <a:rPr lang="en-US" baseline="0" dirty="0"/>
              <a:t>abs</a:t>
            </a:r>
            <a:br>
              <a:rPr lang="ru-RU" baseline="0" dirty="0"/>
            </a:br>
            <a:r>
              <a:rPr lang="ru-RU" baseline="0" dirty="0"/>
              <a:t>будет скомпилирована своя реализация функции.</a:t>
            </a:r>
          </a:p>
          <a:p>
            <a:pPr marL="0" indent="0">
              <a:buNone/>
            </a:pPr>
            <a:r>
              <a:rPr lang="ru-RU" baseline="0" dirty="0"/>
              <a:t>От использования шаблонов сокращаются только исходники (ну и труд программиста).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Шаблонный принцип можно расширить и на классы</a:t>
            </a:r>
          </a:p>
          <a:p>
            <a:pPr marL="228600" indent="-228600">
              <a:buAutoNum type="arabicParenR"/>
            </a:pPr>
            <a:r>
              <a:rPr lang="ru-RU" baseline="0" dirty="0"/>
              <a:t>В этом случае шаблоны часто используются, если класс является хранилищем данных </a:t>
            </a:r>
            <a:r>
              <a:rPr lang="en-US" baseline="0" dirty="0"/>
              <a:t>- </a:t>
            </a:r>
            <a:r>
              <a:rPr lang="ru-RU" baseline="0" dirty="0"/>
              <a:t>контейнером</a:t>
            </a:r>
          </a:p>
          <a:p>
            <a:pPr marL="228600" indent="-228600">
              <a:buAutoNum type="arabicParenR"/>
            </a:pPr>
            <a:r>
              <a:rPr lang="ru-RU" baseline="0" dirty="0"/>
              <a:t>Приведенный на слайде класс – стек на основе массива – из одной из прошлых лекций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301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4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12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7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7" r:id="rId4"/>
    <p:sldLayoutId id="2147483668" r:id="rId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364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363" indent="-360363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3. Процедурное программирование</a:t>
            </a:r>
            <a:endParaRPr lang="en-US" b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5475" indent="-2667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879600" algn="l"/>
              </a:tabLst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7. Введение в процедурное и	структурное программирование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8. Управляющие инструкции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9. Базовые структуры данных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10. Управление памятью</a:t>
            </a:r>
          </a:p>
          <a:p>
            <a:pPr marL="627063" indent="-2667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11. Функции</a:t>
            </a:r>
          </a:p>
          <a:p>
            <a:pPr marL="627063" indent="-2667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12. Рекурсия</a:t>
            </a:r>
          </a:p>
          <a:p>
            <a:pPr marL="1881188" indent="-1881188">
              <a:lnSpc>
                <a:spcPct val="107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4.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13. Введение в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14. Инкапсуляция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15. Связанные динамические структуры данных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6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Абстрактные типы данных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627063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1</a:t>
            </a:r>
            <a:r>
              <a:rPr lang="en-US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Шаблоны классов</a:t>
            </a:r>
          </a:p>
          <a:p>
            <a:pPr marL="360363" indent="271463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8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Библиотека 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STL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8650" indent="-1588" fontAlgn="t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9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Наследование и полиморфизм</a:t>
            </a:r>
          </a:p>
          <a:p>
            <a:pPr marL="628650" indent="-1588" fontAlgn="t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20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Основы объектно-ориентированного проектирования</a:t>
            </a:r>
          </a:p>
          <a:p>
            <a:pPr marL="360363" lvl="0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5. Дополнительные темы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Основы системы ввода-вывода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2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2277000"/>
            <a:ext cx="6336000" cy="332398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180000" y="981000"/>
            <a:ext cx="8712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Объявление шаблона класса: </a:t>
            </a:r>
            <a:r>
              <a:rPr lang="ru-RU" altLang="ru-RU" sz="2400" dirty="0" err="1">
                <a:latin typeface="+mn-lt"/>
              </a:rPr>
              <a:t>контекстозависимое</a:t>
            </a:r>
            <a:r>
              <a:rPr lang="ru-RU" altLang="ru-RU" sz="2400" dirty="0">
                <a:latin typeface="+mn-lt"/>
              </a:rPr>
              <a:t> имя класса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732000" y="2781000"/>
            <a:ext cx="2304000" cy="2520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Все методы шаблона класса являются шаблонами функций</a:t>
            </a:r>
          </a:p>
        </p:txBody>
      </p:sp>
      <p:cxnSp>
        <p:nvCxnSpPr>
          <p:cNvPr id="6" name="Прямая со стрелкой 5"/>
          <p:cNvCxnSpPr>
            <a:stCxn id="11" idx="1"/>
          </p:cNvCxnSpPr>
          <p:nvPr/>
        </p:nvCxnSpPr>
        <p:spPr>
          <a:xfrm flipH="1" flipV="1">
            <a:off x="3060000" y="2925000"/>
            <a:ext cx="3672000" cy="1116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1" idx="1"/>
          </p:cNvCxnSpPr>
          <p:nvPr/>
        </p:nvCxnSpPr>
        <p:spPr>
          <a:xfrm flipH="1">
            <a:off x="3060000" y="4041000"/>
            <a:ext cx="3672000" cy="25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1701000"/>
            <a:ext cx="6336000" cy="255454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180000" y="981000"/>
            <a:ext cx="8712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Объявление шаблона класса: </a:t>
            </a:r>
            <a:r>
              <a:rPr lang="ru-RU" altLang="ru-RU" sz="2400" dirty="0" err="1">
                <a:latin typeface="+mn-lt"/>
              </a:rPr>
              <a:t>контекстозависимое</a:t>
            </a:r>
            <a:r>
              <a:rPr lang="ru-RU" altLang="ru-RU" sz="2400" dirty="0">
                <a:latin typeface="+mn-lt"/>
              </a:rPr>
              <a:t> имя класса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772000" y="4509000"/>
            <a:ext cx="6264000" cy="1584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Если класс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ru-RU" sz="2400" dirty="0">
                <a:solidFill>
                  <a:schemeClr val="tx1"/>
                </a:solidFill>
              </a:rPr>
              <a:t> используемый в качестве параметра шаблона </a:t>
            </a:r>
            <a:r>
              <a:rPr lang="en-US" sz="2400" dirty="0">
                <a:solidFill>
                  <a:schemeClr val="tx1"/>
                </a:solidFill>
              </a:rPr>
              <a:t>T, </a:t>
            </a:r>
            <a:r>
              <a:rPr lang="ru-RU" sz="2400" dirty="0">
                <a:solidFill>
                  <a:schemeClr val="tx1"/>
                </a:solidFill>
              </a:rPr>
              <a:t>не будет содержать поля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ru-RU" sz="2400" dirty="0">
                <a:solidFill>
                  <a:schemeClr val="tx1"/>
                </a:solidFill>
              </a:rPr>
              <a:t>то эта функция не скомпилируется</a:t>
            </a:r>
          </a:p>
        </p:txBody>
      </p:sp>
      <p:cxnSp>
        <p:nvCxnSpPr>
          <p:cNvPr id="11" name="Прямая со стрелкой 10"/>
          <p:cNvCxnSpPr>
            <a:stCxn id="8" idx="0"/>
          </p:cNvCxnSpPr>
          <p:nvPr/>
        </p:nvCxnSpPr>
        <p:spPr>
          <a:xfrm flipH="1" flipV="1">
            <a:off x="4284000" y="3141000"/>
            <a:ext cx="1620000" cy="1368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7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7C51BB-CD7A-48A8-A240-0D845DAA6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00" y="1691306"/>
            <a:ext cx="5550000" cy="41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8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80000" y="981000"/>
            <a:ext cx="8712000" cy="41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Использование шаблона класса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3573000"/>
            <a:ext cx="8424000" cy="240065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(100)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04000" y="1557000"/>
            <a:ext cx="7488000" cy="1584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Тип параметра шаблона класса указывается только при объявлении экземпляра класса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(и при передаче его как параметра в другие функции)</a:t>
            </a:r>
          </a:p>
        </p:txBody>
      </p:sp>
      <p:cxnSp>
        <p:nvCxnSpPr>
          <p:cNvPr id="11" name="Прямая со стрелкой 10"/>
          <p:cNvCxnSpPr>
            <a:stCxn id="10" idx="2"/>
          </p:cNvCxnSpPr>
          <p:nvPr/>
        </p:nvCxnSpPr>
        <p:spPr>
          <a:xfrm flipH="1">
            <a:off x="3060000" y="3141000"/>
            <a:ext cx="2088000" cy="1368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4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80000" y="981000"/>
            <a:ext cx="8712000" cy="41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Шаблон с несколькими параметрами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1485000"/>
            <a:ext cx="5472000" cy="470898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000" b="1" u="sng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SIZETYPE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u="sng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SIZETYPE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m_nMaxItems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u="sng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SIZETYPE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m_nCurItems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u="sng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SIZETYPE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maxItems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012000" y="1845000"/>
            <a:ext cx="2880000" cy="2232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Можно указать шаблону несколько параметров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252000" y="3069000"/>
            <a:ext cx="216000" cy="288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252000" y="2781000"/>
            <a:ext cx="216000" cy="288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252000" y="4005000"/>
            <a:ext cx="216000" cy="288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80000" y="981000"/>
            <a:ext cx="8712000" cy="41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Шаблон с параметрами константами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8000" y="1557000"/>
            <a:ext cx="4104000" cy="440120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rIns="3600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2000" b="1" u="sng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m_nCurElements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84000" y="3357000"/>
            <a:ext cx="4644000" cy="258532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rIns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m_nCurItems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b="1" u="sng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m_nCurItems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m_nCurItems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508000" y="1269000"/>
            <a:ext cx="3384000" cy="1584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тип шаблонного параметра-константы, ключевое слово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ru-RU" sz="2400" dirty="0">
                <a:solidFill>
                  <a:schemeClr val="tx1"/>
                </a:solidFill>
              </a:rPr>
              <a:t>не используется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3132000" y="1917000"/>
            <a:ext cx="2376000" cy="648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868000" y="2853000"/>
            <a:ext cx="1296000" cy="504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80000" y="981000"/>
            <a:ext cx="8712000" cy="41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Использование шаблона класса с параметрами-константами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3573000"/>
            <a:ext cx="8424000" cy="240065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 100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16000" y="1557000"/>
            <a:ext cx="7776000" cy="1584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Значение параметра константы должно быть известно на стадии компиляции программы.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Каждое значение этого параметра порождает свой класс, а значит и отдельную реализацию всех функций</a:t>
            </a:r>
          </a:p>
        </p:txBody>
      </p:sp>
      <p:cxnSp>
        <p:nvCxnSpPr>
          <p:cNvPr id="11" name="Прямая со стрелкой 10"/>
          <p:cNvCxnSpPr>
            <a:stCxn id="10" idx="2"/>
          </p:cNvCxnSpPr>
          <p:nvPr/>
        </p:nvCxnSpPr>
        <p:spPr>
          <a:xfrm flipH="1">
            <a:off x="3852000" y="3141000"/>
            <a:ext cx="1152000" cy="1368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3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80000" y="981000"/>
            <a:ext cx="8712000" cy="41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Шаблон с параметрами по умолчанию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8000" y="1557000"/>
            <a:ext cx="5832000" cy="440120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b="1" u="sng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2000" b="1" u="sng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b="1" u="sng" dirty="0">
                <a:highlight>
                  <a:srgbClr val="FFFFFF"/>
                </a:highlight>
                <a:latin typeface="Consolas" panose="020B0609020204030204" pitchFamily="49" charset="0"/>
              </a:rPr>
              <a:t>= 100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m_nCurItems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03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80000" y="981000"/>
            <a:ext cx="8712000" cy="41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Использование шаблона класса с параметрами </a:t>
            </a:r>
            <a:r>
              <a:rPr lang="ru-RU" altLang="ru-RU" sz="2400" dirty="0" err="1">
                <a:latin typeface="+mn-lt"/>
              </a:rPr>
              <a:t>по-умолчанию</a:t>
            </a:r>
            <a:endParaRPr lang="ru-RU" altLang="ru-RU" sz="2400" dirty="0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3088776"/>
            <a:ext cx="5760000" cy="101566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 10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08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80000" y="981000"/>
            <a:ext cx="871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Перегрузка методов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1485000"/>
            <a:ext cx="4680000" cy="470898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m_nMaxItems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m_nCurItems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maxItems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DeleteItem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76000" y="765000"/>
            <a:ext cx="3960000" cy="5400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Пусть в шаблонном классе есть функция, которая будет искать элемент в коллекции используя оператор сравнения ==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Этот оператор будет работать со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всеми встроенными типами, такими как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</a:rPr>
              <a:t> и </a:t>
            </a:r>
            <a:r>
              <a:rPr lang="ru-RU" sz="2400" dirty="0" err="1">
                <a:solidFill>
                  <a:schemeClr val="tx1"/>
                </a:solidFill>
                <a:highlight>
                  <a:srgbClr val="FFFFFF"/>
                </a:highlight>
              </a:rPr>
              <a:t>тд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</a:rPr>
              <a:t>.</a:t>
            </a:r>
            <a:b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</a:rPr>
              <a:t>Но будет работать некорректно со строками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852000" y="5517000"/>
            <a:ext cx="1224000" cy="144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6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 функций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80000" y="1485000"/>
            <a:ext cx="8712000" cy="38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400" b="1" u="sng" dirty="0">
                <a:latin typeface="+mn-lt"/>
              </a:rPr>
              <a:t>Обобщённое программирование</a:t>
            </a:r>
            <a:r>
              <a:rPr lang="ru-RU" sz="2400" u="sng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(англ. </a:t>
            </a:r>
            <a:r>
              <a:rPr lang="ru-RU" sz="2400" i="1" dirty="0" err="1">
                <a:latin typeface="+mn-lt"/>
              </a:rPr>
              <a:t>generic</a:t>
            </a:r>
            <a:r>
              <a:rPr lang="ru-RU" sz="2400" i="1" dirty="0">
                <a:latin typeface="+mn-lt"/>
              </a:rPr>
              <a:t> </a:t>
            </a:r>
            <a:r>
              <a:rPr lang="ru-RU" sz="2400" i="1" dirty="0" err="1">
                <a:latin typeface="+mn-lt"/>
              </a:rPr>
              <a:t>programming</a:t>
            </a:r>
            <a:r>
              <a:rPr lang="ru-RU" sz="2400" dirty="0">
                <a:latin typeface="+mn-lt"/>
              </a:rPr>
              <a:t>) — методология программирования, заключающаяся в таком описании данных и алгоритмов, которое можно применять к различным типам данных, не меняя само это описание.</a:t>
            </a:r>
            <a:endParaRPr lang="ru-RU" altLang="ru-RU" sz="2400" b="1" u="sng" dirty="0">
              <a:latin typeface="+mn-lt"/>
            </a:endParaRPr>
          </a:p>
          <a:p>
            <a:pPr marL="0" indent="0" eaLnBrk="1" hangingPunct="1">
              <a:spcBef>
                <a:spcPts val="1200"/>
              </a:spcBef>
              <a:buClr>
                <a:schemeClr val="hlink"/>
              </a:buClr>
              <a:buSzPct val="80000"/>
            </a:pPr>
            <a:endParaRPr lang="ru-RU" altLang="ru-RU" sz="2400" dirty="0">
              <a:latin typeface="+mn-lt"/>
            </a:endParaRPr>
          </a:p>
          <a:p>
            <a:pPr marL="0" indent="0" eaLnBrk="1" hangingPunct="1">
              <a:spcBef>
                <a:spcPts val="12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В С++ эта методология реализуется посредством </a:t>
            </a:r>
            <a:r>
              <a:rPr lang="ru-RU" altLang="ru-RU" sz="2400" b="1" u="sng" dirty="0">
                <a:latin typeface="+mn-lt"/>
              </a:rPr>
              <a:t>шаблонов</a:t>
            </a:r>
            <a:r>
              <a:rPr lang="ru-RU" altLang="ru-RU" sz="2400" dirty="0">
                <a:latin typeface="+mn-lt"/>
              </a:rPr>
              <a:t> функций и классов. Шаблоны позволяют многократно использовать одно и то же описание алгоритма для разных типов данных.</a:t>
            </a:r>
            <a:br>
              <a:rPr lang="ru-RU" altLang="ru-RU" sz="2400" dirty="0">
                <a:latin typeface="+mn-lt"/>
              </a:rPr>
            </a:br>
            <a:endParaRPr lang="ru-RU" altLang="ru-RU" sz="2400" dirty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5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80000" y="981000"/>
            <a:ext cx="871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Перегрузка методов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1341000"/>
            <a:ext cx="7344000" cy="236988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2000" y="3789000"/>
            <a:ext cx="7344000" cy="236988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**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strcmp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0)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765000"/>
            <a:ext cx="4320000" cy="55630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3)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16000" y="765000"/>
            <a:ext cx="4248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[16];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16;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644000" y="4509000"/>
            <a:ext cx="439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65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125000"/>
            <a:ext cx="5040000" cy="504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364000" y="981000"/>
            <a:ext cx="3600000" cy="5256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Для упрощения программы используем принцип инкапсуляции: введём класс </a:t>
            </a:r>
            <a:r>
              <a:rPr lang="en-US" altLang="ru-RU" sz="2000" dirty="0">
                <a:solidFill>
                  <a:srgbClr val="428497"/>
                </a:solidFill>
              </a:rPr>
              <a:t>unique_ptr</a:t>
            </a:r>
            <a:r>
              <a:rPr lang="en-US" altLang="ru-RU" sz="2000" dirty="0"/>
              <a:t>, </a:t>
            </a:r>
            <a:r>
              <a:rPr lang="ru-RU" altLang="ru-RU" sz="2000" dirty="0"/>
              <a:t>который будет обеспечивать управление ресурсом (указателем на массив):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метод </a:t>
            </a:r>
            <a:r>
              <a:rPr lang="en-US" altLang="ru-RU" sz="2000" dirty="0">
                <a:solidFill>
                  <a:srgbClr val="880000"/>
                </a:solidFill>
              </a:rPr>
              <a:t>get</a:t>
            </a:r>
            <a:r>
              <a:rPr lang="en-US" altLang="ru-RU" sz="2000" dirty="0"/>
              <a:t> </a:t>
            </a:r>
            <a:r>
              <a:rPr lang="ru-RU" altLang="ru-RU" sz="2000" dirty="0"/>
              <a:t>обеспечивает доступ к указателю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деструктор освобождает память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оператор копирования –запрещён, чтобы избежать утечки памяти при присвоении поверх другого указателя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оператор перемещения позволяет возвращать объекты </a:t>
            </a:r>
            <a:r>
              <a:rPr lang="en-US" altLang="ru-RU" sz="2000" dirty="0">
                <a:solidFill>
                  <a:srgbClr val="428497"/>
                </a:solidFill>
              </a:rPr>
              <a:t>unique_ptr</a:t>
            </a:r>
            <a:r>
              <a:rPr lang="en-US" altLang="ru-RU" sz="2000" dirty="0"/>
              <a:t> </a:t>
            </a:r>
            <a:r>
              <a:rPr lang="ru-RU" altLang="ru-RU" sz="2000" dirty="0"/>
              <a:t>из функций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0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2853000"/>
            <a:ext cx="57600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()[0] == 3)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()[1]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()[1])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()[2]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()[2])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52000" y="765000"/>
            <a:ext cx="4248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[16];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16;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788000" y="765000"/>
            <a:ext cx="4104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084000" y="2637000"/>
            <a:ext cx="2952000" cy="259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Функция </a:t>
            </a:r>
            <a:r>
              <a:rPr lang="en-US" altLang="ru-RU" sz="2000" dirty="0">
                <a:solidFill>
                  <a:srgbClr val="880000"/>
                </a:solidFill>
              </a:rPr>
              <a:t>GetMagic </a:t>
            </a:r>
            <a:r>
              <a:rPr lang="ru-RU" altLang="ru-RU" sz="2000" dirty="0"/>
              <a:t>возвращает массив с "правом владения", то есть явным указанием, что его надо после использования удалить.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оператор </a:t>
            </a:r>
            <a:r>
              <a:rPr lang="en-US" altLang="ru-RU" sz="2000" dirty="0">
                <a:solidFill>
                  <a:srgbClr val="0000FF"/>
                </a:solidFill>
              </a:rPr>
              <a:t>return</a:t>
            </a:r>
            <a:r>
              <a:rPr lang="en-US" altLang="ru-RU" sz="2000" dirty="0"/>
              <a:t> </a:t>
            </a:r>
            <a:r>
              <a:rPr lang="ru-RU" altLang="ru-RU" sz="2000" dirty="0"/>
              <a:t>неявно вызывает конструктор </a:t>
            </a:r>
            <a:r>
              <a:rPr lang="en-US" altLang="ru-RU" sz="2000" dirty="0">
                <a:solidFill>
                  <a:srgbClr val="428497"/>
                </a:solidFill>
              </a:rPr>
              <a:t>unique_ptr</a:t>
            </a:r>
            <a:endParaRPr lang="ru-RU" altLang="ru-RU" sz="2000" dirty="0">
              <a:solidFill>
                <a:srgbClr val="428497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3348000" y="981000"/>
            <a:ext cx="2736000" cy="187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2412000" y="2349000"/>
            <a:ext cx="3672000" cy="208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000" y="2853001"/>
            <a:ext cx="5760000" cy="338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()[0] == 3)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()[1]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()[1])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()[2]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()[2])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788000" y="765000"/>
            <a:ext cx="4104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084000" y="3717000"/>
            <a:ext cx="2952000" cy="259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Вся память, управляемая с помощью </a:t>
            </a:r>
            <a:r>
              <a:rPr lang="en-US" altLang="ru-RU" sz="2000" dirty="0">
                <a:solidFill>
                  <a:srgbClr val="428497"/>
                </a:solidFill>
              </a:rPr>
              <a:t>unique_ptr</a:t>
            </a:r>
            <a:r>
              <a:rPr lang="en-US" altLang="ru-RU" sz="2000" dirty="0"/>
              <a:t>, </a:t>
            </a:r>
            <a:r>
              <a:rPr lang="ru-RU" altLang="ru-RU" sz="2000" dirty="0"/>
              <a:t>освобождается автоматически при выходе из функции (или при выходе из области видимости соответствующих переменных)</a:t>
            </a:r>
            <a:endParaRPr lang="ru-RU" altLang="ru-RU" sz="2000" dirty="0">
              <a:solidFill>
                <a:srgbClr val="428497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2556000" y="5589000"/>
            <a:ext cx="3528000" cy="21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252000" y="765000"/>
            <a:ext cx="4248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[16];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16;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 flipH="1" flipV="1">
            <a:off x="3420000" y="4869000"/>
            <a:ext cx="2664000" cy="7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3420000" y="4293000"/>
            <a:ext cx="266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22" name="Заголовок 5">
            <a:extLst>
              <a:ext uri="{FF2B5EF4-FFF2-40B4-BE49-F238E27FC236}">
                <a16:creationId xmlns:a16="http://schemas.microsoft.com/office/drawing/2014/main" id="{20ECDEEE-BDF7-47C8-8BF1-292FC372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2929592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6900" y="878300"/>
            <a:ext cx="8491100" cy="504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000080"/>
                </a:solidFill>
                <a:latin typeface="Consolas" panose="020B0609020204030204" pitchFamily="49" charset="0"/>
              </a:rPr>
              <a:t>ptr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fr-FR" sz="2000" dirty="0">
                <a:solidFill>
                  <a:srgbClr val="000080"/>
                </a:solidFill>
                <a:latin typeface="Consolas" panose="020B0609020204030204" pitchFamily="49" charset="0"/>
              </a:rPr>
              <a:t>m_Ptr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80"/>
                </a:solidFill>
                <a:latin typeface="Consolas" panose="020B0609020204030204" pitchFamily="49" charset="0"/>
              </a:rPr>
              <a:t>ptr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>
                <a:latin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0026544C-3850-47B9-8DD6-BED85E261C18}"/>
              </a:ext>
            </a:extLst>
          </p:cNvPr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659376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6900" y="878300"/>
            <a:ext cx="8491100" cy="504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m_Ptr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0026544C-3850-47B9-8DD6-BED85E261C18}"/>
              </a:ext>
            </a:extLst>
          </p:cNvPr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D199F37-D0FD-4F07-B8D9-968C600A4E68}"/>
              </a:ext>
            </a:extLst>
          </p:cNvPr>
          <p:cNvSpPr/>
          <p:nvPr/>
        </p:nvSpPr>
        <p:spPr>
          <a:xfrm>
            <a:off x="7812000" y="261000"/>
            <a:ext cx="1080000" cy="36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С++11</a:t>
            </a:r>
          </a:p>
        </p:txBody>
      </p:sp>
    </p:spTree>
    <p:extLst>
      <p:ext uri="{BB962C8B-B14F-4D97-AF65-F5344CB8AC3E}">
        <p14:creationId xmlns:p14="http://schemas.microsoft.com/office/powerpoint/2010/main" val="4155252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269000"/>
            <a:ext cx="5760000" cy="48874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&lt;memory&gt;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3)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084000" y="1269000"/>
            <a:ext cx="2952000" cy="3168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Умные указатели есть в стандартной библиотеке </a:t>
            </a:r>
            <a:r>
              <a:rPr lang="en-US" altLang="ru-RU" sz="2000" dirty="0"/>
              <a:t>C++11, </a:t>
            </a:r>
            <a:r>
              <a:rPr lang="ru-RU" altLang="ru-RU" sz="2000" dirty="0"/>
              <a:t>называются </a:t>
            </a:r>
            <a:r>
              <a:rPr lang="en-US" altLang="ru-RU" sz="2000" dirty="0">
                <a:solidFill>
                  <a:srgbClr val="428497"/>
                </a:solidFill>
              </a:rPr>
              <a:t>unique_ptr</a:t>
            </a:r>
            <a:r>
              <a:rPr lang="en-US" altLang="ru-RU" sz="2000" dirty="0"/>
              <a:t>, </a:t>
            </a:r>
            <a:r>
              <a:rPr lang="ru-RU" altLang="ru-RU" sz="2000" dirty="0"/>
              <a:t>но для удобства работы с разными типами указателей реализованы через шаблоны.</a:t>
            </a:r>
            <a:br>
              <a:rPr lang="ru-RU" altLang="ru-RU" sz="2000" dirty="0"/>
            </a:br>
            <a:r>
              <a:rPr lang="ru-RU" altLang="ru-RU" sz="2000" dirty="0"/>
              <a:t>В данном примере показывается работа с указателем на тип </a:t>
            </a:r>
            <a:r>
              <a:rPr lang="en-US" altLang="ru-RU" sz="2000" dirty="0">
                <a:solidFill>
                  <a:srgbClr val="0000FF"/>
                </a:solidFill>
              </a:rPr>
              <a:t>int</a:t>
            </a:r>
            <a:endParaRPr lang="ru-RU" altLang="ru-RU" sz="2000" dirty="0">
              <a:solidFill>
                <a:srgbClr val="0000FF"/>
              </a:solidFill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80000" y="693000"/>
            <a:ext cx="7128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113" indent="-11113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3600" dirty="0">
                <a:latin typeface="+mn-lt"/>
              </a:rPr>
              <a:t>умный указатель</a:t>
            </a:r>
            <a:r>
              <a:rPr lang="en-US" altLang="ru-RU" sz="3600" dirty="0">
                <a:latin typeface="+mn-lt"/>
              </a:rPr>
              <a:t> </a:t>
            </a:r>
            <a:r>
              <a:rPr lang="en-US" altLang="ru-RU" sz="3600" dirty="0">
                <a:solidFill>
                  <a:srgbClr val="428497"/>
                </a:solidFill>
              </a:rPr>
              <a:t>unique_ptr</a:t>
            </a:r>
            <a:endParaRPr lang="ru-RU" altLang="ru-RU" sz="3600" dirty="0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812000" y="261000"/>
            <a:ext cx="1080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С++11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14" name="Заголовок 5">
            <a:extLst>
              <a:ext uri="{FF2B5EF4-FFF2-40B4-BE49-F238E27FC236}">
                <a16:creationId xmlns:a16="http://schemas.microsoft.com/office/drawing/2014/main" id="{AFD9071A-17E6-444E-A371-3D3BF0AAA9F4}"/>
              </a:ext>
            </a:extLst>
          </p:cNvPr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974449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269000"/>
            <a:ext cx="5760000" cy="49428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&lt;memory&gt;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[16]);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16;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3)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084000" y="1269000"/>
            <a:ext cx="2952000" cy="1944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Умный указатель для массивов обеспечивает освобождение памяти через </a:t>
            </a:r>
            <a:r>
              <a:rPr lang="en-US" altLang="ru-RU" sz="2000" dirty="0">
                <a:solidFill>
                  <a:srgbClr val="0000FF"/>
                </a:solidFill>
              </a:rPr>
              <a:t>delete</a:t>
            </a:r>
            <a:r>
              <a:rPr lang="en-US" altLang="ru-RU" sz="2000" dirty="0"/>
              <a:t>[], </a:t>
            </a:r>
            <a:r>
              <a:rPr lang="ru-RU" altLang="ru-RU" sz="2000" dirty="0"/>
              <a:t>а также перегружает оператор </a:t>
            </a:r>
            <a:r>
              <a:rPr lang="en-US" altLang="ru-RU" sz="2000" dirty="0"/>
              <a:t>[] </a:t>
            </a:r>
            <a:r>
              <a:rPr lang="ru-RU" altLang="ru-RU" sz="2000" dirty="0"/>
              <a:t>для доступа к элементам массива</a:t>
            </a:r>
            <a:endParaRPr lang="ru-RU" altLang="ru-RU" sz="2000" dirty="0">
              <a:solidFill>
                <a:srgbClr val="0000FF"/>
              </a:solidFill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80000" y="693000"/>
            <a:ext cx="885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113" indent="-11113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3600" dirty="0">
                <a:latin typeface="+mn-lt"/>
              </a:rPr>
              <a:t>умный указатель</a:t>
            </a:r>
            <a:r>
              <a:rPr lang="en-US" altLang="ru-RU" sz="3600" dirty="0">
                <a:latin typeface="+mn-lt"/>
              </a:rPr>
              <a:t> </a:t>
            </a:r>
            <a:r>
              <a:rPr lang="en-US" altLang="ru-RU" sz="3600" dirty="0">
                <a:solidFill>
                  <a:srgbClr val="428497"/>
                </a:solidFill>
              </a:rPr>
              <a:t>unique_ptr</a:t>
            </a:r>
            <a:r>
              <a:rPr lang="ru-RU" altLang="ru-RU" sz="3600" dirty="0"/>
              <a:t> для массивов</a:t>
            </a:r>
            <a:endParaRPr lang="ru-RU" altLang="ru-RU" sz="3600" dirty="0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812000" y="261000"/>
            <a:ext cx="1080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С++11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14" name="Заголовок 5">
            <a:extLst>
              <a:ext uri="{FF2B5EF4-FFF2-40B4-BE49-F238E27FC236}">
                <a16:creationId xmlns:a16="http://schemas.microsoft.com/office/drawing/2014/main" id="{7E830AA0-BC1B-4942-AEBC-32121F1FB40A}"/>
              </a:ext>
            </a:extLst>
          </p:cNvPr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845280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80000" y="693000"/>
            <a:ext cx="885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113" indent="-11113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3600" dirty="0">
                <a:latin typeface="+mn-lt"/>
              </a:rPr>
              <a:t>умные указатели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1413000"/>
            <a:ext cx="8784000" cy="408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ru-RU" altLang="ru-RU" sz="2200" dirty="0"/>
              <a:t>Получить указатель на объект управляемый с помощью умного указателя можно с помощью метода </a:t>
            </a:r>
            <a:r>
              <a:rPr lang="en-US" altLang="ru-RU" sz="2200" dirty="0">
                <a:solidFill>
                  <a:srgbClr val="880000"/>
                </a:solidFill>
              </a:rPr>
              <a:t>get</a:t>
            </a:r>
            <a:r>
              <a:rPr lang="en-US" altLang="ru-RU" sz="2200" dirty="0"/>
              <a:t>()</a:t>
            </a:r>
          </a:p>
          <a:p>
            <a:pPr marL="44608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4608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4608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44608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4608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4608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46088"/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46088"/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()-&gt;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ru-RU" sz="2200" dirty="0"/>
          </a:p>
          <a:p>
            <a:pPr marL="265113" indent="-265113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ru-RU" altLang="ru-RU" sz="2200" dirty="0"/>
              <a:t>Для обращения к внутренним полям объекта управляемого через </a:t>
            </a:r>
            <a:r>
              <a:rPr lang="en-US" altLang="ru-RU" sz="2200" dirty="0">
                <a:solidFill>
                  <a:srgbClr val="428497"/>
                </a:solidFill>
              </a:rPr>
              <a:t>unique_ptr</a:t>
            </a:r>
            <a:r>
              <a:rPr lang="ru-RU" altLang="ru-RU" sz="2200" dirty="0">
                <a:solidFill>
                  <a:srgbClr val="428497"/>
                </a:solidFill>
              </a:rPr>
              <a:t> </a:t>
            </a:r>
            <a:r>
              <a:rPr lang="ru-RU" altLang="ru-RU" sz="2200" dirty="0"/>
              <a:t>можно использовать оператор </a:t>
            </a:r>
            <a:r>
              <a:rPr lang="en-US" altLang="ru-RU" sz="2200" dirty="0"/>
              <a:t>-&gt;</a:t>
            </a:r>
          </a:p>
          <a:p>
            <a:pPr marL="446088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DDB5EC6-24BC-4D02-AD37-BBCB88FD913E}"/>
              </a:ext>
            </a:extLst>
          </p:cNvPr>
          <p:cNvSpPr/>
          <p:nvPr/>
        </p:nvSpPr>
        <p:spPr>
          <a:xfrm>
            <a:off x="7812000" y="261000"/>
            <a:ext cx="1080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С++11</a:t>
            </a:r>
          </a:p>
        </p:txBody>
      </p:sp>
      <p:sp>
        <p:nvSpPr>
          <p:cNvPr id="11" name="Заголовок 5">
            <a:extLst>
              <a:ext uri="{FF2B5EF4-FFF2-40B4-BE49-F238E27FC236}">
                <a16:creationId xmlns:a16="http://schemas.microsoft.com/office/drawing/2014/main" id="{023928E9-8ECA-4F7D-9BB4-B14D5032C552}"/>
              </a:ext>
            </a:extLst>
          </p:cNvPr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32273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 функций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80000" y="1269000"/>
            <a:ext cx="8712000" cy="41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ts val="12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Основные свойства шаблонов:</a:t>
            </a:r>
          </a:p>
          <a:p>
            <a:pPr marL="266700" lvl="1" indent="-266700" eaLnBrk="1" hangingPunct="1">
              <a:spcBef>
                <a:spcPts val="1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>
                <a:latin typeface="+mn-lt"/>
              </a:rPr>
              <a:t>Шаблон позволяет </a:t>
            </a:r>
            <a:r>
              <a:rPr lang="ru-RU" altLang="ru-RU" sz="2400" dirty="0"/>
              <a:t>указать </a:t>
            </a:r>
            <a:r>
              <a:rPr lang="ru-RU" altLang="ru-RU" sz="2400" dirty="0">
                <a:latin typeface="+mn-lt"/>
              </a:rPr>
              <a:t>при объявлении объекта один или несколько типов в виде параметров, которые будут определять типы полей объекта и/или типы параметров методов</a:t>
            </a:r>
          </a:p>
          <a:p>
            <a:pPr marL="266700" lvl="1" indent="-266700" eaLnBrk="1" hangingPunct="1">
              <a:spcBef>
                <a:spcPts val="1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>
                <a:latin typeface="+mn-lt"/>
              </a:rPr>
              <a:t>Параметрами шаблона могут быть не только типы, но и константные выражения</a:t>
            </a:r>
          </a:p>
          <a:p>
            <a:pPr marL="266700" lvl="1" indent="-266700" eaLnBrk="1" hangingPunct="1">
              <a:spcBef>
                <a:spcPts val="1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>
                <a:latin typeface="+mn-lt"/>
              </a:rPr>
              <a:t>Объявление шаблона должно быть только глобальным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341000"/>
            <a:ext cx="5760000" cy="490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364000" y="1557000"/>
            <a:ext cx="2232000" cy="64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Нет: </a:t>
            </a:r>
            <a:r>
              <a:rPr lang="en-US" altLang="ru-RU" sz="2000" dirty="0">
                <a:solidFill>
                  <a:srgbClr val="880000"/>
                </a:solidFill>
              </a:rPr>
              <a:t>operator</a:t>
            </a:r>
            <a:r>
              <a:rPr lang="en-US" altLang="ru-RU" sz="2000" dirty="0"/>
              <a:t>= </a:t>
            </a:r>
            <a:r>
              <a:rPr lang="ru-RU" altLang="ru-RU" sz="2000" dirty="0"/>
              <a:t>"спрятан" в </a:t>
            </a:r>
            <a:r>
              <a:rPr lang="en-US" altLang="ru-RU" sz="2000" dirty="0">
                <a:solidFill>
                  <a:srgbClr val="0000FF"/>
                </a:solidFill>
              </a:rPr>
              <a:t>private</a:t>
            </a:r>
            <a:endParaRPr lang="ru-RU" altLang="ru-RU" sz="2000" dirty="0">
              <a:solidFill>
                <a:srgbClr val="0000FF"/>
              </a:solidFill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180000" y="693000"/>
            <a:ext cx="885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113" indent="-11113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3600" dirty="0">
                <a:latin typeface="+mn-lt"/>
              </a:rPr>
              <a:t>Скомпилируется ли код?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580000" y="2349000"/>
            <a:ext cx="3204000" cy="9037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 lIns="72000" tIns="36000" rIns="36000" bIns="36000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Теперь Да: явное указание использовать оператор перемещения</a:t>
            </a:r>
            <a:endParaRPr lang="ru-RU" altLang="ru-RU" sz="2000" dirty="0">
              <a:solidFill>
                <a:srgbClr val="0000FF"/>
              </a:solidFill>
            </a:endParaRPr>
          </a:p>
        </p:txBody>
      </p:sp>
      <p:cxnSp>
        <p:nvCxnSpPr>
          <p:cNvPr id="8" name="Прямая соединительная линия 7"/>
          <p:cNvCxnSpPr>
            <a:stCxn id="15" idx="1"/>
          </p:cNvCxnSpPr>
          <p:nvPr/>
        </p:nvCxnSpPr>
        <p:spPr>
          <a:xfrm flipH="1">
            <a:off x="2988000" y="1881000"/>
            <a:ext cx="2376000" cy="2556000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148000" y="3789000"/>
            <a:ext cx="3816000" cy="64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Нет: конструктор копирования из </a:t>
            </a:r>
            <a:r>
              <a:rPr lang="en-US" altLang="ru-RU" sz="2000" dirty="0">
                <a:solidFill>
                  <a:srgbClr val="428497"/>
                </a:solidFill>
              </a:rPr>
              <a:t>unique_ptr</a:t>
            </a:r>
            <a:r>
              <a:rPr lang="ru-RU" altLang="ru-RU" sz="2000" dirty="0"/>
              <a:t> тоже</a:t>
            </a:r>
            <a:r>
              <a:rPr lang="en-US" altLang="ru-RU" sz="2000" dirty="0"/>
              <a:t> </a:t>
            </a:r>
            <a:r>
              <a:rPr lang="en-US" altLang="ru-RU" sz="2000" dirty="0">
                <a:solidFill>
                  <a:srgbClr val="0000FF"/>
                </a:solidFill>
              </a:rPr>
              <a:t>private</a:t>
            </a:r>
            <a:endParaRPr lang="ru-RU" altLang="ru-RU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endParaRPr lang="ru-RU" altLang="ru-RU" sz="2000" dirty="0">
              <a:solidFill>
                <a:srgbClr val="0000FF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stCxn id="11" idx="1"/>
          </p:cNvCxnSpPr>
          <p:nvPr/>
        </p:nvCxnSpPr>
        <p:spPr>
          <a:xfrm flipH="1">
            <a:off x="3708000" y="2800850"/>
            <a:ext cx="1872000" cy="1780150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4" idx="1"/>
          </p:cNvCxnSpPr>
          <p:nvPr/>
        </p:nvCxnSpPr>
        <p:spPr>
          <a:xfrm flipH="1">
            <a:off x="3852000" y="4113000"/>
            <a:ext cx="1296000" cy="684000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5148000" y="4653000"/>
            <a:ext cx="3816000" cy="57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Да: явное указание использовать конструктор с перемещением</a:t>
            </a:r>
            <a:endParaRPr lang="ru-RU" altLang="ru-RU" sz="2000" dirty="0">
              <a:solidFill>
                <a:srgbClr val="0000FF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3" idx="1"/>
          </p:cNvCxnSpPr>
          <p:nvPr/>
        </p:nvCxnSpPr>
        <p:spPr>
          <a:xfrm flipH="1">
            <a:off x="4644000" y="4941000"/>
            <a:ext cx="504000" cy="216000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4572000" y="5373000"/>
            <a:ext cx="4392000" cy="86400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Да: </a:t>
            </a:r>
            <a:r>
              <a:rPr lang="en-US" altLang="ru-RU" sz="2000" dirty="0">
                <a:solidFill>
                  <a:srgbClr val="0000FF"/>
                </a:solidFill>
              </a:rPr>
              <a:t>return</a:t>
            </a:r>
            <a:r>
              <a:rPr lang="en-US" altLang="ru-RU" sz="2000" dirty="0"/>
              <a:t> </a:t>
            </a:r>
            <a:r>
              <a:rPr lang="ru-RU" altLang="ru-RU" sz="2000" dirty="0"/>
              <a:t>всегда возвращает объекты через </a:t>
            </a:r>
            <a:r>
              <a:rPr lang="en-US" altLang="ru-RU" sz="2000" dirty="0" err="1"/>
              <a:t>rvalue</a:t>
            </a:r>
            <a:r>
              <a:rPr lang="en-US" altLang="ru-RU" sz="2000" dirty="0"/>
              <a:t> </a:t>
            </a:r>
            <a:r>
              <a:rPr lang="ru-RU" altLang="ru-RU" sz="2000" dirty="0"/>
              <a:t>ссылку (</a:t>
            </a:r>
            <a:r>
              <a:rPr lang="en-US" altLang="ru-RU" sz="2000" dirty="0"/>
              <a:t>&amp;&amp;), </a:t>
            </a:r>
            <a:r>
              <a:rPr lang="ru-RU" altLang="ru-RU" sz="2000" dirty="0"/>
              <a:t>то есть здесь вызывается оператор перемещения</a:t>
            </a:r>
            <a:endParaRPr lang="ru-RU" altLang="ru-RU" sz="2000" dirty="0">
              <a:solidFill>
                <a:srgbClr val="0000FF"/>
              </a:solidFill>
            </a:endParaRPr>
          </a:p>
        </p:txBody>
      </p:sp>
      <p:cxnSp>
        <p:nvCxnSpPr>
          <p:cNvPr id="28" name="Прямая соединительная линия 27"/>
          <p:cNvCxnSpPr>
            <a:stCxn id="27" idx="1"/>
          </p:cNvCxnSpPr>
          <p:nvPr/>
        </p:nvCxnSpPr>
        <p:spPr>
          <a:xfrm flipH="1" flipV="1">
            <a:off x="3132000" y="5517000"/>
            <a:ext cx="1440000" cy="288001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56000" y="4725000"/>
            <a:ext cx="3223959" cy="36000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i="1" strike="sngStrik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trike="sngStrike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CalcMagic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trike="sngStrike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56000" y="4149000"/>
            <a:ext cx="2337499" cy="432000"/>
          </a:xfrm>
          <a:prstGeom prst="rect">
            <a:avLst/>
          </a:prstGeom>
        </p:spPr>
        <p:txBody>
          <a:bodyPr wrap="none" lIns="90000" anchor="ctr">
            <a:noAutofit/>
          </a:bodyPr>
          <a:lstStyle/>
          <a:p>
            <a:pPr>
              <a:spcBef>
                <a:spcPts val="1200"/>
              </a:spcBef>
            </a:pPr>
            <a:r>
              <a:rPr lang="en-US" strike="sngStrike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trike="sngStrike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FD76077-12CD-4E6F-BFC4-B09E04B2E903}"/>
              </a:ext>
            </a:extLst>
          </p:cNvPr>
          <p:cNvSpPr/>
          <p:nvPr/>
        </p:nvSpPr>
        <p:spPr>
          <a:xfrm>
            <a:off x="7812000" y="261000"/>
            <a:ext cx="1080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С++11</a:t>
            </a:r>
          </a:p>
        </p:txBody>
      </p:sp>
      <p:sp>
        <p:nvSpPr>
          <p:cNvPr id="25" name="Заголовок 5">
            <a:extLst>
              <a:ext uri="{FF2B5EF4-FFF2-40B4-BE49-F238E27FC236}">
                <a16:creationId xmlns:a16="http://schemas.microsoft.com/office/drawing/2014/main" id="{EA35B684-8836-41DA-8DFE-D019305473D3}"/>
              </a:ext>
            </a:extLst>
          </p:cNvPr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18832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4" grpId="0" animBg="1"/>
      <p:bldP spid="23" grpId="0" animBg="1"/>
      <p:bldP spid="27" grpId="0" animBg="1"/>
      <p:bldP spid="18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80000" y="693000"/>
            <a:ext cx="885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113" indent="-11113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3600" dirty="0">
                <a:latin typeface="+mn-lt"/>
              </a:rPr>
              <a:t>умные указатели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1197000"/>
            <a:ext cx="8964000" cy="4542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ru-RU" altLang="ru-RU" sz="2400" dirty="0"/>
              <a:t>В С++98 есть аналог умного указателя </a:t>
            </a:r>
            <a:r>
              <a:rPr lang="en-US" altLang="ru-RU" sz="2400" dirty="0">
                <a:solidFill>
                  <a:srgbClr val="428497"/>
                </a:solidFill>
              </a:rPr>
              <a:t>unique_ptr</a:t>
            </a:r>
            <a:r>
              <a:rPr lang="en-US" altLang="ru-RU" sz="2400" dirty="0"/>
              <a:t> – </a:t>
            </a:r>
            <a:r>
              <a:rPr lang="en-US" altLang="ru-RU" sz="2400" dirty="0" err="1">
                <a:solidFill>
                  <a:srgbClr val="428497"/>
                </a:solidFill>
              </a:rPr>
              <a:t>auto_ptr</a:t>
            </a:r>
            <a:r>
              <a:rPr lang="en-US" altLang="ru-RU" sz="2400" dirty="0"/>
              <a:t>, </a:t>
            </a:r>
            <a:r>
              <a:rPr lang="ru-RU" altLang="ru-RU" sz="2400" dirty="0"/>
              <a:t>но использовать его сложнее, поскольку в </a:t>
            </a:r>
            <a:r>
              <a:rPr lang="en-US" altLang="ru-RU" sz="2400" dirty="0"/>
              <a:t>C++98 </a:t>
            </a:r>
            <a:r>
              <a:rPr lang="ru-RU" altLang="ru-RU" sz="2400" dirty="0"/>
              <a:t>нет семантики перемещения, и все копирования приводят к перемещению.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ru-RU" altLang="ru-RU" sz="2400" dirty="0"/>
              <a:t>В С++11 существуют другие типы умных указателей, на которых мы подробно не останавливаемся:</a:t>
            </a:r>
            <a:endParaRPr lang="en-US" altLang="ru-RU" sz="2400" dirty="0"/>
          </a:p>
          <a:p>
            <a:pPr marL="265113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en-US" altLang="ru-RU" sz="2400" dirty="0"/>
              <a:t>	</a:t>
            </a:r>
            <a:r>
              <a:rPr lang="ru-RU" altLang="ru-RU" sz="2400" dirty="0"/>
              <a:t>- </a:t>
            </a:r>
            <a:r>
              <a:rPr lang="en-US" altLang="ru-RU" sz="2400" dirty="0" err="1">
                <a:solidFill>
                  <a:srgbClr val="428497"/>
                </a:solidFill>
              </a:rPr>
              <a:t>shared_ptr</a:t>
            </a:r>
            <a:r>
              <a:rPr lang="en-US" altLang="ru-RU" sz="2400" dirty="0">
                <a:solidFill>
                  <a:srgbClr val="428497"/>
                </a:solidFill>
              </a:rPr>
              <a:t> </a:t>
            </a:r>
            <a:r>
              <a:rPr lang="ru-RU" altLang="ru-RU" sz="2400" dirty="0"/>
              <a:t>– у</a:t>
            </a:r>
            <a:r>
              <a:rPr lang="ru-RU" sz="2400" dirty="0"/>
              <a:t>мный указатель с подсчетом ссылок. Это значит, что где-то есть некая переменная, которая считает количество объектов </a:t>
            </a:r>
            <a:r>
              <a:rPr lang="en-US" sz="2400" dirty="0" err="1">
                <a:solidFill>
                  <a:srgbClr val="428497"/>
                </a:solidFill>
              </a:rPr>
              <a:t>shared_ptr</a:t>
            </a:r>
            <a:r>
              <a:rPr lang="ru-RU" sz="2400" dirty="0"/>
              <a:t>, которые ссылаются на объект. Если эта переменная становится равной нулю, то объект уничтожается. Счетчик инкрементируется при каждом вызове как оператора копирования/конструктора и декрементируется в деструкторе.</a:t>
            </a:r>
            <a:endParaRPr lang="en-US" sz="2400" dirty="0"/>
          </a:p>
          <a:p>
            <a:pPr marL="265113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en-US" sz="2400" dirty="0"/>
              <a:t>	</a:t>
            </a:r>
            <a:r>
              <a:rPr lang="ru-RU" sz="2400" dirty="0"/>
              <a:t>- </a:t>
            </a:r>
            <a:r>
              <a:rPr lang="en-US" altLang="ru-RU" sz="2400" dirty="0" err="1">
                <a:solidFill>
                  <a:srgbClr val="428497"/>
                </a:solidFill>
              </a:rPr>
              <a:t>weak_ptr</a:t>
            </a:r>
            <a:r>
              <a:rPr lang="en-US" altLang="ru-RU" sz="2400" dirty="0">
                <a:solidFill>
                  <a:srgbClr val="428497"/>
                </a:solidFill>
              </a:rPr>
              <a:t> </a:t>
            </a:r>
            <a:r>
              <a:rPr lang="ru-RU" altLang="ru-RU" sz="2400" dirty="0"/>
              <a:t>– для предотвращения циклических </a:t>
            </a:r>
            <a:r>
              <a:rPr lang="en-US" altLang="ru-RU" sz="2400" dirty="0" err="1">
                <a:solidFill>
                  <a:srgbClr val="428497"/>
                </a:solidFill>
              </a:rPr>
              <a:t>shared_ptr</a:t>
            </a:r>
            <a:r>
              <a:rPr lang="en-US" altLang="ru-RU" sz="2400" dirty="0">
                <a:solidFill>
                  <a:srgbClr val="428497"/>
                </a:solidFill>
              </a:rPr>
              <a:t> </a:t>
            </a:r>
            <a:r>
              <a:rPr lang="ru-RU" altLang="ru-RU" sz="2400" dirty="0"/>
              <a:t>ссылок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28000" y="117000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Объект 1"/>
          <p:cNvSpPr txBox="1">
            <a:spLocks/>
          </p:cNvSpPr>
          <p:nvPr/>
        </p:nvSpPr>
        <p:spPr>
          <a:xfrm>
            <a:off x="252000" y="1557000"/>
            <a:ext cx="8640232" cy="1944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81"/>
              <a:tabLst>
                <a:tab pos="358775" algn="l"/>
              </a:tabLst>
            </a:pPr>
            <a:r>
              <a:rPr lang="ru-RU" sz="2400" dirty="0"/>
              <a:t>Шаблоны классов.</a:t>
            </a:r>
            <a:br>
              <a:rPr lang="ru-RU" sz="2400" dirty="0"/>
            </a:br>
            <a:r>
              <a:rPr lang="ru-RU" sz="2400" dirty="0"/>
              <a:t>Реализация стека как шаблона классов.</a:t>
            </a:r>
            <a:endParaRPr lang="en-US" sz="2400" dirty="0"/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81"/>
              <a:tabLst>
                <a:tab pos="358775" algn="l"/>
              </a:tabLst>
            </a:pPr>
            <a:r>
              <a:rPr lang="ru-RU" sz="2400" dirty="0"/>
              <a:t>Использование умного указателя </a:t>
            </a:r>
            <a:r>
              <a:rPr lang="en-US" sz="2400" dirty="0" err="1">
                <a:solidFill>
                  <a:srgbClr val="387E91"/>
                </a:solidFill>
                <a:latin typeface="Consolas" panose="020B0609020204030204" pitchFamily="49" charset="0"/>
              </a:rPr>
              <a:t>unique_ptr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  <a:br>
              <a:rPr lang="ru-RU" sz="2400" dirty="0"/>
            </a:br>
            <a:endParaRPr lang="ru-RU" sz="24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None/>
              <a:tabLst>
                <a:tab pos="358775" algn="l"/>
              </a:tabLs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3126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 функций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80000" y="1269000"/>
            <a:ext cx="8712000" cy="41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Основные свойства шаблонов:</a:t>
            </a:r>
          </a:p>
          <a:p>
            <a:pPr marL="266700" lvl="1" indent="-2667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dirty="0">
                <a:latin typeface="+mn-lt"/>
              </a:rPr>
              <a:t>шаблон не является функцией или классом как таковым – это только "трафарет" для создания функций/классов:</a:t>
            </a: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реальные функции из шаблона создаются только при вызове функции с конкретным набором параметров,</a:t>
            </a: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реальные классы из шаблона создаются только при объявлении переменной такого типа с явным указанием типа шаблонного параметра</a:t>
            </a:r>
          </a:p>
          <a:p>
            <a:pPr marL="0" lvl="1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ru-RU" altLang="ru-RU" sz="2400" dirty="0">
                <a:latin typeface="+mn-lt"/>
              </a:rPr>
              <a:t>	Поэтому:</a:t>
            </a:r>
          </a:p>
          <a:p>
            <a:pPr marL="266700" lvl="1" indent="-2667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>
                <a:latin typeface="+mn-lt"/>
              </a:rPr>
              <a:t>Статические члены-данные специфичны для каждой реализации шаблона</a:t>
            </a:r>
          </a:p>
          <a:p>
            <a:pPr marL="266700" lvl="1" indent="-2667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>
                <a:latin typeface="+mn-lt"/>
              </a:rPr>
              <a:t>Спецификация и реализация шаблона классов чаще всего прописываются в едином заголовочном файле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4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функций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80000" y="981000"/>
            <a:ext cx="5472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Объявление шаблона функции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9100" y="4636178"/>
            <a:ext cx="56880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ANY_WORD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ANY_WORD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ANY_WORD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 ? -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8758" y="1412411"/>
            <a:ext cx="8639999" cy="450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</a:rPr>
              <a:t>п</a:t>
            </a:r>
            <a:r>
              <a:rPr lang="ru-RU" sz="2400" dirty="0">
                <a:solidFill>
                  <a:schemeClr val="tx1"/>
                </a:solidFill>
              </a:rPr>
              <a:t>ризнак, что далее будет объявление шаблона</a:t>
            </a:r>
          </a:p>
        </p:txBody>
      </p:sp>
      <p:cxnSp>
        <p:nvCxnSpPr>
          <p:cNvPr id="10" name="Прямая со стрелкой 9"/>
          <p:cNvCxnSpPr>
            <a:cxnSpLocks/>
          </p:cNvCxnSpPr>
          <p:nvPr/>
        </p:nvCxnSpPr>
        <p:spPr>
          <a:xfrm>
            <a:off x="540001" y="1862411"/>
            <a:ext cx="0" cy="2773767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</p:cNvCxnSpPr>
          <p:nvPr/>
        </p:nvCxnSpPr>
        <p:spPr>
          <a:xfrm>
            <a:off x="2196000" y="3682767"/>
            <a:ext cx="481165" cy="953411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кругленный прямоугольник 20"/>
          <p:cNvSpPr/>
          <p:nvPr/>
        </p:nvSpPr>
        <p:spPr>
          <a:xfrm>
            <a:off x="756000" y="1996389"/>
            <a:ext cx="8172755" cy="794995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ru-RU" sz="2000" dirty="0">
                <a:solidFill>
                  <a:schemeClr val="tx1"/>
                </a:solidFill>
                <a:highlight>
                  <a:srgbClr val="FFFFFF"/>
                </a:highlight>
              </a:rPr>
              <a:t> - </a:t>
            </a:r>
            <a:r>
              <a:rPr lang="ru-RU" sz="2400" dirty="0">
                <a:solidFill>
                  <a:schemeClr val="tx1"/>
                </a:solidFill>
              </a:rPr>
              <a:t>признак, что шаблонный параметр – тип, а не константа</a:t>
            </a:r>
          </a:p>
        </p:txBody>
      </p:sp>
      <p:cxnSp>
        <p:nvCxnSpPr>
          <p:cNvPr id="30" name="Прямая со стрелкой 29"/>
          <p:cNvCxnSpPr>
            <a:cxnSpLocks/>
          </p:cNvCxnSpPr>
          <p:nvPr/>
        </p:nvCxnSpPr>
        <p:spPr>
          <a:xfrm>
            <a:off x="1044002" y="2791384"/>
            <a:ext cx="647998" cy="1844794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27" name="Скругленный прямоугольник 12">
            <a:extLst>
              <a:ext uri="{FF2B5EF4-FFF2-40B4-BE49-F238E27FC236}">
                <a16:creationId xmlns:a16="http://schemas.microsoft.com/office/drawing/2014/main" id="{6C32979E-6FAF-49F2-8722-43473D7D1669}"/>
              </a:ext>
            </a:extLst>
          </p:cNvPr>
          <p:cNvSpPr/>
          <p:nvPr/>
        </p:nvSpPr>
        <p:spPr>
          <a:xfrm>
            <a:off x="1651700" y="2887773"/>
            <a:ext cx="7285655" cy="79499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ANY_WORD - 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</a:rPr>
              <a:t>л</a:t>
            </a:r>
            <a:r>
              <a:rPr lang="ru-RU" sz="2400" dirty="0">
                <a:solidFill>
                  <a:schemeClr val="tx1"/>
                </a:solidFill>
              </a:rPr>
              <a:t>юбой идентификатор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ru-RU" sz="2400" dirty="0">
                <a:solidFill>
                  <a:schemeClr val="tx1"/>
                </a:solidFill>
              </a:rPr>
              <a:t> который будет представлять внутри функции шаблонный тип</a:t>
            </a:r>
          </a:p>
        </p:txBody>
      </p:sp>
    </p:spTree>
    <p:extLst>
      <p:ext uri="{BB962C8B-B14F-4D97-AF65-F5344CB8AC3E}">
        <p14:creationId xmlns:p14="http://schemas.microsoft.com/office/powerpoint/2010/main" val="37375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функций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80000" y="981000"/>
            <a:ext cx="5472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Объявление шаблона функции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8758" y="1412411"/>
            <a:ext cx="8639999" cy="450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</a:rPr>
              <a:t>п</a:t>
            </a:r>
            <a:r>
              <a:rPr lang="ru-RU" sz="2400" dirty="0">
                <a:solidFill>
                  <a:schemeClr val="tx1"/>
                </a:solidFill>
              </a:rPr>
              <a:t>ризнак, что далее будет объявление шаблона</a:t>
            </a:r>
          </a:p>
        </p:txBody>
      </p:sp>
      <p:cxnSp>
        <p:nvCxnSpPr>
          <p:cNvPr id="10" name="Прямая со стрелкой 9"/>
          <p:cNvCxnSpPr>
            <a:cxnSpLocks/>
          </p:cNvCxnSpPr>
          <p:nvPr/>
        </p:nvCxnSpPr>
        <p:spPr>
          <a:xfrm>
            <a:off x="540001" y="1862411"/>
            <a:ext cx="0" cy="2773767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1651700" y="2887773"/>
            <a:ext cx="7285655" cy="79499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ANY_WORD - 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</a:rPr>
              <a:t>л</a:t>
            </a:r>
            <a:r>
              <a:rPr lang="ru-RU" sz="2400" dirty="0">
                <a:solidFill>
                  <a:schemeClr val="tx1"/>
                </a:solidFill>
              </a:rPr>
              <a:t>юбой идентификатор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ru-RU" sz="2400" dirty="0">
                <a:solidFill>
                  <a:schemeClr val="tx1"/>
                </a:solidFill>
              </a:rPr>
              <a:t> который будет представлять внутри функции шаблонный тип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56000" y="1996389"/>
            <a:ext cx="8172755" cy="794995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ru-RU" sz="2000" dirty="0">
                <a:solidFill>
                  <a:schemeClr val="tx1"/>
                </a:solidFill>
                <a:highlight>
                  <a:srgbClr val="FFFFFF"/>
                </a:highlight>
              </a:rPr>
              <a:t> - </a:t>
            </a:r>
            <a:r>
              <a:rPr lang="ru-RU" sz="2400" dirty="0">
                <a:solidFill>
                  <a:schemeClr val="tx1"/>
                </a:solidFill>
              </a:rPr>
              <a:t>признак, что шаблонный параметр – тип, а не константа</a:t>
            </a:r>
          </a:p>
        </p:txBody>
      </p:sp>
      <p:cxnSp>
        <p:nvCxnSpPr>
          <p:cNvPr id="30" name="Прямая со стрелкой 29"/>
          <p:cNvCxnSpPr>
            <a:cxnSpLocks/>
          </p:cNvCxnSpPr>
          <p:nvPr/>
        </p:nvCxnSpPr>
        <p:spPr>
          <a:xfrm>
            <a:off x="1044002" y="2791384"/>
            <a:ext cx="686121" cy="1964598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6" name="Скругленный прямоугольник 12">
            <a:extLst>
              <a:ext uri="{FF2B5EF4-FFF2-40B4-BE49-F238E27FC236}">
                <a16:creationId xmlns:a16="http://schemas.microsoft.com/office/drawing/2014/main" id="{C00C17C8-8591-4326-91A4-2B7F0A59ADCA}"/>
              </a:ext>
            </a:extLst>
          </p:cNvPr>
          <p:cNvSpPr/>
          <p:nvPr/>
        </p:nvSpPr>
        <p:spPr>
          <a:xfrm>
            <a:off x="1940455" y="3794868"/>
            <a:ext cx="6996900" cy="77719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В качестве имени шаблонного параметра чаще всего используют короткое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или подобное</a:t>
            </a:r>
            <a:endParaRPr lang="ru-RU" sz="2400" dirty="0">
              <a:solidFill>
                <a:srgbClr val="216F85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50B686E-C218-4679-B700-CBB07D033BDB}"/>
              </a:ext>
            </a:extLst>
          </p:cNvPr>
          <p:cNvSpPr/>
          <p:nvPr/>
        </p:nvSpPr>
        <p:spPr>
          <a:xfrm>
            <a:off x="239100" y="4636178"/>
            <a:ext cx="56880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 ? -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10E22F8-FC41-4A25-B5BF-8A0C01430A05}"/>
              </a:ext>
            </a:extLst>
          </p:cNvPr>
          <p:cNvCxnSpPr>
            <a:cxnSpLocks/>
          </p:cNvCxnSpPr>
          <p:nvPr/>
        </p:nvCxnSpPr>
        <p:spPr>
          <a:xfrm flipH="1">
            <a:off x="2764639" y="4572065"/>
            <a:ext cx="1375362" cy="183917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2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функций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80000" y="981000"/>
            <a:ext cx="5472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Использование шаблона функции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4000" y="1557000"/>
            <a:ext cx="5688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 ? -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084000" y="1413000"/>
            <a:ext cx="2880000" cy="3096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тип шаблонного параметра может определяться автоматически в зависимости от передаваемого в функцию параметра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084000" y="4797000"/>
            <a:ext cx="2880000" cy="1440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явное указание типа шаблонного параметра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4000" y="35010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  <p:cxnSp>
        <p:nvCxnSpPr>
          <p:cNvPr id="30" name="Прямая со стрелкой 29"/>
          <p:cNvCxnSpPr>
            <a:stCxn id="21" idx="1"/>
          </p:cNvCxnSpPr>
          <p:nvPr/>
        </p:nvCxnSpPr>
        <p:spPr>
          <a:xfrm flipH="1">
            <a:off x="2772000" y="5517000"/>
            <a:ext cx="3312000" cy="144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2916000" y="3933000"/>
            <a:ext cx="3168000" cy="288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41A610C-4706-4172-BC8F-D21F2CA57BB9}"/>
              </a:ext>
            </a:extLst>
          </p:cNvPr>
          <p:cNvCxnSpPr>
            <a:cxnSpLocks/>
          </p:cNvCxnSpPr>
          <p:nvPr/>
        </p:nvCxnSpPr>
        <p:spPr>
          <a:xfrm flipH="1">
            <a:off x="2772000" y="3933000"/>
            <a:ext cx="3312000" cy="1296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80000" y="981000"/>
            <a:ext cx="8712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Объявление шаблона класса: класс прообраз для шаблона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1485000"/>
            <a:ext cx="5040000" cy="4680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m_nMaxItems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m_nCurItems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maxItems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CPayload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3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Шаблоны классов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1485001"/>
            <a:ext cx="5040000" cy="4680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m_nMaxItems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m_nCurItems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maxItems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CListOnArray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DeleteItem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012000" y="1989000"/>
            <a:ext cx="2880000" cy="2232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Меняем класс, чтобы тип полезной нагрузки задавался шаблонным параметром</a:t>
            </a: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180000" y="981000"/>
            <a:ext cx="8712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+mn-lt"/>
              </a:rPr>
              <a:t>Объявление шаблона класса</a:t>
            </a:r>
          </a:p>
        </p:txBody>
      </p:sp>
      <p:sp>
        <p:nvSpPr>
          <p:cNvPr id="23" name="Стрелка вправо 22"/>
          <p:cNvSpPr/>
          <p:nvPr/>
        </p:nvSpPr>
        <p:spPr>
          <a:xfrm>
            <a:off x="252000" y="3367356"/>
            <a:ext cx="216000" cy="288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>
            <a:off x="252000" y="4920452"/>
            <a:ext cx="216000" cy="288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>
            <a:off x="252000" y="5208452"/>
            <a:ext cx="216000" cy="288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252000" y="5496452"/>
            <a:ext cx="216000" cy="288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7535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24979</TotalTime>
  <Words>4002</Words>
  <Application>Microsoft Office PowerPoint</Application>
  <PresentationFormat>Экран (4:3)</PresentationFormat>
  <Paragraphs>683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ИНКАПСУЛЯЦИЯ: ПРИМЕРЫ</vt:lpstr>
      <vt:lpstr>ИНКАПСУЛЯЦИЯ: ПРИМЕРЫ</vt:lpstr>
      <vt:lpstr>ИНКАПСУЛЯЦИЯ: ПРИМЕРЫ</vt:lpstr>
      <vt:lpstr>ИНКАПСУЛЯЦИЯ: ПРИМЕРЫ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ИНКАПСУЛЯЦИЯ: ПРИМЕРЫ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классов</dc:title>
  <dc:creator>.</dc:creator>
  <cp:lastModifiedBy>Ion</cp:lastModifiedBy>
  <cp:revision>1372</cp:revision>
  <dcterms:created xsi:type="dcterms:W3CDTF">2017-05-18T18:58:30Z</dcterms:created>
  <dcterms:modified xsi:type="dcterms:W3CDTF">2020-04-06T20:38:37Z</dcterms:modified>
</cp:coreProperties>
</file>