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79" r:id="rId2"/>
    <p:sldId id="747" r:id="rId3"/>
    <p:sldId id="749" r:id="rId4"/>
    <p:sldId id="751" r:id="rId5"/>
    <p:sldId id="752" r:id="rId6"/>
    <p:sldId id="753" r:id="rId7"/>
    <p:sldId id="754" r:id="rId8"/>
    <p:sldId id="755" r:id="rId9"/>
    <p:sldId id="757" r:id="rId10"/>
    <p:sldId id="756" r:id="rId11"/>
    <p:sldId id="758" r:id="rId12"/>
    <p:sldId id="759" r:id="rId13"/>
    <p:sldId id="761" r:id="rId14"/>
    <p:sldId id="762" r:id="rId15"/>
    <p:sldId id="760" r:id="rId16"/>
    <p:sldId id="766" r:id="rId17"/>
    <p:sldId id="769" r:id="rId18"/>
    <p:sldId id="770" r:id="rId19"/>
    <p:sldId id="772" r:id="rId20"/>
    <p:sldId id="773" r:id="rId21"/>
    <p:sldId id="768" r:id="rId22"/>
    <p:sldId id="774" r:id="rId23"/>
    <p:sldId id="775" r:id="rId24"/>
    <p:sldId id="776" r:id="rId25"/>
    <p:sldId id="777" r:id="rId26"/>
    <p:sldId id="778" r:id="rId27"/>
    <p:sldId id="750" r:id="rId28"/>
    <p:sldId id="763" r:id="rId29"/>
    <p:sldId id="764" r:id="rId30"/>
    <p:sldId id="765" r:id="rId31"/>
    <p:sldId id="767" r:id="rId32"/>
    <p:sldId id="78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библиотека STL" id="{6AC6A494-F6C2-48CC-B9C7-2FB6D3194232}">
          <p14:sldIdLst>
            <p14:sldId id="779"/>
            <p14:sldId id="747"/>
            <p14:sldId id="749"/>
            <p14:sldId id="751"/>
            <p14:sldId id="752"/>
            <p14:sldId id="753"/>
            <p14:sldId id="754"/>
            <p14:sldId id="755"/>
            <p14:sldId id="757"/>
            <p14:sldId id="756"/>
            <p14:sldId id="758"/>
            <p14:sldId id="759"/>
            <p14:sldId id="761"/>
            <p14:sldId id="762"/>
            <p14:sldId id="760"/>
            <p14:sldId id="766"/>
            <p14:sldId id="769"/>
            <p14:sldId id="770"/>
            <p14:sldId id="772"/>
            <p14:sldId id="773"/>
            <p14:sldId id="768"/>
            <p14:sldId id="774"/>
            <p14:sldId id="775"/>
            <p14:sldId id="776"/>
            <p14:sldId id="777"/>
            <p14:sldId id="778"/>
            <p14:sldId id="750"/>
            <p14:sldId id="763"/>
            <p14:sldId id="764"/>
            <p14:sldId id="765"/>
            <p14:sldId id="767"/>
          </p14:sldIdLst>
        </p14:section>
        <p14:section name="Вопросы" id="{FA16708A-93EB-450C-99CA-CCDA35422B2C}">
          <p14:sldIdLst>
            <p14:sldId id="7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42F"/>
    <a:srgbClr val="880000"/>
    <a:srgbClr val="387E91"/>
    <a:srgbClr val="B9FFCF"/>
    <a:srgbClr val="FFC5C5"/>
    <a:srgbClr val="428497"/>
    <a:srgbClr val="000080"/>
    <a:srgbClr val="3E0000"/>
    <a:srgbClr val="F3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63982" autoAdjust="0"/>
  </p:normalViewPr>
  <p:slideViewPr>
    <p:cSldViewPr>
      <p:cViewPr varScale="1">
        <p:scale>
          <a:sx n="73" d="100"/>
          <a:sy n="73" d="100"/>
        </p:scale>
        <p:origin x="22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51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2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Некоторые итераторы позволяют перемещаться не только на следующий элемент</a:t>
            </a:r>
            <a:r>
              <a:rPr lang="en-US" baseline="0" dirty="0"/>
              <a:t>,</a:t>
            </a:r>
            <a:r>
              <a:rPr lang="ru-RU" baseline="0" dirty="0"/>
              <a:t> но и сразу на несколько (в массиве легко получить указатель на произвольный элемент, а в листе нет, поэтому итераторы листа не поддерживают такую возможность).</a:t>
            </a:r>
          </a:p>
          <a:p>
            <a:pPr marL="0" indent="0">
              <a:buNone/>
            </a:pPr>
            <a:r>
              <a:rPr lang="en-US" baseline="0" dirty="0" err="1"/>
              <a:t>vect.begin</a:t>
            </a:r>
            <a:r>
              <a:rPr lang="en-US" baseline="0" dirty="0"/>
              <a:t>() – </a:t>
            </a:r>
            <a:r>
              <a:rPr lang="ru-RU" baseline="0" dirty="0"/>
              <a:t>итератор на первый элемент вектора,</a:t>
            </a:r>
          </a:p>
          <a:p>
            <a:pPr marL="0" indent="0">
              <a:buNone/>
            </a:pPr>
            <a:r>
              <a:rPr lang="en-US" baseline="0" dirty="0" err="1"/>
              <a:t>vect.begin</a:t>
            </a:r>
            <a:r>
              <a:rPr lang="en-US" baseline="0" dirty="0"/>
              <a:t>()</a:t>
            </a:r>
            <a:r>
              <a:rPr lang="ru-RU" baseline="0" dirty="0"/>
              <a:t>+1 – итератор смещённый на второй элемент вектора (счёт с 1)</a:t>
            </a:r>
          </a:p>
          <a:p>
            <a:pPr marL="0" indent="0">
              <a:buNone/>
            </a:pPr>
            <a:r>
              <a:rPr lang="en-US" baseline="0" dirty="0" err="1"/>
              <a:t>vect.begin</a:t>
            </a:r>
            <a:r>
              <a:rPr lang="en-US" baseline="0" dirty="0"/>
              <a:t>()</a:t>
            </a:r>
            <a:r>
              <a:rPr lang="ru-RU" baseline="0" dirty="0"/>
              <a:t>+2 – итератор смещённый на третий элемент вектора.</a:t>
            </a:r>
          </a:p>
          <a:p>
            <a:pPr marL="0" indent="0">
              <a:buNone/>
            </a:pPr>
            <a:r>
              <a:rPr lang="ru-RU" baseline="0" dirty="0"/>
              <a:t>Именно в эту позицию (перед третьим элементом) и будет произведена вставка.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Вывод элементов производится через константную ссылку полученную несколько слайдов назад. Через неё нельзя изменить вектор, но он может быть изменён в программе из другого места, где есть нормальная ссылка/указатель на этот вектор.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vect.begin</a:t>
            </a:r>
            <a:r>
              <a:rPr lang="en-US" baseline="0" dirty="0"/>
              <a:t>()</a:t>
            </a:r>
            <a:r>
              <a:rPr lang="ru-RU" baseline="0" dirty="0"/>
              <a:t>+1 – итератор смещённый на второй элемент вектора (счёт с 1)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en-US" baseline="0" dirty="0"/>
              <a:t>vect.end() </a:t>
            </a:r>
            <a:r>
              <a:rPr lang="ru-RU" baseline="0" dirty="0"/>
              <a:t>– итератор указывающий на элемент следующий за последним</a:t>
            </a:r>
          </a:p>
          <a:p>
            <a:pPr marL="0" indent="0">
              <a:buNone/>
            </a:pPr>
            <a:r>
              <a:rPr lang="en-US" baseline="0" dirty="0"/>
              <a:t>vect.end()</a:t>
            </a:r>
            <a:r>
              <a:rPr lang="ru-RU" baseline="0" dirty="0"/>
              <a:t>-1 – итератор указывающий на последний элемент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диапазон задаваемый итераторами включает первый элемент и не включает последний,</a:t>
            </a:r>
          </a:p>
          <a:p>
            <a:pPr marL="0" indent="0">
              <a:buNone/>
            </a:pPr>
            <a:r>
              <a:rPr lang="ru-RU" baseline="0" dirty="0"/>
              <a:t>поэтому будут удалены элементы на позициях(счёт с 1):</a:t>
            </a:r>
          </a:p>
          <a:p>
            <a:pPr marL="0" indent="0">
              <a:buNone/>
            </a:pPr>
            <a:r>
              <a:rPr lang="ru-RU" baseline="0" dirty="0"/>
              <a:t>со второй до предпоследней, то есть </a:t>
            </a:r>
          </a:p>
          <a:p>
            <a:pPr marL="0" indent="0">
              <a:buNone/>
            </a:pPr>
            <a:r>
              <a:rPr lang="ru-RU" baseline="0" dirty="0"/>
              <a:t>второй и третий элементы.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0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92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91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list – </a:t>
            </a:r>
            <a:r>
              <a:rPr lang="ru-RU" baseline="0" dirty="0"/>
              <a:t>двухсвязный список, быстрые операции вставки и удаления элементов(константная сложность), но поиск позиции для вставки или элемента для удаления может потребовать просмотра всего контейнера, что может убить весь выигрыш от использования этого контейнера. </a:t>
            </a:r>
            <a:r>
              <a:rPr lang="ru-RU" u="sng" baseline="0" dirty="0"/>
              <a:t>Не используйте </a:t>
            </a:r>
            <a:r>
              <a:rPr lang="en-US" u="sng" baseline="0" dirty="0"/>
              <a:t>list</a:t>
            </a:r>
            <a:r>
              <a:rPr lang="ru-RU" u="none" baseline="0" dirty="0"/>
              <a:t>, е</a:t>
            </a:r>
            <a:r>
              <a:rPr lang="ru-RU" baseline="0" dirty="0"/>
              <a:t>сли для добавления или удаления элементов вам требуется полный просмотр всех элементов списка - </a:t>
            </a:r>
            <a:r>
              <a:rPr lang="en-US" baseline="0" dirty="0"/>
              <a:t>vector </a:t>
            </a:r>
            <a:r>
              <a:rPr lang="ru-RU" baseline="0" dirty="0"/>
              <a:t>или </a:t>
            </a:r>
            <a:r>
              <a:rPr lang="en-US" baseline="0" dirty="0" err="1"/>
              <a:t>deque</a:t>
            </a:r>
            <a:r>
              <a:rPr lang="ru-RU" baseline="0" dirty="0"/>
              <a:t> будут работать</a:t>
            </a:r>
            <a:r>
              <a:rPr lang="en-US" baseline="0" dirty="0"/>
              <a:t> </a:t>
            </a:r>
            <a:r>
              <a:rPr lang="ru-RU" baseline="0" dirty="0"/>
              <a:t>ощутимо быстрее, поскольку они занимают в памяти меньше места (не хранят указатели на следующий/предыдущий элементы) и элементы в них располагаются в памяти последовательно, а значит более эффективно используют кэш процессора при последовательном переборе.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 err="1"/>
              <a:t>lst.front</a:t>
            </a:r>
            <a:r>
              <a:rPr lang="en-US" baseline="0" dirty="0"/>
              <a:t>() </a:t>
            </a:r>
            <a:r>
              <a:rPr lang="ru-RU" baseline="0" dirty="0"/>
              <a:t>и </a:t>
            </a:r>
            <a:r>
              <a:rPr lang="en-US" baseline="0" dirty="0" err="1"/>
              <a:t>lst.back</a:t>
            </a:r>
            <a:r>
              <a:rPr lang="en-US" baseline="0" dirty="0"/>
              <a:t>() </a:t>
            </a:r>
            <a:r>
              <a:rPr lang="ru-RU" baseline="0" dirty="0"/>
              <a:t>возвращают ссылки, то есть первый и последний элемент листа можно не только читать, но и изменять.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92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set – </a:t>
            </a:r>
            <a:r>
              <a:rPr lang="ru-RU" baseline="0" dirty="0"/>
              <a:t>упорядоченное множество элементов, строится на основе сбалансированного бинарного дерева, вставка/удаление/поиск элемента обладают логарифмической сложностью - </a:t>
            </a:r>
            <a:r>
              <a:rPr lang="en-US" baseline="0" dirty="0"/>
              <a:t>O(log(N))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69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0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578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0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Библиотека шаблонов </a:t>
            </a:r>
            <a:r>
              <a:rPr lang="en-US" baseline="0" dirty="0"/>
              <a:t>STL (</a:t>
            </a:r>
            <a:r>
              <a:rPr lang="en-US" baseline="0" dirty="0" err="1"/>
              <a:t>standart</a:t>
            </a:r>
            <a:r>
              <a:rPr lang="en-US" baseline="0" dirty="0"/>
              <a:t> template library)</a:t>
            </a:r>
            <a:r>
              <a:rPr lang="ru-RU" baseline="0" dirty="0"/>
              <a:t> состоит из трёх основных частей:</a:t>
            </a:r>
          </a:p>
          <a:p>
            <a:pPr marL="0" indent="0">
              <a:buNone/>
            </a:pPr>
            <a:r>
              <a:rPr lang="ru-RU" baseline="0" dirty="0"/>
              <a:t>контейнеры – позволяющие хранить наборы объектов</a:t>
            </a:r>
          </a:p>
          <a:p>
            <a:pPr marL="0" indent="0">
              <a:buNone/>
            </a:pPr>
            <a:r>
              <a:rPr lang="ru-RU" baseline="0" dirty="0"/>
              <a:t>итераторы – для возможности доступа к элементам контейнеров</a:t>
            </a:r>
          </a:p>
          <a:p>
            <a:pPr marL="0" indent="0">
              <a:buNone/>
            </a:pPr>
            <a:r>
              <a:rPr lang="ru-RU" baseline="0" dirty="0"/>
              <a:t>алгоритмы – которые работают над элементами контейнера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11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33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map – </a:t>
            </a:r>
            <a:r>
              <a:rPr lang="ru-RU" baseline="0" dirty="0"/>
              <a:t>сбалансированное бинарное дерево, в котором каждый узел хранит пару </a:t>
            </a:r>
            <a:r>
              <a:rPr lang="en-US" baseline="0" dirty="0"/>
              <a:t>(</a:t>
            </a:r>
            <a:r>
              <a:rPr lang="ru-RU" baseline="0" dirty="0"/>
              <a:t>ключ, значение), вставка/удаление/поиск элемента – логарифмическая сложность - </a:t>
            </a:r>
            <a:r>
              <a:rPr lang="en-US" baseline="0" dirty="0"/>
              <a:t>O(log(N))</a:t>
            </a:r>
            <a:endParaRPr lang="ru-RU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Шаблон структуры </a:t>
            </a:r>
            <a:r>
              <a:rPr lang="en-US" baseline="0" dirty="0"/>
              <a:t>pair </a:t>
            </a:r>
            <a:r>
              <a:rPr lang="ru-RU" baseline="0" dirty="0"/>
              <a:t>удобно использовать не только вместе с шаблоном </a:t>
            </a:r>
            <a:r>
              <a:rPr lang="en-US" baseline="0" dirty="0"/>
              <a:t>map</a:t>
            </a:r>
            <a:r>
              <a:rPr lang="ru-RU" baseline="0" dirty="0"/>
              <a:t>б но и для других применений когда необходимо хранить и передавать пару связанных значений.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5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Извлечение элемента по ключу через оператор</a:t>
            </a:r>
            <a:r>
              <a:rPr lang="en-US" baseline="0" dirty="0"/>
              <a:t>[] </a:t>
            </a:r>
            <a:r>
              <a:rPr lang="ru-RU" baseline="0" dirty="0"/>
              <a:t>хорошо работает, поскольку для типа ключа (</a:t>
            </a:r>
            <a:r>
              <a:rPr lang="en-US" baseline="0" dirty="0"/>
              <a:t>string) </a:t>
            </a:r>
            <a:r>
              <a:rPr lang="ru-RU" baseline="0" dirty="0"/>
              <a:t>перегружен оператор сравнения </a:t>
            </a:r>
            <a:r>
              <a:rPr lang="en-US" baseline="0" dirty="0"/>
              <a:t>'&lt;'.</a:t>
            </a:r>
            <a:r>
              <a:rPr lang="ru-RU" baseline="0" dirty="0"/>
              <a:t> Очень удобно, но</a:t>
            </a: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недостаток такого похода в том, что при каждом обращении к узлу через оператор индексирования, если мы не передаём объект </a:t>
            </a:r>
            <a:r>
              <a:rPr lang="en-US" baseline="0" dirty="0"/>
              <a:t>string, </a:t>
            </a:r>
            <a:r>
              <a:rPr lang="ru-RU" baseline="0" dirty="0"/>
              <a:t>то он конструируется (в примере на слайде мы передаём литерал </a:t>
            </a:r>
            <a:r>
              <a:rPr lang="en-US" baseline="0" dirty="0"/>
              <a:t>const char*</a:t>
            </a:r>
            <a:r>
              <a:rPr lang="ru-RU" baseline="0" dirty="0"/>
              <a:t>, из него конструируется </a:t>
            </a:r>
            <a:r>
              <a:rPr lang="en-US" baseline="0" dirty="0"/>
              <a:t>string </a:t>
            </a:r>
            <a:r>
              <a:rPr lang="ru-RU" baseline="0" dirty="0"/>
              <a:t>и только тогда используется для поиска узла).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Если же в качестве ключа использовать тип </a:t>
            </a:r>
            <a:r>
              <a:rPr lang="en-US" baseline="0" dirty="0"/>
              <a:t>const char*</a:t>
            </a:r>
            <a:r>
              <a:rPr lang="ru-RU" baseline="0" dirty="0"/>
              <a:t>, то придётся вручную указывать в классе </a:t>
            </a:r>
            <a:r>
              <a:rPr lang="en-US" baseline="0" dirty="0"/>
              <a:t>map </a:t>
            </a:r>
            <a:r>
              <a:rPr lang="ru-RU" baseline="0" dirty="0"/>
              <a:t>функцию выполняющую сравнение значений ключа.</a:t>
            </a:r>
          </a:p>
          <a:p>
            <a:pPr marL="0" indent="0">
              <a:buNone/>
            </a:pPr>
            <a:r>
              <a:rPr lang="ru-RU" baseline="0" dirty="0"/>
              <a:t>Она передаётся при объявлении экземпляра класса </a:t>
            </a:r>
            <a:r>
              <a:rPr lang="en-US" baseline="0" dirty="0"/>
              <a:t>map </a:t>
            </a:r>
            <a:r>
              <a:rPr lang="ru-RU" baseline="0" dirty="0"/>
              <a:t>в третьем параметре шаблона (значение по умолчанию - стандартный оператор</a:t>
            </a:r>
            <a:r>
              <a:rPr lang="en-US" baseline="0" dirty="0"/>
              <a:t>&lt; </a:t>
            </a:r>
            <a:r>
              <a:rPr lang="ru-RU" baseline="0" dirty="0"/>
              <a:t>класса-ключа</a:t>
            </a:r>
            <a:r>
              <a:rPr lang="en-US" baseline="0" dirty="0"/>
              <a:t>, </a:t>
            </a:r>
            <a:r>
              <a:rPr lang="ru-RU" baseline="0" dirty="0"/>
              <a:t>поэтому обычно указывается только два параметра).</a:t>
            </a:r>
          </a:p>
          <a:p>
            <a:pPr marL="0" indent="0">
              <a:buNone/>
            </a:pPr>
            <a:r>
              <a:rPr lang="ru-RU" baseline="0" dirty="0"/>
              <a:t>Третьим параметром должен быть тип – функтор обеспечивающий сравнение.</a:t>
            </a:r>
          </a:p>
          <a:p>
            <a:pPr marL="0" indent="0">
              <a:buNone/>
            </a:pPr>
            <a:r>
              <a:rPr lang="ru-RU" baseline="0" dirty="0"/>
              <a:t>Например так</a:t>
            </a:r>
            <a:r>
              <a:rPr lang="en-US" baseline="0" dirty="0"/>
              <a:t>:</a:t>
            </a:r>
            <a:endParaRPr lang="ru-RU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myless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operator&lt;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bool operator()(const char*&amp; _Left, const char*&amp; _Right) const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{// apply operator&lt; to operands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return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strcmp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(_Left, _Right) &lt; 0;</a:t>
            </a:r>
          </a:p>
          <a:p>
            <a:r>
              <a:rPr lang="ru-RU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ru-RU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ru-RU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(void)</a:t>
            </a:r>
          </a:p>
          <a:p>
            <a:r>
              <a:rPr lang="ru-RU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&lt;const char*, int, </a:t>
            </a:r>
            <a:r>
              <a:rPr 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myless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tree;</a:t>
            </a: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tree.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make_pair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aac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2));</a:t>
            </a: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tree["</a:t>
            </a:r>
            <a:r>
              <a:rPr 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aad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= 5;</a:t>
            </a:r>
          </a:p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tree["</a:t>
            </a:r>
            <a:r>
              <a:rPr lang="en-US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aae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  <a:endParaRPr lang="ru-RU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48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чтобы была возможность выводить объекты класса </a:t>
            </a:r>
            <a:r>
              <a:rPr lang="en-US" baseline="0" dirty="0"/>
              <a:t>string </a:t>
            </a:r>
            <a:r>
              <a:rPr lang="ru-RU" baseline="0" dirty="0"/>
              <a:t>на консоль используя оператор </a:t>
            </a:r>
            <a:r>
              <a:rPr lang="en-US" baseline="0" dirty="0"/>
              <a:t>&lt;&lt;</a:t>
            </a:r>
          </a:p>
          <a:p>
            <a:pPr marL="0" indent="0">
              <a:buNone/>
            </a:pPr>
            <a:r>
              <a:rPr lang="ru-RU" baseline="0" dirty="0"/>
              <a:t>необходимо подключить</a:t>
            </a:r>
          </a:p>
          <a:p>
            <a:pPr marL="0" indent="0">
              <a:buNone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sstream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458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67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Лучше конечно использовать передачу по ссылке:</a:t>
            </a:r>
          </a:p>
          <a:p>
            <a:pPr marL="0" indent="0">
              <a:buNone/>
            </a:pP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split(const string&amp; str, const string&amp; delimiters);</a:t>
            </a:r>
          </a:p>
          <a:p>
            <a:pPr marL="0" indent="0">
              <a:buNone/>
            </a:pP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А если не доступна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move-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семантика (появляется только в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C++11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то и результат лучше возвращать через ссылку:</a:t>
            </a:r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#define OUT</a:t>
            </a:r>
            <a:endParaRPr lang="ru-RU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void split(const string&amp; str, const string&amp; delimiters, OUT vector&lt;string&gt;&amp; words);</a:t>
            </a:r>
          </a:p>
          <a:p>
            <a:pPr marL="0" indent="0">
              <a:buNone/>
            </a:pPr>
            <a:endParaRPr lang="ru-RU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aseline="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35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8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Функций-алгоритмов в библиотеке </a:t>
            </a:r>
            <a:r>
              <a:rPr lang="en-US" baseline="0" dirty="0"/>
              <a:t>STL </a:t>
            </a:r>
            <a:r>
              <a:rPr lang="ru-RU" baseline="0" dirty="0"/>
              <a:t>очень много.</a:t>
            </a:r>
          </a:p>
          <a:p>
            <a:pPr marL="0" indent="0">
              <a:buNone/>
            </a:pPr>
            <a:r>
              <a:rPr lang="ru-RU" baseline="0" dirty="0"/>
              <a:t>Основная сила их в том что они работают практически с любым из контейнеров по средством итераторов. Если какой то алгоритм не реализуется на переданном ему контейнере – код просто не скомпилируется.</a:t>
            </a:r>
          </a:p>
          <a:p>
            <a:pPr marL="0" indent="0">
              <a:buNone/>
            </a:pPr>
            <a:r>
              <a:rPr lang="ru-RU" baseline="0" dirty="0"/>
              <a:t>Я рассмотрю только несколько самых простых алгоритмов, поскольку полный набор занял бы пару лекций.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876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Замечание:</a:t>
            </a:r>
            <a:r>
              <a:rPr lang="en-US" baseline="0" dirty="0"/>
              <a:t> </a:t>
            </a:r>
            <a:r>
              <a:rPr lang="ru-RU" baseline="0" dirty="0"/>
              <a:t>функция </a:t>
            </a:r>
            <a:r>
              <a:rPr lang="en-US" baseline="0" dirty="0"/>
              <a:t>swap </a:t>
            </a:r>
            <a:r>
              <a:rPr lang="ru-RU" baseline="0" dirty="0"/>
              <a:t>объявляется в заголовочном файле "</a:t>
            </a:r>
            <a:r>
              <a:rPr lang="en-US" baseline="0" dirty="0"/>
              <a:t>algorithm</a:t>
            </a:r>
            <a:r>
              <a:rPr lang="ru-RU" baseline="0" dirty="0"/>
              <a:t>"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C++98</a:t>
            </a:r>
          </a:p>
          <a:p>
            <a:pPr marL="0" indent="0">
              <a:buNone/>
            </a:pPr>
            <a:r>
              <a:rPr lang="ru-RU" baseline="0" dirty="0"/>
              <a:t>но была перенесена в "</a:t>
            </a:r>
            <a:r>
              <a:rPr lang="en-US" baseline="0" dirty="0"/>
              <a:t>utility</a:t>
            </a:r>
            <a:r>
              <a:rPr lang="ru-RU" baseline="0" dirty="0"/>
              <a:t>"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C++11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min –</a:t>
            </a:r>
            <a:r>
              <a:rPr lang="ru-RU" baseline="0" dirty="0"/>
              <a:t> возвращает минимальный из переданных ему параметров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min –</a:t>
            </a:r>
            <a:r>
              <a:rPr lang="ru-RU" baseline="0" dirty="0"/>
              <a:t> возвращает максимальный из переданных ему параметров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swap – </a:t>
            </a:r>
            <a:r>
              <a:rPr lang="ru-RU" baseline="0" dirty="0"/>
              <a:t>принимает ссылки на два элемента и обменивает их значения местами.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en-US" baseline="0" dirty="0"/>
              <a:t>min, max, swap </a:t>
            </a:r>
            <a:r>
              <a:rPr lang="ru-RU" baseline="0" dirty="0"/>
              <a:t>определены через шаблоны, поэтому работают с любыми типами</a:t>
            </a:r>
          </a:p>
          <a:p>
            <a:pPr marL="0" indent="0">
              <a:buNone/>
            </a:pPr>
            <a:r>
              <a:rPr lang="ru-RU" baseline="0" dirty="0"/>
              <a:t>единственное требование, для</a:t>
            </a:r>
            <a:r>
              <a:rPr lang="en-US" baseline="0" dirty="0"/>
              <a:t> min </a:t>
            </a:r>
            <a:r>
              <a:rPr lang="ru-RU" baseline="0" dirty="0"/>
              <a:t>и</a:t>
            </a:r>
            <a:r>
              <a:rPr lang="en-US" baseline="0" dirty="0"/>
              <a:t> max</a:t>
            </a:r>
            <a:r>
              <a:rPr lang="ru-RU" baseline="0" dirty="0"/>
              <a:t> должен быть определён оператор</a:t>
            </a:r>
            <a:r>
              <a:rPr lang="en-US" baseline="0" dirty="0"/>
              <a:t>&lt; </a:t>
            </a:r>
            <a:r>
              <a:rPr lang="ru-RU" baseline="0" dirty="0"/>
              <a:t>для того типа с которым используется этот шаблон функции.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Тут надо быть аккуратным с </a:t>
            </a:r>
            <a:r>
              <a:rPr lang="en-US" baseline="0" dirty="0"/>
              <a:t>Microsoft VC, </a:t>
            </a:r>
            <a:r>
              <a:rPr lang="ru-RU" baseline="0" dirty="0"/>
              <a:t>потому что они определяют свои макросы </a:t>
            </a:r>
            <a:r>
              <a:rPr lang="en-US" baseline="0" dirty="0"/>
              <a:t>min </a:t>
            </a:r>
            <a:r>
              <a:rPr lang="ru-RU" baseline="0" dirty="0"/>
              <a:t>и </a:t>
            </a:r>
            <a:r>
              <a:rPr lang="en-US" baseline="0" dirty="0"/>
              <a:t>max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которые не дают напрямую использовать встроенные в </a:t>
            </a:r>
            <a:r>
              <a:rPr lang="en-US" baseline="0" dirty="0"/>
              <a:t>STL. </a:t>
            </a:r>
            <a:r>
              <a:rPr lang="ru-RU" baseline="0" dirty="0"/>
              <a:t>приходится уточнять </a:t>
            </a:r>
            <a:r>
              <a:rPr lang="en-US" baseline="0" dirty="0"/>
              <a:t>std::min </a:t>
            </a:r>
            <a:r>
              <a:rPr lang="ru-RU" baseline="0" dirty="0"/>
              <a:t>и </a:t>
            </a:r>
            <a:r>
              <a:rPr lang="en-US" baseline="0" dirty="0"/>
              <a:t>std::max.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 версии </a:t>
            </a:r>
            <a:r>
              <a:rPr lang="en-US" baseline="0" dirty="0"/>
              <a:t>C++11 </a:t>
            </a:r>
            <a:r>
              <a:rPr lang="ru-RU" baseline="0" dirty="0"/>
              <a:t>функции </a:t>
            </a:r>
            <a:r>
              <a:rPr lang="en-US" baseline="0" dirty="0"/>
              <a:t>max </a:t>
            </a:r>
            <a:r>
              <a:rPr lang="ru-RU" baseline="0" dirty="0"/>
              <a:t>и </a:t>
            </a:r>
            <a:r>
              <a:rPr lang="en-US" baseline="0" dirty="0"/>
              <a:t>min </a:t>
            </a:r>
            <a:r>
              <a:rPr lang="ru-RU" baseline="0" dirty="0"/>
              <a:t>могут принимать 2 и более параметров.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251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sort – </a:t>
            </a:r>
            <a:r>
              <a:rPr lang="ru-RU" baseline="0" dirty="0"/>
              <a:t>сортирует элементы контейнера. Принимает на входе диапазон элементов в одном контейнере, задаваемый двумя итераторами и сортирует элементы между ними. Обычно используется быстрая сортировка, с переходом на сортировку кучей если элементы расположены неудачным для быстрой сортировки способом.</a:t>
            </a:r>
          </a:p>
          <a:p>
            <a:pPr marL="0" indent="0">
              <a:buNone/>
            </a:pPr>
            <a:r>
              <a:rPr lang="ru-RU" baseline="0" dirty="0"/>
              <a:t>Это нестабильная </a:t>
            </a:r>
            <a:r>
              <a:rPr lang="ru-RU" baseline="0" dirty="0" err="1"/>
              <a:t>сортирорвка</a:t>
            </a:r>
            <a:r>
              <a:rPr lang="ru-RU" baseline="0" dirty="0"/>
              <a:t>.</a:t>
            </a:r>
          </a:p>
          <a:p>
            <a:pPr marL="0" indent="0">
              <a:buNone/>
            </a:pPr>
            <a:r>
              <a:rPr lang="en-US" baseline="0" dirty="0" err="1"/>
              <a:t>stable_sort</a:t>
            </a:r>
            <a:r>
              <a:rPr lang="en-US" baseline="0" dirty="0"/>
              <a:t> – </a:t>
            </a:r>
            <a:r>
              <a:rPr lang="ru-RU" baseline="0" dirty="0"/>
              <a:t>полностью аналогична функции </a:t>
            </a:r>
            <a:r>
              <a:rPr lang="en-US" baseline="0" dirty="0"/>
              <a:t>sort, </a:t>
            </a:r>
            <a:r>
              <a:rPr lang="ru-RU" baseline="0" dirty="0"/>
              <a:t>но используется стабильная сортировка (обычно сортировка слиянием)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Списки сортировать быстрой сортировкой не практично (нет возможности эффективно обращаться к элементам по индексу), поэтому для списков есть встроенный метод для сортировки.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 этом слайде представлены контейнеры </a:t>
            </a:r>
            <a:r>
              <a:rPr lang="en-US" baseline="0" dirty="0"/>
              <a:t>STL, </a:t>
            </a:r>
            <a:r>
              <a:rPr lang="ru-RU" baseline="0" dirty="0"/>
              <a:t>отдельно выделены контейнеры добавленные в стандарте </a:t>
            </a:r>
            <a:r>
              <a:rPr lang="en-US" baseline="0" dirty="0"/>
              <a:t>C++11</a:t>
            </a:r>
            <a:r>
              <a:rPr lang="ru-RU" baseline="0" dirty="0"/>
              <a:t>.</a:t>
            </a:r>
          </a:p>
          <a:p>
            <a:pPr marL="0" indent="0">
              <a:buNone/>
            </a:pPr>
            <a:r>
              <a:rPr lang="ru-RU" baseline="0" dirty="0"/>
              <a:t>Контейнеры</a:t>
            </a:r>
            <a:r>
              <a:rPr lang="en-US" baseline="0" dirty="0"/>
              <a:t>:</a:t>
            </a:r>
          </a:p>
          <a:p>
            <a:pPr marL="0" indent="0">
              <a:buNone/>
            </a:pPr>
            <a:r>
              <a:rPr lang="en-US" baseline="0" dirty="0" err="1"/>
              <a:t>bitset</a:t>
            </a:r>
            <a:r>
              <a:rPr lang="en-US" baseline="0" dirty="0"/>
              <a:t> – </a:t>
            </a:r>
            <a:r>
              <a:rPr lang="ru-RU" baseline="0" dirty="0"/>
              <a:t>контейнер для набора бит</a:t>
            </a:r>
          </a:p>
          <a:p>
            <a:pPr marL="0" indent="0">
              <a:buNone/>
            </a:pPr>
            <a:r>
              <a:rPr lang="en-US" baseline="0" dirty="0"/>
              <a:t>string – </a:t>
            </a:r>
            <a:r>
              <a:rPr lang="ru-RU" baseline="0" dirty="0"/>
              <a:t>контейнер для хранения набора </a:t>
            </a:r>
            <a:r>
              <a:rPr lang="en-US" baseline="0" dirty="0"/>
              <a:t>ASCII </a:t>
            </a:r>
            <a:r>
              <a:rPr lang="ru-RU" baseline="0" dirty="0"/>
              <a:t>символов </a:t>
            </a:r>
            <a:r>
              <a:rPr lang="en-US" baseline="0" dirty="0"/>
              <a:t>char (</a:t>
            </a:r>
            <a:r>
              <a:rPr lang="ru-RU" baseline="0" dirty="0"/>
              <a:t>8 битные)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wstring</a:t>
            </a:r>
            <a:r>
              <a:rPr lang="en-US" baseline="0" dirty="0"/>
              <a:t> – </a:t>
            </a:r>
            <a:r>
              <a:rPr lang="ru-RU" baseline="0" dirty="0"/>
              <a:t>контейнер для хранения набора </a:t>
            </a:r>
            <a:r>
              <a:rPr lang="en-US" baseline="0" dirty="0"/>
              <a:t>UNICODE </a:t>
            </a:r>
            <a:r>
              <a:rPr lang="ru-RU" baseline="0" dirty="0"/>
              <a:t>символов </a:t>
            </a:r>
            <a:r>
              <a:rPr lang="en-US" baseline="0" dirty="0"/>
              <a:t>short (16</a:t>
            </a:r>
            <a:r>
              <a:rPr lang="ru-RU" baseline="0" dirty="0"/>
              <a:t> битные)</a:t>
            </a:r>
            <a:r>
              <a:rPr lang="en-US" baseline="0" dirty="0"/>
              <a:t>, 'w' </a:t>
            </a:r>
            <a:r>
              <a:rPr lang="ru-RU" baseline="0" dirty="0"/>
              <a:t>в начале от </a:t>
            </a:r>
            <a:r>
              <a:rPr lang="en-US" baseline="0" dirty="0"/>
              <a:t>wide char </a:t>
            </a:r>
            <a:r>
              <a:rPr lang="ru-RU" baseline="0" dirty="0"/>
              <a:t>– "длинный символ"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list – </a:t>
            </a:r>
            <a:r>
              <a:rPr lang="ru-RU" baseline="0" dirty="0"/>
              <a:t>классический двухсвязный список, вставка в любое место и удаление из любого места константна по сложности, но поиск элемента для удаления или позиции для вставки может потребовать полного просмотра всех элементов, в таком случае общая сложность будет линейной (</a:t>
            </a:r>
            <a:r>
              <a:rPr lang="en-US" baseline="0" dirty="0"/>
              <a:t>O(N)).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vector – </a:t>
            </a:r>
            <a:r>
              <a:rPr lang="ru-RU" baseline="0" dirty="0"/>
              <a:t>стек на основе массива (приводимый ранее в качестве примера </a:t>
            </a:r>
            <a:r>
              <a:rPr lang="en-US" baseline="0" dirty="0"/>
              <a:t>CListOnArray </a:t>
            </a:r>
            <a:r>
              <a:rPr lang="ru-RU" baseline="0" dirty="0"/>
              <a:t>полностью ему аналогичен</a:t>
            </a:r>
            <a:r>
              <a:rPr lang="en-US" baseline="0" dirty="0"/>
              <a:t>). </a:t>
            </a:r>
            <a:r>
              <a:rPr lang="ru-RU" baseline="0" dirty="0"/>
              <a:t>Вставка в конец и удаление последнего элемента – амортизированная константная сложность. Доступно обращение к элементу по индексу, а значит и бинарный поиск. Удаление произвольного элемента или вставка в середину неэффективно – линейная сложность.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deque</a:t>
            </a:r>
            <a:r>
              <a:rPr lang="en-US" baseline="0" dirty="0"/>
              <a:t> – </a:t>
            </a:r>
            <a:r>
              <a:rPr lang="ru-RU" baseline="0" dirty="0"/>
              <a:t>(</a:t>
            </a:r>
            <a:r>
              <a:rPr lang="ru-RU" baseline="0" dirty="0" err="1"/>
              <a:t>дэк</a:t>
            </a:r>
            <a:r>
              <a:rPr lang="ru-RU" baseline="0" dirty="0"/>
              <a:t>) – двухсторонняя очередь, которая реализуется на основе последовательности динамически выделяемых массивов (как вектор, только массива два, один растёт в одну сторону, другой в другую). Это позволяет добавлять элементы и в конец, и в начало списка, а также извлекать их и с конца и из начала (сложность вставки амортизированная константная, извлечения - константная), при этом доступны быстрые операции обращения к элементу по индексу (константная сложность). Вставка/удаление из середины линейна по сложности (</a:t>
            </a:r>
            <a:r>
              <a:rPr lang="en-US" baseline="0" dirty="0"/>
              <a:t>O(n)</a:t>
            </a:r>
            <a:r>
              <a:rPr lang="ru-RU" baseline="0" dirty="0"/>
              <a:t>), что не эффективно.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set – </a:t>
            </a:r>
            <a:r>
              <a:rPr lang="ru-RU" baseline="0" dirty="0"/>
              <a:t>упорядоченный набор элементов, обычно реализуется на основе сбалансированного упорядоченного дерева. Поэтому операции поиска элемента по сложности </a:t>
            </a:r>
            <a:r>
              <a:rPr lang="en-US" baseline="0" dirty="0"/>
              <a:t>O(log(N)). </a:t>
            </a:r>
            <a:r>
              <a:rPr lang="ru-RU" baseline="0" dirty="0"/>
              <a:t>Вставка/удаление элемента </a:t>
            </a:r>
            <a:r>
              <a:rPr lang="en-US" baseline="0" dirty="0"/>
              <a:t>O(log(N)), </a:t>
            </a:r>
            <a:r>
              <a:rPr lang="ru-RU" baseline="0" dirty="0"/>
              <a:t>если бы не требовалась </a:t>
            </a:r>
            <a:r>
              <a:rPr lang="ru-RU" baseline="0" dirty="0" err="1"/>
              <a:t>перебалансировка</a:t>
            </a:r>
            <a:r>
              <a:rPr lang="ru-RU" baseline="0" dirty="0"/>
              <a:t> дерева то сложность была бы константной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r>
              <a:rPr lang="en-US" baseline="0" dirty="0"/>
              <a:t>multiset – </a:t>
            </a:r>
            <a:r>
              <a:rPr lang="ru-RU" baseline="0" dirty="0"/>
              <a:t>тоже что и </a:t>
            </a:r>
            <a:r>
              <a:rPr lang="en-US" baseline="0" dirty="0"/>
              <a:t>set, </a:t>
            </a:r>
            <a:r>
              <a:rPr lang="ru-RU" baseline="0" dirty="0"/>
              <a:t>но разрешает добавление одинаковых элементов.</a:t>
            </a:r>
          </a:p>
          <a:p>
            <a:pPr marL="0" indent="0">
              <a:buNone/>
            </a:pPr>
            <a:r>
              <a:rPr lang="en-US" baseline="0" dirty="0"/>
              <a:t>map – </a:t>
            </a:r>
            <a:r>
              <a:rPr lang="ru-RU" baseline="0" dirty="0"/>
              <a:t>это набор пар значений вида ключ-значение. В остальном аналогичен </a:t>
            </a:r>
            <a:r>
              <a:rPr lang="en-US" baseline="0" dirty="0"/>
              <a:t>set</a:t>
            </a:r>
            <a:r>
              <a:rPr lang="ru-RU" baseline="0" dirty="0"/>
              <a:t>, то есть строится на основе сбалансированного дерева упорядоченного по значению ключа в каждой паре.</a:t>
            </a:r>
          </a:p>
          <a:p>
            <a:pPr marL="0" indent="0">
              <a:buNone/>
            </a:pPr>
            <a:r>
              <a:rPr lang="en-US" baseline="0" dirty="0" err="1"/>
              <a:t>multimap</a:t>
            </a:r>
            <a:r>
              <a:rPr lang="en-US" baseline="0" dirty="0"/>
              <a:t> – </a:t>
            </a:r>
            <a:r>
              <a:rPr lang="ru-RU" baseline="0" dirty="0"/>
              <a:t>то же что и </a:t>
            </a:r>
            <a:r>
              <a:rPr lang="en-US" baseline="0" dirty="0"/>
              <a:t>map</a:t>
            </a:r>
            <a:r>
              <a:rPr lang="ru-RU" baseline="0" dirty="0"/>
              <a:t>, но допускает возможность добавления нескольких элементов с одинаковым значением ключа.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Адаптеры:</a:t>
            </a:r>
          </a:p>
          <a:p>
            <a:pPr marL="0" indent="0">
              <a:buNone/>
            </a:pPr>
            <a:r>
              <a:rPr lang="en-US" baseline="0" dirty="0"/>
              <a:t>queue, stack, </a:t>
            </a:r>
            <a:r>
              <a:rPr lang="en-US" baseline="0" dirty="0" err="1"/>
              <a:t>priority_queue</a:t>
            </a:r>
            <a:r>
              <a:rPr lang="en-US" baseline="0" dirty="0"/>
              <a:t> – </a:t>
            </a:r>
            <a:r>
              <a:rPr lang="ru-RU" baseline="0" dirty="0"/>
              <a:t>не контейнеры, а адаптеры, они работают как классы-прокси,</a:t>
            </a:r>
          </a:p>
          <a:p>
            <a:pPr marL="0" indent="0">
              <a:buNone/>
            </a:pPr>
            <a:r>
              <a:rPr lang="ru-RU" baseline="0" dirty="0"/>
              <a:t>то есть хранят внутри реальный контейнер и все запросы переадресуют к нему,</a:t>
            </a:r>
          </a:p>
          <a:p>
            <a:pPr marL="0" indent="0">
              <a:buNone/>
            </a:pPr>
            <a:r>
              <a:rPr lang="ru-RU" baseline="0" dirty="0"/>
              <a:t>при этом запрещая некоторые операции и переименовывая другие для соответствия своему названию.</a:t>
            </a:r>
          </a:p>
          <a:p>
            <a:pPr marL="0" indent="0">
              <a:buNone/>
            </a:pPr>
            <a:r>
              <a:rPr lang="ru-RU" baseline="0" dirty="0"/>
              <a:t>Например класс </a:t>
            </a:r>
            <a:r>
              <a:rPr lang="en-US" baseline="0" dirty="0"/>
              <a:t>stack </a:t>
            </a:r>
            <a:r>
              <a:rPr lang="ru-RU" baseline="0" dirty="0"/>
              <a:t>разрешает только вставку в конец(на вершину стека) и извлечение из конца.</a:t>
            </a:r>
            <a:br>
              <a:rPr lang="ru-RU" baseline="0" dirty="0"/>
            </a:br>
            <a:r>
              <a:rPr lang="ru-RU" baseline="0" dirty="0"/>
              <a:t>Он не позволяет обращаться к элементам по индексу, даже если базовый у него класс </a:t>
            </a:r>
            <a:r>
              <a:rPr lang="en-US" baseline="0" dirty="0"/>
              <a:t>vector</a:t>
            </a:r>
            <a:r>
              <a:rPr lang="ru-RU" baseline="0" dirty="0"/>
              <a:t>.</a:t>
            </a:r>
          </a:p>
          <a:p>
            <a:pPr marL="0" indent="0">
              <a:buNone/>
            </a:pPr>
            <a:r>
              <a:rPr lang="ru-RU" baseline="0" dirty="0"/>
              <a:t>А очередь разрешает только вставку в конец и извлечение из начала.</a:t>
            </a:r>
          </a:p>
          <a:p>
            <a:pPr marL="0" indent="0">
              <a:buNone/>
            </a:pPr>
            <a:r>
              <a:rPr lang="ru-RU" baseline="0" dirty="0"/>
              <a:t>При этом базовый контейнер можно выбрать вручную, если прописанный по умолчанию чем то не устраивает.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Все контейнеры поддерживают функции сравнения </a:t>
            </a:r>
            <a:r>
              <a:rPr lang="en-US" baseline="0" dirty="0"/>
              <a:t>== </a:t>
            </a:r>
            <a:r>
              <a:rPr lang="ru-RU" baseline="0" dirty="0"/>
              <a:t>и </a:t>
            </a:r>
            <a:r>
              <a:rPr lang="en-US" baseline="0" dirty="0"/>
              <a:t>!=.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69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max_element</a:t>
            </a:r>
            <a:r>
              <a:rPr lang="ru-RU" baseline="0" dirty="0"/>
              <a:t>(</a:t>
            </a:r>
            <a:r>
              <a:rPr lang="en-US" baseline="0" dirty="0"/>
              <a:t>iterator begin, iterator end)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min_element</a:t>
            </a:r>
            <a:r>
              <a:rPr lang="ru-RU" baseline="0" dirty="0"/>
              <a:t>(</a:t>
            </a:r>
            <a:r>
              <a:rPr lang="en-US" baseline="0" dirty="0"/>
              <a:t>iterator begin, iterator end)</a:t>
            </a:r>
            <a:endParaRPr lang="ru-RU" baseline="0" dirty="0"/>
          </a:p>
          <a:p>
            <a:pPr marL="0" indent="0">
              <a:buNone/>
            </a:pPr>
            <a:r>
              <a:rPr lang="en-US" baseline="0" dirty="0"/>
              <a:t>– </a:t>
            </a:r>
            <a:r>
              <a:rPr lang="ru-RU" baseline="0" dirty="0"/>
              <a:t>ищут максимальный/минимальный элемент в диапазоне заданном парой итераторов.</a:t>
            </a:r>
          </a:p>
          <a:p>
            <a:pPr marL="0" indent="0">
              <a:buNone/>
            </a:pPr>
            <a:r>
              <a:rPr lang="ru-RU" baseline="0" dirty="0"/>
              <a:t>Если элемент равный искомому (используется оператор </a:t>
            </a:r>
            <a:r>
              <a:rPr lang="en-US" baseline="0" dirty="0"/>
              <a:t>&lt;</a:t>
            </a:r>
            <a:r>
              <a:rPr lang="ru-RU" baseline="0" dirty="0"/>
              <a:t>) найден, то возвращается итератор на него,</a:t>
            </a:r>
          </a:p>
          <a:p>
            <a:pPr marL="0" indent="0">
              <a:buNone/>
            </a:pPr>
            <a:r>
              <a:rPr lang="ru-RU" baseline="0" dirty="0"/>
              <a:t>если элемент не найден, то возвращается переданный итератор </a:t>
            </a:r>
            <a:r>
              <a:rPr lang="en-US" baseline="0" dirty="0"/>
              <a:t>end.</a:t>
            </a:r>
            <a:endParaRPr lang="ru-RU" baseline="0" dirty="0"/>
          </a:p>
          <a:p>
            <a:pPr marL="0" indent="0">
              <a:buNone/>
            </a:pPr>
            <a:r>
              <a:rPr lang="en-US" baseline="0" dirty="0"/>
              <a:t>find(iterator begin, iterator end, what)  – </a:t>
            </a:r>
            <a:r>
              <a:rPr lang="ru-RU" baseline="0" dirty="0"/>
              <a:t>ищет элемент, равный </a:t>
            </a:r>
            <a:r>
              <a:rPr lang="en-US" baseline="0" dirty="0"/>
              <a:t>'what' (</a:t>
            </a:r>
            <a:r>
              <a:rPr lang="ru-RU" baseline="0" dirty="0"/>
              <a:t>используется оператор</a:t>
            </a:r>
            <a:r>
              <a:rPr lang="en-US" baseline="0" dirty="0"/>
              <a:t> ==</a:t>
            </a:r>
            <a:r>
              <a:rPr lang="ru-RU" baseline="0" dirty="0"/>
              <a:t>)</a:t>
            </a:r>
          </a:p>
          <a:p>
            <a:pPr marL="0" indent="0">
              <a:buNone/>
            </a:pPr>
            <a:r>
              <a:rPr lang="ru-RU" baseline="0" dirty="0"/>
              <a:t>поиск осуществляется полным проходом по всему набору элементов (сложность </a:t>
            </a:r>
            <a:r>
              <a:rPr lang="en-US" baseline="0" dirty="0"/>
              <a:t>O(N))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55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Список и дерево исправляет связи между существующими узлами, сами узлы остаются на месте при операциях вставки/удаления, поэтому итераторы не портятся.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Вектору при вставке может понадобиться выделить буфер большего размера, поэтому все итераторы могут испортиться. Если </a:t>
            </a:r>
            <a:r>
              <a:rPr lang="ru-RU" baseline="0" dirty="0" err="1"/>
              <a:t>перевыделения</a:t>
            </a:r>
            <a:r>
              <a:rPr lang="ru-RU" baseline="0" dirty="0"/>
              <a:t> нет, то портятся только итераторы на элементы после вставляемого/удаляемого.</a:t>
            </a:r>
          </a:p>
          <a:p>
            <a:pPr marL="0" indent="0">
              <a:buNone/>
            </a:pPr>
            <a:r>
              <a:rPr lang="ru-RU" baseline="0" dirty="0"/>
              <a:t>При удалении из вектора </a:t>
            </a:r>
            <a:r>
              <a:rPr lang="ru-RU" baseline="0" dirty="0" err="1"/>
              <a:t>перевыделения</a:t>
            </a:r>
            <a:r>
              <a:rPr lang="ru-RU" baseline="0" dirty="0"/>
              <a:t> памяти не происходит, поэтому портятся только итераторы на элементы после вставляемого/удаляемого. Ито можно предсказать куда сдвигаются элементы и скорректировать такие итераторы, если это необходимо.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С другими контейнерами поведение итераторов может отличаться.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861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8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vector – </a:t>
            </a:r>
            <a:r>
              <a:rPr lang="ru-RU" baseline="0" dirty="0"/>
              <a:t>стек на основе массива, быстрая операция доступа по индексу, амортизированная константная сложность вставки в конец, константная сложность удаления последнего элемента. Вставка в середину и удаление из середины – медленные - линейная сложность.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 стандарте прописано, что получение элемента по индексу через функцию </a:t>
            </a:r>
            <a:r>
              <a:rPr lang="en-US" baseline="0" dirty="0"/>
              <a:t>at(i)</a:t>
            </a:r>
            <a:r>
              <a:rPr lang="ru-RU" baseline="0" dirty="0"/>
              <a:t> производится с проверкой, что </a:t>
            </a:r>
            <a:r>
              <a:rPr lang="en-US" baseline="0" dirty="0"/>
              <a:t>i </a:t>
            </a:r>
            <a:r>
              <a:rPr lang="ru-RU" baseline="0" dirty="0"/>
              <a:t>входит в допустимый диапазон, а через оператор </a:t>
            </a:r>
            <a:r>
              <a:rPr lang="en-US" baseline="0" dirty="0"/>
              <a:t>[i] </a:t>
            </a:r>
            <a:r>
              <a:rPr lang="ru-RU" baseline="0" dirty="0"/>
              <a:t>без такой проверки, то есть быстрее.</a:t>
            </a:r>
          </a:p>
          <a:p>
            <a:pPr marL="0" indent="0">
              <a:buNone/>
            </a:pPr>
            <a:r>
              <a:rPr lang="ru-RU" baseline="0" dirty="0"/>
              <a:t>По факту проверка на выход за пределы диапазона в режиме компиляции </a:t>
            </a:r>
            <a:r>
              <a:rPr lang="en-US" baseline="0" dirty="0"/>
              <a:t>Debug </a:t>
            </a:r>
            <a:r>
              <a:rPr lang="ru-RU" baseline="0" dirty="0"/>
              <a:t>происходит в любом случае, а в режиме</a:t>
            </a:r>
            <a:r>
              <a:rPr lang="en-US" baseline="0" dirty="0"/>
              <a:t> Release – </a:t>
            </a:r>
            <a:r>
              <a:rPr lang="ru-RU" baseline="0" dirty="0"/>
              <a:t>как по стандарту – только в методе </a:t>
            </a:r>
            <a:r>
              <a:rPr lang="en-US" baseline="0" dirty="0"/>
              <a:t>at.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2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Ключевое слово </a:t>
            </a:r>
            <a:r>
              <a:rPr lang="en-US" baseline="0" dirty="0"/>
              <a:t>auto</a:t>
            </a:r>
            <a:r>
              <a:rPr lang="ru-RU" baseline="0" dirty="0"/>
              <a:t> введено в стандарте </a:t>
            </a:r>
            <a:r>
              <a:rPr lang="en-US" baseline="0" dirty="0"/>
              <a:t>C++11 </a:t>
            </a:r>
            <a:r>
              <a:rPr lang="ru-RU" baseline="0" dirty="0"/>
              <a:t>конкретно для экономии времени при описании типов итераторов в циклах. Но сейчас используется гораздо шире.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Далее в лекции я не буду его использовать, чтобы каждый раз было явно видно</a:t>
            </a:r>
            <a:r>
              <a:rPr lang="en-US" baseline="0" dirty="0"/>
              <a:t>,</a:t>
            </a:r>
            <a:r>
              <a:rPr lang="ru-RU" baseline="0" dirty="0"/>
              <a:t> какого типа итератор используется.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78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9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5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4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2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7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Шаблоны классов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7" r:id="rId4"/>
    <p:sldLayoutId id="2147483668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364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indent="-360363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627063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</a:t>
            </a:r>
          </a:p>
          <a:p>
            <a:pPr marL="627063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12. Рекурсия</a:t>
            </a:r>
          </a:p>
          <a:p>
            <a:pPr marL="1881188" indent="-1881188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Шаблоны классов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Библиотека 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STL</a:t>
            </a:r>
          </a:p>
          <a:p>
            <a:pPr marL="628650" indent="-1588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9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системы ввода-вывода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4464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000" y="1160206"/>
            <a:ext cx="6912000" cy="10447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6000" y="2637000"/>
            <a:ext cx="7632000" cy="115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446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0000" y="5517000"/>
            <a:ext cx="4896000" cy="576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Удалить последний элемент в стеке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8000" y="4077000"/>
            <a:ext cx="7560000" cy="115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324000" y="1125000"/>
            <a:ext cx="144000" cy="439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4464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+ 2, 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000" y="1150374"/>
            <a:ext cx="6912000" cy="10546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6000" y="2637000"/>
            <a:ext cx="7632000" cy="115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446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000" y="4941000"/>
            <a:ext cx="8640000" cy="134223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Вставка элемента</a:t>
            </a:r>
            <a:r>
              <a:rPr lang="en-US" sz="2400" dirty="0">
                <a:solidFill>
                  <a:schemeClr val="tx1"/>
                </a:solidFill>
              </a:rPr>
              <a:t> 4</a:t>
            </a:r>
            <a:r>
              <a:rPr lang="ru-RU" sz="2400" dirty="0">
                <a:solidFill>
                  <a:schemeClr val="tx1"/>
                </a:solidFill>
              </a:rPr>
              <a:t> в произвольную позицию (сложность </a:t>
            </a:r>
            <a:r>
              <a:rPr lang="en-US" sz="2400" dirty="0">
                <a:solidFill>
                  <a:schemeClr val="tx1"/>
                </a:solidFill>
              </a:rPr>
              <a:t>O(N)),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Первый параметр - итератор на позицию куда произвести вставку (вставка осуществляется перед этим элементом, на который указывает итератор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396000" y="2493000"/>
            <a:ext cx="72000" cy="244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4392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+ 2, 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+ 1,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- 1);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000" y="1157955"/>
            <a:ext cx="6912000" cy="10470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6000" y="2637000"/>
            <a:ext cx="7632000" cy="115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446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6000" y="4077000"/>
            <a:ext cx="7632000" cy="108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396000" y="3933000"/>
            <a:ext cx="72000" cy="122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252000" y="5157000"/>
            <a:ext cx="8640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Удаление одного или нескольких элементов вектора в произвольной позиции (сложность </a:t>
            </a:r>
            <a:r>
              <a:rPr lang="en-US" sz="2400" dirty="0">
                <a:solidFill>
                  <a:schemeClr val="tx1"/>
                </a:solidFill>
              </a:rPr>
              <a:t>O(N))</a:t>
            </a:r>
          </a:p>
        </p:txBody>
      </p:sp>
    </p:spTree>
    <p:extLst>
      <p:ext uri="{BB962C8B-B14F-4D97-AF65-F5344CB8AC3E}">
        <p14:creationId xmlns:p14="http://schemas.microsoft.com/office/powerpoint/2010/main" val="362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4392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1);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000" y="1197000"/>
            <a:ext cx="6912000" cy="100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6000" y="2637000"/>
            <a:ext cx="7632000" cy="115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028000" y="837000"/>
            <a:ext cx="864000" cy="4464000"/>
          </a:xfrm>
          <a:prstGeom prst="rect">
            <a:avLst/>
          </a:prstGeom>
          <a:solidFill>
            <a:schemeClr val="tx1"/>
          </a:solidFill>
        </p:spPr>
        <p:txBody>
          <a:bodyPr wrap="square" lIns="72000" rIns="36000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25111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000" y="5157000"/>
            <a:ext cx="8640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Изменить размер вектора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(удалить лишние элементы в конце, или дополнить до указанного размера, второй параметр – элемент заполнитель)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6000" y="4077000"/>
            <a:ext cx="7632000" cy="108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396000" y="1053000"/>
            <a:ext cx="144000" cy="410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4392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1);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000" y="1170432"/>
            <a:ext cx="6912000" cy="10345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6000" y="2637000"/>
            <a:ext cx="7128000" cy="115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96000" y="4077000"/>
            <a:ext cx="7632000" cy="108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396000" y="2493000"/>
            <a:ext cx="72000" cy="266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28000" y="837000"/>
            <a:ext cx="864000" cy="4464000"/>
          </a:xfrm>
          <a:prstGeom prst="rect">
            <a:avLst/>
          </a:prstGeom>
          <a:solidFill>
            <a:schemeClr val="tx1"/>
          </a:solidFill>
        </p:spPr>
        <p:txBody>
          <a:bodyPr wrap="square" lIns="72000" rIns="36000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25111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000" y="5157000"/>
            <a:ext cx="8640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Удаление всех элементов из вектора. Память остаётся выделенной, поэтому добавление после этого новых элементов не потребует </a:t>
            </a:r>
            <a:r>
              <a:rPr lang="ru-RU" sz="2400" dirty="0" err="1">
                <a:solidFill>
                  <a:schemeClr val="tx1"/>
                </a:solidFill>
              </a:rPr>
              <a:t>перевыделения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5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04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push_front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push_front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pop_front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504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256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&lt;set&gt;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6000" y="837000"/>
            <a:ext cx="936000" cy="525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000" y="5589000"/>
            <a:ext cx="4464000" cy="72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Вставить один элемент в дерево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96000" y="1845000"/>
            <a:ext cx="144000" cy="374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2700000" y="3861000"/>
            <a:ext cx="4968000" cy="144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Вставить в дерево все элементы из другого контейнера (в двухсвязном списке </a:t>
            </a:r>
            <a:r>
              <a:rPr lang="en-US" sz="2400" dirty="0" err="1">
                <a:solidFill>
                  <a:schemeClr val="tx1"/>
                </a:solidFill>
              </a:rPr>
              <a:t>lst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сейчас находятся элементы 1 2 3 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cxnSpLocks/>
          </p:cNvCxnSpPr>
          <p:nvPr/>
        </p:nvCxnSpPr>
        <p:spPr>
          <a:xfrm flipH="1" flipV="1">
            <a:off x="1404000" y="2277000"/>
            <a:ext cx="1296000" cy="187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0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256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&lt;set&gt;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000" y="837000"/>
            <a:ext cx="936000" cy="525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00000" y="3933000"/>
            <a:ext cx="4824000" cy="136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Вывод элементов с помощью итератора – так же как и в любом другом контейнере, но элементы выводятся упорядоченными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3708000" y="2781000"/>
            <a:ext cx="432000" cy="115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256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&lt;set&gt;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"Has 3"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"Has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000" y="837000"/>
            <a:ext cx="936000" cy="525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3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08000" y="5013000"/>
            <a:ext cx="6768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Для проверки есть ли элемент в дереве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удобно использовать функцию подсчитывающую количество элементов с заданным значением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3348000" y="3429000"/>
            <a:ext cx="165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H="1" flipV="1">
            <a:off x="5004000" y="3789000"/>
            <a:ext cx="288000" cy="122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F6C60E4-6960-43F8-B5DB-AB5C600C0637}"/>
              </a:ext>
            </a:extLst>
          </p:cNvPr>
          <p:cNvCxnSpPr>
            <a:cxnSpLocks/>
          </p:cNvCxnSpPr>
          <p:nvPr/>
        </p:nvCxnSpPr>
        <p:spPr>
          <a:xfrm flipH="1" flipV="1">
            <a:off x="3380471" y="4067589"/>
            <a:ext cx="1767529" cy="369411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256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6000" y="837000"/>
            <a:ext cx="936000" cy="525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000" y="1485000"/>
            <a:ext cx="7128000" cy="129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000" y="5589000"/>
            <a:ext cx="4464000" cy="72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Удалить узел с указанным значением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396000" y="1341000"/>
            <a:ext cx="144000" cy="424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2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Контейнеры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28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Алгоритмы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04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Итераторы</a:t>
            </a:r>
          </a:p>
        </p:txBody>
      </p:sp>
    </p:spTree>
    <p:extLst>
      <p:ext uri="{BB962C8B-B14F-4D97-AF65-F5344CB8AC3E}">
        <p14:creationId xmlns:p14="http://schemas.microsoft.com/office/powerpoint/2010/main" val="202588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256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6000" y="837000"/>
            <a:ext cx="936000" cy="525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000" y="1485000"/>
            <a:ext cx="7128000" cy="115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4000" y="4365000"/>
            <a:ext cx="7128000" cy="1224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000" y="5589000"/>
            <a:ext cx="8496000" cy="72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возвращает итератор на элемент с указанным значением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или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если такого значения нет в дереве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396000" y="2925000"/>
            <a:ext cx="72000" cy="266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4788000" y="3357000"/>
            <a:ext cx="3024000" cy="79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удалить элемент, используя итератор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1"/>
          </p:cNvCxnSpPr>
          <p:nvPr/>
        </p:nvCxnSpPr>
        <p:spPr>
          <a:xfrm flipH="1">
            <a:off x="3060000" y="3753000"/>
            <a:ext cx="1728000" cy="180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04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ключ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val1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val2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0000" y="4869000"/>
            <a:ext cx="8568000" cy="144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упорядоченное множество пар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ключ, значение), реализуется на основе сбалансированного бинарного дерева.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Каждый элемент в </a:t>
            </a:r>
            <a:r>
              <a:rPr lang="en-US" sz="2400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ru-RU" sz="2400" dirty="0">
                <a:solidFill>
                  <a:srgbClr val="387E91"/>
                </a:solidFill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– экземпляр структуры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252000" y="837000"/>
            <a:ext cx="8640000" cy="504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&lt;map&gt;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aab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1));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aac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2));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aad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4428000" y="2277000"/>
            <a:ext cx="2160000" cy="14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40000" y="189000"/>
            <a:ext cx="3024000" cy="158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объявляем контейнер – бинарное дерево,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ключ – </a:t>
            </a:r>
            <a:r>
              <a:rPr lang="en-US" sz="2400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значение -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cxnSp>
        <p:nvCxnSpPr>
          <p:cNvPr id="9" name="Прямая со стрелкой 8"/>
          <p:cNvCxnSpPr>
            <a:cxnSpLocks/>
            <a:stCxn id="8" idx="1"/>
          </p:cNvCxnSpPr>
          <p:nvPr/>
        </p:nvCxnSpPr>
        <p:spPr>
          <a:xfrm flipH="1">
            <a:off x="2844000" y="981000"/>
            <a:ext cx="3096000" cy="57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6372000" y="2277000"/>
            <a:ext cx="2592000" cy="86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добавляем узел с </a:t>
            </a:r>
            <a:r>
              <a:rPr lang="ru-RU" sz="2400" dirty="0" err="1">
                <a:solidFill>
                  <a:schemeClr val="tx1"/>
                </a:solidFill>
              </a:rPr>
              <a:t>ключём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aab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124000" y="3501000"/>
            <a:ext cx="6840000" cy="86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компактный способ объявить </a:t>
            </a:r>
            <a:r>
              <a:rPr lang="ru-RU" sz="2400" dirty="0" err="1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ru-RU" sz="2400" dirty="0">
                <a:solidFill>
                  <a:srgbClr val="387E9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без указания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типов параметров –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функция-шаблон 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endParaRPr lang="en-US" sz="24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Прямая со стрелкой 20"/>
          <p:cNvCxnSpPr>
            <a:stCxn id="20" idx="0"/>
          </p:cNvCxnSpPr>
          <p:nvPr/>
        </p:nvCxnSpPr>
        <p:spPr>
          <a:xfrm flipH="1" flipV="1">
            <a:off x="3132000" y="2781000"/>
            <a:ext cx="2412000" cy="720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828000" y="3357000"/>
            <a:ext cx="648000" cy="151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396000" y="4725000"/>
            <a:ext cx="8568000" cy="108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при обращении извлекает значение по указанному ключу, если такого узла нет – он создаётся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Это самый компактный способ добавить узел.</a:t>
            </a:r>
            <a:endParaRPr lang="en-US" sz="24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0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04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ru-RU" sz="2000" i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i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i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i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i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aae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aae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5040000"/>
          </a:xfrm>
          <a:prstGeom prst="rect">
            <a:avLst/>
          </a:prstGeom>
          <a:solidFill>
            <a:schemeClr val="tx1"/>
          </a:solidFill>
        </p:spPr>
        <p:txBody>
          <a:bodyPr wrap="square" lIns="36000" rIns="36000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aab:1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aac:2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aad:3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8000" y="1197000"/>
            <a:ext cx="6768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Новый узел добавляется в любом случае, даже если мы только читаем. Значение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присваивается по умолчанию (для встроенных типов 0)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68000" y="2781000"/>
            <a:ext cx="3312000" cy="57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удалить узел по ключу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Прямая со стрелкой 16"/>
          <p:cNvCxnSpPr>
            <a:stCxn id="16" idx="1"/>
          </p:cNvCxnSpPr>
          <p:nvPr/>
        </p:nvCxnSpPr>
        <p:spPr>
          <a:xfrm flipH="1">
            <a:off x="3276000" y="3069000"/>
            <a:ext cx="792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468000" y="3429000"/>
            <a:ext cx="5472000" cy="79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выводим все пары ключ-значение на экран: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 – </a:t>
            </a: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ключ,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 - </a:t>
            </a: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значение</a:t>
            </a:r>
            <a:endParaRPr lang="en-US" sz="2400" dirty="0">
              <a:solidFill>
                <a:srgbClr val="0000FF"/>
              </a:solidFill>
              <a:cs typeface="Consolas" panose="020B0609020204030204" pitchFamily="49" charset="0"/>
            </a:endParaRPr>
          </a:p>
        </p:txBody>
      </p:sp>
      <p:cxnSp>
        <p:nvCxnSpPr>
          <p:cNvPr id="27" name="Прямая со стрелкой 26"/>
          <p:cNvCxnSpPr>
            <a:stCxn id="8" idx="2"/>
          </p:cNvCxnSpPr>
          <p:nvPr/>
        </p:nvCxnSpPr>
        <p:spPr>
          <a:xfrm flipH="1">
            <a:off x="3348000" y="2349000"/>
            <a:ext cx="504000" cy="14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981000"/>
            <a:ext cx="8640000" cy="4896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spcBef>
                <a:spcPts val="18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aad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aad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aae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00" y="3357000"/>
            <a:ext cx="3528000" cy="180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доступно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не создаёт объекты, если элемента с таким ключом нет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– вызывает исключение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 flipV="1">
            <a:off x="4140000" y="3861000"/>
            <a:ext cx="1152000" cy="39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40000" y="2565000"/>
            <a:ext cx="3456000" cy="216000"/>
          </a:xfrm>
          <a:prstGeom prst="line">
            <a:avLst/>
          </a:prstGeom>
          <a:ln w="31750"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5292000" y="1989000"/>
            <a:ext cx="3528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недоступно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может создавать узлы, а доступа на запись нет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>
            <a:off x="3924000" y="2637000"/>
            <a:ext cx="1368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1"/>
          </p:cNvCxnSpPr>
          <p:nvPr/>
        </p:nvCxnSpPr>
        <p:spPr>
          <a:xfrm flipH="1">
            <a:off x="4212000" y="4257000"/>
            <a:ext cx="1080000" cy="46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1053000"/>
            <a:ext cx="8640000" cy="439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Задача</a:t>
            </a:r>
            <a:b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</a:br>
            <a:r>
              <a:rPr lang="ru-RU" sz="3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Для каждого слова во введённой строке посчитать сколько раз оно встречается в строке.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ru-RU" sz="3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Я считаю, достаточно простым написание метода, который принимает строку, и возвращает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vector </a:t>
            </a:r>
            <a:r>
              <a:rPr lang="ru-RU" sz="3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из слов содержащихся в строке.</a:t>
            </a:r>
          </a:p>
          <a:p>
            <a:pPr algn="ctr">
              <a:lnSpc>
                <a:spcPct val="90000"/>
              </a:lnSpc>
            </a:pPr>
            <a:r>
              <a:rPr lang="ru-RU" sz="3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Поэтому пусть он уже есть: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0000" y="5589000"/>
            <a:ext cx="8856000" cy="424732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delimiters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04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de-DE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string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 ab, ac. ac ab - ac"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,.-"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вывод результата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000" y="837000"/>
            <a:ext cx="936000" cy="504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aa: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ab: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ac: 3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96000" y="2277000"/>
            <a:ext cx="432000" cy="432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96000" y="2709000"/>
            <a:ext cx="0" cy="2232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80000" y="4653000"/>
            <a:ext cx="8496000" cy="151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если слова, переданного в оператор индексации,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нет в дереве – создаётся новый узел со значением 0 и оно сразу же инкрементируется,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если такой узел уже есть - его значение инкрементируется.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28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Алгоритмы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04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Итераторы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940000" y="1989000"/>
            <a:ext cx="2952000" cy="41549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min, max, swap,</a:t>
            </a:r>
          </a:p>
          <a:p>
            <a:r>
              <a:rPr lang="en-US" sz="2400" dirty="0" err="1"/>
              <a:t>binary_search</a:t>
            </a:r>
            <a:endParaRPr lang="en-US" sz="2400" dirty="0"/>
          </a:p>
          <a:p>
            <a:r>
              <a:rPr lang="en-US" sz="2400" dirty="0"/>
              <a:t>copy, fill,</a:t>
            </a:r>
          </a:p>
          <a:p>
            <a:r>
              <a:rPr lang="en-US" sz="2400" dirty="0"/>
              <a:t>count, </a:t>
            </a:r>
            <a:r>
              <a:rPr lang="en-US" sz="2400" dirty="0" err="1"/>
              <a:t>count_if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for_each</a:t>
            </a:r>
            <a:r>
              <a:rPr lang="en-US" sz="2400" dirty="0"/>
              <a:t>,</a:t>
            </a:r>
          </a:p>
          <a:p>
            <a:r>
              <a:rPr lang="en-US" sz="2400" dirty="0"/>
              <a:t>find,</a:t>
            </a:r>
          </a:p>
          <a:p>
            <a:r>
              <a:rPr lang="en-US" sz="2400" dirty="0" err="1"/>
              <a:t>max_element</a:t>
            </a:r>
            <a:r>
              <a:rPr lang="en-US" sz="2400" dirty="0"/>
              <a:t>, </a:t>
            </a:r>
            <a:r>
              <a:rPr lang="en-US" sz="2400" dirty="0" err="1"/>
              <a:t>min_element</a:t>
            </a:r>
            <a:r>
              <a:rPr lang="en-US" sz="2400" dirty="0"/>
              <a:t>,</a:t>
            </a:r>
          </a:p>
          <a:p>
            <a:r>
              <a:rPr lang="en-US" sz="2400" dirty="0"/>
              <a:t>reverse,</a:t>
            </a:r>
          </a:p>
          <a:p>
            <a:r>
              <a:rPr lang="en-US" sz="2400" dirty="0"/>
              <a:t>sort, </a:t>
            </a:r>
            <a:r>
              <a:rPr lang="en-US" sz="2400" dirty="0" err="1"/>
              <a:t>stable_sort</a:t>
            </a:r>
            <a:r>
              <a:rPr lang="en-US" sz="2400" dirty="0"/>
              <a:t>, …</a:t>
            </a:r>
          </a:p>
          <a:p>
            <a:r>
              <a:rPr lang="en-US" sz="2400" dirty="0"/>
              <a:t>(</a:t>
            </a:r>
            <a:r>
              <a:rPr lang="ru-RU" sz="2400" dirty="0"/>
              <a:t>более 100)</a:t>
            </a:r>
            <a:endParaRPr lang="en-US" sz="2400" dirty="0"/>
          </a:p>
        </p:txBody>
      </p:sp>
      <p:cxnSp>
        <p:nvCxnSpPr>
          <p:cNvPr id="18" name="Прямая со стрелкой 17"/>
          <p:cNvCxnSpPr>
            <a:stCxn id="10" idx="2"/>
            <a:endCxn id="17" idx="0"/>
          </p:cNvCxnSpPr>
          <p:nvPr/>
        </p:nvCxnSpPr>
        <p:spPr>
          <a:xfrm flipH="1">
            <a:off x="7416000" y="1701000"/>
            <a:ext cx="144000" cy="288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кругленный прямоугольник 1"/>
          <p:cNvSpPr/>
          <p:nvPr/>
        </p:nvSpPr>
        <p:spPr>
          <a:xfrm>
            <a:off x="252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Контейнеры</a:t>
            </a:r>
          </a:p>
        </p:txBody>
      </p:sp>
    </p:spTree>
    <p:extLst>
      <p:ext uri="{BB962C8B-B14F-4D97-AF65-F5344CB8AC3E}">
        <p14:creationId xmlns:p14="http://schemas.microsoft.com/office/powerpoint/2010/main" val="407993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min, max, swap</a:t>
            </a:r>
            <a:endParaRPr lang="ru-RU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184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min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max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518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7386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sort,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stable_sort</a:t>
            </a:r>
            <a:endParaRPr lang="ru-RU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5184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518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2378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8732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8732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2378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68000" y="5013000"/>
            <a:ext cx="4392000" cy="216000"/>
          </a:xfrm>
          <a:prstGeom prst="line">
            <a:avLst/>
          </a:prstGeom>
          <a:ln w="31750">
            <a:solidFill>
              <a:srgbClr val="8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932000" y="3789000"/>
            <a:ext cx="3024000" cy="100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недоступно – нет произвольного доступа к элементам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>
            <a:off x="3492000" y="4293000"/>
            <a:ext cx="1440000" cy="57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8">
            <a:extLst>
              <a:ext uri="{FF2B5EF4-FFF2-40B4-BE49-F238E27FC236}">
                <a16:creationId xmlns:a16="http://schemas.microsoft.com/office/drawing/2014/main" id="{CED6A968-0E0F-4B9C-8CF8-A008739986DE}"/>
              </a:ext>
            </a:extLst>
          </p:cNvPr>
          <p:cNvSpPr/>
          <p:nvPr/>
        </p:nvSpPr>
        <p:spPr>
          <a:xfrm>
            <a:off x="3412335" y="5445000"/>
            <a:ext cx="4687665" cy="86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Только у 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есть своя собственная функция сортировки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3CE4787-C23D-4ADF-9AB6-EDCF41F8510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340001" y="5451788"/>
            <a:ext cx="1072334" cy="425212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 стрелкой 8"/>
          <p:cNvCxnSpPr>
            <a:stCxn id="2" idx="2"/>
            <a:endCxn id="3" idx="0"/>
          </p:cNvCxnSpPr>
          <p:nvPr/>
        </p:nvCxnSpPr>
        <p:spPr>
          <a:xfrm>
            <a:off x="1584000" y="1701000"/>
            <a:ext cx="0" cy="648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28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Алгоритмы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04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Итераторы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000" y="2349000"/>
            <a:ext cx="2232000" cy="36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/>
              <a:t>string,</a:t>
            </a:r>
            <a:r>
              <a:rPr lang="ru-RU" sz="2400" dirty="0"/>
              <a:t> </a:t>
            </a:r>
            <a:r>
              <a:rPr lang="en-US" sz="2400" dirty="0" err="1"/>
              <a:t>wstring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bitset</a:t>
            </a:r>
            <a:r>
              <a:rPr lang="en-US" sz="2400" dirty="0"/>
              <a:t>,</a:t>
            </a:r>
          </a:p>
          <a:p>
            <a:r>
              <a:rPr lang="en-US" sz="2400" dirty="0"/>
              <a:t>list,</a:t>
            </a:r>
          </a:p>
          <a:p>
            <a:r>
              <a:rPr lang="en-US" sz="2400" dirty="0"/>
              <a:t>vector,</a:t>
            </a:r>
          </a:p>
          <a:p>
            <a:r>
              <a:rPr lang="en-US" sz="2400" dirty="0" err="1"/>
              <a:t>deque</a:t>
            </a:r>
            <a:r>
              <a:rPr lang="en-US" sz="2400" dirty="0"/>
              <a:t>,</a:t>
            </a:r>
          </a:p>
          <a:p>
            <a:r>
              <a:rPr lang="en-US" sz="2400" dirty="0"/>
              <a:t>map, </a:t>
            </a:r>
            <a:r>
              <a:rPr lang="en-US" sz="2400" dirty="0" err="1"/>
              <a:t>multimap</a:t>
            </a:r>
            <a:r>
              <a:rPr lang="en-US" sz="2400" dirty="0"/>
              <a:t>,</a:t>
            </a:r>
          </a:p>
          <a:p>
            <a:r>
              <a:rPr lang="en-US" sz="2400" dirty="0"/>
              <a:t>set, multiset,</a:t>
            </a:r>
          </a:p>
          <a:p>
            <a:endParaRPr lang="en-US" sz="1050" dirty="0"/>
          </a:p>
          <a:p>
            <a:r>
              <a:rPr lang="en-US" sz="2400" dirty="0"/>
              <a:t>queue, stack,</a:t>
            </a:r>
          </a:p>
          <a:p>
            <a:r>
              <a:rPr lang="en-US" sz="2400" dirty="0"/>
              <a:t>priority-queue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8810" y="3285000"/>
            <a:ext cx="553998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/>
              <a:t>C++98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72000" y="3069000"/>
            <a:ext cx="553998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/>
              <a:t>C++11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348000" y="2349000"/>
            <a:ext cx="2952000" cy="23083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forward_list</a:t>
            </a:r>
            <a:endParaRPr lang="en-US" sz="2400" dirty="0"/>
          </a:p>
          <a:p>
            <a:r>
              <a:rPr lang="en-US" sz="2400" dirty="0"/>
              <a:t>array</a:t>
            </a:r>
          </a:p>
          <a:p>
            <a:r>
              <a:rPr lang="en-US" sz="2400" dirty="0" err="1"/>
              <a:t>unordered_set</a:t>
            </a:r>
            <a:r>
              <a:rPr lang="en-US" sz="2400" dirty="0"/>
              <a:t>, </a:t>
            </a:r>
            <a:r>
              <a:rPr lang="en-US" sz="2400" dirty="0" err="1"/>
              <a:t>unordered_multiset</a:t>
            </a:r>
            <a:endParaRPr lang="en-US" sz="2400" dirty="0"/>
          </a:p>
          <a:p>
            <a:r>
              <a:rPr lang="en-US" sz="2400" dirty="0" err="1"/>
              <a:t>unordered_map</a:t>
            </a:r>
            <a:r>
              <a:rPr lang="en-US" sz="2400" dirty="0"/>
              <a:t>, </a:t>
            </a:r>
            <a:r>
              <a:rPr lang="en-US" sz="2400" dirty="0" err="1"/>
              <a:t>unordered_multimap</a:t>
            </a:r>
            <a:endParaRPr lang="en-US" sz="2400" dirty="0"/>
          </a:p>
        </p:txBody>
      </p:sp>
      <p:cxnSp>
        <p:nvCxnSpPr>
          <p:cNvPr id="18" name="Прямая со стрелкой 17"/>
          <p:cNvCxnSpPr>
            <a:stCxn id="2" idx="2"/>
            <a:endCxn id="17" idx="0"/>
          </p:cNvCxnSpPr>
          <p:nvPr/>
        </p:nvCxnSpPr>
        <p:spPr>
          <a:xfrm>
            <a:off x="1584000" y="1701000"/>
            <a:ext cx="3240000" cy="648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кругленный прямоугольник 1"/>
          <p:cNvSpPr/>
          <p:nvPr/>
        </p:nvSpPr>
        <p:spPr>
          <a:xfrm>
            <a:off x="252000" y="1269000"/>
            <a:ext cx="2664000" cy="4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Контейнеры</a:t>
            </a:r>
          </a:p>
        </p:txBody>
      </p:sp>
    </p:spTree>
    <p:extLst>
      <p:ext uri="{BB962C8B-B14F-4D97-AF65-F5344CB8AC3E}">
        <p14:creationId xmlns:p14="http://schemas.microsoft.com/office/powerpoint/2010/main" val="50613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12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find,</a:t>
            </a:r>
            <a:br>
              <a:rPr lang="en-US" sz="44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max_element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,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min_element</a:t>
            </a:r>
            <a:endParaRPr lang="ru-RU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1413000"/>
            <a:ext cx="8640000" cy="468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3);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4);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00" y="1413000"/>
            <a:ext cx="1728000" cy="468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found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4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12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инвалидация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итераторов</a:t>
            </a:r>
            <a:endParaRPr lang="ru-RU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1413000"/>
            <a:ext cx="8640000" cy="115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lvl="0" defTabSz="914400"/>
            <a:r>
              <a:rPr lang="ru-RU" sz="2200" dirty="0">
                <a:solidFill>
                  <a:prstClr val="black"/>
                </a:solidFill>
              </a:rPr>
              <a:t>При изменении элементов в контейнере (вставка/удаление) контейнер изменяется, а значит указатели-итераторы могут испортиться (будут ссылаться уже на другие элементы или вообще на освобождённую память)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95874"/>
              </p:ext>
            </p:extLst>
          </p:nvPr>
        </p:nvGraphicFramePr>
        <p:xfrm>
          <a:off x="252000" y="2925000"/>
          <a:ext cx="8640000" cy="32717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6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793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контейнер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операция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итераторы</a:t>
                      </a:r>
                      <a:r>
                        <a:rPr lang="ru-RU" sz="2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остаются валидными</a:t>
                      </a:r>
                      <a:endParaRPr lang="ru-RU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vector,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deque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вставка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портятся</a:t>
                      </a:r>
                      <a:r>
                        <a:rPr lang="ru-RU" sz="2400" baseline="0" dirty="0"/>
                        <a:t> при </a:t>
                      </a:r>
                      <a:r>
                        <a:rPr lang="ru-RU" sz="2400" baseline="0" dirty="0" err="1"/>
                        <a:t>перевыделении</a:t>
                      </a:r>
                      <a:r>
                        <a:rPr lang="ru-RU" sz="2400" baseline="0" dirty="0"/>
                        <a:t> памяти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00">
                <a:tc vMerge="1">
                  <a:txBody>
                    <a:bodyPr/>
                    <a:lstStyle/>
                    <a:p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удаление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итераторы</a:t>
                      </a:r>
                      <a:r>
                        <a:rPr lang="ru-RU" sz="2400" baseline="0" dirty="0"/>
                        <a:t> после удаляемого портятся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вставка,</a:t>
                      </a:r>
                      <a:r>
                        <a:rPr lang="ru-RU" sz="2400" baseline="0" dirty="0"/>
                        <a:t> </a:t>
                      </a:r>
                      <a:r>
                        <a:rPr lang="ru-RU" sz="2400" dirty="0"/>
                        <a:t>удаление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все (кроме удаляемого)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остаются валидными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0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set, map</a:t>
                      </a:r>
                      <a:endParaRPr lang="ru-RU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вставка,</a:t>
                      </a:r>
                      <a:r>
                        <a:rPr lang="ru-RU" sz="2400" baseline="0" dirty="0"/>
                        <a:t> </a:t>
                      </a:r>
                      <a:r>
                        <a:rPr lang="ru-RU" sz="2400" dirty="0"/>
                        <a:t>удаление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все (кроме удаляемого)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остаются валидными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83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252000" y="1557000"/>
            <a:ext cx="8640232" cy="1944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83"/>
              <a:tabLst>
                <a:tab pos="358775" algn="l"/>
              </a:tabLst>
            </a:pPr>
            <a:r>
              <a:rPr lang="ru-RU" sz="2400" dirty="0"/>
              <a:t>Библиотека </a:t>
            </a:r>
            <a:r>
              <a:rPr lang="en-US" sz="2400" dirty="0"/>
              <a:t>STL.</a:t>
            </a:r>
            <a:br>
              <a:rPr lang="ru-RU" sz="2400" dirty="0"/>
            </a:br>
            <a:r>
              <a:rPr lang="en-US" sz="2400" dirty="0" err="1"/>
              <a:t>Примеры</a:t>
            </a:r>
            <a:r>
              <a:rPr lang="en-US" sz="2400" dirty="0"/>
              <a:t> </a:t>
            </a:r>
            <a:r>
              <a:rPr lang="en-US" sz="2400" dirty="0" err="1"/>
              <a:t>использования</a:t>
            </a:r>
            <a:r>
              <a:rPr lang="en-US" sz="2400" dirty="0"/>
              <a:t> </a:t>
            </a:r>
            <a:r>
              <a:rPr lang="en-US" sz="2400" dirty="0" err="1"/>
              <a:t>стандартных</a:t>
            </a:r>
            <a:r>
              <a:rPr lang="en-US" sz="2400" dirty="0"/>
              <a:t> </a:t>
            </a:r>
            <a:r>
              <a:rPr lang="en-US" sz="2400" dirty="0" err="1"/>
              <a:t>контейнеров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None/>
              <a:tabLst>
                <a:tab pos="358775" algn="l"/>
              </a:tabLs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07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1269000"/>
            <a:ext cx="8640000" cy="49244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push_back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n-NO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n-NO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000" y="4221000"/>
            <a:ext cx="2232000" cy="180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716000" y="1485000"/>
            <a:ext cx="3960000" cy="720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добавление в конец стека одного элемента</a:t>
            </a:r>
          </a:p>
        </p:txBody>
      </p:sp>
      <p:cxnSp>
        <p:nvCxnSpPr>
          <p:cNvPr id="22" name="Прямая со стрелкой 21"/>
          <p:cNvCxnSpPr>
            <a:stCxn id="21" idx="1"/>
          </p:cNvCxnSpPr>
          <p:nvPr/>
        </p:nvCxnSpPr>
        <p:spPr>
          <a:xfrm flipH="1">
            <a:off x="3204000" y="1845000"/>
            <a:ext cx="1512000" cy="1368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4716000" y="2277000"/>
            <a:ext cx="3960000" cy="720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количество элементов в контейнере</a:t>
            </a:r>
          </a:p>
        </p:txBody>
      </p:sp>
      <p:cxnSp>
        <p:nvCxnSpPr>
          <p:cNvPr id="24" name="Прямая со стрелкой 23"/>
          <p:cNvCxnSpPr>
            <a:stCxn id="23" idx="2"/>
          </p:cNvCxnSpPr>
          <p:nvPr/>
        </p:nvCxnSpPr>
        <p:spPr>
          <a:xfrm flipH="1">
            <a:off x="4716000" y="2997000"/>
            <a:ext cx="1980000" cy="129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68000" y="4869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68000" y="5805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37856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6000" y="1773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8000" y="2853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8000" y="4221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381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4000" y="4869000"/>
            <a:ext cx="8352000" cy="115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Для итераторов важно использовать инкремент и декремент префиксный, чтобы не терять на ровном месте быстродействие.</a:t>
            </a:r>
          </a:p>
        </p:txBody>
      </p:sp>
      <p:cxnSp>
        <p:nvCxnSpPr>
          <p:cNvPr id="12" name="Прямая со стрелкой 11"/>
          <p:cNvCxnSpPr>
            <a:stCxn id="11" idx="0"/>
          </p:cNvCxnSpPr>
          <p:nvPr/>
        </p:nvCxnSpPr>
        <p:spPr>
          <a:xfrm flipV="1">
            <a:off x="4500000" y="1629000"/>
            <a:ext cx="2304000" cy="324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5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37856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6000" y="1773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8000" y="2853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8000" y="4221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381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4000" y="4869000"/>
            <a:ext cx="8352000" cy="115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Ключевое слово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cs typeface="Consolas" panose="020B0609020204030204" pitchFamily="49" charset="0"/>
              </a:rPr>
              <a:t>вместо типа переменной </a:t>
            </a:r>
            <a:r>
              <a:rPr lang="ru-RU" sz="2400" dirty="0">
                <a:solidFill>
                  <a:schemeClr val="tx1"/>
                </a:solidFill>
              </a:rPr>
              <a:t>говорит компилятору определить тип переменной исходя из присваиваемого ей при инициализации значения.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324000" y="2709000"/>
            <a:ext cx="144000" cy="21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2000" y="5373000"/>
            <a:ext cx="1152000" cy="419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wrap="square" lIns="36000" tIns="36000" rIns="36000" bIns="36000" rtlCol="0" anchor="ctr">
            <a:noAutofit/>
          </a:bodyPr>
          <a:lstStyle/>
          <a:p>
            <a:pPr algn="ctr"/>
            <a:r>
              <a:rPr lang="ru-RU" sz="2400" dirty="0"/>
              <a:t> * </a:t>
            </a:r>
            <a:r>
              <a:rPr lang="en-US" sz="2400" dirty="0"/>
              <a:t>C++11</a:t>
            </a:r>
            <a:endParaRPr lang="ru-RU" sz="24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468000" y="2565000"/>
            <a:ext cx="720000" cy="14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 стрелкой 19"/>
          <p:cNvCxnSpPr/>
          <p:nvPr/>
        </p:nvCxnSpPr>
        <p:spPr>
          <a:xfrm flipV="1">
            <a:off x="5796000" y="3933000"/>
            <a:ext cx="720000" cy="93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37856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6000" y="1773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8000" y="2853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8000" y="4221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381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6532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4000" y="4869000"/>
            <a:ext cx="8352000" cy="1368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Можно воспользоваться итератором идущим в обратную сторону. Для этого получаем итератор начала и конца диапазона методами </a:t>
            </a:r>
            <a:r>
              <a:rPr lang="en-US" sz="2400" dirty="0" err="1">
                <a:solidFill>
                  <a:schemeClr val="tx1"/>
                </a:solidFill>
              </a:rPr>
              <a:t>rbegin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chemeClr val="tx1"/>
                </a:solidFill>
              </a:rPr>
              <a:t>rend,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инкремент итератора сдвигает его в обратную сторону.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6660000" y="3933000"/>
            <a:ext cx="864000" cy="93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 стрелкой 19"/>
          <p:cNvCxnSpPr>
            <a:stCxn id="11" idx="0"/>
          </p:cNvCxnSpPr>
          <p:nvPr/>
        </p:nvCxnSpPr>
        <p:spPr>
          <a:xfrm flipH="1" flipV="1">
            <a:off x="4212000" y="1557000"/>
            <a:ext cx="360000" cy="345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37856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000" y="1989000"/>
            <a:ext cx="1872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0000" y="3285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381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000" y="5013000"/>
            <a:ext cx="8640000" cy="1008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константный итератор позволяет читать элементы контейнера,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но не позволяет их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26906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Библиотека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STL: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ru-R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2019/2020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837000"/>
            <a:ext cx="8640000" cy="37856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const_reverse_iterator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000" y="1989000"/>
            <a:ext cx="1872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0000" y="3285000"/>
            <a:ext cx="2304000" cy="36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00000" y="837000"/>
            <a:ext cx="792000" cy="3816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2356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6532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000" y="5013000"/>
            <a:ext cx="8640000" cy="1008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также можно просмотреть элементы константного контейнера и в обратную сторону</a:t>
            </a:r>
          </a:p>
        </p:txBody>
      </p:sp>
    </p:spTree>
    <p:extLst>
      <p:ext uri="{BB962C8B-B14F-4D97-AF65-F5344CB8AC3E}">
        <p14:creationId xmlns:p14="http://schemas.microsoft.com/office/powerpoint/2010/main" val="10472699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24894</TotalTime>
  <Words>4898</Words>
  <Application>Microsoft Office PowerPoint</Application>
  <PresentationFormat>Экран (4:3)</PresentationFormat>
  <Paragraphs>878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Consolas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</dc:title>
  <dc:creator>.</dc:creator>
  <cp:lastModifiedBy>Ion</cp:lastModifiedBy>
  <cp:revision>1363</cp:revision>
  <dcterms:created xsi:type="dcterms:W3CDTF">2017-05-18T18:58:30Z</dcterms:created>
  <dcterms:modified xsi:type="dcterms:W3CDTF">2020-04-06T20:40:06Z</dcterms:modified>
</cp:coreProperties>
</file>