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37"/>
  </p:notesMasterIdLst>
  <p:handoutMasterIdLst>
    <p:handoutMasterId r:id="rId38"/>
  </p:handoutMasterIdLst>
  <p:sldIdLst>
    <p:sldId id="563" r:id="rId2"/>
    <p:sldId id="656" r:id="rId3"/>
    <p:sldId id="564" r:id="rId4"/>
    <p:sldId id="562" r:id="rId5"/>
    <p:sldId id="560" r:id="rId6"/>
    <p:sldId id="657" r:id="rId7"/>
    <p:sldId id="565" r:id="rId8"/>
    <p:sldId id="566" r:id="rId9"/>
    <p:sldId id="567" r:id="rId10"/>
    <p:sldId id="568" r:id="rId11"/>
    <p:sldId id="570" r:id="rId12"/>
    <p:sldId id="667" r:id="rId13"/>
    <p:sldId id="571" r:id="rId14"/>
    <p:sldId id="577" r:id="rId15"/>
    <p:sldId id="572" r:id="rId16"/>
    <p:sldId id="573" r:id="rId17"/>
    <p:sldId id="574" r:id="rId18"/>
    <p:sldId id="575" r:id="rId19"/>
    <p:sldId id="576" r:id="rId20"/>
    <p:sldId id="579" r:id="rId21"/>
    <p:sldId id="580" r:id="rId22"/>
    <p:sldId id="581" r:id="rId23"/>
    <p:sldId id="582" r:id="rId24"/>
    <p:sldId id="585" r:id="rId25"/>
    <p:sldId id="583" r:id="rId26"/>
    <p:sldId id="586" r:id="rId27"/>
    <p:sldId id="584" r:id="rId28"/>
    <p:sldId id="587" r:id="rId29"/>
    <p:sldId id="588" r:id="rId30"/>
    <p:sldId id="589" r:id="rId31"/>
    <p:sldId id="668" r:id="rId32"/>
    <p:sldId id="590" r:id="rId33"/>
    <p:sldId id="591" r:id="rId34"/>
    <p:sldId id="592" r:id="rId35"/>
    <p:sldId id="578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прос" id="{3D869E03-048D-47E3-AE9F-81B8427FEEEB}">
          <p14:sldIdLst>
            <p14:sldId id="563"/>
            <p14:sldId id="656"/>
            <p14:sldId id="564"/>
          </p14:sldIdLst>
        </p14:section>
        <p14:section name="Наследование" id="{F1FB65C7-2CA8-4311-B8F9-C16E1E023C7C}">
          <p14:sldIdLst>
            <p14:sldId id="562"/>
            <p14:sldId id="560"/>
            <p14:sldId id="657"/>
            <p14:sldId id="565"/>
            <p14:sldId id="566"/>
            <p14:sldId id="567"/>
            <p14:sldId id="568"/>
            <p14:sldId id="570"/>
            <p14:sldId id="667"/>
            <p14:sldId id="571"/>
            <p14:sldId id="577"/>
            <p14:sldId id="572"/>
            <p14:sldId id="573"/>
            <p14:sldId id="574"/>
            <p14:sldId id="575"/>
            <p14:sldId id="576"/>
            <p14:sldId id="579"/>
            <p14:sldId id="580"/>
            <p14:sldId id="581"/>
            <p14:sldId id="582"/>
            <p14:sldId id="585"/>
            <p14:sldId id="583"/>
            <p14:sldId id="586"/>
            <p14:sldId id="584"/>
            <p14:sldId id="587"/>
            <p14:sldId id="588"/>
            <p14:sldId id="589"/>
            <p14:sldId id="668"/>
            <p14:sldId id="590"/>
            <p14:sldId id="591"/>
            <p14:sldId id="592"/>
            <p14:sldId id="5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80"/>
    <a:srgbClr val="428497"/>
    <a:srgbClr val="880000"/>
    <a:srgbClr val="F7FFA7"/>
    <a:srgbClr val="00A42F"/>
    <a:srgbClr val="387E91"/>
    <a:srgbClr val="3E0000"/>
    <a:srgbClr val="F3FBFE"/>
    <a:srgbClr val="E7F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19" autoAdjust="0"/>
    <p:restoredTop sz="69128" autoAdjust="0"/>
  </p:normalViewPr>
  <p:slideViewPr>
    <p:cSldViewPr>
      <p:cViewPr varScale="1">
        <p:scale>
          <a:sx n="79" d="100"/>
          <a:sy n="79" d="100"/>
        </p:scale>
        <p:origin x="40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462" y="72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18B83-884C-4387-8A1C-768BFF1AD479}" type="datetimeFigureOut">
              <a:rPr lang="ru-RU" smtClean="0"/>
              <a:t>13.04.2020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33673-5A20-474F-926B-4F9866922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177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4035-3941-448D-A29D-12677BB4643A}" type="datetimeFigureOut">
              <a:rPr lang="ru-RU" smtClean="0"/>
              <a:t>13.04.2020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8C350-4DE1-4956-942B-64CFE5E0D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34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Примечания к ответам:</a:t>
            </a:r>
          </a:p>
          <a:p>
            <a:pPr marL="228600" indent="-228600">
              <a:buAutoNum type="arabicParenR"/>
            </a:pPr>
            <a:r>
              <a:rPr lang="ru-RU" baseline="0" dirty="0"/>
              <a:t>достаточно просто посчитать сколько машин на парковке, для этого достаточно одной переменной типа </a:t>
            </a:r>
            <a:r>
              <a:rPr lang="en-US" baseline="0" dirty="0"/>
              <a:t>int</a:t>
            </a:r>
            <a:r>
              <a:rPr lang="ru-RU" baseline="0" dirty="0"/>
              <a:t> – вся остальная информация является избыточной для этой задачи.</a:t>
            </a:r>
          </a:p>
          <a:p>
            <a:pPr marL="228600" indent="-228600">
              <a:buAutoNum type="arabicParenR"/>
            </a:pPr>
            <a:r>
              <a:rPr lang="ru-RU" baseline="0" dirty="0"/>
              <a:t>Номер места где паркуется машина – номер ячейки в массиве где храним информацию о занятости места и номере запаркованной там машины.</a:t>
            </a:r>
            <a:br>
              <a:rPr lang="ru-RU" baseline="0" dirty="0"/>
            </a:br>
            <a:r>
              <a:rPr lang="ru-RU" baseline="0" dirty="0"/>
              <a:t>Просмотр массива предполагается однократно в конце дня, а вот добавление и удаление элементов часто, поэтому выбираем структуру в которой вставка/удаление очень быстрые </a:t>
            </a:r>
            <a:r>
              <a:rPr lang="en-US" baseline="0" dirty="0"/>
              <a:t>– </a:t>
            </a:r>
            <a:r>
              <a:rPr lang="ru-RU" baseline="0" dirty="0"/>
              <a:t>простой массив, константная сложность операций добавления по индексу и удаления по индексу.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2061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Метод </a:t>
            </a:r>
            <a:r>
              <a:rPr lang="en-US" baseline="0" dirty="0"/>
              <a:t>Decrease</a:t>
            </a:r>
            <a:r>
              <a:rPr lang="ru-RU" baseline="0" dirty="0"/>
              <a:t> компилятор сразу находится в классе </a:t>
            </a:r>
            <a:r>
              <a:rPr lang="en-US" baseline="0" dirty="0" err="1"/>
              <a:t>CCountDn</a:t>
            </a:r>
            <a:r>
              <a:rPr lang="ru-RU" baseline="0" dirty="0"/>
              <a:t>,</a:t>
            </a:r>
          </a:p>
          <a:p>
            <a:r>
              <a:rPr lang="ru-RU" baseline="0" dirty="0"/>
              <a:t>а вот метод </a:t>
            </a:r>
            <a:r>
              <a:rPr lang="en-US" baseline="0" dirty="0"/>
              <a:t>Increase </a:t>
            </a:r>
            <a:r>
              <a:rPr lang="ru-RU" baseline="0" dirty="0"/>
              <a:t>отсутствует в </a:t>
            </a:r>
            <a:r>
              <a:rPr lang="en-US" baseline="0" dirty="0" err="1"/>
              <a:t>CCountDn</a:t>
            </a:r>
            <a:r>
              <a:rPr lang="ru-RU" baseline="0" dirty="0"/>
              <a:t>, поэтому ищется (и находится) в родительском классе.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688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Другие классы и функции могут обращаться только к </a:t>
            </a:r>
            <a:r>
              <a:rPr lang="en-US" baseline="0" dirty="0"/>
              <a:t>public </a:t>
            </a:r>
            <a:r>
              <a:rPr lang="ru-RU" baseline="0" dirty="0"/>
              <a:t>полям и методам класса.</a:t>
            </a:r>
          </a:p>
          <a:p>
            <a:r>
              <a:rPr lang="ru-RU" baseline="0" dirty="0"/>
              <a:t>В то время как методы своего класса имеют доступ ко всем полям и методам класса (</a:t>
            </a:r>
            <a:r>
              <a:rPr lang="en-US" baseline="0" dirty="0"/>
              <a:t>private, protected </a:t>
            </a:r>
            <a:r>
              <a:rPr lang="ru-RU" baseline="0" dirty="0"/>
              <a:t>и </a:t>
            </a:r>
            <a:r>
              <a:rPr lang="en-US" baseline="0" dirty="0"/>
              <a:t>public)</a:t>
            </a:r>
            <a:endParaRPr lang="ru-RU" baseline="0" dirty="0"/>
          </a:p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442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Внешние классы и методы могут обращаться только к публичным полям и методам.</a:t>
            </a:r>
          </a:p>
          <a:p>
            <a:r>
              <a:rPr lang="ru-RU" baseline="0" dirty="0"/>
              <a:t>Методы класса наследника дополнительно могут обращаться к </a:t>
            </a:r>
            <a:r>
              <a:rPr lang="en-US" baseline="0" dirty="0"/>
              <a:t>protected </a:t>
            </a:r>
            <a:r>
              <a:rPr lang="ru-RU" baseline="0" dirty="0"/>
              <a:t>полям и методам родителя.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103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Какие бы изменения не вносились дочерним классом, родительский класс этого никак не ощутит. И код который его использует не получится поломать.</a:t>
            </a:r>
          </a:p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14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Приватные поля тоже наследуются, однако</a:t>
            </a:r>
          </a:p>
          <a:p>
            <a:r>
              <a:rPr lang="ru-RU" baseline="0" dirty="0"/>
              <a:t>прямого доступа у дочернего класса к ним нет, только косвенно - через доступные методы базового класса.</a:t>
            </a:r>
          </a:p>
          <a:p>
            <a:endParaRPr lang="ru-RU" baseline="0" dirty="0"/>
          </a:p>
          <a:p>
            <a:r>
              <a:rPr lang="ru-RU" baseline="0" dirty="0"/>
              <a:t>Конструктор, деструктор и </a:t>
            </a:r>
            <a:r>
              <a:rPr lang="en-US" baseline="0" dirty="0"/>
              <a:t>operator= </a:t>
            </a:r>
            <a:r>
              <a:rPr lang="ru-RU" baseline="0" dirty="0"/>
              <a:t>не наследуются, их придётся в ручную создавать в дочернем классе, но можно вызвать при необходимости, например (пример на следующих трёх слайдах).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298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864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tx1"/>
                </a:solidFill>
              </a:rPr>
              <a:t>1)</a:t>
            </a:r>
            <a:r>
              <a:rPr lang="ru-RU" sz="1200" baseline="0" dirty="0">
                <a:solidFill>
                  <a:schemeClr val="tx1"/>
                </a:solidFill>
              </a:rPr>
              <a:t> </a:t>
            </a:r>
            <a:r>
              <a:rPr lang="ru-RU" sz="1200" dirty="0">
                <a:solidFill>
                  <a:schemeClr val="tx1"/>
                </a:solidFill>
              </a:rPr>
              <a:t>нельзя создать экземпляр родительского класса не вызвав ни одного из его конструкторов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tx1"/>
                </a:solidFill>
              </a:rPr>
              <a:t>3) Если нет конструктора без параметров в родительском классе (явно созданного или неявно), то компилятор выдаст ошибку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tx1"/>
                </a:solidFill>
              </a:rPr>
              <a:t>4) вызов аналогичен инициализации полей в конструкторе, но тут указывается "проинициализировать поля родительского класса"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415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baseline="0" dirty="0"/>
              <a:t>такая передача параметров может казаться лишней – можно было бы сразу проинициализировать поле напрямую</a:t>
            </a:r>
          </a:p>
          <a:p>
            <a:pPr marL="228600" indent="-228600">
              <a:buAutoNum type="arabicParenR"/>
            </a:pPr>
            <a:r>
              <a:rPr lang="ru-RU" baseline="0" dirty="0"/>
              <a:t>но у нас работает принцип инкапсуляции – автор базового класса всегда может его изменить(добавить полей требующих инициализации)</a:t>
            </a:r>
          </a:p>
          <a:p>
            <a:pPr marL="228600" indent="-228600">
              <a:buAutoNum type="arabicParenR"/>
            </a:pPr>
            <a:r>
              <a:rPr lang="ru-RU" baseline="0" dirty="0"/>
              <a:t>способ, показанный на слайде, позволяет не пересматривать код всех наследников при добавлении полей в родительский класс (тут нет явных предположений о выполняемых в базовом конструкторе операциях, мы просто его же и используем)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960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указываем "пространство имён" родительского класса, чтобы отличать вызов реализации из текущего класса от родительской реализации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При такой перегрузке методов количество и типы аргументов должны совпадать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Необходимо очень аккуратно следить за списком параметров перегружаемых функций: если будет отличие в </a:t>
            </a:r>
            <a:r>
              <a:rPr lang="en-US" baseline="0" dirty="0"/>
              <a:t>"&amp;" </a:t>
            </a:r>
            <a:r>
              <a:rPr lang="ru-RU" baseline="0" dirty="0"/>
              <a:t>или в </a:t>
            </a:r>
            <a:r>
              <a:rPr lang="en-US" baseline="0" dirty="0"/>
              <a:t>"const", </a:t>
            </a:r>
            <a:r>
              <a:rPr lang="ru-RU" baseline="0" dirty="0"/>
              <a:t>то получится другая функция, и будет очень неочевидно почему вызывается функция напрямую из родительского класса, а не перегруженная из дочернего.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4540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324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Примечания к ответам:</a:t>
            </a:r>
          </a:p>
          <a:p>
            <a:pPr marL="228600" indent="-228600">
              <a:buFont typeface="+mj-lt"/>
              <a:buAutoNum type="arabicParenR" startAt="3"/>
            </a:pPr>
            <a:r>
              <a:rPr lang="ru-RU" baseline="0" dirty="0"/>
              <a:t>выбираем структуру с быстрой вставкой/удалением элементов – сбалансированное бинарное дерево (сложность логарифмическая). Ключ в дереве – номер машины в виде строки. Если количество элементов велико, то имеет смысл использовать </a:t>
            </a:r>
            <a:r>
              <a:rPr lang="en-US" baseline="0" dirty="0"/>
              <a:t>STL </a:t>
            </a:r>
            <a:r>
              <a:rPr lang="ru-RU" baseline="0" dirty="0"/>
              <a:t>контейнер  из стандарта </a:t>
            </a:r>
            <a:r>
              <a:rPr lang="en-US" baseline="0" dirty="0"/>
              <a:t>C++11</a:t>
            </a:r>
            <a:r>
              <a:rPr lang="ru-RU" baseline="0" dirty="0"/>
              <a:t> – </a:t>
            </a:r>
            <a:r>
              <a:rPr lang="en-US" baseline="0" dirty="0"/>
              <a:t>unordered_set&lt;&gt;, </a:t>
            </a:r>
            <a:r>
              <a:rPr lang="ru-RU" baseline="0" dirty="0"/>
              <a:t>этот класс обладает константной сложностью добавления/удаления/поиска элемента, но вряд ли вы найдёте в Минске паркинг такого размера, чтобы его использование было оправдано.</a:t>
            </a:r>
          </a:p>
          <a:p>
            <a:pPr marL="228600" indent="-228600">
              <a:buFont typeface="+mj-lt"/>
              <a:buAutoNum type="arabicParenR" startAt="3"/>
            </a:pPr>
            <a:r>
              <a:rPr lang="ru-RU" baseline="0" dirty="0"/>
              <a:t>Новые команды поступают в конец, выполненные удаляются из начала - это классическая очередь.</a:t>
            </a:r>
            <a:br>
              <a:rPr lang="ru-RU" baseline="0" dirty="0"/>
            </a:br>
            <a:r>
              <a:rPr lang="ru-RU" baseline="0" dirty="0"/>
              <a:t>Для её реализации удобнее использовать </a:t>
            </a:r>
            <a:r>
              <a:rPr lang="en-US" baseline="0" dirty="0"/>
              <a:t>STL </a:t>
            </a:r>
            <a:r>
              <a:rPr lang="ru-RU" baseline="0" dirty="0"/>
              <a:t>шаблон </a:t>
            </a:r>
            <a:r>
              <a:rPr lang="en-US" baseline="0" dirty="0"/>
              <a:t>deque </a:t>
            </a:r>
            <a:r>
              <a:rPr lang="ru-RU" baseline="0" dirty="0"/>
              <a:t>через адаптер </a:t>
            </a:r>
            <a:r>
              <a:rPr lang="en-US" baseline="0" dirty="0"/>
              <a:t>queue.</a:t>
            </a:r>
            <a:br>
              <a:rPr lang="ru-RU" baseline="0" dirty="0"/>
            </a:br>
            <a:r>
              <a:rPr lang="en-US" baseline="0" dirty="0"/>
              <a:t>deque </a:t>
            </a:r>
            <a:r>
              <a:rPr lang="ru-RU" baseline="0" dirty="0"/>
              <a:t>представляет из себя список на основе набора массивов, он работает ощутимо быстрее классического двухсвязного списка благодаря отсутствию выделений памяти при добавлении каждого элемента.</a:t>
            </a:r>
            <a:br>
              <a:rPr lang="ru-RU" baseline="0" dirty="0"/>
            </a:br>
            <a:r>
              <a:rPr lang="ru-RU" baseline="0" dirty="0"/>
              <a:t>Он позволяет, как и </a:t>
            </a:r>
            <a:r>
              <a:rPr lang="en-US" baseline="0" dirty="0"/>
              <a:t>vector</a:t>
            </a:r>
            <a:r>
              <a:rPr lang="ru-RU" baseline="0" dirty="0"/>
              <a:t>,</a:t>
            </a:r>
            <a:r>
              <a:rPr lang="en-US" baseline="0" dirty="0"/>
              <a:t> </a:t>
            </a:r>
            <a:r>
              <a:rPr lang="ru-RU" baseline="0" dirty="0"/>
              <a:t>обращаться к элементам по индексу (за константное время), добавлять в конец или в начало элементы за амортизированное константное время, удалять элементы из хвоста и из головы за константное время. Его слабое место – вставка/удаление элементов в/из середины, как и для </a:t>
            </a:r>
            <a:r>
              <a:rPr lang="en-US" baseline="0" dirty="0"/>
              <a:t>vector'</a:t>
            </a:r>
            <a:r>
              <a:rPr lang="ru-RU" baseline="0" dirty="0"/>
              <a:t>а, эта операция обладает линейной сложностью относительно количества элементов в контейнере.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64918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sz="1200" dirty="0">
                <a:solidFill>
                  <a:schemeClr val="tx1"/>
                </a:solidFill>
              </a:rPr>
              <a:t>Деструктор родительского класса всегда вызывается автоматически после деструктора дочернего класса </a:t>
            </a:r>
            <a:r>
              <a:rPr lang="ru-RU" b="1" baseline="0" dirty="0"/>
              <a:t>без участия программиста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Если не объявить деструктор в дочернем классе, то он будет создан автоматически и в любом случае вызовет в конце деструктор родительского класса.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9856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baseline="0" dirty="0"/>
              <a:t>усложним задачу, теперь классов-наследников несколько, они образуют классификацию объектов с помощью наследования с присвоением каждому типу-наследнику своего собственного набора параметров</a:t>
            </a:r>
          </a:p>
          <a:p>
            <a:pPr marL="228600" indent="-228600">
              <a:buAutoNum type="arabicParenR"/>
            </a:pPr>
            <a:r>
              <a:rPr lang="ru-RU" baseline="0" dirty="0"/>
              <a:t>Общие поля выносим в класс прародитель иерархии объектов </a:t>
            </a:r>
            <a:r>
              <a:rPr lang="en-US" baseline="0" dirty="0"/>
              <a:t>CEmployee (</a:t>
            </a:r>
            <a:r>
              <a:rPr lang="ru-RU" baseline="0" dirty="0"/>
              <a:t>сотрудник)</a:t>
            </a:r>
          </a:p>
          <a:p>
            <a:pPr marL="228600" indent="-228600">
              <a:buAutoNum type="arabicParenR"/>
            </a:pPr>
            <a:r>
              <a:rPr lang="ru-RU" baseline="0" dirty="0"/>
              <a:t>Рабочий, Учёный и Менеджер</a:t>
            </a:r>
            <a:r>
              <a:rPr lang="en-US" baseline="0" dirty="0"/>
              <a:t> – </a:t>
            </a:r>
            <a:r>
              <a:rPr lang="ru-RU" baseline="0" dirty="0"/>
              <a:t>классы наследники – представляют возможные типы наёмных работников.</a:t>
            </a:r>
          </a:p>
          <a:p>
            <a:pPr marL="228600" indent="-228600">
              <a:buAutoNum type="arabicParenR"/>
            </a:pPr>
            <a:r>
              <a:rPr lang="ru-RU" baseline="0" dirty="0"/>
              <a:t>классы наследники расширяют набор свойств, поэтому перегружают функции ввода с клавиатуры данных</a:t>
            </a:r>
            <a:r>
              <a:rPr lang="en-US" baseline="0" dirty="0"/>
              <a:t>(Input)</a:t>
            </a:r>
            <a:r>
              <a:rPr lang="ru-RU" baseline="0" dirty="0"/>
              <a:t> и вывода на экран</a:t>
            </a:r>
            <a:r>
              <a:rPr lang="en-US" baseline="0" dirty="0"/>
              <a:t>(Print)</a:t>
            </a:r>
            <a:endParaRPr lang="ru-RU" baseline="0" dirty="0"/>
          </a:p>
          <a:p>
            <a:pPr marL="228600" indent="-228600">
              <a:buAutoNum type="arabicParenR"/>
            </a:pPr>
            <a:r>
              <a:rPr lang="ru-RU" baseline="0" dirty="0"/>
              <a:t>каждая из функций вызывает сперва аналогичную родительскую функцию(для ввода или вывода свойств, одинаковых для всех классов нашей иерархии) и после этого вводит/выводит дополнительные свойства своего класса.</a:t>
            </a:r>
          </a:p>
          <a:p>
            <a:pPr marL="228600" indent="-228600">
              <a:buAutoNum type="arabicParenR"/>
            </a:pPr>
            <a:r>
              <a:rPr lang="ru-RU" baseline="0" dirty="0"/>
              <a:t>при этом обратиться к полям родительского класса можно только через его методы, обратиться к свойствам дочерних классов аналогично можно только через методы класса, а значит любой использующий их внешний код ничего не знает о внутреннем устройстве объектов этих классов.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4521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Чтобы не усложнять примеры, код проверки валидности ввода значений не приводится.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9323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/>
              <a:t>CLaborer</a:t>
            </a:r>
            <a:r>
              <a:rPr lang="en-US" baseline="0" dirty="0"/>
              <a:t> – </a:t>
            </a:r>
            <a:r>
              <a:rPr lang="ru-RU" baseline="0" dirty="0"/>
              <a:t>заглушка на развитие, чтобы позднее можно было дописать поля, если понадобиться.</a:t>
            </a:r>
          </a:p>
          <a:p>
            <a:r>
              <a:rPr lang="ru-RU" baseline="0" dirty="0"/>
              <a:t>Этим примером подчёркивается, что </a:t>
            </a:r>
            <a:r>
              <a:rPr lang="en-US" baseline="0" dirty="0"/>
              <a:t>CEmployee</a:t>
            </a:r>
            <a:r>
              <a:rPr lang="ru-RU" baseline="0" dirty="0"/>
              <a:t> – класс, хранящий общие свойства всех остальных типов работников.</a:t>
            </a:r>
            <a:br>
              <a:rPr lang="ru-RU" baseline="0" dirty="0"/>
            </a:br>
            <a:r>
              <a:rPr lang="ru-RU" baseline="0" dirty="0"/>
              <a:t>Напрямую создавать экземпляры этого класса мы не будем.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6990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5052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7642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5955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Обратите внимание, у нас получилось с помощью наследования избежать дублирования кода:</a:t>
            </a:r>
            <a:br>
              <a:rPr lang="ru-RU" baseline="0" dirty="0"/>
            </a:br>
            <a:r>
              <a:rPr lang="ru-RU" baseline="0" dirty="0"/>
              <a:t>каждый дочерний класс работает только со своими собственными полями, а для общих полей вызывает методы родительского класса.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1868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Спецификатор доступа, указываемый при наследовании перед указанием родительского класса, показывает с каким доступом будут унаследованы доступные поля и методы родительского. Если поле родительского класса не доступно (например, объявлено как </a:t>
            </a:r>
            <a:r>
              <a:rPr lang="en-US" baseline="0" dirty="0"/>
              <a:t>private)</a:t>
            </a:r>
            <a:r>
              <a:rPr lang="ru-RU" baseline="0" dirty="0"/>
              <a:t>, то для него ничего не меняется – оно всё ещё остаётся не доступным.</a:t>
            </a:r>
          </a:p>
          <a:p>
            <a:r>
              <a:rPr lang="ru-RU" baseline="0" dirty="0"/>
              <a:t>А вот </a:t>
            </a:r>
            <a:r>
              <a:rPr lang="en-US" baseline="0" dirty="0"/>
              <a:t>public </a:t>
            </a:r>
            <a:r>
              <a:rPr lang="ru-RU" baseline="0" dirty="0"/>
              <a:t>поле</a:t>
            </a:r>
            <a:r>
              <a:rPr lang="en-US" baseline="0" dirty="0"/>
              <a:t>,</a:t>
            </a:r>
            <a:r>
              <a:rPr lang="ru-RU" baseline="0" dirty="0"/>
              <a:t> унаследованное со спецификатором доступа </a:t>
            </a:r>
            <a:r>
              <a:rPr lang="en-US" baseline="0" dirty="0"/>
              <a:t>protected, </a:t>
            </a:r>
            <a:r>
              <a:rPr lang="ru-RU" baseline="0" dirty="0"/>
              <a:t>будет доступно в текущем классе и в его наследниках как </a:t>
            </a:r>
            <a:r>
              <a:rPr lang="en-US" baseline="0" dirty="0"/>
              <a:t>protected, </a:t>
            </a:r>
            <a:r>
              <a:rPr lang="ru-RU" baseline="0" dirty="0"/>
              <a:t>а значит внешние методы и классы вне текущей иерархии классов не смогут обратиться к этому полю.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162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1) эти два варианта мало чем отличаются – и так и так доступ к полям класса </a:t>
            </a:r>
            <a:r>
              <a:rPr lang="en-US" baseline="0" dirty="0"/>
              <a:t>CEmployee </a:t>
            </a:r>
            <a:r>
              <a:rPr lang="ru-RU" baseline="0" dirty="0"/>
              <a:t>есть из методов класса </a:t>
            </a:r>
            <a:r>
              <a:rPr lang="en-US" baseline="0" dirty="0" err="1"/>
              <a:t>CLaborer</a:t>
            </a:r>
            <a:r>
              <a:rPr lang="en-US" baseline="0" dirty="0"/>
              <a:t>, </a:t>
            </a:r>
            <a:r>
              <a:rPr lang="ru-RU" baseline="0" dirty="0"/>
              <a:t>и при этом снаружи доступа к этим полям нет</a:t>
            </a:r>
          </a:p>
          <a:p>
            <a:r>
              <a:rPr lang="ru-RU" baseline="0" dirty="0"/>
              <a:t>2) Поэтому в языках, появившихся позднее </a:t>
            </a:r>
            <a:r>
              <a:rPr lang="en-US" baseline="0" dirty="0"/>
              <a:t>C++ (</a:t>
            </a:r>
            <a:r>
              <a:rPr lang="ru-RU" baseline="0" dirty="0"/>
              <a:t>например </a:t>
            </a:r>
            <a:r>
              <a:rPr lang="en-US" baseline="0" dirty="0"/>
              <a:t>C#)</a:t>
            </a:r>
            <a:r>
              <a:rPr lang="ru-RU" baseline="0" dirty="0"/>
              <a:t> от указания именно этого спецификатора доступа отказались вообще</a:t>
            </a:r>
          </a:p>
          <a:p>
            <a:r>
              <a:rPr lang="ru-RU" baseline="0" dirty="0"/>
              <a:t>3) Важно: не смотря на то, что чаще всего при наследовании используется </a:t>
            </a:r>
            <a:r>
              <a:rPr lang="en-US" baseline="0" dirty="0"/>
              <a:t>public</a:t>
            </a:r>
            <a:r>
              <a:rPr lang="ru-RU" baseline="0" dirty="0"/>
              <a:t>, если спецификатор доступа не указать, то по умолчанию будет </a:t>
            </a:r>
            <a:r>
              <a:rPr lang="en-US" baseline="0" dirty="0"/>
              <a:t>private</a:t>
            </a:r>
            <a:r>
              <a:rPr lang="ru-RU" baseline="0" dirty="0"/>
              <a:t>.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713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Примечания к ответам:</a:t>
            </a:r>
          </a:p>
          <a:p>
            <a:r>
              <a:rPr lang="ru-RU" baseline="0" dirty="0"/>
              <a:t>5) студенты часто предлагают использовать бинарное дерево, по асимптотической сложности это оптимальный вариант, проблема в мелочах:</a:t>
            </a:r>
            <a:br>
              <a:rPr lang="ru-RU" baseline="0" dirty="0"/>
            </a:br>
            <a:r>
              <a:rPr lang="ru-RU" baseline="0" dirty="0"/>
              <a:t>- плюсы деревьев не проявляются в полной мере: быстрое удаление элементов не используется, быстрая вставка используется, но она медленнее чем однократная загрузка в массив и вызов быстрой сортировки, хотя и на константу</a:t>
            </a:r>
            <a:r>
              <a:rPr lang="en-US" baseline="0" dirty="0"/>
              <a:t>,</a:t>
            </a:r>
            <a:r>
              <a:rPr lang="ru-RU" baseline="0" dirty="0"/>
              <a:t> а не на класс сложности, но не маленькую (у дерева на каждый узел присутствует дополнительное выделение памяти, да и </a:t>
            </a:r>
            <a:r>
              <a:rPr lang="ru-RU" baseline="0" dirty="0" err="1"/>
              <a:t>перебалансировка</a:t>
            </a:r>
            <a:r>
              <a:rPr lang="ru-RU" baseline="0" dirty="0"/>
              <a:t> дерева после каждой вставки сложнее быстрой сортировки). Сложность поиска у отсортированного массива и бинарного дерева будет одинаковой.</a:t>
            </a:r>
            <a:br>
              <a:rPr lang="ru-RU" baseline="0" dirty="0"/>
            </a:br>
            <a:r>
              <a:rPr lang="ru-RU" baseline="0" dirty="0"/>
              <a:t>Ещё быстрее будет использовать контейнер появившийся в </a:t>
            </a:r>
            <a:r>
              <a:rPr lang="en-US" baseline="0" dirty="0"/>
              <a:t>C++11 – </a:t>
            </a:r>
            <a:r>
              <a:rPr lang="en-US" baseline="0" dirty="0" err="1"/>
              <a:t>unordered_map</a:t>
            </a:r>
            <a:r>
              <a:rPr lang="en-US" baseline="0" dirty="0"/>
              <a:t>&lt;&gt;</a:t>
            </a:r>
            <a:r>
              <a:rPr lang="ru-RU" baseline="0" dirty="0"/>
              <a:t> с константными временами добавления, удаления и поиска элемента</a:t>
            </a:r>
            <a:r>
              <a:rPr lang="en-US" baseline="0" dirty="0"/>
              <a:t>, </a:t>
            </a:r>
            <a:r>
              <a:rPr lang="ru-RU" baseline="0" dirty="0"/>
              <a:t>но ощутимой разница между ним и отсортированным массивом будет при существенном количестве элементов.</a:t>
            </a:r>
          </a:p>
          <a:p>
            <a:r>
              <a:rPr lang="ru-RU" baseline="0" dirty="0"/>
              <a:t>В библиотеке </a:t>
            </a:r>
            <a:r>
              <a:rPr lang="en-US" baseline="0" dirty="0"/>
              <a:t>STL </a:t>
            </a:r>
            <a:r>
              <a:rPr lang="ru-RU" baseline="0" dirty="0"/>
              <a:t>от 98 года есть похожий контейнер </a:t>
            </a:r>
            <a:r>
              <a:rPr lang="en-US" baseline="0" dirty="0" err="1"/>
              <a:t>hash_map</a:t>
            </a:r>
            <a:r>
              <a:rPr lang="ru-RU" baseline="0" dirty="0"/>
              <a:t>, но в самом стандарте </a:t>
            </a:r>
            <a:r>
              <a:rPr lang="en-US" baseline="0" dirty="0"/>
              <a:t>C++98</a:t>
            </a:r>
            <a:r>
              <a:rPr lang="ru-RU" baseline="0" dirty="0"/>
              <a:t> он не описан, так что лучше переходить на новый стандарт и сразу использовать более удобный </a:t>
            </a:r>
            <a:r>
              <a:rPr lang="en-US" baseline="0" dirty="0" err="1"/>
              <a:t>unordered_map</a:t>
            </a:r>
            <a:r>
              <a:rPr lang="ru-RU" baseline="0" dirty="0"/>
              <a:t>.</a:t>
            </a:r>
          </a:p>
          <a:p>
            <a:r>
              <a:rPr lang="ru-RU" baseline="0" dirty="0"/>
              <a:t>6) При выделении памяти перегруженная нами функция </a:t>
            </a:r>
            <a:r>
              <a:rPr lang="en-US" baseline="0" dirty="0"/>
              <a:t>new </a:t>
            </a:r>
            <a:r>
              <a:rPr lang="ru-RU" baseline="0" dirty="0"/>
              <a:t>должна выделять памяти на 8 байт</a:t>
            </a:r>
            <a:r>
              <a:rPr lang="en-US" baseline="0" dirty="0"/>
              <a:t> </a:t>
            </a:r>
            <a:r>
              <a:rPr lang="ru-RU" baseline="0" dirty="0"/>
              <a:t>больше, чем запрошено, в них она будет сохранять два указателя: на предыдущий блок и на следующий блок списка. Вызывающей программе она возвращает указатель на следующий байт за этими зарезервированными для указателей байтами.</a:t>
            </a:r>
          </a:p>
          <a:p>
            <a:r>
              <a:rPr lang="ru-RU" baseline="0" dirty="0"/>
              <a:t>В функции </a:t>
            </a:r>
            <a:r>
              <a:rPr lang="en-US" baseline="0" dirty="0"/>
              <a:t>delete </a:t>
            </a:r>
            <a:r>
              <a:rPr lang="ru-RU" baseline="0" dirty="0"/>
              <a:t>для нахождения указателей достаточно сместится назад на 8 байт от переданного ей для удаления указателя.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1584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Вы уже встречали ранее множественное наследование, хотя и не знали, что это именно оно:</a:t>
            </a:r>
          </a:p>
          <a:p>
            <a:pPr marL="0" indent="0">
              <a:buNone/>
            </a:pPr>
            <a:r>
              <a:rPr lang="en-US" baseline="0" dirty="0"/>
              <a:t>iostream </a:t>
            </a:r>
            <a:r>
              <a:rPr lang="ru-RU" baseline="0" dirty="0"/>
              <a:t>наследуется и от </a:t>
            </a:r>
            <a:r>
              <a:rPr lang="en-US" baseline="0" dirty="0" err="1"/>
              <a:t>istream</a:t>
            </a:r>
            <a:r>
              <a:rPr lang="en-US" baseline="0" dirty="0"/>
              <a:t> </a:t>
            </a:r>
            <a:r>
              <a:rPr lang="ru-RU" baseline="0" dirty="0"/>
              <a:t>и от </a:t>
            </a:r>
            <a:r>
              <a:rPr lang="en-US" baseline="0" dirty="0" err="1"/>
              <a:t>ostream</a:t>
            </a:r>
            <a:r>
              <a:rPr lang="en-US" baseline="0" dirty="0"/>
              <a:t>, </a:t>
            </a:r>
            <a:r>
              <a:rPr lang="ru-RU" baseline="0" dirty="0"/>
              <a:t>поэтому содержит и методы записи и методы чтения.</a:t>
            </a:r>
            <a:endParaRPr lang="en-US" baseline="0" dirty="0"/>
          </a:p>
          <a:p>
            <a:pPr marL="0" indent="0">
              <a:buNone/>
            </a:pPr>
            <a:r>
              <a:rPr lang="ru-RU" baseline="0" dirty="0"/>
              <a:t>Приведённая на слайде схема наследования хотя – реальна, но сложна для восприятия,</a:t>
            </a:r>
          </a:p>
          <a:p>
            <a:pPr marL="0" indent="0">
              <a:buNone/>
            </a:pPr>
            <a:r>
              <a:rPr lang="ru-RU" baseline="0" dirty="0"/>
              <a:t>Поэтому на следующем слайде я её упрощу, чтобы она была более понятна и наглядна, хотя и не будет уже отображать иерархию наследования потоков ввода-вывода.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1418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/>
              <a:t>iostream </a:t>
            </a:r>
            <a:r>
              <a:rPr lang="ru-RU" baseline="0" dirty="0"/>
              <a:t>наследуется и от </a:t>
            </a:r>
            <a:r>
              <a:rPr lang="en-US" baseline="0" dirty="0" err="1"/>
              <a:t>istream</a:t>
            </a:r>
            <a:r>
              <a:rPr lang="en-US" baseline="0" dirty="0"/>
              <a:t> </a:t>
            </a:r>
            <a:r>
              <a:rPr lang="ru-RU" baseline="0" dirty="0"/>
              <a:t>и от </a:t>
            </a:r>
            <a:r>
              <a:rPr lang="en-US" baseline="0" dirty="0" err="1"/>
              <a:t>ostream</a:t>
            </a:r>
            <a:r>
              <a:rPr lang="en-US" baseline="0" dirty="0"/>
              <a:t>, </a:t>
            </a:r>
            <a:r>
              <a:rPr lang="ru-RU" baseline="0" dirty="0"/>
              <a:t>поэтому содержит и методы записи и методы чтения.</a:t>
            </a:r>
          </a:p>
          <a:p>
            <a:pPr marL="0" indent="0">
              <a:buNone/>
            </a:pPr>
            <a:r>
              <a:rPr lang="ru-RU" baseline="0" dirty="0"/>
              <a:t>В языках появившихся позднее (</a:t>
            </a:r>
            <a:r>
              <a:rPr lang="en-US" baseline="0" dirty="0"/>
              <a:t>java </a:t>
            </a:r>
            <a:r>
              <a:rPr lang="ru-RU" baseline="0" dirty="0"/>
              <a:t>и </a:t>
            </a:r>
            <a:r>
              <a:rPr lang="en-US" baseline="0" dirty="0"/>
              <a:t>C#</a:t>
            </a:r>
            <a:r>
              <a:rPr lang="ru-RU" baseline="0" dirty="0"/>
              <a:t>) множественное наследование на первых этапах не реализовали, а потом авторы этих языков так и оставили: вроде как без него можно обойтись, оно запутывает код, да и вообще сложно реализуется в компиляторе (судя по обсуждению на форумах - реально не хватило опыта программирования).</a:t>
            </a:r>
          </a:p>
          <a:p>
            <a:pPr marL="0" indent="0">
              <a:buNone/>
            </a:pPr>
            <a:r>
              <a:rPr lang="ru-RU" baseline="0" dirty="0"/>
              <a:t>С использованием множественного наследования (при отсутствии опыта программирования) можно существенно запутать код программы. Однако, при использовании с умом оно позволяет проектировать сложные программы проще.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1732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На этом слайде </a:t>
            </a:r>
            <a:r>
              <a:rPr lang="en-US" baseline="0" dirty="0"/>
              <a:t>UML </a:t>
            </a:r>
            <a:r>
              <a:rPr lang="ru-RU" baseline="0" dirty="0"/>
              <a:t>диаграмма примера множественного наследования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9203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На этом сайде два родительских класса (очень похожих друг на друга) из диаграммы с прошлого слайда.</a:t>
            </a:r>
          </a:p>
          <a:p>
            <a:pPr marL="0" indent="0">
              <a:buNone/>
            </a:pPr>
            <a:endParaRPr lang="ru-RU" baseline="0" dirty="0"/>
          </a:p>
          <a:p>
            <a:pPr marL="0" indent="0">
              <a:buNone/>
            </a:pPr>
            <a:r>
              <a:rPr lang="ru-RU" baseline="0" dirty="0"/>
              <a:t>Примечание: в конструкторе инициализируется поле класса </a:t>
            </a:r>
            <a:r>
              <a:rPr lang="en-US" baseline="0" dirty="0"/>
              <a:t>Text </a:t>
            </a:r>
            <a:r>
              <a:rPr lang="ru-RU" baseline="0" dirty="0"/>
              <a:t>переменной-параметром конструктора </a:t>
            </a:r>
            <a:r>
              <a:rPr lang="en-US" baseline="0" dirty="0"/>
              <a:t>Text.</a:t>
            </a:r>
            <a:r>
              <a:rPr lang="ru-RU" baseline="0" dirty="0"/>
              <a:t> Если бы использование было бы внутри тела конструктора, то компилятор посчитал бы оба упоминания как параметр функции </a:t>
            </a:r>
            <a:r>
              <a:rPr lang="en-US" baseline="0" dirty="0"/>
              <a:t>Text. </a:t>
            </a:r>
            <a:r>
              <a:rPr lang="ru-RU" baseline="0" dirty="0"/>
              <a:t>Чтобы </a:t>
            </a:r>
            <a:r>
              <a:rPr lang="ru-RU" baseline="0" dirty="0" err="1"/>
              <a:t>доступиться</a:t>
            </a:r>
            <a:r>
              <a:rPr lang="ru-RU" baseline="0" dirty="0"/>
              <a:t> к полю класса из метода в котором существует одноимённая локальная переменная надо использовать ключевое слово </a:t>
            </a:r>
            <a:r>
              <a:rPr lang="en-US" baseline="0" dirty="0"/>
              <a:t>this:</a:t>
            </a:r>
          </a:p>
          <a:p>
            <a:pPr marL="0" indent="0">
              <a:buNone/>
            </a:pPr>
            <a:r>
              <a:rPr lang="en-US" baseline="0" dirty="0"/>
              <a:t>this-&gt;Text = Text;</a:t>
            </a:r>
          </a:p>
          <a:p>
            <a:pPr marL="0" indent="0">
              <a:buNone/>
            </a:pPr>
            <a:r>
              <a:rPr lang="ru-RU" baseline="0" dirty="0"/>
              <a:t>В приведенном же на слайде примере нет неоднозначности: проинициализировать указанным способом можно только поля класса, поэтому </a:t>
            </a:r>
            <a:r>
              <a:rPr lang="en-US" baseline="0" dirty="0"/>
              <a:t>this </a:t>
            </a:r>
            <a:r>
              <a:rPr lang="ru-RU" baseline="0" dirty="0"/>
              <a:t>использовать не требуется.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6637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Таким же способом можно обращаться к полям родительского класса (если есть неоднозначность, например, как на этом слайде: оба родительских класса имеют поле с именем </a:t>
            </a:r>
            <a:r>
              <a:rPr lang="en-US" baseline="0" dirty="0"/>
              <a:t>Text).</a:t>
            </a:r>
          </a:p>
          <a:p>
            <a:pPr marL="0" indent="0">
              <a:buNone/>
            </a:pPr>
            <a:r>
              <a:rPr lang="ru-RU" baseline="0" dirty="0"/>
              <a:t>Обращение к методу родительского класса </a:t>
            </a:r>
            <a:r>
              <a:rPr lang="en-US" baseline="0" dirty="0" err="1"/>
              <a:t>CBaseA</a:t>
            </a:r>
            <a:r>
              <a:rPr lang="en-US" baseline="0" dirty="0"/>
              <a:t>::Show()</a:t>
            </a:r>
            <a:r>
              <a:rPr lang="ru-RU" baseline="0" dirty="0"/>
              <a:t> удобно и часто используется</a:t>
            </a:r>
            <a:r>
              <a:rPr lang="en-US" baseline="0" dirty="0"/>
              <a:t>,</a:t>
            </a:r>
          </a:p>
          <a:p>
            <a:pPr marL="0" indent="0">
              <a:buNone/>
            </a:pPr>
            <a:r>
              <a:rPr lang="ru-RU" baseline="0" dirty="0"/>
              <a:t>а обращение к методу </a:t>
            </a:r>
            <a:r>
              <a:rPr lang="en-US" baseline="0" dirty="0" err="1"/>
              <a:t>obj.CBaseA</a:t>
            </a:r>
            <a:r>
              <a:rPr lang="en-US" baseline="0" dirty="0"/>
              <a:t>::Show()</a:t>
            </a:r>
            <a:r>
              <a:rPr lang="ru-RU" baseline="0" dirty="0"/>
              <a:t> нарушает принцип инкапсуляции:</a:t>
            </a:r>
            <a:br>
              <a:rPr lang="ru-RU" baseline="0" dirty="0"/>
            </a:br>
            <a:r>
              <a:rPr lang="ru-RU" baseline="0" dirty="0"/>
              <a:t>вызывающий должен знать внутреннюю структуру наследования класса </a:t>
            </a:r>
            <a:r>
              <a:rPr lang="en-US" baseline="0" dirty="0" err="1"/>
              <a:t>CChild</a:t>
            </a:r>
            <a:r>
              <a:rPr lang="en-US" baseline="0" dirty="0"/>
              <a:t>,</a:t>
            </a:r>
            <a:br>
              <a:rPr lang="ru-RU" baseline="0" dirty="0"/>
            </a:br>
            <a:r>
              <a:rPr lang="ru-RU" baseline="0" dirty="0"/>
              <a:t>но стандарт </a:t>
            </a:r>
            <a:r>
              <a:rPr lang="en-US" baseline="0" dirty="0"/>
              <a:t>C++ </a:t>
            </a:r>
            <a:r>
              <a:rPr lang="ru-RU" baseline="0" dirty="0"/>
              <a:t>не запрещает такое его использование.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1870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712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Наследование отдельно от полиморфизма практически не применяется, поскольку только вместе два этих принципа раскрываются в полную силу, но я попробую рассказать о нём отдельно.</a:t>
            </a:r>
          </a:p>
          <a:p>
            <a:endParaRPr lang="ru-RU" dirty="0"/>
          </a:p>
          <a:p>
            <a:r>
              <a:rPr lang="ru-RU" dirty="0"/>
              <a:t>* "Три кита" ООП: инкапсуляция,</a:t>
            </a:r>
            <a:r>
              <a:rPr lang="ru-RU" baseline="0" dirty="0"/>
              <a:t> наследование и полиморфизм</a:t>
            </a:r>
            <a:endParaRPr lang="en-US" baseline="0" dirty="0"/>
          </a:p>
          <a:p>
            <a:r>
              <a:rPr lang="en-US" baseline="0" dirty="0"/>
              <a:t>(</a:t>
            </a:r>
            <a:r>
              <a:rPr lang="ru-RU" baseline="0" dirty="0"/>
              <a:t>ещё один – абстракция – часто не упоминается, потому как абстракция является неотъемлемой частью любого программирования)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* Дуглас Адамс – автор "Автостопом по галактике"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196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Решение на основе уже имеющихся знаний: написать новые функции и вызывать их отдельно.</a:t>
            </a:r>
            <a:br>
              <a:rPr lang="ru-RU" baseline="0" dirty="0"/>
            </a:br>
            <a:r>
              <a:rPr lang="ru-RU" baseline="0" dirty="0"/>
              <a:t>А хотелось бы чтобы эти функции были методами класса, чтобы не вспоминать как они правильно пишутся и в какой заголовочном файле объявлены.</a:t>
            </a:r>
          </a:p>
          <a:p>
            <a:r>
              <a:rPr lang="ru-RU" baseline="0" dirty="0"/>
              <a:t>Именно это и позволяет сделать наследование.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446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Примечание: поле данных можно "модифицировать" в производном классе только если доступ к нему везде в коде осуществляется только через специальные функции (геттеры и сеттеры), поскольку функции можно подменять в производном классе (подробнее в теме полиморфизм)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33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часто используется генеалогическая терминология,</a:t>
            </a:r>
          </a:p>
          <a:p>
            <a:r>
              <a:rPr lang="ru-RU" baseline="0" dirty="0"/>
              <a:t>когда базовый класс называют родительским, а производный – дочерним.</a:t>
            </a:r>
          </a:p>
          <a:p>
            <a:r>
              <a:rPr lang="ru-RU" baseline="0" dirty="0"/>
              <a:t>или ещё шире все базовые классы (по цепочке наследования) называют предками,</a:t>
            </a:r>
          </a:p>
          <a:p>
            <a:r>
              <a:rPr lang="ru-RU" baseline="0" dirty="0"/>
              <a:t>а детей – потомками.</a:t>
            </a:r>
          </a:p>
          <a:p>
            <a:r>
              <a:rPr lang="ru-RU" baseline="0" dirty="0"/>
              <a:t>Чтобы указать, от какого класса наследуемся, имя родительского класса указывается через двоеточие после имени объявляемого класса</a:t>
            </a:r>
          </a:p>
          <a:p>
            <a:r>
              <a:rPr lang="ru-RU" baseline="0" dirty="0"/>
              <a:t>(там ещё есть модификатор доступа, о котором позже)</a:t>
            </a:r>
          </a:p>
          <a:p>
            <a:r>
              <a:rPr lang="ru-RU" baseline="0" dirty="0"/>
              <a:t>Все методы и поля родительского класса наследуются дочерним.</a:t>
            </a:r>
            <a:endParaRPr lang="en-US" baseline="0" dirty="0"/>
          </a:p>
          <a:p>
            <a:pPr marL="0" indent="0">
              <a:buFontTx/>
              <a:buNone/>
            </a:pPr>
            <a:r>
              <a:rPr lang="ru-RU" baseline="0" dirty="0"/>
              <a:t>Родительский класс ничего не знает о том что от него кто-то </a:t>
            </a:r>
            <a:r>
              <a:rPr lang="ru-RU" baseline="0" dirty="0" err="1"/>
              <a:t>отнаследовался</a:t>
            </a:r>
            <a:r>
              <a:rPr lang="ru-RU" baseline="0" dirty="0"/>
              <a:t>,</a:t>
            </a:r>
          </a:p>
          <a:p>
            <a:pPr marL="0" indent="0">
              <a:buFontTx/>
              <a:buNone/>
            </a:pPr>
            <a:r>
              <a:rPr lang="ru-RU" baseline="0" dirty="0"/>
              <a:t>он остаётся неизменен и, это гарантирует что другой код использующий родительский класс не понадобится проверять на совместимость с изменениями вносимыми дочерним классом.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681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i="0" dirty="0">
                <a:effectLst/>
              </a:rPr>
              <a:t>Схемы наследования удобно изображать</a:t>
            </a:r>
            <a:r>
              <a:rPr lang="ru-RU" i="0" baseline="0" dirty="0">
                <a:effectLst/>
              </a:rPr>
              <a:t> на диаграммах классов языка </a:t>
            </a:r>
            <a:r>
              <a:rPr lang="en-US" i="0" baseline="0" dirty="0">
                <a:effectLst/>
              </a:rPr>
              <a:t>UML.</a:t>
            </a:r>
            <a:endParaRPr lang="ru-RU" i="0" dirty="0">
              <a:effectLst/>
            </a:endParaRPr>
          </a:p>
          <a:p>
            <a:r>
              <a:rPr lang="ru-RU" i="1" dirty="0" err="1">
                <a:effectLst/>
              </a:rPr>
              <a:t>Unified</a:t>
            </a:r>
            <a:r>
              <a:rPr lang="ru-RU" i="1" dirty="0">
                <a:effectLst/>
              </a:rPr>
              <a:t> </a:t>
            </a:r>
            <a:r>
              <a:rPr lang="ru-RU" i="1" dirty="0" err="1">
                <a:effectLst/>
              </a:rPr>
              <a:t>Modeling</a:t>
            </a:r>
            <a:r>
              <a:rPr lang="ru-RU" i="1" dirty="0">
                <a:effectLst/>
              </a:rPr>
              <a:t> </a:t>
            </a:r>
            <a:r>
              <a:rPr lang="ru-RU" i="1" dirty="0" err="1">
                <a:effectLst/>
              </a:rPr>
              <a:t>Language</a:t>
            </a:r>
            <a:r>
              <a:rPr lang="ru-RU" dirty="0"/>
              <a:t> (</a:t>
            </a:r>
            <a:r>
              <a:rPr lang="en-US" dirty="0"/>
              <a:t>UML</a:t>
            </a:r>
            <a:r>
              <a:rPr lang="ru-RU" dirty="0"/>
              <a:t>) — унифицированный язык моделирования</a:t>
            </a:r>
            <a:r>
              <a:rPr lang="en-US" dirty="0"/>
              <a:t>,</a:t>
            </a:r>
            <a:r>
              <a:rPr lang="en-US" baseline="0" dirty="0"/>
              <a:t> </a:t>
            </a:r>
            <a:endParaRPr lang="ru-RU" dirty="0"/>
          </a:p>
          <a:p>
            <a:pPr marL="171450" indent="-171450">
              <a:buFontTx/>
              <a:buChar char="-"/>
            </a:pPr>
            <a:r>
              <a:rPr lang="ru-RU" baseline="0" dirty="0"/>
              <a:t>Диаграммы классов – один из 20 видов диаграмм описываемых в </a:t>
            </a:r>
            <a:r>
              <a:rPr lang="en-US" baseline="0" dirty="0"/>
              <a:t>UML</a:t>
            </a:r>
            <a:endParaRPr lang="ru-RU" baseline="0" dirty="0"/>
          </a:p>
          <a:p>
            <a:pPr marL="171450" indent="-171450">
              <a:buFontTx/>
              <a:buChar char="-"/>
            </a:pPr>
            <a:r>
              <a:rPr lang="ru-RU" baseline="0" dirty="0"/>
              <a:t>они позволяют компактнее отобразить взаимосвязи между классами чем код программы.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Стрелочка означает "расширяет" и идёт от дочернего к базовому классу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Направление стрелки подчёркивает, что дочерний класс ссылается на поля и методы родительского, а родительский не имеет доступа к дочерним полям</a:t>
            </a:r>
          </a:p>
          <a:p>
            <a:pPr marL="0" indent="0">
              <a:buFontTx/>
              <a:buNone/>
            </a:pPr>
            <a:r>
              <a:rPr lang="ru-RU" baseline="0" dirty="0"/>
              <a:t>Надо отметить что язык </a:t>
            </a:r>
            <a:r>
              <a:rPr lang="en-US" baseline="0" dirty="0"/>
              <a:t>UML </a:t>
            </a:r>
            <a:r>
              <a:rPr lang="ru-RU" baseline="0" dirty="0"/>
              <a:t>не является идеальным </a:t>
            </a:r>
            <a:r>
              <a:rPr lang="ru-RU" baseline="0" dirty="0" err="1"/>
              <a:t>решеним</a:t>
            </a:r>
            <a:r>
              <a:rPr lang="ru-RU" baseline="0" dirty="0"/>
              <a:t>, но лучшего всё равно нет.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язык </a:t>
            </a:r>
            <a:r>
              <a:rPr lang="en-US" baseline="0" dirty="0"/>
              <a:t>UML </a:t>
            </a:r>
            <a:r>
              <a:rPr lang="ru-RU" baseline="0" dirty="0"/>
              <a:t>несколько избыточен (реально используется хорошо если четверть его возможностей)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не точно формализован, поэтому разные программы для составления диаграмм </a:t>
            </a:r>
            <a:r>
              <a:rPr lang="en-US" baseline="0" dirty="0"/>
              <a:t>UML </a:t>
            </a:r>
            <a:r>
              <a:rPr lang="ru-RU" baseline="0" dirty="0"/>
              <a:t>часто не совместимы друг с другом</a:t>
            </a:r>
          </a:p>
          <a:p>
            <a:pPr marL="171450" indent="-171450">
              <a:buFontTx/>
              <a:buChar char="-"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925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81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Наследование и полиморфизм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Дата 4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206455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Наследование и полиморфизм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Дата 4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285933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Наследование и полиморфизм</a:t>
            </a:r>
            <a:endParaRPr lang="en-US" dirty="0"/>
          </a:p>
        </p:txBody>
      </p:sp>
      <p:sp>
        <p:nvSpPr>
          <p:cNvPr id="12" name="Дата 4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109381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48860" y="1485000"/>
            <a:ext cx="8892000" cy="4459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2438" lvl="1" indent="-452438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AutoNum type="arabicParenR"/>
              <a:tabLst>
                <a:tab pos="542925" algn="l"/>
              </a:tabLst>
            </a:pPr>
            <a:r>
              <a:rPr lang="ru-RU" altLang="ru-RU" sz="2400" dirty="0"/>
              <a:t>На парковке супермаркета 1000 мест.</a:t>
            </a:r>
            <a:br>
              <a:rPr lang="ru-RU" altLang="ru-RU" sz="2400" dirty="0"/>
            </a:br>
            <a:r>
              <a:rPr lang="ru-RU" altLang="ru-RU" sz="2400" dirty="0"/>
              <a:t>Когда машина заезжает в паркинг, система видеонаблюдения сообщает вашей программе номер машины и на какое место она заехала,</a:t>
            </a:r>
            <a:br>
              <a:rPr lang="ru-RU" altLang="ru-RU" sz="2400" dirty="0"/>
            </a:br>
            <a:r>
              <a:rPr lang="ru-RU" altLang="ru-RU" sz="2400" dirty="0"/>
              <a:t>когда уезжает – номер машины и место с которого она выехала.</a:t>
            </a:r>
            <a:br>
              <a:rPr lang="ru-RU" altLang="ru-RU" sz="2400" dirty="0"/>
            </a:br>
            <a:r>
              <a:rPr lang="ru-RU" altLang="ru-RU" sz="2400" dirty="0"/>
              <a:t>Вам нужно разработать программу, которая будет выдавать на табло над въездом в паркинг количество свободных мест.</a:t>
            </a:r>
          </a:p>
          <a:p>
            <a:pPr marL="396000" lvl="2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542925" algn="l"/>
              </a:tabLst>
            </a:pPr>
            <a:r>
              <a:rPr lang="ru-RU" altLang="ru-RU" sz="2400" b="1" dirty="0"/>
              <a:t>(переменная типа </a:t>
            </a:r>
            <a:r>
              <a:rPr lang="en-US" altLang="ru-RU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ru-RU" sz="2400" b="1" dirty="0"/>
              <a:t>)</a:t>
            </a:r>
            <a:endParaRPr lang="ru-RU" altLang="ru-RU" sz="2400" b="1" dirty="0"/>
          </a:p>
          <a:p>
            <a:pPr marL="452438" lvl="1" indent="-422275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AutoNum type="arabicParenR"/>
            </a:pPr>
            <a:r>
              <a:rPr lang="ru-RU" altLang="ru-RU" sz="2400" dirty="0"/>
              <a:t>То же самое, но дополнительно в конце дня надо выдать отчёт,</a:t>
            </a:r>
            <a:br>
              <a:rPr lang="ru-RU" altLang="ru-RU" sz="2400" dirty="0"/>
            </a:br>
            <a:r>
              <a:rPr lang="ru-RU" altLang="ru-RU" sz="2400" dirty="0"/>
              <a:t>какие места в паркинге заняты и какими машинами.</a:t>
            </a:r>
          </a:p>
          <a:p>
            <a:pPr marL="396000" lvl="2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542925" algn="l"/>
              </a:tabLst>
            </a:pPr>
            <a:r>
              <a:rPr lang="en-US" altLang="ru-RU" sz="2400" b="1" dirty="0"/>
              <a:t>(</a:t>
            </a:r>
            <a:r>
              <a:rPr lang="ru-RU" altLang="ru-RU" sz="2400" b="1" dirty="0"/>
              <a:t>массив фиксированного размера - по количеству мест</a:t>
            </a:r>
            <a:r>
              <a:rPr lang="en-US" altLang="ru-RU" sz="2400" b="1" dirty="0"/>
              <a:t>)</a:t>
            </a:r>
            <a:endParaRPr lang="ru-RU" altLang="ru-RU" sz="2400" b="1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Какую динамическую структуру следует использовать?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1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Наследование</a:t>
            </a:r>
          </a:p>
        </p:txBody>
      </p:sp>
      <p:grpSp>
        <p:nvGrpSpPr>
          <p:cNvPr id="12" name="Группа 11"/>
          <p:cNvGrpSpPr/>
          <p:nvPr/>
        </p:nvGrpSpPr>
        <p:grpSpPr>
          <a:xfrm>
            <a:off x="468000" y="1413000"/>
            <a:ext cx="2448000" cy="2160000"/>
            <a:chOff x="5796000" y="909000"/>
            <a:chExt cx="2448000" cy="2160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5796000" y="909000"/>
              <a:ext cx="2448000" cy="216000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CCounter</a:t>
              </a:r>
            </a:p>
            <a:p>
              <a:pPr>
                <a:spcBef>
                  <a:spcPts val="6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# m_Cnt : int</a:t>
              </a:r>
            </a:p>
            <a:p>
              <a:pPr>
                <a:spcBef>
                  <a:spcPts val="12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+ CCounter()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+ get_Count() : int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+ Increase()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Прямая соединительная линия 9"/>
            <p:cNvCxnSpPr/>
            <p:nvPr/>
          </p:nvCxnSpPr>
          <p:spPr>
            <a:xfrm>
              <a:off x="5796000" y="1341000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5796000" y="1845000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Группа 12"/>
          <p:cNvGrpSpPr/>
          <p:nvPr/>
        </p:nvGrpSpPr>
        <p:grpSpPr>
          <a:xfrm>
            <a:off x="468000" y="4509000"/>
            <a:ext cx="2448000" cy="1440000"/>
            <a:chOff x="5796000" y="909000"/>
            <a:chExt cx="2448000" cy="1440000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5796000" y="909000"/>
              <a:ext cx="2448000" cy="144000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CCountDn</a:t>
              </a:r>
            </a:p>
            <a:p>
              <a:endParaRPr lang="en-US" sz="2400" dirty="0">
                <a:solidFill>
                  <a:schemeClr val="tx1"/>
                </a:solidFill>
              </a:endParaRPr>
            </a:p>
            <a:p>
              <a:pPr>
                <a:spcBef>
                  <a:spcPts val="18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+ Decrese ()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Прямая соединительная линия 14"/>
            <p:cNvCxnSpPr/>
            <p:nvPr/>
          </p:nvCxnSpPr>
          <p:spPr>
            <a:xfrm>
              <a:off x="5796000" y="1341000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5796000" y="1845000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Прямая со стрелкой 16"/>
          <p:cNvCxnSpPr>
            <a:stCxn id="14" idx="0"/>
            <a:endCxn id="5" idx="2"/>
          </p:cNvCxnSpPr>
          <p:nvPr/>
        </p:nvCxnSpPr>
        <p:spPr>
          <a:xfrm flipV="1">
            <a:off x="1692000" y="3573000"/>
            <a:ext cx="0" cy="936000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Равнобедренный треугольник 19"/>
          <p:cNvSpPr/>
          <p:nvPr/>
        </p:nvSpPr>
        <p:spPr>
          <a:xfrm>
            <a:off x="1476000" y="3573000"/>
            <a:ext cx="432000" cy="3600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396000" y="837000"/>
            <a:ext cx="33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Спецификаторы доступа</a:t>
            </a:r>
          </a:p>
        </p:txBody>
      </p:sp>
      <p:graphicFrame>
        <p:nvGraphicFramePr>
          <p:cNvPr id="32" name="Таблица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39115"/>
              </p:ext>
            </p:extLst>
          </p:nvPr>
        </p:nvGraphicFramePr>
        <p:xfrm>
          <a:off x="3132000" y="4797000"/>
          <a:ext cx="1872000" cy="1121265"/>
        </p:xfrm>
        <a:graphic>
          <a:graphicData uri="http://schemas.openxmlformats.org/drawingml/2006/table">
            <a:tbl>
              <a:tblPr/>
              <a:tblGrid>
                <a:gridCol w="488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3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745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+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public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295"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-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private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295"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#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protected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Скругленный прямоугольник 8"/>
          <p:cNvSpPr/>
          <p:nvPr/>
        </p:nvSpPr>
        <p:spPr>
          <a:xfrm>
            <a:off x="5364000" y="3645000"/>
            <a:ext cx="3672000" cy="25920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При вызове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Increase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компилятор ищет метод сперва в классе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CCountDn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и, если не находит, то ищет в родительском классе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4140000" y="1269000"/>
            <a:ext cx="4752000" cy="193899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CCountDn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get_Count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Increase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get_Count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Decrese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get_Count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6732000" y="981000"/>
            <a:ext cx="2160000" cy="288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использование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81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209A2688-131A-4500-9B74-45D115AF610B}"/>
              </a:ext>
            </a:extLst>
          </p:cNvPr>
          <p:cNvCxnSpPr/>
          <p:nvPr/>
        </p:nvCxnSpPr>
        <p:spPr>
          <a:xfrm>
            <a:off x="1836000" y="4292988"/>
            <a:ext cx="0" cy="576000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>
            <a:stCxn id="44" idx="1"/>
          </p:cNvCxnSpPr>
          <p:nvPr/>
        </p:nvCxnSpPr>
        <p:spPr>
          <a:xfrm flipH="1">
            <a:off x="4356000" y="5733000"/>
            <a:ext cx="1080000" cy="0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972000" y="1341000"/>
            <a:ext cx="2088000" cy="28799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r">
              <a:lnSpc>
                <a:spcPct val="70000"/>
              </a:lnSpc>
            </a:pP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родительский класс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Наследование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95997" y="1628999"/>
            <a:ext cx="2880000" cy="2663989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CBaseClass</a:t>
            </a:r>
            <a:endParaRPr lang="en-US" sz="2400" b="1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30" name="Прямая соединительная линия 29"/>
          <p:cNvCxnSpPr>
            <a:cxnSpLocks/>
          </p:cNvCxnSpPr>
          <p:nvPr/>
        </p:nvCxnSpPr>
        <p:spPr>
          <a:xfrm>
            <a:off x="4356000" y="3933000"/>
            <a:ext cx="0" cy="1440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5436000" y="5229000"/>
            <a:ext cx="2448000" cy="100800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Другие классы и функции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54" name="Прямая со стрелкой 53"/>
          <p:cNvCxnSpPr>
            <a:cxnSpLocks/>
          </p:cNvCxnSpPr>
          <p:nvPr/>
        </p:nvCxnSpPr>
        <p:spPr>
          <a:xfrm flipH="1">
            <a:off x="3060000" y="3933000"/>
            <a:ext cx="1296000" cy="0"/>
          </a:xfrm>
          <a:prstGeom prst="straightConnector1">
            <a:avLst/>
          </a:prstGeom>
          <a:ln w="31750" cap="rnd"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/>
          <p:nvPr/>
        </p:nvCxnSpPr>
        <p:spPr>
          <a:xfrm>
            <a:off x="4356000" y="4077000"/>
            <a:ext cx="0" cy="1656000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96429DAB-7174-46D8-9B80-32F08F770531}"/>
              </a:ext>
            </a:extLst>
          </p:cNvPr>
          <p:cNvSpPr/>
          <p:nvPr/>
        </p:nvSpPr>
        <p:spPr>
          <a:xfrm>
            <a:off x="577344" y="2506289"/>
            <a:ext cx="2448000" cy="43200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private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F9CD8A57-2DF9-4405-AC0A-B86EE9800A88}"/>
              </a:ext>
            </a:extLst>
          </p:cNvPr>
          <p:cNvSpPr/>
          <p:nvPr/>
        </p:nvSpPr>
        <p:spPr>
          <a:xfrm>
            <a:off x="577344" y="3082289"/>
            <a:ext cx="2448000" cy="43200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protected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D51A2154-B521-457B-BC7F-2E6CF82DEA67}"/>
              </a:ext>
            </a:extLst>
          </p:cNvPr>
          <p:cNvSpPr/>
          <p:nvPr/>
        </p:nvSpPr>
        <p:spPr>
          <a:xfrm>
            <a:off x="577344" y="3658289"/>
            <a:ext cx="2448000" cy="43200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public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CB4C4B7D-CDFE-440F-8EF1-C19FC019C29D}"/>
              </a:ext>
            </a:extLst>
          </p:cNvPr>
          <p:cNvCxnSpPr>
            <a:cxnSpLocks/>
          </p:cNvCxnSpPr>
          <p:nvPr/>
        </p:nvCxnSpPr>
        <p:spPr>
          <a:xfrm flipH="1">
            <a:off x="252000" y="4868988"/>
            <a:ext cx="1584000" cy="0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4606250A-36DF-4D03-A97D-816BC224D1DB}"/>
              </a:ext>
            </a:extLst>
          </p:cNvPr>
          <p:cNvCxnSpPr>
            <a:cxnSpLocks/>
          </p:cNvCxnSpPr>
          <p:nvPr/>
        </p:nvCxnSpPr>
        <p:spPr>
          <a:xfrm>
            <a:off x="252000" y="3890688"/>
            <a:ext cx="325344" cy="0"/>
          </a:xfrm>
          <a:prstGeom prst="straightConnector1">
            <a:avLst/>
          </a:prstGeom>
          <a:ln w="31750" cap="rnd"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855D71BA-12B5-4414-BDFA-2D77C228857A}"/>
              </a:ext>
            </a:extLst>
          </p:cNvPr>
          <p:cNvCxnSpPr>
            <a:cxnSpLocks/>
          </p:cNvCxnSpPr>
          <p:nvPr/>
        </p:nvCxnSpPr>
        <p:spPr>
          <a:xfrm>
            <a:off x="255175" y="3293788"/>
            <a:ext cx="325344" cy="0"/>
          </a:xfrm>
          <a:prstGeom prst="straightConnector1">
            <a:avLst/>
          </a:prstGeom>
          <a:ln w="31750" cap="rnd"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762E31E0-97E9-4A2A-8AB4-8108BA830789}"/>
              </a:ext>
            </a:extLst>
          </p:cNvPr>
          <p:cNvCxnSpPr>
            <a:cxnSpLocks/>
          </p:cNvCxnSpPr>
          <p:nvPr/>
        </p:nvCxnSpPr>
        <p:spPr>
          <a:xfrm>
            <a:off x="261525" y="2738163"/>
            <a:ext cx="325344" cy="0"/>
          </a:xfrm>
          <a:prstGeom prst="straightConnector1">
            <a:avLst/>
          </a:prstGeom>
          <a:ln w="31750" cap="rnd"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4CFE0C32-CD38-4D87-9901-293DE409A557}"/>
              </a:ext>
            </a:extLst>
          </p:cNvPr>
          <p:cNvCxnSpPr>
            <a:cxnSpLocks/>
          </p:cNvCxnSpPr>
          <p:nvPr/>
        </p:nvCxnSpPr>
        <p:spPr>
          <a:xfrm flipH="1">
            <a:off x="251581" y="2738163"/>
            <a:ext cx="419" cy="2130825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B7572348-D728-4744-B909-B8B7E5E371ED}"/>
              </a:ext>
            </a:extLst>
          </p:cNvPr>
          <p:cNvCxnSpPr>
            <a:cxnSpLocks/>
          </p:cNvCxnSpPr>
          <p:nvPr/>
        </p:nvCxnSpPr>
        <p:spPr>
          <a:xfrm flipH="1">
            <a:off x="3030600" y="2704800"/>
            <a:ext cx="1325400" cy="0"/>
          </a:xfrm>
          <a:prstGeom prst="straightConnector1">
            <a:avLst/>
          </a:prstGeom>
          <a:ln w="31750" cap="rnd"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8F989265-6F0F-482E-814B-324F62286B99}"/>
              </a:ext>
            </a:extLst>
          </p:cNvPr>
          <p:cNvCxnSpPr>
            <a:cxnSpLocks/>
          </p:cNvCxnSpPr>
          <p:nvPr/>
        </p:nvCxnSpPr>
        <p:spPr>
          <a:xfrm flipH="1">
            <a:off x="3030600" y="3280800"/>
            <a:ext cx="1325400" cy="0"/>
          </a:xfrm>
          <a:prstGeom prst="straightConnector1">
            <a:avLst/>
          </a:prstGeom>
          <a:ln w="31750" cap="rnd"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AC79FDE5-E2D6-4255-9174-99175DC7CBC7}"/>
              </a:ext>
            </a:extLst>
          </p:cNvPr>
          <p:cNvCxnSpPr/>
          <p:nvPr/>
        </p:nvCxnSpPr>
        <p:spPr>
          <a:xfrm>
            <a:off x="3534600" y="2488800"/>
            <a:ext cx="504000" cy="4320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CCEE540C-D509-4A56-9DFD-0BA1A974B978}"/>
              </a:ext>
            </a:extLst>
          </p:cNvPr>
          <p:cNvCxnSpPr/>
          <p:nvPr/>
        </p:nvCxnSpPr>
        <p:spPr>
          <a:xfrm flipH="1">
            <a:off x="3534600" y="2488800"/>
            <a:ext cx="504000" cy="4320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3F9BF337-6EB4-45BC-8AFA-BD60FCBC5AE7}"/>
              </a:ext>
            </a:extLst>
          </p:cNvPr>
          <p:cNvCxnSpPr/>
          <p:nvPr/>
        </p:nvCxnSpPr>
        <p:spPr>
          <a:xfrm>
            <a:off x="3534600" y="3064800"/>
            <a:ext cx="504000" cy="4320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AAB932BB-85B2-47EA-AB3E-3B14DABAC10E}"/>
              </a:ext>
            </a:extLst>
          </p:cNvPr>
          <p:cNvCxnSpPr/>
          <p:nvPr/>
        </p:nvCxnSpPr>
        <p:spPr>
          <a:xfrm flipH="1">
            <a:off x="3534600" y="3064800"/>
            <a:ext cx="504000" cy="4320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1F7EA4DD-7F7F-4E3C-B8C2-B27E3D9615C3}"/>
              </a:ext>
            </a:extLst>
          </p:cNvPr>
          <p:cNvCxnSpPr>
            <a:cxnSpLocks/>
          </p:cNvCxnSpPr>
          <p:nvPr/>
        </p:nvCxnSpPr>
        <p:spPr>
          <a:xfrm>
            <a:off x="4356000" y="2704799"/>
            <a:ext cx="0" cy="1185364"/>
          </a:xfrm>
          <a:prstGeom prst="line">
            <a:avLst/>
          </a:prstGeom>
          <a:ln w="31750" cap="rnd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FDB8F39-4CA2-43A9-BFF0-1A1AC9AB102A}"/>
              </a:ext>
            </a:extLst>
          </p:cNvPr>
          <p:cNvSpPr txBox="1"/>
          <p:nvPr/>
        </p:nvSpPr>
        <p:spPr>
          <a:xfrm>
            <a:off x="396000" y="837000"/>
            <a:ext cx="61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Спецификаторы доступа</a:t>
            </a:r>
            <a:r>
              <a:rPr lang="en-US" sz="2400" dirty="0"/>
              <a:t> </a:t>
            </a:r>
            <a:r>
              <a:rPr lang="ru-RU" sz="2400" dirty="0"/>
              <a:t>без наследования</a:t>
            </a:r>
          </a:p>
        </p:txBody>
      </p:sp>
    </p:spTree>
    <p:extLst>
      <p:ext uri="{BB962C8B-B14F-4D97-AF65-F5344CB8AC3E}">
        <p14:creationId xmlns:p14="http://schemas.microsoft.com/office/powerpoint/2010/main" val="167593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209A2688-131A-4500-9B74-45D115AF610B}"/>
              </a:ext>
            </a:extLst>
          </p:cNvPr>
          <p:cNvCxnSpPr/>
          <p:nvPr/>
        </p:nvCxnSpPr>
        <p:spPr>
          <a:xfrm>
            <a:off x="1836000" y="4292988"/>
            <a:ext cx="0" cy="576000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395997" y="1628999"/>
            <a:ext cx="2880000" cy="2663989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CBaseClass</a:t>
            </a:r>
            <a:endParaRPr lang="en-US" sz="2400" b="1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12199677-CF49-4ADA-949B-0B7C4B89512A}"/>
              </a:ext>
            </a:extLst>
          </p:cNvPr>
          <p:cNvCxnSpPr>
            <a:cxnSpLocks/>
          </p:cNvCxnSpPr>
          <p:nvPr/>
        </p:nvCxnSpPr>
        <p:spPr>
          <a:xfrm flipH="1">
            <a:off x="3030600" y="2704800"/>
            <a:ext cx="1973400" cy="0"/>
          </a:xfrm>
          <a:prstGeom prst="straightConnector1">
            <a:avLst/>
          </a:prstGeom>
          <a:ln w="31750" cap="rnd"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cxnSpLocks/>
          </p:cNvCxnSpPr>
          <p:nvPr/>
        </p:nvCxnSpPr>
        <p:spPr>
          <a:xfrm flipH="1">
            <a:off x="3683616" y="3339528"/>
            <a:ext cx="13203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>
            <a:stCxn id="44" idx="1"/>
          </p:cNvCxnSpPr>
          <p:nvPr/>
        </p:nvCxnSpPr>
        <p:spPr>
          <a:xfrm flipH="1">
            <a:off x="4356000" y="5733000"/>
            <a:ext cx="1080000" cy="0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972000" y="1341000"/>
            <a:ext cx="2088000" cy="28799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r">
              <a:lnSpc>
                <a:spcPct val="70000"/>
              </a:lnSpc>
            </a:pP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родительский класс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6084000" y="1341000"/>
            <a:ext cx="1800000" cy="28799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r">
              <a:lnSpc>
                <a:spcPct val="70000"/>
              </a:lnSpc>
            </a:pP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дочерний класс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Наследование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6000" y="837000"/>
            <a:ext cx="712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Спецификаторы доступа с наследованием</a:t>
            </a:r>
          </a:p>
        </p:txBody>
      </p:sp>
      <p:cxnSp>
        <p:nvCxnSpPr>
          <p:cNvPr id="30" name="Прямая соединительная линия 29"/>
          <p:cNvCxnSpPr>
            <a:cxnSpLocks/>
          </p:cNvCxnSpPr>
          <p:nvPr/>
        </p:nvCxnSpPr>
        <p:spPr>
          <a:xfrm>
            <a:off x="4356000" y="3933000"/>
            <a:ext cx="0" cy="1440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cxnSpLocks/>
          </p:cNvCxnSpPr>
          <p:nvPr/>
        </p:nvCxnSpPr>
        <p:spPr>
          <a:xfrm flipV="1">
            <a:off x="4212000" y="3339528"/>
            <a:ext cx="0" cy="422801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cxnSpLocks/>
          </p:cNvCxnSpPr>
          <p:nvPr/>
        </p:nvCxnSpPr>
        <p:spPr>
          <a:xfrm flipH="1" flipV="1">
            <a:off x="3025344" y="3762329"/>
            <a:ext cx="1186656" cy="4200"/>
          </a:xfrm>
          <a:prstGeom prst="straightConnector1">
            <a:avLst/>
          </a:prstGeom>
          <a:ln w="31750" cap="rnd"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5436000" y="5229000"/>
            <a:ext cx="2448000" cy="100800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Другие классы и функции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54" name="Прямая со стрелкой 53"/>
          <p:cNvCxnSpPr>
            <a:cxnSpLocks/>
          </p:cNvCxnSpPr>
          <p:nvPr/>
        </p:nvCxnSpPr>
        <p:spPr>
          <a:xfrm flipH="1">
            <a:off x="3060000" y="3933000"/>
            <a:ext cx="1296000" cy="0"/>
          </a:xfrm>
          <a:prstGeom prst="straightConnector1">
            <a:avLst/>
          </a:prstGeom>
          <a:ln w="31750" cap="rnd"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/>
          <p:nvPr/>
        </p:nvCxnSpPr>
        <p:spPr>
          <a:xfrm>
            <a:off x="4356000" y="4077000"/>
            <a:ext cx="0" cy="1656000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5004000" y="1629000"/>
            <a:ext cx="2880000" cy="266400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</a:rPr>
              <a:t>CChild :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 	public </a:t>
            </a:r>
            <a:r>
              <a:rPr lang="en-US" sz="2400" b="1" dirty="0" err="1">
                <a:solidFill>
                  <a:schemeClr val="tx1"/>
                </a:solidFill>
              </a:rPr>
              <a:t>CBaseClass</a:t>
            </a:r>
            <a:endParaRPr lang="en-US" sz="2400" b="1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220000" y="2565000"/>
            <a:ext cx="2448000" cy="43200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private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5220000" y="3141000"/>
            <a:ext cx="2448000" cy="43200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protected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5220000" y="3717000"/>
            <a:ext cx="2448000" cy="43200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public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5" name="Прямая со стрелкой 44"/>
          <p:cNvCxnSpPr>
            <a:cxnSpLocks/>
          </p:cNvCxnSpPr>
          <p:nvPr/>
        </p:nvCxnSpPr>
        <p:spPr>
          <a:xfrm flipH="1">
            <a:off x="3025344" y="3339528"/>
            <a:ext cx="730273" cy="0"/>
          </a:xfrm>
          <a:prstGeom prst="straightConnector1">
            <a:avLst/>
          </a:prstGeom>
          <a:ln w="31750"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96429DAB-7174-46D8-9B80-32F08F770531}"/>
              </a:ext>
            </a:extLst>
          </p:cNvPr>
          <p:cNvSpPr/>
          <p:nvPr/>
        </p:nvSpPr>
        <p:spPr>
          <a:xfrm>
            <a:off x="577344" y="2506289"/>
            <a:ext cx="2448000" cy="43200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private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F9CD8A57-2DF9-4405-AC0A-B86EE9800A88}"/>
              </a:ext>
            </a:extLst>
          </p:cNvPr>
          <p:cNvSpPr/>
          <p:nvPr/>
        </p:nvSpPr>
        <p:spPr>
          <a:xfrm>
            <a:off x="577344" y="3082289"/>
            <a:ext cx="2448000" cy="43200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protected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D51A2154-B521-457B-BC7F-2E6CF82DEA67}"/>
              </a:ext>
            </a:extLst>
          </p:cNvPr>
          <p:cNvSpPr/>
          <p:nvPr/>
        </p:nvSpPr>
        <p:spPr>
          <a:xfrm>
            <a:off x="577344" y="3658289"/>
            <a:ext cx="2448000" cy="43200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public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CB4C4B7D-CDFE-440F-8EF1-C19FC019C29D}"/>
              </a:ext>
            </a:extLst>
          </p:cNvPr>
          <p:cNvCxnSpPr>
            <a:cxnSpLocks/>
          </p:cNvCxnSpPr>
          <p:nvPr/>
        </p:nvCxnSpPr>
        <p:spPr>
          <a:xfrm flipH="1">
            <a:off x="252000" y="4868988"/>
            <a:ext cx="1584000" cy="0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4606250A-36DF-4D03-A97D-816BC224D1DB}"/>
              </a:ext>
            </a:extLst>
          </p:cNvPr>
          <p:cNvCxnSpPr>
            <a:cxnSpLocks/>
          </p:cNvCxnSpPr>
          <p:nvPr/>
        </p:nvCxnSpPr>
        <p:spPr>
          <a:xfrm>
            <a:off x="252000" y="3890688"/>
            <a:ext cx="325344" cy="0"/>
          </a:xfrm>
          <a:prstGeom prst="straightConnector1">
            <a:avLst/>
          </a:prstGeom>
          <a:ln w="31750" cap="rnd"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855D71BA-12B5-4414-BDFA-2D77C228857A}"/>
              </a:ext>
            </a:extLst>
          </p:cNvPr>
          <p:cNvCxnSpPr>
            <a:cxnSpLocks/>
          </p:cNvCxnSpPr>
          <p:nvPr/>
        </p:nvCxnSpPr>
        <p:spPr>
          <a:xfrm>
            <a:off x="255175" y="3293788"/>
            <a:ext cx="325344" cy="0"/>
          </a:xfrm>
          <a:prstGeom prst="straightConnector1">
            <a:avLst/>
          </a:prstGeom>
          <a:ln w="31750" cap="rnd"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762E31E0-97E9-4A2A-8AB4-8108BA830789}"/>
              </a:ext>
            </a:extLst>
          </p:cNvPr>
          <p:cNvCxnSpPr>
            <a:cxnSpLocks/>
          </p:cNvCxnSpPr>
          <p:nvPr/>
        </p:nvCxnSpPr>
        <p:spPr>
          <a:xfrm>
            <a:off x="261525" y="2738163"/>
            <a:ext cx="325344" cy="0"/>
          </a:xfrm>
          <a:prstGeom prst="straightConnector1">
            <a:avLst/>
          </a:prstGeom>
          <a:ln w="31750" cap="rnd"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4CFE0C32-CD38-4D87-9901-293DE409A557}"/>
              </a:ext>
            </a:extLst>
          </p:cNvPr>
          <p:cNvCxnSpPr>
            <a:cxnSpLocks/>
          </p:cNvCxnSpPr>
          <p:nvPr/>
        </p:nvCxnSpPr>
        <p:spPr>
          <a:xfrm flipH="1">
            <a:off x="251581" y="2738163"/>
            <a:ext cx="419" cy="2130825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898B61C0-92E7-4678-8E4E-35CDD2BA65D2}"/>
              </a:ext>
            </a:extLst>
          </p:cNvPr>
          <p:cNvCxnSpPr/>
          <p:nvPr/>
        </p:nvCxnSpPr>
        <p:spPr>
          <a:xfrm>
            <a:off x="3534600" y="2488800"/>
            <a:ext cx="504000" cy="4320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6AEF0E87-BAF1-43FC-8A8F-A1F43111F1DB}"/>
              </a:ext>
            </a:extLst>
          </p:cNvPr>
          <p:cNvCxnSpPr/>
          <p:nvPr/>
        </p:nvCxnSpPr>
        <p:spPr>
          <a:xfrm flipH="1">
            <a:off x="3534600" y="2488800"/>
            <a:ext cx="504000" cy="4320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4356000" y="3933000"/>
            <a:ext cx="864000" cy="0"/>
          </a:xfrm>
          <a:prstGeom prst="straightConnector1">
            <a:avLst/>
          </a:prstGeom>
          <a:ln w="31750" cap="rnd"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99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Наследование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6000" y="837000"/>
            <a:ext cx="712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Базовый класс остаётся неизменным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612000" y="1989000"/>
            <a:ext cx="8136000" cy="41040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CCountDn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get_Count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Increase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get_Count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Decrese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get_Count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CCounter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cntBase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get_Count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cntBase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Increase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cntBase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get_Count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cntBase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Decrese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cntBase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get_Count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2000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5868000" y="1700999"/>
            <a:ext cx="2880000" cy="28800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использование</a:t>
            </a:r>
          </a:p>
        </p:txBody>
      </p:sp>
      <p:cxnSp>
        <p:nvCxnSpPr>
          <p:cNvPr id="13" name="Прямая со стрелкой 12"/>
          <p:cNvCxnSpPr>
            <a:stCxn id="14" idx="1"/>
          </p:cNvCxnSpPr>
          <p:nvPr/>
        </p:nvCxnSpPr>
        <p:spPr>
          <a:xfrm flipH="1">
            <a:off x="3708000" y="5481000"/>
            <a:ext cx="2475191" cy="36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Скругленный прямоугольник 13"/>
          <p:cNvSpPr/>
          <p:nvPr/>
        </p:nvSpPr>
        <p:spPr>
          <a:xfrm>
            <a:off x="6183191" y="4725000"/>
            <a:ext cx="2952000" cy="1512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Не скомпилируется поскольку в базовом классе нет такого метода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5868000" y="2205000"/>
            <a:ext cx="3168000" cy="2232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</a:rPr>
              <a:t>Какие бы изменения не вносились дочерним классом – родительский класс это не заденет</a:t>
            </a:r>
          </a:p>
        </p:txBody>
      </p:sp>
      <p:cxnSp>
        <p:nvCxnSpPr>
          <p:cNvPr id="16" name="Прямая со стрелкой 15"/>
          <p:cNvCxnSpPr>
            <a:stCxn id="15" idx="1"/>
          </p:cNvCxnSpPr>
          <p:nvPr/>
        </p:nvCxnSpPr>
        <p:spPr>
          <a:xfrm flipH="1">
            <a:off x="4212000" y="3321000"/>
            <a:ext cx="1656000" cy="1116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13</a:t>
            </a:fld>
            <a:endParaRPr lang="en-US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9D0370F9-88CE-4C1B-A9E8-84F0061D317B}"/>
              </a:ext>
            </a:extLst>
          </p:cNvPr>
          <p:cNvCxnSpPr/>
          <p:nvPr/>
        </p:nvCxnSpPr>
        <p:spPr>
          <a:xfrm>
            <a:off x="612000" y="5481000"/>
            <a:ext cx="2592000" cy="18000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7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Наследование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6000" y="837000"/>
            <a:ext cx="84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Наследование членов базового класса в производном классе</a:t>
            </a:r>
          </a:p>
        </p:txBody>
      </p:sp>
      <p:cxnSp>
        <p:nvCxnSpPr>
          <p:cNvPr id="18" name="Прямая со стрелкой 17"/>
          <p:cNvCxnSpPr>
            <a:stCxn id="40" idx="3"/>
            <a:endCxn id="49" idx="1"/>
          </p:cNvCxnSpPr>
          <p:nvPr/>
        </p:nvCxnSpPr>
        <p:spPr>
          <a:xfrm>
            <a:off x="3636000" y="2349000"/>
            <a:ext cx="1872000" cy="0"/>
          </a:xfrm>
          <a:prstGeom prst="straightConnector1">
            <a:avLst/>
          </a:prstGeom>
          <a:ln w="31750" cmpd="sng">
            <a:headEnd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988000" y="4221000"/>
            <a:ext cx="1440000" cy="0"/>
          </a:xfrm>
          <a:prstGeom prst="straightConnector1">
            <a:avLst/>
          </a:prstGeom>
          <a:ln w="31750" cmpd="sng"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52"/>
          <p:cNvSpPr txBox="1">
            <a:spLocks noChangeArrowheads="1"/>
          </p:cNvSpPr>
          <p:nvPr/>
        </p:nvSpPr>
        <p:spPr bwMode="auto">
          <a:xfrm>
            <a:off x="4572000" y="3357000"/>
            <a:ext cx="360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 dirty="0">
                <a:solidFill>
                  <a:srgbClr val="C00000"/>
                </a:solidFill>
                <a:latin typeface="+mn-lt"/>
              </a:rPr>
              <a:t>нет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324000" y="1341000"/>
            <a:ext cx="3528000" cy="4535993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CBaseClass</a:t>
            </a:r>
            <a:endParaRPr lang="en-US" sz="2400" b="1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612000" y="2205000"/>
            <a:ext cx="3024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поля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612000" y="2853000"/>
            <a:ext cx="3024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методы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612000" y="3501000"/>
            <a:ext cx="3024000" cy="86400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2000" dirty="0">
                <a:solidFill>
                  <a:schemeClr val="tx1"/>
                </a:solidFill>
              </a:rPr>
              <a:t>конструктор</a:t>
            </a:r>
          </a:p>
          <a:p>
            <a:pPr algn="ctr">
              <a:lnSpc>
                <a:spcPct val="90000"/>
              </a:lnSpc>
            </a:pPr>
            <a:r>
              <a:rPr lang="ru-RU" sz="2000" dirty="0">
                <a:solidFill>
                  <a:schemeClr val="tx1"/>
                </a:solidFill>
              </a:rPr>
              <a:t>деструктор</a:t>
            </a:r>
          </a:p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operator=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612000" y="4581000"/>
            <a:ext cx="3024000" cy="57600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2000" dirty="0">
                <a:solidFill>
                  <a:schemeClr val="tx1"/>
                </a:solidFill>
              </a:rPr>
              <a:t>другие перегруженные операторы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5292000" y="1341000"/>
            <a:ext cx="3528000" cy="4536000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</a:rPr>
              <a:t>CChild :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 	public </a:t>
            </a:r>
            <a:r>
              <a:rPr lang="en-US" sz="2400" b="1" dirty="0" err="1">
                <a:solidFill>
                  <a:schemeClr val="tx1"/>
                </a:solidFill>
              </a:rPr>
              <a:t>CBaseClass</a:t>
            </a:r>
            <a:endParaRPr lang="en-US" sz="2400" b="1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5508000" y="2205000"/>
            <a:ext cx="3024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bg1">
                    <a:lumMod val="65000"/>
                  </a:schemeClr>
                </a:solidFill>
              </a:rPr>
              <a:t>поля</a:t>
            </a:r>
            <a:endParaRPr lang="ru-RU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5508000" y="2493000"/>
            <a:ext cx="3024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собственные поля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53" name="Прямая со стрелкой 52"/>
          <p:cNvCxnSpPr/>
          <p:nvPr/>
        </p:nvCxnSpPr>
        <p:spPr>
          <a:xfrm>
            <a:off x="3636000" y="2997000"/>
            <a:ext cx="1872000" cy="0"/>
          </a:xfrm>
          <a:prstGeom prst="straightConnector1">
            <a:avLst/>
          </a:prstGeom>
          <a:ln w="31750" cmpd="sng">
            <a:headEnd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5508000" y="2853000"/>
            <a:ext cx="3024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bg1">
                    <a:lumMod val="65000"/>
                  </a:schemeClr>
                </a:solidFill>
              </a:rPr>
              <a:t>методы</a:t>
            </a:r>
          </a:p>
        </p:txBody>
      </p:sp>
      <p:sp>
        <p:nvSpPr>
          <p:cNvPr id="55" name="Прямоугольник 54"/>
          <p:cNvSpPr/>
          <p:nvPr/>
        </p:nvSpPr>
        <p:spPr>
          <a:xfrm>
            <a:off x="5508000" y="3141000"/>
            <a:ext cx="3024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собственные методы</a:t>
            </a:r>
          </a:p>
        </p:txBody>
      </p:sp>
      <p:sp>
        <p:nvSpPr>
          <p:cNvPr id="58" name="Прямоугольник 57"/>
          <p:cNvSpPr/>
          <p:nvPr/>
        </p:nvSpPr>
        <p:spPr>
          <a:xfrm>
            <a:off x="5508000" y="3573000"/>
            <a:ext cx="3024000" cy="86400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2000" dirty="0">
                <a:solidFill>
                  <a:schemeClr val="tx1"/>
                </a:solidFill>
              </a:rPr>
              <a:t>собственный конструктор собственный деструктор собственный </a:t>
            </a:r>
            <a:r>
              <a:rPr lang="en-US" sz="2000" dirty="0">
                <a:solidFill>
                  <a:schemeClr val="tx1"/>
                </a:solidFill>
              </a:rPr>
              <a:t>operator=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5508000" y="4581000"/>
            <a:ext cx="3024000" cy="57600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2000" dirty="0">
                <a:solidFill>
                  <a:schemeClr val="bg1">
                    <a:lumMod val="65000"/>
                  </a:schemeClr>
                </a:solidFill>
              </a:rPr>
              <a:t>другие перегруженные операторы</a:t>
            </a:r>
          </a:p>
        </p:txBody>
      </p:sp>
      <p:cxnSp>
        <p:nvCxnSpPr>
          <p:cNvPr id="60" name="Прямая со стрелкой 59"/>
          <p:cNvCxnSpPr/>
          <p:nvPr/>
        </p:nvCxnSpPr>
        <p:spPr>
          <a:xfrm>
            <a:off x="3636000" y="4869000"/>
            <a:ext cx="1872000" cy="0"/>
          </a:xfrm>
          <a:prstGeom prst="straightConnector1">
            <a:avLst/>
          </a:prstGeom>
          <a:ln w="31750" cmpd="sng">
            <a:headEnd w="med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Прямоугольник 60"/>
          <p:cNvSpPr/>
          <p:nvPr/>
        </p:nvSpPr>
        <p:spPr>
          <a:xfrm>
            <a:off x="5508000" y="5153768"/>
            <a:ext cx="3024000" cy="57600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2000" dirty="0">
                <a:solidFill>
                  <a:schemeClr val="tx1"/>
                </a:solidFill>
              </a:rPr>
              <a:t>другие перегруженные операторы</a:t>
            </a:r>
          </a:p>
        </p:txBody>
      </p:sp>
      <p:cxnSp>
        <p:nvCxnSpPr>
          <p:cNvPr id="63" name="Прямая со стрелкой 62"/>
          <p:cNvCxnSpPr/>
          <p:nvPr/>
        </p:nvCxnSpPr>
        <p:spPr>
          <a:xfrm>
            <a:off x="2988000" y="3933000"/>
            <a:ext cx="1440000" cy="0"/>
          </a:xfrm>
          <a:prstGeom prst="straightConnector1">
            <a:avLst/>
          </a:prstGeom>
          <a:ln w="31750" cmpd="sng"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/>
          <p:nvPr/>
        </p:nvCxnSpPr>
        <p:spPr>
          <a:xfrm>
            <a:off x="2988000" y="3645000"/>
            <a:ext cx="1440000" cy="0"/>
          </a:xfrm>
          <a:prstGeom prst="straightConnector1">
            <a:avLst/>
          </a:prstGeom>
          <a:ln w="31750" cmpd="sng"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7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9" grpId="0" animBg="1"/>
      <p:bldP spid="52" grpId="0" animBg="1"/>
      <p:bldP spid="54" grpId="0" animBg="1"/>
      <p:bldP spid="55" grpId="0" animBg="1"/>
      <p:bldP spid="58" grpId="0" animBg="1"/>
      <p:bldP spid="59" grpId="0" animBg="1"/>
      <p:bldP spid="6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52000" y="765000"/>
            <a:ext cx="712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Конструктор производного класса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252000" y="1629000"/>
            <a:ext cx="3744000" cy="38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CCounter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CCounter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: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 }</a:t>
            </a:r>
          </a:p>
          <a:p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CCounter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 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get_Count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Increase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altLang="ru-RU" sz="2000" b="1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1836000" y="1341000"/>
            <a:ext cx="2160000" cy="288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базовый класс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Наследование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140000" y="1629001"/>
            <a:ext cx="4752000" cy="23040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CCountDn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CCounter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Decrese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--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6156000" y="1341000"/>
            <a:ext cx="2736000" cy="288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производный класс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4824000" y="3645000"/>
            <a:ext cx="4320000" cy="1728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accent1"/>
              </a:buClr>
              <a:tabLst>
                <a:tab pos="360363" algn="l"/>
              </a:tabLst>
            </a:pPr>
            <a:r>
              <a:rPr lang="ru-RU" sz="2400" dirty="0">
                <a:solidFill>
                  <a:schemeClr val="tx1"/>
                </a:solidFill>
              </a:rPr>
              <a:t>Если конструктор не объявлен явно, то компилятор создаёт пустой конструктор по умолчанию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5292000" y="2205000"/>
            <a:ext cx="1368000" cy="216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660000" y="2205000"/>
            <a:ext cx="216000" cy="1440000"/>
          </a:xfrm>
          <a:prstGeom prst="line">
            <a:avLst/>
          </a:prstGeom>
          <a:ln w="317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324000" y="3285000"/>
            <a:ext cx="216000" cy="1152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0" y="4437000"/>
            <a:ext cx="4536000" cy="1872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accent1"/>
              </a:buClr>
              <a:tabLst>
                <a:tab pos="360363" algn="l"/>
              </a:tabLst>
            </a:pPr>
            <a:r>
              <a:rPr lang="ru-RU" sz="2400" dirty="0">
                <a:solidFill>
                  <a:schemeClr val="tx1"/>
                </a:solidFill>
              </a:rPr>
              <a:t>При этом для инициализации полей родительского класса он вызывает конструктор без параметров из родительского класса</a:t>
            </a:r>
          </a:p>
        </p:txBody>
      </p:sp>
    </p:spTree>
    <p:extLst>
      <p:ext uri="{BB962C8B-B14F-4D97-AF65-F5344CB8AC3E}">
        <p14:creationId xmlns:p14="http://schemas.microsoft.com/office/powerpoint/2010/main" val="217984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52000" y="765000"/>
            <a:ext cx="712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Конструктор производного класса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252000" y="1629000"/>
            <a:ext cx="3744000" cy="38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CCounter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CCounter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: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 }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CCounter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 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get_Count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Increase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altLang="ru-RU" sz="2000" b="1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1836000" y="1341000"/>
            <a:ext cx="2160000" cy="288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базовый класс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Наследование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140000" y="1629000"/>
            <a:ext cx="4752000" cy="3023999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CCountDn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CCounter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CCountDn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: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CCounter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Decrese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--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6156000" y="1341000"/>
            <a:ext cx="2736000" cy="288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производный класс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V="1">
            <a:off x="3852000" y="2781000"/>
            <a:ext cx="576000" cy="1224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08000" y="4005000"/>
            <a:ext cx="8928000" cy="2232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7463">
              <a:buClr>
                <a:schemeClr val="accent1"/>
              </a:buClr>
              <a:buFont typeface="Wingdings" panose="05000000000000000000" pitchFamily="2" charset="2"/>
              <a:buChar char="l"/>
              <a:tabLst>
                <a:tab pos="360363" algn="l"/>
              </a:tabLst>
            </a:pPr>
            <a:r>
              <a:rPr lang="ru-RU" sz="2400" dirty="0">
                <a:solidFill>
                  <a:schemeClr val="tx1"/>
                </a:solidFill>
              </a:rPr>
              <a:t>	Создадим конструктор явно</a:t>
            </a:r>
          </a:p>
          <a:p>
            <a:pPr indent="17463">
              <a:buClr>
                <a:schemeClr val="accent1"/>
              </a:buClr>
              <a:buFont typeface="Wingdings" panose="05000000000000000000" pitchFamily="2" charset="2"/>
              <a:buChar char="l"/>
              <a:tabLst>
                <a:tab pos="360363" algn="l"/>
              </a:tabLst>
            </a:pPr>
            <a:r>
              <a:rPr lang="ru-RU" sz="2400" dirty="0">
                <a:solidFill>
                  <a:schemeClr val="tx1"/>
                </a:solidFill>
              </a:rPr>
              <a:t>	Укажем через двоеточие какой конструктор родительского класса необходимо вызвать</a:t>
            </a:r>
          </a:p>
          <a:p>
            <a:pPr indent="17463">
              <a:buClr>
                <a:schemeClr val="accent1"/>
              </a:buClr>
              <a:buFont typeface="Wingdings" panose="05000000000000000000" pitchFamily="2" charset="2"/>
              <a:buChar char="l"/>
              <a:tabLst>
                <a:tab pos="360363" algn="l"/>
              </a:tabLst>
            </a:pPr>
            <a:r>
              <a:rPr lang="ru-RU" sz="2400" dirty="0">
                <a:solidFill>
                  <a:schemeClr val="tx1"/>
                </a:solidFill>
              </a:rPr>
              <a:t>	Если не указан конструктор родительского класса, то, как и в прошлом примере, неявно используется конструктор без параметров</a:t>
            </a:r>
          </a:p>
        </p:txBody>
      </p:sp>
    </p:spTree>
    <p:extLst>
      <p:ext uri="{BB962C8B-B14F-4D97-AF65-F5344CB8AC3E}">
        <p14:creationId xmlns:p14="http://schemas.microsoft.com/office/powerpoint/2010/main" val="249321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52000" y="765000"/>
            <a:ext cx="712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Конструктор с параметрами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252000" y="1629000"/>
            <a:ext cx="3744000" cy="37440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CCounter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CCounter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: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 }</a:t>
            </a:r>
            <a:endParaRPr lang="ru-RU" sz="2000" dirty="0">
              <a:solidFill>
                <a:srgbClr val="216F8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CCounter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 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get_Count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Increase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altLang="ru-RU" sz="2000" b="1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1836000" y="1341000"/>
            <a:ext cx="2160000" cy="288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базовый класс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Наследование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140000" y="1629000"/>
            <a:ext cx="4896000" cy="3023999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 rIns="36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CCountDn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CCounter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CCountDn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CCounter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Decrese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--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6300000" y="1341000"/>
            <a:ext cx="2736000" cy="288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производный класс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4140000" y="4725000"/>
            <a:ext cx="4896000" cy="1368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accent1"/>
              </a:buClr>
              <a:tabLst>
                <a:tab pos="360363" algn="l"/>
              </a:tabLst>
            </a:pPr>
            <a:r>
              <a:rPr lang="ru-RU" sz="2400" dirty="0">
                <a:solidFill>
                  <a:schemeClr val="tx1"/>
                </a:solidFill>
              </a:rPr>
              <a:t>Вызываем конструктор с параметрами из родительского класса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V="1">
            <a:off x="6660000" y="2853000"/>
            <a:ext cx="792000" cy="1872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1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52000" y="765000"/>
            <a:ext cx="712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Перегрузка методов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252000" y="1629000"/>
            <a:ext cx="3744000" cy="37440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CCounter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CCounter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: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 }</a:t>
            </a:r>
            <a:endParaRPr lang="ru-RU" sz="2000" dirty="0">
              <a:solidFill>
                <a:srgbClr val="216F8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CCounter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 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get_Count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Increase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altLang="ru-RU" sz="2000" b="1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1836000" y="1341000"/>
            <a:ext cx="2160000" cy="288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базовый класс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Наследование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140000" y="1629000"/>
            <a:ext cx="4896000" cy="37440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 lIns="72000" r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CCntrEx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CCountDn</a:t>
            </a:r>
            <a:endParaRPr lang="ru-RU" sz="2000" dirty="0">
              <a:solidFill>
                <a:srgbClr val="216F8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m_Usages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spc="-2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CCntrEx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spc="-2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ru-RU" sz="2000" spc="-2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CCountDn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Increase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++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m_Usages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CCounter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Increase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20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6300000" y="1341000"/>
            <a:ext cx="2736000" cy="288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производный класс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828000" y="5589000"/>
            <a:ext cx="7776000" cy="648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accent1"/>
              </a:buClr>
              <a:tabLst>
                <a:tab pos="360363" algn="l"/>
              </a:tabLst>
            </a:pPr>
            <a:r>
              <a:rPr lang="ru-RU" sz="2400" dirty="0">
                <a:solidFill>
                  <a:schemeClr val="tx1"/>
                </a:solidFill>
              </a:rPr>
              <a:t>Вызываем одноимённый метод из родительского класса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 flipV="1">
            <a:off x="5940000" y="4797000"/>
            <a:ext cx="216000" cy="792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6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52000" y="765000"/>
            <a:ext cx="712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Перегрузка методов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Наследование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1701000"/>
            <a:ext cx="8640000" cy="382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400" dirty="0"/>
              <a:t>В производном классе </a:t>
            </a:r>
            <a:r>
              <a:rPr lang="ru-RU" altLang="ru-RU" sz="2400" b="1" dirty="0"/>
              <a:t>можно переопределять методы </a:t>
            </a:r>
            <a:r>
              <a:rPr lang="ru-RU" altLang="ru-RU" sz="2400" dirty="0"/>
              <a:t>базового класса (сохраняя точное совпадение с исходным прототипом, то есть количество и типы аргументов и возвращаемый тип).</a:t>
            </a:r>
            <a:br>
              <a:rPr lang="ru-RU" altLang="ru-RU" sz="2400" dirty="0"/>
            </a:br>
            <a:r>
              <a:rPr lang="ru-RU" altLang="ru-RU" sz="2400" dirty="0"/>
              <a:t>Исключение: если возвращаемый тип является указателем или ссылкой на базовый класс, он может быть заменен указателем или ссылкой на дочерний класс.</a:t>
            </a:r>
            <a:br>
              <a:rPr lang="ru-RU" altLang="ru-RU" sz="2400" dirty="0"/>
            </a:br>
            <a:endParaRPr lang="ru-RU" altLang="ru-RU" sz="24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400" dirty="0"/>
              <a:t>Если в производном классе переопределить метод, доступ из него к родительскому методу можно получить, используя оператор ::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9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52000" y="1773000"/>
            <a:ext cx="8568000" cy="41760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2438" lvl="1" indent="-452438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+mj-lt"/>
              <a:buAutoNum type="arabicParenR" startAt="3"/>
              <a:tabLst>
                <a:tab pos="542925" algn="l"/>
              </a:tabLst>
            </a:pPr>
            <a:r>
              <a:rPr lang="ru-RU" altLang="ru-RU" sz="2400" dirty="0"/>
              <a:t>То же самое, но камера стоит только на въезде/выезде</a:t>
            </a:r>
            <a:br>
              <a:rPr lang="ru-RU" altLang="ru-RU" sz="2400" dirty="0"/>
            </a:br>
            <a:r>
              <a:rPr lang="ru-RU" altLang="ru-RU" sz="2400" dirty="0"/>
              <a:t>и нет информации о месте, где паркуется машина. </a:t>
            </a:r>
          </a:p>
          <a:p>
            <a:pPr marL="396000" lvl="2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542925" algn="l"/>
              </a:tabLst>
            </a:pPr>
            <a:r>
              <a:rPr lang="ru-RU" altLang="ru-RU" sz="2400" b="1" dirty="0"/>
              <a:t>(бинарное дерево</a:t>
            </a:r>
            <a:r>
              <a:rPr lang="ru-RU" altLang="ru-RU" sz="2400" dirty="0"/>
              <a:t>,</a:t>
            </a:r>
            <a:r>
              <a:rPr lang="ru-RU" altLang="ru-RU" sz="2400" b="1" dirty="0"/>
              <a:t> </a:t>
            </a:r>
            <a:r>
              <a:rPr lang="en-US" altLang="ru-RU" sz="2200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&lt;&gt;</a:t>
            </a:r>
            <a:r>
              <a:rPr lang="en-US" altLang="ru-RU" sz="2400" dirty="0">
                <a:cs typeface="Consolas" panose="020B0609020204030204" pitchFamily="49" charset="0"/>
              </a:rPr>
              <a:t>,</a:t>
            </a:r>
            <a:r>
              <a:rPr lang="en-US" altLang="ru-RU" sz="2200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unordered_set</a:t>
            </a:r>
            <a:r>
              <a:rPr lang="en-US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&lt;&gt;</a:t>
            </a:r>
            <a:r>
              <a:rPr lang="ru-RU" altLang="ru-RU" sz="2400" b="1" dirty="0"/>
              <a:t>)</a:t>
            </a:r>
          </a:p>
          <a:p>
            <a:pPr marL="452438" lvl="1" indent="-452438">
              <a:lnSpc>
                <a:spcPct val="8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+mj-lt"/>
              <a:buAutoNum type="arabicParenR" startAt="4"/>
              <a:tabLst>
                <a:tab pos="542925" algn="l"/>
              </a:tabLst>
            </a:pPr>
            <a:r>
              <a:rPr lang="ru-RU" altLang="ru-RU" sz="2400" dirty="0"/>
              <a:t>Программа получает через интернет команды и выполняет их по мере возможности.</a:t>
            </a:r>
            <a:br>
              <a:rPr lang="ru-RU" altLang="ru-RU" sz="2400" dirty="0"/>
            </a:br>
            <a:r>
              <a:rPr lang="ru-RU" altLang="ru-RU" sz="2400" dirty="0"/>
              <a:t>Команды поступают неравномерно: то чаще то реже,</a:t>
            </a:r>
            <a:br>
              <a:rPr lang="ru-RU" altLang="ru-RU" sz="2400" dirty="0"/>
            </a:br>
            <a:r>
              <a:rPr lang="ru-RU" altLang="ru-RU" sz="2400" dirty="0"/>
              <a:t>но в среднем программа успевает их выполнять.</a:t>
            </a:r>
            <a:br>
              <a:rPr lang="ru-RU" altLang="ru-RU" sz="2400" dirty="0"/>
            </a:br>
            <a:r>
              <a:rPr lang="ru-RU" altLang="ru-RU" sz="2400" dirty="0"/>
              <a:t>В какой структуре следует хранить набор ещё не выполненных команд?</a:t>
            </a:r>
          </a:p>
          <a:p>
            <a:pPr marL="396000" lvl="2" indent="-452438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tabLst>
                <a:tab pos="542925" algn="l"/>
              </a:tabLst>
            </a:pPr>
            <a:r>
              <a:rPr lang="ru-RU" altLang="ru-RU" sz="2400" b="1" dirty="0"/>
              <a:t>	(список</a:t>
            </a:r>
            <a:r>
              <a:rPr lang="en-US" altLang="ru-RU" sz="2400" b="1" dirty="0"/>
              <a:t>/</a:t>
            </a:r>
            <a:r>
              <a:rPr lang="ru-RU" altLang="ru-RU" sz="2400" b="1" dirty="0"/>
              <a:t>очередь, </a:t>
            </a:r>
            <a:r>
              <a:rPr lang="en-US" altLang="ru-RU" sz="2200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</a:t>
            </a:r>
            <a:r>
              <a:rPr lang="en-US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&lt;&gt;</a:t>
            </a:r>
            <a:r>
              <a:rPr lang="en-US" altLang="ru-RU" sz="2200" dirty="0">
                <a:cs typeface="Consolas" panose="020B0609020204030204" pitchFamily="49" charset="0"/>
              </a:rPr>
              <a:t>, </a:t>
            </a:r>
            <a:r>
              <a:rPr lang="en-US" altLang="ru-RU" sz="2200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en-US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&lt;&gt;</a:t>
            </a:r>
            <a:r>
              <a:rPr lang="ru-RU" altLang="ru-RU" sz="2400" b="1" dirty="0"/>
              <a:t>)</a:t>
            </a:r>
          </a:p>
          <a:p>
            <a:pPr marL="457200" lvl="2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542925" algn="l"/>
              </a:tabLst>
            </a:pPr>
            <a:endParaRPr lang="ru-RU" altLang="ru-RU" sz="2400" b="1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Какую динамическую структуру следует использовать?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6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52000" y="765000"/>
            <a:ext cx="712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Вызов деструктора родительского класса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252000" y="1485000"/>
            <a:ext cx="3744000" cy="43200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CCounter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CCounter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: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 }</a:t>
            </a:r>
            <a:endParaRPr lang="ru-RU" sz="2000" dirty="0">
              <a:solidFill>
                <a:srgbClr val="216F8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CCounter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 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get_Count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~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CCounter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 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Increase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altLang="ru-RU" sz="2000" b="1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1836000" y="1197000"/>
            <a:ext cx="2160000" cy="288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базовый класс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Наследование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068000" y="1485000"/>
            <a:ext cx="4968000" cy="43200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CCntrEx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CCountDn</a:t>
            </a:r>
            <a:endParaRPr lang="ru-RU" sz="2000" dirty="0">
              <a:solidFill>
                <a:srgbClr val="216F8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m_Usages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CCntrEx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CCountDn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Increase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++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m_Usages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CCounter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Increase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20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~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CCntrEx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 }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6300000" y="1197000"/>
            <a:ext cx="2736000" cy="288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производный класс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52000" y="5661000"/>
            <a:ext cx="8784000" cy="648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buClr>
                <a:schemeClr val="accent1"/>
              </a:buClr>
              <a:tabLst>
                <a:tab pos="360363" algn="l"/>
              </a:tabLst>
            </a:pPr>
            <a:r>
              <a:rPr lang="ru-RU" sz="2400" dirty="0">
                <a:solidFill>
                  <a:schemeClr val="tx1"/>
                </a:solidFill>
              </a:rPr>
              <a:t>Деструктор родительского класса всегда вызывается автоматически после деструктора дочернего класса</a:t>
            </a:r>
          </a:p>
        </p:txBody>
      </p:sp>
      <p:cxnSp>
        <p:nvCxnSpPr>
          <p:cNvPr id="17" name="Прямая со стрелкой 16"/>
          <p:cNvCxnSpPr/>
          <p:nvPr/>
        </p:nvCxnSpPr>
        <p:spPr>
          <a:xfrm flipH="1" flipV="1">
            <a:off x="4932000" y="5445000"/>
            <a:ext cx="1080000" cy="216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2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Наследование</a:t>
            </a:r>
          </a:p>
        </p:txBody>
      </p:sp>
      <p:grpSp>
        <p:nvGrpSpPr>
          <p:cNvPr id="24" name="Группа 23"/>
          <p:cNvGrpSpPr/>
          <p:nvPr/>
        </p:nvGrpSpPr>
        <p:grpSpPr>
          <a:xfrm>
            <a:off x="3132000" y="1269000"/>
            <a:ext cx="2808001" cy="2088000"/>
            <a:chOff x="467999" y="1413000"/>
            <a:chExt cx="2808001" cy="2088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468000" y="1413000"/>
              <a:ext cx="2808000" cy="208800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CEmployee</a:t>
              </a:r>
            </a:p>
            <a:p>
              <a:pPr>
                <a:spcBef>
                  <a:spcPts val="600"/>
                </a:spcBef>
              </a:pPr>
              <a:r>
                <a:rPr lang="ru-RU" sz="2400" dirty="0">
                  <a:solidFill>
                    <a:schemeClr val="tx1"/>
                  </a:solidFill>
                </a:rPr>
                <a:t>-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m_Name</a:t>
              </a:r>
              <a:r>
                <a:rPr lang="en-US" sz="2400" dirty="0">
                  <a:solidFill>
                    <a:schemeClr val="tx1"/>
                  </a:solidFill>
                </a:rPr>
                <a:t> : string</a:t>
              </a:r>
            </a:p>
            <a:p>
              <a:r>
                <a:rPr lang="ru-RU" sz="2400" dirty="0">
                  <a:solidFill>
                    <a:schemeClr val="tx1"/>
                  </a:solidFill>
                </a:rPr>
                <a:t>-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m_ID</a:t>
              </a:r>
              <a:r>
                <a:rPr lang="en-US" sz="2400" dirty="0">
                  <a:solidFill>
                    <a:schemeClr val="tx1"/>
                  </a:solidFill>
                </a:rPr>
                <a:t> : unsigned int</a:t>
              </a:r>
            </a:p>
            <a:p>
              <a:pPr>
                <a:spcBef>
                  <a:spcPts val="6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+ Input()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+ Print()</a:t>
              </a:r>
            </a:p>
          </p:txBody>
        </p:sp>
        <p:cxnSp>
          <p:nvCxnSpPr>
            <p:cNvPr id="10" name="Прямая соединительная линия 9"/>
            <p:cNvCxnSpPr/>
            <p:nvPr/>
          </p:nvCxnSpPr>
          <p:spPr>
            <a:xfrm>
              <a:off x="467999" y="1845000"/>
              <a:ext cx="28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467999" y="2709000"/>
              <a:ext cx="28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Группа 12"/>
          <p:cNvGrpSpPr/>
          <p:nvPr/>
        </p:nvGrpSpPr>
        <p:grpSpPr>
          <a:xfrm>
            <a:off x="396000" y="4293000"/>
            <a:ext cx="2448000" cy="1440000"/>
            <a:chOff x="5796000" y="909000"/>
            <a:chExt cx="2448000" cy="1440000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5796000" y="909000"/>
              <a:ext cx="2448000" cy="144000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 err="1">
                  <a:solidFill>
                    <a:schemeClr val="tx1"/>
                  </a:solidFill>
                </a:rPr>
                <a:t>CLaborer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Прямая соединительная линия 14"/>
            <p:cNvCxnSpPr/>
            <p:nvPr/>
          </p:nvCxnSpPr>
          <p:spPr>
            <a:xfrm>
              <a:off x="5796000" y="1341000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5796000" y="1845000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Группа 44"/>
          <p:cNvGrpSpPr/>
          <p:nvPr/>
        </p:nvGrpSpPr>
        <p:grpSpPr>
          <a:xfrm>
            <a:off x="2700000" y="3357000"/>
            <a:ext cx="792000" cy="936000"/>
            <a:chOff x="2700000" y="3310234"/>
            <a:chExt cx="727724" cy="982766"/>
          </a:xfrm>
        </p:grpSpPr>
        <p:cxnSp>
          <p:nvCxnSpPr>
            <p:cNvPr id="17" name="Прямая со стрелкой 16"/>
            <p:cNvCxnSpPr>
              <a:endCxn id="20" idx="0"/>
            </p:cNvCxnSpPr>
            <p:nvPr/>
          </p:nvCxnSpPr>
          <p:spPr>
            <a:xfrm flipV="1">
              <a:off x="2700000" y="3336789"/>
              <a:ext cx="602295" cy="9562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Равнобедренный треугольник 19"/>
            <p:cNvSpPr/>
            <p:nvPr/>
          </p:nvSpPr>
          <p:spPr>
            <a:xfrm rot="1899484">
              <a:off x="2995724" y="3310234"/>
              <a:ext cx="432000" cy="426280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96000" y="765000"/>
            <a:ext cx="33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Иерархия наследования</a:t>
            </a:r>
          </a:p>
        </p:txBody>
      </p:sp>
      <p:grpSp>
        <p:nvGrpSpPr>
          <p:cNvPr id="30" name="Группа 29"/>
          <p:cNvGrpSpPr/>
          <p:nvPr/>
        </p:nvGrpSpPr>
        <p:grpSpPr>
          <a:xfrm>
            <a:off x="3276000" y="4293000"/>
            <a:ext cx="2448000" cy="1800000"/>
            <a:chOff x="5796000" y="909000"/>
            <a:chExt cx="2448000" cy="1800000"/>
          </a:xfrm>
        </p:grpSpPr>
        <p:sp>
          <p:nvSpPr>
            <p:cNvPr id="31" name="Прямоугольник 30"/>
            <p:cNvSpPr/>
            <p:nvPr/>
          </p:nvSpPr>
          <p:spPr>
            <a:xfrm>
              <a:off x="5796000" y="909000"/>
              <a:ext cx="2448000" cy="180000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 err="1">
                  <a:solidFill>
                    <a:schemeClr val="tx1"/>
                  </a:solidFill>
                </a:rPr>
                <a:t>CScientist</a:t>
              </a:r>
              <a:endParaRPr lang="en-US" sz="2400" b="1" dirty="0">
                <a:solidFill>
                  <a:schemeClr val="tx1"/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ru-RU" sz="2400" dirty="0">
                  <a:solidFill>
                    <a:schemeClr val="tx1"/>
                  </a:solidFill>
                </a:rPr>
                <a:t>-</a:t>
              </a:r>
              <a:r>
                <a:rPr lang="en-US" sz="2400" dirty="0">
                  <a:solidFill>
                    <a:schemeClr val="tx1"/>
                  </a:solidFill>
                </a:rPr>
                <a:t> m_PubsCnt : int</a:t>
              </a:r>
            </a:p>
            <a:p>
              <a:pPr>
                <a:spcBef>
                  <a:spcPts val="12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+ Input()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+ Print()</a:t>
              </a:r>
            </a:p>
            <a:p>
              <a:pPr algn="ctr"/>
              <a:endParaRPr lang="ru-RU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Прямая соединительная линия 32"/>
            <p:cNvCxnSpPr/>
            <p:nvPr/>
          </p:nvCxnSpPr>
          <p:spPr>
            <a:xfrm>
              <a:off x="5796000" y="1341000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>
              <a:off x="5796000" y="1845000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Группа 35"/>
          <p:cNvGrpSpPr/>
          <p:nvPr/>
        </p:nvGrpSpPr>
        <p:grpSpPr>
          <a:xfrm>
            <a:off x="6156000" y="4293000"/>
            <a:ext cx="2736000" cy="1800000"/>
            <a:chOff x="5796000" y="909000"/>
            <a:chExt cx="2448000" cy="1800000"/>
          </a:xfrm>
        </p:grpSpPr>
        <p:sp>
          <p:nvSpPr>
            <p:cNvPr id="37" name="Прямоугольник 36"/>
            <p:cNvSpPr/>
            <p:nvPr/>
          </p:nvSpPr>
          <p:spPr>
            <a:xfrm>
              <a:off x="5796000" y="909000"/>
              <a:ext cx="2448000" cy="180000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 err="1">
                  <a:solidFill>
                    <a:schemeClr val="tx1"/>
                  </a:solidFill>
                </a:rPr>
                <a:t>CManager</a:t>
              </a:r>
              <a:endParaRPr lang="en-US" sz="2400" b="1" dirty="0">
                <a:solidFill>
                  <a:schemeClr val="tx1"/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ru-RU" sz="2400" dirty="0">
                  <a:solidFill>
                    <a:schemeClr val="tx1"/>
                  </a:solidFill>
                </a:rPr>
                <a:t>-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m_Title</a:t>
              </a:r>
              <a:r>
                <a:rPr lang="en-US" sz="2400" dirty="0">
                  <a:solidFill>
                    <a:schemeClr val="tx1"/>
                  </a:solidFill>
                </a:rPr>
                <a:t> : string</a:t>
              </a:r>
            </a:p>
            <a:p>
              <a:pPr>
                <a:spcBef>
                  <a:spcPts val="12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+ Input()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+ Print()</a:t>
              </a:r>
            </a:p>
            <a:p>
              <a:pPr algn="ctr"/>
              <a:endParaRPr lang="ru-RU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Прямая соединительная линия 37"/>
            <p:cNvCxnSpPr/>
            <p:nvPr/>
          </p:nvCxnSpPr>
          <p:spPr>
            <a:xfrm>
              <a:off x="5796000" y="1341000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>
              <a:off x="5796000" y="1845000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Группа 39"/>
          <p:cNvGrpSpPr/>
          <p:nvPr/>
        </p:nvGrpSpPr>
        <p:grpSpPr>
          <a:xfrm flipH="1">
            <a:off x="5508000" y="3357000"/>
            <a:ext cx="720001" cy="936000"/>
            <a:chOff x="2852399" y="3462634"/>
            <a:chExt cx="727725" cy="982766"/>
          </a:xfrm>
        </p:grpSpPr>
        <p:cxnSp>
          <p:nvCxnSpPr>
            <p:cNvPr id="43" name="Прямая со стрелкой 42"/>
            <p:cNvCxnSpPr>
              <a:endCxn id="44" idx="0"/>
            </p:cNvCxnSpPr>
            <p:nvPr/>
          </p:nvCxnSpPr>
          <p:spPr>
            <a:xfrm flipV="1">
              <a:off x="2852399" y="3489658"/>
              <a:ext cx="612086" cy="9557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Равнобедренный треугольник 43"/>
            <p:cNvSpPr/>
            <p:nvPr/>
          </p:nvSpPr>
          <p:spPr>
            <a:xfrm rot="1899484">
              <a:off x="3148124" y="3462634"/>
              <a:ext cx="432000" cy="426280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47" name="Прямая со стрелкой 46"/>
          <p:cNvCxnSpPr>
            <a:stCxn id="31" idx="0"/>
            <a:endCxn id="48" idx="0"/>
          </p:cNvCxnSpPr>
          <p:nvPr/>
        </p:nvCxnSpPr>
        <p:spPr>
          <a:xfrm flipV="1">
            <a:off x="4500000" y="3357187"/>
            <a:ext cx="6221" cy="935813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Равнобедренный треугольник 47"/>
          <p:cNvSpPr/>
          <p:nvPr/>
        </p:nvSpPr>
        <p:spPr>
          <a:xfrm rot="21596854" flipH="1">
            <a:off x="4284185" y="3357195"/>
            <a:ext cx="427415" cy="405995"/>
          </a:xfrm>
          <a:prstGeom prst="triangle">
            <a:avLst>
              <a:gd name="adj" fmla="val 4800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3" name="Таблица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271153"/>
              </p:ext>
            </p:extLst>
          </p:nvPr>
        </p:nvGraphicFramePr>
        <p:xfrm>
          <a:off x="6732000" y="1701000"/>
          <a:ext cx="2160000" cy="1371600"/>
        </p:xfrm>
        <a:graphic>
          <a:graphicData uri="http://schemas.openxmlformats.org/drawingml/2006/table">
            <a:tbl>
              <a:tblPr/>
              <a:tblGrid>
                <a:gridCol w="563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6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745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effectLst/>
                        </a:rPr>
                        <a:t>+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public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295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effectLst/>
                        </a:rPr>
                        <a:t>-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private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295"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effectLst/>
                        </a:rPr>
                        <a:t>#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protected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9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Наследование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52000" y="765000"/>
            <a:ext cx="864000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CEmployee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сотрудник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6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Введите фамилию: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Введите номер сотрудника: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Фамилия: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m_Name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"Номер сотрудника: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m_ID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6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sz="200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08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Наследование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765000"/>
            <a:ext cx="864000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CLaborer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CEmployee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рабочий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СScientist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CEmployee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учёный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m_PubsCnt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CEmployee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Введите количество публикаций: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m_PubsCnt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CEmployee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"Количество публикаций: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m_PubsCnt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sz="200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20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Наследование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909000"/>
            <a:ext cx="7740000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СManager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CEmployee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менеджер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m_Title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должность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CEmployee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Введите должность: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m_Title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CEmployee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Должность: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m_Title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sz="200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20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Наследование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52000" y="909000"/>
            <a:ext cx="8712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rus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Manager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Scientist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scien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CLaborer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введем информацию о нескольких сотрудниках 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"Ввод информации о первом менеджере"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"Ввод информации о втором менеджере"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"Ввод информации о первом ученом"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scien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"Ввод информации о первом рабочем"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endParaRPr lang="ru-RU" sz="480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77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Наследование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24000" y="1413000"/>
            <a:ext cx="8712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выведем полученную информацию на экран 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"Информация о первом менеджере"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"Информация о втором менеджере"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"Информация о первом ученом"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scien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"Информация о первом рабочем"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480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35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Наследование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693000"/>
            <a:ext cx="4608000" cy="56323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ru-RU" sz="2400" spc="-200" dirty="0">
                <a:solidFill>
                  <a:schemeClr val="bg1">
                    <a:lumMod val="95000"/>
                  </a:schemeClr>
                </a:solidFill>
              </a:rPr>
              <a:t>Ввод информации о первом менеджере</a:t>
            </a:r>
          </a:p>
          <a:p>
            <a:r>
              <a:rPr lang="ru-RU" sz="2400" spc="-200" dirty="0">
                <a:solidFill>
                  <a:schemeClr val="bg1">
                    <a:lumMod val="95000"/>
                  </a:schemeClr>
                </a:solidFill>
              </a:rPr>
              <a:t>Введите фамилию: Иванов</a:t>
            </a:r>
          </a:p>
          <a:p>
            <a:r>
              <a:rPr lang="ru-RU" sz="2400" spc="-200" dirty="0">
                <a:solidFill>
                  <a:schemeClr val="bg1">
                    <a:lumMod val="95000"/>
                  </a:schemeClr>
                </a:solidFill>
              </a:rPr>
              <a:t>Введите номер сотрудника: 1</a:t>
            </a:r>
          </a:p>
          <a:p>
            <a:r>
              <a:rPr lang="ru-RU" sz="2400" spc="-200" dirty="0">
                <a:solidFill>
                  <a:schemeClr val="bg1">
                    <a:lumMod val="95000"/>
                  </a:schemeClr>
                </a:solidFill>
              </a:rPr>
              <a:t>Введите должность: </a:t>
            </a:r>
            <a:r>
              <a:rPr lang="ru-RU" sz="2400" spc="-200" dirty="0" err="1">
                <a:solidFill>
                  <a:schemeClr val="bg1">
                    <a:lumMod val="95000"/>
                  </a:schemeClr>
                </a:solidFill>
              </a:rPr>
              <a:t>Манагер</a:t>
            </a:r>
            <a:endParaRPr lang="ru-RU" sz="2400" spc="-2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ru-RU" sz="2400" spc="-200" dirty="0">
                <a:solidFill>
                  <a:schemeClr val="bg1">
                    <a:lumMod val="95000"/>
                  </a:schemeClr>
                </a:solidFill>
              </a:rPr>
              <a:t>Ввод информации о втором менеджере</a:t>
            </a:r>
          </a:p>
          <a:p>
            <a:r>
              <a:rPr lang="ru-RU" sz="2400" spc="-200" dirty="0">
                <a:solidFill>
                  <a:schemeClr val="bg1">
                    <a:lumMod val="95000"/>
                  </a:schemeClr>
                </a:solidFill>
              </a:rPr>
              <a:t>Введите фамилию: Петрова</a:t>
            </a:r>
          </a:p>
          <a:p>
            <a:r>
              <a:rPr lang="ru-RU" sz="2400" spc="-200" dirty="0">
                <a:solidFill>
                  <a:schemeClr val="bg1">
                    <a:lumMod val="95000"/>
                  </a:schemeClr>
                </a:solidFill>
              </a:rPr>
              <a:t>Введите номер сотрудника: 2</a:t>
            </a:r>
          </a:p>
          <a:p>
            <a:r>
              <a:rPr lang="ru-RU" sz="2400" spc="-200" dirty="0">
                <a:solidFill>
                  <a:schemeClr val="bg1">
                    <a:lumMod val="95000"/>
                  </a:schemeClr>
                </a:solidFill>
              </a:rPr>
              <a:t>Введите должность: </a:t>
            </a:r>
            <a:r>
              <a:rPr lang="ru-RU" sz="2400" spc="-200" dirty="0" err="1">
                <a:solidFill>
                  <a:schemeClr val="bg1">
                    <a:lumMod val="95000"/>
                  </a:schemeClr>
                </a:solidFill>
              </a:rPr>
              <a:t>клининг</a:t>
            </a:r>
            <a:r>
              <a:rPr lang="ru-RU" sz="2400" spc="-200" dirty="0">
                <a:solidFill>
                  <a:schemeClr val="bg1">
                    <a:lumMod val="95000"/>
                  </a:schemeClr>
                </a:solidFill>
              </a:rPr>
              <a:t>-менеджер</a:t>
            </a:r>
          </a:p>
          <a:p>
            <a:r>
              <a:rPr lang="ru-RU" sz="2400" spc="-200" dirty="0">
                <a:solidFill>
                  <a:schemeClr val="bg1">
                    <a:lumMod val="95000"/>
                  </a:schemeClr>
                </a:solidFill>
              </a:rPr>
              <a:t>Ввод информации о первом ученом</a:t>
            </a:r>
          </a:p>
          <a:p>
            <a:r>
              <a:rPr lang="ru-RU" sz="2400" spc="-200" dirty="0">
                <a:solidFill>
                  <a:schemeClr val="bg1">
                    <a:lumMod val="95000"/>
                  </a:schemeClr>
                </a:solidFill>
              </a:rPr>
              <a:t>Введите фамилию: Сидоров</a:t>
            </a:r>
          </a:p>
          <a:p>
            <a:r>
              <a:rPr lang="ru-RU" sz="2400" spc="-200" dirty="0">
                <a:solidFill>
                  <a:schemeClr val="bg1">
                    <a:lumMod val="95000"/>
                  </a:schemeClr>
                </a:solidFill>
              </a:rPr>
              <a:t>Введите номер сотрудника: 3</a:t>
            </a:r>
          </a:p>
          <a:p>
            <a:r>
              <a:rPr lang="ru-RU" sz="2400" spc="-200" dirty="0">
                <a:solidFill>
                  <a:schemeClr val="bg1">
                    <a:lumMod val="95000"/>
                  </a:schemeClr>
                </a:solidFill>
              </a:rPr>
              <a:t>Введите количество публикаций: 169</a:t>
            </a:r>
          </a:p>
          <a:p>
            <a:r>
              <a:rPr lang="ru-RU" sz="2400" spc="-200" dirty="0">
                <a:solidFill>
                  <a:schemeClr val="bg1">
                    <a:lumMod val="95000"/>
                  </a:schemeClr>
                </a:solidFill>
              </a:rPr>
              <a:t>Ввод информации о первом рабочем</a:t>
            </a:r>
          </a:p>
          <a:p>
            <a:r>
              <a:rPr lang="ru-RU" sz="2400" spc="-200" dirty="0">
                <a:solidFill>
                  <a:schemeClr val="bg1">
                    <a:lumMod val="95000"/>
                  </a:schemeClr>
                </a:solidFill>
              </a:rPr>
              <a:t>Введите фамилию: Козлов</a:t>
            </a:r>
          </a:p>
          <a:p>
            <a:r>
              <a:rPr lang="ru-RU" sz="2400" spc="-200" dirty="0">
                <a:solidFill>
                  <a:schemeClr val="bg1">
                    <a:lumMod val="95000"/>
                  </a:schemeClr>
                </a:solidFill>
              </a:rPr>
              <a:t>Введите номер сотрудника: 4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644000" y="693000"/>
            <a:ext cx="4500000" cy="56323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/>
            <a:r>
              <a:rPr lang="ru-RU" sz="2400" spc="-100" dirty="0">
                <a:solidFill>
                  <a:prstClr val="white">
                    <a:lumMod val="95000"/>
                  </a:prstClr>
                </a:solidFill>
              </a:rPr>
              <a:t>Информация о первом менеджере</a:t>
            </a:r>
          </a:p>
          <a:p>
            <a:pPr lvl="0"/>
            <a:r>
              <a:rPr lang="ru-RU" sz="2400" spc="-100" dirty="0">
                <a:solidFill>
                  <a:prstClr val="white">
                    <a:lumMod val="95000"/>
                  </a:prstClr>
                </a:solidFill>
              </a:rPr>
              <a:t>Фамилия: Иванов</a:t>
            </a:r>
          </a:p>
          <a:p>
            <a:pPr lvl="0"/>
            <a:r>
              <a:rPr lang="ru-RU" sz="2400" spc="-100" dirty="0">
                <a:solidFill>
                  <a:prstClr val="white">
                    <a:lumMod val="95000"/>
                  </a:prstClr>
                </a:solidFill>
              </a:rPr>
              <a:t>Номер сотрудника: 1</a:t>
            </a:r>
          </a:p>
          <a:p>
            <a:pPr lvl="0"/>
            <a:r>
              <a:rPr lang="ru-RU" sz="2400" spc="-100" dirty="0">
                <a:solidFill>
                  <a:prstClr val="white">
                    <a:lumMod val="95000"/>
                  </a:prstClr>
                </a:solidFill>
              </a:rPr>
              <a:t>Должность: </a:t>
            </a:r>
            <a:r>
              <a:rPr lang="ru-RU" sz="2400" spc="-100" dirty="0" err="1">
                <a:solidFill>
                  <a:prstClr val="white">
                    <a:lumMod val="95000"/>
                  </a:prstClr>
                </a:solidFill>
              </a:rPr>
              <a:t>Манагер</a:t>
            </a:r>
            <a:endParaRPr lang="ru-RU" sz="2400" spc="-100" dirty="0">
              <a:solidFill>
                <a:prstClr val="white">
                  <a:lumMod val="95000"/>
                </a:prstClr>
              </a:solidFill>
            </a:endParaRPr>
          </a:p>
          <a:p>
            <a:pPr lvl="0"/>
            <a:r>
              <a:rPr lang="ru-RU" sz="2400" spc="-100" dirty="0">
                <a:solidFill>
                  <a:prstClr val="white">
                    <a:lumMod val="95000"/>
                  </a:prstClr>
                </a:solidFill>
              </a:rPr>
              <a:t>Информация о втором менеджере</a:t>
            </a:r>
          </a:p>
          <a:p>
            <a:pPr lvl="0"/>
            <a:r>
              <a:rPr lang="ru-RU" sz="2400" spc="-100" dirty="0">
                <a:solidFill>
                  <a:prstClr val="white">
                    <a:lumMod val="95000"/>
                  </a:prstClr>
                </a:solidFill>
              </a:rPr>
              <a:t>Фамилия</a:t>
            </a:r>
            <a:r>
              <a:rPr lang="ru-RU" sz="2400" spc="-100">
                <a:solidFill>
                  <a:prstClr val="white">
                    <a:lumMod val="95000"/>
                  </a:prstClr>
                </a:solidFill>
              </a:rPr>
              <a:t>: Петрова</a:t>
            </a:r>
            <a:endParaRPr lang="ru-RU" sz="2400" spc="-100" dirty="0">
              <a:solidFill>
                <a:prstClr val="white">
                  <a:lumMod val="95000"/>
                </a:prstClr>
              </a:solidFill>
            </a:endParaRPr>
          </a:p>
          <a:p>
            <a:pPr lvl="0"/>
            <a:r>
              <a:rPr lang="ru-RU" sz="2400" spc="-100" dirty="0">
                <a:solidFill>
                  <a:prstClr val="white">
                    <a:lumMod val="95000"/>
                  </a:prstClr>
                </a:solidFill>
              </a:rPr>
              <a:t>Номер сотрудника: 2</a:t>
            </a:r>
          </a:p>
          <a:p>
            <a:pPr lvl="0"/>
            <a:r>
              <a:rPr lang="ru-RU" sz="2400" spc="-100" dirty="0">
                <a:solidFill>
                  <a:prstClr val="white">
                    <a:lumMod val="95000"/>
                  </a:prstClr>
                </a:solidFill>
              </a:rPr>
              <a:t>Должность: </a:t>
            </a:r>
            <a:r>
              <a:rPr lang="ru-RU" sz="2400" spc="-100" dirty="0" err="1">
                <a:solidFill>
                  <a:prstClr val="white">
                    <a:lumMod val="95000"/>
                  </a:prstClr>
                </a:solidFill>
              </a:rPr>
              <a:t>клининг</a:t>
            </a:r>
            <a:r>
              <a:rPr lang="ru-RU" sz="2400" spc="-100" dirty="0">
                <a:solidFill>
                  <a:prstClr val="white">
                    <a:lumMod val="95000"/>
                  </a:prstClr>
                </a:solidFill>
              </a:rPr>
              <a:t>-менеджер</a:t>
            </a:r>
          </a:p>
          <a:p>
            <a:pPr lvl="0"/>
            <a:r>
              <a:rPr lang="ru-RU" sz="2400" spc="-100" dirty="0">
                <a:solidFill>
                  <a:prstClr val="white">
                    <a:lumMod val="95000"/>
                  </a:prstClr>
                </a:solidFill>
              </a:rPr>
              <a:t>Информация о первом ученом</a:t>
            </a:r>
          </a:p>
          <a:p>
            <a:pPr lvl="0"/>
            <a:r>
              <a:rPr lang="ru-RU" sz="2400" spc="-100" dirty="0">
                <a:solidFill>
                  <a:prstClr val="white">
                    <a:lumMod val="95000"/>
                  </a:prstClr>
                </a:solidFill>
              </a:rPr>
              <a:t>Фамилия: Сидоров</a:t>
            </a:r>
          </a:p>
          <a:p>
            <a:pPr lvl="0"/>
            <a:r>
              <a:rPr lang="ru-RU" sz="2400" spc="-100" dirty="0">
                <a:solidFill>
                  <a:prstClr val="white">
                    <a:lumMod val="95000"/>
                  </a:prstClr>
                </a:solidFill>
              </a:rPr>
              <a:t>Номер сотрудника: 3</a:t>
            </a:r>
          </a:p>
          <a:p>
            <a:pPr lvl="0"/>
            <a:r>
              <a:rPr lang="ru-RU" sz="2400" spc="-100" dirty="0">
                <a:solidFill>
                  <a:prstClr val="white">
                    <a:lumMod val="95000"/>
                  </a:prstClr>
                </a:solidFill>
              </a:rPr>
              <a:t>Количество публикаций: 169</a:t>
            </a:r>
          </a:p>
          <a:p>
            <a:pPr lvl="0"/>
            <a:r>
              <a:rPr lang="ru-RU" sz="2400" spc="-100" dirty="0">
                <a:solidFill>
                  <a:prstClr val="white">
                    <a:lumMod val="95000"/>
                  </a:prstClr>
                </a:solidFill>
              </a:rPr>
              <a:t>Информация о первом рабочем</a:t>
            </a:r>
          </a:p>
          <a:p>
            <a:pPr lvl="0"/>
            <a:r>
              <a:rPr lang="ru-RU" sz="2400" spc="-100" dirty="0">
                <a:solidFill>
                  <a:prstClr val="white">
                    <a:lumMod val="95000"/>
                  </a:prstClr>
                </a:solidFill>
              </a:rPr>
              <a:t>Фамилия: Козлов</a:t>
            </a:r>
          </a:p>
          <a:p>
            <a:pPr lvl="0"/>
            <a:r>
              <a:rPr lang="ru-RU" sz="2400" spc="-100" dirty="0">
                <a:solidFill>
                  <a:prstClr val="white">
                    <a:lumMod val="95000"/>
                  </a:prstClr>
                </a:solidFill>
              </a:rPr>
              <a:t>Номер сотрудника: 4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9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Box 23"/>
          <p:cNvSpPr txBox="1">
            <a:spLocks noChangeArrowheads="1"/>
          </p:cNvSpPr>
          <p:nvPr/>
        </p:nvSpPr>
        <p:spPr bwMode="auto">
          <a:xfrm>
            <a:off x="3132000" y="3717000"/>
            <a:ext cx="1584000" cy="101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ru-RU" sz="1200"/>
          </a:p>
          <a:p>
            <a:pPr algn="ctr" eaLnBrk="1" hangingPunct="1"/>
            <a:endParaRPr lang="en-US" altLang="ru-RU" sz="1200"/>
          </a:p>
          <a:p>
            <a:pPr algn="ctr" eaLnBrk="1" hangingPunct="1"/>
            <a:endParaRPr lang="en-US" altLang="ru-RU" sz="1200"/>
          </a:p>
          <a:p>
            <a:pPr algn="ctr" eaLnBrk="1" hangingPunct="1"/>
            <a:endParaRPr lang="en-US" altLang="ru-RU" sz="1200"/>
          </a:p>
          <a:p>
            <a:pPr algn="ctr" eaLnBrk="1" hangingPunct="1"/>
            <a:endParaRPr lang="ru-RU" altLang="ru-RU" sz="1200"/>
          </a:p>
        </p:txBody>
      </p:sp>
      <p:sp>
        <p:nvSpPr>
          <p:cNvPr id="128" name="TextBox 23"/>
          <p:cNvSpPr txBox="1">
            <a:spLocks noChangeArrowheads="1"/>
          </p:cNvSpPr>
          <p:nvPr/>
        </p:nvSpPr>
        <p:spPr bwMode="auto">
          <a:xfrm>
            <a:off x="3132000" y="5157000"/>
            <a:ext cx="1584000" cy="101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ru-RU" sz="1200"/>
          </a:p>
          <a:p>
            <a:pPr algn="ctr" eaLnBrk="1" hangingPunct="1"/>
            <a:endParaRPr lang="en-US" altLang="ru-RU" sz="1200"/>
          </a:p>
          <a:p>
            <a:pPr algn="ctr" eaLnBrk="1" hangingPunct="1"/>
            <a:endParaRPr lang="en-US" altLang="ru-RU" sz="1200"/>
          </a:p>
          <a:p>
            <a:pPr algn="ctr" eaLnBrk="1" hangingPunct="1"/>
            <a:endParaRPr lang="en-US" altLang="ru-RU" sz="1200"/>
          </a:p>
          <a:p>
            <a:pPr algn="ctr" eaLnBrk="1" hangingPunct="1"/>
            <a:endParaRPr lang="ru-RU" altLang="ru-RU" sz="1200"/>
          </a:p>
        </p:txBody>
      </p:sp>
      <p:cxnSp>
        <p:nvCxnSpPr>
          <p:cNvPr id="90" name="Прямая соединительная линия 89"/>
          <p:cNvCxnSpPr/>
          <p:nvPr/>
        </p:nvCxnSpPr>
        <p:spPr>
          <a:xfrm flipH="1">
            <a:off x="1764000" y="2133000"/>
            <a:ext cx="10799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Равнобедренный треугольник 87"/>
          <p:cNvSpPr/>
          <p:nvPr/>
        </p:nvSpPr>
        <p:spPr>
          <a:xfrm rot="16200000">
            <a:off x="1800000" y="1953000"/>
            <a:ext cx="288000" cy="360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/>
          <p:nvPr/>
        </p:nvCxnSpPr>
        <p:spPr>
          <a:xfrm flipH="1">
            <a:off x="1578904" y="4550097"/>
            <a:ext cx="1553096" cy="0"/>
          </a:xfrm>
          <a:prstGeom prst="straightConnector1">
            <a:avLst/>
          </a:prstGeom>
          <a:ln w="31750" cmpd="sng">
            <a:prstDash val="soli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/>
          <p:nvPr/>
        </p:nvCxnSpPr>
        <p:spPr>
          <a:xfrm flipH="1">
            <a:off x="1578904" y="4262097"/>
            <a:ext cx="1553096" cy="0"/>
          </a:xfrm>
          <a:prstGeom prst="straightConnector1">
            <a:avLst/>
          </a:prstGeom>
          <a:ln w="31750" cmpd="sng">
            <a:prstDash val="soli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>
            <a:off x="1578904" y="3974097"/>
            <a:ext cx="1553096" cy="0"/>
          </a:xfrm>
          <a:prstGeom prst="straightConnector1">
            <a:avLst/>
          </a:prstGeom>
          <a:ln w="31750" cmpd="sng"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 flipH="1">
            <a:off x="1578904" y="5918097"/>
            <a:ext cx="1553096" cy="0"/>
          </a:xfrm>
          <a:prstGeom prst="straightConnector1">
            <a:avLst/>
          </a:prstGeom>
          <a:ln w="31750" cmpd="sng">
            <a:prstDash val="soli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H="1">
            <a:off x="1578904" y="5630097"/>
            <a:ext cx="1553096" cy="0"/>
          </a:xfrm>
          <a:prstGeom prst="straightConnector1">
            <a:avLst/>
          </a:prstGeom>
          <a:ln w="31750" cmpd="sng">
            <a:prstDash val="soli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1578904" y="5342097"/>
            <a:ext cx="1553096" cy="0"/>
          </a:xfrm>
          <a:prstGeom prst="straightConnector1">
            <a:avLst/>
          </a:prstGeom>
          <a:ln w="31750" cmpd="sng"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 flipH="1">
            <a:off x="1578904" y="3254097"/>
            <a:ext cx="1553096" cy="0"/>
          </a:xfrm>
          <a:prstGeom prst="straightConnector1">
            <a:avLst/>
          </a:prstGeom>
          <a:ln w="31750" cmpd="sng">
            <a:prstDash val="soli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>
            <a:off x="1578904" y="2966097"/>
            <a:ext cx="1553096" cy="0"/>
          </a:xfrm>
          <a:prstGeom prst="straightConnector1">
            <a:avLst/>
          </a:prstGeom>
          <a:ln w="31750" cmpd="sng">
            <a:prstDash val="soli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Наследование</a:t>
            </a: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324000" y="1629000"/>
            <a:ext cx="1440000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>
                <a:latin typeface="+mn-lt"/>
              </a:rPr>
              <a:t>Базовый класс</a:t>
            </a:r>
          </a:p>
        </p:txBody>
      </p:sp>
      <p:sp>
        <p:nvSpPr>
          <p:cNvPr id="9" name="TextBox 16"/>
          <p:cNvSpPr txBox="1">
            <a:spLocks noChangeArrowheads="1"/>
          </p:cNvSpPr>
          <p:nvPr/>
        </p:nvSpPr>
        <p:spPr bwMode="auto">
          <a:xfrm>
            <a:off x="324000" y="2493000"/>
            <a:ext cx="1368001" cy="92333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</a:p>
          <a:p>
            <a:pPr algn="ctr" eaLnBrk="1" hangingPunct="1"/>
            <a:r>
              <a:rPr lang="en-US" altLang="ru-R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</a:p>
          <a:p>
            <a:pPr algn="ctr" eaLnBrk="1" hangingPunct="1"/>
            <a:r>
              <a:rPr lang="en-US" altLang="ru-R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endParaRPr lang="ru-RU" altLang="ru-RU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33"/>
          <p:cNvSpPr txBox="1">
            <a:spLocks noChangeArrowheads="1"/>
          </p:cNvSpPr>
          <p:nvPr/>
        </p:nvSpPr>
        <p:spPr bwMode="auto">
          <a:xfrm>
            <a:off x="2844000" y="1629000"/>
            <a:ext cx="2088000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>
                <a:latin typeface="+mn-lt"/>
              </a:rPr>
              <a:t>Производный класс</a:t>
            </a:r>
          </a:p>
        </p:txBody>
      </p:sp>
      <p:sp>
        <p:nvSpPr>
          <p:cNvPr id="14" name="TextBox 23"/>
          <p:cNvSpPr txBox="1">
            <a:spLocks noChangeArrowheads="1"/>
          </p:cNvSpPr>
          <p:nvPr/>
        </p:nvSpPr>
        <p:spPr bwMode="auto">
          <a:xfrm>
            <a:off x="3132000" y="2493000"/>
            <a:ext cx="1584000" cy="101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ru-RU" sz="1200"/>
          </a:p>
          <a:p>
            <a:pPr algn="ctr" eaLnBrk="1" hangingPunct="1"/>
            <a:endParaRPr lang="en-US" altLang="ru-RU" sz="1200"/>
          </a:p>
          <a:p>
            <a:pPr algn="ctr" eaLnBrk="1" hangingPunct="1"/>
            <a:endParaRPr lang="en-US" altLang="ru-RU" sz="1200"/>
          </a:p>
          <a:p>
            <a:pPr algn="ctr" eaLnBrk="1" hangingPunct="1"/>
            <a:endParaRPr lang="en-US" altLang="ru-RU" sz="1200"/>
          </a:p>
          <a:p>
            <a:pPr algn="ctr" eaLnBrk="1" hangingPunct="1"/>
            <a:endParaRPr lang="ru-RU" altLang="ru-RU" sz="1200"/>
          </a:p>
        </p:txBody>
      </p:sp>
      <p:cxnSp>
        <p:nvCxnSpPr>
          <p:cNvPr id="15" name="Прямая со стрелкой 14"/>
          <p:cNvCxnSpPr/>
          <p:nvPr/>
        </p:nvCxnSpPr>
        <p:spPr>
          <a:xfrm flipH="1">
            <a:off x="1578904" y="2678097"/>
            <a:ext cx="1553096" cy="0"/>
          </a:xfrm>
          <a:prstGeom prst="straightConnector1">
            <a:avLst/>
          </a:prstGeom>
          <a:ln w="31750" cmpd="sng"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4"/>
          <p:cNvSpPr txBox="1">
            <a:spLocks noChangeArrowheads="1"/>
          </p:cNvSpPr>
          <p:nvPr/>
        </p:nvSpPr>
        <p:spPr bwMode="auto">
          <a:xfrm rot="16200000">
            <a:off x="2108818" y="2770349"/>
            <a:ext cx="98583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endParaRPr lang="ru-RU" altLang="ru-RU" b="1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39"/>
          <p:cNvSpPr txBox="1">
            <a:spLocks noChangeArrowheads="1"/>
          </p:cNvSpPr>
          <p:nvPr/>
        </p:nvSpPr>
        <p:spPr bwMode="auto">
          <a:xfrm>
            <a:off x="5580000" y="2493000"/>
            <a:ext cx="1872000" cy="100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2000" b="1" dirty="0">
              <a:latin typeface="+mn-lt"/>
            </a:endParaRPr>
          </a:p>
        </p:txBody>
      </p:sp>
      <p:sp>
        <p:nvSpPr>
          <p:cNvPr id="32" name="TextBox 49"/>
          <p:cNvSpPr txBox="1">
            <a:spLocks noChangeArrowheads="1"/>
          </p:cNvSpPr>
          <p:nvPr/>
        </p:nvSpPr>
        <p:spPr bwMode="auto">
          <a:xfrm rot="16200000">
            <a:off x="1883275" y="4075892"/>
            <a:ext cx="143692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endParaRPr lang="ru-RU" altLang="ru-RU" b="1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61"/>
          <p:cNvSpPr txBox="1">
            <a:spLocks noChangeArrowheads="1"/>
          </p:cNvSpPr>
          <p:nvPr/>
        </p:nvSpPr>
        <p:spPr bwMode="auto">
          <a:xfrm rot="16200000">
            <a:off x="2025739" y="5445430"/>
            <a:ext cx="115200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endParaRPr lang="ru-RU" altLang="ru-RU" b="1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6000" y="765000"/>
            <a:ext cx="871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Управление доступом в производном классе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1269000"/>
            <a:ext cx="741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СScientist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CEmployee</a:t>
            </a:r>
            <a:endParaRPr lang="ru-RU" dirty="0"/>
          </a:p>
        </p:txBody>
      </p:sp>
      <p:sp>
        <p:nvSpPr>
          <p:cNvPr id="44" name="TextBox 16"/>
          <p:cNvSpPr txBox="1">
            <a:spLocks noChangeArrowheads="1"/>
          </p:cNvSpPr>
          <p:nvPr/>
        </p:nvSpPr>
        <p:spPr bwMode="auto">
          <a:xfrm>
            <a:off x="324000" y="3789000"/>
            <a:ext cx="1368001" cy="92333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</a:p>
          <a:p>
            <a:pPr algn="ctr" eaLnBrk="1" hangingPunct="1"/>
            <a:r>
              <a:rPr lang="en-US" altLang="ru-R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</a:p>
          <a:p>
            <a:pPr algn="ctr" eaLnBrk="1" hangingPunct="1"/>
            <a:r>
              <a:rPr lang="en-US" altLang="ru-R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endParaRPr lang="ru-RU" altLang="ru-RU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16"/>
          <p:cNvSpPr txBox="1">
            <a:spLocks noChangeArrowheads="1"/>
          </p:cNvSpPr>
          <p:nvPr/>
        </p:nvSpPr>
        <p:spPr bwMode="auto">
          <a:xfrm>
            <a:off x="324000" y="5157000"/>
            <a:ext cx="1368001" cy="92333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</a:p>
          <a:p>
            <a:pPr algn="ctr" eaLnBrk="1" hangingPunct="1"/>
            <a:r>
              <a:rPr lang="en-US" altLang="ru-R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</a:p>
          <a:p>
            <a:pPr algn="ctr" eaLnBrk="1" hangingPunct="1"/>
            <a:r>
              <a:rPr lang="en-US" altLang="ru-R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endParaRPr lang="ru-RU" altLang="ru-RU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3" name="Прямая соединительная линия 62"/>
          <p:cNvCxnSpPr/>
          <p:nvPr/>
        </p:nvCxnSpPr>
        <p:spPr>
          <a:xfrm>
            <a:off x="1938904" y="2534097"/>
            <a:ext cx="216000" cy="288000"/>
          </a:xfrm>
          <a:prstGeom prst="line">
            <a:avLst/>
          </a:prstGeom>
          <a:ln w="317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/>
          <p:nvPr/>
        </p:nvCxnSpPr>
        <p:spPr>
          <a:xfrm flipH="1">
            <a:off x="1938904" y="2534097"/>
            <a:ext cx="216000" cy="288000"/>
          </a:xfrm>
          <a:prstGeom prst="line">
            <a:avLst/>
          </a:prstGeom>
          <a:ln w="317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/>
          <p:nvPr/>
        </p:nvCxnSpPr>
        <p:spPr>
          <a:xfrm>
            <a:off x="1938904" y="3830097"/>
            <a:ext cx="216000" cy="288000"/>
          </a:xfrm>
          <a:prstGeom prst="line">
            <a:avLst/>
          </a:prstGeom>
          <a:ln w="317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 flipH="1">
            <a:off x="1938904" y="3830097"/>
            <a:ext cx="216000" cy="288000"/>
          </a:xfrm>
          <a:prstGeom prst="line">
            <a:avLst/>
          </a:prstGeom>
          <a:ln w="317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1938904" y="5198097"/>
            <a:ext cx="216000" cy="288000"/>
          </a:xfrm>
          <a:prstGeom prst="line">
            <a:avLst/>
          </a:prstGeom>
          <a:ln w="317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 flipH="1">
            <a:off x="1938904" y="5198097"/>
            <a:ext cx="216000" cy="288000"/>
          </a:xfrm>
          <a:prstGeom prst="line">
            <a:avLst/>
          </a:prstGeom>
          <a:ln w="317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33"/>
          <p:cNvSpPr txBox="1">
            <a:spLocks noChangeArrowheads="1"/>
          </p:cNvSpPr>
          <p:nvPr/>
        </p:nvSpPr>
        <p:spPr bwMode="auto">
          <a:xfrm>
            <a:off x="5508000" y="1629000"/>
            <a:ext cx="2088000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 dirty="0">
                <a:latin typeface="+mn-lt"/>
              </a:rPr>
              <a:t>Производный класс</a:t>
            </a:r>
            <a:r>
              <a:rPr lang="en-US" altLang="ru-RU" sz="2400" b="1" dirty="0">
                <a:latin typeface="+mn-lt"/>
              </a:rPr>
              <a:t> 2</a:t>
            </a:r>
            <a:endParaRPr lang="ru-RU" altLang="ru-RU" sz="2400" b="1" dirty="0">
              <a:latin typeface="+mn-lt"/>
            </a:endParaRPr>
          </a:p>
        </p:txBody>
      </p:sp>
      <p:cxnSp>
        <p:nvCxnSpPr>
          <p:cNvPr id="93" name="Прямая соединительная линия 92"/>
          <p:cNvCxnSpPr/>
          <p:nvPr/>
        </p:nvCxnSpPr>
        <p:spPr>
          <a:xfrm flipH="1">
            <a:off x="4932002" y="2133000"/>
            <a:ext cx="5759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Равнобедренный треугольник 93"/>
          <p:cNvSpPr/>
          <p:nvPr/>
        </p:nvSpPr>
        <p:spPr>
          <a:xfrm rot="16200000">
            <a:off x="4968000" y="1953000"/>
            <a:ext cx="288000" cy="360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9" name="Прямая соединительная линия 108"/>
          <p:cNvCxnSpPr/>
          <p:nvPr/>
        </p:nvCxnSpPr>
        <p:spPr>
          <a:xfrm>
            <a:off x="3780000" y="5542017"/>
            <a:ext cx="216000" cy="196707"/>
          </a:xfrm>
          <a:prstGeom prst="line">
            <a:avLst/>
          </a:prstGeom>
          <a:ln w="317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/>
          <p:cNvCxnSpPr/>
          <p:nvPr/>
        </p:nvCxnSpPr>
        <p:spPr>
          <a:xfrm flipH="1">
            <a:off x="3780000" y="5542017"/>
            <a:ext cx="216000" cy="196707"/>
          </a:xfrm>
          <a:prstGeom prst="line">
            <a:avLst/>
          </a:prstGeom>
          <a:ln w="317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 flipH="1">
            <a:off x="3276000" y="3264370"/>
            <a:ext cx="2304000" cy="0"/>
          </a:xfrm>
          <a:prstGeom prst="straightConnector1">
            <a:avLst/>
          </a:prstGeom>
          <a:ln w="31750" cmpd="sng">
            <a:prstDash val="soli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/>
          <p:nvPr/>
        </p:nvCxnSpPr>
        <p:spPr>
          <a:xfrm flipH="1">
            <a:off x="3276000" y="2976370"/>
            <a:ext cx="2304000" cy="0"/>
          </a:xfrm>
          <a:prstGeom prst="straightConnector1">
            <a:avLst/>
          </a:prstGeom>
          <a:ln w="31750" cmpd="sng">
            <a:prstDash val="soli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/>
          <p:nvPr/>
        </p:nvCxnSpPr>
        <p:spPr>
          <a:xfrm flipH="1">
            <a:off x="3276000" y="4560370"/>
            <a:ext cx="2304000" cy="0"/>
          </a:xfrm>
          <a:prstGeom prst="straightConnector1">
            <a:avLst/>
          </a:prstGeom>
          <a:ln w="31750" cmpd="sng">
            <a:prstDash val="soli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/>
          <p:nvPr/>
        </p:nvCxnSpPr>
        <p:spPr>
          <a:xfrm flipH="1">
            <a:off x="3276000" y="4272370"/>
            <a:ext cx="2304000" cy="0"/>
          </a:xfrm>
          <a:prstGeom prst="straightConnector1">
            <a:avLst/>
          </a:prstGeom>
          <a:ln w="31750" cmpd="sng">
            <a:prstDash val="soli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/>
          <p:cNvCxnSpPr/>
          <p:nvPr/>
        </p:nvCxnSpPr>
        <p:spPr>
          <a:xfrm flipH="1">
            <a:off x="3333600" y="5640370"/>
            <a:ext cx="2246400" cy="0"/>
          </a:xfrm>
          <a:prstGeom prst="straightConnector1">
            <a:avLst/>
          </a:prstGeom>
          <a:ln w="31750" cmpd="sng"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/>
          <p:nvPr/>
        </p:nvCxnSpPr>
        <p:spPr>
          <a:xfrm flipH="1">
            <a:off x="3333600" y="5928370"/>
            <a:ext cx="2246400" cy="0"/>
          </a:xfrm>
          <a:prstGeom prst="straightConnector1">
            <a:avLst/>
          </a:prstGeom>
          <a:ln w="31750" cmpd="sng"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/>
          <p:cNvCxnSpPr/>
          <p:nvPr/>
        </p:nvCxnSpPr>
        <p:spPr>
          <a:xfrm>
            <a:off x="3780000" y="5830017"/>
            <a:ext cx="216000" cy="196707"/>
          </a:xfrm>
          <a:prstGeom prst="line">
            <a:avLst/>
          </a:prstGeom>
          <a:ln w="317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/>
          <p:cNvCxnSpPr/>
          <p:nvPr/>
        </p:nvCxnSpPr>
        <p:spPr>
          <a:xfrm flipH="1">
            <a:off x="3780000" y="5830017"/>
            <a:ext cx="216000" cy="196707"/>
          </a:xfrm>
          <a:prstGeom prst="line">
            <a:avLst/>
          </a:prstGeom>
          <a:ln w="317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39"/>
          <p:cNvSpPr txBox="1">
            <a:spLocks noChangeArrowheads="1"/>
          </p:cNvSpPr>
          <p:nvPr/>
        </p:nvSpPr>
        <p:spPr bwMode="auto">
          <a:xfrm>
            <a:off x="5580000" y="3717000"/>
            <a:ext cx="1872000" cy="100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2000" b="1" dirty="0">
              <a:latin typeface="+mn-lt"/>
            </a:endParaRPr>
          </a:p>
        </p:txBody>
      </p:sp>
      <p:sp>
        <p:nvSpPr>
          <p:cNvPr id="132" name="TextBox 39"/>
          <p:cNvSpPr txBox="1">
            <a:spLocks noChangeArrowheads="1"/>
          </p:cNvSpPr>
          <p:nvPr/>
        </p:nvSpPr>
        <p:spPr bwMode="auto">
          <a:xfrm>
            <a:off x="5580000" y="5157000"/>
            <a:ext cx="1872000" cy="100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2000" b="1" dirty="0">
              <a:latin typeface="+mn-lt"/>
            </a:endParaRPr>
          </a:p>
        </p:txBody>
      </p:sp>
      <p:sp>
        <p:nvSpPr>
          <p:cNvPr id="133" name="TextBox 33"/>
          <p:cNvSpPr txBox="1">
            <a:spLocks noChangeArrowheads="1"/>
          </p:cNvSpPr>
          <p:nvPr/>
        </p:nvSpPr>
        <p:spPr bwMode="auto">
          <a:xfrm>
            <a:off x="7740000" y="1269000"/>
            <a:ext cx="1368000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 dirty="0">
                <a:latin typeface="+mn-lt"/>
              </a:rPr>
              <a:t>другие функции и классы</a:t>
            </a:r>
          </a:p>
        </p:txBody>
      </p:sp>
      <p:cxnSp>
        <p:nvCxnSpPr>
          <p:cNvPr id="134" name="Прямая со стрелкой 133"/>
          <p:cNvCxnSpPr/>
          <p:nvPr/>
        </p:nvCxnSpPr>
        <p:spPr>
          <a:xfrm flipH="1" flipV="1">
            <a:off x="5713726" y="3274726"/>
            <a:ext cx="2026274" cy="10274"/>
          </a:xfrm>
          <a:prstGeom prst="straightConnector1">
            <a:avLst/>
          </a:prstGeom>
          <a:ln w="31750" cmpd="sng">
            <a:prstDash val="soli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28</a:t>
            </a:fld>
            <a:endParaRPr lang="en-US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D93B695-E3B3-4B36-A341-F15D3A32FE5E}"/>
              </a:ext>
            </a:extLst>
          </p:cNvPr>
          <p:cNvCxnSpPr>
            <a:stCxn id="22" idx="3"/>
          </p:cNvCxnSpPr>
          <p:nvPr/>
        </p:nvCxnSpPr>
        <p:spPr>
          <a:xfrm flipV="1">
            <a:off x="2601737" y="1629000"/>
            <a:ext cx="162902" cy="83309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D0C628E9-387A-4E58-AC9A-0C3351A11589}"/>
              </a:ext>
            </a:extLst>
          </p:cNvPr>
          <p:cNvCxnSpPr>
            <a:cxnSpLocks/>
          </p:cNvCxnSpPr>
          <p:nvPr/>
        </p:nvCxnSpPr>
        <p:spPr>
          <a:xfrm flipH="1">
            <a:off x="5786880" y="5649955"/>
            <a:ext cx="1953120" cy="0"/>
          </a:xfrm>
          <a:prstGeom prst="straightConnector1">
            <a:avLst/>
          </a:prstGeom>
          <a:ln w="31750" cmpd="sng"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90382B3E-C794-451D-A7AB-2377B2CE5B13}"/>
              </a:ext>
            </a:extLst>
          </p:cNvPr>
          <p:cNvCxnSpPr>
            <a:cxnSpLocks/>
          </p:cNvCxnSpPr>
          <p:nvPr/>
        </p:nvCxnSpPr>
        <p:spPr>
          <a:xfrm flipH="1">
            <a:off x="5786880" y="5937955"/>
            <a:ext cx="1938483" cy="0"/>
          </a:xfrm>
          <a:prstGeom prst="straightConnector1">
            <a:avLst/>
          </a:prstGeom>
          <a:ln w="31750" cmpd="sng"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77BCAAC6-CFFC-4F38-B39D-A1F0A3C18895}"/>
              </a:ext>
            </a:extLst>
          </p:cNvPr>
          <p:cNvCxnSpPr>
            <a:cxnSpLocks/>
          </p:cNvCxnSpPr>
          <p:nvPr/>
        </p:nvCxnSpPr>
        <p:spPr>
          <a:xfrm flipH="1">
            <a:off x="5713726" y="4262097"/>
            <a:ext cx="2011637" cy="0"/>
          </a:xfrm>
          <a:prstGeom prst="straightConnector1">
            <a:avLst/>
          </a:prstGeom>
          <a:ln w="31750" cmpd="sng"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694B0CFA-915F-49E5-9723-85BC54ACCF51}"/>
              </a:ext>
            </a:extLst>
          </p:cNvPr>
          <p:cNvCxnSpPr>
            <a:cxnSpLocks/>
          </p:cNvCxnSpPr>
          <p:nvPr/>
        </p:nvCxnSpPr>
        <p:spPr>
          <a:xfrm flipH="1">
            <a:off x="5713726" y="4550097"/>
            <a:ext cx="2011637" cy="0"/>
          </a:xfrm>
          <a:prstGeom prst="straightConnector1">
            <a:avLst/>
          </a:prstGeom>
          <a:ln w="31750" cmpd="sng"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98C5B6B4-A418-46C3-A720-105ADD94B66E}"/>
              </a:ext>
            </a:extLst>
          </p:cNvPr>
          <p:cNvCxnSpPr/>
          <p:nvPr/>
        </p:nvCxnSpPr>
        <p:spPr>
          <a:xfrm>
            <a:off x="6192000" y="5551601"/>
            <a:ext cx="216000" cy="196707"/>
          </a:xfrm>
          <a:prstGeom prst="line">
            <a:avLst/>
          </a:prstGeom>
          <a:ln w="317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ED2A1A18-C94E-49B6-A0A2-DD8E3B711696}"/>
              </a:ext>
            </a:extLst>
          </p:cNvPr>
          <p:cNvCxnSpPr/>
          <p:nvPr/>
        </p:nvCxnSpPr>
        <p:spPr>
          <a:xfrm flipH="1">
            <a:off x="6192000" y="5551601"/>
            <a:ext cx="216000" cy="196707"/>
          </a:xfrm>
          <a:prstGeom prst="line">
            <a:avLst/>
          </a:prstGeom>
          <a:ln w="317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96EB2042-662F-40B4-BA0A-05A958F5C84F}"/>
              </a:ext>
            </a:extLst>
          </p:cNvPr>
          <p:cNvCxnSpPr/>
          <p:nvPr/>
        </p:nvCxnSpPr>
        <p:spPr>
          <a:xfrm>
            <a:off x="6192000" y="5839601"/>
            <a:ext cx="216000" cy="196707"/>
          </a:xfrm>
          <a:prstGeom prst="line">
            <a:avLst/>
          </a:prstGeom>
          <a:ln w="317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52237136-EB39-40FC-8C00-947A1A0E0585}"/>
              </a:ext>
            </a:extLst>
          </p:cNvPr>
          <p:cNvCxnSpPr/>
          <p:nvPr/>
        </p:nvCxnSpPr>
        <p:spPr>
          <a:xfrm flipH="1">
            <a:off x="6192000" y="5839601"/>
            <a:ext cx="216000" cy="196707"/>
          </a:xfrm>
          <a:prstGeom prst="line">
            <a:avLst/>
          </a:prstGeom>
          <a:ln w="317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6781023F-4C2C-4621-9D01-D05D796E1E69}"/>
              </a:ext>
            </a:extLst>
          </p:cNvPr>
          <p:cNvCxnSpPr/>
          <p:nvPr/>
        </p:nvCxnSpPr>
        <p:spPr>
          <a:xfrm>
            <a:off x="6192000" y="4168011"/>
            <a:ext cx="216000" cy="196707"/>
          </a:xfrm>
          <a:prstGeom prst="line">
            <a:avLst/>
          </a:prstGeom>
          <a:ln w="317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4F1D8502-EF99-4DD7-B1C0-1355754D11B3}"/>
              </a:ext>
            </a:extLst>
          </p:cNvPr>
          <p:cNvCxnSpPr/>
          <p:nvPr/>
        </p:nvCxnSpPr>
        <p:spPr>
          <a:xfrm flipH="1">
            <a:off x="6192000" y="4168011"/>
            <a:ext cx="216000" cy="196707"/>
          </a:xfrm>
          <a:prstGeom prst="line">
            <a:avLst/>
          </a:prstGeom>
          <a:ln w="317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98D8227A-921B-45F8-B3CB-0F8399BCF0A8}"/>
              </a:ext>
            </a:extLst>
          </p:cNvPr>
          <p:cNvCxnSpPr/>
          <p:nvPr/>
        </p:nvCxnSpPr>
        <p:spPr>
          <a:xfrm>
            <a:off x="6192000" y="4456011"/>
            <a:ext cx="216000" cy="196707"/>
          </a:xfrm>
          <a:prstGeom prst="line">
            <a:avLst/>
          </a:prstGeom>
          <a:ln w="317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5C0FE80C-9F4B-42A5-A35A-87910A744730}"/>
              </a:ext>
            </a:extLst>
          </p:cNvPr>
          <p:cNvCxnSpPr/>
          <p:nvPr/>
        </p:nvCxnSpPr>
        <p:spPr>
          <a:xfrm flipH="1">
            <a:off x="6192000" y="4456011"/>
            <a:ext cx="216000" cy="196707"/>
          </a:xfrm>
          <a:prstGeom prst="line">
            <a:avLst/>
          </a:prstGeom>
          <a:ln w="317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A41CAB6B-7441-4E6F-A9B1-A345FBE1C9F5}"/>
              </a:ext>
            </a:extLst>
          </p:cNvPr>
          <p:cNvCxnSpPr>
            <a:cxnSpLocks/>
          </p:cNvCxnSpPr>
          <p:nvPr/>
        </p:nvCxnSpPr>
        <p:spPr>
          <a:xfrm flipH="1">
            <a:off x="5713726" y="2960373"/>
            <a:ext cx="2026274" cy="0"/>
          </a:xfrm>
          <a:prstGeom prst="straightConnector1">
            <a:avLst/>
          </a:prstGeom>
          <a:ln w="31750" cmpd="sng"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>
            <a:extLst>
              <a:ext uri="{FF2B5EF4-FFF2-40B4-BE49-F238E27FC236}">
                <a16:creationId xmlns:a16="http://schemas.microsoft.com/office/drawing/2014/main" id="{A32EC6E7-217F-401C-91D5-9CA40302CE33}"/>
              </a:ext>
            </a:extLst>
          </p:cNvPr>
          <p:cNvCxnSpPr/>
          <p:nvPr/>
        </p:nvCxnSpPr>
        <p:spPr>
          <a:xfrm>
            <a:off x="6192000" y="2866287"/>
            <a:ext cx="216000" cy="196707"/>
          </a:xfrm>
          <a:prstGeom prst="line">
            <a:avLst/>
          </a:prstGeom>
          <a:ln w="317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>
            <a:extLst>
              <a:ext uri="{FF2B5EF4-FFF2-40B4-BE49-F238E27FC236}">
                <a16:creationId xmlns:a16="http://schemas.microsoft.com/office/drawing/2014/main" id="{EB2002E4-6127-471C-8F5F-1A8C4B6C91CC}"/>
              </a:ext>
            </a:extLst>
          </p:cNvPr>
          <p:cNvCxnSpPr/>
          <p:nvPr/>
        </p:nvCxnSpPr>
        <p:spPr>
          <a:xfrm flipH="1">
            <a:off x="6192000" y="2866287"/>
            <a:ext cx="216000" cy="196707"/>
          </a:xfrm>
          <a:prstGeom prst="line">
            <a:avLst/>
          </a:prstGeom>
          <a:ln w="317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39">
            <a:extLst>
              <a:ext uri="{FF2B5EF4-FFF2-40B4-BE49-F238E27FC236}">
                <a16:creationId xmlns:a16="http://schemas.microsoft.com/office/drawing/2014/main" id="{BA9F7A31-301C-404F-BE7A-CFA4722F1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000" y="3712732"/>
            <a:ext cx="1368000" cy="100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20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89" name="TextBox 39">
            <a:extLst>
              <a:ext uri="{FF2B5EF4-FFF2-40B4-BE49-F238E27FC236}">
                <a16:creationId xmlns:a16="http://schemas.microsoft.com/office/drawing/2014/main" id="{921D6CB8-77F4-4187-8C6C-772094070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000" y="5157000"/>
            <a:ext cx="1368000" cy="100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20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36" name="TextBox 39"/>
          <p:cNvSpPr txBox="1">
            <a:spLocks noChangeArrowheads="1"/>
          </p:cNvSpPr>
          <p:nvPr/>
        </p:nvSpPr>
        <p:spPr bwMode="auto">
          <a:xfrm>
            <a:off x="7740000" y="2493000"/>
            <a:ext cx="1368000" cy="100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20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213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8" grpId="0" animBg="1"/>
      <p:bldP spid="88" grpId="0" animBg="1"/>
      <p:bldP spid="7" grpId="0" animBg="1"/>
      <p:bldP spid="9" grpId="0" animBg="1"/>
      <p:bldP spid="10" grpId="0" animBg="1"/>
      <p:bldP spid="14" grpId="0" animBg="1"/>
      <p:bldP spid="22" grpId="0" animBg="1"/>
      <p:bldP spid="24" grpId="0" animBg="1"/>
      <p:bldP spid="32" grpId="0" animBg="1"/>
      <p:bldP spid="37" grpId="0" animBg="1"/>
      <p:bldP spid="44" grpId="0" animBg="1"/>
      <p:bldP spid="45" grpId="0" animBg="1"/>
      <p:bldP spid="87" grpId="0" animBg="1"/>
      <p:bldP spid="94" grpId="0" animBg="1"/>
      <p:bldP spid="131" grpId="0" animBg="1"/>
      <p:bldP spid="132" grpId="0" animBg="1"/>
      <p:bldP spid="133" grpId="0" animBg="1"/>
      <p:bldP spid="86" grpId="0" animBg="1"/>
      <p:bldP spid="89" grpId="0" animBg="1"/>
      <p:bldP spid="13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Наследование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96000" y="2133000"/>
            <a:ext cx="5256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CLaborer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CEmployee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</a:t>
            </a: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CLaborer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CEmployee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m_Employee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sz="480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4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52000" y="1773000"/>
            <a:ext cx="8892000" cy="3801041"/>
          </a:xfrm>
          <a:prstGeom prst="rect">
            <a:avLst/>
          </a:prstGeom>
        </p:spPr>
        <p:txBody>
          <a:bodyPr wrap="square" rIns="108000">
            <a:noAutofit/>
          </a:bodyPr>
          <a:lstStyle/>
          <a:p>
            <a:pPr marL="452438" lvl="1" indent="-452438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+mj-lt"/>
              <a:buAutoNum type="arabicParenR" startAt="5"/>
              <a:tabLst>
                <a:tab pos="542925" algn="l"/>
              </a:tabLst>
            </a:pPr>
            <a:r>
              <a:rPr lang="ru-RU" altLang="ru-RU" sz="2400" dirty="0"/>
              <a:t>Конфигурация программы представлена</a:t>
            </a:r>
            <a:br>
              <a:rPr lang="ru-RU" altLang="ru-RU" sz="2400" dirty="0"/>
            </a:br>
            <a:r>
              <a:rPr lang="ru-RU" altLang="ru-RU" sz="2400" dirty="0"/>
              <a:t>набором пар строк </a:t>
            </a:r>
            <a:r>
              <a:rPr lang="en-US" altLang="ru-RU" sz="2400" dirty="0"/>
              <a:t>&lt;</a:t>
            </a:r>
            <a:r>
              <a:rPr lang="ru-RU" altLang="ru-RU" sz="2400" dirty="0" err="1"/>
              <a:t>имя_параметра</a:t>
            </a:r>
            <a:r>
              <a:rPr lang="en-US" altLang="ru-RU" sz="2400" dirty="0"/>
              <a:t>&gt;, &lt;</a:t>
            </a:r>
            <a:r>
              <a:rPr lang="ru-RU" altLang="ru-RU" sz="2400" dirty="0"/>
              <a:t>значение</a:t>
            </a:r>
            <a:r>
              <a:rPr lang="en-US" altLang="ru-RU" sz="2400" dirty="0"/>
              <a:t>&gt;.</a:t>
            </a:r>
            <a:br>
              <a:rPr lang="ru-RU" altLang="ru-RU" sz="2400" dirty="0"/>
            </a:br>
            <a:r>
              <a:rPr lang="ru-RU" altLang="ru-RU" sz="2400" dirty="0"/>
              <a:t>При запуске программы они загружаются из файла.</a:t>
            </a:r>
            <a:br>
              <a:rPr lang="ru-RU" altLang="ru-RU" sz="2400" dirty="0"/>
            </a:br>
            <a:r>
              <a:rPr lang="ru-RU" altLang="ru-RU" sz="2400" dirty="0"/>
              <a:t>Параметры часто меняются во время выполнения программы, но новые элементы появляются только, при установке новой версии программы.</a:t>
            </a:r>
          </a:p>
          <a:p>
            <a:pPr marL="396000" lvl="2" indent="-452438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tabLst>
                <a:tab pos="542925" algn="l"/>
              </a:tabLst>
            </a:pPr>
            <a:r>
              <a:rPr lang="ru-RU" altLang="ru-RU" sz="2400" b="1" dirty="0"/>
              <a:t>	(отсортированный массив</a:t>
            </a:r>
            <a:r>
              <a:rPr lang="en-US" altLang="ru-RU" sz="2400" dirty="0"/>
              <a:t> </a:t>
            </a:r>
            <a:r>
              <a:rPr lang="ru-RU" altLang="ru-RU" sz="2400" dirty="0"/>
              <a:t>или </a:t>
            </a:r>
            <a:r>
              <a:rPr lang="en-US" altLang="ru-RU" sz="2200" dirty="0" err="1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unordered_map</a:t>
            </a:r>
            <a:r>
              <a:rPr lang="en-US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&lt;&gt;</a:t>
            </a:r>
            <a:r>
              <a:rPr lang="en-US" altLang="ru-RU" sz="2400" b="1" dirty="0"/>
              <a:t>)</a:t>
            </a:r>
            <a:endParaRPr lang="ru-RU" altLang="ru-RU" sz="2400" b="1" dirty="0"/>
          </a:p>
          <a:p>
            <a:pPr marL="452438" lvl="1" indent="-452438">
              <a:lnSpc>
                <a:spcPct val="8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+mj-lt"/>
              <a:buAutoNum type="arabicParenR" startAt="5"/>
              <a:tabLst>
                <a:tab pos="542925" algn="l"/>
              </a:tabLst>
            </a:pPr>
            <a:r>
              <a:rPr lang="ru-RU" altLang="ru-RU" sz="2400" dirty="0"/>
              <a:t>Программа перегружает функции </a:t>
            </a:r>
            <a:r>
              <a:rPr lang="en-US" altLang="ru-RU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ru-RU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altLang="ru-RU" sz="2400" dirty="0">
                <a:solidFill>
                  <a:srgbClr val="0000FF"/>
                </a:solidFill>
              </a:rPr>
              <a:t> </a:t>
            </a:r>
            <a:r>
              <a:rPr lang="ru-RU" altLang="ru-RU" sz="2400" dirty="0"/>
              <a:t>и запоминает все выделенные на данный момент блоки памяти</a:t>
            </a:r>
            <a:br>
              <a:rPr lang="ru-RU" altLang="ru-RU" sz="2400" dirty="0"/>
            </a:br>
            <a:r>
              <a:rPr lang="ru-RU" altLang="ru-RU" sz="2400" dirty="0"/>
              <a:t>с целью контроля утечек памяти.</a:t>
            </a:r>
            <a:br>
              <a:rPr lang="ru-RU" altLang="ru-RU" sz="2400" dirty="0"/>
            </a:br>
            <a:r>
              <a:rPr lang="ru-RU" altLang="ru-RU" sz="2400" dirty="0"/>
              <a:t>Какую структуру данных следует использовать?</a:t>
            </a:r>
          </a:p>
          <a:p>
            <a:pPr marL="396000" lvl="1" indent="-452438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tabLst>
                <a:tab pos="542925" algn="l"/>
              </a:tabLst>
            </a:pPr>
            <a:r>
              <a:rPr lang="ru-RU" altLang="ru-RU" sz="2400" b="1" dirty="0"/>
              <a:t>	(двухсвязный список</a:t>
            </a:r>
            <a:r>
              <a:rPr lang="en-US" altLang="ru-RU" sz="2400" dirty="0"/>
              <a:t>, </a:t>
            </a:r>
            <a:r>
              <a:rPr lang="en-US" altLang="ru-RU" sz="2200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&lt;&gt;</a:t>
            </a:r>
            <a:r>
              <a:rPr lang="ru-RU" altLang="ru-RU" sz="2400" b="1" dirty="0"/>
              <a:t>)</a:t>
            </a:r>
          </a:p>
        </p:txBody>
      </p:sp>
      <p:sp>
        <p:nvSpPr>
          <p:cNvPr id="17" name="Заголовок 5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 anchor="t">
            <a:normAutofit fontScale="90000"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Какую динамическую структуру следует использовать?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1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Группа 71"/>
          <p:cNvGrpSpPr/>
          <p:nvPr/>
        </p:nvGrpSpPr>
        <p:grpSpPr>
          <a:xfrm flipH="1">
            <a:off x="3112091" y="3468124"/>
            <a:ext cx="1027909" cy="536880"/>
            <a:chOff x="1452472" y="2687570"/>
            <a:chExt cx="1484195" cy="916018"/>
          </a:xfrm>
        </p:grpSpPr>
        <p:cxnSp>
          <p:nvCxnSpPr>
            <p:cNvPr id="73" name="Прямая со стрелкой 72"/>
            <p:cNvCxnSpPr/>
            <p:nvPr/>
          </p:nvCxnSpPr>
          <p:spPr>
            <a:xfrm flipV="1">
              <a:off x="1452472" y="2866514"/>
              <a:ext cx="1455447" cy="737074"/>
            </a:xfrm>
            <a:prstGeom prst="straightConnector1">
              <a:avLst/>
            </a:prstGeom>
            <a:ln w="34925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Равнобедренный треугольник 73"/>
            <p:cNvSpPr/>
            <p:nvPr/>
          </p:nvSpPr>
          <p:spPr>
            <a:xfrm rot="3875959">
              <a:off x="2501055" y="2762434"/>
              <a:ext cx="510475" cy="360748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349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5" name="Группа 74"/>
          <p:cNvGrpSpPr/>
          <p:nvPr/>
        </p:nvGrpSpPr>
        <p:grpSpPr>
          <a:xfrm>
            <a:off x="5076000" y="3467565"/>
            <a:ext cx="949009" cy="537435"/>
            <a:chOff x="-181227" y="2787011"/>
            <a:chExt cx="1370271" cy="916967"/>
          </a:xfrm>
        </p:grpSpPr>
        <p:cxnSp>
          <p:nvCxnSpPr>
            <p:cNvPr id="76" name="Прямая со стрелкой 75"/>
            <p:cNvCxnSpPr/>
            <p:nvPr/>
          </p:nvCxnSpPr>
          <p:spPr>
            <a:xfrm flipV="1">
              <a:off x="-181227" y="2966903"/>
              <a:ext cx="1351487" cy="737075"/>
            </a:xfrm>
            <a:prstGeom prst="straightConnector1">
              <a:avLst/>
            </a:prstGeom>
            <a:ln w="34925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Равнобедренный треугольник 76"/>
            <p:cNvSpPr/>
            <p:nvPr/>
          </p:nvSpPr>
          <p:spPr>
            <a:xfrm rot="3914524">
              <a:off x="753432" y="2861876"/>
              <a:ext cx="510477" cy="360747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349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83" name="Прямая со стрелкой 82"/>
          <p:cNvCxnSpPr>
            <a:stCxn id="59" idx="0"/>
            <a:endCxn id="84" idx="0"/>
          </p:cNvCxnSpPr>
          <p:nvPr/>
        </p:nvCxnSpPr>
        <p:spPr>
          <a:xfrm flipV="1">
            <a:off x="5004000" y="4437127"/>
            <a:ext cx="5669" cy="719873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Равнобедренный треугольник 83"/>
          <p:cNvSpPr/>
          <p:nvPr/>
        </p:nvSpPr>
        <p:spPr>
          <a:xfrm rot="21596854" flipH="1">
            <a:off x="4860120" y="4437132"/>
            <a:ext cx="287870" cy="261990"/>
          </a:xfrm>
          <a:prstGeom prst="triangle">
            <a:avLst>
              <a:gd name="adj" fmla="val 4800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5" name="Прямая со стрелкой 84"/>
          <p:cNvCxnSpPr/>
          <p:nvPr/>
        </p:nvCxnSpPr>
        <p:spPr>
          <a:xfrm flipV="1">
            <a:off x="3636000" y="4437000"/>
            <a:ext cx="0" cy="1295872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Равнобедренный треугольник 85"/>
          <p:cNvSpPr/>
          <p:nvPr/>
        </p:nvSpPr>
        <p:spPr>
          <a:xfrm rot="21596854" flipH="1">
            <a:off x="3492120" y="4437132"/>
            <a:ext cx="287870" cy="261990"/>
          </a:xfrm>
          <a:prstGeom prst="triangle">
            <a:avLst>
              <a:gd name="adj" fmla="val 4800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Группа 14"/>
          <p:cNvGrpSpPr/>
          <p:nvPr/>
        </p:nvGrpSpPr>
        <p:grpSpPr>
          <a:xfrm>
            <a:off x="1872000" y="2592936"/>
            <a:ext cx="1764000" cy="548066"/>
            <a:chOff x="464847" y="2743668"/>
            <a:chExt cx="2547033" cy="935105"/>
          </a:xfrm>
        </p:grpSpPr>
        <p:cxnSp>
          <p:nvCxnSpPr>
            <p:cNvPr id="16" name="Прямая со стрелкой 15"/>
            <p:cNvCxnSpPr>
              <a:stCxn id="54" idx="0"/>
              <a:endCxn id="40" idx="1"/>
            </p:cNvCxnSpPr>
            <p:nvPr/>
          </p:nvCxnSpPr>
          <p:spPr>
            <a:xfrm flipV="1">
              <a:off x="464847" y="2941698"/>
              <a:ext cx="2547033" cy="7370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Равнобедренный треугольник 16"/>
            <p:cNvSpPr/>
            <p:nvPr/>
          </p:nvSpPr>
          <p:spPr>
            <a:xfrm rot="4470330">
              <a:off x="2572320" y="2818532"/>
              <a:ext cx="510475" cy="360747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80000" y="837000"/>
            <a:ext cx="84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Множественное наследование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Наследование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852000" y="1557000"/>
            <a:ext cx="1439999" cy="432000"/>
          </a:xfrm>
          <a:prstGeom prst="rect">
            <a:avLst/>
          </a:prstGeom>
          <a:solidFill>
            <a:srgbClr val="F7FFA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ios_base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30" name="Прямая со стрелкой 29"/>
          <p:cNvCxnSpPr>
            <a:stCxn id="40" idx="0"/>
            <a:endCxn id="31" idx="0"/>
          </p:cNvCxnSpPr>
          <p:nvPr/>
        </p:nvCxnSpPr>
        <p:spPr>
          <a:xfrm flipV="1">
            <a:off x="4572000" y="1989128"/>
            <a:ext cx="5669" cy="503872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Равнобедренный треугольник 30"/>
          <p:cNvSpPr/>
          <p:nvPr/>
        </p:nvSpPr>
        <p:spPr>
          <a:xfrm rot="21596854" flipH="1">
            <a:off x="4428120" y="1989133"/>
            <a:ext cx="287870" cy="261990"/>
          </a:xfrm>
          <a:prstGeom prst="triangle">
            <a:avLst>
              <a:gd name="adj" fmla="val 4800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3636000" y="2493000"/>
            <a:ext cx="1872000" cy="432000"/>
          </a:xfrm>
          <a:prstGeom prst="rect">
            <a:avLst/>
          </a:prstGeom>
          <a:solidFill>
            <a:srgbClr val="F7FFA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basic_ios</a:t>
            </a:r>
            <a:r>
              <a:rPr lang="en-US" sz="2400" b="1" dirty="0">
                <a:solidFill>
                  <a:schemeClr val="tx1"/>
                </a:solidFill>
              </a:rPr>
              <a:t>&lt;…&gt;</a:t>
            </a:r>
          </a:p>
        </p:txBody>
      </p:sp>
      <p:sp>
        <p:nvSpPr>
          <p:cNvPr id="54" name="Прямоугольник 53"/>
          <p:cNvSpPr/>
          <p:nvPr/>
        </p:nvSpPr>
        <p:spPr>
          <a:xfrm>
            <a:off x="612000" y="3141000"/>
            <a:ext cx="2520000" cy="432000"/>
          </a:xfrm>
          <a:prstGeom prst="rect">
            <a:avLst/>
          </a:prstGeom>
          <a:solidFill>
            <a:srgbClr val="F7FFA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basic_istream</a:t>
            </a:r>
            <a:r>
              <a:rPr lang="en-US" sz="2400" b="1" dirty="0">
                <a:solidFill>
                  <a:schemeClr val="tx1"/>
                </a:solidFill>
              </a:rPr>
              <a:t>&lt;…&gt;</a:t>
            </a:r>
          </a:p>
        </p:txBody>
      </p:sp>
      <p:sp>
        <p:nvSpPr>
          <p:cNvPr id="55" name="Прямоугольник 54"/>
          <p:cNvSpPr/>
          <p:nvPr/>
        </p:nvSpPr>
        <p:spPr>
          <a:xfrm>
            <a:off x="6012000" y="3141000"/>
            <a:ext cx="2592000" cy="432000"/>
          </a:xfrm>
          <a:prstGeom prst="rect">
            <a:avLst/>
          </a:prstGeom>
          <a:solidFill>
            <a:srgbClr val="F7FFA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basic_ostream</a:t>
            </a:r>
            <a:r>
              <a:rPr lang="en-US" sz="2400" b="1" dirty="0">
                <a:solidFill>
                  <a:schemeClr val="tx1"/>
                </a:solidFill>
              </a:rPr>
              <a:t>&lt;…&gt;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3276000" y="4005000"/>
            <a:ext cx="2664000" cy="432000"/>
          </a:xfrm>
          <a:prstGeom prst="rect">
            <a:avLst/>
          </a:prstGeom>
          <a:solidFill>
            <a:srgbClr val="F7FFA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basic_iostream</a:t>
            </a:r>
            <a:r>
              <a:rPr lang="en-US" sz="2400" b="1" dirty="0">
                <a:solidFill>
                  <a:schemeClr val="tx1"/>
                </a:solidFill>
              </a:rPr>
              <a:t>&lt;…&gt;</a:t>
            </a:r>
          </a:p>
        </p:txBody>
      </p:sp>
      <p:sp>
        <p:nvSpPr>
          <p:cNvPr id="57" name="Прямоугольник 56"/>
          <p:cNvSpPr/>
          <p:nvPr/>
        </p:nvSpPr>
        <p:spPr>
          <a:xfrm>
            <a:off x="972000" y="5157000"/>
            <a:ext cx="2592000" cy="432000"/>
          </a:xfrm>
          <a:prstGeom prst="rect">
            <a:avLst/>
          </a:prstGeom>
          <a:solidFill>
            <a:srgbClr val="F7FFA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basic_ifstream</a:t>
            </a:r>
            <a:r>
              <a:rPr lang="en-US" sz="2400" b="1" dirty="0">
                <a:solidFill>
                  <a:schemeClr val="tx1"/>
                </a:solidFill>
              </a:rPr>
              <a:t>&lt;&gt;</a:t>
            </a:r>
          </a:p>
        </p:txBody>
      </p:sp>
      <p:sp>
        <p:nvSpPr>
          <p:cNvPr id="58" name="Прямоугольник 57"/>
          <p:cNvSpPr/>
          <p:nvPr/>
        </p:nvSpPr>
        <p:spPr>
          <a:xfrm>
            <a:off x="36000" y="5733000"/>
            <a:ext cx="2952000" cy="432000"/>
          </a:xfrm>
          <a:prstGeom prst="rect">
            <a:avLst/>
          </a:prstGeom>
          <a:solidFill>
            <a:srgbClr val="F7FFA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basic</a:t>
            </a:r>
            <a:r>
              <a:rPr lang="en-US" sz="2400" b="1" spc="-300" dirty="0" err="1">
                <a:solidFill>
                  <a:schemeClr val="tx1"/>
                </a:solidFill>
              </a:rPr>
              <a:t>_</a:t>
            </a:r>
            <a:r>
              <a:rPr lang="en-US" sz="2400" b="1" dirty="0" err="1">
                <a:solidFill>
                  <a:schemeClr val="tx1"/>
                </a:solidFill>
              </a:rPr>
              <a:t>istringstream</a:t>
            </a:r>
            <a:r>
              <a:rPr lang="en-US" sz="2400" b="1" dirty="0">
                <a:solidFill>
                  <a:schemeClr val="tx1"/>
                </a:solidFill>
              </a:rPr>
              <a:t>&lt;&gt;</a:t>
            </a:r>
          </a:p>
        </p:txBody>
      </p:sp>
      <p:sp>
        <p:nvSpPr>
          <p:cNvPr id="59" name="Прямоугольник 58"/>
          <p:cNvSpPr/>
          <p:nvPr/>
        </p:nvSpPr>
        <p:spPr>
          <a:xfrm>
            <a:off x="3780000" y="5157000"/>
            <a:ext cx="2448000" cy="432000"/>
          </a:xfrm>
          <a:prstGeom prst="rect">
            <a:avLst/>
          </a:prstGeom>
          <a:solidFill>
            <a:srgbClr val="F7FFA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basic_fstream</a:t>
            </a:r>
            <a:r>
              <a:rPr lang="en-US" sz="2400" b="1" dirty="0">
                <a:solidFill>
                  <a:schemeClr val="tx1"/>
                </a:solidFill>
              </a:rPr>
              <a:t>&lt;&gt;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3060000" y="5733000"/>
            <a:ext cx="2880000" cy="432000"/>
          </a:xfrm>
          <a:prstGeom prst="rect">
            <a:avLst/>
          </a:prstGeom>
          <a:solidFill>
            <a:srgbClr val="F7FFA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basic</a:t>
            </a:r>
            <a:r>
              <a:rPr lang="en-US" sz="2400" b="1" spc="-300" dirty="0" err="1">
                <a:solidFill>
                  <a:schemeClr val="tx1"/>
                </a:solidFill>
              </a:rPr>
              <a:t>_</a:t>
            </a:r>
            <a:r>
              <a:rPr lang="en-US" sz="2400" b="1" dirty="0" err="1">
                <a:solidFill>
                  <a:schemeClr val="tx1"/>
                </a:solidFill>
              </a:rPr>
              <a:t>stringstream</a:t>
            </a:r>
            <a:r>
              <a:rPr lang="en-US" sz="2400" b="1" dirty="0">
                <a:solidFill>
                  <a:schemeClr val="tx1"/>
                </a:solidFill>
              </a:rPr>
              <a:t>&lt;&gt;</a:t>
            </a:r>
          </a:p>
        </p:txBody>
      </p:sp>
      <p:sp>
        <p:nvSpPr>
          <p:cNvPr id="61" name="Прямоугольник 60"/>
          <p:cNvSpPr/>
          <p:nvPr/>
        </p:nvSpPr>
        <p:spPr>
          <a:xfrm>
            <a:off x="6588000" y="5157000"/>
            <a:ext cx="2448000" cy="432000"/>
          </a:xfrm>
          <a:prstGeom prst="rect">
            <a:avLst/>
          </a:prstGeom>
          <a:solidFill>
            <a:srgbClr val="F7FFA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basic_ofstream</a:t>
            </a:r>
            <a:r>
              <a:rPr lang="en-US" sz="2400" b="1" dirty="0">
                <a:solidFill>
                  <a:schemeClr val="tx1"/>
                </a:solidFill>
              </a:rPr>
              <a:t>&lt;&gt;</a:t>
            </a:r>
          </a:p>
        </p:txBody>
      </p:sp>
      <p:sp>
        <p:nvSpPr>
          <p:cNvPr id="62" name="Прямоугольник 61"/>
          <p:cNvSpPr/>
          <p:nvPr/>
        </p:nvSpPr>
        <p:spPr>
          <a:xfrm>
            <a:off x="6012000" y="5733000"/>
            <a:ext cx="3096000" cy="432000"/>
          </a:xfrm>
          <a:prstGeom prst="rect">
            <a:avLst/>
          </a:prstGeom>
          <a:solidFill>
            <a:srgbClr val="F7FFA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basic</a:t>
            </a:r>
            <a:r>
              <a:rPr lang="en-US" sz="2400" b="1" spc="-300" dirty="0" err="1">
                <a:solidFill>
                  <a:schemeClr val="tx1"/>
                </a:solidFill>
              </a:rPr>
              <a:t>_</a:t>
            </a:r>
            <a:r>
              <a:rPr lang="en-US" sz="2400" b="1" dirty="0" err="1">
                <a:solidFill>
                  <a:schemeClr val="tx1"/>
                </a:solidFill>
              </a:rPr>
              <a:t>ostringstream</a:t>
            </a:r>
            <a:r>
              <a:rPr lang="en-US" sz="2400" b="1" dirty="0">
                <a:solidFill>
                  <a:schemeClr val="tx1"/>
                </a:solidFill>
              </a:rPr>
              <a:t>&lt;&gt;</a:t>
            </a:r>
          </a:p>
        </p:txBody>
      </p:sp>
      <p:grpSp>
        <p:nvGrpSpPr>
          <p:cNvPr id="66" name="Группа 65"/>
          <p:cNvGrpSpPr/>
          <p:nvPr/>
        </p:nvGrpSpPr>
        <p:grpSpPr>
          <a:xfrm flipH="1">
            <a:off x="5508000" y="2592934"/>
            <a:ext cx="1800000" cy="548066"/>
            <a:chOff x="442536" y="2721211"/>
            <a:chExt cx="2599013" cy="935105"/>
          </a:xfrm>
        </p:grpSpPr>
        <p:cxnSp>
          <p:nvCxnSpPr>
            <p:cNvPr id="67" name="Прямая со стрелкой 66"/>
            <p:cNvCxnSpPr>
              <a:stCxn id="55" idx="0"/>
              <a:endCxn id="40" idx="3"/>
            </p:cNvCxnSpPr>
            <p:nvPr/>
          </p:nvCxnSpPr>
          <p:spPr>
            <a:xfrm flipV="1">
              <a:off x="442536" y="2919242"/>
              <a:ext cx="2599013" cy="737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Равнобедренный треугольник 67"/>
            <p:cNvSpPr/>
            <p:nvPr/>
          </p:nvSpPr>
          <p:spPr>
            <a:xfrm rot="4470330">
              <a:off x="2601991" y="2796076"/>
              <a:ext cx="510477" cy="360747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89" name="Прямая со стрелкой 88"/>
          <p:cNvCxnSpPr/>
          <p:nvPr/>
        </p:nvCxnSpPr>
        <p:spPr>
          <a:xfrm flipV="1">
            <a:off x="2268000" y="3573128"/>
            <a:ext cx="5669" cy="1583872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Равнобедренный треугольник 89"/>
          <p:cNvSpPr/>
          <p:nvPr/>
        </p:nvSpPr>
        <p:spPr>
          <a:xfrm rot="21596854" flipH="1">
            <a:off x="2124120" y="3573132"/>
            <a:ext cx="287870" cy="261990"/>
          </a:xfrm>
          <a:prstGeom prst="triangle">
            <a:avLst>
              <a:gd name="adj" fmla="val 4800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1" name="Прямая со стрелкой 90"/>
          <p:cNvCxnSpPr/>
          <p:nvPr/>
        </p:nvCxnSpPr>
        <p:spPr>
          <a:xfrm flipV="1">
            <a:off x="900000" y="3573000"/>
            <a:ext cx="0" cy="2160000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Равнобедренный треугольник 91"/>
          <p:cNvSpPr/>
          <p:nvPr/>
        </p:nvSpPr>
        <p:spPr>
          <a:xfrm rot="21596854" flipH="1">
            <a:off x="756120" y="3573132"/>
            <a:ext cx="287870" cy="261990"/>
          </a:xfrm>
          <a:prstGeom prst="triangle">
            <a:avLst>
              <a:gd name="adj" fmla="val 4800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5" name="Прямая со стрелкой 94"/>
          <p:cNvCxnSpPr/>
          <p:nvPr/>
        </p:nvCxnSpPr>
        <p:spPr>
          <a:xfrm flipV="1">
            <a:off x="8028000" y="3573000"/>
            <a:ext cx="5669" cy="1583872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Равнобедренный треугольник 95"/>
          <p:cNvSpPr/>
          <p:nvPr/>
        </p:nvSpPr>
        <p:spPr>
          <a:xfrm rot="21596854" flipH="1">
            <a:off x="7884120" y="3573004"/>
            <a:ext cx="287870" cy="261990"/>
          </a:xfrm>
          <a:prstGeom prst="triangle">
            <a:avLst>
              <a:gd name="adj" fmla="val 4800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7" name="Прямая со стрелкой 96"/>
          <p:cNvCxnSpPr/>
          <p:nvPr/>
        </p:nvCxnSpPr>
        <p:spPr>
          <a:xfrm flipV="1">
            <a:off x="6444000" y="3573000"/>
            <a:ext cx="0" cy="2160000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Равнобедренный треугольник 97"/>
          <p:cNvSpPr/>
          <p:nvPr/>
        </p:nvSpPr>
        <p:spPr>
          <a:xfrm rot="21596854" flipH="1">
            <a:off x="6300120" y="3573132"/>
            <a:ext cx="287870" cy="261990"/>
          </a:xfrm>
          <a:prstGeom prst="triangle">
            <a:avLst>
              <a:gd name="adj" fmla="val 4800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57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Группа 71"/>
          <p:cNvGrpSpPr/>
          <p:nvPr/>
        </p:nvGrpSpPr>
        <p:grpSpPr>
          <a:xfrm flipH="1">
            <a:off x="3112091" y="3468124"/>
            <a:ext cx="1027909" cy="536880"/>
            <a:chOff x="1452472" y="2687570"/>
            <a:chExt cx="1484195" cy="916018"/>
          </a:xfrm>
        </p:grpSpPr>
        <p:cxnSp>
          <p:nvCxnSpPr>
            <p:cNvPr id="73" name="Прямая со стрелкой 72"/>
            <p:cNvCxnSpPr/>
            <p:nvPr/>
          </p:nvCxnSpPr>
          <p:spPr>
            <a:xfrm flipV="1">
              <a:off x="1452472" y="2866514"/>
              <a:ext cx="1455447" cy="737074"/>
            </a:xfrm>
            <a:prstGeom prst="straightConnector1">
              <a:avLst/>
            </a:prstGeom>
            <a:ln w="34925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Равнобедренный треугольник 73"/>
            <p:cNvSpPr/>
            <p:nvPr/>
          </p:nvSpPr>
          <p:spPr>
            <a:xfrm rot="3875959">
              <a:off x="2501055" y="2762434"/>
              <a:ext cx="510475" cy="360748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349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5" name="Группа 74"/>
          <p:cNvGrpSpPr/>
          <p:nvPr/>
        </p:nvGrpSpPr>
        <p:grpSpPr>
          <a:xfrm>
            <a:off x="5076000" y="3467565"/>
            <a:ext cx="949009" cy="537435"/>
            <a:chOff x="-181227" y="2787011"/>
            <a:chExt cx="1370271" cy="916967"/>
          </a:xfrm>
        </p:grpSpPr>
        <p:cxnSp>
          <p:nvCxnSpPr>
            <p:cNvPr id="76" name="Прямая со стрелкой 75"/>
            <p:cNvCxnSpPr/>
            <p:nvPr/>
          </p:nvCxnSpPr>
          <p:spPr>
            <a:xfrm flipV="1">
              <a:off x="-181227" y="2966903"/>
              <a:ext cx="1351487" cy="737075"/>
            </a:xfrm>
            <a:prstGeom prst="straightConnector1">
              <a:avLst/>
            </a:prstGeom>
            <a:ln w="34925"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Равнобедренный треугольник 76"/>
            <p:cNvSpPr/>
            <p:nvPr/>
          </p:nvSpPr>
          <p:spPr>
            <a:xfrm rot="3914524">
              <a:off x="753432" y="2861876"/>
              <a:ext cx="510477" cy="360747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349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83" name="Прямая со стрелкой 82"/>
          <p:cNvCxnSpPr>
            <a:cxnSpLocks/>
            <a:stCxn id="59" idx="0"/>
            <a:endCxn id="84" idx="0"/>
          </p:cNvCxnSpPr>
          <p:nvPr/>
        </p:nvCxnSpPr>
        <p:spPr>
          <a:xfrm flipV="1">
            <a:off x="5006876" y="4437127"/>
            <a:ext cx="2793" cy="719873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Равнобедренный треугольник 83"/>
          <p:cNvSpPr/>
          <p:nvPr/>
        </p:nvSpPr>
        <p:spPr>
          <a:xfrm rot="21596854" flipH="1">
            <a:off x="4860120" y="4437132"/>
            <a:ext cx="287870" cy="261990"/>
          </a:xfrm>
          <a:prstGeom prst="triangle">
            <a:avLst>
              <a:gd name="adj" fmla="val 4800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5" name="Прямая со стрелкой 84"/>
          <p:cNvCxnSpPr/>
          <p:nvPr/>
        </p:nvCxnSpPr>
        <p:spPr>
          <a:xfrm flipV="1">
            <a:off x="3636000" y="4437000"/>
            <a:ext cx="0" cy="1295872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Равнобедренный треугольник 85"/>
          <p:cNvSpPr/>
          <p:nvPr/>
        </p:nvSpPr>
        <p:spPr>
          <a:xfrm rot="21596854" flipH="1">
            <a:off x="3492120" y="4437132"/>
            <a:ext cx="287870" cy="261990"/>
          </a:xfrm>
          <a:prstGeom prst="triangle">
            <a:avLst>
              <a:gd name="adj" fmla="val 4800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180000" y="837000"/>
            <a:ext cx="84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Множественное наследование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Наследование</a:t>
            </a:r>
          </a:p>
        </p:txBody>
      </p:sp>
      <p:sp>
        <p:nvSpPr>
          <p:cNvPr id="54" name="Прямоугольник 53"/>
          <p:cNvSpPr/>
          <p:nvPr/>
        </p:nvSpPr>
        <p:spPr>
          <a:xfrm>
            <a:off x="612000" y="3141000"/>
            <a:ext cx="2520000" cy="432000"/>
          </a:xfrm>
          <a:prstGeom prst="rect">
            <a:avLst/>
          </a:prstGeom>
          <a:solidFill>
            <a:srgbClr val="F7FFA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istream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6012000" y="3141000"/>
            <a:ext cx="2592000" cy="432000"/>
          </a:xfrm>
          <a:prstGeom prst="rect">
            <a:avLst/>
          </a:prstGeom>
          <a:solidFill>
            <a:srgbClr val="F7FFA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ostream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3492000" y="4005000"/>
            <a:ext cx="1849216" cy="432000"/>
          </a:xfrm>
          <a:prstGeom prst="rect">
            <a:avLst/>
          </a:prstGeom>
          <a:solidFill>
            <a:srgbClr val="F7FFA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iostream</a:t>
            </a:r>
          </a:p>
        </p:txBody>
      </p:sp>
      <p:sp>
        <p:nvSpPr>
          <p:cNvPr id="57" name="Прямоугольник 56"/>
          <p:cNvSpPr/>
          <p:nvPr/>
        </p:nvSpPr>
        <p:spPr>
          <a:xfrm>
            <a:off x="1476001" y="5157000"/>
            <a:ext cx="1445860" cy="432000"/>
          </a:xfrm>
          <a:prstGeom prst="rect">
            <a:avLst/>
          </a:prstGeom>
          <a:solidFill>
            <a:srgbClr val="F7FFA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ifstream</a:t>
            </a:r>
          </a:p>
        </p:txBody>
      </p:sp>
      <p:sp>
        <p:nvSpPr>
          <p:cNvPr id="58" name="Прямоугольник 57"/>
          <p:cNvSpPr/>
          <p:nvPr/>
        </p:nvSpPr>
        <p:spPr>
          <a:xfrm>
            <a:off x="36000" y="5733000"/>
            <a:ext cx="2016001" cy="432000"/>
          </a:xfrm>
          <a:prstGeom prst="rect">
            <a:avLst/>
          </a:prstGeom>
          <a:solidFill>
            <a:srgbClr val="F7FFA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istringstream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4361751" y="5157000"/>
            <a:ext cx="1290250" cy="432000"/>
          </a:xfrm>
          <a:prstGeom prst="rect">
            <a:avLst/>
          </a:prstGeom>
          <a:solidFill>
            <a:srgbClr val="F7FFA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fstream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3060000" y="5733000"/>
            <a:ext cx="1849213" cy="432000"/>
          </a:xfrm>
          <a:prstGeom prst="rect">
            <a:avLst/>
          </a:prstGeom>
          <a:solidFill>
            <a:srgbClr val="F7FFA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stringstream</a:t>
            </a:r>
          </a:p>
        </p:txBody>
      </p:sp>
      <p:sp>
        <p:nvSpPr>
          <p:cNvPr id="61" name="Прямоугольник 60"/>
          <p:cNvSpPr/>
          <p:nvPr/>
        </p:nvSpPr>
        <p:spPr>
          <a:xfrm>
            <a:off x="7236000" y="5157000"/>
            <a:ext cx="1566689" cy="432000"/>
          </a:xfrm>
          <a:prstGeom prst="rect">
            <a:avLst/>
          </a:prstGeom>
          <a:solidFill>
            <a:srgbClr val="F7FFA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ofstream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2" name="Прямоугольник 61"/>
          <p:cNvSpPr/>
          <p:nvPr/>
        </p:nvSpPr>
        <p:spPr>
          <a:xfrm>
            <a:off x="5699922" y="5732872"/>
            <a:ext cx="2160110" cy="432000"/>
          </a:xfrm>
          <a:prstGeom prst="rect">
            <a:avLst/>
          </a:prstGeom>
          <a:solidFill>
            <a:srgbClr val="F7FFA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ostringstream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89" name="Прямая со стрелкой 88"/>
          <p:cNvCxnSpPr/>
          <p:nvPr/>
        </p:nvCxnSpPr>
        <p:spPr>
          <a:xfrm flipV="1">
            <a:off x="2268000" y="3573128"/>
            <a:ext cx="5669" cy="1583872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Равнобедренный треугольник 89"/>
          <p:cNvSpPr/>
          <p:nvPr/>
        </p:nvSpPr>
        <p:spPr>
          <a:xfrm rot="21596854" flipH="1">
            <a:off x="2124120" y="3573132"/>
            <a:ext cx="287870" cy="261990"/>
          </a:xfrm>
          <a:prstGeom prst="triangle">
            <a:avLst>
              <a:gd name="adj" fmla="val 4800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1" name="Прямая со стрелкой 90"/>
          <p:cNvCxnSpPr/>
          <p:nvPr/>
        </p:nvCxnSpPr>
        <p:spPr>
          <a:xfrm flipV="1">
            <a:off x="900000" y="3573000"/>
            <a:ext cx="0" cy="2160000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Равнобедренный треугольник 91"/>
          <p:cNvSpPr/>
          <p:nvPr/>
        </p:nvSpPr>
        <p:spPr>
          <a:xfrm rot="21596854" flipH="1">
            <a:off x="756120" y="3573132"/>
            <a:ext cx="287870" cy="261990"/>
          </a:xfrm>
          <a:prstGeom prst="triangle">
            <a:avLst>
              <a:gd name="adj" fmla="val 4800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5" name="Прямая со стрелкой 94"/>
          <p:cNvCxnSpPr/>
          <p:nvPr/>
        </p:nvCxnSpPr>
        <p:spPr>
          <a:xfrm flipV="1">
            <a:off x="8028000" y="3573000"/>
            <a:ext cx="5669" cy="1583872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Равнобедренный треугольник 95"/>
          <p:cNvSpPr/>
          <p:nvPr/>
        </p:nvSpPr>
        <p:spPr>
          <a:xfrm rot="21596854" flipH="1">
            <a:off x="7884120" y="3573004"/>
            <a:ext cx="287870" cy="261990"/>
          </a:xfrm>
          <a:prstGeom prst="triangle">
            <a:avLst>
              <a:gd name="adj" fmla="val 4800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7" name="Прямая со стрелкой 96"/>
          <p:cNvCxnSpPr/>
          <p:nvPr/>
        </p:nvCxnSpPr>
        <p:spPr>
          <a:xfrm flipV="1">
            <a:off x="6444000" y="3573000"/>
            <a:ext cx="0" cy="2160000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Равнобедренный треугольник 97"/>
          <p:cNvSpPr/>
          <p:nvPr/>
        </p:nvSpPr>
        <p:spPr>
          <a:xfrm rot="21596854" flipH="1">
            <a:off x="6300120" y="3573132"/>
            <a:ext cx="287870" cy="261990"/>
          </a:xfrm>
          <a:prstGeom prst="triangle">
            <a:avLst>
              <a:gd name="adj" fmla="val 4800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Скругленный прямоугольник 102"/>
          <p:cNvSpPr/>
          <p:nvPr/>
        </p:nvSpPr>
        <p:spPr>
          <a:xfrm>
            <a:off x="5652000" y="261000"/>
            <a:ext cx="3378331" cy="2304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r>
              <a:rPr lang="ru-RU" sz="2400" dirty="0">
                <a:solidFill>
                  <a:schemeClr val="tx1"/>
                </a:solidFill>
              </a:rPr>
              <a:t>При множественном наследовании класс наследник "наследует" все методы и поля от обоих классов родителей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3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86" grpId="0" animBg="1"/>
      <p:bldP spid="86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90" grpId="0" animBg="1"/>
      <p:bldP spid="90" grpId="1" animBg="1"/>
      <p:bldP spid="92" grpId="0" animBg="1"/>
      <p:bldP spid="92" grpId="1" animBg="1"/>
      <p:bldP spid="96" grpId="0" animBg="1"/>
      <p:bldP spid="96" grpId="1" animBg="1"/>
      <p:bldP spid="98" grpId="0" animBg="1"/>
      <p:bldP spid="98" grpId="1" animBg="1"/>
      <p:bldP spid="10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Наследование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837000"/>
            <a:ext cx="84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Множественное наследование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396000" y="1485000"/>
            <a:ext cx="3744001" cy="1728000"/>
            <a:chOff x="-1908002" y="1557000"/>
            <a:chExt cx="3744001" cy="1728000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-1908001" y="1557000"/>
              <a:ext cx="3744000" cy="172800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 err="1">
                  <a:solidFill>
                    <a:schemeClr val="tx1"/>
                  </a:solidFill>
                </a:rPr>
                <a:t>CBaseA</a:t>
              </a:r>
              <a:endParaRPr lang="en-US" sz="2400" b="1" dirty="0">
                <a:solidFill>
                  <a:schemeClr val="tx1"/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ru-RU" sz="2400" dirty="0">
                  <a:solidFill>
                    <a:schemeClr val="tx1"/>
                  </a:solidFill>
                </a:rPr>
                <a:t>-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rgbClr val="000080"/>
                  </a:solidFill>
                </a:rPr>
                <a:t>m_sText</a:t>
              </a:r>
              <a:r>
                <a:rPr lang="en-US" sz="2400" dirty="0">
                  <a:solidFill>
                    <a:schemeClr val="tx1"/>
                  </a:solidFill>
                </a:rPr>
                <a:t> : </a:t>
              </a:r>
              <a:r>
                <a:rPr lang="en-US" sz="2400" dirty="0">
                  <a:solidFill>
                    <a:srgbClr val="428497"/>
                  </a:solidFill>
                </a:rPr>
                <a:t>string</a:t>
              </a:r>
            </a:p>
            <a:p>
              <a:pPr>
                <a:spcBef>
                  <a:spcPts val="6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+ </a:t>
              </a:r>
              <a:r>
                <a:rPr lang="en-US" sz="2400" dirty="0" err="1">
                  <a:solidFill>
                    <a:srgbClr val="880000"/>
                  </a:solidFill>
                </a:rPr>
                <a:t>CBaseA</a:t>
              </a:r>
              <a:r>
                <a:rPr lang="en-US" sz="2400" dirty="0">
                  <a:solidFill>
                    <a:schemeClr val="tx1"/>
                  </a:solidFill>
                </a:rPr>
                <a:t>(</a:t>
              </a:r>
              <a:r>
                <a:rPr lang="en-US" sz="2400" dirty="0">
                  <a:solidFill>
                    <a:srgbClr val="0000FF"/>
                  </a:solidFill>
                </a:rPr>
                <a:t>const char</a:t>
              </a:r>
              <a:r>
                <a:rPr lang="en-US" sz="2400" dirty="0">
                  <a:solidFill>
                    <a:schemeClr val="tx1"/>
                  </a:solidFill>
                </a:rPr>
                <a:t>* </a:t>
              </a:r>
              <a:r>
                <a:rPr lang="en-US" sz="2400" dirty="0" err="1">
                  <a:solidFill>
                    <a:srgbClr val="000080"/>
                  </a:solidFill>
                </a:rPr>
                <a:t>sText</a:t>
              </a:r>
              <a:r>
                <a:rPr lang="en-US" sz="2400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+ </a:t>
              </a:r>
              <a:r>
                <a:rPr lang="en-US" sz="2400" dirty="0">
                  <a:solidFill>
                    <a:srgbClr val="880000"/>
                  </a:solidFill>
                </a:rPr>
                <a:t>Show</a:t>
              </a:r>
              <a:r>
                <a:rPr lang="en-US" sz="2400" dirty="0">
                  <a:solidFill>
                    <a:schemeClr val="tx1"/>
                  </a:solidFill>
                </a:rPr>
                <a:t>()</a:t>
              </a:r>
            </a:p>
          </p:txBody>
        </p:sp>
        <p:cxnSp>
          <p:nvCxnSpPr>
            <p:cNvPr id="10" name="Прямая соединительная линия 9"/>
            <p:cNvCxnSpPr/>
            <p:nvPr/>
          </p:nvCxnSpPr>
          <p:spPr>
            <a:xfrm>
              <a:off x="-1908002" y="1989000"/>
              <a:ext cx="37440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-1908001" y="2493000"/>
              <a:ext cx="3744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Группа 11"/>
          <p:cNvGrpSpPr/>
          <p:nvPr/>
        </p:nvGrpSpPr>
        <p:grpSpPr>
          <a:xfrm>
            <a:off x="5292000" y="3213000"/>
            <a:ext cx="792000" cy="936000"/>
            <a:chOff x="2700000" y="3310234"/>
            <a:chExt cx="727724" cy="982766"/>
          </a:xfrm>
        </p:grpSpPr>
        <p:cxnSp>
          <p:nvCxnSpPr>
            <p:cNvPr id="13" name="Прямая со стрелкой 12"/>
            <p:cNvCxnSpPr>
              <a:endCxn id="14" idx="0"/>
            </p:cNvCxnSpPr>
            <p:nvPr/>
          </p:nvCxnSpPr>
          <p:spPr>
            <a:xfrm flipV="1">
              <a:off x="2700000" y="3336789"/>
              <a:ext cx="602295" cy="9562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Равнобедренный треугольник 13"/>
            <p:cNvSpPr/>
            <p:nvPr/>
          </p:nvSpPr>
          <p:spPr>
            <a:xfrm rot="1899484">
              <a:off x="2995724" y="3310234"/>
              <a:ext cx="432000" cy="426280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4932000" y="1485000"/>
            <a:ext cx="3744001" cy="1728000"/>
            <a:chOff x="-1908002" y="1557000"/>
            <a:chExt cx="3744001" cy="1728000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-1908001" y="1557000"/>
              <a:ext cx="3744000" cy="172800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 err="1">
                  <a:solidFill>
                    <a:schemeClr val="tx1"/>
                  </a:solidFill>
                </a:rPr>
                <a:t>CBaseB</a:t>
              </a:r>
              <a:endParaRPr lang="en-US" sz="2400" b="1" dirty="0">
                <a:solidFill>
                  <a:schemeClr val="tx1"/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ru-RU" sz="2400" dirty="0">
                  <a:solidFill>
                    <a:schemeClr val="tx1"/>
                  </a:solidFill>
                </a:rPr>
                <a:t>-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rgbClr val="000080"/>
                  </a:solidFill>
                </a:rPr>
                <a:t>m_sText</a:t>
              </a:r>
              <a:r>
                <a:rPr lang="en-US" sz="2400" dirty="0">
                  <a:solidFill>
                    <a:schemeClr val="tx1"/>
                  </a:solidFill>
                </a:rPr>
                <a:t> : </a:t>
              </a:r>
              <a:r>
                <a:rPr lang="en-US" sz="2400" dirty="0">
                  <a:solidFill>
                    <a:srgbClr val="428497"/>
                  </a:solidFill>
                </a:rPr>
                <a:t>string</a:t>
              </a:r>
            </a:p>
            <a:p>
              <a:pPr>
                <a:spcBef>
                  <a:spcPts val="6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+ </a:t>
              </a:r>
              <a:r>
                <a:rPr lang="en-US" sz="2400" dirty="0" err="1">
                  <a:solidFill>
                    <a:srgbClr val="880000"/>
                  </a:solidFill>
                </a:rPr>
                <a:t>CBaseB</a:t>
              </a:r>
              <a:r>
                <a:rPr lang="en-US" sz="2400" dirty="0">
                  <a:solidFill>
                    <a:schemeClr val="tx1"/>
                  </a:solidFill>
                </a:rPr>
                <a:t>(</a:t>
              </a:r>
              <a:r>
                <a:rPr lang="en-US" sz="2400" dirty="0">
                  <a:solidFill>
                    <a:srgbClr val="0000FF"/>
                  </a:solidFill>
                </a:rPr>
                <a:t>const char</a:t>
              </a:r>
              <a:r>
                <a:rPr lang="en-US" sz="2400" dirty="0">
                  <a:solidFill>
                    <a:schemeClr val="tx1"/>
                  </a:solidFill>
                </a:rPr>
                <a:t>* </a:t>
              </a:r>
              <a:r>
                <a:rPr lang="en-US" sz="2400" dirty="0" err="1">
                  <a:solidFill>
                    <a:srgbClr val="000080"/>
                  </a:solidFill>
                </a:rPr>
                <a:t>sText</a:t>
              </a:r>
              <a:r>
                <a:rPr lang="en-US" sz="2400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+ </a:t>
              </a:r>
              <a:r>
                <a:rPr lang="en-US" sz="2400" dirty="0">
                  <a:solidFill>
                    <a:srgbClr val="880000"/>
                  </a:solidFill>
                </a:rPr>
                <a:t>Show</a:t>
              </a:r>
              <a:r>
                <a:rPr lang="en-US" sz="2400" dirty="0">
                  <a:solidFill>
                    <a:schemeClr val="tx1"/>
                  </a:solidFill>
                </a:rPr>
                <a:t>()</a:t>
              </a:r>
            </a:p>
          </p:txBody>
        </p:sp>
        <p:cxnSp>
          <p:nvCxnSpPr>
            <p:cNvPr id="23" name="Прямая соединительная линия 22"/>
            <p:cNvCxnSpPr/>
            <p:nvPr/>
          </p:nvCxnSpPr>
          <p:spPr>
            <a:xfrm>
              <a:off x="-1908002" y="1989000"/>
              <a:ext cx="37440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>
              <a:off x="-1908001" y="2493000"/>
              <a:ext cx="3744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Группа 24"/>
          <p:cNvGrpSpPr/>
          <p:nvPr/>
        </p:nvGrpSpPr>
        <p:grpSpPr>
          <a:xfrm flipH="1">
            <a:off x="3060000" y="3213000"/>
            <a:ext cx="792000" cy="936000"/>
            <a:chOff x="2700000" y="3310234"/>
            <a:chExt cx="727724" cy="982766"/>
          </a:xfrm>
        </p:grpSpPr>
        <p:cxnSp>
          <p:nvCxnSpPr>
            <p:cNvPr id="26" name="Прямая со стрелкой 25"/>
            <p:cNvCxnSpPr>
              <a:endCxn id="27" idx="0"/>
            </p:cNvCxnSpPr>
            <p:nvPr/>
          </p:nvCxnSpPr>
          <p:spPr>
            <a:xfrm flipV="1">
              <a:off x="2700000" y="3336789"/>
              <a:ext cx="602295" cy="9562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Равнобедренный треугольник 26"/>
            <p:cNvSpPr/>
            <p:nvPr/>
          </p:nvSpPr>
          <p:spPr>
            <a:xfrm rot="1899484">
              <a:off x="2995724" y="3310234"/>
              <a:ext cx="432000" cy="426280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1404000" y="4149000"/>
            <a:ext cx="6408000" cy="1368000"/>
            <a:chOff x="-1908002" y="1557000"/>
            <a:chExt cx="3744001" cy="1368000"/>
          </a:xfrm>
        </p:grpSpPr>
        <p:sp>
          <p:nvSpPr>
            <p:cNvPr id="29" name="Прямоугольник 28"/>
            <p:cNvSpPr/>
            <p:nvPr/>
          </p:nvSpPr>
          <p:spPr>
            <a:xfrm>
              <a:off x="-1908001" y="1557000"/>
              <a:ext cx="3744000" cy="136800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CChild</a:t>
              </a:r>
            </a:p>
            <a:p>
              <a:pPr algn="ctr"/>
              <a:endParaRPr lang="en-US" sz="700" b="1" dirty="0">
                <a:solidFill>
                  <a:schemeClr val="tx1"/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+ </a:t>
              </a:r>
              <a:r>
                <a:rPr lang="en-US" sz="2400" dirty="0" err="1">
                  <a:solidFill>
                    <a:srgbClr val="880000"/>
                  </a:solidFill>
                </a:rPr>
                <a:t>CChild</a:t>
              </a:r>
              <a:r>
                <a:rPr lang="en-US" sz="2400" dirty="0">
                  <a:solidFill>
                    <a:schemeClr val="tx1"/>
                  </a:solidFill>
                </a:rPr>
                <a:t>(</a:t>
              </a:r>
              <a:r>
                <a:rPr lang="en-US" sz="2400" dirty="0">
                  <a:solidFill>
                    <a:srgbClr val="0000FF"/>
                  </a:solidFill>
                </a:rPr>
                <a:t>const char</a:t>
              </a:r>
              <a:r>
                <a:rPr lang="en-US" sz="2400" dirty="0">
                  <a:solidFill>
                    <a:schemeClr val="tx1"/>
                  </a:solidFill>
                </a:rPr>
                <a:t>* </a:t>
              </a:r>
              <a:r>
                <a:rPr lang="en-US" sz="2400" dirty="0" err="1">
                  <a:solidFill>
                    <a:srgbClr val="000080"/>
                  </a:solidFill>
                </a:rPr>
                <a:t>sTextA</a:t>
              </a:r>
              <a:r>
                <a:rPr lang="en-US" sz="2400" dirty="0">
                  <a:solidFill>
                    <a:srgbClr val="000080"/>
                  </a:solidFill>
                </a:rPr>
                <a:t>, </a:t>
              </a:r>
              <a:r>
                <a:rPr lang="en-US" sz="2400" dirty="0">
                  <a:solidFill>
                    <a:srgbClr val="0000FF"/>
                  </a:solidFill>
                </a:rPr>
                <a:t>const char</a:t>
              </a:r>
              <a:r>
                <a:rPr lang="en-US" sz="2400" dirty="0">
                  <a:solidFill>
                    <a:schemeClr val="tx1"/>
                  </a:solidFill>
                </a:rPr>
                <a:t>* </a:t>
              </a:r>
              <a:r>
                <a:rPr lang="en-US" sz="2400" dirty="0" err="1">
                  <a:solidFill>
                    <a:srgbClr val="000080"/>
                  </a:solidFill>
                </a:rPr>
                <a:t>sTextB</a:t>
              </a:r>
              <a:r>
                <a:rPr lang="en-US" sz="2400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+ </a:t>
              </a:r>
              <a:r>
                <a:rPr lang="en-US" sz="2400" dirty="0">
                  <a:solidFill>
                    <a:srgbClr val="880000"/>
                  </a:solidFill>
                </a:rPr>
                <a:t>Show</a:t>
              </a:r>
              <a:r>
                <a:rPr lang="en-US" sz="2400" dirty="0">
                  <a:solidFill>
                    <a:schemeClr val="tx1"/>
                  </a:solidFill>
                </a:rPr>
                <a:t>()</a:t>
              </a:r>
            </a:p>
          </p:txBody>
        </p:sp>
        <p:cxnSp>
          <p:nvCxnSpPr>
            <p:cNvPr id="30" name="Прямая соединительная линия 29"/>
            <p:cNvCxnSpPr/>
            <p:nvPr/>
          </p:nvCxnSpPr>
          <p:spPr>
            <a:xfrm>
              <a:off x="-1908002" y="1989000"/>
              <a:ext cx="37440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/>
          </p:nvCxnSpPr>
          <p:spPr>
            <a:xfrm>
              <a:off x="-1908002" y="2133000"/>
              <a:ext cx="3744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0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Наследование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837000"/>
            <a:ext cx="84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Множественное наследование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8000" y="1629000"/>
            <a:ext cx="4392000" cy="427809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CBaseA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: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{}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CBaseA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sz="20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4644000" y="1629000"/>
            <a:ext cx="4392000" cy="427809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CBaseB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: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{}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CBaseB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sz="200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8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Прямая соединительная линия 9"/>
          <p:cNvCxnSpPr/>
          <p:nvPr/>
        </p:nvCxnSpPr>
        <p:spPr>
          <a:xfrm flipH="1">
            <a:off x="4068000" y="2493000"/>
            <a:ext cx="1008000" cy="1656000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Наследование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000" y="765000"/>
            <a:ext cx="496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Множественное наследование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1485000"/>
            <a:ext cx="4392000" cy="440120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CChild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CBaseB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CChild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: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{}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CBaseA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4716000" y="3573000"/>
            <a:ext cx="424800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CChild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"AAA"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"BBB"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076000" y="477000"/>
            <a:ext cx="3960000" cy="2808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dirty="0">
                <a:solidFill>
                  <a:schemeClr val="tx1"/>
                </a:solidFill>
              </a:rPr>
              <a:t>Для устранения неоднозначности при обращении к полям и методам родительских классов при множественном наследовании используется явное указание конкретного класса родителя</a:t>
            </a:r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2412000" y="4149000"/>
            <a:ext cx="1656000" cy="576000"/>
          </a:xfrm>
          <a:prstGeom prst="straightConnector1">
            <a:avLst/>
          </a:prstGeom>
          <a:ln w="31750" cap="rnd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4068000" y="4149000"/>
            <a:ext cx="1872000" cy="864000"/>
          </a:xfrm>
          <a:prstGeom prst="straightConnector1">
            <a:avLst/>
          </a:prstGeom>
          <a:ln w="31750" cap="rnd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52000" y="718959"/>
            <a:ext cx="46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Промежуточные выводы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Наследование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5A12D6A-9875-4290-B852-14D21B53400E}"/>
              </a:ext>
            </a:extLst>
          </p:cNvPr>
          <p:cNvSpPr/>
          <p:nvPr/>
        </p:nvSpPr>
        <p:spPr>
          <a:xfrm>
            <a:off x="236044" y="1557000"/>
            <a:ext cx="8640000" cy="47041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60000" indent="-360000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ru-RU" sz="2400" dirty="0"/>
              <a:t>Наследование позволяет расширить любой класс,</a:t>
            </a:r>
            <a:br>
              <a:rPr lang="ru-RU" sz="2400" dirty="0"/>
            </a:br>
            <a:r>
              <a:rPr lang="ru-RU" sz="2400" dirty="0"/>
              <a:t>добавив в него свои методы и поля, или даже модифицировать существующие методы.</a:t>
            </a:r>
          </a:p>
          <a:p>
            <a:pPr marL="360000" indent="-360000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ru-RU" sz="2400" dirty="0"/>
              <a:t>Без наследования пришлось бы использовать метод</a:t>
            </a:r>
            <a:br>
              <a:rPr lang="ru-RU" sz="2400" dirty="0"/>
            </a:br>
            <a:r>
              <a:rPr lang="en-US" sz="2400" dirty="0"/>
              <a:t>copy-paste </a:t>
            </a:r>
            <a:r>
              <a:rPr lang="ru-RU" sz="2400" dirty="0"/>
              <a:t>со всеми вытекающими последствиями: множество </a:t>
            </a:r>
            <a:r>
              <a:rPr lang="ru-RU" sz="2400" dirty="0" err="1"/>
              <a:t>дублирующегося</a:t>
            </a:r>
            <a:r>
              <a:rPr lang="ru-RU" sz="2400" dirty="0"/>
              <a:t> кода,</a:t>
            </a:r>
            <a:br>
              <a:rPr lang="ru-RU" sz="2400" dirty="0"/>
            </a:br>
            <a:r>
              <a:rPr lang="ru-RU" sz="2400" dirty="0"/>
              <a:t>исправленная в одной копии класса ошибка может ещё долго существовать в других копиях этого класса.</a:t>
            </a:r>
          </a:p>
          <a:p>
            <a:pPr marL="360000" indent="-360000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ru-RU" sz="2400" dirty="0"/>
              <a:t>При использовании наследования часто бывает,</a:t>
            </a:r>
            <a:br>
              <a:rPr lang="ru-RU" sz="2400" dirty="0"/>
            </a:br>
            <a:r>
              <a:rPr lang="ru-RU" sz="2400" dirty="0"/>
              <a:t>что через несколько лет, занимаясь другим проектом, исправляешь ошибку в своей библиотеке и все программы, использующие классы из этой библиотеки (напрямую или наследуясь от них), также исправляются.</a:t>
            </a:r>
          </a:p>
        </p:txBody>
      </p:sp>
    </p:spTree>
    <p:extLst>
      <p:ext uri="{BB962C8B-B14F-4D97-AF65-F5344CB8AC3E}">
        <p14:creationId xmlns:p14="http://schemas.microsoft.com/office/powerpoint/2010/main" val="347796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95536" y="1269000"/>
            <a:ext cx="8640960" cy="511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1881188" indent="-1881188"/>
            <a:r>
              <a:rPr lang="ru-RU" sz="3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Раздел 4. Объектно-ориентированное программирование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13. Введение в объектно-ориентированное программирование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14. Инкапсуляция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15. Связанные динамические структуры данных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627063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6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. Абстрактные типы данных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7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. Шаблоны классов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pPr marL="627063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8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. Библиотека </a:t>
            </a:r>
            <a:r>
              <a:rPr lang="en-US">
                <a:solidFill>
                  <a:prstClr val="white">
                    <a:lumMod val="75000"/>
                  </a:prstClr>
                </a:solidFill>
              </a:rPr>
              <a:t>STL</a:t>
            </a:r>
          </a:p>
          <a:p>
            <a:pPr marL="627063" indent="-452438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ru-RU" sz="34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Тема </a:t>
            </a:r>
            <a:r>
              <a:rPr lang="ru-RU" sz="3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sz="3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r>
              <a:rPr lang="ru-RU" sz="3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Наследование 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и полиморфизм</a:t>
            </a:r>
          </a:p>
          <a:p>
            <a:pPr marL="628650" indent="-1588" fontAlgn="t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20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. Основы объектно-ориентированного проектирования</a:t>
            </a:r>
          </a:p>
          <a:p>
            <a:pPr marL="360363" lvl="0">
              <a:lnSpc>
                <a:spcPct val="107000"/>
              </a:lnSpc>
              <a:buClr>
                <a:schemeClr val="bg1">
                  <a:lumMod val="65000"/>
                </a:schemeClr>
              </a:buClr>
            </a:pPr>
            <a:r>
              <a:rPr lang="ru-RU" b="1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Раздел 5. Дополнительные темы</a:t>
            </a:r>
          </a:p>
          <a:p>
            <a:pPr marL="627063" lvl="0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2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. Основы системы ввода-вывода</a:t>
            </a:r>
          </a:p>
          <a:p>
            <a:pPr marL="627062" lvl="0">
              <a:lnSpc>
                <a:spcPct val="107000"/>
              </a:lnSpc>
              <a:buClr>
                <a:prstClr val="white">
                  <a:lumMod val="75000"/>
                </a:prstClr>
              </a:buClr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2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2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. Исключения</a:t>
            </a:r>
          </a:p>
          <a:p>
            <a:pPr marL="628650" indent="-1588" fontAlgn="t">
              <a:lnSpc>
                <a:spcPct val="107000"/>
              </a:lnSpc>
            </a:pPr>
            <a:endParaRPr lang="ru-RU" dirty="0">
              <a:solidFill>
                <a:prstClr val="white">
                  <a:lumMod val="75000"/>
                </a:prstClr>
              </a:solidFill>
            </a:endParaRPr>
          </a:p>
          <a:p>
            <a:pPr marL="628650" indent="-1588">
              <a:lnSpc>
                <a:spcPct val="107000"/>
              </a:lnSpc>
            </a:pPr>
            <a:endParaRPr lang="ru-RU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Дата 7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780000" y="117000"/>
            <a:ext cx="5148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000" i="1" dirty="0">
                <a:solidFill>
                  <a:schemeClr val="bg1">
                    <a:lumMod val="75000"/>
                  </a:schemeClr>
                </a:solidFill>
              </a:rPr>
              <a:t>Я обожаю </a:t>
            </a:r>
            <a:r>
              <a:rPr lang="ru-RU" sz="2000" i="1" dirty="0" err="1">
                <a:solidFill>
                  <a:schemeClr val="bg1">
                    <a:lumMod val="75000"/>
                  </a:schemeClr>
                </a:solidFill>
              </a:rPr>
              <a:t>дедлайны</a:t>
            </a:r>
            <a:r>
              <a:rPr lang="ru-RU" sz="2000" i="1" dirty="0">
                <a:solidFill>
                  <a:schemeClr val="bg1">
                    <a:lumMod val="75000"/>
                  </a:schemeClr>
                </a:solidFill>
              </a:rPr>
              <a:t>. Мне нравится свист,</a:t>
            </a:r>
            <a:br>
              <a:rPr lang="ru-RU" sz="2000" i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ru-RU" sz="2000" i="1" dirty="0">
                <a:solidFill>
                  <a:schemeClr val="bg1">
                    <a:lumMod val="75000"/>
                  </a:schemeClr>
                </a:solidFill>
              </a:rPr>
              <a:t>с которым они проносятся мимо.</a:t>
            </a:r>
            <a:br>
              <a:rPr lang="ru-RU" sz="2000" i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ru-RU" sz="2000" i="1" dirty="0">
                <a:solidFill>
                  <a:schemeClr val="bg1">
                    <a:lumMod val="75000"/>
                  </a:schemeClr>
                </a:solidFill>
              </a:rPr>
              <a:t>Дуглас Адамс</a:t>
            </a:r>
            <a:endParaRPr lang="ru-RU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74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Наследование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52000" y="1485000"/>
            <a:ext cx="8712000" cy="4136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/>
              <a:t>Дано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400" dirty="0"/>
              <a:t>существует стандартный класс </a:t>
            </a:r>
            <a:r>
              <a:rPr lang="en-US" altLang="ru-RU" sz="2400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ru-RU" altLang="ru-RU" sz="2400" dirty="0">
              <a:solidFill>
                <a:srgbClr val="428497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/>
              <a:t>Надо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400" dirty="0"/>
              <a:t>добавить функцию разбиения строки на слова</a:t>
            </a:r>
            <a:br>
              <a:rPr lang="ru-RU" altLang="ru-RU" sz="2400" dirty="0"/>
            </a:b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split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i="1" dirty="0"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delimiters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2000" dirty="0">
              <a:solidFill>
                <a:prstClr val="black">
                  <a:lumMod val="75000"/>
                  <a:lumOff val="25000"/>
                </a:prstClr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400" dirty="0"/>
              <a:t>добавить функции преобразования</a:t>
            </a:r>
            <a:br>
              <a:rPr lang="en-US" altLang="ru-RU" sz="2400" dirty="0"/>
            </a:br>
            <a:r>
              <a:rPr lang="ru-RU" altLang="ru-RU" sz="2400" dirty="0"/>
              <a:t>из </a:t>
            </a:r>
            <a:r>
              <a:rPr lang="en-US" altLang="ru-RU" sz="2400" dirty="0"/>
              <a:t>windows </a:t>
            </a:r>
            <a:r>
              <a:rPr lang="ru-RU" altLang="ru-RU" sz="2400" dirty="0"/>
              <a:t>кодировки</a:t>
            </a:r>
            <a:r>
              <a:rPr lang="en-US" altLang="ru-RU" sz="2400" dirty="0"/>
              <a:t> (cp1251)</a:t>
            </a:r>
            <a:br>
              <a:rPr lang="en-US" altLang="ru-RU" sz="2400" dirty="0"/>
            </a:br>
            <a:r>
              <a:rPr lang="ru-RU" altLang="ru-RU" sz="2400" dirty="0"/>
              <a:t>в консольную кодировку </a:t>
            </a:r>
            <a:r>
              <a:rPr lang="en-US" altLang="ru-RU" sz="2400" dirty="0"/>
              <a:t>(cp866)</a:t>
            </a:r>
            <a:br>
              <a:rPr lang="en-US" altLang="ru-RU" sz="2400" dirty="0"/>
            </a:br>
            <a:r>
              <a:rPr lang="ru-RU" altLang="ru-RU" sz="2400" dirty="0"/>
              <a:t>и обратно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0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Наследование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52000" y="1485000"/>
            <a:ext cx="8712000" cy="3859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/>
              <a:t>Механизм наследования позволяет: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400" dirty="0"/>
              <a:t>Добавлять новые данные к существующему классу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400" dirty="0"/>
              <a:t>Добавлять новые методы к существующему классу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400" dirty="0"/>
              <a:t>Модифицировать в производном классе методы базового класса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bg1">
                    <a:lumMod val="50000"/>
                  </a:schemeClr>
                </a:solidFill>
              </a:rPr>
              <a:t>Возможности, которых нет и не будет: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Модифицировать в производном классе данные, представленные базовым классом сохранив их идентификаторы.</a:t>
            </a:r>
            <a:endParaRPr lang="ru-RU" altLang="ru-RU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4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Наследование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08000" y="1125000"/>
            <a:ext cx="3744000" cy="51120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CCounter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CCounter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: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 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CCounter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get_Count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Increase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++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altLang="ru-RU" sz="20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140000" y="1125001"/>
            <a:ext cx="4752000" cy="23040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CCountDn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CCounter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Decrese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--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140000" y="4293000"/>
            <a:ext cx="4752000" cy="193899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CCountDn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get_Count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Increase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get_Count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Decrese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get_Count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692000" y="837000"/>
            <a:ext cx="2160000" cy="288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базовый класс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6156000" y="837000"/>
            <a:ext cx="2736000" cy="288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производный класс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6732000" y="4005000"/>
            <a:ext cx="2160000" cy="288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использование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0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Наследование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61090"/>
              </p:ext>
            </p:extLst>
          </p:nvPr>
        </p:nvGraphicFramePr>
        <p:xfrm>
          <a:off x="6732000" y="2493000"/>
          <a:ext cx="2160000" cy="1371600"/>
        </p:xfrm>
        <a:graphic>
          <a:graphicData uri="http://schemas.openxmlformats.org/drawingml/2006/table">
            <a:tbl>
              <a:tblPr/>
              <a:tblGrid>
                <a:gridCol w="563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6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745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effectLst/>
                        </a:rPr>
                        <a:t>+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public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295"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effectLst/>
                        </a:rPr>
                        <a:t>-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private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295"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effectLst/>
                        </a:rPr>
                        <a:t>#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protected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2" name="Группа 11"/>
          <p:cNvGrpSpPr/>
          <p:nvPr/>
        </p:nvGrpSpPr>
        <p:grpSpPr>
          <a:xfrm>
            <a:off x="1044000" y="1485000"/>
            <a:ext cx="2448000" cy="2160000"/>
            <a:chOff x="5796000" y="909000"/>
            <a:chExt cx="2448000" cy="2160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5796000" y="909000"/>
              <a:ext cx="2448000" cy="216000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CCounter</a:t>
              </a:r>
            </a:p>
            <a:p>
              <a:pPr>
                <a:spcBef>
                  <a:spcPts val="6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# m_Cnt : int</a:t>
              </a:r>
            </a:p>
            <a:p>
              <a:pPr>
                <a:spcBef>
                  <a:spcPts val="12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+ CCounter()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+ get_Count() : int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+ Increase()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Прямая соединительная линия 9"/>
            <p:cNvCxnSpPr/>
            <p:nvPr/>
          </p:nvCxnSpPr>
          <p:spPr>
            <a:xfrm>
              <a:off x="5796000" y="1341000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5796000" y="1845000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Группа 12"/>
          <p:cNvGrpSpPr/>
          <p:nvPr/>
        </p:nvGrpSpPr>
        <p:grpSpPr>
          <a:xfrm>
            <a:off x="1044000" y="4581000"/>
            <a:ext cx="2448000" cy="1440000"/>
            <a:chOff x="5796000" y="909000"/>
            <a:chExt cx="2448000" cy="1440000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5796000" y="909000"/>
              <a:ext cx="2448000" cy="144000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CCountDn</a:t>
              </a:r>
            </a:p>
            <a:p>
              <a:endParaRPr lang="en-US" sz="2400" dirty="0">
                <a:solidFill>
                  <a:schemeClr val="tx1"/>
                </a:solidFill>
              </a:endParaRPr>
            </a:p>
            <a:p>
              <a:pPr>
                <a:spcBef>
                  <a:spcPts val="18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+ Decrese ()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Прямая соединительная линия 14"/>
            <p:cNvCxnSpPr/>
            <p:nvPr/>
          </p:nvCxnSpPr>
          <p:spPr>
            <a:xfrm>
              <a:off x="5796000" y="1341000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5796000" y="1845000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Прямая со стрелкой 16"/>
          <p:cNvCxnSpPr>
            <a:stCxn id="14" idx="0"/>
            <a:endCxn id="5" idx="2"/>
          </p:cNvCxnSpPr>
          <p:nvPr/>
        </p:nvCxnSpPr>
        <p:spPr>
          <a:xfrm flipV="1">
            <a:off x="2268000" y="3645000"/>
            <a:ext cx="0" cy="936000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Равнобедренный треугольник 19"/>
          <p:cNvSpPr/>
          <p:nvPr/>
        </p:nvSpPr>
        <p:spPr>
          <a:xfrm>
            <a:off x="2052000" y="3645000"/>
            <a:ext cx="432000" cy="3600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396000" y="837000"/>
            <a:ext cx="26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UML </a:t>
            </a:r>
            <a:r>
              <a:rPr lang="ru-RU" sz="2400" dirty="0"/>
              <a:t>диаграммы</a:t>
            </a:r>
          </a:p>
        </p:txBody>
      </p:sp>
      <p:cxnSp>
        <p:nvCxnSpPr>
          <p:cNvPr id="25" name="Прямая со стрелкой 24"/>
          <p:cNvCxnSpPr/>
          <p:nvPr/>
        </p:nvCxnSpPr>
        <p:spPr>
          <a:xfrm flipH="1">
            <a:off x="2988000" y="1053000"/>
            <a:ext cx="1296000" cy="679334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84000" y="837000"/>
            <a:ext cx="165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имя класса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84000" y="1341000"/>
            <a:ext cx="453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поля класса с указанием типа и спецификатором доступа</a:t>
            </a:r>
          </a:p>
        </p:txBody>
      </p:sp>
      <p:cxnSp>
        <p:nvCxnSpPr>
          <p:cNvPr id="29" name="Прямая со стрелкой 28"/>
          <p:cNvCxnSpPr>
            <a:stCxn id="28" idx="1"/>
          </p:cNvCxnSpPr>
          <p:nvPr/>
        </p:nvCxnSpPr>
        <p:spPr>
          <a:xfrm flipH="1">
            <a:off x="3348000" y="1756499"/>
            <a:ext cx="936000" cy="448501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37" idx="1"/>
          </p:cNvCxnSpPr>
          <p:nvPr/>
        </p:nvCxnSpPr>
        <p:spPr>
          <a:xfrm flipH="1">
            <a:off x="3348000" y="2435833"/>
            <a:ext cx="936000" cy="417167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284000" y="2205000"/>
            <a:ext cx="230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методы класса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84000" y="5157000"/>
            <a:ext cx="316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дочерний класс</a:t>
            </a:r>
          </a:p>
        </p:txBody>
      </p:sp>
      <p:cxnSp>
        <p:nvCxnSpPr>
          <p:cNvPr id="40" name="Прямая со стрелкой 39"/>
          <p:cNvCxnSpPr>
            <a:stCxn id="39" idx="1"/>
          </p:cNvCxnSpPr>
          <p:nvPr/>
        </p:nvCxnSpPr>
        <p:spPr>
          <a:xfrm flipH="1" flipV="1">
            <a:off x="2988000" y="4869000"/>
            <a:ext cx="1296000" cy="518833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212000" y="4293000"/>
            <a:ext cx="49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отношение между классами: обобщение (оно же наследование)</a:t>
            </a:r>
          </a:p>
        </p:txBody>
      </p:sp>
      <p:cxnSp>
        <p:nvCxnSpPr>
          <p:cNvPr id="50" name="Прямая со стрелкой 49"/>
          <p:cNvCxnSpPr>
            <a:stCxn id="49" idx="1"/>
          </p:cNvCxnSpPr>
          <p:nvPr/>
        </p:nvCxnSpPr>
        <p:spPr>
          <a:xfrm flipH="1" flipV="1">
            <a:off x="2556000" y="4077003"/>
            <a:ext cx="1656000" cy="631496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796000" y="837000"/>
            <a:ext cx="3347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(родительский  класс)</a:t>
            </a:r>
          </a:p>
        </p:txBody>
      </p:sp>
    </p:spTree>
    <p:extLst>
      <p:ext uri="{BB962C8B-B14F-4D97-AF65-F5344CB8AC3E}">
        <p14:creationId xmlns:p14="http://schemas.microsoft.com/office/powerpoint/2010/main" val="360893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7" grpId="0"/>
      <p:bldP spid="28" grpId="0"/>
      <p:bldP spid="37" grpId="0"/>
      <p:bldP spid="39" grpId="0"/>
      <p:bldP spid="49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Наследование</a:t>
            </a:r>
          </a:p>
        </p:txBody>
      </p:sp>
      <p:grpSp>
        <p:nvGrpSpPr>
          <p:cNvPr id="12" name="Группа 11"/>
          <p:cNvGrpSpPr/>
          <p:nvPr/>
        </p:nvGrpSpPr>
        <p:grpSpPr>
          <a:xfrm>
            <a:off x="468000" y="1413000"/>
            <a:ext cx="2448000" cy="2160000"/>
            <a:chOff x="5796000" y="909000"/>
            <a:chExt cx="2448000" cy="2160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5796000" y="909000"/>
              <a:ext cx="2448000" cy="216000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CCounter</a:t>
              </a:r>
            </a:p>
            <a:p>
              <a:pPr>
                <a:spcBef>
                  <a:spcPts val="6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# m_Cnt : int</a:t>
              </a:r>
            </a:p>
            <a:p>
              <a:pPr>
                <a:spcBef>
                  <a:spcPts val="12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+ CCounter()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+ get_Count() : int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+ Increase()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Прямая соединительная линия 9"/>
            <p:cNvCxnSpPr/>
            <p:nvPr/>
          </p:nvCxnSpPr>
          <p:spPr>
            <a:xfrm>
              <a:off x="5796000" y="1341000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5796000" y="1845000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Группа 12"/>
          <p:cNvGrpSpPr/>
          <p:nvPr/>
        </p:nvGrpSpPr>
        <p:grpSpPr>
          <a:xfrm>
            <a:off x="468000" y="4509000"/>
            <a:ext cx="2448000" cy="1440000"/>
            <a:chOff x="5796000" y="909000"/>
            <a:chExt cx="2448000" cy="1440000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5796000" y="909000"/>
              <a:ext cx="2448000" cy="144000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CCountDn</a:t>
              </a:r>
            </a:p>
            <a:p>
              <a:endParaRPr lang="en-US" sz="2400" dirty="0">
                <a:solidFill>
                  <a:schemeClr val="tx1"/>
                </a:solidFill>
              </a:endParaRPr>
            </a:p>
            <a:p>
              <a:pPr>
                <a:spcBef>
                  <a:spcPts val="18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+ Decrese ()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Прямая соединительная линия 14"/>
            <p:cNvCxnSpPr/>
            <p:nvPr/>
          </p:nvCxnSpPr>
          <p:spPr>
            <a:xfrm>
              <a:off x="5796000" y="1341000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5796000" y="1845000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Прямая со стрелкой 16"/>
          <p:cNvCxnSpPr>
            <a:stCxn id="14" idx="0"/>
            <a:endCxn id="5" idx="2"/>
          </p:cNvCxnSpPr>
          <p:nvPr/>
        </p:nvCxnSpPr>
        <p:spPr>
          <a:xfrm flipV="1">
            <a:off x="1692000" y="3573000"/>
            <a:ext cx="0" cy="936000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Равнобедренный треугольник 19"/>
          <p:cNvSpPr/>
          <p:nvPr/>
        </p:nvSpPr>
        <p:spPr>
          <a:xfrm>
            <a:off x="1476000" y="3573000"/>
            <a:ext cx="432000" cy="3600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396000" y="837000"/>
            <a:ext cx="33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Спецификаторы доступа</a:t>
            </a:r>
          </a:p>
        </p:txBody>
      </p:sp>
      <p:graphicFrame>
        <p:nvGraphicFramePr>
          <p:cNvPr id="32" name="Таблица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39115"/>
              </p:ext>
            </p:extLst>
          </p:nvPr>
        </p:nvGraphicFramePr>
        <p:xfrm>
          <a:off x="3132000" y="4797000"/>
          <a:ext cx="1872000" cy="1121265"/>
        </p:xfrm>
        <a:graphic>
          <a:graphicData uri="http://schemas.openxmlformats.org/drawingml/2006/table">
            <a:tbl>
              <a:tblPr/>
              <a:tblGrid>
                <a:gridCol w="488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3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745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+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public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295"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-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private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295"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#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protected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Скругленный прямоугольник 8"/>
          <p:cNvSpPr/>
          <p:nvPr/>
        </p:nvSpPr>
        <p:spPr>
          <a:xfrm>
            <a:off x="5148000" y="4077000"/>
            <a:ext cx="3888000" cy="18720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Внутри методов дочернего класса можно обращаться к </a:t>
            </a:r>
            <a:r>
              <a:rPr lang="en-US" sz="2400" dirty="0">
                <a:solidFill>
                  <a:srgbClr val="0000FF"/>
                </a:solidFill>
              </a:rPr>
              <a:t>public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и </a:t>
            </a:r>
            <a:r>
              <a:rPr lang="en-US" sz="2400" dirty="0">
                <a:solidFill>
                  <a:srgbClr val="0000FF"/>
                </a:solidFill>
              </a:rPr>
              <a:t>protected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полям и методам родительского класса</a:t>
            </a:r>
          </a:p>
        </p:txBody>
      </p:sp>
      <p:cxnSp>
        <p:nvCxnSpPr>
          <p:cNvPr id="19" name="Прямая со стрелкой 18"/>
          <p:cNvCxnSpPr>
            <a:stCxn id="9" idx="0"/>
          </p:cNvCxnSpPr>
          <p:nvPr/>
        </p:nvCxnSpPr>
        <p:spPr>
          <a:xfrm flipH="1" flipV="1">
            <a:off x="6012000" y="2853000"/>
            <a:ext cx="1080000" cy="1224000"/>
          </a:xfrm>
          <a:prstGeom prst="straightConnector1">
            <a:avLst/>
          </a:prstGeom>
          <a:ln w="28575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4140000" y="1125001"/>
            <a:ext cx="4752000" cy="23040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CCountDn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CCounter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Decrese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--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6156000" y="837000"/>
            <a:ext cx="2736000" cy="288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производный класс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6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25101</TotalTime>
  <Words>4187</Words>
  <Application>Microsoft Office PowerPoint</Application>
  <PresentationFormat>Экран (4:3)</PresentationFormat>
  <Paragraphs>875</Paragraphs>
  <Slides>35</Slides>
  <Notes>35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Wingdings</vt:lpstr>
      <vt:lpstr>Ретро</vt:lpstr>
      <vt:lpstr>Какую динамическую структуру следует использовать?</vt:lpstr>
      <vt:lpstr>Какую динамическую структуру следует использовать?</vt:lpstr>
      <vt:lpstr>Какую динамическую структуру следует использовать?</vt:lpstr>
      <vt:lpstr>Презентация PowerPoint</vt:lpstr>
      <vt:lpstr>Наследование</vt:lpstr>
      <vt:lpstr>Наследование</vt:lpstr>
      <vt:lpstr>Наследование</vt:lpstr>
      <vt:lpstr>Наследование</vt:lpstr>
      <vt:lpstr>Наследование</vt:lpstr>
      <vt:lpstr>Наследование</vt:lpstr>
      <vt:lpstr>Наследование</vt:lpstr>
      <vt:lpstr>Наследование</vt:lpstr>
      <vt:lpstr>Наследование</vt:lpstr>
      <vt:lpstr>Наследование</vt:lpstr>
      <vt:lpstr>Наследование</vt:lpstr>
      <vt:lpstr>Наследование</vt:lpstr>
      <vt:lpstr>Наследование</vt:lpstr>
      <vt:lpstr>Наследование</vt:lpstr>
      <vt:lpstr>Наследование</vt:lpstr>
      <vt:lpstr>Наследование</vt:lpstr>
      <vt:lpstr>Наследование</vt:lpstr>
      <vt:lpstr>Наследование</vt:lpstr>
      <vt:lpstr>Наследование</vt:lpstr>
      <vt:lpstr>Наследование</vt:lpstr>
      <vt:lpstr>Наследование</vt:lpstr>
      <vt:lpstr>Наследование</vt:lpstr>
      <vt:lpstr>Наследование</vt:lpstr>
      <vt:lpstr>Наследование</vt:lpstr>
      <vt:lpstr>Наследование</vt:lpstr>
      <vt:lpstr>Наследование</vt:lpstr>
      <vt:lpstr>Наследование</vt:lpstr>
      <vt:lpstr>Наследование</vt:lpstr>
      <vt:lpstr>Наследование</vt:lpstr>
      <vt:lpstr>Наследование</vt:lpstr>
      <vt:lpstr>Наследование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Наследование и полиморфизм</dc:title>
  <dc:creator>.</dc:creator>
  <cp:lastModifiedBy>Ion</cp:lastModifiedBy>
  <cp:revision>1512</cp:revision>
  <dcterms:created xsi:type="dcterms:W3CDTF">2017-05-18T18:58:30Z</dcterms:created>
  <dcterms:modified xsi:type="dcterms:W3CDTF">2020-04-13T17:53:04Z</dcterms:modified>
</cp:coreProperties>
</file>