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629" r:id="rId2"/>
    <p:sldId id="628" r:id="rId3"/>
    <p:sldId id="630" r:id="rId4"/>
    <p:sldId id="595" r:id="rId5"/>
    <p:sldId id="596" r:id="rId6"/>
    <p:sldId id="597" r:id="rId7"/>
    <p:sldId id="598" r:id="rId8"/>
    <p:sldId id="599" r:id="rId9"/>
    <p:sldId id="608" r:id="rId10"/>
    <p:sldId id="600" r:id="rId11"/>
    <p:sldId id="601" r:id="rId12"/>
    <p:sldId id="602" r:id="rId13"/>
    <p:sldId id="593" r:id="rId14"/>
    <p:sldId id="605" r:id="rId15"/>
    <p:sldId id="606" r:id="rId16"/>
    <p:sldId id="607" r:id="rId17"/>
    <p:sldId id="603" r:id="rId18"/>
    <p:sldId id="609" r:id="rId19"/>
    <p:sldId id="610" r:id="rId20"/>
    <p:sldId id="611" r:id="rId21"/>
    <p:sldId id="613" r:id="rId22"/>
    <p:sldId id="614" r:id="rId23"/>
    <p:sldId id="615" r:id="rId24"/>
    <p:sldId id="655" r:id="rId25"/>
    <p:sldId id="616" r:id="rId26"/>
    <p:sldId id="617" r:id="rId27"/>
    <p:sldId id="618" r:id="rId28"/>
    <p:sldId id="619" r:id="rId29"/>
    <p:sldId id="621" r:id="rId30"/>
    <p:sldId id="665" r:id="rId31"/>
    <p:sldId id="663" r:id="rId32"/>
    <p:sldId id="659" r:id="rId33"/>
    <p:sldId id="624" r:id="rId34"/>
    <p:sldId id="622" r:id="rId35"/>
    <p:sldId id="625" r:id="rId36"/>
    <p:sldId id="626" r:id="rId37"/>
    <p:sldId id="636" r:id="rId38"/>
    <p:sldId id="637" r:id="rId39"/>
    <p:sldId id="62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следование (пара 2)" id="{5D2ED893-E995-4D52-8312-E5AA4EE514F7}">
          <p14:sldIdLst>
            <p14:sldId id="629"/>
            <p14:sldId id="628"/>
            <p14:sldId id="630"/>
            <p14:sldId id="595"/>
            <p14:sldId id="596"/>
            <p14:sldId id="597"/>
            <p14:sldId id="598"/>
            <p14:sldId id="599"/>
            <p14:sldId id="608"/>
            <p14:sldId id="600"/>
            <p14:sldId id="601"/>
            <p14:sldId id="602"/>
          </p14:sldIdLst>
        </p14:section>
        <p14:section name="Полиморфизм" id="{32B44415-5E52-47D9-A2E6-E1999ACE360E}">
          <p14:sldIdLst>
            <p14:sldId id="593"/>
            <p14:sldId id="605"/>
            <p14:sldId id="606"/>
            <p14:sldId id="607"/>
            <p14:sldId id="603"/>
            <p14:sldId id="609"/>
            <p14:sldId id="610"/>
            <p14:sldId id="611"/>
            <p14:sldId id="613"/>
            <p14:sldId id="614"/>
            <p14:sldId id="615"/>
            <p14:sldId id="655"/>
            <p14:sldId id="616"/>
            <p14:sldId id="617"/>
            <p14:sldId id="618"/>
            <p14:sldId id="619"/>
            <p14:sldId id="621"/>
            <p14:sldId id="665"/>
            <p14:sldId id="663"/>
            <p14:sldId id="659"/>
            <p14:sldId id="624"/>
            <p14:sldId id="622"/>
            <p14:sldId id="625"/>
            <p14:sldId id="626"/>
            <p14:sldId id="636"/>
            <p14:sldId id="637"/>
            <p14:sldId id="6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428497"/>
    <a:srgbClr val="880000"/>
    <a:srgbClr val="F7FFA7"/>
    <a:srgbClr val="00A42F"/>
    <a:srgbClr val="387E91"/>
    <a:srgbClr val="3E0000"/>
    <a:srgbClr val="F3FBFE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79754" autoAdjust="0"/>
  </p:normalViewPr>
  <p:slideViewPr>
    <p:cSldViewPr>
      <p:cViewPr>
        <p:scale>
          <a:sx n="100" d="100"/>
          <a:sy n="100" d="100"/>
        </p:scale>
        <p:origin x="151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Этот слайд демонстрирует "прикрытие" методами дочернего класса одноимённых методов родительского</a:t>
            </a:r>
            <a:r>
              <a:rPr lang="en-US" b="0" baseline="0" dirty="0"/>
              <a:t> (Hide)</a:t>
            </a:r>
            <a:r>
              <a:rPr lang="ru-RU" b="0" baseline="0" dirty="0"/>
              <a:t>.</a:t>
            </a:r>
          </a:p>
          <a:p>
            <a:pPr marL="0" indent="0">
              <a:buNone/>
            </a:pPr>
            <a:r>
              <a:rPr lang="ru-RU" b="0" baseline="0" dirty="0"/>
              <a:t>Прикрытие происходит при совпадении имени функции и различии в наборах параметров.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6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напоминаю иерархию классов из прошлой лекции – этот набор классов используется на следующем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06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В левом примере компилятор знает какой тип у каждой структуры, поэтому вызовет методы соответствующие типу объекта</a:t>
            </a:r>
            <a:r>
              <a:rPr lang="en-US" baseline="0" dirty="0"/>
              <a:t>,</a:t>
            </a:r>
            <a:r>
              <a:rPr lang="ru-RU" baseline="0" dirty="0"/>
              <a:t> для которого вызывается метод: </a:t>
            </a:r>
            <a:r>
              <a:rPr lang="en-US" baseline="0" dirty="0" err="1"/>
              <a:t>CManager</a:t>
            </a:r>
            <a:r>
              <a:rPr lang="en-US" baseline="0" dirty="0"/>
              <a:t>, </a:t>
            </a:r>
            <a:r>
              <a:rPr lang="en-US" baseline="0" dirty="0" err="1"/>
              <a:t>CManager</a:t>
            </a:r>
            <a:r>
              <a:rPr lang="en-US" baseline="0" dirty="0"/>
              <a:t>, </a:t>
            </a:r>
            <a:r>
              <a:rPr lang="en-US" baseline="0" dirty="0" err="1"/>
              <a:t>CScientist</a:t>
            </a:r>
            <a:r>
              <a:rPr lang="en-US" baseline="0" dirty="0"/>
              <a:t>, </a:t>
            </a:r>
            <a:r>
              <a:rPr lang="en-US" baseline="0" dirty="0" err="1"/>
              <a:t>CLaborer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</a:t>
            </a:r>
            <a:r>
              <a:rPr lang="ru-RU" baseline="0" dirty="0"/>
              <a:t>) в правом примере компилятор вызывает методы из объекта через указатель на </a:t>
            </a:r>
            <a:r>
              <a:rPr lang="en-US" baseline="0" dirty="0"/>
              <a:t>CEmployee, </a:t>
            </a:r>
            <a:r>
              <a:rPr lang="ru-RU" baseline="0" dirty="0"/>
              <a:t>поэтому методы </a:t>
            </a:r>
            <a:r>
              <a:rPr lang="en-US" baseline="0" dirty="0"/>
              <a:t>Input, Print </a:t>
            </a:r>
            <a:r>
              <a:rPr lang="ru-RU" baseline="0" dirty="0"/>
              <a:t>и деструктор будут вызваны именно из этого класса</a:t>
            </a:r>
          </a:p>
          <a:p>
            <a:r>
              <a:rPr lang="en-US" baseline="0" dirty="0"/>
              <a:t>3</a:t>
            </a:r>
            <a:r>
              <a:rPr lang="ru-RU" baseline="0" dirty="0"/>
              <a:t>) Поскольку вызов деструктора осуществляется только для родительского класса, то поле использующее динамическую память </a:t>
            </a:r>
            <a:r>
              <a:rPr lang="en-US" baseline="0" dirty="0" err="1"/>
              <a:t>CManager</a:t>
            </a:r>
            <a:r>
              <a:rPr lang="en-US" baseline="0" dirty="0"/>
              <a:t>::</a:t>
            </a:r>
            <a:r>
              <a:rPr lang="en-US" baseline="0" dirty="0" err="1"/>
              <a:t>m_sTitle</a:t>
            </a:r>
            <a:r>
              <a:rPr lang="en-US" baseline="0" dirty="0"/>
              <a:t> </a:t>
            </a:r>
            <a:r>
              <a:rPr lang="ru-RU" baseline="0" dirty="0"/>
              <a:t>не будет освобождено – получаем "утечку" памяти.</a:t>
            </a:r>
          </a:p>
          <a:p>
            <a:r>
              <a:rPr lang="ru-RU" baseline="0" dirty="0"/>
              <a:t>4) Как можно было бы решить проблему если хочется использовать реализацию на</a:t>
            </a:r>
            <a:r>
              <a:rPr lang="en-US" baseline="0" dirty="0"/>
              <a:t> </a:t>
            </a:r>
            <a:r>
              <a:rPr lang="ru-RU" baseline="0" dirty="0"/>
              <a:t>подобии правого варианта?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5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Решение:</a:t>
            </a:r>
          </a:p>
          <a:p>
            <a:pPr marL="228600" indent="-228600">
              <a:buAutoNum type="arabicParenR"/>
            </a:pPr>
            <a:r>
              <a:rPr lang="ru-RU" baseline="0" dirty="0"/>
              <a:t>Добавляем два поля </a:t>
            </a:r>
            <a:r>
              <a:rPr lang="en-US" sz="1200" dirty="0" err="1">
                <a:solidFill>
                  <a:schemeClr val="tx1"/>
                </a:solidFill>
              </a:rPr>
              <a:t>FuncInput</a:t>
            </a:r>
            <a:r>
              <a:rPr lang="en-US" sz="1200" baseline="0" dirty="0">
                <a:solidFill>
                  <a:schemeClr val="tx1"/>
                </a:solidFill>
              </a:rPr>
              <a:t> </a:t>
            </a:r>
            <a:r>
              <a:rPr lang="ru-RU" sz="1200" baseline="0" dirty="0">
                <a:solidFill>
                  <a:schemeClr val="tx1"/>
                </a:solidFill>
              </a:rPr>
              <a:t>и </a:t>
            </a:r>
            <a:r>
              <a:rPr lang="en-US" sz="1200" baseline="0" dirty="0" err="1">
                <a:solidFill>
                  <a:schemeClr val="tx1"/>
                </a:solidFill>
              </a:rPr>
              <a:t>FuncPrint</a:t>
            </a:r>
            <a:r>
              <a:rPr lang="ru-RU" sz="1200" baseline="0" dirty="0">
                <a:solidFill>
                  <a:schemeClr val="tx1"/>
                </a:solidFill>
              </a:rPr>
              <a:t> </a:t>
            </a:r>
            <a:r>
              <a:rPr lang="ru-RU" baseline="0" dirty="0"/>
              <a:t>- указателя на функции </a:t>
            </a:r>
            <a:r>
              <a:rPr lang="ru-RU" sz="1200" baseline="0" dirty="0">
                <a:solidFill>
                  <a:schemeClr val="tx1"/>
                </a:solidFill>
              </a:rPr>
              <a:t>в родительский класс.</a:t>
            </a:r>
          </a:p>
          <a:p>
            <a:pPr marL="228600" indent="-228600">
              <a:buAutoNum type="arabicParenR"/>
            </a:pPr>
            <a:r>
              <a:rPr lang="ru-RU" sz="1200" baseline="0" dirty="0">
                <a:solidFill>
                  <a:schemeClr val="tx1"/>
                </a:solidFill>
              </a:rPr>
              <a:t>Конструктор родительского класса инициализирует эти поля указателями на свои реализации функций </a:t>
            </a:r>
            <a:r>
              <a:rPr lang="en-US" sz="1200" baseline="0" dirty="0">
                <a:solidFill>
                  <a:schemeClr val="tx1"/>
                </a:solidFill>
              </a:rPr>
              <a:t>Input </a:t>
            </a:r>
            <a:r>
              <a:rPr lang="ru-RU" sz="1200" baseline="0" dirty="0">
                <a:solidFill>
                  <a:schemeClr val="tx1"/>
                </a:solidFill>
              </a:rPr>
              <a:t>и </a:t>
            </a:r>
            <a:r>
              <a:rPr lang="en-US" sz="1200" baseline="0" dirty="0">
                <a:solidFill>
                  <a:schemeClr val="tx1"/>
                </a:solidFill>
              </a:rPr>
              <a:t>Print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Каждый из дочерних классов в конструкторе перезаписывает эти поля указателями на свои реализации </a:t>
            </a:r>
            <a:r>
              <a:rPr lang="en-US" baseline="0" dirty="0"/>
              <a:t>Input </a:t>
            </a:r>
            <a:r>
              <a:rPr lang="ru-RU" baseline="0" dirty="0"/>
              <a:t>и </a:t>
            </a:r>
            <a:r>
              <a:rPr lang="en-US" baseline="0" dirty="0"/>
              <a:t>Print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Первым выполняется всегда родительский конструктор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Потом дочерний, поэтому после инициализации в этих переменных будут указатели на функции самого последнего по иерархии класса</a:t>
            </a:r>
          </a:p>
          <a:p>
            <a:pPr marL="228600" indent="-228600">
              <a:buAutoNum type="arabicParenR"/>
            </a:pPr>
            <a:r>
              <a:rPr lang="ru-RU" baseline="0" dirty="0"/>
              <a:t>Для вызова функции надо просто вызывать её из поля-указателя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Примечание: поля </a:t>
            </a:r>
            <a:r>
              <a:rPr lang="en-US" baseline="0" dirty="0" err="1"/>
              <a:t>FuncInput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FuncPrint</a:t>
            </a:r>
            <a:r>
              <a:rPr lang="en-US" baseline="0" dirty="0"/>
              <a:t> </a:t>
            </a:r>
            <a:r>
              <a:rPr lang="ru-RU" baseline="0" dirty="0"/>
              <a:t>имеют тип</a:t>
            </a:r>
          </a:p>
          <a:p>
            <a:pPr marL="0" indent="0">
              <a:buNone/>
            </a:pPr>
            <a:r>
              <a:rPr lang="en-US" baseline="0" dirty="0"/>
              <a:t>void (CEmployee::*)()</a:t>
            </a:r>
          </a:p>
          <a:p>
            <a:pPr marL="0" indent="0">
              <a:buNone/>
            </a:pPr>
            <a:r>
              <a:rPr lang="ru-RU" baseline="0" dirty="0"/>
              <a:t>который означает указатель на функцию член класса </a:t>
            </a:r>
            <a:r>
              <a:rPr lang="en-US" baseline="0" dirty="0" err="1"/>
              <a:t>CEmployee</a:t>
            </a:r>
            <a:r>
              <a:rPr lang="ru-RU" baseline="0" dirty="0"/>
              <a:t> (или любого класса наследника </a:t>
            </a:r>
            <a:r>
              <a:rPr lang="en-US" baseline="0" dirty="0" err="1"/>
              <a:t>CEmployee</a:t>
            </a:r>
            <a:r>
              <a:rPr lang="en-US" baseline="0" dirty="0"/>
              <a:t> </a:t>
            </a:r>
            <a:r>
              <a:rPr lang="ru-RU" baseline="0" dirty="0"/>
              <a:t>благодаря неявному преобразованию</a:t>
            </a:r>
            <a:r>
              <a:rPr lang="en-US" baseline="0" dirty="0"/>
              <a:t>).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Вызов метода через такой указатель поддерживается языком </a:t>
            </a:r>
            <a:r>
              <a:rPr lang="en-US" baseline="0" dirty="0"/>
              <a:t>C</a:t>
            </a:r>
            <a:r>
              <a:rPr lang="ru-RU" baseline="0" dirty="0"/>
              <a:t>++ (правда как и указатели на функции требует много скобочек в правильном порядке).</a:t>
            </a:r>
          </a:p>
          <a:p>
            <a:pPr marL="0" indent="0">
              <a:buNone/>
            </a:pPr>
            <a:r>
              <a:rPr lang="ru-RU" baseline="0" dirty="0"/>
              <a:t>Такой подход называется "принципом полиморфизма". В языке С ранее его реализовывали вручную (как показано на этом слайде),</a:t>
            </a:r>
            <a:br>
              <a:rPr lang="ru-RU" baseline="0" dirty="0"/>
            </a:br>
            <a:r>
              <a:rPr lang="ru-RU" baseline="0" dirty="0"/>
              <a:t>а в языке </a:t>
            </a:r>
            <a:r>
              <a:rPr lang="en-US" baseline="0" dirty="0"/>
              <a:t>C</a:t>
            </a:r>
            <a:r>
              <a:rPr lang="ru-RU" baseline="0" dirty="0"/>
              <a:t>++ создание таких функций автоматизировали. Этому и посвящена следующая тема.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5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563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1) Дописываем</a:t>
            </a:r>
            <a:r>
              <a:rPr lang="en-US" baseline="0" dirty="0"/>
              <a:t> </a:t>
            </a:r>
            <a:r>
              <a:rPr lang="ru-RU" baseline="0" dirty="0"/>
              <a:t>ключевое слово </a:t>
            </a:r>
            <a:r>
              <a:rPr lang="en-US" baseline="0" dirty="0"/>
              <a:t>virtual</a:t>
            </a:r>
            <a:r>
              <a:rPr lang="ru-RU" baseline="0" dirty="0"/>
              <a:t> перед объявлением функции в родительском классе.</a:t>
            </a:r>
          </a:p>
          <a:p>
            <a:pPr marL="0" indent="0">
              <a:buNone/>
            </a:pPr>
            <a:r>
              <a:rPr lang="ru-RU" baseline="0" dirty="0"/>
              <a:t>2) При компиляции автоматически будут созданы переменные-ссылки на помеченные функции (реально выделяется массив таких указателей, он называется таблица виртуальных функций, а сами такие методы называются виртуальными)</a:t>
            </a:r>
            <a:r>
              <a:rPr lang="en-US" baseline="0" dirty="0"/>
              <a:t>.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3) В конструкторе каждого класса (в приделах иерархии наследования) происходит запись в таблицу виртуальных функций указателей на методы реализованные в этом классе (независимо от того помечены они в дочернем классе словом </a:t>
            </a:r>
            <a:r>
              <a:rPr lang="en-US" baseline="0" dirty="0"/>
              <a:t>virtual </a:t>
            </a:r>
            <a:r>
              <a:rPr lang="ru-RU" baseline="0" dirty="0"/>
              <a:t>или нет).</a:t>
            </a:r>
          </a:p>
          <a:p>
            <a:pPr marL="0" indent="0">
              <a:buNone/>
            </a:pPr>
            <a:r>
              <a:rPr lang="ru-RU" baseline="0" dirty="0"/>
              <a:t>4) далее при вызове такого виртуального метода всегда будет вызываться функция</a:t>
            </a:r>
            <a:r>
              <a:rPr lang="en-US" baseline="0" dirty="0"/>
              <a:t>,</a:t>
            </a:r>
            <a:r>
              <a:rPr lang="ru-RU" baseline="0" dirty="0"/>
              <a:t> прописанная в таблице виртуальных функций, то есть та, которая реализована в самом последнем дочернем классе.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0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Деструктор всегда есть, если не создать его явно, то он будет создан автоматически и будет вызывать деструкторы всех полей-членов текущего класса, но виртуальным можно сделать только явно прописанный деструктор.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72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пустой деструктор компилятор сам дописывает вызовы деструкторов всех полей-членов класса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21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отличии от полиморфизма шаблонов (там где была "утиная типизация"), здесь набор параметров для функции прописывается явно в родительском классе.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127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Иногда необходимо показать, что некоторые классы поддерживают определённое свойство: например, как на схеме, способность сохранять свои поля в файл и при следующем запуске программы загружать их из файла, других общий свойств у этих классов нет.</a:t>
            </a:r>
          </a:p>
          <a:p>
            <a:pPr marL="228600" indent="-228600">
              <a:buAutoNum type="arabicParenR"/>
            </a:pPr>
            <a:r>
              <a:rPr lang="ru-RU" baseline="0" dirty="0"/>
              <a:t>Для этого создаётся базовый класс в котором нет полей, а есть только виртуальные функции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Поскольку полей-данных в нём нет, то и писать в функциях нечего, это должны делать классы наследники. Функции получаются пустые.</a:t>
            </a:r>
          </a:p>
          <a:p>
            <a:pPr marL="228600" indent="-228600">
              <a:buAutoNum type="arabicParenR"/>
            </a:pPr>
            <a:r>
              <a:rPr lang="ru-RU" baseline="0" dirty="0"/>
              <a:t>Такие методы называются </a:t>
            </a:r>
            <a:r>
              <a:rPr lang="ru-RU" b="1" u="sng" baseline="0" dirty="0"/>
              <a:t>абстрактными</a:t>
            </a:r>
            <a:r>
              <a:rPr lang="ru-RU" baseline="0" dirty="0"/>
              <a:t>, а содержащий только абстрактные методы - </a:t>
            </a:r>
            <a:r>
              <a:rPr lang="ru-RU" b="1" u="sng" baseline="0" dirty="0"/>
              <a:t>интерфейсом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70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6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baseline="0" dirty="0"/>
              <a:t>При явном указании реализации из родительского класса для вызова метода (</a:t>
            </a:r>
            <a:r>
              <a:rPr lang="en-US" b="0" baseline="0" dirty="0" err="1"/>
              <a:t>obj.Class</a:t>
            </a:r>
            <a:r>
              <a:rPr lang="en-US" b="0" baseline="0" dirty="0"/>
              <a:t>::Show()) </a:t>
            </a:r>
            <a:r>
              <a:rPr lang="ru-RU" b="0" baseline="0" dirty="0"/>
              <a:t>в дополнение к нарушению принципа инкапсуляции есть вероятность позднее получить ошибку:</a:t>
            </a:r>
            <a:br>
              <a:rPr lang="ru-RU" b="0" baseline="0" dirty="0"/>
            </a:br>
            <a:r>
              <a:rPr lang="ru-RU" b="0" baseline="0" dirty="0"/>
              <a:t>при дальнейшем развитии программы может возникнуть необходимость перегрузить эту реализации в дочернем классе, а вот найти все прямые обращения к родительскому методу из вне этого класса будет весьма сложно. Поэтому лучше так не делать.</a:t>
            </a:r>
            <a:endParaRPr lang="en-US" b="0" baseline="0" dirty="0"/>
          </a:p>
          <a:p>
            <a:pPr marL="228600" indent="-228600">
              <a:buAutoNum type="arabicParenR"/>
            </a:pPr>
            <a:r>
              <a:rPr lang="ru-RU" b="0" baseline="0" dirty="0"/>
              <a:t>в стандарте С++ есть способ лучше (см. следующий слайд)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926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5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Компилятор не даст создать экземпляр класса </a:t>
            </a:r>
            <a:r>
              <a:rPr lang="en-US" baseline="0" dirty="0" err="1"/>
              <a:t>CStorableObject</a:t>
            </a:r>
            <a:r>
              <a:rPr lang="ru-RU" baseline="0" dirty="0"/>
              <a:t>: в нём есть абстрактные виртуальные функции.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Сохранение полей объекта сделано через </a:t>
            </a:r>
            <a:r>
              <a:rPr lang="en-US" baseline="0" dirty="0" err="1"/>
              <a:t>ostream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а значит будет работать и для консоли и для экрана (да, это реализуется как раз с помощью виртуальных функций).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Используем автоматически сгенерированный деструктор в дочернем классе, а в родительском интерфейсе не забываем создать пустой  деструктор, чтобы пометить, что он виртуальный.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15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приводит к возможности получить очень неприятную ошибку: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когда иерархия классов большая, изменяя объявление какой либо виртуальной функций в базовом классе, можно забыть изменить объявление в одном из наследников и тогда получится уже другая функция с тем же именем, но другим набором параметров, которая никогда не вызовется: будет вызываться реализация из родительского класса.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Найти такую ошибку очень тяжело. Поэтому в стандарте </a:t>
            </a:r>
            <a:r>
              <a:rPr lang="ru-RU" b="1" baseline="0" dirty="0"/>
              <a:t>С++11 </a:t>
            </a:r>
            <a:r>
              <a:rPr lang="ru-RU" baseline="0" dirty="0"/>
              <a:t>добавили ключевые слова </a:t>
            </a:r>
            <a:r>
              <a:rPr lang="en-US" b="1" baseline="0" dirty="0"/>
              <a:t>override </a:t>
            </a:r>
            <a:r>
              <a:rPr lang="ru-RU" baseline="0" dirty="0"/>
              <a:t>и </a:t>
            </a:r>
            <a:r>
              <a:rPr lang="en-US" b="1" baseline="0" dirty="0"/>
              <a:t>final</a:t>
            </a:r>
            <a:endParaRPr lang="ru-RU" b="1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51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5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06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Задача: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Есть система наследования из трёх классов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505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В каком порядке будут вызываться конструкторы и деструкторы классов </a:t>
            </a:r>
            <a:r>
              <a:rPr lang="en-US" b="0" baseline="0" dirty="0"/>
              <a:t>A, B </a:t>
            </a:r>
            <a:r>
              <a:rPr lang="ru-RU" b="0" baseline="0" dirty="0"/>
              <a:t>и С?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Конструкторы классов с наследованием вызываются вниз по иерархии: сперва родительский конструктор, потом дочерний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Деструкторы вызываются после последней строчки программы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Деструкторы вызываются в порядке обратном от порядка создания – они хранятся в стеке, поэтому последний созданный удалится первым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Первая программа использует локальное объявление переменных, а значит виртуальность не используется.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Вторая программа использует указатели на базовый класс </a:t>
            </a:r>
            <a:r>
              <a:rPr lang="en-US" b="0" baseline="0" dirty="0"/>
              <a:t>A</a:t>
            </a:r>
            <a:r>
              <a:rPr lang="ru-RU" b="0" baseline="0" dirty="0"/>
              <a:t>. Чтобы обеспечить автоматическое удаление созданных динамически объектов </a:t>
            </a:r>
            <a:r>
              <a:rPr lang="en-US" b="0" baseline="0" dirty="0"/>
              <a:t>a, b </a:t>
            </a:r>
            <a:r>
              <a:rPr lang="ru-RU" b="0" baseline="0" dirty="0"/>
              <a:t>и </a:t>
            </a:r>
            <a:r>
              <a:rPr lang="en-US" b="0" baseline="0" dirty="0"/>
              <a:t>c </a:t>
            </a:r>
            <a:r>
              <a:rPr lang="ru-RU" b="0" baseline="0" dirty="0"/>
              <a:t>применяются "умные указатели" </a:t>
            </a:r>
            <a:r>
              <a:rPr lang="en-US" b="0" baseline="0" dirty="0" err="1"/>
              <a:t>auto_ptr</a:t>
            </a:r>
            <a:r>
              <a:rPr lang="en-US" b="0" baseline="0" dirty="0"/>
              <a:t>&lt;&gt; </a:t>
            </a:r>
            <a:r>
              <a:rPr lang="ru-RU" b="0" baseline="0" dirty="0"/>
              <a:t>из стандарта С++98</a:t>
            </a:r>
            <a:r>
              <a:rPr lang="en-US" b="0" baseline="0" dirty="0"/>
              <a:t>. </a:t>
            </a:r>
            <a:r>
              <a:rPr lang="ru-RU" b="0" baseline="0" dirty="0"/>
              <a:t>В стандарте</a:t>
            </a:r>
            <a:r>
              <a:rPr lang="en-US" b="0" baseline="0" dirty="0"/>
              <a:t> C++11</a:t>
            </a:r>
            <a:r>
              <a:rPr lang="ru-RU" b="0" baseline="0" dirty="0"/>
              <a:t> они усовершенствованы и называются </a:t>
            </a:r>
            <a:r>
              <a:rPr lang="en-US" b="0" baseline="0" dirty="0" err="1"/>
              <a:t>unique_ptr</a:t>
            </a:r>
            <a:r>
              <a:rPr lang="en-US" b="0" baseline="0" dirty="0"/>
              <a:t>&lt;&gt;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Во второй программе используется виртуальность деструктора.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Вывод обоих программ одинаковый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87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Усложняем задачу: выносим вывод на экран информации об объекте в виртуальную функцию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2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Объясните почему получился такой вывод? Почему при вызове из конструктора и из деструктора виртуальные функции не сработали? Хотя при прямом вызове виртуальные функции работают как и ожидалось.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Ответ: при создании объекта сперва вызывается конструктор родительского класса, который инициализирует его поля. Внутри этого конструктора нельзя вызывать методы классов наследников – наследники ещё не сконструированы, поля-переменные не проинициализированы, и указатели на виртуальные методы ещё не записаны в таблицу виртуальных функций.</a:t>
            </a:r>
            <a:br>
              <a:rPr lang="ru-RU" b="0" baseline="0" dirty="0"/>
            </a:br>
            <a:r>
              <a:rPr lang="ru-RU" b="0" baseline="0" dirty="0"/>
              <a:t>Поэтому в конструкторе виртуальные функции не работают.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/>
              <a:t>В деструкторе всё выполняется в обратном порядке: когда мы находимся в деструкторе родительского класса, поля дочернего класса уже уничтожены, поэтому вызывать виртуальные методы из дочернего класса уже нельзя. Поэтому в деструкторе также виртуальные методы не работают</a:t>
            </a:r>
            <a:r>
              <a:rPr lang="en-US" b="0" baseline="0" dirty="0"/>
              <a:t>:</a:t>
            </a:r>
            <a:br>
              <a:rPr lang="ru-RU" b="0" baseline="0" dirty="0"/>
            </a:br>
            <a:r>
              <a:rPr lang="ru-RU" b="0" baseline="0" dirty="0"/>
              <a:t>компилятор по стандарту вызывает обычные (не виртуальные) методы.</a:t>
            </a:r>
            <a:br>
              <a:rPr lang="ru-RU" b="0" baseline="0" dirty="0"/>
            </a:br>
            <a:r>
              <a:rPr lang="ru-RU" b="0" baseline="0" dirty="0"/>
              <a:t>Более того, таблица виртуальных функций модифицируется, поэтому даже другие методы, вызываемые из деструктора, будут вызывать вместо виртуальных функций их реализации в текущем классе.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08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2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Теперь метод </a:t>
            </a:r>
            <a:r>
              <a:rPr lang="en-US" b="0" baseline="0" dirty="0"/>
              <a:t>Method(int, int) </a:t>
            </a:r>
            <a:r>
              <a:rPr lang="ru-RU" b="0" baseline="0" dirty="0"/>
              <a:t>так же доступен для объектов класса </a:t>
            </a:r>
            <a:r>
              <a:rPr lang="en-US" b="0" baseline="0" dirty="0" err="1"/>
              <a:t>CChild</a:t>
            </a:r>
            <a:r>
              <a:rPr lang="en-US" b="0" baseline="0" dirty="0"/>
              <a:t>.</a:t>
            </a: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Импорт методов из родительских классов с помощью ключевого слова </a:t>
            </a:r>
            <a:r>
              <a:rPr lang="en-US" b="0" baseline="0" dirty="0"/>
              <a:t>using </a:t>
            </a:r>
            <a:r>
              <a:rPr lang="ru-RU" b="0" baseline="0" dirty="0"/>
              <a:t>был добавлен в С++98.</a:t>
            </a:r>
          </a:p>
          <a:p>
            <a:pPr marL="0" indent="0">
              <a:buNone/>
            </a:pPr>
            <a:r>
              <a:rPr lang="ru-RU" b="0" baseline="0" dirty="0"/>
              <a:t>В </a:t>
            </a:r>
            <a:r>
              <a:rPr lang="en-US" b="0" baseline="0" dirty="0"/>
              <a:t>C++11 </a:t>
            </a:r>
            <a:r>
              <a:rPr lang="ru-RU" b="0" baseline="0" dirty="0"/>
              <a:t>к этому добавили возможность импортировать таким же способом конструкторы</a:t>
            </a:r>
            <a:r>
              <a:rPr lang="en-US" b="0" baseline="0" dirty="0"/>
              <a:t>,</a:t>
            </a:r>
          </a:p>
          <a:p>
            <a:pPr marL="0" indent="0">
              <a:buNone/>
            </a:pPr>
            <a:r>
              <a:rPr lang="ru-RU" b="0" baseline="0" dirty="0"/>
              <a:t>это используется, если класс наследник имеет только перегруженные методы, и не имеет своих полей.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24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Для объяснения этого вопроса мне понадобится базовый класс с как минимум одним полем-указателем.</a:t>
            </a:r>
          </a:p>
          <a:p>
            <a:pPr marL="0" indent="0">
              <a:buNone/>
            </a:pPr>
            <a:r>
              <a:rPr lang="ru-RU" b="0" baseline="0" dirty="0"/>
              <a:t>Напоминаю, что если среди полей класса есть указатели, то действует "правило трёх":</a:t>
            </a:r>
          </a:p>
          <a:p>
            <a:pPr marL="0" indent="0">
              <a:buNone/>
            </a:pPr>
            <a:r>
              <a:rPr lang="ru-RU" b="0" baseline="0" dirty="0"/>
              <a:t>обязательно явно прописываем ему конструктор копирования, оператор присвоение и обязательно виртуальный деструктор. А лучше ещё и конструктор перемещения и оператор перемещения.</a:t>
            </a:r>
          </a:p>
          <a:p>
            <a:pPr marL="0" indent="0">
              <a:buNone/>
            </a:pPr>
            <a:r>
              <a:rPr lang="ru-RU" b="0" baseline="0" dirty="0"/>
              <a:t>Как вариант можно указать что операции копирования запрещены – дописав "</a:t>
            </a:r>
            <a:r>
              <a:rPr lang="en-US" b="0" baseline="0" dirty="0"/>
              <a:t>=delete</a:t>
            </a:r>
            <a:r>
              <a:rPr lang="ru-RU" b="0" baseline="0" dirty="0"/>
              <a:t>"</a:t>
            </a:r>
            <a:r>
              <a:rPr lang="en-US" b="0" baseline="0" dirty="0"/>
              <a:t> </a:t>
            </a:r>
            <a:r>
              <a:rPr lang="ru-RU" b="0" baseline="0" dirty="0"/>
              <a:t>к оператору копирования/перемещения и конструктору копирования/перемещения.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031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Задача: есть вот такой наследник </a:t>
            </a:r>
            <a:r>
              <a:rPr lang="en-US" b="0" baseline="0" dirty="0" err="1"/>
              <a:t>CChild</a:t>
            </a:r>
            <a:r>
              <a:rPr lang="en-US" b="0" baseline="0" dirty="0"/>
              <a:t> </a:t>
            </a:r>
            <a:r>
              <a:rPr lang="ru-RU" b="0" baseline="0" dirty="0"/>
              <a:t>и его использование в метод </a:t>
            </a:r>
            <a:r>
              <a:rPr lang="en-US" b="0" baseline="0" dirty="0"/>
              <a:t>main.</a:t>
            </a:r>
          </a:p>
          <a:p>
            <a:pPr marL="0" indent="0">
              <a:buNone/>
            </a:pPr>
            <a:r>
              <a:rPr lang="ru-RU" b="1" baseline="0" dirty="0">
                <a:solidFill>
                  <a:schemeClr val="tx1"/>
                </a:solidFill>
              </a:rPr>
              <a:t>Обратите внимание</a:t>
            </a:r>
            <a:r>
              <a:rPr lang="ru-RU" b="0" baseline="0" dirty="0"/>
              <a:t>, что родительский оператор присвоения из дочернего класса можно вызвать так же как и любую другую функцию родительского класса.</a:t>
            </a:r>
          </a:p>
          <a:p>
            <a:pPr marL="0" indent="0">
              <a:buNone/>
            </a:pPr>
            <a:endParaRPr lang="en-US" b="0" baseline="0" dirty="0"/>
          </a:p>
          <a:p>
            <a:pPr marL="0" indent="0">
              <a:buNone/>
            </a:pPr>
            <a:r>
              <a:rPr lang="ru-RU" b="0" baseline="0" dirty="0"/>
              <a:t>Скомпилируется ли код?</a:t>
            </a:r>
          </a:p>
          <a:p>
            <a:pPr marL="0" indent="0">
              <a:buNone/>
            </a:pPr>
            <a:r>
              <a:rPr lang="ru-RU" b="0" baseline="0" dirty="0"/>
              <a:t>Что произойдёт в строчках</a:t>
            </a:r>
          </a:p>
          <a:p>
            <a:pPr marL="0" indent="0">
              <a:buNone/>
            </a:pPr>
            <a:r>
              <a:rPr lang="en-US" b="0" baseline="0" dirty="0"/>
              <a:t>b = a;</a:t>
            </a:r>
          </a:p>
          <a:p>
            <a:pPr marL="0" indent="0">
              <a:buNone/>
            </a:pPr>
            <a:r>
              <a:rPr lang="en-US" b="0" baseline="0" dirty="0" err="1"/>
              <a:t>CChild</a:t>
            </a:r>
            <a:r>
              <a:rPr lang="en-US" b="0" baseline="0" dirty="0"/>
              <a:t> c(b);</a:t>
            </a:r>
          </a:p>
          <a:p>
            <a:pPr marL="0" indent="0">
              <a:buNone/>
            </a:pPr>
            <a:r>
              <a:rPr lang="en-US" b="0" baseline="0" dirty="0"/>
              <a:t>?</a:t>
            </a: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Оператор присвоения прописан явно, поэтому с ним вопросов нет: оператор присвоения класса </a:t>
            </a:r>
            <a:r>
              <a:rPr lang="en-US" b="0" baseline="0" dirty="0" err="1"/>
              <a:t>CChild</a:t>
            </a:r>
            <a:r>
              <a:rPr lang="en-US" b="0" baseline="0" dirty="0"/>
              <a:t> </a:t>
            </a:r>
            <a:r>
              <a:rPr lang="ru-RU" b="0" baseline="0" dirty="0"/>
              <a:t>копирует свои поля, а для копирования родительских полей вызывает родительский оператор копирования.</a:t>
            </a:r>
          </a:p>
          <a:p>
            <a:pPr marL="0" indent="0">
              <a:buNone/>
            </a:pPr>
            <a:r>
              <a:rPr lang="ru-RU" b="0" baseline="0" dirty="0"/>
              <a:t>Явного конструктора копирования нет, поэтому он создаётся неявно, он копирует поля класса </a:t>
            </a:r>
            <a:r>
              <a:rPr lang="en-US" b="0" baseline="0" dirty="0" err="1"/>
              <a:t>CChild</a:t>
            </a:r>
            <a:r>
              <a:rPr lang="ru-RU" b="0" baseline="0" dirty="0"/>
              <a:t>(байт в байт или если есть, то вызывает их операторы копирования), а для полей родительского класса вызывает родительский конструктор копирования, который создан явно.</a:t>
            </a:r>
          </a:p>
          <a:p>
            <a:pPr marL="0" indent="0">
              <a:buNone/>
            </a:pPr>
            <a:r>
              <a:rPr lang="ru-RU" b="0" baseline="0" dirty="0"/>
              <a:t>В данном примере оператор присвоения полностью соответствует таковому создаваемому компилятором по умолчанию. Поэтому он может быть опущен, а код всё равно будет работать точно так же.</a:t>
            </a:r>
          </a:p>
          <a:p>
            <a:pPr marL="0" indent="0">
              <a:buNone/>
            </a:pP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Ответ: утечки памяти нет, все переменные при копировании будут проинициализированы(</a:t>
            </a:r>
            <a:r>
              <a:rPr lang="en-US" b="0" baseline="0" dirty="0" err="1"/>
              <a:t>m_pName</a:t>
            </a:r>
            <a:r>
              <a:rPr lang="en-US" b="0" baseline="0" dirty="0"/>
              <a:t> </a:t>
            </a:r>
            <a:r>
              <a:rPr lang="ru-RU" b="0" baseline="0" dirty="0"/>
              <a:t>и </a:t>
            </a:r>
            <a:r>
              <a:rPr lang="en-US" b="0" baseline="0" dirty="0" err="1"/>
              <a:t>m_Value</a:t>
            </a:r>
            <a:r>
              <a:rPr lang="en-US" b="0" baseline="0" dirty="0"/>
              <a:t>)</a:t>
            </a:r>
            <a:r>
              <a:rPr lang="ru-RU" b="0" baseline="0" dirty="0"/>
              <a:t>.</a:t>
            </a:r>
          </a:p>
          <a:p>
            <a:pPr marL="0" indent="0">
              <a:buNone/>
            </a:pP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Итого: если указатели есть в родительском классе, а в дочернем их нет, то нет необходимости явно прописывать в дочернем классе конструктор копирования и оператор присвоения.</a:t>
            </a:r>
          </a:p>
          <a:p>
            <a:pPr marL="0" indent="0">
              <a:buNone/>
            </a:pPr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842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Решение задачи: добавим в базовый класс виртуальную функцию</a:t>
            </a:r>
            <a:r>
              <a:rPr lang="en-US" b="0" baseline="0" dirty="0"/>
              <a:t> </a:t>
            </a:r>
            <a:r>
              <a:rPr lang="en-US" b="0" baseline="0" dirty="0" err="1"/>
              <a:t>GetType</a:t>
            </a:r>
            <a:r>
              <a:rPr lang="en-US" b="0" baseline="0" dirty="0"/>
              <a:t>()</a:t>
            </a:r>
            <a:r>
              <a:rPr lang="ru-RU" b="0" baseline="0" dirty="0"/>
              <a:t>, которая будет возвращать признак того, из какого класса эта функция вызвана. В примере на слайде возвращается имя класса. В наследниках перегрузим её, чтобы она возвращала имя класса наследника.</a:t>
            </a:r>
          </a:p>
          <a:p>
            <a:pPr marL="0" indent="0">
              <a:buNone/>
            </a:pPr>
            <a:r>
              <a:rPr lang="ru-RU" b="0" baseline="0" dirty="0"/>
              <a:t>см следующий слайд.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83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1538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Описанный на предыдущем слайде подход реализован в языке </a:t>
            </a:r>
            <a:r>
              <a:rPr lang="en-US" b="0" baseline="0" dirty="0"/>
              <a:t>C++</a:t>
            </a:r>
            <a:r>
              <a:rPr lang="ru-RU" b="0" baseline="0" dirty="0"/>
              <a:t> и называется</a:t>
            </a:r>
            <a:r>
              <a:rPr lang="en-US" b="0" baseline="0" dirty="0"/>
              <a:t> RTTI (</a:t>
            </a:r>
            <a:r>
              <a:rPr lang="ru-RU" b="0" baseline="0" dirty="0"/>
              <a:t>и в других ООП языках тоже).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87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Имея ссылку на структуру </a:t>
            </a:r>
            <a:r>
              <a:rPr lang="en-US" b="0" baseline="0" dirty="0"/>
              <a:t>type</a:t>
            </a:r>
            <a:r>
              <a:rPr lang="ru-RU" b="0" baseline="0" dirty="0"/>
              <a:t>_</a:t>
            </a:r>
            <a:r>
              <a:rPr lang="en-US" b="0" baseline="0" dirty="0"/>
              <a:t>info </a:t>
            </a:r>
            <a:r>
              <a:rPr lang="ru-RU" b="0" baseline="0" dirty="0"/>
              <a:t>можно быстро сравнить относятся ли два объекта к одному и тому же классу – сравнив указатели на </a:t>
            </a:r>
            <a:r>
              <a:rPr lang="en-US" b="0" baseline="0" dirty="0" err="1"/>
              <a:t>type_info</a:t>
            </a:r>
            <a:r>
              <a:rPr lang="ru-RU" b="0" baseline="0" dirty="0"/>
              <a:t>. Для всех классов одного типа возвращается ссылка на один и тот же экземпляр структуры </a:t>
            </a:r>
            <a:r>
              <a:rPr lang="en-US" b="0" baseline="0" dirty="0" err="1"/>
              <a:t>typeinfo</a:t>
            </a:r>
            <a:r>
              <a:rPr lang="en-US" b="0" baseline="0" dirty="0"/>
              <a:t>.</a:t>
            </a:r>
          </a:p>
          <a:p>
            <a:pPr marL="0" indent="0">
              <a:buNone/>
            </a:pPr>
            <a:r>
              <a:rPr lang="ru-RU" b="0" baseline="0" dirty="0"/>
              <a:t>Дополнительно в структуре </a:t>
            </a:r>
            <a:r>
              <a:rPr lang="en-US" b="0" baseline="0" dirty="0" err="1"/>
              <a:t>type_info</a:t>
            </a:r>
            <a:r>
              <a:rPr lang="ru-RU" b="0" baseline="0" dirty="0"/>
              <a:t> хранятся указатели указатели на </a:t>
            </a:r>
            <a:r>
              <a:rPr lang="en-US" b="0" baseline="0" dirty="0" err="1"/>
              <a:t>type_info</a:t>
            </a:r>
            <a:r>
              <a:rPr lang="en-US" b="0" baseline="0" dirty="0"/>
              <a:t> </a:t>
            </a:r>
            <a:r>
              <a:rPr lang="ru-RU" b="0" baseline="0" dirty="0"/>
              <a:t>родительских классов.</a:t>
            </a:r>
          </a:p>
          <a:p>
            <a:pPr marL="0" indent="0">
              <a:buNone/>
            </a:pPr>
            <a:r>
              <a:rPr lang="ru-RU" b="0" baseline="0" dirty="0"/>
              <a:t>Благодаря этому работает оператор </a:t>
            </a:r>
            <a:r>
              <a:rPr lang="en-US" b="0" baseline="0" dirty="0"/>
              <a:t>dynamic_cast</a:t>
            </a:r>
            <a:r>
              <a:rPr lang="ru-RU" b="0" baseline="0" dirty="0"/>
              <a:t> (см следующий слайд). </a:t>
            </a:r>
            <a:endParaRPr lang="en-US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036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Примечание: оператор </a:t>
            </a:r>
            <a:r>
              <a:rPr lang="en-US" b="0" baseline="0" dirty="0"/>
              <a:t>dynamic_cast </a:t>
            </a:r>
            <a:r>
              <a:rPr lang="ru-RU" b="0" baseline="0" dirty="0"/>
              <a:t>работает и со </a:t>
            </a:r>
            <a:r>
              <a:rPr lang="ru-RU" b="1" baseline="0" dirty="0"/>
              <a:t>ссылками</a:t>
            </a:r>
            <a:r>
              <a:rPr lang="ru-RU" b="0" baseline="0" dirty="0"/>
              <a:t>, но при таком подходе нельзя проверить: возможно такое преобразование или нет. Поэтому при невозможности приведения компилятор генерирует исключение(</a:t>
            </a:r>
            <a:r>
              <a:rPr lang="en-US" b="0" baseline="0" dirty="0"/>
              <a:t>throw), </a:t>
            </a:r>
            <a:r>
              <a:rPr lang="ru-RU" b="0" baseline="0" dirty="0"/>
              <a:t>это неудобно и поэтому с помощью </a:t>
            </a:r>
            <a:r>
              <a:rPr lang="en-US" b="0" baseline="0" dirty="0"/>
              <a:t>dynamic_cast</a:t>
            </a:r>
            <a:r>
              <a:rPr lang="ru-RU" b="0" baseline="0" dirty="0"/>
              <a:t> в основном преобразуют указатели на объекты.</a:t>
            </a:r>
            <a:endParaRPr lang="en-US" b="0" baseline="0" dirty="0"/>
          </a:p>
          <a:p>
            <a:pPr marL="0" indent="0">
              <a:buNone/>
            </a:pPr>
            <a:endParaRPr lang="en-US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0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Задача по этой схеме на следующем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11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Ограничение</a:t>
            </a:r>
            <a:r>
              <a:rPr lang="en-US" b="0" baseline="0" dirty="0"/>
              <a:t>: </a:t>
            </a:r>
            <a:r>
              <a:rPr lang="en-US" b="0" baseline="0" dirty="0">
                <a:solidFill>
                  <a:srgbClr val="0000FF"/>
                </a:solidFill>
              </a:rPr>
              <a:t>dynamic_cast</a:t>
            </a:r>
            <a:r>
              <a:rPr lang="en-US" b="0" baseline="0" dirty="0"/>
              <a:t> </a:t>
            </a:r>
            <a:r>
              <a:rPr lang="ru-RU" b="0" baseline="0" dirty="0"/>
              <a:t>не работает с классами без виртуальных функций.</a:t>
            </a:r>
          </a:p>
          <a:p>
            <a:pPr marL="0" indent="0">
              <a:buNone/>
            </a:pPr>
            <a:r>
              <a:rPr lang="ru-RU" b="0" baseline="0" dirty="0"/>
              <a:t>Чтобы этот пример скомпилировался в </a:t>
            </a:r>
            <a:r>
              <a:rPr lang="en-US" b="0" baseline="0" dirty="0"/>
              <a:t>CBase </a:t>
            </a:r>
            <a:r>
              <a:rPr lang="ru-RU" b="0" baseline="0" dirty="0"/>
              <a:t>должна быть как минимум одна виртуальная функция</a:t>
            </a:r>
            <a:r>
              <a:rPr lang="en-US" b="0" baseline="0" dirty="0"/>
              <a:t> </a:t>
            </a:r>
            <a:r>
              <a:rPr lang="ru-RU" b="0" baseline="0" dirty="0"/>
              <a:t>(например деструктор).</a:t>
            </a:r>
            <a:endParaRPr lang="en-US" b="0" baseline="0" dirty="0"/>
          </a:p>
          <a:p>
            <a:pPr marL="0" indent="0">
              <a:buNone/>
            </a:pP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Примечание: проблема при приведении может возникнуть только при множественном наследовании если есть две реализации того класса к которому идёт приведение, тогда только через двойное приведение:</a:t>
            </a:r>
            <a:endParaRPr lang="en-US" b="0" baseline="0" dirty="0"/>
          </a:p>
          <a:p>
            <a:pPr marL="0" indent="0">
              <a:buNone/>
            </a:pPr>
            <a:r>
              <a:rPr lang="en-US" b="0" baseline="0" dirty="0"/>
              <a:t>class CBase{}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class </a:t>
            </a:r>
            <a:r>
              <a:rPr lang="en-US" b="0" baseline="0" dirty="0" err="1"/>
              <a:t>CClassA</a:t>
            </a:r>
            <a:r>
              <a:rPr lang="en-US" b="0" baseline="0" dirty="0"/>
              <a:t> : public CBase{}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class </a:t>
            </a:r>
            <a:r>
              <a:rPr lang="en-US" b="0" baseline="0" dirty="0" err="1"/>
              <a:t>CClassB</a:t>
            </a:r>
            <a:r>
              <a:rPr lang="en-US" b="0" baseline="0" dirty="0"/>
              <a:t> : public CBase{}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class </a:t>
            </a:r>
            <a:r>
              <a:rPr lang="en-US" b="0" baseline="0" dirty="0" err="1"/>
              <a:t>CClassAB</a:t>
            </a:r>
            <a:r>
              <a:rPr lang="en-US" b="0" baseline="0" dirty="0"/>
              <a:t> : public </a:t>
            </a:r>
            <a:r>
              <a:rPr lang="en-US" b="0" baseline="0" dirty="0" err="1"/>
              <a:t>CClassA</a:t>
            </a:r>
            <a:r>
              <a:rPr lang="en-US" b="0" baseline="0" dirty="0"/>
              <a:t>, public </a:t>
            </a:r>
            <a:r>
              <a:rPr lang="en-US" b="0" baseline="0" dirty="0" err="1"/>
              <a:t>CClassB</a:t>
            </a:r>
            <a:r>
              <a:rPr lang="en-US" b="0" baseline="0" dirty="0"/>
              <a:t>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В данном случае у каждого из родителей класса </a:t>
            </a:r>
            <a:r>
              <a:rPr lang="en-US" b="0" baseline="0" dirty="0" err="1"/>
              <a:t>CClassAB</a:t>
            </a:r>
            <a:r>
              <a:rPr lang="ru-RU" b="0" baseline="0" dirty="0"/>
              <a:t> будет свой экземпляр базового класса </a:t>
            </a:r>
            <a:r>
              <a:rPr lang="en-US" b="0" baseline="0" dirty="0"/>
              <a:t>CBase.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То есть будет два варианта преобразования указателя на объект класса </a:t>
            </a:r>
            <a:r>
              <a:rPr lang="en-US" b="0" baseline="0" dirty="0" err="1"/>
              <a:t>CClassAB</a:t>
            </a:r>
            <a:r>
              <a:rPr lang="ru-RU" b="0" baseline="0" dirty="0"/>
              <a:t> в указатель на </a:t>
            </a:r>
            <a:r>
              <a:rPr lang="en-US" b="0" baseline="0" dirty="0"/>
              <a:t>CBase</a:t>
            </a:r>
            <a:r>
              <a:rPr lang="ru-RU" b="0" baseline="0" dirty="0"/>
              <a:t>.</a:t>
            </a: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Единственное решение: сперва получить указатель, например, на</a:t>
            </a:r>
            <a:r>
              <a:rPr lang="en-US" b="0" baseline="0" dirty="0"/>
              <a:t> </a:t>
            </a:r>
            <a:r>
              <a:rPr lang="en-US" b="0" baseline="0" dirty="0" err="1"/>
              <a:t>CClassA</a:t>
            </a:r>
            <a:r>
              <a:rPr lang="ru-RU" b="0" baseline="0" dirty="0"/>
              <a:t>, а из него уже </a:t>
            </a:r>
            <a:r>
              <a:rPr lang="en-US" b="0" baseline="0" dirty="0"/>
              <a:t>CBase* (</a:t>
            </a:r>
            <a:r>
              <a:rPr lang="ru-RU" b="0" baseline="0" dirty="0"/>
              <a:t>причём это можно сделать и неявно</a:t>
            </a:r>
            <a:r>
              <a:rPr lang="en-US" b="0" baseline="0" dirty="0"/>
              <a:t>).</a:t>
            </a:r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059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79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Рассмотрим как работает наследование методов с точки зрения компилятора.</a:t>
            </a:r>
          </a:p>
          <a:p>
            <a:pPr marL="0" indent="0">
              <a:buNone/>
            </a:pPr>
            <a:r>
              <a:rPr lang="ru-RU" baseline="0" dirty="0"/>
              <a:t>Для этого немного вернёмся назад: один родитель у класса и только два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797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98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Преобразование из указателя на дочерний класс в указатель на его родительский класс осуществляется неявно.</a:t>
            </a:r>
            <a:br>
              <a:rPr lang="ru-RU" baseline="0" dirty="0"/>
            </a:br>
            <a:r>
              <a:rPr lang="ru-RU" baseline="0" dirty="0"/>
              <a:t>Также неявно указатель преобразуется в константный.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5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Теперь о том, как работает неявное преобразование из указателя на дочерний класс в указатель на родительский.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Примечание: если присутствует множественное наследование, то преобразование к указателю на родительский класс потребует изменения адреса на который ссылается указатель, но это преобразование всё равно остаётся тривиальным</a:t>
            </a:r>
            <a:r>
              <a:rPr lang="en-US" baseline="0" dirty="0"/>
              <a:t> (</a:t>
            </a:r>
            <a:r>
              <a:rPr lang="ru-RU" baseline="0" dirty="0"/>
              <a:t>для первого родителя адрес не меняется, для второго родителя адрес увеличивается на размер полей первого родителя).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6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Вот таким вот нехитрым способом, с помощью неявного (автоматического) преобразования указателей и осуществляется наследование методов дочерними классами.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06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1) этот код скомпилируется даже без явной реализации конструктора копирования - из данных используется только поле стандартного типа </a:t>
            </a:r>
            <a:r>
              <a:rPr lang="en-US" baseline="0" dirty="0"/>
              <a:t>string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а этот тип сам имеет конструктор копирования (если смотреть с отображением анимации, то в начале пример без конструкторов копирования).</a:t>
            </a:r>
          </a:p>
          <a:p>
            <a:pPr marL="0" indent="0">
              <a:buNone/>
            </a:pPr>
            <a:r>
              <a:rPr lang="ru-RU" baseline="0" dirty="0"/>
              <a:t>2) На этом слайде конструкторы копирования прописаны именно так, как их создал бы компилятор по умолчанию.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78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Наследование и полиморфизм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Наследование и полиморфизм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Наследование и полиморфизм</a:t>
            </a:r>
            <a:endParaRPr lang="en-US" dirty="0"/>
          </a:p>
        </p:txBody>
      </p:sp>
      <p:sp>
        <p:nvSpPr>
          <p:cNvPr id="12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91570" y="765000"/>
            <a:ext cx="893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Этот пример показывает, что метод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400" dirty="0"/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/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/>
              <a:t>) </a:t>
            </a:r>
            <a:r>
              <a:rPr lang="ru-RU" sz="2400" dirty="0"/>
              <a:t>недоступен для класса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400" dirty="0"/>
              <a:t>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557000"/>
            <a:ext cx="4104000" cy="314701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1557000"/>
            <a:ext cx="4464000" cy="23083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4437000"/>
            <a:ext cx="4464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1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spc="-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spc="-1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4) &lt;&lt; </a:t>
            </a:r>
            <a:r>
              <a:rPr lang="en-US" sz="20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1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spc="-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spc="-1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0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8000" y="5085000"/>
            <a:ext cx="4392000" cy="115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1E1E1E"/>
                </a:solidFill>
                <a:highlight>
                  <a:srgbClr val="E6E7E8"/>
                </a:highlight>
              </a:rPr>
              <a:t>error C2660: '</a:t>
            </a:r>
            <a:r>
              <a:rPr lang="en-US" sz="2200" dirty="0" err="1">
                <a:solidFill>
                  <a:srgbClr val="1E1E1E"/>
                </a:solidFill>
                <a:highlight>
                  <a:srgbClr val="E6E7E8"/>
                </a:highlight>
              </a:rPr>
              <a:t>CChild</a:t>
            </a:r>
            <a:r>
              <a:rPr lang="en-US" sz="2200" dirty="0">
                <a:solidFill>
                  <a:srgbClr val="1E1E1E"/>
                </a:solidFill>
                <a:highlight>
                  <a:srgbClr val="E6E7E8"/>
                </a:highlight>
              </a:rPr>
              <a:t>::Method' : function does not take 2 arguments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</p:cNvCxnSpPr>
          <p:nvPr/>
        </p:nvCxnSpPr>
        <p:spPr>
          <a:xfrm flipV="1">
            <a:off x="4500000" y="5445000"/>
            <a:ext cx="360000" cy="2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Заголовок 5"/>
          <p:cNvSpPr txBox="1">
            <a:spLocks/>
          </p:cNvSpPr>
          <p:nvPr/>
        </p:nvSpPr>
        <p:spPr>
          <a:xfrm>
            <a:off x="252000" y="11700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362241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3132000" y="1269000"/>
            <a:ext cx="2808001" cy="2088000"/>
            <a:chOff x="467999" y="1413000"/>
            <a:chExt cx="2808001" cy="208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8000" y="1413000"/>
              <a:ext cx="2808000" cy="2088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CEmployee</a:t>
              </a: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m_Name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m_ID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0000FF"/>
                  </a:solidFill>
                </a:rPr>
                <a:t>unsigned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Input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Print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67999" y="1845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67999" y="2709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396000" y="4293000"/>
            <a:ext cx="2448000" cy="1440000"/>
            <a:chOff x="5796000" y="909000"/>
            <a:chExt cx="2448000" cy="144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796000" y="909000"/>
              <a:ext cx="2448000" cy="144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CLaborer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2700000" y="3357000"/>
            <a:ext cx="792000" cy="936000"/>
            <a:chOff x="2700000" y="3310234"/>
            <a:chExt cx="727724" cy="982766"/>
          </a:xfrm>
        </p:grpSpPr>
        <p:cxnSp>
          <p:nvCxnSpPr>
            <p:cNvPr id="17" name="Прямая со стрелкой 16"/>
            <p:cNvCxnSpPr>
              <a:endCxn id="20" idx="0"/>
            </p:cNvCxnSpPr>
            <p:nvPr/>
          </p:nvCxnSpPr>
          <p:spPr>
            <a:xfrm flipV="1">
              <a:off x="2700000" y="3336789"/>
              <a:ext cx="602295" cy="956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Равнобедренный треугольник 19"/>
            <p:cNvSpPr/>
            <p:nvPr/>
          </p:nvSpPr>
          <p:spPr>
            <a:xfrm rot="1899484">
              <a:off x="2995724" y="33102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3276000" y="4293000"/>
            <a:ext cx="2448000" cy="1800000"/>
            <a:chOff x="5796000" y="909000"/>
            <a:chExt cx="2448000" cy="180000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5796000" y="909000"/>
              <a:ext cx="2448000" cy="180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CScientist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80"/>
                  </a:solidFill>
                </a:rPr>
                <a:t>m_PubsCnt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Input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Print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6156000" y="4293000"/>
            <a:ext cx="2736000" cy="1800000"/>
            <a:chOff x="5796000" y="909000"/>
            <a:chExt cx="2448000" cy="1800000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5796000" y="909000"/>
              <a:ext cx="2448000" cy="180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CManager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m_Title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Input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Print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 flipH="1">
            <a:off x="5508000" y="3357000"/>
            <a:ext cx="720001" cy="936000"/>
            <a:chOff x="2852399" y="3462634"/>
            <a:chExt cx="727725" cy="982766"/>
          </a:xfrm>
        </p:grpSpPr>
        <p:cxnSp>
          <p:nvCxnSpPr>
            <p:cNvPr id="43" name="Прямая со стрелкой 42"/>
            <p:cNvCxnSpPr>
              <a:endCxn id="44" idx="0"/>
            </p:cNvCxnSpPr>
            <p:nvPr/>
          </p:nvCxnSpPr>
          <p:spPr>
            <a:xfrm flipV="1">
              <a:off x="2852399" y="3489658"/>
              <a:ext cx="612086" cy="955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Равнобедренный треугольник 43"/>
            <p:cNvSpPr/>
            <p:nvPr/>
          </p:nvSpPr>
          <p:spPr>
            <a:xfrm rot="1899484">
              <a:off x="3148124" y="34626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7" name="Прямая со стрелкой 46"/>
          <p:cNvCxnSpPr>
            <a:stCxn id="31" idx="0"/>
            <a:endCxn id="48" idx="0"/>
          </p:cNvCxnSpPr>
          <p:nvPr/>
        </p:nvCxnSpPr>
        <p:spPr>
          <a:xfrm flipV="1">
            <a:off x="4500000" y="3357187"/>
            <a:ext cx="6221" cy="93581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Равнобедренный треугольник 47"/>
          <p:cNvSpPr/>
          <p:nvPr/>
        </p:nvSpPr>
        <p:spPr>
          <a:xfrm rot="21596854" flipH="1">
            <a:off x="4284185" y="3357195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80000" y="765000"/>
            <a:ext cx="49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Опрос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000" y="621000"/>
            <a:ext cx="8640000" cy="93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ru-RU" sz="2800" dirty="0"/>
              <a:t>Из какого класса будут вызваны функции </a:t>
            </a:r>
            <a:r>
              <a:rPr lang="en-US" sz="2800" dirty="0"/>
              <a:t>Input </a:t>
            </a:r>
            <a:r>
              <a:rPr lang="ru-RU" sz="2800" dirty="0"/>
              <a:t>и </a:t>
            </a:r>
            <a:r>
              <a:rPr lang="en-US" sz="2800" dirty="0"/>
              <a:t>Print</a:t>
            </a:r>
            <a:r>
              <a:rPr lang="ru-RU" sz="2800" dirty="0"/>
              <a:t>?</a:t>
            </a:r>
            <a:r>
              <a:rPr lang="en-US" sz="2800" dirty="0"/>
              <a:t> </a:t>
            </a:r>
            <a:r>
              <a:rPr lang="ru-RU" sz="2800" dirty="0"/>
              <a:t> 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1629000"/>
            <a:ext cx="3528000" cy="468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CLaborer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96000" y="1629000"/>
            <a:ext cx="5004000" cy="468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 =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CLaborer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};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4;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4;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4;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2000" y="621000"/>
            <a:ext cx="8640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800" dirty="0"/>
              <a:t>Из какого класса будут вызваны функции </a:t>
            </a:r>
            <a:r>
              <a:rPr lang="en-US" sz="2800" dirty="0"/>
              <a:t>Input </a:t>
            </a:r>
            <a:r>
              <a:rPr lang="ru-RU" sz="2800" dirty="0"/>
              <a:t>и </a:t>
            </a:r>
            <a:r>
              <a:rPr lang="en-US" sz="2800" dirty="0"/>
              <a:t>Print </a:t>
            </a:r>
            <a:r>
              <a:rPr lang="ru-RU" sz="2800" dirty="0"/>
              <a:t> в каждом из приведенных случаев?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1908000" y="765000"/>
            <a:ext cx="4752000" cy="2808000"/>
            <a:chOff x="467999" y="1413000"/>
            <a:chExt cx="2808001" cy="193885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8000" y="1413000"/>
              <a:ext cx="2808000" cy="1938857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CEmployee</a:t>
              </a: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m_Name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pPr marL="174625" indent="-174625">
                <a:buFontTx/>
                <a:buChar char="-"/>
              </a:pPr>
              <a:r>
                <a:rPr lang="en-US" sz="2400" dirty="0" err="1">
                  <a:solidFill>
                    <a:srgbClr val="000080"/>
                  </a:solidFill>
                </a:rPr>
                <a:t>m_ID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0000FF"/>
                  </a:solidFill>
                </a:rPr>
                <a:t>unsigned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  <a:endParaRPr lang="ru-RU" sz="2400" dirty="0">
                <a:solidFill>
                  <a:srgbClr val="0000FF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 err="1">
                  <a:solidFill>
                    <a:srgbClr val="000080"/>
                  </a:solidFill>
                </a:rPr>
                <a:t>FuncInput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rgbClr val="0000FF"/>
                  </a:solidFill>
                </a:rPr>
                <a:t>void</a:t>
              </a:r>
              <a:r>
                <a:rPr lang="en-US" sz="2400" dirty="0">
                  <a:solidFill>
                    <a:schemeClr val="tx1"/>
                  </a:solidFill>
                </a:rPr>
                <a:t> (</a:t>
              </a:r>
              <a:r>
                <a:rPr lang="en-US" sz="2400" dirty="0">
                  <a:solidFill>
                    <a:srgbClr val="428497"/>
                  </a:solidFill>
                </a:rPr>
                <a:t>CEmployee</a:t>
              </a:r>
              <a:r>
                <a:rPr lang="en-US" sz="2400" dirty="0">
                  <a:solidFill>
                    <a:schemeClr val="tx1"/>
                  </a:solidFill>
                </a:rPr>
                <a:t>::*)()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 err="1">
                  <a:solidFill>
                    <a:srgbClr val="000080"/>
                  </a:solidFill>
                </a:rPr>
                <a:t>FuncPrint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rgbClr val="0000FF"/>
                  </a:solidFill>
                </a:rPr>
                <a:t>void</a:t>
              </a:r>
              <a:r>
                <a:rPr lang="en-US" sz="2400" dirty="0">
                  <a:solidFill>
                    <a:schemeClr val="tx1"/>
                  </a:solidFill>
                </a:rPr>
                <a:t> (</a:t>
              </a:r>
              <a:r>
                <a:rPr lang="en-US" sz="2400" dirty="0">
                  <a:solidFill>
                    <a:srgbClr val="428497"/>
                  </a:solidFill>
                </a:rPr>
                <a:t>CEmployee</a:t>
              </a:r>
              <a:r>
                <a:rPr lang="en-US" sz="2400" dirty="0">
                  <a:solidFill>
                    <a:schemeClr val="tx1"/>
                  </a:solidFill>
                </a:rPr>
                <a:t>::*)()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Input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Print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67999" y="1761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67999" y="2805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396000" y="4509000"/>
            <a:ext cx="2448000" cy="1440000"/>
            <a:chOff x="5796000" y="909000"/>
            <a:chExt cx="2448000" cy="144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796000" y="909000"/>
              <a:ext cx="2448000" cy="144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CLaborer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2700000" y="3573000"/>
            <a:ext cx="792000" cy="936000"/>
            <a:chOff x="2700000" y="3310234"/>
            <a:chExt cx="727724" cy="982766"/>
          </a:xfrm>
        </p:grpSpPr>
        <p:cxnSp>
          <p:nvCxnSpPr>
            <p:cNvPr id="17" name="Прямая со стрелкой 16"/>
            <p:cNvCxnSpPr>
              <a:endCxn id="20" idx="0"/>
            </p:cNvCxnSpPr>
            <p:nvPr/>
          </p:nvCxnSpPr>
          <p:spPr>
            <a:xfrm flipV="1">
              <a:off x="2700000" y="3336789"/>
              <a:ext cx="602295" cy="956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Равнобедренный треугольник 19"/>
            <p:cNvSpPr/>
            <p:nvPr/>
          </p:nvSpPr>
          <p:spPr>
            <a:xfrm rot="1899484">
              <a:off x="2995724" y="33102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3276000" y="4509000"/>
            <a:ext cx="2448000" cy="1800000"/>
            <a:chOff x="5796000" y="909000"/>
            <a:chExt cx="2448000" cy="180000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5796000" y="909000"/>
              <a:ext cx="2448000" cy="180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CScientist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80"/>
                  </a:solidFill>
                </a:rPr>
                <a:t>m_PubsCnt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Input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Print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6156000" y="4509000"/>
            <a:ext cx="2736000" cy="1800000"/>
            <a:chOff x="5796000" y="909000"/>
            <a:chExt cx="2448000" cy="1800000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5796000" y="909000"/>
              <a:ext cx="2448000" cy="180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CManager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m_Title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Input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Print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 flipH="1">
            <a:off x="5508000" y="3573000"/>
            <a:ext cx="720001" cy="936000"/>
            <a:chOff x="2852399" y="3462634"/>
            <a:chExt cx="727725" cy="982766"/>
          </a:xfrm>
        </p:grpSpPr>
        <p:cxnSp>
          <p:nvCxnSpPr>
            <p:cNvPr id="43" name="Прямая со стрелкой 42"/>
            <p:cNvCxnSpPr>
              <a:endCxn id="44" idx="0"/>
            </p:cNvCxnSpPr>
            <p:nvPr/>
          </p:nvCxnSpPr>
          <p:spPr>
            <a:xfrm flipV="1">
              <a:off x="2852399" y="3489658"/>
              <a:ext cx="612086" cy="955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Равнобедренный треугольник 43"/>
            <p:cNvSpPr/>
            <p:nvPr/>
          </p:nvSpPr>
          <p:spPr>
            <a:xfrm rot="1899484">
              <a:off x="3148124" y="34626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7" name="Прямая со стрелкой 46"/>
          <p:cNvCxnSpPr>
            <a:stCxn id="31" idx="0"/>
            <a:endCxn id="48" idx="0"/>
          </p:cNvCxnSpPr>
          <p:nvPr/>
        </p:nvCxnSpPr>
        <p:spPr>
          <a:xfrm flipV="1">
            <a:off x="4500000" y="3573187"/>
            <a:ext cx="6221" cy="93581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Равнобедренный треугольник 47"/>
          <p:cNvSpPr/>
          <p:nvPr/>
        </p:nvSpPr>
        <p:spPr>
          <a:xfrm rot="21596854" flipH="1">
            <a:off x="4284185" y="3573195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485000"/>
            <a:ext cx="8640960" cy="489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881188" indent="-1881188"/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13. Введение в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14. Инкапсуляция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15. Связанные динамические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Шаблоны классов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Библиотека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STL</a:t>
            </a:r>
          </a:p>
          <a:p>
            <a:pPr marL="627063" indent="-452438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Наследование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и 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20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3" lvl="0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Основы системы ввода-вывода</a:t>
            </a:r>
          </a:p>
          <a:p>
            <a:pPr marL="627062" lvl="0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Исключения</a:t>
            </a:r>
          </a:p>
          <a:p>
            <a:pPr marL="628650" indent="-1588" fontAlgn="t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88000" y="189000"/>
            <a:ext cx="414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Гораздо больше людей сдавшихся,</a:t>
            </a:r>
            <a:br>
              <a:rPr lang="ru-RU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чем побеждённых.</a:t>
            </a:r>
          </a:p>
          <a:p>
            <a:pPr algn="r"/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Г. Форд.</a:t>
            </a:r>
          </a:p>
        </p:txBody>
      </p:sp>
    </p:spTree>
    <p:extLst>
      <p:ext uri="{BB962C8B-B14F-4D97-AF65-F5344CB8AC3E}">
        <p14:creationId xmlns:p14="http://schemas.microsoft.com/office/powerpoint/2010/main" val="37525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693000"/>
            <a:ext cx="9036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сотрудник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6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фамилию: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номер сотрудника: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Фамилия: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m_Name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"Номер сотрудника: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2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28000" y="1629000"/>
            <a:ext cx="4572000" cy="4512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 =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CLaborer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};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4;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4;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4;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vpPeople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52000" y="693000"/>
            <a:ext cx="864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 какого класса будут вызваны функции </a:t>
            </a:r>
            <a:r>
              <a:rPr lang="en-US" sz="2800" dirty="0"/>
              <a:t>Input </a:t>
            </a:r>
            <a:r>
              <a:rPr lang="ru-RU" sz="2800" dirty="0"/>
              <a:t>и </a:t>
            </a:r>
            <a:r>
              <a:rPr lang="en-US" sz="2800" dirty="0"/>
              <a:t>Print </a:t>
            </a:r>
            <a:r>
              <a:rPr lang="ru-RU" sz="2800" dirty="0"/>
              <a:t> в каждом из приведенных случаев?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000" y="1845000"/>
            <a:ext cx="3600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Что не так в этой программе?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000" y="2925000"/>
            <a:ext cx="410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Деструктор не был сделан виртуальной функцией, поэтому он будет вызываться</a:t>
            </a:r>
            <a:br>
              <a:rPr lang="ru-RU" sz="2600" dirty="0"/>
            </a:br>
            <a:r>
              <a:rPr lang="ru-RU" sz="2600" dirty="0"/>
              <a:t>из родительского класса, а значит память строк класса </a:t>
            </a:r>
            <a:r>
              <a:rPr lang="en-US" sz="2600" dirty="0" err="1">
                <a:solidFill>
                  <a:srgbClr val="428497"/>
                </a:solidFill>
              </a:rPr>
              <a:t>CManager</a:t>
            </a:r>
            <a:r>
              <a:rPr lang="en-US" sz="2600" dirty="0">
                <a:solidFill>
                  <a:srgbClr val="428497"/>
                </a:solidFill>
              </a:rPr>
              <a:t> </a:t>
            </a:r>
            <a:r>
              <a:rPr lang="ru-RU" sz="2600" dirty="0"/>
              <a:t>"утечёт"...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981000"/>
            <a:ext cx="90360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сотрудник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6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Фамилия: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"Номер сотрудника: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  <a:endParaRPr lang="ru-RU" sz="2000" b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356000" y="1485000"/>
            <a:ext cx="4392000" cy="172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ru-RU" sz="2200" dirty="0">
                <a:solidFill>
                  <a:schemeClr val="tx1"/>
                </a:solidFill>
              </a:rPr>
              <a:t>Добавляем пустой деструктор в базовом классе,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только для того, чтобы пометить, что он виртуальный.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000" y="1053000"/>
            <a:ext cx="864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 полиморфизмом на уровне функций вы уже знакомы: </a:t>
            </a:r>
          </a:p>
          <a:p>
            <a:r>
              <a:rPr lang="ru-RU" sz="2400" dirty="0"/>
              <a:t>у функции с одним и тем же именем может быть несколько реализаций с разным числом и типами параметров и</a:t>
            </a:r>
            <a:br>
              <a:rPr lang="ru-RU" sz="2400" dirty="0"/>
            </a:br>
            <a:r>
              <a:rPr lang="ru-RU" sz="2400" dirty="0"/>
              <a:t>они могут быть реализованы абсолютно разным образом. Например, выводить на экран строку (как есть в памяти) или форматировать число в текст и только после этого выводить.</a:t>
            </a:r>
          </a:p>
          <a:p>
            <a:endParaRPr lang="ru-RU" sz="2400" dirty="0"/>
          </a:p>
          <a:p>
            <a:r>
              <a:rPr lang="ru-RU" sz="2400" dirty="0"/>
              <a:t>"Виртуальный" – видимый, но не существующий в реальности.</a:t>
            </a:r>
          </a:p>
          <a:p>
            <a:r>
              <a:rPr lang="ru-RU" sz="2400" b="1" dirty="0"/>
              <a:t>Виртуальная функция </a:t>
            </a:r>
            <a:r>
              <a:rPr lang="ru-RU" sz="2400" dirty="0"/>
              <a:t>– функция, при вызове которой, программа заранее не знает, какая реализация будет вызвана. Более того, при вызове виртуального метода могут (и будут) вызываться разные методы в зависимости от того для объекта какого из дочерних классов был осуществлён вызов функции. Такое поведение называется </a:t>
            </a:r>
            <a:r>
              <a:rPr lang="ru-RU" sz="2400" b="1" u="sng" dirty="0"/>
              <a:t>полиморфизмом</a:t>
            </a:r>
            <a:r>
              <a:rPr lang="ru-RU" sz="2400" dirty="0"/>
              <a:t>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Абстрактные функции и классы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2844000" y="1053000"/>
            <a:ext cx="3456000" cy="1728000"/>
            <a:chOff x="467999" y="1413000"/>
            <a:chExt cx="2808001" cy="119314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8000" y="1413000"/>
              <a:ext cx="2808000" cy="1193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CStorableObject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ostream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file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Load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istream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file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67999" y="1761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67999" y="1959857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108001" y="3717000"/>
            <a:ext cx="2664000" cy="2160000"/>
            <a:chOff x="5364000" y="909000"/>
            <a:chExt cx="2274146" cy="216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364000" y="909000"/>
              <a:ext cx="2274146" cy="216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CPoint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>
                  <a:solidFill>
                    <a:srgbClr val="000080"/>
                  </a:solidFill>
                </a:rPr>
                <a:t>X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0000FF"/>
                  </a:solidFill>
                </a:rPr>
                <a:t>double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>
                  <a:solidFill>
                    <a:srgbClr val="000080"/>
                  </a:solidFill>
                </a:rPr>
                <a:t>Y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0000FF"/>
                  </a:solidFill>
                </a:rPr>
                <a:t>double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ostream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Load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istream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364000" y="1341000"/>
              <a:ext cx="22741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364000" y="2133000"/>
              <a:ext cx="22741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2556000" y="2781000"/>
            <a:ext cx="792000" cy="936000"/>
            <a:chOff x="2700000" y="3310234"/>
            <a:chExt cx="727724" cy="982766"/>
          </a:xfrm>
        </p:grpSpPr>
        <p:cxnSp>
          <p:nvCxnSpPr>
            <p:cNvPr id="17" name="Прямая со стрелкой 16"/>
            <p:cNvCxnSpPr>
              <a:endCxn id="20" idx="0"/>
            </p:cNvCxnSpPr>
            <p:nvPr/>
          </p:nvCxnSpPr>
          <p:spPr>
            <a:xfrm flipV="1">
              <a:off x="2700000" y="3336789"/>
              <a:ext cx="602295" cy="956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Равнобедренный треугольник 19"/>
            <p:cNvSpPr/>
            <p:nvPr/>
          </p:nvSpPr>
          <p:spPr>
            <a:xfrm rot="1899484">
              <a:off x="2995724" y="33102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3132000" y="3717000"/>
            <a:ext cx="2880000" cy="2160000"/>
            <a:chOff x="6012000" y="909000"/>
            <a:chExt cx="2448000" cy="216000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6012000" y="909000"/>
              <a:ext cx="2448000" cy="216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CCircle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>
                  <a:solidFill>
                    <a:srgbClr val="000080"/>
                  </a:solidFill>
                </a:rPr>
                <a:t>Center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 err="1">
                  <a:solidFill>
                    <a:srgbClr val="428497"/>
                  </a:solidFill>
                </a:rPr>
                <a:t>CPoint</a:t>
              </a:r>
              <a:endParaRPr lang="en-US" sz="2400" dirty="0">
                <a:solidFill>
                  <a:srgbClr val="428497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>
                  <a:solidFill>
                    <a:srgbClr val="000080"/>
                  </a:solidFill>
                </a:rPr>
                <a:t>Radius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0000FF"/>
                  </a:solidFill>
                </a:rPr>
                <a:t>double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ostream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Load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istream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6012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6012000" y="2133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6228000" y="3717000"/>
            <a:ext cx="2808000" cy="2160000"/>
            <a:chOff x="5796000" y="909000"/>
            <a:chExt cx="2448000" cy="2160000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5796000" y="909000"/>
              <a:ext cx="2448000" cy="216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CEmployee</a:t>
              </a: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m_Name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m_ID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0000FF"/>
                  </a:solidFill>
                </a:rPr>
                <a:t>unsigned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ostream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Load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istream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5796000" y="2133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/>
          <p:cNvGrpSpPr/>
          <p:nvPr/>
        </p:nvGrpSpPr>
        <p:grpSpPr>
          <a:xfrm>
            <a:off x="4356000" y="2781000"/>
            <a:ext cx="427415" cy="936000"/>
            <a:chOff x="4284185" y="3573187"/>
            <a:chExt cx="427415" cy="936000"/>
          </a:xfrm>
        </p:grpSpPr>
        <p:cxnSp>
          <p:nvCxnSpPr>
            <p:cNvPr id="47" name="Прямая со стрелкой 46"/>
            <p:cNvCxnSpPr>
              <a:stCxn id="31" idx="0"/>
              <a:endCxn id="48" idx="0"/>
            </p:cNvCxnSpPr>
            <p:nvPr/>
          </p:nvCxnSpPr>
          <p:spPr>
            <a:xfrm flipV="1">
              <a:off x="4500185" y="3573187"/>
              <a:ext cx="6036" cy="93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Равнобедренный треугольник 47"/>
            <p:cNvSpPr/>
            <p:nvPr/>
          </p:nvSpPr>
          <p:spPr>
            <a:xfrm rot="21596854" flipH="1">
              <a:off x="4284185" y="3573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/>
          <p:cNvGrpSpPr/>
          <p:nvPr/>
        </p:nvGrpSpPr>
        <p:grpSpPr>
          <a:xfrm flipH="1">
            <a:off x="5756412" y="2712515"/>
            <a:ext cx="975584" cy="1004487"/>
            <a:chOff x="2653929" y="3390727"/>
            <a:chExt cx="896409" cy="1054675"/>
          </a:xfrm>
        </p:grpSpPr>
        <p:cxnSp>
          <p:nvCxnSpPr>
            <p:cNvPr id="35" name="Прямая со стрелкой 34"/>
            <p:cNvCxnSpPr/>
            <p:nvPr/>
          </p:nvCxnSpPr>
          <p:spPr>
            <a:xfrm flipV="1">
              <a:off x="2653929" y="3462634"/>
              <a:ext cx="860035" cy="9827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Равнобедренный треугольник 40"/>
            <p:cNvSpPr/>
            <p:nvPr/>
          </p:nvSpPr>
          <p:spPr>
            <a:xfrm rot="2941361">
              <a:off x="3116991" y="3451028"/>
              <a:ext cx="493647" cy="373046"/>
            </a:xfrm>
            <a:prstGeom prst="triangle">
              <a:avLst>
                <a:gd name="adj" fmla="val 4514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E1F57-9481-4B05-A355-3882BF240079}"/>
              </a:ext>
            </a:extLst>
          </p:cNvPr>
          <p:cNvSpPr txBox="1"/>
          <p:nvPr/>
        </p:nvSpPr>
        <p:spPr>
          <a:xfrm>
            <a:off x="6660000" y="1053000"/>
            <a:ext cx="2303998" cy="15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Что общего между ёжиком и молоком?</a:t>
            </a:r>
          </a:p>
          <a:p>
            <a:pPr algn="r">
              <a:lnSpc>
                <a:spcPct val="80000"/>
              </a:lnSpc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(они оба сворачиваются)</a:t>
            </a:r>
          </a:p>
        </p:txBody>
      </p:sp>
    </p:spTree>
    <p:extLst>
      <p:ext uri="{BB962C8B-B14F-4D97-AF65-F5344CB8AC3E}">
        <p14:creationId xmlns:p14="http://schemas.microsoft.com/office/powerpoint/2010/main" val="40684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Абстрактные функции и классы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2000" y="837000"/>
            <a:ext cx="8784000" cy="561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Виртуальные методы без реализации называются </a:t>
            </a:r>
            <a:r>
              <a:rPr lang="ru-RU" sz="2400" b="1" u="sng" dirty="0"/>
              <a:t>абстрактными методами</a:t>
            </a:r>
            <a:r>
              <a:rPr lang="ru-RU" sz="2400" dirty="0"/>
              <a:t>.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Виртуальный метод помечается как абстрактный добавлением в конце его объявления </a:t>
            </a:r>
            <a:r>
              <a:rPr lang="en-US" sz="2400" dirty="0"/>
              <a:t>'</a:t>
            </a:r>
            <a:r>
              <a:rPr lang="ru-RU" sz="2400" dirty="0"/>
              <a:t>= 0</a:t>
            </a:r>
            <a:r>
              <a:rPr lang="en-US" sz="2400" dirty="0"/>
              <a:t>'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При этом ноль никуда не записывается – такой синтаксис.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Полученную абстрактную функцию нельзя вызывать, пока она не будет реализована в наследниках.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Классы содержащие хотя бы одну абстрактную функцию являются </a:t>
            </a:r>
            <a:r>
              <a:rPr lang="ru-RU" sz="2400" b="1" u="sng" dirty="0"/>
              <a:t>абстрактными классами</a:t>
            </a:r>
            <a:r>
              <a:rPr lang="ru-RU" sz="2400" dirty="0"/>
              <a:t>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Компилятор не позволит создать экземпляр абстрактного класса. Создать можно только его наследника, и только если наследник реализует все абстрактные методы объявленные в базовом классе.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8000" y="765000"/>
            <a:ext cx="89332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В производном классе можно переопределять методы базового класса (сохраняя точное совпадение с исходным прототипом: количество и типы аргументов и возвращаемый тип). Исключение: если возвращаемый тип является указателем/ссылкой на какой-либо класс, он может быть заменён указателем/ссылкой на дочерний класс.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Если в производном классе вы перегрузили какую-либо функцию, то все одноименные перегруженные функции базового класса будут "прикрыты", к ним можно обратиться используя пространство имён родительского класса</a:t>
            </a:r>
            <a:br>
              <a:rPr lang="ru-RU" sz="2400" dirty="0"/>
            </a:br>
            <a:r>
              <a:rPr lang="ru-RU" sz="2400" dirty="0"/>
              <a:t>(но это будет нарушать принцип инкапсуляции).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Можно вручную перегрузить все одноименные функции.</a:t>
            </a:r>
            <a:br>
              <a:rPr lang="ru-RU" sz="2400" dirty="0"/>
            </a:br>
            <a:r>
              <a:rPr lang="ru-RU" sz="2400" dirty="0"/>
              <a:t>При этом там, где не нужны изменения, внутри метода просто вызвать реализацию из базового класса (используя ::).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73003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Абстрактные функции и классы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0000" y="1413000"/>
            <a:ext cx="8784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Если родительский класс содержит только абстрактные методы (нет реализованных методов и нет данных), то он называется </a:t>
            </a:r>
            <a:r>
              <a:rPr lang="ru-RU" sz="2400" b="1" u="sng" dirty="0"/>
              <a:t>интерфейсом</a:t>
            </a:r>
            <a:r>
              <a:rPr lang="ru-RU" sz="2400" dirty="0"/>
              <a:t>. 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В С++ для объявления интерфейсов не предусмотрено никакого отдельного синтаксиса – он объявляется как обычный класс.</a:t>
            </a:r>
            <a:br>
              <a:rPr lang="ru-RU" sz="2400" dirty="0"/>
            </a:br>
            <a:r>
              <a:rPr lang="ru-RU" sz="2400" dirty="0"/>
              <a:t>В других объектно-ориентированных языках (</a:t>
            </a:r>
            <a:r>
              <a:rPr lang="en-US" sz="2400" dirty="0"/>
              <a:t>C#,</a:t>
            </a:r>
            <a:r>
              <a:rPr lang="ru-RU" sz="2400" dirty="0"/>
              <a:t> </a:t>
            </a:r>
            <a:r>
              <a:rPr lang="en-US" sz="2400" dirty="0"/>
              <a:t>Java)</a:t>
            </a:r>
            <a:r>
              <a:rPr lang="ru-RU" sz="2400" dirty="0"/>
              <a:t>,</a:t>
            </a:r>
            <a:br>
              <a:rPr lang="ru-RU" sz="2400" dirty="0"/>
            </a:br>
            <a:r>
              <a:rPr lang="ru-RU" sz="2400" dirty="0"/>
              <a:t>где не поддерживается множественное наследование от классов, разрешают множественное наследование только от интерфейсов. Поэтому для их обозначения и вводится специальный синтаксис.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Абстрактные функции и классы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6000" y="2637000"/>
            <a:ext cx="5976000" cy="367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765000"/>
            <a:ext cx="5256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56000" y="765000"/>
            <a:ext cx="2880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6000" y="2637000"/>
            <a:ext cx="5976000" cy="367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765000"/>
            <a:ext cx="5256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92335" y="477000"/>
            <a:ext cx="4543665" cy="288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C++98 </a:t>
            </a:r>
            <a:r>
              <a:rPr lang="ru-RU" sz="2200" dirty="0">
                <a:solidFill>
                  <a:schemeClr val="tx1"/>
                </a:solidFill>
              </a:rPr>
              <a:t>позволяет не указывать ключевое слово </a:t>
            </a:r>
            <a:r>
              <a:rPr lang="en-US" sz="2200" dirty="0">
                <a:solidFill>
                  <a:srgbClr val="0000FF"/>
                </a:solidFill>
              </a:rPr>
              <a:t>virtual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в дочерних классах: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если в родительском есть такая же функция и она виртуальная, то и в дочернем классе функция автоматически будет виртуальной.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476000" y="2493000"/>
            <a:ext cx="3168000" cy="2088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6000" y="2637000"/>
            <a:ext cx="7344000" cy="367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765000"/>
            <a:ext cx="5256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80000" y="693000"/>
            <a:ext cx="8712000" cy="129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В С++11 можно указать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в классе наследнике ключевое слово </a:t>
            </a:r>
            <a:r>
              <a:rPr lang="en-US" sz="2200" dirty="0">
                <a:solidFill>
                  <a:srgbClr val="0000FF"/>
                </a:solidFill>
              </a:rPr>
              <a:t>override</a:t>
            </a:r>
            <a:r>
              <a:rPr lang="ru-RU" sz="2200" dirty="0">
                <a:solidFill>
                  <a:schemeClr val="tx1"/>
                </a:solidFill>
              </a:rPr>
              <a:t>. Оно даст команду компилятору проверить, что в родительском классе есть такая же функция и что она виртуальная.</a:t>
            </a:r>
            <a:endParaRPr lang="ru-RU" sz="20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644000" y="2277000"/>
            <a:ext cx="1224000" cy="2232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9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6000" y="2637000"/>
            <a:ext cx="7344000" cy="367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765000"/>
            <a:ext cx="5256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1" name="Прямая со стрелкой 10"/>
          <p:cNvCxnSpPr>
            <a:stCxn id="13" idx="2"/>
          </p:cNvCxnSpPr>
          <p:nvPr/>
        </p:nvCxnSpPr>
        <p:spPr>
          <a:xfrm>
            <a:off x="4716000" y="2493000"/>
            <a:ext cx="1152000" cy="2016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68000" y="765000"/>
            <a:ext cx="8496000" cy="172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Также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вместо </a:t>
            </a:r>
            <a:r>
              <a:rPr lang="en-US" sz="2200" dirty="0">
                <a:solidFill>
                  <a:srgbClr val="0000FF"/>
                </a:solidFill>
              </a:rPr>
              <a:t>virtual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можно использовать ключевое слово </a:t>
            </a:r>
            <a:r>
              <a:rPr lang="en-US" sz="2200" dirty="0">
                <a:solidFill>
                  <a:srgbClr val="0000FF"/>
                </a:solidFill>
              </a:rPr>
              <a:t>final</a:t>
            </a:r>
            <a:r>
              <a:rPr lang="ru-RU" sz="2200" dirty="0">
                <a:solidFill>
                  <a:schemeClr val="tx1"/>
                </a:solidFill>
              </a:rPr>
              <a:t>. Оно как и </a:t>
            </a:r>
            <a:r>
              <a:rPr lang="en-US" sz="2200" dirty="0">
                <a:solidFill>
                  <a:srgbClr val="0000FF"/>
                </a:solidFill>
              </a:rPr>
              <a:t>override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требует, чтобы такая же функция была виртуальной в родительском классе, но кроме того запрещает перегружать её в наследниках.</a:t>
            </a:r>
            <a:endParaRPr lang="ru-RU" sz="20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909000"/>
            <a:ext cx="2880000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"~A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60000" y="909000"/>
            <a:ext cx="2880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"~B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084000" y="909000"/>
            <a:ext cx="2952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"~C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909000"/>
            <a:ext cx="4104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8000" y="3501000"/>
            <a:ext cx="5112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08000" y="765000"/>
            <a:ext cx="1368000" cy="2808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400" dirty="0">
                <a:solidFill>
                  <a:prstClr val="white">
                    <a:lumMod val="85000"/>
                  </a:prstClr>
                </a:solidFill>
              </a:rPr>
              <a:t>Start</a:t>
            </a:r>
          </a:p>
          <a:p>
            <a:pPr lvl="0">
              <a:spcBef>
                <a:spcPts val="300"/>
              </a:spcBef>
            </a:pPr>
            <a:r>
              <a:rPr lang="ru-RU" sz="2400" dirty="0">
                <a:solidFill>
                  <a:prstClr val="white">
                    <a:lumMod val="85000"/>
                  </a:prstClr>
                </a:solidFill>
              </a:rPr>
              <a:t>A 1</a:t>
            </a:r>
          </a:p>
          <a:p>
            <a:pPr lvl="0">
              <a:spcBef>
                <a:spcPts val="300"/>
              </a:spcBef>
            </a:pPr>
            <a:r>
              <a:rPr lang="ru-RU" sz="2400" dirty="0">
                <a:solidFill>
                  <a:prstClr val="white">
                    <a:lumMod val="85000"/>
                  </a:prstClr>
                </a:solidFill>
              </a:rPr>
              <a:t>A 2</a:t>
            </a:r>
          </a:p>
          <a:p>
            <a:pPr lvl="0"/>
            <a:r>
              <a:rPr lang="ru-RU" sz="2400" dirty="0">
                <a:solidFill>
                  <a:prstClr val="white">
                    <a:lumMod val="85000"/>
                  </a:prstClr>
                </a:solidFill>
              </a:rPr>
              <a:t>B 2</a:t>
            </a:r>
          </a:p>
          <a:p>
            <a:pPr lvl="0">
              <a:spcBef>
                <a:spcPts val="300"/>
              </a:spcBef>
            </a:pPr>
            <a:r>
              <a:rPr lang="ru-RU" sz="2400" dirty="0">
                <a:solidFill>
                  <a:prstClr val="white">
                    <a:lumMod val="85000"/>
                  </a:prstClr>
                </a:solidFill>
              </a:rPr>
              <a:t>A 3</a:t>
            </a:r>
          </a:p>
          <a:p>
            <a:pPr lvl="0"/>
            <a:r>
              <a:rPr lang="ru-RU" sz="2400" dirty="0">
                <a:solidFill>
                  <a:prstClr val="white">
                    <a:lumMod val="85000"/>
                  </a:prstClr>
                </a:solidFill>
              </a:rPr>
              <a:t>B 3</a:t>
            </a:r>
          </a:p>
          <a:p>
            <a:pPr lvl="0"/>
            <a:r>
              <a:rPr lang="ru-RU" sz="2400" dirty="0">
                <a:solidFill>
                  <a:prstClr val="white">
                    <a:lumMod val="85000"/>
                  </a:prstClr>
                </a:solidFill>
              </a:rPr>
              <a:t>C 3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5508000" y="3501000"/>
            <a:ext cx="1368000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bg1">
                    <a:lumMod val="85000"/>
                  </a:schemeClr>
                </a:solidFill>
              </a:rPr>
              <a:t>Stop</a:t>
            </a:r>
            <a:endParaRPr lang="ru-RU" sz="2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~C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~B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~A 3</a:t>
            </a:r>
          </a:p>
          <a:p>
            <a:pPr>
              <a:spcBef>
                <a:spcPts val="300"/>
              </a:spcBef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~B 2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~A 2</a:t>
            </a:r>
          </a:p>
          <a:p>
            <a:pPr>
              <a:spcBef>
                <a:spcPts val="300"/>
              </a:spcBef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~A 1</a:t>
            </a:r>
          </a:p>
        </p:txBody>
      </p:sp>
    </p:spTree>
    <p:extLst>
      <p:ext uri="{BB962C8B-B14F-4D97-AF65-F5344CB8AC3E}">
        <p14:creationId xmlns:p14="http://schemas.microsoft.com/office/powerpoint/2010/main" val="23336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765001"/>
            <a:ext cx="2880000" cy="554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"~A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spc="-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spc="-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spc="-3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"(A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60000" y="909000"/>
            <a:ext cx="2880000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"~B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spc="-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spc="-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spc="-3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"(B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084000" y="909000"/>
            <a:ext cx="2952000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: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lvl="0"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"~C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spc="-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spc="-3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spc="-3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"(C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6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2000" y="1629000"/>
            <a:ext cx="44640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b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b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b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08000" y="1269000"/>
            <a:ext cx="1584000" cy="2880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Stop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~C (C 3)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~B (B 3)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~A (A 3)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~B (B 2)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~A (A 2)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~A (A 1)</a:t>
            </a:r>
            <a:endParaRPr lang="ru-R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32000" y="1269000"/>
            <a:ext cx="1728000" cy="2952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Start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A (A 1)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A (A 2)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B (B 2)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A (A 3)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B (B 3)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C (C 3)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932000" y="4221000"/>
            <a:ext cx="1728000" cy="1584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(A 1)</a:t>
            </a:r>
          </a:p>
          <a:p>
            <a:pPr lvl="0"/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(B 2)</a:t>
            </a:r>
          </a:p>
          <a:p>
            <a:pPr lvl="0"/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(C 3)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7597F1D-368F-4175-A00A-466E377C0066}"/>
              </a:ext>
            </a:extLst>
          </p:cNvPr>
          <p:cNvCxnSpPr/>
          <p:nvPr/>
        </p:nvCxnSpPr>
        <p:spPr>
          <a:xfrm>
            <a:off x="2764639" y="3645000"/>
            <a:ext cx="2167361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AA9AB7D-0B54-44E4-9E2B-2BAAC761C49E}"/>
              </a:ext>
            </a:extLst>
          </p:cNvPr>
          <p:cNvCxnSpPr>
            <a:cxnSpLocks/>
          </p:cNvCxnSpPr>
          <p:nvPr/>
        </p:nvCxnSpPr>
        <p:spPr>
          <a:xfrm flipV="1">
            <a:off x="3636000" y="2407425"/>
            <a:ext cx="1208526" cy="668363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4F464D0-F503-4C20-9BF3-8157B34630FD}"/>
              </a:ext>
            </a:extLst>
          </p:cNvPr>
          <p:cNvCxnSpPr>
            <a:cxnSpLocks/>
          </p:cNvCxnSpPr>
          <p:nvPr/>
        </p:nvCxnSpPr>
        <p:spPr>
          <a:xfrm flipV="1">
            <a:off x="3636000" y="2745000"/>
            <a:ext cx="1208526" cy="33078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E895256-EC5C-4C90-A41A-7A811F636D68}"/>
              </a:ext>
            </a:extLst>
          </p:cNvPr>
          <p:cNvSpPr/>
          <p:nvPr/>
        </p:nvSpPr>
        <p:spPr>
          <a:xfrm>
            <a:off x="252000" y="722214"/>
            <a:ext cx="4464000" cy="76957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Почему не </a:t>
            </a:r>
            <a:r>
              <a:rPr lang="en-US" sz="2000" dirty="0">
                <a:solidFill>
                  <a:schemeClr val="tx1"/>
                </a:solidFill>
              </a:rPr>
              <a:t>"A(B2)",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метод </a:t>
            </a:r>
            <a:r>
              <a:rPr lang="en-US" sz="2000" dirty="0">
                <a:solidFill>
                  <a:schemeClr val="tx1"/>
                </a:solidFill>
              </a:rPr>
              <a:t>Print() </a:t>
            </a:r>
            <a:r>
              <a:rPr lang="ru-RU" sz="2000" dirty="0">
                <a:solidFill>
                  <a:schemeClr val="tx1"/>
                </a:solidFill>
              </a:rPr>
              <a:t>же виртуальный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CE4E6C0-75DB-4803-9FA9-E9BEC482DA04}"/>
              </a:ext>
            </a:extLst>
          </p:cNvPr>
          <p:cNvCxnSpPr>
            <a:cxnSpLocks/>
          </p:cNvCxnSpPr>
          <p:nvPr/>
        </p:nvCxnSpPr>
        <p:spPr>
          <a:xfrm>
            <a:off x="4176000" y="1524394"/>
            <a:ext cx="668526" cy="850424"/>
          </a:xfrm>
          <a:prstGeom prst="straightConnector1">
            <a:avLst/>
          </a:prstGeom>
          <a:ln w="31750">
            <a:prstDash val="sys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6809D9A-AC98-4EDA-A0FA-7F9BB221B1BA}"/>
              </a:ext>
            </a:extLst>
          </p:cNvPr>
          <p:cNvCxnSpPr>
            <a:cxnSpLocks/>
          </p:cNvCxnSpPr>
          <p:nvPr/>
        </p:nvCxnSpPr>
        <p:spPr>
          <a:xfrm>
            <a:off x="4212001" y="1524394"/>
            <a:ext cx="3095999" cy="1842309"/>
          </a:xfrm>
          <a:prstGeom prst="straightConnector1">
            <a:avLst/>
          </a:prstGeom>
          <a:ln w="31750">
            <a:prstDash val="sys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Виртуальные функции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742" y="693000"/>
            <a:ext cx="89332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В конструкторе и деструкторе нельзя вызывать виртуальные методы и методы, которые могут вызывать виртуальные методы.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Если есть необходимость проинициализировать объект с использованием виртуальных методов, вынесите такую инициализацию в отдельный виртуальный метод</a:t>
            </a:r>
            <a:r>
              <a:rPr lang="en-US" sz="2400" dirty="0"/>
              <a:t>, </a:t>
            </a:r>
            <a:r>
              <a:rPr lang="ru-RU" sz="2400" dirty="0"/>
              <a:t>и вызывайте его вручную сразу после того, как отработают все конструкторы.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С деструктором тоже надо быть аккуратным: вызов соответствующего метода </a:t>
            </a:r>
            <a:r>
              <a:rPr lang="en-US" sz="2400" dirty="0"/>
              <a:t>(Destroy)</a:t>
            </a:r>
            <a:r>
              <a:rPr lang="ru-RU" sz="2400" dirty="0"/>
              <a:t> можно положить в деструктор самого последнего по иерархии дочернего класса. Он вызывается пока ещё все виртуальные функции доступны и может корректно освободить ресурсы.</a:t>
            </a:r>
            <a:endParaRPr lang="en-US" sz="24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/>
              <a:t>Если используется иерархия классов, то обязательно базовому классу  добавляйте виртуальный деструктор, иначе легко получить очень тяжело отыскиваемую утечку памяти.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91570" y="765000"/>
            <a:ext cx="893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sz="2400" dirty="0">
                <a:solidFill>
                  <a:srgbClr val="0000FF"/>
                </a:solidFill>
              </a:rPr>
              <a:t>using</a:t>
            </a:r>
            <a:r>
              <a:rPr lang="en-US" sz="2400" dirty="0"/>
              <a:t> </a:t>
            </a:r>
            <a:r>
              <a:rPr lang="ru-RU" sz="2400" dirty="0"/>
              <a:t>переносит все одноимённые методы в пространство имён производного класса и теперь код компилируется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557000"/>
            <a:ext cx="4104000" cy="314701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1557000"/>
            <a:ext cx="4464000" cy="258532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4437000"/>
            <a:ext cx="4464000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1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spc="-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spc="-1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4) &lt;&lt; </a:t>
            </a:r>
            <a:r>
              <a:rPr lang="en-US" sz="20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1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spc="-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spc="-1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0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000" y="5301000"/>
            <a:ext cx="3384000" cy="864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Заголовок 5"/>
          <p:cNvSpPr txBox="1">
            <a:spLocks/>
          </p:cNvSpPr>
          <p:nvPr/>
        </p:nvSpPr>
        <p:spPr>
          <a:xfrm>
            <a:off x="252000" y="11700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17103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8000" y="117000"/>
            <a:ext cx="8928000" cy="1151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оператора присваивания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 производных классах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341000"/>
            <a:ext cx="8640000" cy="2304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1341000"/>
            <a:ext cx="8640000" cy="288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1341000"/>
            <a:ext cx="8640000" cy="4392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341000"/>
            <a:ext cx="8640000" cy="496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6000" y="1341000"/>
            <a:ext cx="525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Что не так в объявлении этого класса?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341000"/>
            <a:ext cx="8640000" cy="496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3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1557000"/>
            <a:ext cx="5472000" cy="424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: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1557000"/>
            <a:ext cx="5472000" cy="4536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: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8000" y="117000"/>
            <a:ext cx="8928000" cy="1151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оператора присваивания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 производных классах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868000" y="1557000"/>
            <a:ext cx="3168000" cy="224676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rIns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"AAA"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"BBB"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>
          <a:xfrm flipV="1">
            <a:off x="6012000" y="3141000"/>
            <a:ext cx="288000" cy="1029555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V="1">
            <a:off x="6012000" y="3501000"/>
            <a:ext cx="360000" cy="669555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580000" y="4170555"/>
            <a:ext cx="3456000" cy="199444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Что произойдёт в этих двух строчках?</a:t>
            </a:r>
          </a:p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(утечка памяти, неинициализированное поле,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другое?)</a:t>
            </a:r>
          </a:p>
        </p:txBody>
      </p:sp>
    </p:spTree>
    <p:extLst>
      <p:ext uri="{BB962C8B-B14F-4D97-AF65-F5344CB8AC3E}">
        <p14:creationId xmlns:p14="http://schemas.microsoft.com/office/powerpoint/2010/main" val="16008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784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Динамическая информация о типах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909000"/>
            <a:ext cx="417600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spc="-1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char</a:t>
            </a:r>
            <a:r>
              <a:rPr lang="en-US" sz="2000" spc="-1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"CBase"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4077000"/>
            <a:ext cx="4176000" cy="2185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CChildA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char</a:t>
            </a:r>
            <a:r>
              <a:rPr lang="en-US" sz="2000" spc="-1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20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"CChildA"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16000" y="2853000"/>
            <a:ext cx="4176000" cy="3385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CChildB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char</a:t>
            </a:r>
            <a:r>
              <a:rPr lang="en-US" sz="2000" spc="-1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0">
              <a:lnSpc>
                <a:spcPct val="9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lvl="0">
              <a:lnSpc>
                <a:spcPct val="7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20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spc="-1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CChildB</a:t>
            </a:r>
            <a:r>
              <a:rPr lang="en-US" sz="20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7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Пароль: 123456"</a:t>
            </a:r>
            <a:endParaRPr lang="en-US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70000"/>
              </a:lnSpc>
            </a:pPr>
            <a:r>
              <a:rPr lang="ru-RU" sz="20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spc="-100" dirty="0">
              <a:solidFill>
                <a:prstClr val="black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6900" y="765000"/>
            <a:ext cx="44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ru-RU" sz="2400" dirty="0"/>
              <a:t>Задача: имея указатель на базовый класс научиться определять, на какой объект он ссылается – на дочерний класс</a:t>
            </a:r>
            <a:br>
              <a:rPr lang="en-US" sz="2400" dirty="0"/>
            </a:br>
            <a:r>
              <a:rPr lang="en-US" sz="22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CChildA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2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CChildB</a:t>
            </a:r>
            <a:endParaRPr lang="ru-RU" sz="2200" dirty="0">
              <a:solidFill>
                <a:srgbClr val="42849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8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784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Динамическая информация о типах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269000"/>
            <a:ext cx="6264000" cy="40472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%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64000" y="2997000"/>
            <a:ext cx="1728000" cy="2304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CChildA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CChildA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CChildA</a:t>
            </a:r>
          </a:p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CChildB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CChildA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6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784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Динамическая информация о типах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000" y="1197000"/>
            <a:ext cx="8640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RTTI</a:t>
            </a:r>
            <a:r>
              <a:rPr lang="en-US" sz="2400" dirty="0"/>
              <a:t> – (</a:t>
            </a:r>
            <a:r>
              <a:rPr lang="en-US" sz="2400" b="1" dirty="0"/>
              <a:t>r</a:t>
            </a:r>
            <a:r>
              <a:rPr lang="en-US" sz="2400" dirty="0"/>
              <a:t>un</a:t>
            </a:r>
            <a:r>
              <a:rPr lang="en-US" sz="2400" b="1" dirty="0"/>
              <a:t>t</a:t>
            </a:r>
            <a:r>
              <a:rPr lang="en-US" sz="2400" dirty="0"/>
              <a:t>ime </a:t>
            </a:r>
            <a:r>
              <a:rPr lang="en-US" sz="2400" b="1" dirty="0"/>
              <a:t>t</a:t>
            </a:r>
            <a:r>
              <a:rPr lang="en-US" sz="2400" dirty="0"/>
              <a:t>ype </a:t>
            </a:r>
            <a:r>
              <a:rPr lang="en-US" sz="2400" b="1" dirty="0"/>
              <a:t>i</a:t>
            </a:r>
            <a:r>
              <a:rPr lang="en-US" sz="2400" dirty="0"/>
              <a:t>nformation) – </a:t>
            </a:r>
            <a:r>
              <a:rPr lang="ru-RU" sz="2400" dirty="0"/>
              <a:t>механизм, который позволяет определить тип данных переменной или объекта во время выполнения программы.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Он задействуется с помощью операторов</a:t>
            </a:r>
            <a:br>
              <a:rPr lang="en-US" sz="2400" dirty="0"/>
            </a:b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dynamic_cast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252000" y="4581000"/>
            <a:ext cx="6768000" cy="15542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type_info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784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Динамическая информация о типах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2000" y="765000"/>
            <a:ext cx="7920000" cy="93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Оператор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позволяет получить ссылку на структуру описывающую тип переданной переменной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716000" y="4509000"/>
            <a:ext cx="216000" cy="57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52000" y="1845000"/>
            <a:ext cx="6768000" cy="15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type_info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099800" y="1844999"/>
            <a:ext cx="1936200" cy="1584001"/>
          </a:xfrm>
          <a:prstGeom prst="rect">
            <a:avLst/>
          </a:prstGeom>
          <a:solidFill>
            <a:schemeClr val="tx1"/>
          </a:solidFill>
        </p:spPr>
        <p:txBody>
          <a:bodyPr wrap="square" tIns="0" rIns="0">
            <a:no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CBase *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CBase *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CBase *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CBase *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CBase *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092000" y="4581000"/>
            <a:ext cx="1950400" cy="1584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CChildA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CChildA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CChildA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CChildB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CChildA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2000" y="3717000"/>
            <a:ext cx="6768000" cy="79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Важно передавать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ru-RU" sz="2400" dirty="0">
                <a:solidFill>
                  <a:schemeClr val="tx1"/>
                </a:solidFill>
              </a:rPr>
              <a:t> объект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не указатель на него</a:t>
            </a:r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784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Динамическая информация о типах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837000"/>
            <a:ext cx="8496000" cy="288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pChildB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pChildB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"Это не </a:t>
            </a:r>
            <a:r>
              <a:rPr lang="ru-RU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pChildB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000" y="2133000"/>
            <a:ext cx="2376000" cy="1584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CChildB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CChildB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CChildB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Пароль: 123456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CChildB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5" name="Группа 14"/>
          <p:cNvGrpSpPr/>
          <p:nvPr/>
        </p:nvGrpSpPr>
        <p:grpSpPr>
          <a:xfrm>
            <a:off x="108000" y="1845000"/>
            <a:ext cx="720000" cy="3888000"/>
            <a:chOff x="108000" y="2061000"/>
            <a:chExt cx="720000" cy="3672000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108000" y="5733000"/>
              <a:ext cx="504000" cy="0"/>
            </a:xfrm>
            <a:prstGeom prst="line">
              <a:avLst/>
            </a:prstGeom>
            <a:ln w="317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108000" y="2061000"/>
              <a:ext cx="0" cy="3672000"/>
            </a:xfrm>
            <a:prstGeom prst="line">
              <a:avLst/>
            </a:prstGeom>
            <a:ln w="317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108000" y="2061000"/>
              <a:ext cx="720000" cy="0"/>
            </a:xfrm>
            <a:prstGeom prst="straightConnector1">
              <a:avLst/>
            </a:prstGeom>
            <a:ln w="31750" cap="rnd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Скругленный прямоугольник 7"/>
          <p:cNvSpPr/>
          <p:nvPr/>
        </p:nvSpPr>
        <p:spPr>
          <a:xfrm>
            <a:off x="612000" y="4365000"/>
            <a:ext cx="8136000" cy="187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tx1"/>
                </a:solidFill>
              </a:rPr>
              <a:t>Оператор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dynamic_cast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позволяет преобразовывать указатель на родительский класс в указатель на дочерний.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tx1"/>
                </a:solidFill>
              </a:rPr>
              <a:t>При невозможности такого преобразования возвращается нулевой указатель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0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Стрелка вверх 53"/>
          <p:cNvSpPr/>
          <p:nvPr/>
        </p:nvSpPr>
        <p:spPr>
          <a:xfrm rot="3501067">
            <a:off x="3900300" y="1787097"/>
            <a:ext cx="369503" cy="3026291"/>
          </a:xfrm>
          <a:prstGeom prst="upArrow">
            <a:avLst>
              <a:gd name="adj1" fmla="val 0"/>
              <a:gd name="adj2" fmla="val 87011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3" name="Стрелка вверх 52"/>
          <p:cNvSpPr/>
          <p:nvPr/>
        </p:nvSpPr>
        <p:spPr>
          <a:xfrm rot="1623926">
            <a:off x="5283985" y="2811829"/>
            <a:ext cx="364883" cy="2267932"/>
          </a:xfrm>
          <a:prstGeom prst="upArrow">
            <a:avLst>
              <a:gd name="adj1" fmla="val 0"/>
              <a:gd name="adj2" fmla="val 87011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Стрелка вверх 51"/>
          <p:cNvSpPr/>
          <p:nvPr/>
        </p:nvSpPr>
        <p:spPr>
          <a:xfrm rot="1814431">
            <a:off x="1788950" y="2250804"/>
            <a:ext cx="377033" cy="1780392"/>
          </a:xfrm>
          <a:prstGeom prst="upArrow">
            <a:avLst>
              <a:gd name="adj1" fmla="val 0"/>
              <a:gd name="adj2" fmla="val 91403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трелка вверх 7"/>
          <p:cNvSpPr/>
          <p:nvPr/>
        </p:nvSpPr>
        <p:spPr>
          <a:xfrm rot="19195005">
            <a:off x="3628900" y="2106955"/>
            <a:ext cx="364883" cy="2267932"/>
          </a:xfrm>
          <a:prstGeom prst="upArrow">
            <a:avLst>
              <a:gd name="adj1" fmla="val 0"/>
              <a:gd name="adj2" fmla="val 87011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Динамическая информация о типах 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1764000" y="1341000"/>
            <a:ext cx="1440000" cy="1008000"/>
            <a:chOff x="467999" y="1413000"/>
            <a:chExt cx="2808001" cy="696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8000" y="1413000"/>
              <a:ext cx="2808000" cy="696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CBase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67999" y="1761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67999" y="1959857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756000" y="3861000"/>
            <a:ext cx="2664000" cy="2160000"/>
            <a:chOff x="5364000" y="909000"/>
            <a:chExt cx="2274146" cy="216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364000" y="909000"/>
              <a:ext cx="2274146" cy="216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CPoint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>
                  <a:solidFill>
                    <a:srgbClr val="000080"/>
                  </a:solidFill>
                </a:rPr>
                <a:t>X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0000FF"/>
                  </a:solidFill>
                </a:rPr>
                <a:t>double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>
                  <a:solidFill>
                    <a:srgbClr val="000080"/>
                  </a:solidFill>
                </a:rPr>
                <a:t>Y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0000FF"/>
                  </a:solidFill>
                </a:rPr>
                <a:t>double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ostream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Load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istream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364000" y="1341000"/>
              <a:ext cx="22741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364000" y="2133000"/>
              <a:ext cx="22741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4140000" y="3861000"/>
            <a:ext cx="2880000" cy="2160000"/>
            <a:chOff x="6012000" y="909000"/>
            <a:chExt cx="2448000" cy="216000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6012000" y="909000"/>
              <a:ext cx="2448000" cy="216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CCircle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>
                  <a:solidFill>
                    <a:srgbClr val="000080"/>
                  </a:solidFill>
                </a:rPr>
                <a:t>Center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 err="1">
                  <a:solidFill>
                    <a:srgbClr val="428497"/>
                  </a:solidFill>
                </a:rPr>
                <a:t>CPoint</a:t>
              </a:r>
              <a:endParaRPr lang="en-US" sz="2400" dirty="0">
                <a:solidFill>
                  <a:srgbClr val="428497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>
                  <a:solidFill>
                    <a:srgbClr val="000080"/>
                  </a:solidFill>
                </a:rPr>
                <a:t>Radius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0000FF"/>
                  </a:solidFill>
                </a:rPr>
                <a:t>double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ostream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Load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istream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6012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6012000" y="2133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5364000" y="1197000"/>
            <a:ext cx="3456000" cy="1728000"/>
            <a:chOff x="467999" y="1413000"/>
            <a:chExt cx="2808001" cy="1193143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468000" y="1413000"/>
              <a:ext cx="2808000" cy="1193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CStorableObject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ostream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file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Load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 err="1">
                  <a:solidFill>
                    <a:srgbClr val="428497"/>
                  </a:solidFill>
                </a:rPr>
                <a:t>istream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dirty="0">
                  <a:solidFill>
                    <a:srgbClr val="000080"/>
                  </a:solidFill>
                </a:rPr>
                <a:t>file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67999" y="1761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>
              <a:off x="467999" y="1959857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7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784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Динамическая информация о типах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341000"/>
            <a:ext cx="85680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CCircle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CStorableObject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нашёл"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нашёл"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00000" y="2853000"/>
            <a:ext cx="2448000" cy="1368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нашёл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84000" y="4365000"/>
            <a:ext cx="8136000" cy="187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tx1"/>
                </a:solidFill>
              </a:rPr>
              <a:t>Оператор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dynamic_cast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сперва находит полную информацию о реальном объекте переданном через указатель, а потом перебирает всех его родителей на совпадение с требуемым для приведения типом.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000" y="765000"/>
            <a:ext cx="5616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Что выведет данная программа?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784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Позднее связывание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837000"/>
            <a:ext cx="8712000" cy="519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96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200" b="1" u="sng" dirty="0"/>
              <a:t>Раннее связывание</a:t>
            </a:r>
            <a:r>
              <a:rPr lang="ru-RU" sz="2200" dirty="0"/>
              <a:t> применяется, когда вызов функции однозначен в момент компиляции программы.</a:t>
            </a:r>
            <a:br>
              <a:rPr lang="ru-RU" sz="2200" dirty="0"/>
            </a:br>
            <a:r>
              <a:rPr lang="ru-RU" sz="2200" dirty="0"/>
              <a:t>"раннее" = на стадии компиляции программы.</a:t>
            </a:r>
            <a:br>
              <a:rPr lang="ru-RU" sz="2200" dirty="0"/>
            </a:br>
            <a:r>
              <a:rPr lang="ru-RU" sz="2200" dirty="0"/>
              <a:t>Это вызовы обычных и перегруженных функций и операторов.</a:t>
            </a:r>
          </a:p>
          <a:p>
            <a:pPr indent="-396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200" dirty="0"/>
              <a:t>Если то, какая конкретно функция должна быть вызвана, станет известно только во время выполнения программы, то говорят о </a:t>
            </a:r>
            <a:r>
              <a:rPr lang="ru-RU" sz="2200" b="1" u="sng" dirty="0"/>
              <a:t>позднем связывании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/>
              <a:t>"позднее" = после запуска программы.</a:t>
            </a:r>
            <a:br>
              <a:rPr lang="ru-RU" sz="2200" dirty="0"/>
            </a:br>
            <a:r>
              <a:rPr lang="ru-RU" sz="2200" dirty="0"/>
              <a:t>Реализуется с помощью виртуальных функций и производных классов.</a:t>
            </a:r>
          </a:p>
          <a:p>
            <a:pPr indent="-396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200" b="1" dirty="0"/>
              <a:t>Раннее связывание</a:t>
            </a:r>
            <a:r>
              <a:rPr lang="ru-RU" sz="2200" dirty="0"/>
              <a:t> эффективнее — вызовы функций происходят быстрее.</a:t>
            </a:r>
          </a:p>
          <a:p>
            <a:pPr indent="-396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200" b="1" dirty="0"/>
              <a:t>Позднее связывание </a:t>
            </a:r>
            <a:r>
              <a:rPr lang="ru-RU" sz="2200" dirty="0"/>
              <a:t>обеспечивает большую гибкость:</a:t>
            </a:r>
            <a:br>
              <a:rPr lang="ru-RU" sz="2200" dirty="0"/>
            </a:br>
            <a:r>
              <a:rPr lang="ru-RU" sz="2200" dirty="0"/>
              <a:t>можно опубликовать интерфейс, а реализовать его через несколько лет в библиотеке, и исходная программа сможет его использовать. На этом механизме построена система плагинов в современных браузерах.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7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 методов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09000"/>
            <a:ext cx="4248000" cy="39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6228000" y="3573000"/>
            <a:ext cx="266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0" y="909000"/>
            <a:ext cx="4248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text: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0000" y="5085000"/>
            <a:ext cx="3888000" cy="10002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180000" y="3789000"/>
            <a:ext cx="432000" cy="115200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5004000" y="5445000"/>
            <a:ext cx="3960000" cy="79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Так компилятор видит методы класса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80000" y="4941000"/>
            <a:ext cx="432000" cy="576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572000" y="2061000"/>
            <a:ext cx="432000" cy="3456000"/>
          </a:xfrm>
          <a:prstGeom prst="straightConnector1">
            <a:avLst/>
          </a:prstGeom>
          <a:ln w="31750" cap="rnd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08000" y="2637000"/>
            <a:ext cx="432000" cy="122400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08000" y="3861000"/>
            <a:ext cx="1008000" cy="1224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924000" y="5517000"/>
            <a:ext cx="648000" cy="360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3" grpId="0" animBg="1"/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909000"/>
            <a:ext cx="4248000" cy="39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52000" y="3501000"/>
            <a:ext cx="2952000" cy="1080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 методов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6228000" y="3573000"/>
            <a:ext cx="266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0" y="909000"/>
            <a:ext cx="4248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text: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96000" y="1053000"/>
            <a:ext cx="3960000" cy="24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При вызове метода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2200" dirty="0">
                <a:solidFill>
                  <a:schemeClr val="tx1"/>
                </a:solidFill>
              </a:rPr>
              <a:t> из объекта типа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компилятор сразу находит подходящую функцию, у которой первый параметр – указатель на тип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540000" y="5085000"/>
            <a:ext cx="3888000" cy="10002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628000" y="3501000"/>
            <a:ext cx="1224000" cy="2304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0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 методов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09000"/>
            <a:ext cx="4248000" cy="39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6228000" y="3573000"/>
            <a:ext cx="266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0" y="909000"/>
            <a:ext cx="4248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text: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44000" y="117000"/>
            <a:ext cx="4104000" cy="338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При вызове метода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ru-RU" sz="2200" dirty="0">
                <a:solidFill>
                  <a:schemeClr val="tx1"/>
                </a:solidFill>
              </a:rPr>
              <a:t> из объекта типа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подходящей функции нет, но есть функция принимающая указатель на класс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Компилятор пытается неявно преобразовать указатель к типу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CBase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ему это удаётся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652000" y="3501000"/>
            <a:ext cx="1152000" cy="1368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540000" y="5085000"/>
            <a:ext cx="3888000" cy="10002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00000" y="3501000"/>
            <a:ext cx="2952000" cy="1944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5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476000" y="1269000"/>
            <a:ext cx="2016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 полей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44000" y="405000"/>
            <a:ext cx="4104000" cy="108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Указатель на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</a:rPr>
              <a:t>- 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экземпляр класса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52000" y="765000"/>
            <a:ext cx="0" cy="5328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1"/>
          </p:cNvCxnSpPr>
          <p:nvPr/>
        </p:nvCxnSpPr>
        <p:spPr>
          <a:xfrm flipH="1">
            <a:off x="3492000" y="945000"/>
            <a:ext cx="1152000" cy="900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69899"/>
              </p:ext>
            </p:extLst>
          </p:nvPr>
        </p:nvGraphicFramePr>
        <p:xfrm>
          <a:off x="684000" y="1629000"/>
          <a:ext cx="28080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/>
                        <a:t>Поле</a:t>
                      </a:r>
                      <a:r>
                        <a:rPr lang="ru-RU" sz="2200" baseline="0" dirty="0"/>
                        <a:t> 1 класса </a:t>
                      </a:r>
                      <a:r>
                        <a:rPr lang="en-US" sz="2000" dirty="0">
                          <a:solidFill>
                            <a:srgbClr val="216F8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CBase</a:t>
                      </a:r>
                      <a:endParaRPr lang="ru-RU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/>
                        <a:t>Поле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2</a:t>
                      </a:r>
                      <a:r>
                        <a:rPr lang="ru-RU" sz="2200" baseline="0" dirty="0"/>
                        <a:t> класса </a:t>
                      </a:r>
                      <a:r>
                        <a:rPr lang="en-US" sz="2000" dirty="0">
                          <a:solidFill>
                            <a:srgbClr val="216F8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CBase</a:t>
                      </a:r>
                      <a:endParaRPr lang="ru-RU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Поле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3</a:t>
                      </a:r>
                      <a:r>
                        <a:rPr lang="ru-RU" sz="2200" baseline="0" dirty="0"/>
                        <a:t> класса </a:t>
                      </a:r>
                      <a:r>
                        <a:rPr lang="en-US" sz="2000" dirty="0">
                          <a:solidFill>
                            <a:srgbClr val="216F8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CBase</a:t>
                      </a:r>
                      <a:endParaRPr lang="ru-RU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Поле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1</a:t>
                      </a:r>
                      <a:r>
                        <a:rPr lang="ru-RU" sz="2200" baseline="0" dirty="0"/>
                        <a:t> класса </a:t>
                      </a:r>
                      <a:r>
                        <a:rPr lang="en-US" sz="2000" dirty="0">
                          <a:solidFill>
                            <a:srgbClr val="216F8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CChild</a:t>
                      </a:r>
                      <a:endParaRPr lang="ru-RU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Поле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200" baseline="0" dirty="0"/>
                        <a:t>2</a:t>
                      </a:r>
                      <a:r>
                        <a:rPr lang="ru-RU" sz="2200" baseline="0" dirty="0"/>
                        <a:t> класса </a:t>
                      </a:r>
                      <a:r>
                        <a:rPr lang="en-US" sz="2000" dirty="0">
                          <a:solidFill>
                            <a:srgbClr val="216F8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CChild</a:t>
                      </a:r>
                      <a:endParaRPr lang="ru-RU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Скругленный прямоугольник 17"/>
          <p:cNvSpPr/>
          <p:nvPr/>
        </p:nvSpPr>
        <p:spPr>
          <a:xfrm>
            <a:off x="468000" y="4941000"/>
            <a:ext cx="3312000" cy="86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Возрастание адресов в памяти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996000" y="1629000"/>
            <a:ext cx="5040000" cy="23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Преобразование указателя на дочерний объект к указателю на родительский объект не требует изменения адреса, меняется только тип указателя. Поэтому оно производится неявно.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996000" y="4077000"/>
            <a:ext cx="5040000" cy="216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Обратное преобразование</a:t>
            </a:r>
            <a:b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</a:rPr>
              <a:t>* -&gt;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</a:rPr>
              <a:t>*)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 автоматически не выполняется, поскольку не каждый объект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 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</a:rPr>
              <a:t>является также и объектом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 методов и полей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09000"/>
            <a:ext cx="4248000" cy="39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6228000" y="3573000"/>
            <a:ext cx="266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0" y="909000"/>
            <a:ext cx="4248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text: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 в дочернем классе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4248000" cy="496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 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644000" y="4221000"/>
            <a:ext cx="4248000" cy="201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644000" y="1269000"/>
            <a:ext cx="4248000" cy="288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4192" y="343935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spc="-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3" grpId="0" animBg="1"/>
      <p:bldP spid="7" grpId="0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25522</TotalTime>
  <Words>6806</Words>
  <Application>Microsoft Office PowerPoint</Application>
  <PresentationFormat>Экран (4:3)</PresentationFormat>
  <Paragraphs>1203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Calibri</vt:lpstr>
      <vt:lpstr>Calibri Light</vt:lpstr>
      <vt:lpstr>Consolas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Наследование методов</vt:lpstr>
      <vt:lpstr>Наследование методов</vt:lpstr>
      <vt:lpstr>Наследование методов</vt:lpstr>
      <vt:lpstr>Наследование полей</vt:lpstr>
      <vt:lpstr>Наследование методов и полей</vt:lpstr>
      <vt:lpstr>Конструктор копирования в дочернем классе</vt:lpstr>
      <vt:lpstr>Наследование</vt:lpstr>
      <vt:lpstr>Наследование</vt:lpstr>
      <vt:lpstr>Наследование</vt:lpstr>
      <vt:lpstr>Презентация PowerPoint</vt:lpstr>
      <vt:lpstr>Виртуальные функции</vt:lpstr>
      <vt:lpstr>Виртуальные функции</vt:lpstr>
      <vt:lpstr>Виртуальные функции</vt:lpstr>
      <vt:lpstr>Виртуальные функции</vt:lpstr>
      <vt:lpstr>Абстрактные функции и классы</vt:lpstr>
      <vt:lpstr>Абстрактные функции и классы</vt:lpstr>
      <vt:lpstr>Абстрактные функции и классы</vt:lpstr>
      <vt:lpstr>Абстрактные функции и классы</vt:lpstr>
      <vt:lpstr>Виртуальные функции</vt:lpstr>
      <vt:lpstr>Виртуальные функции</vt:lpstr>
      <vt:lpstr>Виртуальные функции</vt:lpstr>
      <vt:lpstr>Виртуальные функции</vt:lpstr>
      <vt:lpstr>Виртуальные функции</vt:lpstr>
      <vt:lpstr>Виртуальные функции</vt:lpstr>
      <vt:lpstr>Виртуальные функции</vt:lpstr>
      <vt:lpstr>Виртуальные функции</vt:lpstr>
      <vt:lpstr>Перегрузка оператора присваивания в производных классах</vt:lpstr>
      <vt:lpstr>Перегрузка оператора присваивания в производных классах</vt:lpstr>
      <vt:lpstr>Динамическая информация о типах </vt:lpstr>
      <vt:lpstr>Динамическая информация о типах </vt:lpstr>
      <vt:lpstr>Динамическая информация о типах </vt:lpstr>
      <vt:lpstr>Динамическая информация о типах </vt:lpstr>
      <vt:lpstr>Динамическая информация о типах </vt:lpstr>
      <vt:lpstr>Динамическая информация о типах </vt:lpstr>
      <vt:lpstr>Динамическая информация о типах </vt:lpstr>
      <vt:lpstr>Позднее связывание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 и полиморфизм</dc:title>
  <dc:creator>.</dc:creator>
  <cp:lastModifiedBy>Ion</cp:lastModifiedBy>
  <cp:revision>1525</cp:revision>
  <dcterms:created xsi:type="dcterms:W3CDTF">2017-05-18T18:58:30Z</dcterms:created>
  <dcterms:modified xsi:type="dcterms:W3CDTF">2020-04-20T17:00:27Z</dcterms:modified>
</cp:coreProperties>
</file>