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notesMasterIdLst>
    <p:notesMasterId r:id="rId26"/>
  </p:notesMasterIdLst>
  <p:handoutMasterIdLst>
    <p:handoutMasterId r:id="rId27"/>
  </p:handoutMasterIdLst>
  <p:sldIdLst>
    <p:sldId id="631" r:id="rId2"/>
    <p:sldId id="632" r:id="rId3"/>
    <p:sldId id="633" r:id="rId4"/>
    <p:sldId id="634" r:id="rId5"/>
    <p:sldId id="635" r:id="rId6"/>
    <p:sldId id="638" r:id="rId7"/>
    <p:sldId id="639" r:id="rId8"/>
    <p:sldId id="640" r:id="rId9"/>
    <p:sldId id="641" r:id="rId10"/>
    <p:sldId id="642" r:id="rId11"/>
    <p:sldId id="645" r:id="rId12"/>
    <p:sldId id="644" r:id="rId13"/>
    <p:sldId id="643" r:id="rId14"/>
    <p:sldId id="646" r:id="rId15"/>
    <p:sldId id="648" r:id="rId16"/>
    <p:sldId id="647" r:id="rId17"/>
    <p:sldId id="649" r:id="rId18"/>
    <p:sldId id="650" r:id="rId19"/>
    <p:sldId id="652" r:id="rId20"/>
    <p:sldId id="651" r:id="rId21"/>
    <p:sldId id="653" r:id="rId22"/>
    <p:sldId id="654" r:id="rId23"/>
    <p:sldId id="660" r:id="rId24"/>
    <p:sldId id="666"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Полиморфизм лекция 3" id="{39A7F970-D957-40E5-B0C7-6C6BFE492099}">
          <p14:sldIdLst>
            <p14:sldId id="631"/>
            <p14:sldId id="632"/>
            <p14:sldId id="633"/>
            <p14:sldId id="634"/>
            <p14:sldId id="635"/>
            <p14:sldId id="638"/>
            <p14:sldId id="639"/>
            <p14:sldId id="640"/>
            <p14:sldId id="641"/>
            <p14:sldId id="642"/>
            <p14:sldId id="645"/>
            <p14:sldId id="644"/>
            <p14:sldId id="643"/>
            <p14:sldId id="646"/>
            <p14:sldId id="648"/>
            <p14:sldId id="647"/>
            <p14:sldId id="649"/>
            <p14:sldId id="650"/>
            <p14:sldId id="652"/>
            <p14:sldId id="651"/>
            <p14:sldId id="653"/>
            <p14:sldId id="654"/>
          </p14:sldIdLst>
        </p14:section>
        <p14:section name="Вопросы" id="{50CBAB2B-7D3A-434D-9617-3767AA46E044}">
          <p14:sldIdLst>
            <p14:sldId id="660"/>
            <p14:sldId id="666"/>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80"/>
    <a:srgbClr val="428497"/>
    <a:srgbClr val="880000"/>
    <a:srgbClr val="F7FFA7"/>
    <a:srgbClr val="00A42F"/>
    <a:srgbClr val="387E91"/>
    <a:srgbClr val="3E0000"/>
    <a:srgbClr val="F3FBFE"/>
    <a:srgbClr val="E7F1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Светлый стиль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Светлый стиль 2 — акцент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660B408-B3CF-4A94-85FC-2B1E0A45F4A2}" styleName="Темный стиль 2 — акцент 1/акцент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Средний стиль 1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Средний стиль 1 — акцент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19" autoAdjust="0"/>
    <p:restoredTop sz="68121" autoAdjust="0"/>
  </p:normalViewPr>
  <p:slideViewPr>
    <p:cSldViewPr>
      <p:cViewPr varScale="1">
        <p:scale>
          <a:sx n="78" d="100"/>
          <a:sy n="78" d="100"/>
        </p:scale>
        <p:origin x="2178" y="6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90" d="100"/>
          <a:sy n="90" d="100"/>
        </p:scale>
        <p:origin x="3462" y="72"/>
      </p:cViewPr>
      <p:guideLst/>
    </p:cSldViewPr>
  </p:notes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718B83-884C-4387-8A1C-768BFF1AD479}" type="datetimeFigureOut">
              <a:rPr lang="ru-RU" smtClean="0"/>
              <a:t>04.05.2020</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733673-5A20-474F-926B-4F9866922212}" type="slidenum">
              <a:rPr lang="ru-RU" smtClean="0"/>
              <a:t>‹#›</a:t>
            </a:fld>
            <a:endParaRPr lang="ru-RU"/>
          </a:p>
        </p:txBody>
      </p:sp>
    </p:spTree>
    <p:extLst>
      <p:ext uri="{BB962C8B-B14F-4D97-AF65-F5344CB8AC3E}">
        <p14:creationId xmlns:p14="http://schemas.microsoft.com/office/powerpoint/2010/main" val="22411775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D64035-3941-448D-A29D-12677BB4643A}" type="datetimeFigureOut">
              <a:rPr lang="ru-RU" smtClean="0"/>
              <a:t>04.05.2020</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08C350-4DE1-4956-942B-64CFE5E0D8AA}" type="slidenum">
              <a:rPr lang="ru-RU" smtClean="0"/>
              <a:t>‹#›</a:t>
            </a:fld>
            <a:endParaRPr lang="ru-RU"/>
          </a:p>
        </p:txBody>
      </p:sp>
    </p:spTree>
    <p:extLst>
      <p:ext uri="{BB962C8B-B14F-4D97-AF65-F5344CB8AC3E}">
        <p14:creationId xmlns:p14="http://schemas.microsoft.com/office/powerpoint/2010/main" val="4087347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0" baseline="0" dirty="0"/>
              <a:t>Тут избранные места из задания. Просто чтобы напомнить.</a:t>
            </a:r>
          </a:p>
          <a:p>
            <a:pPr marL="0" indent="0">
              <a:buNone/>
            </a:pPr>
            <a:r>
              <a:rPr lang="ru-RU" b="0" baseline="0" dirty="0"/>
              <a:t>Как делали функцию интегрирования?</a:t>
            </a:r>
            <a:endParaRPr lang="en-US" b="0"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1</a:t>
            </a:fld>
            <a:endParaRPr lang="ru-RU"/>
          </a:p>
        </p:txBody>
      </p:sp>
    </p:spTree>
    <p:extLst>
      <p:ext uri="{BB962C8B-B14F-4D97-AF65-F5344CB8AC3E}">
        <p14:creationId xmlns:p14="http://schemas.microsoft.com/office/powerpoint/2010/main" val="1902494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0" baseline="0" dirty="0"/>
              <a:t>1) методы сохранения возвращают </a:t>
            </a:r>
            <a:r>
              <a:rPr lang="en-US" b="0" baseline="0" dirty="0"/>
              <a:t>bool - </a:t>
            </a:r>
            <a:r>
              <a:rPr lang="ru-RU" b="0" baseline="0" dirty="0"/>
              <a:t>признак, что сохранение успешно</a:t>
            </a:r>
            <a:endParaRPr lang="en-US" b="0" baseline="0" dirty="0"/>
          </a:p>
          <a:p>
            <a:pPr marL="0" indent="0">
              <a:buNone/>
            </a:pPr>
            <a:r>
              <a:rPr lang="ru-RU" b="0" baseline="0" dirty="0"/>
              <a:t>2) Если передана строка </a:t>
            </a:r>
            <a:r>
              <a:rPr lang="en-US" b="0" baseline="0" dirty="0"/>
              <a:t>nullptr</a:t>
            </a:r>
            <a:r>
              <a:rPr lang="ru-RU" b="0" baseline="0" dirty="0"/>
              <a:t>, то сохраняем её как пустую строку</a:t>
            </a:r>
          </a:p>
          <a:p>
            <a:pPr marL="0" indent="0">
              <a:buNone/>
            </a:pPr>
            <a:r>
              <a:rPr lang="ru-RU" b="0" baseline="0" dirty="0"/>
              <a:t>3) каждое значение (число или текст) сохраняется в отдельной строке</a:t>
            </a:r>
          </a:p>
          <a:p>
            <a:pPr marL="0" indent="0">
              <a:buNone/>
            </a:pPr>
            <a:endParaRPr lang="ru-RU" b="0"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10</a:t>
            </a:fld>
            <a:endParaRPr lang="ru-RU"/>
          </a:p>
        </p:txBody>
      </p:sp>
    </p:spTree>
    <p:extLst>
      <p:ext uri="{BB962C8B-B14F-4D97-AF65-F5344CB8AC3E}">
        <p14:creationId xmlns:p14="http://schemas.microsoft.com/office/powerpoint/2010/main" val="1462082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arenR"/>
            </a:pPr>
            <a:r>
              <a:rPr lang="ru-RU" b="0" baseline="0" dirty="0"/>
              <a:t>тут преобразование типов сделано без </a:t>
            </a:r>
            <a:r>
              <a:rPr lang="en-US" b="0" baseline="0" dirty="0"/>
              <a:t>reinterpret_cast</a:t>
            </a:r>
            <a:r>
              <a:rPr lang="ru-RU" b="0" baseline="0" dirty="0"/>
              <a:t>, потому что не влезло в слайд</a:t>
            </a:r>
          </a:p>
          <a:p>
            <a:pPr marL="228600" indent="-228600">
              <a:buAutoNum type="arabicParenR"/>
            </a:pPr>
            <a:r>
              <a:rPr lang="ru-RU" b="0" baseline="0" dirty="0"/>
              <a:t>при сохранении строки в бинарный файл, сохраняем сперва длину строки, потом только символы строки (без концевого нуля). В таком представлении строку легче прочитать – не надо искать концевой ноль</a:t>
            </a:r>
            <a:r>
              <a:rPr lang="en-US" b="0" baseline="0" dirty="0"/>
              <a:t>,</a:t>
            </a:r>
            <a:r>
              <a:rPr lang="ru-RU" b="0" baseline="0" dirty="0"/>
              <a:t> а можно сразу выделить буфер для чтения нужного размера.</a:t>
            </a:r>
          </a:p>
          <a:p>
            <a:pPr marL="228600" indent="-228600">
              <a:buAutoNum type="arabicParenR"/>
            </a:pPr>
            <a:endParaRPr lang="ru-RU" b="0"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11</a:t>
            </a:fld>
            <a:endParaRPr lang="ru-RU"/>
          </a:p>
        </p:txBody>
      </p:sp>
    </p:spTree>
    <p:extLst>
      <p:ext uri="{BB962C8B-B14F-4D97-AF65-F5344CB8AC3E}">
        <p14:creationId xmlns:p14="http://schemas.microsoft.com/office/powerpoint/2010/main" val="1476153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0" baseline="0" dirty="0"/>
              <a:t>Каждый класс-наследник </a:t>
            </a:r>
            <a:r>
              <a:rPr lang="en-US" b="0" baseline="0" dirty="0"/>
              <a:t>ILoader </a:t>
            </a:r>
            <a:r>
              <a:rPr lang="ru-RU" b="0" baseline="0" dirty="0"/>
              <a:t>сам создаёт свой файловый поток, и может задать ему необходимые параметры (например флаг </a:t>
            </a:r>
            <a:r>
              <a:rPr lang="en-US" b="0" baseline="0" dirty="0"/>
              <a:t>binary)</a:t>
            </a:r>
            <a:endParaRPr lang="ru-RU" b="0"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12</a:t>
            </a:fld>
            <a:endParaRPr lang="ru-RU"/>
          </a:p>
        </p:txBody>
      </p:sp>
    </p:spTree>
    <p:extLst>
      <p:ext uri="{BB962C8B-B14F-4D97-AF65-F5344CB8AC3E}">
        <p14:creationId xmlns:p14="http://schemas.microsoft.com/office/powerpoint/2010/main" val="2154743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0" baseline="0" dirty="0"/>
              <a:t>Обратите внимание</a:t>
            </a:r>
            <a:r>
              <a:rPr lang="en-US" b="0" baseline="0" dirty="0"/>
              <a:t>,</a:t>
            </a:r>
            <a:r>
              <a:rPr lang="ru-RU" b="0" baseline="0" dirty="0"/>
              <a:t> никто вне класса </a:t>
            </a:r>
            <a:r>
              <a:rPr lang="en-US" b="0" baseline="0" dirty="0" err="1"/>
              <a:t>CTxtLoader</a:t>
            </a:r>
            <a:r>
              <a:rPr lang="en-US" b="0" baseline="0" dirty="0"/>
              <a:t> </a:t>
            </a:r>
            <a:r>
              <a:rPr lang="ru-RU" b="0" baseline="0" dirty="0"/>
              <a:t>не знает о его проблеме: чтение строки из потока после числа требует удаления лидирующего конца строки. Но, поскольку все чтения идут только через этот класс, то он может запомнить, что читалось на прошлой операции (</a:t>
            </a:r>
            <a:r>
              <a:rPr lang="en-US" b="0" baseline="0" dirty="0"/>
              <a:t>bool m_prevValueIsInt</a:t>
            </a:r>
            <a:r>
              <a:rPr lang="ru-RU" b="0" baseline="0" dirty="0"/>
              <a:t>) и сделать удаление конца строки из буфера чтения самостоятельно и полностью прозрачно для использующих его функций.</a:t>
            </a:r>
          </a:p>
          <a:p>
            <a:pPr marL="0" indent="0">
              <a:buNone/>
            </a:pPr>
            <a:endParaRPr lang="ru-RU" b="0"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13</a:t>
            </a:fld>
            <a:endParaRPr lang="ru-RU"/>
          </a:p>
        </p:txBody>
      </p:sp>
    </p:spTree>
    <p:extLst>
      <p:ext uri="{BB962C8B-B14F-4D97-AF65-F5344CB8AC3E}">
        <p14:creationId xmlns:p14="http://schemas.microsoft.com/office/powerpoint/2010/main" val="1872879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0" baseline="0" dirty="0"/>
              <a:t>Чтобы выделить буфер для чтения в </a:t>
            </a:r>
            <a:r>
              <a:rPr lang="en-US" b="0" baseline="0" dirty="0"/>
              <a:t>string</a:t>
            </a:r>
            <a:r>
              <a:rPr lang="ru-RU" b="0" baseline="0" dirty="0"/>
              <a:t> используем метод </a:t>
            </a:r>
            <a:r>
              <a:rPr lang="en-US" b="0" baseline="0" dirty="0"/>
              <a:t>resize</a:t>
            </a:r>
            <a:r>
              <a:rPr lang="ru-RU" b="0" baseline="0" dirty="0"/>
              <a:t>, он изменяет размер строки в большую или меньшую сторону, при этом он учитывает необходимость концевого нуля и сам добавляет его в нужную позицию.</a:t>
            </a:r>
          </a:p>
          <a:p>
            <a:pPr marL="0" indent="0">
              <a:buNone/>
            </a:pPr>
            <a:endParaRPr lang="ru-RU" b="0" baseline="0" dirty="0"/>
          </a:p>
          <a:p>
            <a:pPr marL="0" indent="0">
              <a:spcBef>
                <a:spcPts val="600"/>
              </a:spcBef>
              <a:buNone/>
            </a:pPr>
            <a:r>
              <a:rPr lang="ru-RU" b="0" baseline="0" dirty="0"/>
              <a:t>Подытожим про использование полиморфизма</a:t>
            </a:r>
            <a:r>
              <a:rPr lang="en-US" b="0" baseline="0" dirty="0"/>
              <a:t>:</a:t>
            </a:r>
            <a:endParaRPr lang="ru-RU" b="0" baseline="0" dirty="0"/>
          </a:p>
          <a:p>
            <a:pPr marL="228600" indent="-228600">
              <a:buAutoNum type="arabicParenR"/>
            </a:pPr>
            <a:r>
              <a:rPr lang="ru-RU" b="0" baseline="0" dirty="0"/>
              <a:t>Сохраняемые классы ничего не знают о формате файла, в который они пишут.</a:t>
            </a:r>
          </a:p>
          <a:p>
            <a:pPr marL="228600" indent="-228600">
              <a:buAutoNum type="arabicParenR"/>
            </a:pPr>
            <a:r>
              <a:rPr lang="ru-RU" b="0" baseline="0" dirty="0"/>
              <a:t>Нет дублирования кода сохранения и загрузки для разных форматов файла (</a:t>
            </a:r>
            <a:r>
              <a:rPr lang="en-US" b="0" baseline="0" dirty="0"/>
              <a:t>txt </a:t>
            </a:r>
            <a:r>
              <a:rPr lang="ru-RU" b="0" baseline="0" dirty="0"/>
              <a:t>или </a:t>
            </a:r>
            <a:r>
              <a:rPr lang="en-US" b="0" baseline="0" dirty="0"/>
              <a:t>bin)</a:t>
            </a:r>
            <a:endParaRPr lang="ru-RU" b="0" baseline="0" dirty="0"/>
          </a:p>
          <a:p>
            <a:pPr marL="228600" indent="-228600">
              <a:buAutoNum type="arabicParenR"/>
            </a:pPr>
            <a:r>
              <a:rPr lang="ru-RU" b="0" baseline="0" dirty="0"/>
              <a:t>Мы можем создать новую пару наследников для </a:t>
            </a:r>
            <a:r>
              <a:rPr lang="en-US" b="0" baseline="0" dirty="0"/>
              <a:t>IStorer</a:t>
            </a:r>
            <a:r>
              <a:rPr lang="ru-RU" b="0" baseline="0" dirty="0"/>
              <a:t> и </a:t>
            </a:r>
            <a:r>
              <a:rPr lang="en-US" b="0" baseline="0" dirty="0"/>
              <a:t>ILoader </a:t>
            </a:r>
            <a:r>
              <a:rPr lang="ru-RU" b="0" baseline="0" dirty="0"/>
              <a:t>для другого формата сохранения, при этом нам не придётся вносить изменения в классы </a:t>
            </a:r>
            <a:r>
              <a:rPr lang="en-US" b="0" baseline="0" dirty="0"/>
              <a:t>CDataBase </a:t>
            </a:r>
            <a:r>
              <a:rPr lang="ru-RU" b="0" baseline="0" dirty="0"/>
              <a:t>и </a:t>
            </a:r>
            <a:r>
              <a:rPr lang="en-US" b="0" baseline="0" dirty="0"/>
              <a:t>CStudent – </a:t>
            </a:r>
            <a:r>
              <a:rPr lang="ru-RU" b="0" baseline="0" dirty="0"/>
              <a:t>они уже умеют пользоваться универсальными </a:t>
            </a:r>
            <a:r>
              <a:rPr lang="en-US" b="0" baseline="0" dirty="0"/>
              <a:t>IStorer </a:t>
            </a:r>
            <a:r>
              <a:rPr lang="ru-RU" b="0" baseline="0" dirty="0"/>
              <a:t>и </a:t>
            </a:r>
            <a:r>
              <a:rPr lang="en-US" b="0" baseline="0" dirty="0"/>
              <a:t>ILoader. </a:t>
            </a:r>
            <a:r>
              <a:rPr lang="ru-RU" b="0" baseline="0" dirty="0"/>
              <a:t>Все изменения кода будут сконцентрированы внутри новых классов наследников. Если бы мы пытались внести поддержку нового формата без полиморфизма, то изменения были бы рассредоточены по коду всех классов, которые могут быть сохранены в файл. При этом всегда есть вероятность, что в каком-нибудь классе забудешь внести эту поддержку. С полиморфизмом даже возможности забыть не будет</a:t>
            </a:r>
            <a:r>
              <a:rPr lang="en-US" b="0" baseline="0" dirty="0"/>
              <a:t>: </a:t>
            </a:r>
            <a:r>
              <a:rPr lang="ru-RU" b="0" baseline="0" dirty="0"/>
              <a:t>компилятор не допустит создания объекта если в нём не реализованы все абстрактное методы родительского класса.</a:t>
            </a:r>
          </a:p>
        </p:txBody>
      </p:sp>
      <p:sp>
        <p:nvSpPr>
          <p:cNvPr id="4" name="Номер слайда 3"/>
          <p:cNvSpPr>
            <a:spLocks noGrp="1"/>
          </p:cNvSpPr>
          <p:nvPr>
            <p:ph type="sldNum" sz="quarter" idx="10"/>
          </p:nvPr>
        </p:nvSpPr>
        <p:spPr/>
        <p:txBody>
          <a:bodyPr/>
          <a:lstStyle/>
          <a:p>
            <a:fld id="{2E08C350-4DE1-4956-942B-64CFE5E0D8AA}" type="slidenum">
              <a:rPr lang="ru-RU" smtClean="0"/>
              <a:t>14</a:t>
            </a:fld>
            <a:endParaRPr lang="ru-RU"/>
          </a:p>
        </p:txBody>
      </p:sp>
    </p:spTree>
    <p:extLst>
      <p:ext uri="{BB962C8B-B14F-4D97-AF65-F5344CB8AC3E}">
        <p14:creationId xmlns:p14="http://schemas.microsoft.com/office/powerpoint/2010/main" val="1148859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ru-RU"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15</a:t>
            </a:fld>
            <a:endParaRPr lang="ru-RU"/>
          </a:p>
        </p:txBody>
      </p:sp>
    </p:spTree>
    <p:extLst>
      <p:ext uri="{BB962C8B-B14F-4D97-AF65-F5344CB8AC3E}">
        <p14:creationId xmlns:p14="http://schemas.microsoft.com/office/powerpoint/2010/main" val="1457009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0" baseline="0" dirty="0"/>
              <a:t>Этот метод - фабрика класса.</a:t>
            </a:r>
          </a:p>
          <a:p>
            <a:pPr marL="0" indent="0">
              <a:buNone/>
            </a:pPr>
            <a:r>
              <a:rPr lang="ru-RU" b="0" baseline="0" dirty="0"/>
              <a:t>Как сохранить в файл массив потомков </a:t>
            </a:r>
            <a:r>
              <a:rPr lang="en-US" b="0" baseline="0" dirty="0"/>
              <a:t>CEmployee</a:t>
            </a:r>
            <a:r>
              <a:rPr lang="ru-RU" b="0" baseline="0" dirty="0"/>
              <a:t>,</a:t>
            </a:r>
            <a:r>
              <a:rPr lang="en-US" b="0" baseline="0" dirty="0"/>
              <a:t> </a:t>
            </a:r>
            <a:r>
              <a:rPr lang="ru-RU" b="0" baseline="0" dirty="0"/>
              <a:t>а затем загрузить его?</a:t>
            </a:r>
          </a:p>
          <a:p>
            <a:pPr marL="0" indent="0">
              <a:buNone/>
            </a:pPr>
            <a:r>
              <a:rPr lang="ru-RU" b="0" baseline="0" dirty="0"/>
              <a:t>Ответ:</a:t>
            </a:r>
          </a:p>
          <a:p>
            <a:pPr marL="228600" indent="-228600">
              <a:buAutoNum type="arabicParenR"/>
            </a:pPr>
            <a:r>
              <a:rPr lang="ru-RU" b="0" baseline="0" dirty="0"/>
              <a:t>каждый класс наследник должен содержать виртуальную функцию возвращающую его идентификатор/имя.</a:t>
            </a:r>
          </a:p>
          <a:p>
            <a:pPr marL="228600" indent="-228600">
              <a:buAutoNum type="arabicParenR"/>
            </a:pPr>
            <a:r>
              <a:rPr lang="ru-RU" b="0" baseline="0" dirty="0"/>
              <a:t>При сохранении объекта в файл сперва сохраняется его идентификатор/имя, а потом все остальные поля.</a:t>
            </a:r>
          </a:p>
          <a:p>
            <a:pPr marL="228600" indent="-228600">
              <a:buAutoNum type="arabicParenR"/>
            </a:pPr>
            <a:r>
              <a:rPr lang="ru-RU" b="0" baseline="0" dirty="0"/>
              <a:t>Загрузка объекта должна производиться через отдельный метод, который сперва загрузит идентификатор/имя, по нему создаст нужный объект (используя фабрику класса), а далее вызовет виртуальную функцию </a:t>
            </a:r>
            <a:r>
              <a:rPr lang="en-US" b="0" baseline="0" dirty="0"/>
              <a:t>Load </a:t>
            </a:r>
            <a:r>
              <a:rPr lang="ru-RU" b="0" baseline="0" dirty="0"/>
              <a:t>из этого объекта. Далее сам объект загрузит свои поля из файла.</a:t>
            </a:r>
          </a:p>
          <a:p>
            <a:pPr marL="0" indent="0">
              <a:buNone/>
            </a:pPr>
            <a:endParaRPr lang="ru-RU" b="0" baseline="0" dirty="0"/>
          </a:p>
          <a:p>
            <a:pPr marL="0" indent="0">
              <a:buNone/>
            </a:pPr>
            <a:r>
              <a:rPr lang="ru-RU" b="0" baseline="0" dirty="0"/>
              <a:t>Примечания:</a:t>
            </a:r>
          </a:p>
          <a:p>
            <a:pPr marL="228600" indent="-228600">
              <a:buAutoNum type="arabicParenR"/>
            </a:pPr>
            <a:r>
              <a:rPr lang="ru-RU" b="0" baseline="0" dirty="0"/>
              <a:t>этот вариант фабрики классов хорошо работает если количество поддерживаемых классов небольшое</a:t>
            </a:r>
          </a:p>
          <a:p>
            <a:pPr marL="228600" indent="-228600">
              <a:buAutoNum type="arabicParenR"/>
            </a:pPr>
            <a:r>
              <a:rPr lang="ru-RU" b="0" baseline="0" dirty="0"/>
              <a:t>но у этого метода есть недостатки: имя класса хранится в виде строки в двух местах: в фабрике и внутри самого класса. Если сделать опечатку в любом символе – фабрика класса не будет работать</a:t>
            </a:r>
          </a:p>
          <a:p>
            <a:pPr marL="228600" indent="-228600">
              <a:buAutoNum type="arabicParenR"/>
            </a:pPr>
            <a:r>
              <a:rPr lang="ru-RU" b="0" baseline="0" dirty="0"/>
              <a:t>Поэтому далее рассмотрим вариант без такого недостатка</a:t>
            </a:r>
          </a:p>
        </p:txBody>
      </p:sp>
      <p:sp>
        <p:nvSpPr>
          <p:cNvPr id="4" name="Номер слайда 3"/>
          <p:cNvSpPr>
            <a:spLocks noGrp="1"/>
          </p:cNvSpPr>
          <p:nvPr>
            <p:ph type="sldNum" sz="quarter" idx="10"/>
          </p:nvPr>
        </p:nvSpPr>
        <p:spPr/>
        <p:txBody>
          <a:bodyPr/>
          <a:lstStyle/>
          <a:p>
            <a:fld id="{2E08C350-4DE1-4956-942B-64CFE5E0D8AA}" type="slidenum">
              <a:rPr lang="ru-RU" smtClean="0"/>
              <a:t>16</a:t>
            </a:fld>
            <a:endParaRPr lang="ru-RU"/>
          </a:p>
        </p:txBody>
      </p:sp>
    </p:spTree>
    <p:extLst>
      <p:ext uri="{BB962C8B-B14F-4D97-AF65-F5344CB8AC3E}">
        <p14:creationId xmlns:p14="http://schemas.microsoft.com/office/powerpoint/2010/main" val="25586113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aseline="0" dirty="0"/>
              <a:t>Примечание:</a:t>
            </a:r>
          </a:p>
          <a:p>
            <a:pPr marL="0" indent="0">
              <a:buNone/>
            </a:pPr>
            <a:r>
              <a:rPr lang="ru-RU" baseline="0" dirty="0"/>
              <a:t>вместо функции </a:t>
            </a:r>
            <a:r>
              <a:rPr lang="en-US" baseline="0" dirty="0" err="1"/>
              <a:t>GetType</a:t>
            </a:r>
            <a:r>
              <a:rPr lang="en-US" baseline="0" dirty="0"/>
              <a:t> </a:t>
            </a:r>
            <a:r>
              <a:rPr lang="ru-RU" baseline="0" dirty="0"/>
              <a:t>можно было бы использовать </a:t>
            </a:r>
            <a:r>
              <a:rPr lang="en-US" baseline="0" dirty="0"/>
              <a:t>RTTI </a:t>
            </a:r>
            <a:r>
              <a:rPr lang="ru-RU" baseline="0" dirty="0"/>
              <a:t>оператор </a:t>
            </a:r>
            <a:r>
              <a:rPr lang="en-US" baseline="0" dirty="0" err="1"/>
              <a:t>typeid</a:t>
            </a:r>
            <a:r>
              <a:rPr lang="ru-RU" baseline="0" dirty="0"/>
              <a:t>,</a:t>
            </a:r>
          </a:p>
          <a:p>
            <a:pPr marL="0" indent="0">
              <a:buNone/>
            </a:pPr>
            <a:r>
              <a:rPr lang="ru-RU" baseline="0" dirty="0"/>
              <a:t>но тогда мы не сможем переименовать какой либо класс, ведь программа должна иметь возможность загружать файлы сохранённые в любой старой версии программы. В предложенном же варианте можно модифицировать фабрику класса, чтобы она допускала и старое имя класса и новое.</a:t>
            </a:r>
            <a:endParaRPr lang="en-US" baseline="0" dirty="0"/>
          </a:p>
          <a:p>
            <a:pPr marL="0" indent="0">
              <a:buNone/>
            </a:pPr>
            <a:r>
              <a:rPr lang="ru-RU" baseline="0" dirty="0"/>
              <a:t>Естественно, </a:t>
            </a:r>
            <a:r>
              <a:rPr lang="en-US" baseline="0" dirty="0" err="1"/>
              <a:t>GetType</a:t>
            </a:r>
            <a:r>
              <a:rPr lang="en-US" baseline="0" dirty="0"/>
              <a:t>() </a:t>
            </a:r>
            <a:r>
              <a:rPr lang="ru-RU" baseline="0" dirty="0"/>
              <a:t>должна возвращать </a:t>
            </a:r>
            <a:r>
              <a:rPr lang="en-US" baseline="0" dirty="0"/>
              <a:t>const char*, </a:t>
            </a:r>
            <a:r>
              <a:rPr lang="ru-RU" baseline="0" dirty="0"/>
              <a:t>но этот тип не поместился на слайде.</a:t>
            </a:r>
          </a:p>
          <a:p>
            <a:pPr marL="0" indent="0">
              <a:buNone/>
            </a:pPr>
            <a:endParaRPr lang="ru-RU" baseline="0" dirty="0"/>
          </a:p>
          <a:p>
            <a:pPr marL="0" indent="0">
              <a:buNone/>
            </a:pPr>
            <a:r>
              <a:rPr lang="ru-RU" baseline="0" dirty="0"/>
              <a:t>Обратите внимание:</a:t>
            </a:r>
          </a:p>
          <a:p>
            <a:pPr marL="0" indent="0">
              <a:buNone/>
            </a:pPr>
            <a:r>
              <a:rPr lang="en-US" baseline="0" dirty="0" err="1"/>
              <a:t>CEmployee</a:t>
            </a:r>
            <a:r>
              <a:rPr lang="en-US" baseline="0" dirty="0"/>
              <a:t>* </a:t>
            </a:r>
            <a:r>
              <a:rPr lang="en-US" baseline="0" dirty="0" err="1"/>
              <a:t>CEmployee</a:t>
            </a:r>
            <a:r>
              <a:rPr lang="en-US" baseline="0" dirty="0"/>
              <a:t>::Clone();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a:t>CLaborer</a:t>
            </a:r>
            <a:r>
              <a:rPr lang="en-US" baseline="0" dirty="0"/>
              <a:t>* </a:t>
            </a:r>
            <a:r>
              <a:rPr lang="en-US" baseline="0" dirty="0" err="1"/>
              <a:t>CLaborer</a:t>
            </a:r>
            <a:r>
              <a:rPr lang="en-US" baseline="0" dirty="0"/>
              <a:t>::Clone();</a:t>
            </a:r>
            <a:endParaRPr lang="ru-RU" baseline="0" dirty="0"/>
          </a:p>
          <a:p>
            <a:pPr marL="0" indent="0">
              <a:buNone/>
            </a:pPr>
            <a:r>
              <a:rPr lang="ru-RU" baseline="0" dirty="0"/>
              <a:t>Объявления функций отличаются, но функция </a:t>
            </a:r>
            <a:r>
              <a:rPr lang="en-US" baseline="0" dirty="0" err="1"/>
              <a:t>CLaborer</a:t>
            </a:r>
            <a:r>
              <a:rPr lang="en-US" baseline="0" dirty="0"/>
              <a:t>::Clone</a:t>
            </a:r>
            <a:r>
              <a:rPr lang="ru-RU" baseline="0" dirty="0"/>
              <a:t> перегружает именно функцию </a:t>
            </a:r>
            <a:r>
              <a:rPr lang="en-US" baseline="0" dirty="0" err="1"/>
              <a:t>CEmployee</a:t>
            </a:r>
            <a:r>
              <a:rPr lang="en-US" baseline="0" dirty="0"/>
              <a:t>::Clone()</a:t>
            </a:r>
            <a:r>
              <a:rPr lang="ru-RU" baseline="0" dirty="0"/>
              <a:t> родительского класса.</a:t>
            </a:r>
          </a:p>
          <a:p>
            <a:pPr marL="0" indent="0">
              <a:buNone/>
            </a:pPr>
            <a:r>
              <a:rPr lang="ru-RU" baseline="0" dirty="0"/>
              <a:t>Если в базовом классе в функции возвращается указатель/ссылка на какой-либо класс </a:t>
            </a:r>
            <a:r>
              <a:rPr lang="en-US" baseline="0" dirty="0"/>
              <a:t>A</a:t>
            </a:r>
            <a:r>
              <a:rPr lang="ru-RU" baseline="0" dirty="0"/>
              <a:t>, то </a:t>
            </a:r>
            <a:r>
              <a:rPr lang="en-US" baseline="0" dirty="0"/>
              <a:t>C++ </a:t>
            </a:r>
            <a:r>
              <a:rPr lang="ru-RU" baseline="0" dirty="0"/>
              <a:t>позволяет в перегруженной функции в классах-наследниках возвращать</a:t>
            </a:r>
            <a:r>
              <a:rPr lang="en-US" baseline="0" dirty="0"/>
              <a:t> </a:t>
            </a:r>
            <a:r>
              <a:rPr lang="ru-RU" baseline="0" dirty="0"/>
              <a:t>указатель/ссылку не только на класс </a:t>
            </a:r>
            <a:r>
              <a:rPr lang="en-US" baseline="0" dirty="0"/>
              <a:t>A, </a:t>
            </a:r>
            <a:r>
              <a:rPr lang="ru-RU" baseline="0" dirty="0"/>
              <a:t>но и на его наследников. И это будет перегрузка той же функции.</a:t>
            </a:r>
          </a:p>
          <a:p>
            <a:pPr marL="0" indent="0">
              <a:buNone/>
            </a:pPr>
            <a:r>
              <a:rPr lang="ru-RU" baseline="0" dirty="0"/>
              <a:t>Дело в том, что если кто-либо будет вызывать этот метод через указатель на </a:t>
            </a:r>
            <a:r>
              <a:rPr lang="en-US" baseline="0" dirty="0" err="1"/>
              <a:t>CEmployee</a:t>
            </a:r>
            <a:r>
              <a:rPr lang="en-US" baseline="0" dirty="0"/>
              <a:t>, </a:t>
            </a:r>
            <a:r>
              <a:rPr lang="ru-RU" baseline="0" dirty="0"/>
              <a:t>то </a:t>
            </a:r>
            <a:r>
              <a:rPr lang="ru-RU" baseline="0" dirty="0" err="1"/>
              <a:t>неявновозвращаемое</a:t>
            </a:r>
            <a:r>
              <a:rPr lang="ru-RU" baseline="0" dirty="0"/>
              <a:t> значение всё равно легко будет преобразовано обратно к указателю/ссылке на класс </a:t>
            </a:r>
            <a:r>
              <a:rPr lang="en-US" baseline="0" dirty="0"/>
              <a:t>A</a:t>
            </a:r>
            <a:r>
              <a:rPr lang="ru-RU" baseline="0" dirty="0"/>
              <a:t>. Такая возможность была добавлена в </a:t>
            </a:r>
            <a:r>
              <a:rPr lang="en-US" baseline="0" dirty="0"/>
              <a:t>C++ </a:t>
            </a:r>
            <a:r>
              <a:rPr lang="ru-RU" baseline="0" dirty="0"/>
              <a:t>именно для реализации методов вроде </a:t>
            </a:r>
            <a:r>
              <a:rPr lang="en-US" baseline="0" dirty="0"/>
              <a:t>Clone</a:t>
            </a:r>
            <a:r>
              <a:rPr lang="ru-RU" baseline="0" dirty="0"/>
              <a:t>. Теперь если вы вызываете </a:t>
            </a:r>
            <a:r>
              <a:rPr lang="en-US" baseline="0" dirty="0"/>
              <a:t>Clone </a:t>
            </a:r>
            <a:r>
              <a:rPr lang="ru-RU" baseline="0" dirty="0"/>
              <a:t>из класса </a:t>
            </a:r>
            <a:r>
              <a:rPr lang="en-US" baseline="0" dirty="0" err="1"/>
              <a:t>CScientist</a:t>
            </a:r>
            <a:r>
              <a:rPr lang="en-US" baseline="0" dirty="0"/>
              <a:t>, </a:t>
            </a:r>
            <a:r>
              <a:rPr lang="ru-RU" baseline="0" dirty="0"/>
              <a:t>то вы получаете сразу копию в виде </a:t>
            </a:r>
            <a:r>
              <a:rPr lang="en-US" baseline="0" dirty="0" err="1"/>
              <a:t>CScientist</a:t>
            </a:r>
            <a:r>
              <a:rPr lang="en-US" baseline="0" dirty="0"/>
              <a:t>*, </a:t>
            </a:r>
            <a:r>
              <a:rPr lang="ru-RU" baseline="0" dirty="0"/>
              <a:t>и можете не делать дополнительный </a:t>
            </a:r>
            <a:r>
              <a:rPr lang="en-US" baseline="0" dirty="0" err="1"/>
              <a:t>dynamic_cast</a:t>
            </a:r>
            <a:r>
              <a:rPr lang="en-US" baseline="0" dirty="0"/>
              <a:t>. </a:t>
            </a:r>
            <a:r>
              <a:rPr lang="ru-RU" baseline="0" dirty="0"/>
              <a:t>Если же вы вызываете</a:t>
            </a:r>
            <a:r>
              <a:rPr lang="en-US" baseline="0" dirty="0"/>
              <a:t> Clone </a:t>
            </a:r>
            <a:r>
              <a:rPr lang="ru-RU" baseline="0" dirty="0"/>
              <a:t>из объекта, представленного через указатель </a:t>
            </a:r>
            <a:r>
              <a:rPr lang="en-US" baseline="0" dirty="0" err="1"/>
              <a:t>CEmployee</a:t>
            </a:r>
            <a:r>
              <a:rPr lang="ru-RU" baseline="0" dirty="0"/>
              <a:t>*, то и вернётся вам именно </a:t>
            </a:r>
            <a:r>
              <a:rPr lang="en-US" baseline="0" dirty="0" err="1"/>
              <a:t>CEmployee</a:t>
            </a:r>
            <a:r>
              <a:rPr lang="ru-RU" baseline="0" dirty="0"/>
              <a:t>*.</a:t>
            </a:r>
            <a:endParaRPr lang="en-US" baseline="0" dirty="0"/>
          </a:p>
          <a:p>
            <a:pPr marL="0" indent="0">
              <a:buNone/>
            </a:pPr>
            <a:endParaRPr lang="ru-RU" baseline="0" dirty="0"/>
          </a:p>
          <a:p>
            <a:pPr marL="0" indent="0">
              <a:buNone/>
            </a:pPr>
            <a:endParaRPr lang="ru-RU"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17</a:t>
            </a:fld>
            <a:endParaRPr lang="ru-RU"/>
          </a:p>
        </p:txBody>
      </p:sp>
    </p:spTree>
    <p:extLst>
      <p:ext uri="{BB962C8B-B14F-4D97-AF65-F5344CB8AC3E}">
        <p14:creationId xmlns:p14="http://schemas.microsoft.com/office/powerpoint/2010/main" val="36313747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ru-RU" b="0"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18</a:t>
            </a:fld>
            <a:endParaRPr lang="ru-RU"/>
          </a:p>
        </p:txBody>
      </p:sp>
    </p:spTree>
    <p:extLst>
      <p:ext uri="{BB962C8B-B14F-4D97-AF65-F5344CB8AC3E}">
        <p14:creationId xmlns:p14="http://schemas.microsoft.com/office/powerpoint/2010/main" val="32407166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0" baseline="0" dirty="0"/>
              <a:t>Примечания:</a:t>
            </a:r>
          </a:p>
          <a:p>
            <a:pPr marL="228600" indent="-228600">
              <a:buAutoNum type="arabicParenR"/>
            </a:pPr>
            <a:r>
              <a:rPr lang="ru-RU" b="0" baseline="0" dirty="0"/>
              <a:t>важно не забыть удалить объекты-образцы, когда они станут не нужны</a:t>
            </a:r>
          </a:p>
          <a:p>
            <a:pPr marL="228600" indent="-228600">
              <a:buAutoNum type="arabicParenR"/>
            </a:pPr>
            <a:r>
              <a:rPr lang="ru-RU" b="0" baseline="0" dirty="0"/>
              <a:t>для этого обычно фабрика оформляется в виде отдельного класса</a:t>
            </a:r>
          </a:p>
          <a:p>
            <a:pPr marL="228600" indent="-228600">
              <a:buAutoNum type="arabicParenR"/>
            </a:pPr>
            <a:r>
              <a:rPr lang="ru-RU" b="0" baseline="0" dirty="0"/>
              <a:t>в показанной реализации меня не устраивает только сложность относительно количества поддерживаемых фабрикой классов: </a:t>
            </a:r>
            <a:r>
              <a:rPr lang="en-US" b="0" baseline="0" dirty="0"/>
              <a:t>O(N)</a:t>
            </a:r>
            <a:r>
              <a:rPr lang="ru-RU" b="0" baseline="0" dirty="0"/>
              <a:t> – можно сделать лучше. Хотя это и будет сказываться на быстродействии только, если количество поддерживаемых классов-наследников будет порядка 100 и количество создаваемых объектов порядка десятков тысяч</a:t>
            </a:r>
          </a:p>
          <a:p>
            <a:pPr marL="228600" indent="-228600">
              <a:buAutoNum type="arabicParenR"/>
            </a:pPr>
            <a:r>
              <a:rPr lang="ru-RU" b="0" baseline="0" dirty="0"/>
              <a:t>Следующий пример показывает как сделать эффективную фабрику классов даже в таких "сложных условиях"</a:t>
            </a:r>
          </a:p>
        </p:txBody>
      </p:sp>
      <p:sp>
        <p:nvSpPr>
          <p:cNvPr id="4" name="Номер слайда 3"/>
          <p:cNvSpPr>
            <a:spLocks noGrp="1"/>
          </p:cNvSpPr>
          <p:nvPr>
            <p:ph type="sldNum" sz="quarter" idx="10"/>
          </p:nvPr>
        </p:nvSpPr>
        <p:spPr/>
        <p:txBody>
          <a:bodyPr/>
          <a:lstStyle/>
          <a:p>
            <a:fld id="{2E08C350-4DE1-4956-942B-64CFE5E0D8AA}" type="slidenum">
              <a:rPr lang="ru-RU" smtClean="0"/>
              <a:t>19</a:t>
            </a:fld>
            <a:endParaRPr lang="ru-RU"/>
          </a:p>
        </p:txBody>
      </p:sp>
    </p:spTree>
    <p:extLst>
      <p:ext uri="{BB962C8B-B14F-4D97-AF65-F5344CB8AC3E}">
        <p14:creationId xmlns:p14="http://schemas.microsoft.com/office/powerpoint/2010/main" val="3613675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0" baseline="0" dirty="0"/>
              <a:t>* это стандартная реализация студентами в начале семестра</a:t>
            </a:r>
          </a:p>
        </p:txBody>
      </p:sp>
      <p:sp>
        <p:nvSpPr>
          <p:cNvPr id="4" name="Номер слайда 3"/>
          <p:cNvSpPr>
            <a:spLocks noGrp="1"/>
          </p:cNvSpPr>
          <p:nvPr>
            <p:ph type="sldNum" sz="quarter" idx="10"/>
          </p:nvPr>
        </p:nvSpPr>
        <p:spPr/>
        <p:txBody>
          <a:bodyPr/>
          <a:lstStyle/>
          <a:p>
            <a:fld id="{2E08C350-4DE1-4956-942B-64CFE5E0D8AA}" type="slidenum">
              <a:rPr lang="ru-RU" smtClean="0"/>
              <a:t>2</a:t>
            </a:fld>
            <a:endParaRPr lang="ru-RU"/>
          </a:p>
        </p:txBody>
      </p:sp>
    </p:spTree>
    <p:extLst>
      <p:ext uri="{BB962C8B-B14F-4D97-AF65-F5344CB8AC3E}">
        <p14:creationId xmlns:p14="http://schemas.microsoft.com/office/powerpoint/2010/main" val="29375036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arenR"/>
            </a:pPr>
            <a:r>
              <a:rPr lang="ru-RU" b="0" baseline="0" dirty="0"/>
              <a:t>используем бинарное дерево для хранения набора классов-образцов</a:t>
            </a:r>
          </a:p>
          <a:p>
            <a:pPr marL="228600" indent="-228600">
              <a:buAutoNum type="arabicParenR"/>
            </a:pPr>
            <a:r>
              <a:rPr lang="en-US" b="0" baseline="0" dirty="0"/>
              <a:t>STL </a:t>
            </a:r>
            <a:r>
              <a:rPr lang="ru-RU" b="0" baseline="0" dirty="0"/>
              <a:t>класс реализующий бинарное дерево – </a:t>
            </a:r>
            <a:r>
              <a:rPr lang="en-US" b="0" baseline="0" dirty="0"/>
              <a:t>map&lt;</a:t>
            </a:r>
            <a:r>
              <a:rPr lang="ru-RU" b="0" baseline="0" dirty="0"/>
              <a:t>тип ключа</a:t>
            </a:r>
            <a:r>
              <a:rPr lang="en-US" b="0" baseline="0" dirty="0"/>
              <a:t>, </a:t>
            </a:r>
            <a:r>
              <a:rPr lang="ru-RU" b="0" baseline="0" dirty="0"/>
              <a:t>тип значения</a:t>
            </a:r>
            <a:r>
              <a:rPr lang="en-US" b="0" baseline="0" dirty="0"/>
              <a:t>&gt;</a:t>
            </a:r>
          </a:p>
          <a:p>
            <a:pPr marL="228600" indent="-228600">
              <a:buAutoNum type="arabicParenR"/>
            </a:pPr>
            <a:r>
              <a:rPr lang="ru-RU" b="0" baseline="0" dirty="0"/>
              <a:t>Для добавления элемента в дерево используем </a:t>
            </a:r>
            <a:r>
              <a:rPr lang="en-US" b="0" baseline="0" dirty="0"/>
              <a:t>operator[] – </a:t>
            </a:r>
            <a:r>
              <a:rPr lang="ru-RU" b="0" baseline="0" dirty="0"/>
              <a:t>если вызвать его, указав ключ отсутствующий в дереве, то он создаст новый узел с таким ключом и значением по умолчанию, а также вернёт ссылку на это значение, таким образом мы запишем в неё новое значение.</a:t>
            </a:r>
            <a:br>
              <a:rPr lang="ru-RU" b="0" baseline="0" dirty="0"/>
            </a:br>
            <a:r>
              <a:rPr lang="ru-RU" b="0" baseline="0" dirty="0"/>
              <a:t>Ограничение: если значение узла в дереве является классом без конструктора по умолчанию, то </a:t>
            </a:r>
            <a:r>
              <a:rPr lang="en-US" b="0" baseline="0" dirty="0"/>
              <a:t>operator[] </a:t>
            </a:r>
            <a:r>
              <a:rPr lang="ru-RU" b="0" baseline="0" dirty="0"/>
              <a:t>использовать нельзя.</a:t>
            </a:r>
          </a:p>
          <a:p>
            <a:pPr marL="228600" indent="-228600">
              <a:buAutoNum type="arabicParenR"/>
            </a:pPr>
            <a:r>
              <a:rPr lang="ru-RU" b="0" baseline="0" dirty="0"/>
              <a:t>К сожалению, при использовании </a:t>
            </a:r>
            <a:r>
              <a:rPr lang="en-US" b="0" baseline="0" dirty="0"/>
              <a:t>operator[]</a:t>
            </a:r>
            <a:r>
              <a:rPr lang="ru-RU" b="0" baseline="0" dirty="0"/>
              <a:t>, если по ошибке попытаться добавить объект с тем же именем в фабрику, то предыдущий объект потеряется и будет утечка памяти.</a:t>
            </a:r>
          </a:p>
          <a:p>
            <a:pPr marL="228600" indent="-228600">
              <a:buAutoNum type="arabicParenR"/>
            </a:pPr>
            <a:r>
              <a:rPr lang="ru-RU" b="0" baseline="0" dirty="0"/>
              <a:t>Поэтому эту функцию надо расширить дополнительной проверкой что добавляемый ключ ещё не содержится в дереве.</a:t>
            </a:r>
          </a:p>
          <a:p>
            <a:pPr marL="228600" indent="-228600">
              <a:buAutoNum type="arabicParenR"/>
            </a:pPr>
            <a:endParaRPr lang="ru-RU"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b="0" baseline="0" dirty="0"/>
              <a:t>Примечания:</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ru-RU" b="0" baseline="0" dirty="0"/>
              <a:t>Добавлять элементы в дерево можно используя метод </a:t>
            </a:r>
            <a:r>
              <a:rPr lang="en-US" b="0" baseline="0" dirty="0"/>
              <a:t>insert, </a:t>
            </a:r>
            <a:r>
              <a:rPr lang="ru-RU" b="0" baseline="0" dirty="0"/>
              <a:t>но он требует вручную сконструировать добавляемый узел дерева. Узлы в дереве хранятся в структуре типа</a:t>
            </a:r>
            <a:br>
              <a:rPr lang="en-US" b="0" baseline="0" dirty="0"/>
            </a:br>
            <a:r>
              <a:rPr lang="en-US" b="0" baseline="0" dirty="0"/>
              <a:t>pair&lt;const </a:t>
            </a:r>
            <a:r>
              <a:rPr lang="ru-RU" b="0" baseline="0" dirty="0"/>
              <a:t>тип</a:t>
            </a:r>
            <a:r>
              <a:rPr lang="en-US" b="0" baseline="0" dirty="0"/>
              <a:t>_</a:t>
            </a:r>
            <a:r>
              <a:rPr lang="ru-RU" b="0" baseline="0" dirty="0"/>
              <a:t>ключа, тип</a:t>
            </a:r>
            <a:r>
              <a:rPr lang="en-US" b="0" baseline="0" dirty="0"/>
              <a:t>_</a:t>
            </a:r>
            <a:r>
              <a:rPr lang="ru-RU" b="0" baseline="0" dirty="0"/>
              <a:t>значения</a:t>
            </a:r>
            <a:r>
              <a:rPr lang="en-US" b="0" baseline="0" dirty="0"/>
              <a:t>&gt;. </a:t>
            </a:r>
            <a:r>
              <a:rPr lang="ru-RU" b="0" baseline="0" dirty="0"/>
              <a:t>То есть строка добавляющая узел в дерево для примера на слайде будет выглядеть так:</a:t>
            </a:r>
            <a:br>
              <a:rPr lang="en-US" b="0" baseline="0" dirty="0"/>
            </a:br>
            <a:r>
              <a:rPr lang="en-US" b="0" baseline="0" dirty="0" err="1"/>
              <a:t>m_EmpTemps.insert</a:t>
            </a:r>
            <a:r>
              <a:rPr lang="en-US" b="0" baseline="0" dirty="0"/>
              <a:t>(pair&lt;const string, CEmployee*&gt;(</a:t>
            </a:r>
            <a:r>
              <a:rPr lang="en-US" b="0" baseline="0" dirty="0" err="1"/>
              <a:t>pEmpl</a:t>
            </a:r>
            <a:r>
              <a:rPr lang="en-US" b="0" baseline="0" dirty="0"/>
              <a:t>-&gt;</a:t>
            </a:r>
            <a:r>
              <a:rPr lang="en-US" b="0" baseline="0" dirty="0" err="1"/>
              <a:t>GetTypeName</a:t>
            </a:r>
            <a:r>
              <a:rPr lang="en-US" b="0" baseline="0" dirty="0"/>
              <a:t>(), </a:t>
            </a:r>
            <a:r>
              <a:rPr lang="en-US" b="0" baseline="0" dirty="0" err="1"/>
              <a:t>pEmpl</a:t>
            </a:r>
            <a:r>
              <a:rPr lang="en-US" b="0" baseline="0" dirty="0"/>
              <a:t>));</a:t>
            </a:r>
            <a:br>
              <a:rPr lang="en-US" b="0" baseline="0" dirty="0"/>
            </a:br>
            <a:r>
              <a:rPr lang="ru-RU" b="0" baseline="0" dirty="0"/>
              <a:t>а это несколько длинновато и неудобно.</a:t>
            </a:r>
            <a:endParaRPr lang="en-US" b="0" baseline="0" dirty="0"/>
          </a:p>
          <a:p>
            <a:pPr marL="228600" indent="-228600">
              <a:buAutoNum type="arabicParenR"/>
            </a:pPr>
            <a:r>
              <a:rPr lang="ru-RU" b="0" baseline="0" dirty="0"/>
              <a:t>В стандарте </a:t>
            </a:r>
            <a:r>
              <a:rPr lang="en-US" b="0" baseline="0" dirty="0"/>
              <a:t>C++ </a:t>
            </a:r>
            <a:r>
              <a:rPr lang="ru-RU" b="0" baseline="0" dirty="0"/>
              <a:t>11 появился новый удобный метод для добавления элементов в дерево - </a:t>
            </a:r>
            <a:r>
              <a:rPr lang="en-US" b="0" baseline="0" dirty="0"/>
              <a:t>emplace</a:t>
            </a:r>
            <a:r>
              <a:rPr lang="ru-RU" b="0" baseline="0" dirty="0"/>
              <a:t>. А в стандарте </a:t>
            </a:r>
            <a:r>
              <a:rPr lang="en-US" b="0" baseline="0" dirty="0"/>
              <a:t>C++17 </a:t>
            </a:r>
            <a:r>
              <a:rPr lang="en-US" b="0" baseline="0" dirty="0" err="1"/>
              <a:t>try_emplace</a:t>
            </a:r>
            <a:r>
              <a:rPr lang="ru-RU" b="0" baseline="0" dirty="0"/>
              <a:t>. Про них рекомендую найти информацию самостоятельно.</a:t>
            </a:r>
          </a:p>
          <a:p>
            <a:pPr marL="0" indent="0">
              <a:buNone/>
            </a:pPr>
            <a:endParaRPr lang="ru-RU" b="0"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20</a:t>
            </a:fld>
            <a:endParaRPr lang="ru-RU"/>
          </a:p>
        </p:txBody>
      </p:sp>
    </p:spTree>
    <p:extLst>
      <p:ext uri="{BB962C8B-B14F-4D97-AF65-F5344CB8AC3E}">
        <p14:creationId xmlns:p14="http://schemas.microsoft.com/office/powerpoint/2010/main" val="31346098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0" baseline="0" dirty="0"/>
              <a:t>1) функция </a:t>
            </a:r>
            <a:r>
              <a:rPr lang="en-US" b="0" baseline="0" dirty="0"/>
              <a:t>find </a:t>
            </a:r>
            <a:r>
              <a:rPr lang="ru-RU" b="0" baseline="0" dirty="0"/>
              <a:t>должна принимать </a:t>
            </a:r>
            <a:r>
              <a:rPr lang="en-US" b="0" baseline="0" dirty="0"/>
              <a:t>key</a:t>
            </a:r>
            <a:r>
              <a:rPr lang="ru-RU" b="0" baseline="0" dirty="0"/>
              <a:t>,</a:t>
            </a:r>
            <a:r>
              <a:rPr lang="en-US" b="0" baseline="0" dirty="0"/>
              <a:t> </a:t>
            </a:r>
            <a:r>
              <a:rPr lang="ru-RU" b="0" baseline="0" dirty="0"/>
              <a:t>то есть параметр типа </a:t>
            </a:r>
            <a:r>
              <a:rPr lang="en-US" b="0" baseline="0" dirty="0"/>
              <a:t>string</a:t>
            </a:r>
            <a:r>
              <a:rPr lang="ru-RU" b="0" baseline="0" dirty="0"/>
              <a:t>, а мы передаём </a:t>
            </a:r>
            <a:r>
              <a:rPr lang="en-US" b="0" baseline="0" dirty="0"/>
              <a:t>const char</a:t>
            </a:r>
            <a:r>
              <a:rPr lang="ru-RU" b="0" baseline="0" dirty="0"/>
              <a:t>*</a:t>
            </a:r>
            <a:r>
              <a:rPr lang="en-US" b="0" baseline="0" dirty="0"/>
              <a:t>.</a:t>
            </a:r>
          </a:p>
          <a:p>
            <a:pPr marL="0" indent="0">
              <a:buNone/>
            </a:pPr>
            <a:r>
              <a:rPr lang="ru-RU" b="0" baseline="0" dirty="0"/>
              <a:t>2) но поскольку существует стандартный конструктор </a:t>
            </a:r>
            <a:r>
              <a:rPr lang="en-US" b="0" baseline="0" dirty="0"/>
              <a:t>string(const char*)</a:t>
            </a:r>
            <a:r>
              <a:rPr lang="ru-RU" b="0" baseline="0" dirty="0"/>
              <a:t>,</a:t>
            </a:r>
            <a:r>
              <a:rPr lang="en-US" b="0" baseline="0" dirty="0"/>
              <a:t> </a:t>
            </a:r>
            <a:r>
              <a:rPr lang="ru-RU" b="0" baseline="0" dirty="0"/>
              <a:t>то компилятор сам неявно сконструирует объект </a:t>
            </a:r>
            <a:r>
              <a:rPr lang="en-US" b="0" baseline="0" dirty="0"/>
              <a:t>string </a:t>
            </a:r>
            <a:r>
              <a:rPr lang="ru-RU" b="0" baseline="0" dirty="0"/>
              <a:t>и передаст его в метод </a:t>
            </a:r>
            <a:r>
              <a:rPr lang="en-US" b="0" baseline="0" dirty="0"/>
              <a:t>find.</a:t>
            </a:r>
            <a:endParaRPr lang="ru-RU" b="0" baseline="0" dirty="0"/>
          </a:p>
          <a:p>
            <a:pPr marL="0" indent="0">
              <a:buNone/>
            </a:pPr>
            <a:r>
              <a:rPr lang="ru-RU" b="0" baseline="0" dirty="0"/>
              <a:t>3) в деструкторе показан пример как перебрать все узлы дерева по</a:t>
            </a:r>
            <a:r>
              <a:rPr lang="en-US" b="0" baseline="0" dirty="0"/>
              <a:t> </a:t>
            </a:r>
            <a:r>
              <a:rPr lang="ru-RU" b="0" baseline="0" dirty="0"/>
              <a:t>порядку.</a:t>
            </a:r>
          </a:p>
          <a:p>
            <a:pPr marL="0" indent="0">
              <a:buNone/>
            </a:pPr>
            <a:r>
              <a:rPr lang="ru-RU" b="0" baseline="0" dirty="0"/>
              <a:t>4) </a:t>
            </a:r>
            <a:r>
              <a:rPr lang="en-US" b="0" baseline="0" dirty="0"/>
              <a:t>it-&gt;second – </a:t>
            </a:r>
            <a:r>
              <a:rPr lang="ru-RU" b="0" baseline="0" dirty="0"/>
              <a:t>позволяет обратиться к значению хранящемуся в узле дерева. В данном случае это </a:t>
            </a:r>
            <a:r>
              <a:rPr lang="en-US" b="0" baseline="0" dirty="0"/>
              <a:t>CEmployee*</a:t>
            </a:r>
            <a:endParaRPr lang="ru-RU" b="0"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21</a:t>
            </a:fld>
            <a:endParaRPr lang="ru-RU"/>
          </a:p>
        </p:txBody>
      </p:sp>
    </p:spTree>
    <p:extLst>
      <p:ext uri="{BB962C8B-B14F-4D97-AF65-F5344CB8AC3E}">
        <p14:creationId xmlns:p14="http://schemas.microsoft.com/office/powerpoint/2010/main" val="21916089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0" baseline="0" dirty="0"/>
              <a:t>1) Теперь мы можем реализовать сохранение и загрузку в/из файла массива объектов включая иерархию наследования.</a:t>
            </a:r>
          </a:p>
          <a:p>
            <a:pPr marL="0" indent="0">
              <a:buNone/>
            </a:pPr>
            <a:r>
              <a:rPr lang="ru-RU" b="0" baseline="0" dirty="0"/>
              <a:t>2) Сложность создания объекта в этой реализации </a:t>
            </a:r>
            <a:r>
              <a:rPr lang="en-US" b="0" baseline="0" dirty="0"/>
              <a:t>O(log(N)) </a:t>
            </a:r>
            <a:r>
              <a:rPr lang="ru-RU" b="0" baseline="0" dirty="0"/>
              <a:t>где </a:t>
            </a:r>
            <a:r>
              <a:rPr lang="en-US" b="0" baseline="0" dirty="0"/>
              <a:t>N – </a:t>
            </a:r>
            <a:r>
              <a:rPr lang="ru-RU" b="0" baseline="0" dirty="0"/>
              <a:t>количество классов наследников, чьё создание поддерживается фабрикой класса</a:t>
            </a:r>
          </a:p>
        </p:txBody>
      </p:sp>
      <p:sp>
        <p:nvSpPr>
          <p:cNvPr id="4" name="Номер слайда 3"/>
          <p:cNvSpPr>
            <a:spLocks noGrp="1"/>
          </p:cNvSpPr>
          <p:nvPr>
            <p:ph type="sldNum" sz="quarter" idx="10"/>
          </p:nvPr>
        </p:nvSpPr>
        <p:spPr/>
        <p:txBody>
          <a:bodyPr/>
          <a:lstStyle/>
          <a:p>
            <a:fld id="{2E08C350-4DE1-4956-942B-64CFE5E0D8AA}" type="slidenum">
              <a:rPr lang="ru-RU" smtClean="0"/>
              <a:t>22</a:t>
            </a:fld>
            <a:endParaRPr lang="ru-RU"/>
          </a:p>
        </p:txBody>
      </p:sp>
    </p:spTree>
    <p:extLst>
      <p:ext uri="{BB962C8B-B14F-4D97-AF65-F5344CB8AC3E}">
        <p14:creationId xmlns:p14="http://schemas.microsoft.com/office/powerpoint/2010/main" val="14630510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23</a:t>
            </a:fld>
            <a:endParaRPr lang="ru-RU"/>
          </a:p>
        </p:txBody>
      </p:sp>
    </p:spTree>
    <p:extLst>
      <p:ext uri="{BB962C8B-B14F-4D97-AF65-F5344CB8AC3E}">
        <p14:creationId xmlns:p14="http://schemas.microsoft.com/office/powerpoint/2010/main" val="40008795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24</a:t>
            </a:fld>
            <a:endParaRPr lang="ru-RU"/>
          </a:p>
        </p:txBody>
      </p:sp>
    </p:spTree>
    <p:extLst>
      <p:ext uri="{BB962C8B-B14F-4D97-AF65-F5344CB8AC3E}">
        <p14:creationId xmlns:p14="http://schemas.microsoft.com/office/powerpoint/2010/main" val="3385318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0" baseline="0" dirty="0"/>
              <a:t>В классе наследнике можно хранить дополнительные переменные </a:t>
            </a:r>
            <a:r>
              <a:rPr lang="en-US" b="0" baseline="0" dirty="0"/>
              <a:t>s </a:t>
            </a:r>
            <a:r>
              <a:rPr lang="ru-RU" b="0" baseline="0" dirty="0"/>
              <a:t>и </a:t>
            </a:r>
            <a:r>
              <a:rPr lang="en-US" b="0" baseline="0" dirty="0"/>
              <a:t>t</a:t>
            </a:r>
            <a:r>
              <a:rPr lang="ru-RU" b="0" baseline="0" dirty="0"/>
              <a:t>,</a:t>
            </a:r>
            <a:br>
              <a:rPr lang="ru-RU" b="0" baseline="0" dirty="0"/>
            </a:br>
            <a:r>
              <a:rPr lang="ru-RU" b="0" baseline="0" dirty="0"/>
              <a:t>при этом метод </a:t>
            </a:r>
            <a:r>
              <a:rPr lang="en-US" b="0" baseline="0" dirty="0" err="1"/>
              <a:t>CalcIntegral</a:t>
            </a:r>
            <a:r>
              <a:rPr lang="en-US" b="0" baseline="0" dirty="0"/>
              <a:t> </a:t>
            </a:r>
            <a:r>
              <a:rPr lang="ru-RU" b="0" baseline="0" dirty="0"/>
              <a:t>теперь может ничего о них не знать – ему это не нужно, для нахождения интеграла.</a:t>
            </a:r>
          </a:p>
        </p:txBody>
      </p:sp>
      <p:sp>
        <p:nvSpPr>
          <p:cNvPr id="4" name="Номер слайда 3"/>
          <p:cNvSpPr>
            <a:spLocks noGrp="1"/>
          </p:cNvSpPr>
          <p:nvPr>
            <p:ph type="sldNum" sz="quarter" idx="10"/>
          </p:nvPr>
        </p:nvSpPr>
        <p:spPr/>
        <p:txBody>
          <a:bodyPr/>
          <a:lstStyle/>
          <a:p>
            <a:fld id="{2E08C350-4DE1-4956-942B-64CFE5E0D8AA}" type="slidenum">
              <a:rPr lang="ru-RU" smtClean="0"/>
              <a:t>3</a:t>
            </a:fld>
            <a:endParaRPr lang="ru-RU"/>
          </a:p>
        </p:txBody>
      </p:sp>
    </p:spTree>
    <p:extLst>
      <p:ext uri="{BB962C8B-B14F-4D97-AF65-F5344CB8AC3E}">
        <p14:creationId xmlns:p14="http://schemas.microsoft.com/office/powerpoint/2010/main" val="3767934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ru-RU" b="0"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4</a:t>
            </a:fld>
            <a:endParaRPr lang="ru-RU"/>
          </a:p>
        </p:txBody>
      </p:sp>
    </p:spTree>
    <p:extLst>
      <p:ext uri="{BB962C8B-B14F-4D97-AF65-F5344CB8AC3E}">
        <p14:creationId xmlns:p14="http://schemas.microsoft.com/office/powerpoint/2010/main" val="522964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0" baseline="0" dirty="0"/>
              <a:t>В </a:t>
            </a:r>
            <a:r>
              <a:rPr lang="en-US" b="0" baseline="0" dirty="0"/>
              <a:t>C++11 </a:t>
            </a:r>
            <a:r>
              <a:rPr lang="ru-RU" b="0" baseline="0" dirty="0"/>
              <a:t>пошли дальше и сделали удобный синтаксис для использования этого метода – лямбда-функции. Хотя разглядеть в них классы не просто, но реализуются они именно через механизм полиморфизма классов.</a:t>
            </a:r>
            <a:endParaRPr lang="en-US" b="0" baseline="0" dirty="0"/>
          </a:p>
          <a:p>
            <a:pPr marL="0" indent="0">
              <a:buNone/>
            </a:pPr>
            <a:endParaRPr lang="en-US" b="0" baseline="0" dirty="0"/>
          </a:p>
          <a:p>
            <a:pPr marL="0" indent="0">
              <a:buNone/>
            </a:pPr>
            <a:r>
              <a:rPr lang="ru-RU" b="0" baseline="0" dirty="0"/>
              <a:t>Лямбда-функции в нашем курсе не рассматриваются – у нас базовый уровень программирования, но вы с ними обязательно столкнётесь не только в </a:t>
            </a:r>
            <a:r>
              <a:rPr lang="en-US" b="0" baseline="0" dirty="0"/>
              <a:t>C++, </a:t>
            </a:r>
            <a:r>
              <a:rPr lang="ru-RU" b="0" baseline="0" dirty="0"/>
              <a:t>но и в любом другом современном языке программирования.</a:t>
            </a:r>
          </a:p>
          <a:p>
            <a:pPr marL="0" indent="0">
              <a:buNone/>
            </a:pPr>
            <a:endParaRPr lang="ru-RU" b="0"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5</a:t>
            </a:fld>
            <a:endParaRPr lang="ru-RU"/>
          </a:p>
        </p:txBody>
      </p:sp>
    </p:spTree>
    <p:extLst>
      <p:ext uri="{BB962C8B-B14F-4D97-AF65-F5344CB8AC3E}">
        <p14:creationId xmlns:p14="http://schemas.microsoft.com/office/powerpoint/2010/main" val="2248840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0" baseline="0" dirty="0"/>
              <a:t>Это пример на то, как замечать где можно использовать полиморфизм</a:t>
            </a:r>
          </a:p>
          <a:p>
            <a:pPr marL="0" indent="0">
              <a:buNone/>
            </a:pPr>
            <a:endParaRPr lang="ru-RU" b="0"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6</a:t>
            </a:fld>
            <a:endParaRPr lang="ru-RU"/>
          </a:p>
        </p:txBody>
      </p:sp>
    </p:spTree>
    <p:extLst>
      <p:ext uri="{BB962C8B-B14F-4D97-AF65-F5344CB8AC3E}">
        <p14:creationId xmlns:p14="http://schemas.microsoft.com/office/powerpoint/2010/main" val="1125443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0" baseline="0" dirty="0"/>
              <a:t>Тут изображена ассоциация классов, подробнее про такой тип взаимоотношения классов будет на следующей лекции. А пока достаточно упоминания, что</a:t>
            </a:r>
          </a:p>
          <a:p>
            <a:pPr marL="0" indent="0">
              <a:buNone/>
            </a:pPr>
            <a:r>
              <a:rPr lang="ru-RU" b="0" baseline="0" dirty="0"/>
              <a:t>массив объектов </a:t>
            </a:r>
            <a:r>
              <a:rPr lang="en-US" b="0" baseline="0" dirty="0"/>
              <a:t>CStudent </a:t>
            </a:r>
            <a:r>
              <a:rPr lang="ru-RU" b="0" baseline="0" dirty="0"/>
              <a:t>хранится внутри объекта </a:t>
            </a:r>
            <a:r>
              <a:rPr lang="en-US" b="0" baseline="0" dirty="0"/>
              <a:t>CDataBase</a:t>
            </a:r>
            <a:r>
              <a:rPr lang="ru-RU" b="0" baseline="0" dirty="0"/>
              <a:t>.</a:t>
            </a:r>
          </a:p>
          <a:p>
            <a:pPr marL="0" indent="0">
              <a:buNone/>
            </a:pPr>
            <a:r>
              <a:rPr lang="ru-RU" b="0" baseline="0" dirty="0"/>
              <a:t>Схема на этом слайде показывает стандартное решение этой задачи. Однако уже на этой схеме виден потенциал для использования полиморфизма: внутри функции сохранения и загрузки будет стоять </a:t>
            </a:r>
            <a:r>
              <a:rPr lang="en-US" b="0" baseline="0" dirty="0"/>
              <a:t>if </a:t>
            </a:r>
            <a:r>
              <a:rPr lang="ru-RU" b="0" baseline="0" dirty="0"/>
              <a:t>(или скорее даже </a:t>
            </a:r>
            <a:r>
              <a:rPr lang="en-US" b="0" baseline="0" dirty="0"/>
              <a:t>switch) </a:t>
            </a:r>
            <a:r>
              <a:rPr lang="ru-RU" b="0" baseline="0" dirty="0"/>
              <a:t>для выполнения сохранения в нужном формате.</a:t>
            </a:r>
          </a:p>
          <a:p>
            <a:pPr marL="0" indent="0">
              <a:buNone/>
            </a:pPr>
            <a:endParaRPr lang="ru-RU"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b="0" baseline="0" dirty="0"/>
              <a:t>Хороший признак того, где имеет смысл использовать полиморфизм:</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0" baseline="0" dirty="0"/>
              <a:t>если в коде присутствует оператор </a:t>
            </a:r>
            <a:r>
              <a:rPr lang="en-US" b="0" baseline="0" dirty="0"/>
              <a:t>if</a:t>
            </a:r>
            <a:r>
              <a:rPr lang="ru-RU" b="0" baseline="0" dirty="0"/>
              <a:t> или </a:t>
            </a:r>
            <a:r>
              <a:rPr lang="en-US" b="0" baseline="0" dirty="0"/>
              <a:t>switch </a:t>
            </a:r>
            <a:r>
              <a:rPr lang="ru-RU" b="0" baseline="0" dirty="0"/>
              <a:t>по одному и тому же полу типа перечисление(</a:t>
            </a:r>
            <a:r>
              <a:rPr lang="en-US" b="0" baseline="0" dirty="0"/>
              <a:t>enum</a:t>
            </a:r>
            <a:r>
              <a:rPr lang="ru-RU" b="0" baseline="0" dirty="0"/>
              <a:t>) более чем в одном месте.</a:t>
            </a:r>
          </a:p>
          <a:p>
            <a:pPr marL="0" indent="0">
              <a:buNone/>
            </a:pPr>
            <a:endParaRPr lang="ru-RU" b="0"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7</a:t>
            </a:fld>
            <a:endParaRPr lang="ru-RU"/>
          </a:p>
        </p:txBody>
      </p:sp>
    </p:spTree>
    <p:extLst>
      <p:ext uri="{BB962C8B-B14F-4D97-AF65-F5344CB8AC3E}">
        <p14:creationId xmlns:p14="http://schemas.microsoft.com/office/powerpoint/2010/main" val="913963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0" baseline="0" dirty="0"/>
              <a:t>Опишем интерфейс для сохранения данных в файл </a:t>
            </a:r>
            <a:r>
              <a:rPr lang="en-US" b="0" baseline="0" dirty="0"/>
              <a:t>IStorer</a:t>
            </a:r>
            <a:r>
              <a:rPr lang="ru-RU" b="0" baseline="0" dirty="0"/>
              <a:t>: его функции позволяют сохранять отдельные поля в файл но не описывают каким именно образом это будет происходить.</a:t>
            </a:r>
          </a:p>
          <a:p>
            <a:pPr marL="0" indent="0">
              <a:buNone/>
            </a:pPr>
            <a:r>
              <a:rPr lang="ru-RU" b="0" baseline="0" dirty="0"/>
              <a:t>Два класса реализующие этот интерфейс будут соответственно сохранять: </a:t>
            </a:r>
            <a:r>
              <a:rPr lang="en-US" b="0" baseline="0" dirty="0" err="1"/>
              <a:t>CTxtStorer</a:t>
            </a:r>
            <a:r>
              <a:rPr lang="en-US" b="0" baseline="0" dirty="0"/>
              <a:t> </a:t>
            </a:r>
            <a:r>
              <a:rPr lang="ru-RU" b="0" baseline="0" dirty="0"/>
              <a:t>в текстовый файл и </a:t>
            </a:r>
            <a:r>
              <a:rPr lang="en-US" b="0" baseline="0" dirty="0" err="1"/>
              <a:t>CBinStorer</a:t>
            </a:r>
            <a:r>
              <a:rPr lang="en-US" b="0" baseline="0" dirty="0"/>
              <a:t> </a:t>
            </a:r>
            <a:r>
              <a:rPr lang="ru-RU" b="0" baseline="0" dirty="0"/>
              <a:t>в бинарный. При этом каждый из них сам создаст нужный поток и укажет необходимые ему параметры (например, флаг </a:t>
            </a:r>
            <a:r>
              <a:rPr lang="en-US" b="0" baseline="0" dirty="0"/>
              <a:t>binary </a:t>
            </a:r>
            <a:r>
              <a:rPr lang="ru-RU" b="0" baseline="0" dirty="0"/>
              <a:t>для</a:t>
            </a:r>
            <a:r>
              <a:rPr lang="en-US" b="0" baseline="0" dirty="0"/>
              <a:t> </a:t>
            </a:r>
            <a:r>
              <a:rPr lang="en-US" b="0" baseline="0" dirty="0" err="1"/>
              <a:t>CBinStorer</a:t>
            </a:r>
            <a:r>
              <a:rPr lang="en-US" b="0" baseline="0" dirty="0"/>
              <a:t>'</a:t>
            </a:r>
            <a:r>
              <a:rPr lang="ru-RU" b="0" baseline="0" dirty="0"/>
              <a:t>а</a:t>
            </a:r>
            <a:r>
              <a:rPr lang="en-US" b="0" baseline="0" dirty="0"/>
              <a:t>)</a:t>
            </a:r>
            <a:r>
              <a:rPr lang="ru-RU" b="0" baseline="0" dirty="0"/>
              <a:t>.</a:t>
            </a:r>
          </a:p>
        </p:txBody>
      </p:sp>
      <p:sp>
        <p:nvSpPr>
          <p:cNvPr id="4" name="Номер слайда 3"/>
          <p:cNvSpPr>
            <a:spLocks noGrp="1"/>
          </p:cNvSpPr>
          <p:nvPr>
            <p:ph type="sldNum" sz="quarter" idx="10"/>
          </p:nvPr>
        </p:nvSpPr>
        <p:spPr/>
        <p:txBody>
          <a:bodyPr/>
          <a:lstStyle/>
          <a:p>
            <a:fld id="{2E08C350-4DE1-4956-942B-64CFE5E0D8AA}" type="slidenum">
              <a:rPr lang="ru-RU" smtClean="0"/>
              <a:t>8</a:t>
            </a:fld>
            <a:endParaRPr lang="ru-RU"/>
          </a:p>
        </p:txBody>
      </p:sp>
    </p:spTree>
    <p:extLst>
      <p:ext uri="{BB962C8B-B14F-4D97-AF65-F5344CB8AC3E}">
        <p14:creationId xmlns:p14="http://schemas.microsoft.com/office/powerpoint/2010/main" val="1510929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ru-RU" b="0"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9</a:t>
            </a:fld>
            <a:endParaRPr lang="ru-RU"/>
          </a:p>
        </p:txBody>
      </p:sp>
    </p:spTree>
    <p:extLst>
      <p:ext uri="{BB962C8B-B14F-4D97-AF65-F5344CB8AC3E}">
        <p14:creationId xmlns:p14="http://schemas.microsoft.com/office/powerpoint/2010/main" val="58012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4" name="Нижний колонтитул 3"/>
          <p:cNvSpPr>
            <a:spLocks noGrp="1"/>
          </p:cNvSpPr>
          <p:nvPr>
            <p:ph type="ftr" sz="quarter" idx="11"/>
          </p:nvPr>
        </p:nvSpPr>
        <p:spPr>
          <a:xfrm>
            <a:off x="2764639" y="6459786"/>
            <a:ext cx="4543665" cy="365125"/>
          </a:xfrm>
          <a:prstGeom prst="rect">
            <a:avLst/>
          </a:prstGeom>
        </p:spPr>
        <p:txBody>
          <a:bodyPr/>
          <a:lstStyle>
            <a:lvl1pPr>
              <a:defRPr/>
            </a:lvl1pPr>
          </a:lstStyle>
          <a:p>
            <a:r>
              <a:rPr lang="ru-RU" dirty="0"/>
              <a:t>Наследование и полиморфизм</a:t>
            </a:r>
            <a:endParaRPr lang="en-US" dirty="0"/>
          </a:p>
        </p:txBody>
      </p:sp>
      <p:sp>
        <p:nvSpPr>
          <p:cNvPr id="5" name="Номер слайда 4"/>
          <p:cNvSpPr>
            <a:spLocks noGrp="1"/>
          </p:cNvSpPr>
          <p:nvPr>
            <p:ph type="sldNum" sz="quarter" idx="12"/>
          </p:nvPr>
        </p:nvSpPr>
        <p:spPr/>
        <p:txBody>
          <a:bodyPr/>
          <a:lstStyle/>
          <a:p>
            <a:fld id="{35996D3A-6AFD-458C-90C1-256E03643476}" type="slidenum">
              <a:rPr lang="en-US" smtClean="0"/>
              <a:pPr/>
              <a:t>‹#›</a:t>
            </a:fld>
            <a:endParaRPr lang="en-US"/>
          </a:p>
        </p:txBody>
      </p:sp>
      <p:sp>
        <p:nvSpPr>
          <p:cNvPr id="7" name="Дата 4"/>
          <p:cNvSpPr>
            <a:spLocks noGrp="1"/>
          </p:cNvSpPr>
          <p:nvPr>
            <p:ph type="dt" sz="half" idx="2"/>
          </p:nvPr>
        </p:nvSpPr>
        <p:spPr>
          <a:xfrm>
            <a:off x="288759" y="6459786"/>
            <a:ext cx="2388406" cy="365125"/>
          </a:xfrm>
          <a:prstGeom prst="rect">
            <a:avLst/>
          </a:prstGeom>
        </p:spPr>
        <p:txBody>
          <a:bodyPr anchor="ctr"/>
          <a:lstStyle>
            <a:lvl1pPr>
              <a:defRPr sz="1400">
                <a:solidFill>
                  <a:schemeClr val="bg1"/>
                </a:solidFill>
              </a:defRPr>
            </a:lvl1pPr>
          </a:lstStyle>
          <a:p>
            <a:pPr>
              <a:tabLst>
                <a:tab pos="1347788" algn="l"/>
              </a:tabLst>
            </a:pPr>
            <a:r>
              <a:rPr lang="ru-RU" dirty="0"/>
              <a:t>Левкович Н.В.	2019/2020</a:t>
            </a:r>
          </a:p>
        </p:txBody>
      </p:sp>
    </p:spTree>
    <p:extLst>
      <p:ext uri="{BB962C8B-B14F-4D97-AF65-F5344CB8AC3E}">
        <p14:creationId xmlns:p14="http://schemas.microsoft.com/office/powerpoint/2010/main" val="2064557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Нижний колонтитул 7"/>
          <p:cNvSpPr>
            <a:spLocks noGrp="1"/>
          </p:cNvSpPr>
          <p:nvPr>
            <p:ph type="ftr" sz="quarter" idx="11"/>
          </p:nvPr>
        </p:nvSpPr>
        <p:spPr>
          <a:xfrm>
            <a:off x="2764639" y="6459786"/>
            <a:ext cx="4543665" cy="365125"/>
          </a:xfrm>
          <a:prstGeom prst="rect">
            <a:avLst/>
          </a:prstGeom>
        </p:spPr>
        <p:txBody>
          <a:bodyPr/>
          <a:lstStyle>
            <a:lvl1pPr>
              <a:defRPr/>
            </a:lvl1pPr>
          </a:lstStyle>
          <a:p>
            <a:r>
              <a:rPr lang="ru-RU" dirty="0"/>
              <a:t>Наследование и полиморфизм</a:t>
            </a:r>
            <a:endParaRPr lang="en-US" dirty="0"/>
          </a:p>
        </p:txBody>
      </p:sp>
      <p:sp>
        <p:nvSpPr>
          <p:cNvPr id="9" name="Номер слайда 8"/>
          <p:cNvSpPr>
            <a:spLocks noGrp="1"/>
          </p:cNvSpPr>
          <p:nvPr>
            <p:ph type="sldNum" sz="quarter" idx="12"/>
          </p:nvPr>
        </p:nvSpPr>
        <p:spPr/>
        <p:txBody>
          <a:bodyPr/>
          <a:lstStyle/>
          <a:p>
            <a:fld id="{35996D3A-6AFD-458C-90C1-256E03643476}" type="slidenum">
              <a:rPr lang="en-US" smtClean="0"/>
              <a:pPr/>
              <a:t>‹#›</a:t>
            </a:fld>
            <a:endParaRPr lang="en-US"/>
          </a:p>
        </p:txBody>
      </p:sp>
      <p:sp>
        <p:nvSpPr>
          <p:cNvPr id="11" name="Дата 4"/>
          <p:cNvSpPr>
            <a:spLocks noGrp="1"/>
          </p:cNvSpPr>
          <p:nvPr>
            <p:ph type="dt" sz="half" idx="2"/>
          </p:nvPr>
        </p:nvSpPr>
        <p:spPr>
          <a:xfrm>
            <a:off x="288759" y="6459786"/>
            <a:ext cx="2388406" cy="365125"/>
          </a:xfrm>
          <a:prstGeom prst="rect">
            <a:avLst/>
          </a:prstGeom>
        </p:spPr>
        <p:txBody>
          <a:bodyPr anchor="ctr"/>
          <a:lstStyle>
            <a:lvl1pPr>
              <a:defRPr sz="1400">
                <a:solidFill>
                  <a:schemeClr val="bg1"/>
                </a:solidFill>
              </a:defRPr>
            </a:lvl1pPr>
          </a:lstStyle>
          <a:p>
            <a:pPr>
              <a:tabLst>
                <a:tab pos="1347788" algn="l"/>
              </a:tabLst>
            </a:pPr>
            <a:r>
              <a:rPr lang="ru-RU" dirty="0"/>
              <a:t>Левкович Н.В.	2019/2020</a:t>
            </a:r>
          </a:p>
        </p:txBody>
      </p:sp>
    </p:spTree>
    <p:extLst>
      <p:ext uri="{BB962C8B-B14F-4D97-AF65-F5344CB8AC3E}">
        <p14:creationId xmlns:p14="http://schemas.microsoft.com/office/powerpoint/2010/main" val="28593353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ru-RU"/>
              <a:t>Образец заголовка</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2000">
                <a:solidFill>
                  <a:srgbClr val="FFFFFF"/>
                </a:solidFill>
              </a:defRPr>
            </a:lvl1pPr>
          </a:lstStyle>
          <a:p>
            <a:fld id="{35996D3A-6AFD-458C-90C1-256E03643476}" type="slidenum">
              <a:rPr lang="en-US" smtClean="0"/>
              <a:pPr/>
              <a:t>‹#›</a:t>
            </a:fld>
            <a:endParaRPr lang="en-US"/>
          </a:p>
        </p:txBody>
      </p:sp>
      <p:sp>
        <p:nvSpPr>
          <p:cNvPr id="10" name="Footer Placeholder 4"/>
          <p:cNvSpPr>
            <a:spLocks noGrp="1"/>
          </p:cNvSpPr>
          <p:nvPr>
            <p:ph type="ftr" sz="quarter" idx="3"/>
          </p:nvPr>
        </p:nvSpPr>
        <p:spPr>
          <a:xfrm>
            <a:off x="2764639" y="6459786"/>
            <a:ext cx="4543665" cy="365125"/>
          </a:xfrm>
          <a:prstGeom prst="rect">
            <a:avLst/>
          </a:prstGeom>
        </p:spPr>
        <p:txBody>
          <a:bodyPr vert="horz" lIns="91440" tIns="45720" rIns="91440" bIns="45720" rtlCol="0" anchor="ctr"/>
          <a:lstStyle>
            <a:lvl1pPr algn="ctr">
              <a:defRPr sz="1600" cap="all" baseline="0">
                <a:solidFill>
                  <a:schemeClr val="bg1"/>
                </a:solidFill>
              </a:defRPr>
            </a:lvl1pPr>
          </a:lstStyle>
          <a:p>
            <a:r>
              <a:rPr lang="ru-RU" dirty="0"/>
              <a:t>Наследование и полиморфизм</a:t>
            </a:r>
            <a:endParaRPr lang="en-US" dirty="0"/>
          </a:p>
        </p:txBody>
      </p:sp>
      <p:sp>
        <p:nvSpPr>
          <p:cNvPr id="12" name="Дата 4"/>
          <p:cNvSpPr>
            <a:spLocks noGrp="1"/>
          </p:cNvSpPr>
          <p:nvPr>
            <p:ph type="dt" sz="half" idx="2"/>
          </p:nvPr>
        </p:nvSpPr>
        <p:spPr>
          <a:xfrm>
            <a:off x="288759" y="6459786"/>
            <a:ext cx="2388406" cy="365125"/>
          </a:xfrm>
          <a:prstGeom prst="rect">
            <a:avLst/>
          </a:prstGeom>
        </p:spPr>
        <p:txBody>
          <a:bodyPr anchor="ctr"/>
          <a:lstStyle>
            <a:lvl1pPr>
              <a:defRPr sz="1400">
                <a:solidFill>
                  <a:schemeClr val="bg1"/>
                </a:solidFill>
              </a:defRPr>
            </a:lvl1pPr>
          </a:lstStyle>
          <a:p>
            <a:pPr>
              <a:tabLst>
                <a:tab pos="1347788" algn="l"/>
              </a:tabLst>
            </a:pPr>
            <a:r>
              <a:rPr lang="ru-RU" dirty="0"/>
              <a:t>Левкович Н.В.	2019/2020</a:t>
            </a:r>
          </a:p>
        </p:txBody>
      </p:sp>
    </p:spTree>
    <p:extLst>
      <p:ext uri="{BB962C8B-B14F-4D97-AF65-F5344CB8AC3E}">
        <p14:creationId xmlns:p14="http://schemas.microsoft.com/office/powerpoint/2010/main" val="1093819830"/>
      </p:ext>
    </p:extLst>
  </p:cSld>
  <p:clrMap bg1="lt1" tx1="dk1" bg2="lt2" tx2="dk2" accent1="accent1" accent2="accent2" accent3="accent3" accent4="accent4" accent5="accent5" accent6="accent6" hlink="hlink" folHlink="folHlink"/>
  <p:sldLayoutIdLst>
    <p:sldLayoutId id="2147483667" r:id="rId1"/>
    <p:sldLayoutId id="2147483668" r:id="rId2"/>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xml"/><Relationship Id="rId7" Type="http://schemas.openxmlformats.org/officeDocument/2006/relationships/image" Target="../media/image2.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wmf"/><Relationship Id="rId5" Type="http://schemas.openxmlformats.org/officeDocument/2006/relationships/image" Target="../media/image1.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3.w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108000" y="117000"/>
            <a:ext cx="8928000" cy="1151999"/>
          </a:xfrm>
        </p:spPr>
        <p:txBody>
          <a:bodyPr anchor="t">
            <a:normAutofit fontScale="90000"/>
          </a:bodyPr>
          <a:lstStyle/>
          <a:p>
            <a:r>
              <a:rPr lang="ru-RU" dirty="0">
                <a:solidFill>
                  <a:schemeClr val="bg1">
                    <a:lumMod val="50000"/>
                  </a:schemeClr>
                </a:solidFill>
              </a:rPr>
              <a:t>Примеры использования принципа полиморфизма</a:t>
            </a:r>
          </a:p>
        </p:txBody>
      </p:sp>
      <p:sp>
        <p:nvSpPr>
          <p:cNvPr id="7" name="TextBox 6"/>
          <p:cNvSpPr txBox="1"/>
          <p:nvPr/>
        </p:nvSpPr>
        <p:spPr>
          <a:xfrm>
            <a:off x="180000" y="1269000"/>
            <a:ext cx="8568000" cy="830997"/>
          </a:xfrm>
          <a:prstGeom prst="rect">
            <a:avLst/>
          </a:prstGeom>
          <a:noFill/>
        </p:spPr>
        <p:txBody>
          <a:bodyPr wrap="square" rtlCol="0">
            <a:spAutoFit/>
          </a:bodyPr>
          <a:lstStyle/>
          <a:p>
            <a:r>
              <a:rPr lang="ru-RU" sz="2400" dirty="0"/>
              <a:t>Задача 5.6. Вычисление интеграла. Передача имени функции в качестве параметра. </a:t>
            </a:r>
          </a:p>
        </p:txBody>
      </p:sp>
      <p:sp>
        <p:nvSpPr>
          <p:cNvPr id="9" name="Прямоугольник 8"/>
          <p:cNvSpPr/>
          <p:nvPr/>
        </p:nvSpPr>
        <p:spPr>
          <a:xfrm>
            <a:off x="252000" y="2061000"/>
            <a:ext cx="8496000" cy="2092881"/>
          </a:xfrm>
          <a:prstGeom prst="rect">
            <a:avLst/>
          </a:prstGeom>
        </p:spPr>
        <p:txBody>
          <a:bodyPr wrap="square">
            <a:spAutoFit/>
          </a:bodyPr>
          <a:lstStyle/>
          <a:p>
            <a:r>
              <a:rPr lang="ru-RU" sz="2000" dirty="0"/>
              <a:t>Вычислить следующие интегралы заданным методом.</a:t>
            </a:r>
          </a:p>
          <a:p>
            <a:pPr>
              <a:spcBef>
                <a:spcPts val="600"/>
              </a:spcBef>
            </a:pPr>
            <a:r>
              <a:rPr lang="ru-RU" sz="2000" dirty="0"/>
              <a:t>Значения параметра </a:t>
            </a:r>
            <a:r>
              <a:rPr lang="en-US" sz="2000" dirty="0"/>
              <a:t>s: </a:t>
            </a:r>
            <a:r>
              <a:rPr lang="en-US" sz="2000" dirty="0" err="1"/>
              <a:t>si</a:t>
            </a:r>
            <a:r>
              <a:rPr lang="en-US" sz="2000" dirty="0">
                <a:latin typeface="Symbol" panose="05050102010706020507" pitchFamily="18" charset="2"/>
              </a:rPr>
              <a:t></a:t>
            </a:r>
            <a:r>
              <a:rPr lang="en-US" sz="2000" dirty="0"/>
              <a:t>[s1; s2],  </a:t>
            </a:r>
            <a:r>
              <a:rPr lang="en-US" sz="2000" dirty="0" err="1"/>
              <a:t>si</a:t>
            </a:r>
            <a:r>
              <a:rPr lang="en-US" sz="2000" dirty="0"/>
              <a:t> = s1 + </a:t>
            </a:r>
            <a:r>
              <a:rPr lang="en-US" sz="2000" dirty="0" err="1"/>
              <a:t>i</a:t>
            </a:r>
            <a:r>
              <a:rPr lang="en-US" sz="2000" dirty="0" err="1">
                <a:latin typeface="Symbol" panose="05050102010706020507" pitchFamily="18" charset="2"/>
              </a:rPr>
              <a:t></a:t>
            </a:r>
            <a:r>
              <a:rPr lang="en-US" sz="2000" dirty="0" err="1"/>
              <a:t>s</a:t>
            </a:r>
            <a:r>
              <a:rPr lang="en-US" sz="2000" dirty="0"/>
              <a:t>,  i = 0, 1, … .</a:t>
            </a:r>
          </a:p>
          <a:p>
            <a:r>
              <a:rPr lang="ru-RU" sz="2000" dirty="0"/>
              <a:t>Значения параметра </a:t>
            </a:r>
            <a:r>
              <a:rPr lang="en-US" sz="2000" dirty="0"/>
              <a:t>t: </a:t>
            </a:r>
            <a:r>
              <a:rPr lang="en-US" sz="2000" dirty="0" err="1"/>
              <a:t>ti</a:t>
            </a:r>
            <a:r>
              <a:rPr lang="en-US" sz="2000" dirty="0">
                <a:latin typeface="Symbol" panose="05050102010706020507" pitchFamily="18" charset="2"/>
              </a:rPr>
              <a:t></a:t>
            </a:r>
            <a:r>
              <a:rPr lang="en-US" sz="2000" dirty="0"/>
              <a:t>[t1; t2],  </a:t>
            </a:r>
            <a:r>
              <a:rPr lang="en-US" sz="2000" dirty="0" err="1"/>
              <a:t>ti</a:t>
            </a:r>
            <a:r>
              <a:rPr lang="en-US" sz="2000" dirty="0"/>
              <a:t> = t1 + </a:t>
            </a:r>
            <a:r>
              <a:rPr lang="en-US" sz="2000" dirty="0" err="1"/>
              <a:t>i</a:t>
            </a:r>
            <a:r>
              <a:rPr lang="en-US" sz="2000" dirty="0" err="1">
                <a:latin typeface="Symbol" panose="05050102010706020507" pitchFamily="18" charset="2"/>
              </a:rPr>
              <a:t></a:t>
            </a:r>
            <a:r>
              <a:rPr lang="en-US" sz="2000" dirty="0" err="1"/>
              <a:t>t</a:t>
            </a:r>
            <a:r>
              <a:rPr lang="en-US" sz="2000" dirty="0"/>
              <a:t>,  i = 0, 1, … .</a:t>
            </a:r>
            <a:endParaRPr lang="ru-RU" sz="2000" dirty="0"/>
          </a:p>
          <a:p>
            <a:pPr>
              <a:spcBef>
                <a:spcPts val="600"/>
              </a:spcBef>
            </a:pPr>
            <a:r>
              <a:rPr lang="ru-RU" sz="2000" dirty="0"/>
              <a:t>Вычисление значения функции в точке оформить в виде функции, вычисление интеграла – в виде функции с параметром функционального типа для задания функции. Процедуры оформить в виде отдельного файла.</a:t>
            </a:r>
          </a:p>
        </p:txBody>
      </p:sp>
      <p:graphicFrame>
        <p:nvGraphicFramePr>
          <p:cNvPr id="10" name="Объект 9"/>
          <p:cNvGraphicFramePr>
            <a:graphicFrameLocks noChangeAspect="1"/>
          </p:cNvGraphicFramePr>
          <p:nvPr>
            <p:extLst>
              <p:ext uri="{D42A27DB-BD31-4B8C-83A1-F6EECF244321}">
                <p14:modId xmlns:p14="http://schemas.microsoft.com/office/powerpoint/2010/main" val="3019268133"/>
              </p:ext>
            </p:extLst>
          </p:nvPr>
        </p:nvGraphicFramePr>
        <p:xfrm>
          <a:off x="1404000" y="4149000"/>
          <a:ext cx="2376000" cy="1025057"/>
        </p:xfrm>
        <a:graphic>
          <a:graphicData uri="http://schemas.openxmlformats.org/presentationml/2006/ole">
            <mc:AlternateContent xmlns:mc="http://schemas.openxmlformats.org/markup-compatibility/2006">
              <mc:Choice xmlns:v="urn:schemas-microsoft-com:vml" Requires="v">
                <p:oleObj spid="_x0000_s1653" name="Уравнение" r:id="rId4" imgW="1269449" imgH="545863" progId="Equation.3">
                  <p:embed/>
                </p:oleObj>
              </mc:Choice>
              <mc:Fallback>
                <p:oleObj name="Уравнение" r:id="rId4" imgW="1269449" imgH="545863"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4000" y="4149000"/>
                        <a:ext cx="2376000" cy="1025057"/>
                      </a:xfrm>
                      <a:prstGeom prst="rect">
                        <a:avLst/>
                      </a:prstGeom>
                      <a:noFill/>
                    </p:spPr>
                  </p:pic>
                </p:oleObj>
              </mc:Fallback>
            </mc:AlternateContent>
          </a:graphicData>
        </a:graphic>
      </p:graphicFrame>
      <p:graphicFrame>
        <p:nvGraphicFramePr>
          <p:cNvPr id="11" name="Объект 10"/>
          <p:cNvGraphicFramePr>
            <a:graphicFrameLocks noChangeAspect="1"/>
          </p:cNvGraphicFramePr>
          <p:nvPr>
            <p:extLst>
              <p:ext uri="{D42A27DB-BD31-4B8C-83A1-F6EECF244321}">
                <p14:modId xmlns:p14="http://schemas.microsoft.com/office/powerpoint/2010/main" val="2926722115"/>
              </p:ext>
            </p:extLst>
          </p:nvPr>
        </p:nvGraphicFramePr>
        <p:xfrm>
          <a:off x="4860000" y="4077000"/>
          <a:ext cx="1872000" cy="1195041"/>
        </p:xfrm>
        <a:graphic>
          <a:graphicData uri="http://schemas.openxmlformats.org/presentationml/2006/ole">
            <mc:AlternateContent xmlns:mc="http://schemas.openxmlformats.org/markup-compatibility/2006">
              <mc:Choice xmlns:v="urn:schemas-microsoft-com:vml" Requires="v">
                <p:oleObj spid="_x0000_s1654" name="Уравнение" r:id="rId6" imgW="863225" imgH="545863" progId="Equation.3">
                  <p:embed/>
                </p:oleObj>
              </mc:Choice>
              <mc:Fallback>
                <p:oleObj name="Уравнение" r:id="rId6" imgW="863225" imgH="545863"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60000" y="4077000"/>
                        <a:ext cx="1872000" cy="1195041"/>
                      </a:xfrm>
                      <a:prstGeom prst="rect">
                        <a:avLst/>
                      </a:prstGeom>
                      <a:noFill/>
                    </p:spPr>
                  </p:pic>
                </p:oleObj>
              </mc:Fallback>
            </mc:AlternateContent>
          </a:graphicData>
        </a:graphic>
      </p:graphicFrame>
      <p:graphicFrame>
        <p:nvGraphicFramePr>
          <p:cNvPr id="12" name="Объект 11"/>
          <p:cNvGraphicFramePr>
            <a:graphicFrameLocks noChangeAspect="1"/>
          </p:cNvGraphicFramePr>
          <p:nvPr>
            <p:extLst>
              <p:ext uri="{D42A27DB-BD31-4B8C-83A1-F6EECF244321}">
                <p14:modId xmlns:p14="http://schemas.microsoft.com/office/powerpoint/2010/main" val="19780488"/>
              </p:ext>
            </p:extLst>
          </p:nvPr>
        </p:nvGraphicFramePr>
        <p:xfrm>
          <a:off x="1404000" y="5157000"/>
          <a:ext cx="1728000" cy="1129611"/>
        </p:xfrm>
        <a:graphic>
          <a:graphicData uri="http://schemas.openxmlformats.org/presentationml/2006/ole">
            <mc:AlternateContent xmlns:mc="http://schemas.openxmlformats.org/markup-compatibility/2006">
              <mc:Choice xmlns:v="urn:schemas-microsoft-com:vml" Requires="v">
                <p:oleObj spid="_x0000_s1655" name="Уравнение" r:id="rId8" imgW="901309" imgH="583947" progId="Equation.3">
                  <p:embed/>
                </p:oleObj>
              </mc:Choice>
              <mc:Fallback>
                <p:oleObj name="Уравнение" r:id="rId8" imgW="901309" imgH="583947" progId="Equation.3">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04000" y="5157000"/>
                        <a:ext cx="1728000" cy="1129611"/>
                      </a:xfrm>
                      <a:prstGeom prst="rect">
                        <a:avLst/>
                      </a:prstGeom>
                      <a:noFill/>
                    </p:spPr>
                  </p:pic>
                </p:oleObj>
              </mc:Fallback>
            </mc:AlternateContent>
          </a:graphicData>
        </a:graphic>
      </p:graphicFrame>
      <p:graphicFrame>
        <p:nvGraphicFramePr>
          <p:cNvPr id="13" name="Объект 12"/>
          <p:cNvGraphicFramePr>
            <a:graphicFrameLocks noChangeAspect="1"/>
          </p:cNvGraphicFramePr>
          <p:nvPr>
            <p:extLst>
              <p:ext uri="{D42A27DB-BD31-4B8C-83A1-F6EECF244321}">
                <p14:modId xmlns:p14="http://schemas.microsoft.com/office/powerpoint/2010/main" val="1418929249"/>
              </p:ext>
            </p:extLst>
          </p:nvPr>
        </p:nvGraphicFramePr>
        <p:xfrm>
          <a:off x="4860000" y="5229000"/>
          <a:ext cx="2160000" cy="1128942"/>
        </p:xfrm>
        <a:graphic>
          <a:graphicData uri="http://schemas.openxmlformats.org/presentationml/2006/ole">
            <mc:AlternateContent xmlns:mc="http://schemas.openxmlformats.org/markup-compatibility/2006">
              <mc:Choice xmlns:v="urn:schemas-microsoft-com:vml" Requires="v">
                <p:oleObj spid="_x0000_s1656" name="Уравнение" r:id="rId10" imgW="1053643" imgH="545863" progId="Equation.3">
                  <p:embed/>
                </p:oleObj>
              </mc:Choice>
              <mc:Fallback>
                <p:oleObj name="Уравнение" r:id="rId10" imgW="1053643" imgH="545863" progId="Equation.3">
                  <p:embed/>
                  <p:pic>
                    <p:nvPicPr>
                      <p:cNvPr id="0" name="Object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60000" y="5229000"/>
                        <a:ext cx="2160000" cy="1128942"/>
                      </a:xfrm>
                      <a:prstGeom prst="rect">
                        <a:avLst/>
                      </a:prstGeom>
                      <a:noFill/>
                    </p:spPr>
                  </p:pic>
                </p:oleObj>
              </mc:Fallback>
            </mc:AlternateContent>
          </a:graphicData>
        </a:graphic>
      </p:graphicFrame>
      <p:sp>
        <p:nvSpPr>
          <p:cNvPr id="2" name="Дата 1"/>
          <p:cNvSpPr>
            <a:spLocks noGrp="1"/>
          </p:cNvSpPr>
          <p:nvPr>
            <p:ph type="dt" sz="half" idx="2"/>
          </p:nvPr>
        </p:nvSpPr>
        <p:spPr/>
        <p:txBody>
          <a:bodyPr/>
          <a:lstStyle/>
          <a:p>
            <a:pPr>
              <a:tabLst>
                <a:tab pos="1347788" algn="l"/>
              </a:tabLst>
            </a:pPr>
            <a:r>
              <a:rPr lang="ru-RU" dirty="0"/>
              <a:t>Левкович Н.В.	2019/2020</a:t>
            </a:r>
          </a:p>
        </p:txBody>
      </p:sp>
      <p:sp>
        <p:nvSpPr>
          <p:cNvPr id="3" name="Нижний колонтитул 2"/>
          <p:cNvSpPr>
            <a:spLocks noGrp="1"/>
          </p:cNvSpPr>
          <p:nvPr>
            <p:ph type="ftr" sz="quarter" idx="11"/>
          </p:nvPr>
        </p:nvSpPr>
        <p:spPr/>
        <p:txBody>
          <a:bodyPr/>
          <a:lstStyle/>
          <a:p>
            <a:r>
              <a:rPr lang="ru-RU" dirty="0"/>
              <a:t>Полиморфизм</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1</a:t>
            </a:fld>
            <a:endParaRPr lang="en-US"/>
          </a:p>
        </p:txBody>
      </p:sp>
    </p:spTree>
    <p:extLst>
      <p:ext uri="{BB962C8B-B14F-4D97-AF65-F5344CB8AC3E}">
        <p14:creationId xmlns:p14="http://schemas.microsoft.com/office/powerpoint/2010/main" val="1104605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108000" y="117000"/>
            <a:ext cx="8928000" cy="1151999"/>
          </a:xfrm>
        </p:spPr>
        <p:txBody>
          <a:bodyPr anchor="t">
            <a:normAutofit fontScale="90000"/>
          </a:bodyPr>
          <a:lstStyle/>
          <a:p>
            <a:r>
              <a:rPr lang="ru-RU" dirty="0">
                <a:solidFill>
                  <a:schemeClr val="bg1">
                    <a:lumMod val="50000"/>
                  </a:schemeClr>
                </a:solidFill>
              </a:rPr>
              <a:t>Примеры использования принципа полиморфизма</a:t>
            </a:r>
          </a:p>
        </p:txBody>
      </p:sp>
      <p:sp>
        <p:nvSpPr>
          <p:cNvPr id="5" name="Прямоугольник 4"/>
          <p:cNvSpPr/>
          <p:nvPr/>
        </p:nvSpPr>
        <p:spPr>
          <a:xfrm>
            <a:off x="396000" y="1557000"/>
            <a:ext cx="6768000" cy="4555093"/>
          </a:xfrm>
          <a:prstGeom prst="rect">
            <a:avLst/>
          </a:prstGeom>
          <a:ln>
            <a:solidFill>
              <a:schemeClr val="accent2"/>
            </a:solidFill>
          </a:ln>
        </p:spPr>
        <p:txBody>
          <a:bodyPr wrap="square">
            <a:spAutoFit/>
          </a:bodyPr>
          <a:lstStyle/>
          <a:p>
            <a:r>
              <a:rPr lang="en-US" sz="2000" dirty="0">
                <a:solidFill>
                  <a:srgbClr val="216F85"/>
                </a:solidFill>
                <a:highlight>
                  <a:srgbClr val="FFFFFF"/>
                </a:highlight>
                <a:latin typeface="Consolas" panose="020B0609020204030204" pitchFamily="49" charset="0"/>
              </a:rPr>
              <a:t>CTxtStorer</a:t>
            </a:r>
            <a:r>
              <a:rPr lang="en-US" sz="2000" dirty="0">
                <a:solidFill>
                  <a:srgbClr val="000000"/>
                </a:solidFill>
                <a:highlight>
                  <a:srgbClr val="FFFFFF"/>
                </a:highlight>
                <a:latin typeface="Consolas" panose="020B0609020204030204" pitchFamily="49" charset="0"/>
              </a:rPr>
              <a:t>::</a:t>
            </a:r>
            <a:r>
              <a:rPr lang="en-US" sz="2000" dirty="0">
                <a:solidFill>
                  <a:srgbClr val="216F85"/>
                </a:solidFill>
                <a:highlight>
                  <a:srgbClr val="FFFFFF"/>
                </a:highlight>
                <a:latin typeface="Consolas" panose="020B0609020204030204" pitchFamily="49" charset="0"/>
              </a:rPr>
              <a:t>CTxtStorer</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const</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char</a:t>
            </a:r>
            <a:r>
              <a:rPr lang="en-US" sz="2000" dirty="0">
                <a:solidFill>
                  <a:srgbClr val="000000"/>
                </a:solidFill>
                <a:highlight>
                  <a:srgbClr val="FFFFFF"/>
                </a:highlight>
                <a:latin typeface="Consolas" panose="020B0609020204030204" pitchFamily="49" charset="0"/>
              </a:rPr>
              <a:t>* </a:t>
            </a:r>
            <a:r>
              <a:rPr lang="en-US" sz="2000" dirty="0" err="1">
                <a:solidFill>
                  <a:srgbClr val="000080"/>
                </a:solidFill>
                <a:highlight>
                  <a:srgbClr val="FFFFFF"/>
                </a:highlight>
                <a:latin typeface="Consolas" panose="020B0609020204030204" pitchFamily="49" charset="0"/>
              </a:rPr>
              <a:t>sFileName</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 </a:t>
            </a:r>
            <a:r>
              <a:rPr lang="en-US" sz="2000" dirty="0" err="1">
                <a:solidFill>
                  <a:srgbClr val="000080"/>
                </a:solidFill>
                <a:highlight>
                  <a:srgbClr val="FFFFFF"/>
                </a:highlight>
                <a:latin typeface="Consolas" panose="020B0609020204030204" pitchFamily="49" charset="0"/>
              </a:rPr>
              <a:t>m_File</a:t>
            </a:r>
            <a:r>
              <a:rPr lang="en-US" sz="2000" dirty="0">
                <a:solidFill>
                  <a:srgbClr val="000000"/>
                </a:solidFill>
                <a:highlight>
                  <a:srgbClr val="FFFFFF"/>
                </a:highlight>
                <a:latin typeface="Consolas" panose="020B0609020204030204" pitchFamily="49" charset="0"/>
              </a:rPr>
              <a:t>(</a:t>
            </a:r>
            <a:r>
              <a:rPr lang="en-US" sz="2000" dirty="0" err="1">
                <a:solidFill>
                  <a:srgbClr val="000080"/>
                </a:solidFill>
                <a:highlight>
                  <a:srgbClr val="FFFFFF"/>
                </a:highlight>
                <a:latin typeface="Consolas" panose="020B0609020204030204" pitchFamily="49" charset="0"/>
              </a:rPr>
              <a:t>sFileName</a:t>
            </a:r>
            <a:r>
              <a:rPr lang="en-US" sz="2000" dirty="0">
                <a:solidFill>
                  <a:srgbClr val="000000"/>
                </a:solidFill>
                <a:highlight>
                  <a:srgbClr val="FFFFFF"/>
                </a:highlight>
                <a:latin typeface="Consolas" panose="020B0609020204030204" pitchFamily="49" charset="0"/>
              </a:rPr>
              <a:t>)</a:t>
            </a:r>
          </a:p>
          <a:p>
            <a:r>
              <a:rPr lang="ru-RU" sz="2000" dirty="0">
                <a:solidFill>
                  <a:srgbClr val="000000"/>
                </a:solidFill>
                <a:highlight>
                  <a:srgbClr val="FFFFFF"/>
                </a:highlight>
                <a:latin typeface="Consolas" panose="020B0609020204030204" pitchFamily="49" charset="0"/>
              </a:rPr>
              <a:t>{</a:t>
            </a:r>
          </a:p>
          <a:p>
            <a:r>
              <a:rPr lang="ru-RU" sz="2000" dirty="0">
                <a:solidFill>
                  <a:srgbClr val="000000"/>
                </a:solidFill>
                <a:highlight>
                  <a:srgbClr val="FFFFFF"/>
                </a:highlight>
                <a:latin typeface="Consolas" panose="020B0609020204030204" pitchFamily="49" charset="0"/>
              </a:rPr>
              <a:t>}</a:t>
            </a:r>
          </a:p>
          <a:p>
            <a:pPr>
              <a:spcBef>
                <a:spcPts val="600"/>
              </a:spcBef>
            </a:pPr>
            <a:r>
              <a:rPr lang="en-US" sz="2000" dirty="0">
                <a:solidFill>
                  <a:srgbClr val="0000FF"/>
                </a:solidFill>
                <a:highlight>
                  <a:srgbClr val="FFFFFF"/>
                </a:highlight>
                <a:latin typeface="Consolas" panose="020B0609020204030204" pitchFamily="49" charset="0"/>
              </a:rPr>
              <a:t>bool</a:t>
            </a:r>
            <a:r>
              <a:rPr lang="en-US" sz="2000" dirty="0">
                <a:solidFill>
                  <a:srgbClr val="000000"/>
                </a:solidFill>
                <a:highlight>
                  <a:srgbClr val="FFFFFF"/>
                </a:highlight>
                <a:latin typeface="Consolas" panose="020B0609020204030204" pitchFamily="49" charset="0"/>
              </a:rPr>
              <a:t> </a:t>
            </a:r>
            <a:r>
              <a:rPr lang="en-US" sz="2000" dirty="0">
                <a:solidFill>
                  <a:srgbClr val="216F85"/>
                </a:solidFill>
                <a:highlight>
                  <a:srgbClr val="FFFFFF"/>
                </a:highlight>
                <a:latin typeface="Consolas" panose="020B0609020204030204" pitchFamily="49" charset="0"/>
              </a:rPr>
              <a:t>CTxtStorer</a:t>
            </a:r>
            <a:r>
              <a:rPr lang="en-US" sz="2000" dirty="0">
                <a:solidFill>
                  <a:srgbClr val="000000"/>
                </a:solidFill>
                <a:highlight>
                  <a:srgbClr val="FFFFFF"/>
                </a:highlight>
                <a:latin typeface="Consolas" panose="020B0609020204030204" pitchFamily="49" charset="0"/>
              </a:rPr>
              <a:t>::</a:t>
            </a:r>
            <a:r>
              <a:rPr lang="en-US" sz="2000" dirty="0">
                <a:solidFill>
                  <a:srgbClr val="880000"/>
                </a:solidFill>
                <a:highlight>
                  <a:srgbClr val="FFFFFF"/>
                </a:highlight>
                <a:latin typeface="Consolas" panose="020B0609020204030204" pitchFamily="49" charset="0"/>
              </a:rPr>
              <a:t>Store</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value</a:t>
            </a:r>
            <a:r>
              <a:rPr lang="en-US" sz="2000" dirty="0">
                <a:solidFill>
                  <a:srgbClr val="000000"/>
                </a:solidFill>
                <a:highlight>
                  <a:srgbClr val="FFFFFF"/>
                </a:highlight>
                <a:latin typeface="Consolas" panose="020B0609020204030204" pitchFamily="49" charset="0"/>
              </a:rPr>
              <a:t>)</a:t>
            </a:r>
          </a:p>
          <a:p>
            <a:r>
              <a:rPr lang="ru-RU"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m_File</a:t>
            </a:r>
            <a:r>
              <a:rPr lang="en-US" sz="2000" dirty="0">
                <a:solidFill>
                  <a:srgbClr val="000000"/>
                </a:solidFill>
                <a:highlight>
                  <a:srgbClr val="FFFFFF"/>
                </a:highlight>
                <a:latin typeface="Consolas" panose="020B0609020204030204" pitchFamily="49" charset="0"/>
              </a:rPr>
              <a:t> &lt;&lt; </a:t>
            </a:r>
            <a:r>
              <a:rPr lang="en-US" sz="2000" dirty="0">
                <a:solidFill>
                  <a:srgbClr val="000080"/>
                </a:solidFill>
                <a:highlight>
                  <a:srgbClr val="FFFFFF"/>
                </a:highlight>
                <a:latin typeface="Consolas" panose="020B0609020204030204" pitchFamily="49" charset="0"/>
              </a:rPr>
              <a:t>value</a:t>
            </a:r>
            <a:r>
              <a:rPr lang="en-US" sz="2000" dirty="0">
                <a:solidFill>
                  <a:srgbClr val="000000"/>
                </a:solidFill>
                <a:highlight>
                  <a:srgbClr val="FFFFFF"/>
                </a:highlight>
                <a:latin typeface="Consolas" panose="020B0609020204030204" pitchFamily="49" charset="0"/>
              </a:rPr>
              <a:t> &lt;&lt; </a:t>
            </a:r>
            <a:r>
              <a:rPr lang="en-US" sz="2000" i="1" dirty="0">
                <a:solidFill>
                  <a:srgbClr val="880000"/>
                </a:solidFill>
                <a:highlight>
                  <a:srgbClr val="FFFFFF"/>
                </a:highlight>
                <a:latin typeface="Consolas" panose="020B0609020204030204" pitchFamily="49" charset="0"/>
              </a:rPr>
              <a:t>endl</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a:t>
            </a:r>
            <a:r>
              <a:rPr lang="en-US" sz="2000" dirty="0" err="1">
                <a:solidFill>
                  <a:srgbClr val="000080"/>
                </a:solidFill>
                <a:highlight>
                  <a:srgbClr val="FFFFFF"/>
                </a:highlight>
                <a:latin typeface="Consolas" panose="020B0609020204030204" pitchFamily="49" charset="0"/>
              </a:rPr>
              <a:t>m_File</a:t>
            </a:r>
            <a:r>
              <a:rPr lang="en-US" sz="2000" dirty="0" err="1">
                <a:solidFill>
                  <a:srgbClr val="000000"/>
                </a:solidFill>
                <a:highlight>
                  <a:srgbClr val="FFFFFF"/>
                </a:highlight>
                <a:latin typeface="Consolas" panose="020B0609020204030204" pitchFamily="49" charset="0"/>
              </a:rPr>
              <a:t>.</a:t>
            </a:r>
            <a:r>
              <a:rPr lang="en-US" sz="2000" i="1" dirty="0" err="1">
                <a:solidFill>
                  <a:srgbClr val="880000"/>
                </a:solidFill>
                <a:highlight>
                  <a:srgbClr val="FFFFFF"/>
                </a:highlight>
                <a:latin typeface="Consolas" panose="020B0609020204030204" pitchFamily="49" charset="0"/>
              </a:rPr>
              <a:t>good</a:t>
            </a:r>
            <a:r>
              <a:rPr lang="en-US" sz="2000" dirty="0">
                <a:solidFill>
                  <a:srgbClr val="000000"/>
                </a:solidFill>
                <a:highlight>
                  <a:srgbClr val="FFFFFF"/>
                </a:highlight>
                <a:latin typeface="Consolas" panose="020B0609020204030204" pitchFamily="49" charset="0"/>
              </a:rPr>
              <a:t>();</a:t>
            </a:r>
          </a:p>
          <a:p>
            <a:r>
              <a:rPr lang="ru-RU" sz="2000" dirty="0">
                <a:solidFill>
                  <a:srgbClr val="000000"/>
                </a:solidFill>
                <a:highlight>
                  <a:srgbClr val="FFFFFF"/>
                </a:highlight>
                <a:latin typeface="Consolas" panose="020B0609020204030204" pitchFamily="49" charset="0"/>
              </a:rPr>
              <a:t>}</a:t>
            </a:r>
          </a:p>
          <a:p>
            <a:pPr>
              <a:spcBef>
                <a:spcPts val="600"/>
              </a:spcBef>
            </a:pPr>
            <a:r>
              <a:rPr lang="en-US" sz="2000" dirty="0">
                <a:solidFill>
                  <a:srgbClr val="0000FF"/>
                </a:solidFill>
                <a:highlight>
                  <a:srgbClr val="FFFFFF"/>
                </a:highlight>
                <a:latin typeface="Consolas" panose="020B0609020204030204" pitchFamily="49" charset="0"/>
              </a:rPr>
              <a:t>bool</a:t>
            </a:r>
            <a:r>
              <a:rPr lang="en-US" sz="2000" dirty="0">
                <a:solidFill>
                  <a:srgbClr val="000000"/>
                </a:solidFill>
                <a:highlight>
                  <a:srgbClr val="FFFFFF"/>
                </a:highlight>
                <a:latin typeface="Consolas" panose="020B0609020204030204" pitchFamily="49" charset="0"/>
              </a:rPr>
              <a:t> </a:t>
            </a:r>
            <a:r>
              <a:rPr lang="en-US" sz="2000" dirty="0">
                <a:solidFill>
                  <a:srgbClr val="216F85"/>
                </a:solidFill>
                <a:highlight>
                  <a:srgbClr val="FFFFFF"/>
                </a:highlight>
                <a:latin typeface="Consolas" panose="020B0609020204030204" pitchFamily="49" charset="0"/>
              </a:rPr>
              <a:t>CTxtStorer</a:t>
            </a:r>
            <a:r>
              <a:rPr lang="en-US" sz="2000" dirty="0">
                <a:solidFill>
                  <a:srgbClr val="000000"/>
                </a:solidFill>
                <a:highlight>
                  <a:srgbClr val="FFFFFF"/>
                </a:highlight>
                <a:latin typeface="Consolas" panose="020B0609020204030204" pitchFamily="49" charset="0"/>
              </a:rPr>
              <a:t>::</a:t>
            </a:r>
            <a:r>
              <a:rPr lang="en-US" sz="2000" dirty="0">
                <a:solidFill>
                  <a:srgbClr val="880000"/>
                </a:solidFill>
                <a:highlight>
                  <a:srgbClr val="FFFFFF"/>
                </a:highlight>
                <a:latin typeface="Consolas" panose="020B0609020204030204" pitchFamily="49" charset="0"/>
              </a:rPr>
              <a:t>Store</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const</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char</a:t>
            </a:r>
            <a:r>
              <a:rPr lang="en-US" sz="2000" dirty="0">
                <a:solidFill>
                  <a:srgbClr val="000000"/>
                </a:solidFill>
                <a:highlight>
                  <a:srgbClr val="FFFFFF"/>
                </a:highlight>
                <a:latin typeface="Consolas" panose="020B0609020204030204" pitchFamily="49" charset="0"/>
              </a:rPr>
              <a:t>* </a:t>
            </a:r>
            <a:r>
              <a:rPr lang="en-US" sz="2000" dirty="0" err="1">
                <a:solidFill>
                  <a:srgbClr val="000080"/>
                </a:solidFill>
                <a:highlight>
                  <a:srgbClr val="FFFFFF"/>
                </a:highlight>
                <a:latin typeface="Consolas" panose="020B0609020204030204" pitchFamily="49" charset="0"/>
              </a:rPr>
              <a:t>psStr</a:t>
            </a:r>
            <a:r>
              <a:rPr lang="en-US" sz="2000" dirty="0">
                <a:solidFill>
                  <a:srgbClr val="000000"/>
                </a:solidFill>
                <a:highlight>
                  <a:srgbClr val="FFFFFF"/>
                </a:highlight>
                <a:latin typeface="Consolas" panose="020B0609020204030204" pitchFamily="49" charset="0"/>
              </a:rPr>
              <a:t>)</a:t>
            </a:r>
          </a:p>
          <a:p>
            <a:r>
              <a:rPr lang="ru-RU" sz="2000" dirty="0">
                <a:solidFill>
                  <a:srgbClr val="000000"/>
                </a:solidFill>
                <a:highlight>
                  <a:srgbClr val="FFFFFF"/>
                </a:highlight>
                <a:latin typeface="Consolas" panose="020B0609020204030204" pitchFamily="49" charset="0"/>
              </a:rPr>
              <a:t>{</a:t>
            </a:r>
          </a:p>
          <a:p>
            <a:r>
              <a:rPr lang="en-US" sz="2000" dirty="0">
                <a:solidFill>
                  <a:srgbClr val="000080"/>
                </a:solidFill>
                <a:highlight>
                  <a:srgbClr val="FFFFFF"/>
                </a:highlight>
                <a:latin typeface="Consolas" panose="020B0609020204030204" pitchFamily="49" charset="0"/>
              </a:rPr>
              <a:t>    m_File</a:t>
            </a:r>
            <a:r>
              <a:rPr lang="en-US" sz="2000" dirty="0">
                <a:solidFill>
                  <a:srgbClr val="000000"/>
                </a:solidFill>
                <a:highlight>
                  <a:srgbClr val="FFFFFF"/>
                </a:highlight>
                <a:latin typeface="Consolas" panose="020B0609020204030204" pitchFamily="49" charset="0"/>
              </a:rPr>
              <a:t> &lt;&lt; </a:t>
            </a:r>
            <a:r>
              <a:rPr lang="en-US" sz="2000" dirty="0">
                <a:highlight>
                  <a:srgbClr val="FFFFFF"/>
                </a:highlight>
                <a:latin typeface="Consolas" panose="020B0609020204030204" pitchFamily="49" charset="0"/>
              </a:rPr>
              <a:t>(</a:t>
            </a:r>
            <a:r>
              <a:rPr lang="en-US" sz="2000" dirty="0" err="1">
                <a:solidFill>
                  <a:srgbClr val="000080"/>
                </a:solidFill>
                <a:highlight>
                  <a:srgbClr val="FFFFFF"/>
                </a:highlight>
                <a:latin typeface="Consolas" panose="020B0609020204030204" pitchFamily="49" charset="0"/>
              </a:rPr>
              <a:t>psStr</a:t>
            </a:r>
            <a:r>
              <a:rPr lang="ru-RU" sz="2000" dirty="0">
                <a:solidFill>
                  <a:srgbClr val="000080"/>
                </a:solidFill>
                <a:highlight>
                  <a:srgbClr val="FFFFFF"/>
                </a:highlight>
                <a:latin typeface="Consolas" panose="020B0609020204030204" pitchFamily="49" charset="0"/>
              </a:rPr>
              <a:t> </a:t>
            </a:r>
            <a:r>
              <a:rPr lang="en-US" sz="2000" dirty="0">
                <a:highlight>
                  <a:srgbClr val="FFFFFF"/>
                </a:highlight>
                <a:latin typeface="Consolas" panose="020B0609020204030204" pitchFamily="49" charset="0"/>
              </a:rPr>
              <a:t>?</a:t>
            </a:r>
            <a:r>
              <a:rPr lang="en-US" sz="2000" dirty="0">
                <a:solidFill>
                  <a:srgbClr val="000080"/>
                </a:solidFill>
                <a:highlight>
                  <a:srgbClr val="FFFFFF"/>
                </a:highlight>
                <a:latin typeface="Consolas" panose="020B0609020204030204" pitchFamily="49" charset="0"/>
              </a:rPr>
              <a:t> </a:t>
            </a:r>
            <a:r>
              <a:rPr lang="en-US" sz="2000" dirty="0" err="1">
                <a:solidFill>
                  <a:srgbClr val="000080"/>
                </a:solidFill>
                <a:highlight>
                  <a:srgbClr val="FFFFFF"/>
                </a:highlight>
                <a:latin typeface="Consolas" panose="020B0609020204030204" pitchFamily="49" charset="0"/>
              </a:rPr>
              <a:t>psStr</a:t>
            </a:r>
            <a:r>
              <a:rPr lang="en-US" sz="2000" dirty="0">
                <a:solidFill>
                  <a:srgbClr val="000080"/>
                </a:solidFill>
                <a:highlight>
                  <a:srgbClr val="FFFFFF"/>
                </a:highlight>
                <a:latin typeface="Consolas" panose="020B0609020204030204" pitchFamily="49" charset="0"/>
              </a:rPr>
              <a:t> </a:t>
            </a:r>
            <a:r>
              <a:rPr lang="en-US" sz="2000" dirty="0">
                <a:highlight>
                  <a:srgbClr val="FFFFFF"/>
                </a:highlight>
                <a:latin typeface="Consolas" panose="020B0609020204030204" pitchFamily="49" charset="0"/>
              </a:rPr>
              <a:t>: "") </a:t>
            </a:r>
            <a:r>
              <a:rPr lang="en-US" sz="2000" dirty="0">
                <a:solidFill>
                  <a:srgbClr val="000000"/>
                </a:solidFill>
                <a:highlight>
                  <a:srgbClr val="FFFFFF"/>
                </a:highlight>
                <a:latin typeface="Consolas" panose="020B0609020204030204" pitchFamily="49" charset="0"/>
              </a:rPr>
              <a:t>&lt;&lt; </a:t>
            </a:r>
            <a:r>
              <a:rPr lang="en-US" sz="2000" i="1" dirty="0">
                <a:solidFill>
                  <a:srgbClr val="880000"/>
                </a:solidFill>
                <a:highlight>
                  <a:srgbClr val="FFFFFF"/>
                </a:highlight>
                <a:latin typeface="Consolas" panose="020B0609020204030204" pitchFamily="49" charset="0"/>
              </a:rPr>
              <a:t>endl</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a:t>
            </a:r>
            <a:r>
              <a:rPr lang="en-US" sz="2000" dirty="0" err="1">
                <a:solidFill>
                  <a:srgbClr val="000080"/>
                </a:solidFill>
                <a:highlight>
                  <a:srgbClr val="FFFFFF"/>
                </a:highlight>
                <a:latin typeface="Consolas" panose="020B0609020204030204" pitchFamily="49" charset="0"/>
              </a:rPr>
              <a:t>m_File</a:t>
            </a:r>
            <a:r>
              <a:rPr lang="en-US" sz="2000" dirty="0" err="1">
                <a:solidFill>
                  <a:srgbClr val="000000"/>
                </a:solidFill>
                <a:highlight>
                  <a:srgbClr val="FFFFFF"/>
                </a:highlight>
                <a:latin typeface="Consolas" panose="020B0609020204030204" pitchFamily="49" charset="0"/>
              </a:rPr>
              <a:t>.</a:t>
            </a:r>
            <a:r>
              <a:rPr lang="en-US" sz="2000" i="1" dirty="0" err="1">
                <a:solidFill>
                  <a:srgbClr val="880000"/>
                </a:solidFill>
                <a:highlight>
                  <a:srgbClr val="FFFFFF"/>
                </a:highlight>
                <a:latin typeface="Consolas" panose="020B0609020204030204" pitchFamily="49" charset="0"/>
              </a:rPr>
              <a:t>good</a:t>
            </a:r>
            <a:r>
              <a:rPr lang="en-US" sz="2000" dirty="0">
                <a:solidFill>
                  <a:srgbClr val="000000"/>
                </a:solidFill>
                <a:highlight>
                  <a:srgbClr val="FFFFFF"/>
                </a:highlight>
                <a:latin typeface="Consolas" panose="020B0609020204030204" pitchFamily="49" charset="0"/>
              </a:rPr>
              <a:t>();</a:t>
            </a:r>
          </a:p>
          <a:p>
            <a:r>
              <a:rPr lang="ru-RU" sz="2000" dirty="0">
                <a:solidFill>
                  <a:srgbClr val="000000"/>
                </a:solidFill>
                <a:highlight>
                  <a:srgbClr val="FFFFFF"/>
                </a:highlight>
                <a:latin typeface="Consolas" panose="020B0609020204030204" pitchFamily="49" charset="0"/>
              </a:rPr>
              <a:t>}</a:t>
            </a:r>
          </a:p>
        </p:txBody>
      </p:sp>
      <p:sp>
        <p:nvSpPr>
          <p:cNvPr id="2" name="Дата 1"/>
          <p:cNvSpPr>
            <a:spLocks noGrp="1"/>
          </p:cNvSpPr>
          <p:nvPr>
            <p:ph type="dt" sz="half" idx="2"/>
          </p:nvPr>
        </p:nvSpPr>
        <p:spPr/>
        <p:txBody>
          <a:bodyPr/>
          <a:lstStyle/>
          <a:p>
            <a:pPr>
              <a:tabLst>
                <a:tab pos="1347788" algn="l"/>
              </a:tabLst>
            </a:pPr>
            <a:r>
              <a:rPr lang="ru-RU" dirty="0"/>
              <a:t>Левкович Н.В.	2019/2020</a:t>
            </a:r>
          </a:p>
        </p:txBody>
      </p:sp>
      <p:sp>
        <p:nvSpPr>
          <p:cNvPr id="3" name="Нижний колонтитул 2"/>
          <p:cNvSpPr>
            <a:spLocks noGrp="1"/>
          </p:cNvSpPr>
          <p:nvPr>
            <p:ph type="ftr" sz="quarter" idx="11"/>
          </p:nvPr>
        </p:nvSpPr>
        <p:spPr/>
        <p:txBody>
          <a:bodyPr/>
          <a:lstStyle/>
          <a:p>
            <a:r>
              <a:rPr lang="ru-RU" dirty="0"/>
              <a:t>Полиморфизм</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10</a:t>
            </a:fld>
            <a:endParaRPr lang="en-US"/>
          </a:p>
        </p:txBody>
      </p:sp>
    </p:spTree>
    <p:extLst>
      <p:ext uri="{BB962C8B-B14F-4D97-AF65-F5344CB8AC3E}">
        <p14:creationId xmlns:p14="http://schemas.microsoft.com/office/powerpoint/2010/main" val="1638856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108000" y="117000"/>
            <a:ext cx="8928000" cy="1151999"/>
          </a:xfrm>
        </p:spPr>
        <p:txBody>
          <a:bodyPr anchor="t">
            <a:normAutofit fontScale="90000"/>
          </a:bodyPr>
          <a:lstStyle/>
          <a:p>
            <a:r>
              <a:rPr lang="ru-RU" dirty="0">
                <a:solidFill>
                  <a:schemeClr val="bg1">
                    <a:lumMod val="50000"/>
                  </a:schemeClr>
                </a:solidFill>
              </a:rPr>
              <a:t>Примеры использования принципа полиморфизма</a:t>
            </a:r>
          </a:p>
        </p:txBody>
      </p:sp>
      <p:sp>
        <p:nvSpPr>
          <p:cNvPr id="5" name="Прямоугольник 4"/>
          <p:cNvSpPr/>
          <p:nvPr/>
        </p:nvSpPr>
        <p:spPr>
          <a:xfrm>
            <a:off x="972000" y="1341000"/>
            <a:ext cx="7200000" cy="4896000"/>
          </a:xfrm>
          <a:prstGeom prst="rect">
            <a:avLst/>
          </a:prstGeom>
          <a:ln>
            <a:solidFill>
              <a:schemeClr val="accent2"/>
            </a:solidFill>
          </a:ln>
        </p:spPr>
        <p:txBody>
          <a:bodyPr wrap="square">
            <a:noAutofit/>
          </a:bodyPr>
          <a:lstStyle/>
          <a:p>
            <a:pPr>
              <a:lnSpc>
                <a:spcPct val="90000"/>
              </a:lnSpc>
            </a:pPr>
            <a:r>
              <a:rPr lang="en-US" sz="2000" dirty="0">
                <a:solidFill>
                  <a:srgbClr val="216F85"/>
                </a:solidFill>
                <a:highlight>
                  <a:srgbClr val="FFFFFF"/>
                </a:highlight>
                <a:latin typeface="Consolas" panose="020B0609020204030204" pitchFamily="49" charset="0"/>
              </a:rPr>
              <a:t>CBinStorer</a:t>
            </a:r>
            <a:r>
              <a:rPr lang="en-US" sz="2000" dirty="0">
                <a:solidFill>
                  <a:srgbClr val="000000"/>
                </a:solidFill>
                <a:highlight>
                  <a:srgbClr val="FFFFFF"/>
                </a:highlight>
                <a:latin typeface="Consolas" panose="020B0609020204030204" pitchFamily="49" charset="0"/>
              </a:rPr>
              <a:t>::</a:t>
            </a:r>
            <a:r>
              <a:rPr lang="en-US" sz="2000" dirty="0">
                <a:solidFill>
                  <a:srgbClr val="216F85"/>
                </a:solidFill>
                <a:highlight>
                  <a:srgbClr val="FFFFFF"/>
                </a:highlight>
                <a:latin typeface="Consolas" panose="020B0609020204030204" pitchFamily="49" charset="0"/>
              </a:rPr>
              <a:t>CBinStorer</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const</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char</a:t>
            </a:r>
            <a:r>
              <a:rPr lang="en-US" sz="2000" dirty="0">
                <a:solidFill>
                  <a:srgbClr val="000000"/>
                </a:solidFill>
                <a:highlight>
                  <a:srgbClr val="FFFFFF"/>
                </a:highlight>
                <a:latin typeface="Consolas" panose="020B0609020204030204" pitchFamily="49" charset="0"/>
              </a:rPr>
              <a:t>* </a:t>
            </a:r>
            <a:r>
              <a:rPr lang="en-US" sz="2000" dirty="0" err="1">
                <a:solidFill>
                  <a:srgbClr val="000080"/>
                </a:solidFill>
                <a:highlight>
                  <a:srgbClr val="FFFFFF"/>
                </a:highlight>
                <a:latin typeface="Consolas" panose="020B0609020204030204" pitchFamily="49" charset="0"/>
              </a:rPr>
              <a:t>sFileName</a:t>
            </a:r>
            <a:r>
              <a:rPr lang="en-US" sz="2000" dirty="0">
                <a:solidFill>
                  <a:srgbClr val="000000"/>
                </a:solidFill>
                <a:highlight>
                  <a:srgbClr val="FFFFFF"/>
                </a:highlight>
                <a:latin typeface="Consolas" panose="020B0609020204030204" pitchFamily="49" charset="0"/>
              </a:rPr>
              <a:t>)</a:t>
            </a:r>
          </a:p>
          <a:p>
            <a:pPr>
              <a:lnSpc>
                <a:spcPct val="90000"/>
              </a:lnSpc>
            </a:pPr>
            <a:r>
              <a:rPr lang="en-US" sz="2000" dirty="0">
                <a:solidFill>
                  <a:srgbClr val="000000"/>
                </a:solidFill>
                <a:highlight>
                  <a:srgbClr val="FFFFFF"/>
                </a:highlight>
                <a:latin typeface="Consolas" panose="020B0609020204030204" pitchFamily="49" charset="0"/>
              </a:rPr>
              <a:t>   </a:t>
            </a:r>
            <a:r>
              <a:rPr lang="ru-RU" sz="200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 : </a:t>
            </a:r>
            <a:r>
              <a:rPr lang="en-US" sz="2000" dirty="0" err="1">
                <a:solidFill>
                  <a:srgbClr val="000080"/>
                </a:solidFill>
                <a:highlight>
                  <a:srgbClr val="FFFFFF"/>
                </a:highlight>
                <a:latin typeface="Consolas" panose="020B0609020204030204" pitchFamily="49" charset="0"/>
              </a:rPr>
              <a:t>m_File</a:t>
            </a:r>
            <a:r>
              <a:rPr lang="en-US" sz="2000" dirty="0">
                <a:solidFill>
                  <a:srgbClr val="000000"/>
                </a:solidFill>
                <a:highlight>
                  <a:srgbClr val="FFFFFF"/>
                </a:highlight>
                <a:latin typeface="Consolas" panose="020B0609020204030204" pitchFamily="49" charset="0"/>
              </a:rPr>
              <a:t>(</a:t>
            </a:r>
            <a:r>
              <a:rPr lang="en-US" sz="2000" dirty="0" err="1">
                <a:solidFill>
                  <a:srgbClr val="000080"/>
                </a:solidFill>
                <a:highlight>
                  <a:srgbClr val="FFFFFF"/>
                </a:highlight>
                <a:latin typeface="Consolas" panose="020B0609020204030204" pitchFamily="49" charset="0"/>
              </a:rPr>
              <a:t>sFileName</a:t>
            </a:r>
            <a:r>
              <a:rPr lang="en-US" sz="2000" dirty="0">
                <a:solidFill>
                  <a:srgbClr val="000000"/>
                </a:solidFill>
                <a:highlight>
                  <a:srgbClr val="FFFFFF"/>
                </a:highlight>
                <a:latin typeface="Consolas" panose="020B0609020204030204" pitchFamily="49" charset="0"/>
              </a:rPr>
              <a:t>, </a:t>
            </a:r>
            <a:r>
              <a:rPr lang="en-US" sz="2000" i="1" dirty="0" err="1">
                <a:solidFill>
                  <a:srgbClr val="216F85"/>
                </a:solidFill>
                <a:highlight>
                  <a:srgbClr val="FFFFFF"/>
                </a:highlight>
                <a:latin typeface="Consolas" panose="020B0609020204030204" pitchFamily="49" charset="0"/>
              </a:rPr>
              <a:t>ios_base</a:t>
            </a:r>
            <a:r>
              <a:rPr lang="en-US" sz="2000" dirty="0">
                <a:solidFill>
                  <a:srgbClr val="000000"/>
                </a:solidFill>
                <a:highlight>
                  <a:srgbClr val="FFFFFF"/>
                </a:highlight>
                <a:latin typeface="Consolas" panose="020B0609020204030204" pitchFamily="49" charset="0"/>
              </a:rPr>
              <a:t>::</a:t>
            </a:r>
            <a:r>
              <a:rPr lang="en-US" sz="2000" i="1" dirty="0">
                <a:solidFill>
                  <a:srgbClr val="000080"/>
                </a:solidFill>
                <a:highlight>
                  <a:srgbClr val="FFFFFF"/>
                </a:highlight>
                <a:latin typeface="Consolas" panose="020B0609020204030204" pitchFamily="49" charset="0"/>
              </a:rPr>
              <a:t>binary</a:t>
            </a:r>
            <a:r>
              <a:rPr lang="en-US" sz="2000" dirty="0">
                <a:solidFill>
                  <a:srgbClr val="000000"/>
                </a:solidFill>
                <a:highlight>
                  <a:srgbClr val="FFFFFF"/>
                </a:highlight>
                <a:latin typeface="Consolas" panose="020B0609020204030204" pitchFamily="49" charset="0"/>
              </a:rPr>
              <a:t>)</a:t>
            </a:r>
          </a:p>
          <a:p>
            <a:pPr>
              <a:lnSpc>
                <a:spcPct val="90000"/>
              </a:lnSpc>
            </a:pPr>
            <a:r>
              <a:rPr lang="ru-RU" sz="2000" dirty="0">
                <a:solidFill>
                  <a:srgbClr val="000000"/>
                </a:solidFill>
                <a:highlight>
                  <a:srgbClr val="FFFFFF"/>
                </a:highlight>
                <a:latin typeface="Consolas" panose="020B0609020204030204" pitchFamily="49" charset="0"/>
              </a:rPr>
              <a:t>{}</a:t>
            </a:r>
          </a:p>
          <a:p>
            <a:pPr>
              <a:lnSpc>
                <a:spcPct val="90000"/>
              </a:lnSpc>
              <a:spcBef>
                <a:spcPts val="600"/>
              </a:spcBef>
            </a:pPr>
            <a:r>
              <a:rPr lang="en-US" sz="2000" dirty="0">
                <a:solidFill>
                  <a:srgbClr val="0000FF"/>
                </a:solidFill>
                <a:highlight>
                  <a:srgbClr val="FFFFFF"/>
                </a:highlight>
                <a:latin typeface="Consolas" panose="020B0609020204030204" pitchFamily="49" charset="0"/>
              </a:rPr>
              <a:t>bool</a:t>
            </a:r>
            <a:r>
              <a:rPr lang="en-US" sz="2000" dirty="0">
                <a:solidFill>
                  <a:srgbClr val="000000"/>
                </a:solidFill>
                <a:highlight>
                  <a:srgbClr val="FFFFFF"/>
                </a:highlight>
                <a:latin typeface="Consolas" panose="020B0609020204030204" pitchFamily="49" charset="0"/>
              </a:rPr>
              <a:t> </a:t>
            </a:r>
            <a:r>
              <a:rPr lang="en-US" sz="2000" dirty="0">
                <a:solidFill>
                  <a:srgbClr val="216F85"/>
                </a:solidFill>
                <a:highlight>
                  <a:srgbClr val="FFFFFF"/>
                </a:highlight>
                <a:latin typeface="Consolas" panose="020B0609020204030204" pitchFamily="49" charset="0"/>
              </a:rPr>
              <a:t>CBinStorer</a:t>
            </a:r>
            <a:r>
              <a:rPr lang="en-US" sz="2000" dirty="0">
                <a:solidFill>
                  <a:srgbClr val="000000"/>
                </a:solidFill>
                <a:highlight>
                  <a:srgbClr val="FFFFFF"/>
                </a:highlight>
                <a:latin typeface="Consolas" panose="020B0609020204030204" pitchFamily="49" charset="0"/>
              </a:rPr>
              <a:t>::</a:t>
            </a:r>
            <a:r>
              <a:rPr lang="en-US" sz="2000" dirty="0">
                <a:solidFill>
                  <a:srgbClr val="880000"/>
                </a:solidFill>
                <a:highlight>
                  <a:srgbClr val="FFFFFF"/>
                </a:highlight>
                <a:latin typeface="Consolas" panose="020B0609020204030204" pitchFamily="49" charset="0"/>
              </a:rPr>
              <a:t>Store</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value</a:t>
            </a:r>
            <a:r>
              <a:rPr lang="en-US" sz="2000" dirty="0">
                <a:solidFill>
                  <a:srgbClr val="000000"/>
                </a:solidFill>
                <a:highlight>
                  <a:srgbClr val="FFFFFF"/>
                </a:highlight>
                <a:latin typeface="Consolas" panose="020B0609020204030204" pitchFamily="49" charset="0"/>
              </a:rPr>
              <a:t>)</a:t>
            </a:r>
          </a:p>
          <a:p>
            <a:pPr>
              <a:lnSpc>
                <a:spcPct val="90000"/>
              </a:lnSpc>
            </a:pPr>
            <a:r>
              <a:rPr lang="ru-RU" sz="2000" dirty="0">
                <a:solidFill>
                  <a:srgbClr val="000000"/>
                </a:solidFill>
                <a:highlight>
                  <a:srgbClr val="FFFFFF"/>
                </a:highlight>
                <a:latin typeface="Consolas" panose="020B0609020204030204" pitchFamily="49" charset="0"/>
              </a:rPr>
              <a:t>{</a:t>
            </a: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m_File</a:t>
            </a:r>
            <a:r>
              <a:rPr lang="en-US" sz="2000" dirty="0">
                <a:solidFill>
                  <a:srgbClr val="000000"/>
                </a:solidFill>
                <a:highlight>
                  <a:srgbClr val="FFFFFF"/>
                </a:highlight>
                <a:latin typeface="Consolas" panose="020B0609020204030204" pitchFamily="49" charset="0"/>
              </a:rPr>
              <a:t>.</a:t>
            </a:r>
            <a:r>
              <a:rPr lang="en-US" sz="2000" dirty="0">
                <a:solidFill>
                  <a:srgbClr val="880000"/>
                </a:solidFill>
                <a:highlight>
                  <a:srgbClr val="FFFFFF"/>
                </a:highlight>
                <a:latin typeface="Consolas" panose="020B0609020204030204" pitchFamily="49" charset="0"/>
              </a:rPr>
              <a:t>write</a:t>
            </a:r>
            <a:r>
              <a:rPr lang="en-US" sz="2000" dirty="0">
                <a:solidFill>
                  <a:srgbClr val="000000"/>
                </a:solidFill>
                <a:highlight>
                  <a:srgbClr val="FFFFFF"/>
                </a:highlight>
                <a:latin typeface="Consolas" panose="020B0609020204030204" pitchFamily="49" charset="0"/>
              </a:rPr>
              <a:t>(</a:t>
            </a:r>
            <a:r>
              <a:rPr lang="ru-RU"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const</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char</a:t>
            </a:r>
            <a:r>
              <a:rPr lang="en-US" sz="2000" dirty="0">
                <a:solidFill>
                  <a:srgbClr val="000000"/>
                </a:solidFill>
                <a:highlight>
                  <a:srgbClr val="FFFFFF"/>
                </a:highlight>
                <a:latin typeface="Consolas" panose="020B0609020204030204" pitchFamily="49" charset="0"/>
              </a:rPr>
              <a:t>*</a:t>
            </a:r>
            <a:r>
              <a:rPr lang="ru-RU" sz="2000" dirty="0">
                <a:solidFill>
                  <a:srgbClr val="000000"/>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&amp;</a:t>
            </a:r>
            <a:r>
              <a:rPr lang="en-US" sz="2000" dirty="0">
                <a:solidFill>
                  <a:srgbClr val="000080"/>
                </a:solidFill>
                <a:highlight>
                  <a:srgbClr val="FFFFFF"/>
                </a:highlight>
                <a:latin typeface="Consolas" panose="020B0609020204030204" pitchFamily="49" charset="0"/>
              </a:rPr>
              <a:t>value</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sizeof</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a:t>
            </a: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a:t>
            </a:r>
            <a:r>
              <a:rPr lang="en-US" sz="2000" dirty="0" err="1">
                <a:solidFill>
                  <a:srgbClr val="000080"/>
                </a:solidFill>
                <a:highlight>
                  <a:srgbClr val="FFFFFF"/>
                </a:highlight>
                <a:latin typeface="Consolas" panose="020B0609020204030204" pitchFamily="49" charset="0"/>
              </a:rPr>
              <a:t>m_File</a:t>
            </a:r>
            <a:r>
              <a:rPr lang="en-US" sz="2000" dirty="0" err="1">
                <a:solidFill>
                  <a:srgbClr val="000000"/>
                </a:solidFill>
                <a:highlight>
                  <a:srgbClr val="FFFFFF"/>
                </a:highlight>
                <a:latin typeface="Consolas" panose="020B0609020204030204" pitchFamily="49" charset="0"/>
              </a:rPr>
              <a:t>.</a:t>
            </a:r>
            <a:r>
              <a:rPr lang="en-US" sz="2000" i="1" dirty="0" err="1">
                <a:solidFill>
                  <a:srgbClr val="880000"/>
                </a:solidFill>
                <a:highlight>
                  <a:srgbClr val="FFFFFF"/>
                </a:highlight>
                <a:latin typeface="Consolas" panose="020B0609020204030204" pitchFamily="49" charset="0"/>
              </a:rPr>
              <a:t>good</a:t>
            </a:r>
            <a:r>
              <a:rPr lang="en-US" sz="2000" dirty="0">
                <a:solidFill>
                  <a:srgbClr val="000000"/>
                </a:solidFill>
                <a:highlight>
                  <a:srgbClr val="FFFFFF"/>
                </a:highlight>
                <a:latin typeface="Consolas" panose="020B0609020204030204" pitchFamily="49" charset="0"/>
              </a:rPr>
              <a:t>();</a:t>
            </a:r>
          </a:p>
          <a:p>
            <a:pPr>
              <a:lnSpc>
                <a:spcPct val="90000"/>
              </a:lnSpc>
            </a:pPr>
            <a:r>
              <a:rPr lang="ru-RU" sz="2000" dirty="0">
                <a:solidFill>
                  <a:srgbClr val="000000"/>
                </a:solidFill>
                <a:highlight>
                  <a:srgbClr val="FFFFFF"/>
                </a:highlight>
                <a:latin typeface="Consolas" panose="020B0609020204030204" pitchFamily="49" charset="0"/>
              </a:rPr>
              <a:t>}</a:t>
            </a:r>
          </a:p>
          <a:p>
            <a:pPr>
              <a:lnSpc>
                <a:spcPct val="90000"/>
              </a:lnSpc>
              <a:spcBef>
                <a:spcPts val="600"/>
              </a:spcBef>
            </a:pPr>
            <a:r>
              <a:rPr lang="en-US" sz="2000" dirty="0">
                <a:solidFill>
                  <a:srgbClr val="0000FF"/>
                </a:solidFill>
                <a:highlight>
                  <a:srgbClr val="FFFFFF"/>
                </a:highlight>
                <a:latin typeface="Consolas" panose="020B0609020204030204" pitchFamily="49" charset="0"/>
              </a:rPr>
              <a:t>bool</a:t>
            </a:r>
            <a:r>
              <a:rPr lang="en-US" sz="2000" dirty="0">
                <a:solidFill>
                  <a:srgbClr val="000000"/>
                </a:solidFill>
                <a:highlight>
                  <a:srgbClr val="FFFFFF"/>
                </a:highlight>
                <a:latin typeface="Consolas" panose="020B0609020204030204" pitchFamily="49" charset="0"/>
              </a:rPr>
              <a:t> </a:t>
            </a:r>
            <a:r>
              <a:rPr lang="en-US" sz="2000" dirty="0">
                <a:solidFill>
                  <a:srgbClr val="216F85"/>
                </a:solidFill>
                <a:highlight>
                  <a:srgbClr val="FFFFFF"/>
                </a:highlight>
                <a:latin typeface="Consolas" panose="020B0609020204030204" pitchFamily="49" charset="0"/>
              </a:rPr>
              <a:t>CBinStorer</a:t>
            </a:r>
            <a:r>
              <a:rPr lang="en-US" sz="2000" dirty="0">
                <a:solidFill>
                  <a:srgbClr val="000000"/>
                </a:solidFill>
                <a:highlight>
                  <a:srgbClr val="FFFFFF"/>
                </a:highlight>
                <a:latin typeface="Consolas" panose="020B0609020204030204" pitchFamily="49" charset="0"/>
              </a:rPr>
              <a:t>::</a:t>
            </a:r>
            <a:r>
              <a:rPr lang="en-US" sz="2000" dirty="0">
                <a:solidFill>
                  <a:srgbClr val="880000"/>
                </a:solidFill>
                <a:highlight>
                  <a:srgbClr val="FFFFFF"/>
                </a:highlight>
                <a:latin typeface="Consolas" panose="020B0609020204030204" pitchFamily="49" charset="0"/>
              </a:rPr>
              <a:t>Store</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const</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char</a:t>
            </a:r>
            <a:r>
              <a:rPr lang="en-US" sz="2000" dirty="0">
                <a:solidFill>
                  <a:srgbClr val="000000"/>
                </a:solidFill>
                <a:highlight>
                  <a:srgbClr val="FFFFFF"/>
                </a:highlight>
                <a:latin typeface="Consolas" panose="020B0609020204030204" pitchFamily="49" charset="0"/>
              </a:rPr>
              <a:t>* </a:t>
            </a:r>
            <a:r>
              <a:rPr lang="en-US" sz="2000" dirty="0" err="1">
                <a:solidFill>
                  <a:srgbClr val="000080"/>
                </a:solidFill>
                <a:highlight>
                  <a:srgbClr val="FFFFFF"/>
                </a:highlight>
                <a:latin typeface="Consolas" panose="020B0609020204030204" pitchFamily="49" charset="0"/>
              </a:rPr>
              <a:t>psStr</a:t>
            </a:r>
            <a:r>
              <a:rPr lang="en-US" sz="2000" dirty="0">
                <a:solidFill>
                  <a:srgbClr val="000000"/>
                </a:solidFill>
                <a:highlight>
                  <a:srgbClr val="FFFFFF"/>
                </a:highlight>
                <a:latin typeface="Consolas" panose="020B0609020204030204" pitchFamily="49" charset="0"/>
              </a:rPr>
              <a:t>)</a:t>
            </a:r>
          </a:p>
          <a:p>
            <a:pPr>
              <a:lnSpc>
                <a:spcPct val="90000"/>
              </a:lnSpc>
            </a:pPr>
            <a:r>
              <a:rPr lang="ru-RU" sz="2000" dirty="0">
                <a:solidFill>
                  <a:srgbClr val="000000"/>
                </a:solidFill>
                <a:highlight>
                  <a:srgbClr val="FFFFFF"/>
                </a:highlight>
                <a:latin typeface="Consolas" panose="020B0609020204030204" pitchFamily="49" charset="0"/>
              </a:rPr>
              <a:t>{</a:t>
            </a: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err="1">
                <a:solidFill>
                  <a:srgbClr val="000080"/>
                </a:solidFill>
                <a:highlight>
                  <a:srgbClr val="FFFFFF"/>
                </a:highlight>
                <a:latin typeface="Consolas" panose="020B0609020204030204" pitchFamily="49" charset="0"/>
              </a:rPr>
              <a:t>len</a:t>
            </a:r>
            <a:r>
              <a:rPr lang="en-US" sz="2000" dirty="0">
                <a:solidFill>
                  <a:srgbClr val="000000"/>
                </a:solidFill>
                <a:highlight>
                  <a:srgbClr val="FFFFFF"/>
                </a:highlight>
                <a:latin typeface="Consolas" panose="020B0609020204030204" pitchFamily="49" charset="0"/>
              </a:rPr>
              <a:t> = </a:t>
            </a:r>
            <a:r>
              <a:rPr lang="en-US" sz="2000" dirty="0" err="1">
                <a:solidFill>
                  <a:srgbClr val="000080"/>
                </a:solidFill>
                <a:highlight>
                  <a:srgbClr val="FFFFFF"/>
                </a:highlight>
                <a:latin typeface="Consolas" panose="020B0609020204030204" pitchFamily="49" charset="0"/>
              </a:rPr>
              <a:t>psStr</a:t>
            </a:r>
            <a:r>
              <a:rPr lang="en-US" sz="2000" dirty="0">
                <a:solidFill>
                  <a:srgbClr val="000000"/>
                </a:solidFill>
                <a:highlight>
                  <a:srgbClr val="FFFFFF"/>
                </a:highlight>
                <a:latin typeface="Consolas" panose="020B0609020204030204" pitchFamily="49" charset="0"/>
              </a:rPr>
              <a:t> ? </a:t>
            </a:r>
            <a:r>
              <a:rPr lang="en-US" sz="2000" i="1" dirty="0">
                <a:solidFill>
                  <a:srgbClr val="880000"/>
                </a:solidFill>
                <a:highlight>
                  <a:srgbClr val="FFFFFF"/>
                </a:highlight>
                <a:latin typeface="Consolas" panose="020B0609020204030204" pitchFamily="49" charset="0"/>
              </a:rPr>
              <a:t>strlen</a:t>
            </a:r>
            <a:r>
              <a:rPr lang="en-US" sz="2000" dirty="0">
                <a:solidFill>
                  <a:srgbClr val="000000"/>
                </a:solidFill>
                <a:highlight>
                  <a:srgbClr val="FFFFFF"/>
                </a:highlight>
                <a:latin typeface="Consolas" panose="020B0609020204030204" pitchFamily="49" charset="0"/>
              </a:rPr>
              <a:t>(</a:t>
            </a:r>
            <a:r>
              <a:rPr lang="en-US" sz="2000" dirty="0" err="1">
                <a:solidFill>
                  <a:srgbClr val="000080"/>
                </a:solidFill>
                <a:highlight>
                  <a:srgbClr val="FFFFFF"/>
                </a:highlight>
                <a:latin typeface="Consolas" panose="020B0609020204030204" pitchFamily="49" charset="0"/>
              </a:rPr>
              <a:t>psStr</a:t>
            </a:r>
            <a:r>
              <a:rPr lang="en-US" sz="2000" dirty="0">
                <a:solidFill>
                  <a:srgbClr val="000000"/>
                </a:solidFill>
                <a:highlight>
                  <a:srgbClr val="FFFFFF"/>
                </a:highlight>
                <a:latin typeface="Consolas" panose="020B0609020204030204" pitchFamily="49" charset="0"/>
              </a:rPr>
              <a:t>) : 0;</a:t>
            </a: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if</a:t>
            </a:r>
            <a:r>
              <a:rPr lang="en-US" sz="2000" dirty="0">
                <a:solidFill>
                  <a:srgbClr val="000000"/>
                </a:solidFill>
                <a:highlight>
                  <a:srgbClr val="FFFFFF"/>
                </a:highlight>
                <a:latin typeface="Consolas" panose="020B0609020204030204" pitchFamily="49" charset="0"/>
              </a:rPr>
              <a:t> (!</a:t>
            </a:r>
            <a:r>
              <a:rPr lang="en-US" sz="2000" dirty="0">
                <a:solidFill>
                  <a:srgbClr val="880000"/>
                </a:solidFill>
                <a:highlight>
                  <a:srgbClr val="FFFFFF"/>
                </a:highlight>
                <a:latin typeface="Consolas" panose="020B0609020204030204" pitchFamily="49" charset="0"/>
              </a:rPr>
              <a:t>Store</a:t>
            </a:r>
            <a:r>
              <a:rPr lang="en-US" sz="2000" dirty="0">
                <a:solidFill>
                  <a:srgbClr val="000000"/>
                </a:solidFill>
                <a:highlight>
                  <a:srgbClr val="FFFFFF"/>
                </a:highlight>
                <a:latin typeface="Consolas" panose="020B0609020204030204" pitchFamily="49" charset="0"/>
              </a:rPr>
              <a:t>(</a:t>
            </a:r>
            <a:r>
              <a:rPr lang="en-US" sz="2000" dirty="0" err="1">
                <a:solidFill>
                  <a:srgbClr val="000080"/>
                </a:solidFill>
                <a:highlight>
                  <a:srgbClr val="FFFFFF"/>
                </a:highlight>
                <a:latin typeface="Consolas" panose="020B0609020204030204" pitchFamily="49" charset="0"/>
              </a:rPr>
              <a:t>len</a:t>
            </a:r>
            <a:r>
              <a:rPr lang="en-US" sz="2000" dirty="0">
                <a:solidFill>
                  <a:srgbClr val="000000"/>
                </a:solidFill>
                <a:highlight>
                  <a:srgbClr val="FFFFFF"/>
                </a:highlight>
                <a:latin typeface="Consolas" panose="020B0609020204030204" pitchFamily="49" charset="0"/>
              </a:rPr>
              <a:t>))</a:t>
            </a: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false</a:t>
            </a:r>
            <a:r>
              <a:rPr lang="en-US" sz="2000" dirty="0">
                <a:solidFill>
                  <a:srgbClr val="000000"/>
                </a:solidFill>
                <a:highlight>
                  <a:srgbClr val="FFFFFF"/>
                </a:highlight>
                <a:latin typeface="Consolas" panose="020B0609020204030204" pitchFamily="49" charset="0"/>
              </a:rPr>
              <a:t>;</a:t>
            </a: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if</a:t>
            </a:r>
            <a:r>
              <a:rPr lang="en-US" sz="2000" dirty="0">
                <a:solidFill>
                  <a:srgbClr val="000000"/>
                </a:solidFill>
                <a:highlight>
                  <a:srgbClr val="FFFFFF"/>
                </a:highlight>
                <a:latin typeface="Consolas" panose="020B0609020204030204" pitchFamily="49" charset="0"/>
              </a:rPr>
              <a:t> (</a:t>
            </a:r>
            <a:r>
              <a:rPr lang="en-US" sz="2000" dirty="0" err="1">
                <a:solidFill>
                  <a:srgbClr val="000080"/>
                </a:solidFill>
                <a:highlight>
                  <a:srgbClr val="FFFFFF"/>
                </a:highlight>
                <a:latin typeface="Consolas" panose="020B0609020204030204" pitchFamily="49" charset="0"/>
              </a:rPr>
              <a:t>len</a:t>
            </a:r>
            <a:r>
              <a:rPr lang="en-US" sz="2000" dirty="0">
                <a:solidFill>
                  <a:srgbClr val="000000"/>
                </a:solidFill>
                <a:highlight>
                  <a:srgbClr val="FFFFFF"/>
                </a:highlight>
                <a:latin typeface="Consolas" panose="020B0609020204030204" pitchFamily="49" charset="0"/>
              </a:rPr>
              <a:t>)</a:t>
            </a: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err="1">
                <a:solidFill>
                  <a:srgbClr val="000080"/>
                </a:solidFill>
                <a:highlight>
                  <a:srgbClr val="FFFFFF"/>
                </a:highlight>
                <a:latin typeface="Consolas" panose="020B0609020204030204" pitchFamily="49" charset="0"/>
              </a:rPr>
              <a:t>m_File</a:t>
            </a:r>
            <a:r>
              <a:rPr lang="en-US" sz="2000" dirty="0" err="1">
                <a:solidFill>
                  <a:srgbClr val="000000"/>
                </a:solidFill>
                <a:highlight>
                  <a:srgbClr val="FFFFFF"/>
                </a:highlight>
                <a:latin typeface="Consolas" panose="020B0609020204030204" pitchFamily="49" charset="0"/>
              </a:rPr>
              <a:t>.</a:t>
            </a:r>
            <a:r>
              <a:rPr lang="en-US" sz="2000" dirty="0" err="1">
                <a:solidFill>
                  <a:srgbClr val="880000"/>
                </a:solidFill>
                <a:highlight>
                  <a:srgbClr val="FFFFFF"/>
                </a:highlight>
                <a:latin typeface="Consolas" panose="020B0609020204030204" pitchFamily="49" charset="0"/>
              </a:rPr>
              <a:t>write</a:t>
            </a:r>
            <a:r>
              <a:rPr lang="en-US" sz="2000" dirty="0">
                <a:solidFill>
                  <a:srgbClr val="000000"/>
                </a:solidFill>
                <a:highlight>
                  <a:srgbClr val="FFFFFF"/>
                </a:highlight>
                <a:latin typeface="Consolas" panose="020B0609020204030204" pitchFamily="49" charset="0"/>
              </a:rPr>
              <a:t>(</a:t>
            </a:r>
            <a:r>
              <a:rPr lang="en-US" sz="2000" dirty="0" err="1">
                <a:solidFill>
                  <a:srgbClr val="000080"/>
                </a:solidFill>
                <a:highlight>
                  <a:srgbClr val="FFFFFF"/>
                </a:highlight>
                <a:latin typeface="Consolas" panose="020B0609020204030204" pitchFamily="49" charset="0"/>
              </a:rPr>
              <a:t>psStr</a:t>
            </a:r>
            <a:r>
              <a:rPr lang="en-US" sz="2000" dirty="0">
                <a:solidFill>
                  <a:srgbClr val="000000"/>
                </a:solidFill>
                <a:highlight>
                  <a:srgbClr val="FFFFFF"/>
                </a:highlight>
                <a:latin typeface="Consolas" panose="020B0609020204030204" pitchFamily="49" charset="0"/>
              </a:rPr>
              <a:t>, </a:t>
            </a:r>
            <a:r>
              <a:rPr lang="en-US" sz="2000" dirty="0" err="1">
                <a:solidFill>
                  <a:srgbClr val="000080"/>
                </a:solidFill>
                <a:highlight>
                  <a:srgbClr val="FFFFFF"/>
                </a:highlight>
                <a:latin typeface="Consolas" panose="020B0609020204030204" pitchFamily="49" charset="0"/>
              </a:rPr>
              <a:t>len</a:t>
            </a:r>
            <a:r>
              <a:rPr lang="en-US" sz="2000" dirty="0">
                <a:solidFill>
                  <a:srgbClr val="000000"/>
                </a:solidFill>
                <a:highlight>
                  <a:srgbClr val="FFFFFF"/>
                </a:highlight>
                <a:latin typeface="Consolas" panose="020B0609020204030204" pitchFamily="49" charset="0"/>
              </a:rPr>
              <a:t>);</a:t>
            </a: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a:t>
            </a:r>
            <a:r>
              <a:rPr lang="en-US" sz="2000" dirty="0" err="1">
                <a:solidFill>
                  <a:srgbClr val="000080"/>
                </a:solidFill>
                <a:highlight>
                  <a:srgbClr val="FFFFFF"/>
                </a:highlight>
                <a:latin typeface="Consolas" panose="020B0609020204030204" pitchFamily="49" charset="0"/>
              </a:rPr>
              <a:t>m_File</a:t>
            </a:r>
            <a:r>
              <a:rPr lang="en-US" sz="2000" dirty="0" err="1">
                <a:solidFill>
                  <a:srgbClr val="000000"/>
                </a:solidFill>
                <a:highlight>
                  <a:srgbClr val="FFFFFF"/>
                </a:highlight>
                <a:latin typeface="Consolas" panose="020B0609020204030204" pitchFamily="49" charset="0"/>
              </a:rPr>
              <a:t>.</a:t>
            </a:r>
            <a:r>
              <a:rPr lang="en-US" sz="2000" i="1" dirty="0" err="1">
                <a:solidFill>
                  <a:srgbClr val="880000"/>
                </a:solidFill>
                <a:highlight>
                  <a:srgbClr val="FFFFFF"/>
                </a:highlight>
                <a:latin typeface="Consolas" panose="020B0609020204030204" pitchFamily="49" charset="0"/>
              </a:rPr>
              <a:t>good</a:t>
            </a:r>
            <a:r>
              <a:rPr lang="en-US" sz="2000" dirty="0">
                <a:solidFill>
                  <a:srgbClr val="000000"/>
                </a:solidFill>
                <a:highlight>
                  <a:srgbClr val="FFFFFF"/>
                </a:highlight>
                <a:latin typeface="Consolas" panose="020B0609020204030204" pitchFamily="49" charset="0"/>
              </a:rPr>
              <a:t>();</a:t>
            </a:r>
            <a:endParaRPr lang="ru-RU" sz="2000" dirty="0">
              <a:solidFill>
                <a:srgbClr val="000000"/>
              </a:solidFill>
              <a:highlight>
                <a:srgbClr val="FFFFFF"/>
              </a:highlight>
              <a:latin typeface="Consolas" panose="020B0609020204030204" pitchFamily="49" charset="0"/>
            </a:endParaRPr>
          </a:p>
          <a:p>
            <a:pPr>
              <a:lnSpc>
                <a:spcPct val="90000"/>
              </a:lnSpc>
            </a:pPr>
            <a:r>
              <a:rPr lang="ru-RU" sz="2000" dirty="0">
                <a:solidFill>
                  <a:srgbClr val="000000"/>
                </a:solidFill>
                <a:highlight>
                  <a:srgbClr val="FFFFFF"/>
                </a:highlight>
                <a:latin typeface="Consolas" panose="020B0609020204030204" pitchFamily="49" charset="0"/>
              </a:rPr>
              <a:t>}</a:t>
            </a:r>
          </a:p>
        </p:txBody>
      </p:sp>
      <p:sp>
        <p:nvSpPr>
          <p:cNvPr id="2" name="Дата 1"/>
          <p:cNvSpPr>
            <a:spLocks noGrp="1"/>
          </p:cNvSpPr>
          <p:nvPr>
            <p:ph type="dt" sz="half" idx="2"/>
          </p:nvPr>
        </p:nvSpPr>
        <p:spPr/>
        <p:txBody>
          <a:bodyPr/>
          <a:lstStyle/>
          <a:p>
            <a:pPr>
              <a:tabLst>
                <a:tab pos="1347788" algn="l"/>
              </a:tabLst>
            </a:pPr>
            <a:r>
              <a:rPr lang="ru-RU" dirty="0"/>
              <a:t>Левкович Н.В.	2019/2020</a:t>
            </a:r>
          </a:p>
        </p:txBody>
      </p:sp>
      <p:sp>
        <p:nvSpPr>
          <p:cNvPr id="3" name="Нижний колонтитул 2"/>
          <p:cNvSpPr>
            <a:spLocks noGrp="1"/>
          </p:cNvSpPr>
          <p:nvPr>
            <p:ph type="ftr" sz="quarter" idx="11"/>
          </p:nvPr>
        </p:nvSpPr>
        <p:spPr/>
        <p:txBody>
          <a:bodyPr/>
          <a:lstStyle/>
          <a:p>
            <a:r>
              <a:rPr lang="ru-RU" dirty="0"/>
              <a:t>Полиморфизм</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11</a:t>
            </a:fld>
            <a:endParaRPr lang="en-US"/>
          </a:p>
        </p:txBody>
      </p:sp>
    </p:spTree>
    <p:extLst>
      <p:ext uri="{BB962C8B-B14F-4D97-AF65-F5344CB8AC3E}">
        <p14:creationId xmlns:p14="http://schemas.microsoft.com/office/powerpoint/2010/main" val="2440541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Стрелка вверх 33"/>
          <p:cNvSpPr/>
          <p:nvPr/>
        </p:nvSpPr>
        <p:spPr>
          <a:xfrm rot="2404995" flipH="1">
            <a:off x="2925997" y="3369455"/>
            <a:ext cx="340003" cy="825998"/>
          </a:xfrm>
          <a:prstGeom prst="upArrow">
            <a:avLst>
              <a:gd name="adj1" fmla="val 0"/>
              <a:gd name="adj2" fmla="val 87011"/>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33" name="Стрелка вверх 32"/>
          <p:cNvSpPr/>
          <p:nvPr/>
        </p:nvSpPr>
        <p:spPr>
          <a:xfrm rot="19195005">
            <a:off x="5877998" y="3369455"/>
            <a:ext cx="340003" cy="825998"/>
          </a:xfrm>
          <a:prstGeom prst="upArrow">
            <a:avLst>
              <a:gd name="adj1" fmla="val 0"/>
              <a:gd name="adj2" fmla="val 87011"/>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6" name="Заголовок 5"/>
          <p:cNvSpPr>
            <a:spLocks noGrp="1"/>
          </p:cNvSpPr>
          <p:nvPr>
            <p:ph type="title"/>
          </p:nvPr>
        </p:nvSpPr>
        <p:spPr>
          <a:xfrm>
            <a:off x="108000" y="117000"/>
            <a:ext cx="8928000" cy="1151999"/>
          </a:xfrm>
        </p:spPr>
        <p:txBody>
          <a:bodyPr anchor="t">
            <a:normAutofit fontScale="90000"/>
          </a:bodyPr>
          <a:lstStyle/>
          <a:p>
            <a:r>
              <a:rPr lang="ru-RU" dirty="0">
                <a:solidFill>
                  <a:schemeClr val="bg1">
                    <a:lumMod val="50000"/>
                  </a:schemeClr>
                </a:solidFill>
              </a:rPr>
              <a:t>Примеры использования принципа полиморфизма</a:t>
            </a:r>
          </a:p>
        </p:txBody>
      </p:sp>
      <p:grpSp>
        <p:nvGrpSpPr>
          <p:cNvPr id="28" name="Группа 27"/>
          <p:cNvGrpSpPr/>
          <p:nvPr/>
        </p:nvGrpSpPr>
        <p:grpSpPr>
          <a:xfrm>
            <a:off x="2340000" y="1269000"/>
            <a:ext cx="4968000" cy="2160000"/>
            <a:chOff x="467999" y="1413000"/>
            <a:chExt cx="2369251" cy="1491429"/>
          </a:xfrm>
        </p:grpSpPr>
        <p:sp>
          <p:nvSpPr>
            <p:cNvPr id="30" name="Прямоугольник 29"/>
            <p:cNvSpPr/>
            <p:nvPr/>
          </p:nvSpPr>
          <p:spPr>
            <a:xfrm>
              <a:off x="468000" y="1413000"/>
              <a:ext cx="2369250" cy="1491429"/>
            </a:xfrm>
            <a:prstGeom prst="rect">
              <a:avLst/>
            </a:prstGeom>
            <a:solidFill>
              <a:srgbClr val="F7FFA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rPr>
                <a:t>ILoader</a:t>
              </a:r>
              <a:endParaRPr lang="en-US" sz="2400" dirty="0">
                <a:solidFill>
                  <a:schemeClr val="tx1"/>
                </a:solidFill>
              </a:endParaRPr>
            </a:p>
            <a:p>
              <a:pPr>
                <a:spcBef>
                  <a:spcPts val="1800"/>
                </a:spcBef>
              </a:pPr>
              <a:r>
                <a:rPr lang="en-US" sz="2400" dirty="0">
                  <a:solidFill>
                    <a:schemeClr val="tx1"/>
                  </a:solidFill>
                </a:rPr>
                <a:t>+ </a:t>
              </a:r>
              <a:r>
                <a:rPr lang="en-US" sz="2400" dirty="0">
                  <a:solidFill>
                    <a:srgbClr val="880000"/>
                  </a:solidFill>
                </a:rPr>
                <a:t>Load </a:t>
              </a:r>
              <a:r>
                <a:rPr lang="en-US" sz="2400" dirty="0">
                  <a:solidFill>
                    <a:schemeClr val="tx1"/>
                  </a:solidFill>
                </a:rPr>
                <a:t>(</a:t>
              </a:r>
              <a:r>
                <a:rPr lang="en-US" sz="2400" dirty="0">
                  <a:solidFill>
                    <a:srgbClr val="0000FF"/>
                  </a:solidFill>
                </a:rPr>
                <a:t>int</a:t>
              </a:r>
              <a:r>
                <a:rPr lang="en-US" sz="2400" dirty="0">
                  <a:solidFill>
                    <a:schemeClr val="tx1"/>
                  </a:solidFill>
                </a:rPr>
                <a:t>&amp; </a:t>
              </a:r>
              <a:r>
                <a:rPr lang="en-US" sz="2400" dirty="0" err="1">
                  <a:solidFill>
                    <a:srgbClr val="000080"/>
                  </a:solidFill>
                </a:rPr>
                <a:t>val</a:t>
              </a:r>
              <a:r>
                <a:rPr lang="en-US" sz="2400" dirty="0">
                  <a:solidFill>
                    <a:schemeClr val="tx1"/>
                  </a:solidFill>
                </a:rPr>
                <a:t>) : </a:t>
              </a:r>
              <a:r>
                <a:rPr lang="en-US" sz="2400" dirty="0">
                  <a:solidFill>
                    <a:srgbClr val="0000FF"/>
                  </a:solidFill>
                </a:rPr>
                <a:t>bool</a:t>
              </a:r>
              <a:r>
                <a:rPr lang="en-US" sz="2400" dirty="0">
                  <a:solidFill>
                    <a:schemeClr val="tx1"/>
                  </a:solidFill>
                </a:rPr>
                <a:t> = 0</a:t>
              </a:r>
              <a:endParaRPr lang="en-US" sz="2400" dirty="0">
                <a:solidFill>
                  <a:srgbClr val="0000FF"/>
                </a:solidFill>
              </a:endParaRPr>
            </a:p>
            <a:p>
              <a:r>
                <a:rPr lang="en-US" sz="2400" dirty="0">
                  <a:solidFill>
                    <a:schemeClr val="tx1"/>
                  </a:solidFill>
                </a:rPr>
                <a:t>+ </a:t>
              </a:r>
              <a:r>
                <a:rPr lang="en-US" sz="2400" dirty="0">
                  <a:solidFill>
                    <a:srgbClr val="880000"/>
                  </a:solidFill>
                </a:rPr>
                <a:t>Load </a:t>
              </a:r>
              <a:r>
                <a:rPr lang="en-US" sz="2400" dirty="0">
                  <a:solidFill>
                    <a:schemeClr val="tx1"/>
                  </a:solidFill>
                </a:rPr>
                <a:t>(</a:t>
              </a:r>
              <a:r>
                <a:rPr lang="en-US" sz="2400" dirty="0">
                  <a:solidFill>
                    <a:srgbClr val="0000FF"/>
                  </a:solidFill>
                </a:rPr>
                <a:t>string</a:t>
              </a:r>
              <a:r>
                <a:rPr lang="en-US" sz="2400" dirty="0">
                  <a:solidFill>
                    <a:schemeClr val="tx1"/>
                  </a:solidFill>
                </a:rPr>
                <a:t>&amp; </a:t>
              </a:r>
              <a:r>
                <a:rPr lang="en-US" sz="2400" dirty="0">
                  <a:solidFill>
                    <a:srgbClr val="000080"/>
                  </a:solidFill>
                </a:rPr>
                <a:t>str</a:t>
              </a:r>
              <a:r>
                <a:rPr lang="en-US" sz="2400" dirty="0">
                  <a:solidFill>
                    <a:schemeClr val="tx1"/>
                  </a:solidFill>
                </a:rPr>
                <a:t>) : </a:t>
              </a:r>
              <a:r>
                <a:rPr lang="en-US" sz="2400" dirty="0">
                  <a:solidFill>
                    <a:srgbClr val="0000FF"/>
                  </a:solidFill>
                </a:rPr>
                <a:t>bool</a:t>
              </a:r>
              <a:r>
                <a:rPr lang="en-US" sz="2400" dirty="0">
                  <a:solidFill>
                    <a:schemeClr val="tx1"/>
                  </a:solidFill>
                </a:rPr>
                <a:t> = 0</a:t>
              </a:r>
              <a:endParaRPr lang="en-US" sz="2400" dirty="0">
                <a:solidFill>
                  <a:srgbClr val="0000FF"/>
                </a:solidFill>
              </a:endParaRPr>
            </a:p>
            <a:p>
              <a:r>
                <a:rPr lang="en-US" sz="2400" dirty="0">
                  <a:solidFill>
                    <a:schemeClr val="tx1"/>
                  </a:solidFill>
                </a:rPr>
                <a:t>+ </a:t>
              </a:r>
              <a:r>
                <a:rPr lang="en-US" sz="2400" dirty="0">
                  <a:solidFill>
                    <a:srgbClr val="880000"/>
                  </a:solidFill>
                </a:rPr>
                <a:t>Load </a:t>
              </a:r>
              <a:r>
                <a:rPr lang="en-US" sz="2400" dirty="0">
                  <a:solidFill>
                    <a:schemeClr val="tx1"/>
                  </a:solidFill>
                </a:rPr>
                <a:t>(</a:t>
              </a:r>
              <a:r>
                <a:rPr lang="en-US" sz="2400" dirty="0">
                  <a:solidFill>
                    <a:srgbClr val="0000FF"/>
                  </a:solidFill>
                </a:rPr>
                <a:t>bool</a:t>
              </a:r>
              <a:r>
                <a:rPr lang="en-US" sz="2400" dirty="0">
                  <a:solidFill>
                    <a:schemeClr val="tx1"/>
                  </a:solidFill>
                </a:rPr>
                <a:t>&amp;</a:t>
              </a:r>
              <a:r>
                <a:rPr lang="en-US" sz="2400" dirty="0">
                  <a:solidFill>
                    <a:srgbClr val="0000FF"/>
                  </a:solidFill>
                </a:rPr>
                <a:t> </a:t>
              </a:r>
              <a:r>
                <a:rPr lang="en-US" sz="2400" dirty="0" err="1">
                  <a:solidFill>
                    <a:srgbClr val="000080"/>
                  </a:solidFill>
                </a:rPr>
                <a:t>val</a:t>
              </a:r>
              <a:r>
                <a:rPr lang="en-US" sz="2400" dirty="0">
                  <a:solidFill>
                    <a:schemeClr val="tx1"/>
                  </a:solidFill>
                </a:rPr>
                <a:t>) : </a:t>
              </a:r>
              <a:r>
                <a:rPr lang="en-US" sz="2400" dirty="0">
                  <a:solidFill>
                    <a:srgbClr val="0000FF"/>
                  </a:solidFill>
                </a:rPr>
                <a:t>bool</a:t>
              </a:r>
              <a:r>
                <a:rPr lang="en-US" sz="2400" dirty="0">
                  <a:solidFill>
                    <a:schemeClr val="tx1"/>
                  </a:solidFill>
                </a:rPr>
                <a:t> = 0</a:t>
              </a:r>
            </a:p>
            <a:p>
              <a:r>
                <a:rPr lang="en-US" sz="2400" dirty="0">
                  <a:solidFill>
                    <a:schemeClr val="tx1"/>
                  </a:solidFill>
                </a:rPr>
                <a:t>+ </a:t>
              </a:r>
              <a:r>
                <a:rPr lang="en-US" sz="2400" dirty="0">
                  <a:solidFill>
                    <a:srgbClr val="880000"/>
                  </a:solidFill>
                </a:rPr>
                <a:t>Load </a:t>
              </a:r>
              <a:r>
                <a:rPr lang="en-US" sz="2400" dirty="0">
                  <a:solidFill>
                    <a:schemeClr val="tx1"/>
                  </a:solidFill>
                </a:rPr>
                <a:t>(</a:t>
              </a:r>
              <a:r>
                <a:rPr lang="en-US" sz="2400" dirty="0">
                  <a:solidFill>
                    <a:srgbClr val="0000FF"/>
                  </a:solidFill>
                </a:rPr>
                <a:t>float</a:t>
              </a:r>
              <a:r>
                <a:rPr lang="en-US" sz="2400" dirty="0">
                  <a:solidFill>
                    <a:schemeClr val="tx1"/>
                  </a:solidFill>
                </a:rPr>
                <a:t>&amp; </a:t>
              </a:r>
              <a:r>
                <a:rPr lang="en-US" sz="2400" dirty="0" err="1">
                  <a:solidFill>
                    <a:srgbClr val="000080"/>
                  </a:solidFill>
                </a:rPr>
                <a:t>val</a:t>
              </a:r>
              <a:r>
                <a:rPr lang="en-US" sz="2400" dirty="0">
                  <a:solidFill>
                    <a:schemeClr val="tx1"/>
                  </a:solidFill>
                </a:rPr>
                <a:t>) : </a:t>
              </a:r>
              <a:r>
                <a:rPr lang="en-US" sz="2400" dirty="0">
                  <a:solidFill>
                    <a:srgbClr val="0000FF"/>
                  </a:solidFill>
                </a:rPr>
                <a:t>bool</a:t>
              </a:r>
              <a:r>
                <a:rPr lang="en-US" sz="2400" dirty="0">
                  <a:solidFill>
                    <a:schemeClr val="tx1"/>
                  </a:solidFill>
                </a:rPr>
                <a:t> = 0</a:t>
              </a:r>
              <a:endParaRPr lang="en-US" sz="2400" dirty="0">
                <a:solidFill>
                  <a:srgbClr val="0000FF"/>
                </a:solidFill>
              </a:endParaRPr>
            </a:p>
            <a:p>
              <a:endParaRPr lang="en-US" sz="2400" dirty="0">
                <a:solidFill>
                  <a:schemeClr val="tx1"/>
                </a:solidFill>
              </a:endParaRPr>
            </a:p>
          </p:txBody>
        </p:sp>
        <p:cxnSp>
          <p:nvCxnSpPr>
            <p:cNvPr id="35" name="Прямая соединительная линия 34"/>
            <p:cNvCxnSpPr/>
            <p:nvPr/>
          </p:nvCxnSpPr>
          <p:spPr>
            <a:xfrm>
              <a:off x="467999" y="1711286"/>
              <a:ext cx="23692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Прямая соединительная линия 35"/>
            <p:cNvCxnSpPr/>
            <p:nvPr/>
          </p:nvCxnSpPr>
          <p:spPr>
            <a:xfrm flipV="1">
              <a:off x="467999" y="1860429"/>
              <a:ext cx="2369251"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Группа 36"/>
          <p:cNvGrpSpPr/>
          <p:nvPr/>
        </p:nvGrpSpPr>
        <p:grpSpPr>
          <a:xfrm>
            <a:off x="108000" y="3933000"/>
            <a:ext cx="4392000" cy="2304001"/>
            <a:chOff x="467999" y="1413000"/>
            <a:chExt cx="2369251" cy="1590858"/>
          </a:xfrm>
        </p:grpSpPr>
        <p:sp>
          <p:nvSpPr>
            <p:cNvPr id="38" name="Прямоугольник 37"/>
            <p:cNvSpPr/>
            <p:nvPr/>
          </p:nvSpPr>
          <p:spPr>
            <a:xfrm>
              <a:off x="468000" y="1413000"/>
              <a:ext cx="2369250" cy="1590858"/>
            </a:xfrm>
            <a:prstGeom prst="rect">
              <a:avLst/>
            </a:prstGeom>
            <a:solidFill>
              <a:srgbClr val="F7FFA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rPr>
                <a:t>CTxtLoader</a:t>
              </a:r>
              <a:endParaRPr lang="en-US" sz="2400" dirty="0">
                <a:solidFill>
                  <a:schemeClr val="tx1"/>
                </a:solidFill>
              </a:endParaRPr>
            </a:p>
            <a:p>
              <a:r>
                <a:rPr lang="en-US" sz="2400" dirty="0">
                  <a:solidFill>
                    <a:schemeClr val="tx1"/>
                  </a:solidFill>
                </a:rPr>
                <a:t>- </a:t>
              </a:r>
              <a:r>
                <a:rPr lang="en-US" sz="2400" dirty="0">
                  <a:solidFill>
                    <a:srgbClr val="000080"/>
                  </a:solidFill>
                </a:rPr>
                <a:t>m_File</a:t>
              </a:r>
              <a:r>
                <a:rPr lang="en-US" sz="2400" dirty="0">
                  <a:solidFill>
                    <a:schemeClr val="tx1"/>
                  </a:solidFill>
                </a:rPr>
                <a:t> : </a:t>
              </a:r>
              <a:r>
                <a:rPr lang="en-US" sz="2400" dirty="0" err="1">
                  <a:solidFill>
                    <a:srgbClr val="428497"/>
                  </a:solidFill>
                </a:rPr>
                <a:t>ifstream</a:t>
              </a:r>
              <a:endParaRPr lang="en-US" sz="2400" dirty="0">
                <a:solidFill>
                  <a:srgbClr val="428497"/>
                </a:solidFill>
              </a:endParaRPr>
            </a:p>
            <a:p>
              <a:pPr>
                <a:lnSpc>
                  <a:spcPct val="90000"/>
                </a:lnSpc>
                <a:spcBef>
                  <a:spcPts val="600"/>
                </a:spcBef>
              </a:pPr>
              <a:r>
                <a:rPr lang="ru-RU" sz="2400" spc="-90" dirty="0">
                  <a:solidFill>
                    <a:schemeClr val="tx1"/>
                  </a:solidFill>
                </a:rPr>
                <a:t>+ </a:t>
              </a:r>
              <a:r>
                <a:rPr lang="en-US" sz="2400" spc="-90" dirty="0" err="1">
                  <a:solidFill>
                    <a:srgbClr val="880000"/>
                  </a:solidFill>
                </a:rPr>
                <a:t>CTxtLoader</a:t>
              </a:r>
              <a:r>
                <a:rPr lang="en-US" sz="2400" spc="-90" dirty="0">
                  <a:solidFill>
                    <a:schemeClr val="tx1"/>
                  </a:solidFill>
                </a:rPr>
                <a:t>(</a:t>
              </a:r>
              <a:r>
                <a:rPr lang="en-US" sz="2400" spc="-90" dirty="0">
                  <a:solidFill>
                    <a:srgbClr val="0000FF"/>
                  </a:solidFill>
                </a:rPr>
                <a:t>const char</a:t>
              </a:r>
              <a:r>
                <a:rPr lang="en-US" sz="2400" spc="-90" dirty="0">
                  <a:solidFill>
                    <a:schemeClr val="tx1"/>
                  </a:solidFill>
                </a:rPr>
                <a:t>* </a:t>
              </a:r>
              <a:r>
                <a:rPr lang="en-US" sz="2400" spc="-90" dirty="0">
                  <a:solidFill>
                    <a:srgbClr val="000080"/>
                  </a:solidFill>
                </a:rPr>
                <a:t>sFileName</a:t>
              </a:r>
              <a:r>
                <a:rPr lang="en-US" sz="2400" spc="-90" dirty="0">
                  <a:solidFill>
                    <a:schemeClr val="tx1"/>
                  </a:solidFill>
                </a:rPr>
                <a:t>)</a:t>
              </a:r>
              <a:endParaRPr lang="ru-RU" sz="2400" spc="-90" dirty="0">
                <a:solidFill>
                  <a:schemeClr val="tx1"/>
                </a:solidFill>
              </a:endParaRPr>
            </a:p>
            <a:p>
              <a:r>
                <a:rPr lang="en-US" sz="2400" dirty="0">
                  <a:solidFill>
                    <a:schemeClr val="tx1"/>
                  </a:solidFill>
                </a:rPr>
                <a:t>+ </a:t>
              </a:r>
              <a:r>
                <a:rPr lang="en-US" sz="2400" dirty="0">
                  <a:solidFill>
                    <a:srgbClr val="880000"/>
                  </a:solidFill>
                </a:rPr>
                <a:t>Load </a:t>
              </a:r>
              <a:r>
                <a:rPr lang="en-US" sz="2400" dirty="0">
                  <a:solidFill>
                    <a:schemeClr val="tx1"/>
                  </a:solidFill>
                </a:rPr>
                <a:t>(</a:t>
              </a:r>
              <a:r>
                <a:rPr lang="en-US" sz="2400" dirty="0">
                  <a:solidFill>
                    <a:srgbClr val="0000FF"/>
                  </a:solidFill>
                </a:rPr>
                <a:t>int</a:t>
              </a:r>
              <a:r>
                <a:rPr lang="en-US" sz="2400" dirty="0">
                  <a:solidFill>
                    <a:schemeClr val="tx1"/>
                  </a:solidFill>
                </a:rPr>
                <a:t>&amp; </a:t>
              </a:r>
              <a:r>
                <a:rPr lang="en-US" sz="2400" dirty="0" err="1">
                  <a:solidFill>
                    <a:srgbClr val="000080"/>
                  </a:solidFill>
                </a:rPr>
                <a:t>val</a:t>
              </a:r>
              <a:r>
                <a:rPr lang="en-US" sz="2400" dirty="0">
                  <a:solidFill>
                    <a:schemeClr val="tx1"/>
                  </a:solidFill>
                </a:rPr>
                <a:t>) : </a:t>
              </a:r>
              <a:r>
                <a:rPr lang="en-US" sz="2400" dirty="0">
                  <a:solidFill>
                    <a:srgbClr val="0000FF"/>
                  </a:solidFill>
                </a:rPr>
                <a:t>bool</a:t>
              </a:r>
            </a:p>
            <a:p>
              <a:r>
                <a:rPr lang="en-US" sz="2400" dirty="0">
                  <a:solidFill>
                    <a:schemeClr val="tx1"/>
                  </a:solidFill>
                </a:rPr>
                <a:t>+ </a:t>
              </a:r>
              <a:r>
                <a:rPr lang="en-US" sz="2400" dirty="0">
                  <a:solidFill>
                    <a:srgbClr val="880000"/>
                  </a:solidFill>
                </a:rPr>
                <a:t>Load </a:t>
              </a:r>
              <a:r>
                <a:rPr lang="en-US" sz="2400" dirty="0">
                  <a:solidFill>
                    <a:schemeClr val="tx1"/>
                  </a:solidFill>
                </a:rPr>
                <a:t>(</a:t>
              </a:r>
              <a:r>
                <a:rPr lang="en-US" sz="2400" dirty="0">
                  <a:solidFill>
                    <a:srgbClr val="0000FF"/>
                  </a:solidFill>
                </a:rPr>
                <a:t>string</a:t>
              </a:r>
              <a:r>
                <a:rPr lang="en-US" sz="2400" dirty="0">
                  <a:solidFill>
                    <a:schemeClr val="tx1"/>
                  </a:solidFill>
                </a:rPr>
                <a:t>&amp; </a:t>
              </a:r>
              <a:r>
                <a:rPr lang="en-US" sz="2400" dirty="0">
                  <a:solidFill>
                    <a:srgbClr val="000080"/>
                  </a:solidFill>
                </a:rPr>
                <a:t>str</a:t>
              </a:r>
              <a:r>
                <a:rPr lang="en-US" sz="2400" dirty="0">
                  <a:solidFill>
                    <a:schemeClr val="tx1"/>
                  </a:solidFill>
                </a:rPr>
                <a:t>) : </a:t>
              </a:r>
              <a:r>
                <a:rPr lang="en-US" sz="2400" dirty="0">
                  <a:solidFill>
                    <a:srgbClr val="0000FF"/>
                  </a:solidFill>
                </a:rPr>
                <a:t>bool</a:t>
              </a:r>
            </a:p>
            <a:p>
              <a:r>
                <a:rPr lang="en-US" sz="2400" dirty="0">
                  <a:solidFill>
                    <a:schemeClr val="tx1"/>
                  </a:solidFill>
                </a:rPr>
                <a:t>+ </a:t>
              </a:r>
              <a:r>
                <a:rPr lang="en-US" sz="2400" dirty="0">
                  <a:solidFill>
                    <a:srgbClr val="880000"/>
                  </a:solidFill>
                </a:rPr>
                <a:t>Load </a:t>
              </a:r>
              <a:r>
                <a:rPr lang="en-US" sz="2400" dirty="0">
                  <a:solidFill>
                    <a:schemeClr val="tx1"/>
                  </a:solidFill>
                </a:rPr>
                <a:t>(</a:t>
              </a:r>
              <a:r>
                <a:rPr lang="en-US" sz="2400" dirty="0">
                  <a:solidFill>
                    <a:srgbClr val="0000FF"/>
                  </a:solidFill>
                </a:rPr>
                <a:t>bool</a:t>
              </a:r>
              <a:r>
                <a:rPr lang="en-US" sz="2400" dirty="0">
                  <a:solidFill>
                    <a:schemeClr val="tx1"/>
                  </a:solidFill>
                </a:rPr>
                <a:t>&amp;</a:t>
              </a:r>
              <a:r>
                <a:rPr lang="en-US" sz="2400" dirty="0">
                  <a:solidFill>
                    <a:srgbClr val="0000FF"/>
                  </a:solidFill>
                </a:rPr>
                <a:t> </a:t>
              </a:r>
              <a:r>
                <a:rPr lang="en-US" sz="2400" dirty="0" err="1">
                  <a:solidFill>
                    <a:srgbClr val="000080"/>
                  </a:solidFill>
                </a:rPr>
                <a:t>val</a:t>
              </a:r>
              <a:r>
                <a:rPr lang="en-US" sz="2400" dirty="0">
                  <a:solidFill>
                    <a:schemeClr val="tx1"/>
                  </a:solidFill>
                </a:rPr>
                <a:t>) : </a:t>
              </a:r>
              <a:r>
                <a:rPr lang="en-US" sz="2400" dirty="0">
                  <a:solidFill>
                    <a:srgbClr val="0000FF"/>
                  </a:solidFill>
                </a:rPr>
                <a:t>bool</a:t>
              </a:r>
              <a:r>
                <a:rPr lang="ru-RU" sz="2400" dirty="0">
                  <a:solidFill>
                    <a:schemeClr val="tx1"/>
                  </a:solidFill>
                </a:rPr>
                <a:t> </a:t>
              </a:r>
              <a:r>
                <a:rPr lang="en-US" sz="2400" dirty="0">
                  <a:solidFill>
                    <a:srgbClr val="000080"/>
                  </a:solidFill>
                </a:rPr>
                <a:t>. . .</a:t>
              </a:r>
            </a:p>
            <a:p>
              <a:endParaRPr lang="en-US" sz="2400" dirty="0">
                <a:solidFill>
                  <a:schemeClr val="tx1"/>
                </a:solidFill>
              </a:endParaRPr>
            </a:p>
          </p:txBody>
        </p:sp>
        <p:cxnSp>
          <p:nvCxnSpPr>
            <p:cNvPr id="39" name="Прямая соединительная линия 38"/>
            <p:cNvCxnSpPr/>
            <p:nvPr/>
          </p:nvCxnSpPr>
          <p:spPr>
            <a:xfrm>
              <a:off x="467999" y="1711286"/>
              <a:ext cx="23692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p:cNvCxnSpPr/>
            <p:nvPr/>
          </p:nvCxnSpPr>
          <p:spPr>
            <a:xfrm flipV="1">
              <a:off x="467999" y="1959857"/>
              <a:ext cx="2369251"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Группа 40"/>
          <p:cNvGrpSpPr/>
          <p:nvPr/>
        </p:nvGrpSpPr>
        <p:grpSpPr>
          <a:xfrm>
            <a:off x="4644000" y="3933000"/>
            <a:ext cx="4392000" cy="2304001"/>
            <a:chOff x="467999" y="1413000"/>
            <a:chExt cx="2369251" cy="1590858"/>
          </a:xfrm>
        </p:grpSpPr>
        <p:sp>
          <p:nvSpPr>
            <p:cNvPr id="42" name="Прямоугольник 41"/>
            <p:cNvSpPr/>
            <p:nvPr/>
          </p:nvSpPr>
          <p:spPr>
            <a:xfrm>
              <a:off x="468000" y="1413000"/>
              <a:ext cx="2369250" cy="1590858"/>
            </a:xfrm>
            <a:prstGeom prst="rect">
              <a:avLst/>
            </a:prstGeom>
            <a:solidFill>
              <a:srgbClr val="F7FFA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rPr>
                <a:t>CBinLoader</a:t>
              </a:r>
              <a:endParaRPr lang="en-US" sz="2400" dirty="0">
                <a:solidFill>
                  <a:schemeClr val="tx1"/>
                </a:solidFill>
              </a:endParaRPr>
            </a:p>
            <a:p>
              <a:r>
                <a:rPr lang="en-US" sz="2400" dirty="0">
                  <a:solidFill>
                    <a:schemeClr val="tx1"/>
                  </a:solidFill>
                </a:rPr>
                <a:t>- m_File : </a:t>
              </a:r>
              <a:r>
                <a:rPr lang="en-US" sz="2400" dirty="0" err="1">
                  <a:solidFill>
                    <a:srgbClr val="428497"/>
                  </a:solidFill>
                </a:rPr>
                <a:t>ifstream</a:t>
              </a:r>
              <a:endParaRPr lang="en-US" sz="2400" dirty="0">
                <a:solidFill>
                  <a:srgbClr val="428497"/>
                </a:solidFill>
              </a:endParaRPr>
            </a:p>
            <a:p>
              <a:pPr>
                <a:lnSpc>
                  <a:spcPct val="90000"/>
                </a:lnSpc>
                <a:spcBef>
                  <a:spcPts val="600"/>
                </a:spcBef>
              </a:pPr>
              <a:r>
                <a:rPr lang="ru-RU" sz="2400" spc="-90" dirty="0">
                  <a:solidFill>
                    <a:schemeClr val="tx1"/>
                  </a:solidFill>
                </a:rPr>
                <a:t>+ </a:t>
              </a:r>
              <a:r>
                <a:rPr lang="en-US" sz="2400" spc="-90" dirty="0">
                  <a:solidFill>
                    <a:srgbClr val="880000"/>
                  </a:solidFill>
                </a:rPr>
                <a:t>CBinLoader</a:t>
              </a:r>
              <a:r>
                <a:rPr lang="en-US" sz="2400" spc="-90" dirty="0">
                  <a:solidFill>
                    <a:schemeClr val="tx1"/>
                  </a:solidFill>
                </a:rPr>
                <a:t>(</a:t>
              </a:r>
              <a:r>
                <a:rPr lang="en-US" sz="2400" spc="-90" dirty="0">
                  <a:solidFill>
                    <a:srgbClr val="0000FF"/>
                  </a:solidFill>
                </a:rPr>
                <a:t>const char</a:t>
              </a:r>
              <a:r>
                <a:rPr lang="en-US" sz="2400" spc="-90" dirty="0">
                  <a:solidFill>
                    <a:schemeClr val="tx1"/>
                  </a:solidFill>
                </a:rPr>
                <a:t>* </a:t>
              </a:r>
              <a:r>
                <a:rPr lang="en-US" sz="2400" spc="-90" dirty="0">
                  <a:solidFill>
                    <a:srgbClr val="000080"/>
                  </a:solidFill>
                </a:rPr>
                <a:t>sFileName</a:t>
              </a:r>
              <a:r>
                <a:rPr lang="en-US" sz="2400" spc="-90" dirty="0">
                  <a:solidFill>
                    <a:schemeClr val="tx1"/>
                  </a:solidFill>
                </a:rPr>
                <a:t>)</a:t>
              </a:r>
              <a:endParaRPr lang="ru-RU" sz="2400" spc="-90" dirty="0">
                <a:solidFill>
                  <a:schemeClr val="tx1"/>
                </a:solidFill>
              </a:endParaRPr>
            </a:p>
            <a:p>
              <a:r>
                <a:rPr lang="en-US" sz="2400" dirty="0">
                  <a:solidFill>
                    <a:schemeClr val="tx1"/>
                  </a:solidFill>
                </a:rPr>
                <a:t>+ </a:t>
              </a:r>
              <a:r>
                <a:rPr lang="en-US" sz="2400" dirty="0">
                  <a:solidFill>
                    <a:srgbClr val="880000"/>
                  </a:solidFill>
                </a:rPr>
                <a:t>Load </a:t>
              </a:r>
              <a:r>
                <a:rPr lang="en-US" sz="2400" dirty="0">
                  <a:solidFill>
                    <a:schemeClr val="tx1"/>
                  </a:solidFill>
                </a:rPr>
                <a:t>(</a:t>
              </a:r>
              <a:r>
                <a:rPr lang="en-US" sz="2400" dirty="0">
                  <a:solidFill>
                    <a:srgbClr val="0000FF"/>
                  </a:solidFill>
                </a:rPr>
                <a:t>int</a:t>
              </a:r>
              <a:r>
                <a:rPr lang="en-US" sz="2400" dirty="0">
                  <a:solidFill>
                    <a:schemeClr val="tx1"/>
                  </a:solidFill>
                </a:rPr>
                <a:t>&amp; </a:t>
              </a:r>
              <a:r>
                <a:rPr lang="en-US" sz="2400" dirty="0" err="1">
                  <a:solidFill>
                    <a:srgbClr val="000080"/>
                  </a:solidFill>
                </a:rPr>
                <a:t>val</a:t>
              </a:r>
              <a:r>
                <a:rPr lang="en-US" sz="2400" dirty="0">
                  <a:solidFill>
                    <a:schemeClr val="tx1"/>
                  </a:solidFill>
                </a:rPr>
                <a:t>) : </a:t>
              </a:r>
              <a:r>
                <a:rPr lang="en-US" sz="2400" dirty="0">
                  <a:solidFill>
                    <a:srgbClr val="0000FF"/>
                  </a:solidFill>
                </a:rPr>
                <a:t>bool</a:t>
              </a:r>
            </a:p>
            <a:p>
              <a:r>
                <a:rPr lang="en-US" sz="2400" dirty="0">
                  <a:solidFill>
                    <a:schemeClr val="tx1"/>
                  </a:solidFill>
                </a:rPr>
                <a:t>+ </a:t>
              </a:r>
              <a:r>
                <a:rPr lang="en-US" sz="2400" dirty="0">
                  <a:solidFill>
                    <a:srgbClr val="880000"/>
                  </a:solidFill>
                </a:rPr>
                <a:t>Load </a:t>
              </a:r>
              <a:r>
                <a:rPr lang="en-US" sz="2400" dirty="0">
                  <a:solidFill>
                    <a:schemeClr val="tx1"/>
                  </a:solidFill>
                </a:rPr>
                <a:t>(</a:t>
              </a:r>
              <a:r>
                <a:rPr lang="en-US" sz="2400" dirty="0">
                  <a:solidFill>
                    <a:srgbClr val="0000FF"/>
                  </a:solidFill>
                </a:rPr>
                <a:t>string</a:t>
              </a:r>
              <a:r>
                <a:rPr lang="en-US" sz="2400" dirty="0">
                  <a:solidFill>
                    <a:schemeClr val="tx1"/>
                  </a:solidFill>
                </a:rPr>
                <a:t>&amp; </a:t>
              </a:r>
              <a:r>
                <a:rPr lang="en-US" sz="2400" dirty="0">
                  <a:solidFill>
                    <a:srgbClr val="000080"/>
                  </a:solidFill>
                </a:rPr>
                <a:t>str</a:t>
              </a:r>
              <a:r>
                <a:rPr lang="en-US" sz="2400" dirty="0">
                  <a:solidFill>
                    <a:schemeClr val="tx1"/>
                  </a:solidFill>
                </a:rPr>
                <a:t>) : </a:t>
              </a:r>
              <a:r>
                <a:rPr lang="en-US" sz="2400" dirty="0">
                  <a:solidFill>
                    <a:srgbClr val="0000FF"/>
                  </a:solidFill>
                </a:rPr>
                <a:t>bool</a:t>
              </a:r>
            </a:p>
            <a:p>
              <a:r>
                <a:rPr lang="en-US" sz="2400" dirty="0">
                  <a:solidFill>
                    <a:schemeClr val="tx1"/>
                  </a:solidFill>
                </a:rPr>
                <a:t>+ </a:t>
              </a:r>
              <a:r>
                <a:rPr lang="en-US" sz="2400" dirty="0">
                  <a:solidFill>
                    <a:srgbClr val="880000"/>
                  </a:solidFill>
                </a:rPr>
                <a:t>Load </a:t>
              </a:r>
              <a:r>
                <a:rPr lang="en-US" sz="2400" dirty="0">
                  <a:solidFill>
                    <a:schemeClr val="tx1"/>
                  </a:solidFill>
                </a:rPr>
                <a:t>(</a:t>
              </a:r>
              <a:r>
                <a:rPr lang="en-US" sz="2400" dirty="0">
                  <a:solidFill>
                    <a:srgbClr val="0000FF"/>
                  </a:solidFill>
                </a:rPr>
                <a:t>bool</a:t>
              </a:r>
              <a:r>
                <a:rPr lang="en-US" sz="2400" dirty="0">
                  <a:solidFill>
                    <a:schemeClr val="tx1"/>
                  </a:solidFill>
                </a:rPr>
                <a:t>&amp;</a:t>
              </a:r>
              <a:r>
                <a:rPr lang="en-US" sz="2400" dirty="0">
                  <a:solidFill>
                    <a:srgbClr val="0000FF"/>
                  </a:solidFill>
                </a:rPr>
                <a:t> </a:t>
              </a:r>
              <a:r>
                <a:rPr lang="en-US" sz="2400" dirty="0" err="1">
                  <a:solidFill>
                    <a:srgbClr val="000080"/>
                  </a:solidFill>
                </a:rPr>
                <a:t>val</a:t>
              </a:r>
              <a:r>
                <a:rPr lang="en-US" sz="2400" dirty="0">
                  <a:solidFill>
                    <a:schemeClr val="tx1"/>
                  </a:solidFill>
                </a:rPr>
                <a:t>) : </a:t>
              </a:r>
              <a:r>
                <a:rPr lang="en-US" sz="2400" dirty="0">
                  <a:solidFill>
                    <a:srgbClr val="0000FF"/>
                  </a:solidFill>
                </a:rPr>
                <a:t>bool</a:t>
              </a:r>
              <a:r>
                <a:rPr lang="ru-RU" sz="2400" dirty="0">
                  <a:solidFill>
                    <a:schemeClr val="tx1"/>
                  </a:solidFill>
                </a:rPr>
                <a:t> </a:t>
              </a:r>
              <a:r>
                <a:rPr lang="en-US" sz="2400" dirty="0">
                  <a:solidFill>
                    <a:srgbClr val="000080"/>
                  </a:solidFill>
                </a:rPr>
                <a:t>. . .</a:t>
              </a:r>
            </a:p>
            <a:p>
              <a:endParaRPr lang="en-US" sz="2400" dirty="0">
                <a:solidFill>
                  <a:schemeClr val="tx1"/>
                </a:solidFill>
              </a:endParaRPr>
            </a:p>
          </p:txBody>
        </p:sp>
        <p:cxnSp>
          <p:nvCxnSpPr>
            <p:cNvPr id="43" name="Прямая соединительная линия 42"/>
            <p:cNvCxnSpPr/>
            <p:nvPr/>
          </p:nvCxnSpPr>
          <p:spPr>
            <a:xfrm>
              <a:off x="467999" y="1711286"/>
              <a:ext cx="23692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Прямая соединительная линия 43"/>
            <p:cNvCxnSpPr/>
            <p:nvPr/>
          </p:nvCxnSpPr>
          <p:spPr>
            <a:xfrm flipV="1">
              <a:off x="467999" y="1959857"/>
              <a:ext cx="2369251"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Дата 1"/>
          <p:cNvSpPr>
            <a:spLocks noGrp="1"/>
          </p:cNvSpPr>
          <p:nvPr>
            <p:ph type="dt" sz="half" idx="2"/>
          </p:nvPr>
        </p:nvSpPr>
        <p:spPr/>
        <p:txBody>
          <a:bodyPr/>
          <a:lstStyle/>
          <a:p>
            <a:pPr>
              <a:tabLst>
                <a:tab pos="1347788" algn="l"/>
              </a:tabLst>
            </a:pPr>
            <a:r>
              <a:rPr lang="ru-RU" dirty="0"/>
              <a:t>Левкович Н.В.	2019/2020</a:t>
            </a:r>
          </a:p>
        </p:txBody>
      </p:sp>
      <p:sp>
        <p:nvSpPr>
          <p:cNvPr id="3" name="Нижний колонтитул 2"/>
          <p:cNvSpPr>
            <a:spLocks noGrp="1"/>
          </p:cNvSpPr>
          <p:nvPr>
            <p:ph type="ftr" sz="quarter" idx="11"/>
          </p:nvPr>
        </p:nvSpPr>
        <p:spPr/>
        <p:txBody>
          <a:bodyPr/>
          <a:lstStyle/>
          <a:p>
            <a:r>
              <a:rPr lang="ru-RU" dirty="0"/>
              <a:t>Полиморфизм</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12</a:t>
            </a:fld>
            <a:endParaRPr lang="en-US"/>
          </a:p>
        </p:txBody>
      </p:sp>
    </p:spTree>
    <p:extLst>
      <p:ext uri="{BB962C8B-B14F-4D97-AF65-F5344CB8AC3E}">
        <p14:creationId xmlns:p14="http://schemas.microsoft.com/office/powerpoint/2010/main" val="612815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108000" y="117000"/>
            <a:ext cx="8928000" cy="1151999"/>
          </a:xfrm>
        </p:spPr>
        <p:txBody>
          <a:bodyPr anchor="t">
            <a:normAutofit fontScale="90000"/>
          </a:bodyPr>
          <a:lstStyle/>
          <a:p>
            <a:r>
              <a:rPr lang="ru-RU" dirty="0">
                <a:solidFill>
                  <a:schemeClr val="bg1">
                    <a:lumMod val="50000"/>
                  </a:schemeClr>
                </a:solidFill>
              </a:rPr>
              <a:t>Примеры использования принципа полиморфизма</a:t>
            </a:r>
          </a:p>
        </p:txBody>
      </p:sp>
      <p:sp>
        <p:nvSpPr>
          <p:cNvPr id="5" name="Прямоугольник 4"/>
          <p:cNvSpPr/>
          <p:nvPr/>
        </p:nvSpPr>
        <p:spPr>
          <a:xfrm>
            <a:off x="396000" y="1341000"/>
            <a:ext cx="8496000" cy="4968000"/>
          </a:xfrm>
          <a:prstGeom prst="rect">
            <a:avLst/>
          </a:prstGeom>
          <a:ln>
            <a:solidFill>
              <a:schemeClr val="accent2"/>
            </a:solidFill>
          </a:ln>
        </p:spPr>
        <p:txBody>
          <a:bodyPr wrap="square">
            <a:noAutofit/>
          </a:bodyPr>
          <a:lstStyle/>
          <a:p>
            <a:pPr>
              <a:lnSpc>
                <a:spcPct val="90000"/>
              </a:lnSpc>
            </a:pPr>
            <a:r>
              <a:rPr lang="en-US" dirty="0">
                <a:solidFill>
                  <a:srgbClr val="216F85"/>
                </a:solidFill>
                <a:highlight>
                  <a:srgbClr val="FFFFFF"/>
                </a:highlight>
                <a:latin typeface="Consolas" panose="020B0609020204030204" pitchFamily="49" charset="0"/>
              </a:rPr>
              <a:t>CTxtLoader</a:t>
            </a:r>
            <a:r>
              <a:rPr lang="en-US" dirty="0">
                <a:solidFill>
                  <a:srgbClr val="000000"/>
                </a:solidFill>
                <a:highlight>
                  <a:srgbClr val="FFFFFF"/>
                </a:highlight>
                <a:latin typeface="Consolas" panose="020B0609020204030204" pitchFamily="49" charset="0"/>
              </a:rPr>
              <a:t>::</a:t>
            </a:r>
            <a:r>
              <a:rPr lang="en-US" dirty="0">
                <a:solidFill>
                  <a:srgbClr val="216F85"/>
                </a:solidFill>
                <a:highlight>
                  <a:srgbClr val="FFFFFF"/>
                </a:highlight>
                <a:latin typeface="Consolas" panose="020B0609020204030204" pitchFamily="49" charset="0"/>
              </a:rPr>
              <a:t>CTxtLoader</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sFileName</a:t>
            </a:r>
            <a:r>
              <a:rPr lang="en-US" dirty="0">
                <a:solidFill>
                  <a:srgbClr val="000000"/>
                </a:solidFill>
                <a:highlight>
                  <a:srgbClr val="FFFFFF"/>
                </a:highlight>
                <a:latin typeface="Consolas" panose="020B0609020204030204" pitchFamily="49" charset="0"/>
              </a:rPr>
              <a:t>)</a:t>
            </a:r>
          </a:p>
          <a:p>
            <a:pPr>
              <a:lnSpc>
                <a:spcPct val="90000"/>
              </a:lnSpc>
            </a:pPr>
            <a:r>
              <a:rPr lang="en-US" dirty="0">
                <a:solidFill>
                  <a:srgbClr val="000000"/>
                </a:solidFill>
                <a:highlight>
                  <a:srgbClr val="FFFFFF"/>
                </a:highlight>
                <a:latin typeface="Consolas" panose="020B0609020204030204" pitchFamily="49" charset="0"/>
              </a:rPr>
              <a:t>             : </a:t>
            </a:r>
            <a:r>
              <a:rPr lang="en-US" dirty="0" err="1">
                <a:solidFill>
                  <a:srgbClr val="000080"/>
                </a:solidFill>
                <a:highlight>
                  <a:srgbClr val="FFFFFF"/>
                </a:highlight>
                <a:latin typeface="Consolas" panose="020B0609020204030204" pitchFamily="49" charset="0"/>
              </a:rPr>
              <a:t>m_File</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sFileName</a:t>
            </a:r>
            <a:r>
              <a:rPr lang="en-US" dirty="0">
                <a:solidFill>
                  <a:srgbClr val="000000"/>
                </a:solidFill>
                <a:highlight>
                  <a:srgbClr val="FFFFFF"/>
                </a:highlight>
                <a:latin typeface="Consolas" panose="020B0609020204030204" pitchFamily="49" charset="0"/>
              </a:rPr>
              <a:t>),</a:t>
            </a:r>
          </a:p>
          <a:p>
            <a:pPr>
              <a:lnSpc>
                <a:spcPct val="90000"/>
              </a:lnSpc>
            </a:pP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m_prevValueIsInt</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a:t>
            </a:r>
          </a:p>
          <a:p>
            <a:pPr>
              <a:lnSpc>
                <a:spcPct val="70000"/>
              </a:lnSpc>
            </a:pPr>
            <a:r>
              <a:rPr lang="ru-RU" dirty="0">
                <a:solidFill>
                  <a:srgbClr val="000000"/>
                </a:solidFill>
                <a:highlight>
                  <a:srgbClr val="FFFFFF"/>
                </a:highlight>
                <a:latin typeface="Consolas" panose="020B0609020204030204" pitchFamily="49" charset="0"/>
              </a:rPr>
              <a:t>{}</a:t>
            </a:r>
          </a:p>
          <a:p>
            <a:pPr>
              <a:lnSpc>
                <a:spcPct val="90000"/>
              </a:lnSpc>
              <a:spcBef>
                <a:spcPts val="600"/>
              </a:spcBef>
            </a:pPr>
            <a:r>
              <a:rPr lang="en-US" dirty="0">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CTxtLoader</a:t>
            </a:r>
            <a:r>
              <a:rPr lang="en-US" dirty="0">
                <a:solidFill>
                  <a:srgbClr val="000000"/>
                </a:solidFill>
                <a:highlight>
                  <a:srgbClr val="FFFFFF"/>
                </a:highlight>
                <a:latin typeface="Consolas" panose="020B0609020204030204" pitchFamily="49" charset="0"/>
              </a:rPr>
              <a:t>::</a:t>
            </a:r>
            <a:r>
              <a:rPr lang="en-US" dirty="0">
                <a:solidFill>
                  <a:srgbClr val="880000"/>
                </a:solidFill>
                <a:highlight>
                  <a:srgbClr val="FFFFFF"/>
                </a:highlight>
                <a:latin typeface="Consolas" panose="020B0609020204030204" pitchFamily="49" charset="0"/>
              </a:rPr>
              <a:t>Load</a:t>
            </a:r>
            <a:r>
              <a:rPr lang="en-US" dirty="0">
                <a:solidFill>
                  <a:srgbClr val="000000"/>
                </a:solidFill>
                <a:highlight>
                  <a:srgbClr val="FFFFFF"/>
                </a:highlight>
                <a:latin typeface="Consolas" panose="020B0609020204030204" pitchFamily="49" charset="0"/>
              </a:rPr>
              <a:t>(</a:t>
            </a:r>
            <a:r>
              <a:rPr lang="en-US" dirty="0">
                <a:solidFill>
                  <a:srgbClr val="6F008A"/>
                </a:solidFill>
                <a:highlight>
                  <a:srgbClr val="FFFFFF"/>
                </a:highlight>
                <a:latin typeface="Consolas" panose="020B0609020204030204" pitchFamily="49" charset="0"/>
              </a:rPr>
              <a:t>OUT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&amp; </a:t>
            </a:r>
            <a:r>
              <a:rPr lang="en-US" dirty="0">
                <a:solidFill>
                  <a:srgbClr val="000080"/>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pPr>
              <a:lnSpc>
                <a:spcPct val="90000"/>
              </a:lnSpc>
            </a:pPr>
            <a:r>
              <a:rPr lang="ru-RU" dirty="0">
                <a:solidFill>
                  <a:srgbClr val="000000"/>
                </a:solidFill>
                <a:highlight>
                  <a:srgbClr val="FFFFFF"/>
                </a:highlight>
                <a:latin typeface="Consolas" panose="020B0609020204030204" pitchFamily="49" charset="0"/>
              </a:rPr>
              <a:t>{</a:t>
            </a:r>
          </a:p>
          <a:p>
            <a:pPr>
              <a:lnSpc>
                <a:spcPct val="70000"/>
              </a:lnSpc>
            </a:pP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m_File</a:t>
            </a:r>
            <a:r>
              <a:rPr lang="en-US" dirty="0">
                <a:solidFill>
                  <a:srgbClr val="000000"/>
                </a:solidFill>
                <a:highlight>
                  <a:srgbClr val="FFFFFF"/>
                </a:highlight>
                <a:latin typeface="Consolas" panose="020B0609020204030204" pitchFamily="49" charset="0"/>
              </a:rPr>
              <a:t> &gt;&gt; </a:t>
            </a:r>
            <a:r>
              <a:rPr lang="en-US" dirty="0">
                <a:solidFill>
                  <a:srgbClr val="000080"/>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m_prevValueIsInt</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m_File</a:t>
            </a:r>
            <a:r>
              <a:rPr lang="en-US" dirty="0" err="1">
                <a:solidFill>
                  <a:srgbClr val="000000"/>
                </a:solidFill>
                <a:highlight>
                  <a:srgbClr val="FFFFFF"/>
                </a:highlight>
                <a:latin typeface="Consolas" panose="020B0609020204030204" pitchFamily="49" charset="0"/>
              </a:rPr>
              <a:t>.</a:t>
            </a:r>
            <a:r>
              <a:rPr lang="en-US" i="1" dirty="0" err="1">
                <a:solidFill>
                  <a:srgbClr val="880000"/>
                </a:solidFill>
                <a:highlight>
                  <a:srgbClr val="FFFFFF"/>
                </a:highlight>
                <a:latin typeface="Consolas" panose="020B0609020204030204" pitchFamily="49" charset="0"/>
              </a:rPr>
              <a:t>good</a:t>
            </a:r>
            <a:r>
              <a:rPr lang="en-US" dirty="0">
                <a:solidFill>
                  <a:srgbClr val="000000"/>
                </a:solidFill>
                <a:highlight>
                  <a:srgbClr val="FFFFFF"/>
                </a:highlight>
                <a:latin typeface="Consolas" panose="020B0609020204030204" pitchFamily="49" charset="0"/>
              </a:rPr>
              <a:t>();</a:t>
            </a:r>
          </a:p>
          <a:p>
            <a:pPr>
              <a:lnSpc>
                <a:spcPct val="70000"/>
              </a:lnSpc>
            </a:pPr>
            <a:r>
              <a:rPr lang="ru-RU" dirty="0">
                <a:solidFill>
                  <a:srgbClr val="000000"/>
                </a:solidFill>
                <a:highlight>
                  <a:srgbClr val="FFFFFF"/>
                </a:highlight>
                <a:latin typeface="Consolas" panose="020B0609020204030204" pitchFamily="49" charset="0"/>
              </a:rPr>
              <a:t>}</a:t>
            </a:r>
          </a:p>
          <a:p>
            <a:pPr>
              <a:lnSpc>
                <a:spcPct val="90000"/>
              </a:lnSpc>
              <a:spcBef>
                <a:spcPts val="1200"/>
              </a:spcBef>
            </a:pPr>
            <a:r>
              <a:rPr lang="en-US" dirty="0">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CTxtLoader</a:t>
            </a:r>
            <a:r>
              <a:rPr lang="en-US" dirty="0">
                <a:solidFill>
                  <a:srgbClr val="000000"/>
                </a:solidFill>
                <a:highlight>
                  <a:srgbClr val="FFFFFF"/>
                </a:highlight>
                <a:latin typeface="Consolas" panose="020B0609020204030204" pitchFamily="49" charset="0"/>
              </a:rPr>
              <a:t>::</a:t>
            </a:r>
            <a:r>
              <a:rPr lang="en-US" dirty="0">
                <a:solidFill>
                  <a:srgbClr val="880000"/>
                </a:solidFill>
                <a:highlight>
                  <a:srgbClr val="FFFFFF"/>
                </a:highlight>
                <a:latin typeface="Consolas" panose="020B0609020204030204" pitchFamily="49" charset="0"/>
              </a:rPr>
              <a:t>Load</a:t>
            </a:r>
            <a:r>
              <a:rPr lang="en-US" dirty="0">
                <a:solidFill>
                  <a:srgbClr val="000000"/>
                </a:solidFill>
                <a:highlight>
                  <a:srgbClr val="FFFFFF"/>
                </a:highlight>
                <a:latin typeface="Consolas" panose="020B0609020204030204" pitchFamily="49" charset="0"/>
              </a:rPr>
              <a:t>(</a:t>
            </a:r>
            <a:r>
              <a:rPr lang="en-US" dirty="0">
                <a:solidFill>
                  <a:srgbClr val="6F008A"/>
                </a:solidFill>
                <a:highlight>
                  <a:srgbClr val="FFFFFF"/>
                </a:highlight>
                <a:latin typeface="Consolas" panose="020B0609020204030204" pitchFamily="49" charset="0"/>
              </a:rPr>
              <a:t>OUT</a:t>
            </a:r>
            <a:r>
              <a:rPr lang="en-US" dirty="0">
                <a:solidFill>
                  <a:srgbClr val="000000"/>
                </a:solidFill>
                <a:highlight>
                  <a:srgbClr val="FFFFFF"/>
                </a:highlight>
                <a:latin typeface="Consolas" panose="020B0609020204030204" pitchFamily="49" charset="0"/>
              </a:rPr>
              <a:t> </a:t>
            </a:r>
            <a:r>
              <a:rPr lang="en-US" i="1" dirty="0">
                <a:solidFill>
                  <a:srgbClr val="216F85"/>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&amp; </a:t>
            </a:r>
            <a:r>
              <a:rPr lang="en-US" dirty="0">
                <a:solidFill>
                  <a:srgbClr val="000080"/>
                </a:solidFill>
                <a:highlight>
                  <a:srgbClr val="FFFFFF"/>
                </a:highlight>
                <a:latin typeface="Consolas" panose="020B0609020204030204" pitchFamily="49" charset="0"/>
              </a:rPr>
              <a:t>str</a:t>
            </a:r>
            <a:r>
              <a:rPr lang="en-US" dirty="0">
                <a:solidFill>
                  <a:srgbClr val="000000"/>
                </a:solidFill>
                <a:highlight>
                  <a:srgbClr val="FFFFFF"/>
                </a:highlight>
                <a:latin typeface="Consolas" panose="020B0609020204030204" pitchFamily="49" charset="0"/>
              </a:rPr>
              <a:t>)</a:t>
            </a:r>
          </a:p>
          <a:p>
            <a:pPr>
              <a:lnSpc>
                <a:spcPct val="90000"/>
              </a:lnSpc>
            </a:pPr>
            <a:r>
              <a:rPr lang="ru-RU" dirty="0">
                <a:solidFill>
                  <a:srgbClr val="000000"/>
                </a:solidFill>
                <a:highlight>
                  <a:srgbClr val="FFFFFF"/>
                </a:highlight>
                <a:latin typeface="Consolas" panose="020B0609020204030204" pitchFamily="49" charset="0"/>
              </a:rPr>
              <a:t>{</a:t>
            </a:r>
          </a:p>
          <a:p>
            <a:pPr>
              <a:lnSpc>
                <a:spcPct val="70000"/>
              </a:lnSpc>
            </a:pPr>
            <a:r>
              <a:rPr lang="ru-RU" dirty="0">
                <a:solidFill>
                  <a:srgbClr val="000000"/>
                </a:solidFill>
                <a:highlight>
                  <a:srgbClr val="FFFFFF"/>
                </a:highlight>
                <a:latin typeface="Consolas" panose="020B0609020204030204" pitchFamily="49" charset="0"/>
              </a:rPr>
              <a:t>  </a:t>
            </a:r>
            <a:r>
              <a:rPr lang="ru-RU" dirty="0">
                <a:solidFill>
                  <a:srgbClr val="0000FF"/>
                </a:solidFill>
                <a:highlight>
                  <a:srgbClr val="FFFFFF"/>
                </a:highlight>
                <a:latin typeface="Consolas" panose="020B0609020204030204" pitchFamily="49" charset="0"/>
              </a:rPr>
              <a:t>if</a:t>
            </a:r>
            <a:r>
              <a:rPr lang="ru-RU" dirty="0">
                <a:solidFill>
                  <a:srgbClr val="000000"/>
                </a:solidFill>
                <a:highlight>
                  <a:srgbClr val="FFFFFF"/>
                </a:highlight>
                <a:latin typeface="Consolas" panose="020B0609020204030204" pitchFamily="49" charset="0"/>
              </a:rPr>
              <a:t> (</a:t>
            </a:r>
            <a:r>
              <a:rPr lang="ru-RU" dirty="0" err="1">
                <a:solidFill>
                  <a:srgbClr val="000080"/>
                </a:solidFill>
                <a:highlight>
                  <a:srgbClr val="FFFFFF"/>
                </a:highlight>
                <a:latin typeface="Consolas" panose="020B0609020204030204" pitchFamily="49" charset="0"/>
              </a:rPr>
              <a:t>m_prevValueIsInt</a:t>
            </a:r>
            <a:r>
              <a:rPr lang="ru-RU" dirty="0">
                <a:solidFill>
                  <a:srgbClr val="00000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ru-RU" dirty="0">
                <a:solidFill>
                  <a:srgbClr val="008000"/>
                </a:solidFill>
                <a:highlight>
                  <a:srgbClr val="FFFFFF"/>
                </a:highlight>
                <a:latin typeface="Consolas" panose="020B0609020204030204" pitchFamily="49" charset="0"/>
              </a:rPr>
              <a:t>// прошлое значение прочтено как число</a:t>
            </a:r>
            <a:endParaRPr lang="en-US" dirty="0">
              <a:solidFill>
                <a:srgbClr val="008000"/>
              </a:solidFill>
              <a:highlight>
                <a:srgbClr val="FFFFFF"/>
              </a:highlight>
              <a:latin typeface="Consolas" panose="020B0609020204030204" pitchFamily="49" charset="0"/>
            </a:endParaRPr>
          </a:p>
          <a:p>
            <a:pPr>
              <a:lnSpc>
                <a:spcPct val="90000"/>
              </a:lnSpc>
            </a:pPr>
            <a:r>
              <a:rPr lang="en-US" dirty="0">
                <a:solidFill>
                  <a:srgbClr val="008000"/>
                </a:solidFill>
                <a:highlight>
                  <a:srgbClr val="FFFFFF"/>
                </a:highlight>
                <a:latin typeface="Consolas" panose="020B0609020204030204" pitchFamily="49" charset="0"/>
                <a:cs typeface="Consolas" panose="020B0609020204030204" pitchFamily="49" charset="0"/>
              </a:rPr>
              <a:t>                        </a:t>
            </a:r>
            <a:r>
              <a:rPr lang="en-US" dirty="0">
                <a:solidFill>
                  <a:srgbClr val="008000"/>
                </a:solidFill>
                <a:highlight>
                  <a:srgbClr val="FFFFFF"/>
                </a:highlight>
                <a:latin typeface="Consolas" panose="020B0609020204030204" pitchFamily="49" charset="0"/>
              </a:rPr>
              <a:t>// =&gt; </a:t>
            </a:r>
            <a:r>
              <a:rPr lang="ru-RU" dirty="0">
                <a:solidFill>
                  <a:srgbClr val="008000"/>
                </a:solidFill>
                <a:highlight>
                  <a:srgbClr val="FFFFFF"/>
                </a:highlight>
                <a:latin typeface="Consolas" panose="020B0609020204030204" pitchFamily="49" charset="0"/>
              </a:rPr>
              <a:t>в буфере остался символ конца строки</a:t>
            </a:r>
            <a:endParaRPr lang="en-US" dirty="0">
              <a:solidFill>
                <a:srgbClr val="008000"/>
              </a:solidFill>
              <a:highlight>
                <a:srgbClr val="FFFFFF"/>
              </a:highlight>
              <a:latin typeface="Consolas" panose="020B0609020204030204" pitchFamily="49" charset="0"/>
            </a:endParaRPr>
          </a:p>
          <a:p>
            <a:pPr>
              <a:lnSpc>
                <a:spcPct val="90000"/>
              </a:lnSpc>
            </a:pPr>
            <a:r>
              <a:rPr lang="en-US" i="1" dirty="0">
                <a:solidFill>
                  <a:srgbClr val="880000"/>
                </a:solidFill>
                <a:highlight>
                  <a:srgbClr val="FFFFFF"/>
                </a:highlight>
                <a:latin typeface="Consolas" panose="020B0609020204030204" pitchFamily="49" charset="0"/>
              </a:rPr>
              <a:t>    getline</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m_File</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str</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a:t>
            </a:r>
            <a:r>
              <a:rPr lang="ru-RU" dirty="0">
                <a:solidFill>
                  <a:srgbClr val="008000"/>
                </a:solidFill>
                <a:highlight>
                  <a:srgbClr val="FFFFFF"/>
                </a:highlight>
                <a:latin typeface="Consolas" panose="020B0609020204030204" pitchFamily="49" charset="0"/>
              </a:rPr>
              <a:t>который надо удалить</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i="1" dirty="0">
                <a:solidFill>
                  <a:srgbClr val="880000"/>
                </a:solidFill>
                <a:highlight>
                  <a:srgbClr val="FFFFFF"/>
                </a:highlight>
                <a:latin typeface="Consolas" panose="020B0609020204030204" pitchFamily="49" charset="0"/>
              </a:rPr>
              <a:t>getline</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m_File</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str</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m_prevValueIsInt</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m_File</a:t>
            </a:r>
            <a:r>
              <a:rPr lang="en-US" dirty="0" err="1">
                <a:solidFill>
                  <a:srgbClr val="000000"/>
                </a:solidFill>
                <a:highlight>
                  <a:srgbClr val="FFFFFF"/>
                </a:highlight>
                <a:latin typeface="Consolas" panose="020B0609020204030204" pitchFamily="49" charset="0"/>
              </a:rPr>
              <a:t>.</a:t>
            </a:r>
            <a:r>
              <a:rPr lang="en-US" i="1" dirty="0" err="1">
                <a:solidFill>
                  <a:srgbClr val="880000"/>
                </a:solidFill>
                <a:highlight>
                  <a:srgbClr val="FFFFFF"/>
                </a:highlight>
                <a:latin typeface="Consolas" panose="020B0609020204030204" pitchFamily="49" charset="0"/>
              </a:rPr>
              <a:t>good</a:t>
            </a:r>
            <a:r>
              <a:rPr lang="en-US" dirty="0">
                <a:solidFill>
                  <a:srgbClr val="000000"/>
                </a:solidFill>
                <a:highlight>
                  <a:srgbClr val="FFFFFF"/>
                </a:highlight>
                <a:latin typeface="Consolas" panose="020B0609020204030204" pitchFamily="49" charset="0"/>
              </a:rPr>
              <a:t>();</a:t>
            </a:r>
          </a:p>
          <a:p>
            <a:pPr>
              <a:lnSpc>
                <a:spcPct val="70000"/>
              </a:lnSpc>
            </a:pPr>
            <a:r>
              <a:rPr lang="ru-RU" dirty="0">
                <a:solidFill>
                  <a:srgbClr val="000000"/>
                </a:solidFill>
                <a:highlight>
                  <a:srgbClr val="FFFFFF"/>
                </a:highlight>
                <a:latin typeface="Consolas" panose="020B0609020204030204" pitchFamily="49" charset="0"/>
              </a:rPr>
              <a:t>}</a:t>
            </a:r>
          </a:p>
        </p:txBody>
      </p:sp>
      <p:sp>
        <p:nvSpPr>
          <p:cNvPr id="2" name="Дата 1"/>
          <p:cNvSpPr>
            <a:spLocks noGrp="1"/>
          </p:cNvSpPr>
          <p:nvPr>
            <p:ph type="dt" sz="half" idx="2"/>
          </p:nvPr>
        </p:nvSpPr>
        <p:spPr/>
        <p:txBody>
          <a:bodyPr/>
          <a:lstStyle/>
          <a:p>
            <a:pPr>
              <a:tabLst>
                <a:tab pos="1347788" algn="l"/>
              </a:tabLst>
            </a:pPr>
            <a:r>
              <a:rPr lang="ru-RU" dirty="0"/>
              <a:t>Левкович Н.В.	2019/2020</a:t>
            </a:r>
          </a:p>
        </p:txBody>
      </p:sp>
      <p:sp>
        <p:nvSpPr>
          <p:cNvPr id="3" name="Нижний колонтитул 2"/>
          <p:cNvSpPr>
            <a:spLocks noGrp="1"/>
          </p:cNvSpPr>
          <p:nvPr>
            <p:ph type="ftr" sz="quarter" idx="11"/>
          </p:nvPr>
        </p:nvSpPr>
        <p:spPr/>
        <p:txBody>
          <a:bodyPr/>
          <a:lstStyle/>
          <a:p>
            <a:r>
              <a:rPr lang="ru-RU" dirty="0"/>
              <a:t>Полиморфизм</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13</a:t>
            </a:fld>
            <a:endParaRPr lang="en-US"/>
          </a:p>
        </p:txBody>
      </p:sp>
    </p:spTree>
    <p:extLst>
      <p:ext uri="{BB962C8B-B14F-4D97-AF65-F5344CB8AC3E}">
        <p14:creationId xmlns:p14="http://schemas.microsoft.com/office/powerpoint/2010/main" val="908923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108000" y="117000"/>
            <a:ext cx="8928000" cy="1151999"/>
          </a:xfrm>
        </p:spPr>
        <p:txBody>
          <a:bodyPr anchor="t">
            <a:normAutofit fontScale="90000"/>
          </a:bodyPr>
          <a:lstStyle/>
          <a:p>
            <a:r>
              <a:rPr lang="ru-RU" dirty="0">
                <a:solidFill>
                  <a:schemeClr val="bg1">
                    <a:lumMod val="50000"/>
                  </a:schemeClr>
                </a:solidFill>
              </a:rPr>
              <a:t>Примеры использования принципа полиморфизма</a:t>
            </a:r>
          </a:p>
        </p:txBody>
      </p:sp>
      <p:sp>
        <p:nvSpPr>
          <p:cNvPr id="5" name="Прямоугольник 4"/>
          <p:cNvSpPr/>
          <p:nvPr/>
        </p:nvSpPr>
        <p:spPr>
          <a:xfrm>
            <a:off x="1332000" y="1485000"/>
            <a:ext cx="6912000" cy="4680000"/>
          </a:xfrm>
          <a:prstGeom prst="rect">
            <a:avLst/>
          </a:prstGeom>
          <a:ln>
            <a:solidFill>
              <a:schemeClr val="accent2"/>
            </a:solidFill>
          </a:ln>
        </p:spPr>
        <p:txBody>
          <a:bodyPr wrap="square">
            <a:noAutofit/>
          </a:bodyPr>
          <a:lstStyle/>
          <a:p>
            <a:pPr>
              <a:lnSpc>
                <a:spcPct val="90000"/>
              </a:lnSpc>
            </a:pPr>
            <a:r>
              <a:rPr lang="en-US" sz="2000" dirty="0">
                <a:solidFill>
                  <a:srgbClr val="216F85"/>
                </a:solidFill>
                <a:highlight>
                  <a:srgbClr val="FFFFFF"/>
                </a:highlight>
                <a:latin typeface="Consolas" panose="020B0609020204030204" pitchFamily="49" charset="0"/>
              </a:rPr>
              <a:t>CBinLoader</a:t>
            </a:r>
            <a:r>
              <a:rPr lang="en-US" sz="2000" dirty="0">
                <a:solidFill>
                  <a:srgbClr val="000000"/>
                </a:solidFill>
                <a:highlight>
                  <a:srgbClr val="FFFFFF"/>
                </a:highlight>
                <a:latin typeface="Consolas" panose="020B0609020204030204" pitchFamily="49" charset="0"/>
              </a:rPr>
              <a:t>::</a:t>
            </a:r>
            <a:r>
              <a:rPr lang="en-US" sz="2000" dirty="0">
                <a:solidFill>
                  <a:srgbClr val="216F85"/>
                </a:solidFill>
                <a:highlight>
                  <a:srgbClr val="FFFFFF"/>
                </a:highlight>
                <a:latin typeface="Consolas" panose="020B0609020204030204" pitchFamily="49" charset="0"/>
              </a:rPr>
              <a:t>CBinLoader</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const</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char</a:t>
            </a:r>
            <a:r>
              <a:rPr lang="en-US" sz="2000" dirty="0">
                <a:solidFill>
                  <a:srgbClr val="000000"/>
                </a:solidFill>
                <a:highlight>
                  <a:srgbClr val="FFFFFF"/>
                </a:highlight>
                <a:latin typeface="Consolas" panose="020B0609020204030204" pitchFamily="49" charset="0"/>
              </a:rPr>
              <a:t>* </a:t>
            </a:r>
            <a:r>
              <a:rPr lang="en-US" sz="2000" dirty="0" err="1">
                <a:solidFill>
                  <a:srgbClr val="000080"/>
                </a:solidFill>
                <a:highlight>
                  <a:srgbClr val="FFFFFF"/>
                </a:highlight>
                <a:latin typeface="Consolas" panose="020B0609020204030204" pitchFamily="49" charset="0"/>
              </a:rPr>
              <a:t>sFileName</a:t>
            </a:r>
            <a:r>
              <a:rPr lang="en-US" sz="2000" dirty="0">
                <a:solidFill>
                  <a:srgbClr val="000000"/>
                </a:solidFill>
                <a:highlight>
                  <a:srgbClr val="FFFFFF"/>
                </a:highlight>
                <a:latin typeface="Consolas" panose="020B0609020204030204" pitchFamily="49" charset="0"/>
              </a:rPr>
              <a:t>)</a:t>
            </a:r>
          </a:p>
          <a:p>
            <a:pPr>
              <a:lnSpc>
                <a:spcPct val="90000"/>
              </a:lnSpc>
            </a:pPr>
            <a:r>
              <a:rPr lang="en-US" sz="2000" dirty="0">
                <a:solidFill>
                  <a:srgbClr val="000000"/>
                </a:solidFill>
                <a:highlight>
                  <a:srgbClr val="FFFFFF"/>
                </a:highlight>
                <a:latin typeface="Consolas" panose="020B0609020204030204" pitchFamily="49" charset="0"/>
              </a:rPr>
              <a:t>    : </a:t>
            </a:r>
            <a:r>
              <a:rPr lang="en-US" sz="2000" dirty="0" err="1">
                <a:solidFill>
                  <a:srgbClr val="000080"/>
                </a:solidFill>
                <a:highlight>
                  <a:srgbClr val="FFFFFF"/>
                </a:highlight>
                <a:latin typeface="Consolas" panose="020B0609020204030204" pitchFamily="49" charset="0"/>
              </a:rPr>
              <a:t>m_File</a:t>
            </a:r>
            <a:r>
              <a:rPr lang="en-US" sz="2000" dirty="0">
                <a:solidFill>
                  <a:srgbClr val="000000"/>
                </a:solidFill>
                <a:highlight>
                  <a:srgbClr val="FFFFFF"/>
                </a:highlight>
                <a:latin typeface="Consolas" panose="020B0609020204030204" pitchFamily="49" charset="0"/>
              </a:rPr>
              <a:t>(</a:t>
            </a:r>
            <a:r>
              <a:rPr lang="en-US" sz="2000" dirty="0" err="1">
                <a:solidFill>
                  <a:srgbClr val="000080"/>
                </a:solidFill>
                <a:highlight>
                  <a:srgbClr val="FFFFFF"/>
                </a:highlight>
                <a:latin typeface="Consolas" panose="020B0609020204030204" pitchFamily="49" charset="0"/>
              </a:rPr>
              <a:t>sFileName</a:t>
            </a:r>
            <a:r>
              <a:rPr lang="en-US" sz="2000" dirty="0">
                <a:solidFill>
                  <a:srgbClr val="000000"/>
                </a:solidFill>
                <a:highlight>
                  <a:srgbClr val="FFFFFF"/>
                </a:highlight>
                <a:latin typeface="Consolas" panose="020B0609020204030204" pitchFamily="49" charset="0"/>
              </a:rPr>
              <a:t>, </a:t>
            </a:r>
            <a:r>
              <a:rPr lang="en-US" sz="2000" i="1" dirty="0" err="1">
                <a:solidFill>
                  <a:srgbClr val="216F85"/>
                </a:solidFill>
                <a:highlight>
                  <a:srgbClr val="FFFFFF"/>
                </a:highlight>
                <a:latin typeface="Consolas" panose="020B0609020204030204" pitchFamily="49" charset="0"/>
              </a:rPr>
              <a:t>ios_base</a:t>
            </a:r>
            <a:r>
              <a:rPr lang="en-US" sz="2000" dirty="0">
                <a:solidFill>
                  <a:srgbClr val="000000"/>
                </a:solidFill>
                <a:highlight>
                  <a:srgbClr val="FFFFFF"/>
                </a:highlight>
                <a:latin typeface="Consolas" panose="020B0609020204030204" pitchFamily="49" charset="0"/>
              </a:rPr>
              <a:t>::</a:t>
            </a:r>
            <a:r>
              <a:rPr lang="en-US" sz="2000" i="1" dirty="0">
                <a:solidFill>
                  <a:srgbClr val="000080"/>
                </a:solidFill>
                <a:highlight>
                  <a:srgbClr val="FFFFFF"/>
                </a:highlight>
                <a:latin typeface="Consolas" panose="020B0609020204030204" pitchFamily="49" charset="0"/>
              </a:rPr>
              <a:t>binary</a:t>
            </a:r>
            <a:r>
              <a:rPr lang="en-US" sz="2000" dirty="0">
                <a:solidFill>
                  <a:srgbClr val="000000"/>
                </a:solidFill>
                <a:highlight>
                  <a:srgbClr val="FFFFFF"/>
                </a:highlight>
                <a:latin typeface="Consolas" panose="020B0609020204030204" pitchFamily="49" charset="0"/>
              </a:rPr>
              <a:t>)</a:t>
            </a:r>
          </a:p>
          <a:p>
            <a:pPr>
              <a:lnSpc>
                <a:spcPct val="70000"/>
              </a:lnSpc>
            </a:pPr>
            <a:r>
              <a:rPr lang="ru-RU" sz="2000" dirty="0">
                <a:solidFill>
                  <a:srgbClr val="000000"/>
                </a:solidFill>
                <a:highlight>
                  <a:srgbClr val="FFFFFF"/>
                </a:highlight>
                <a:latin typeface="Consolas" panose="020B0609020204030204" pitchFamily="49" charset="0"/>
              </a:rPr>
              <a:t>{}</a:t>
            </a:r>
          </a:p>
          <a:p>
            <a:pPr>
              <a:lnSpc>
                <a:spcPct val="90000"/>
              </a:lnSpc>
              <a:spcBef>
                <a:spcPts val="600"/>
              </a:spcBef>
            </a:pPr>
            <a:r>
              <a:rPr lang="en-US" sz="2000" dirty="0">
                <a:solidFill>
                  <a:srgbClr val="0000FF"/>
                </a:solidFill>
                <a:highlight>
                  <a:srgbClr val="FFFFFF"/>
                </a:highlight>
                <a:latin typeface="Consolas" panose="020B0609020204030204" pitchFamily="49" charset="0"/>
              </a:rPr>
              <a:t>bool</a:t>
            </a:r>
            <a:r>
              <a:rPr lang="en-US" sz="2000" dirty="0">
                <a:solidFill>
                  <a:srgbClr val="000000"/>
                </a:solidFill>
                <a:highlight>
                  <a:srgbClr val="FFFFFF"/>
                </a:highlight>
                <a:latin typeface="Consolas" panose="020B0609020204030204" pitchFamily="49" charset="0"/>
              </a:rPr>
              <a:t> </a:t>
            </a:r>
            <a:r>
              <a:rPr lang="en-US" sz="2000" dirty="0">
                <a:solidFill>
                  <a:srgbClr val="216F85"/>
                </a:solidFill>
                <a:highlight>
                  <a:srgbClr val="FFFFFF"/>
                </a:highlight>
                <a:latin typeface="Consolas" panose="020B0609020204030204" pitchFamily="49" charset="0"/>
              </a:rPr>
              <a:t>CBinLoader</a:t>
            </a:r>
            <a:r>
              <a:rPr lang="en-US" sz="2000" dirty="0">
                <a:solidFill>
                  <a:srgbClr val="000000"/>
                </a:solidFill>
                <a:highlight>
                  <a:srgbClr val="FFFFFF"/>
                </a:highlight>
                <a:latin typeface="Consolas" panose="020B0609020204030204" pitchFamily="49" charset="0"/>
              </a:rPr>
              <a:t>::</a:t>
            </a:r>
            <a:r>
              <a:rPr lang="en-US" sz="2000" dirty="0">
                <a:solidFill>
                  <a:srgbClr val="880000"/>
                </a:solidFill>
                <a:highlight>
                  <a:srgbClr val="FFFFFF"/>
                </a:highlight>
                <a:latin typeface="Consolas" panose="020B0609020204030204" pitchFamily="49" charset="0"/>
              </a:rPr>
              <a:t>Load</a:t>
            </a:r>
            <a:r>
              <a:rPr lang="en-US" sz="2000" dirty="0">
                <a:solidFill>
                  <a:srgbClr val="000000"/>
                </a:solidFill>
                <a:highlight>
                  <a:srgbClr val="FFFFFF"/>
                </a:highlight>
                <a:latin typeface="Consolas" panose="020B0609020204030204" pitchFamily="49" charset="0"/>
              </a:rPr>
              <a:t>(</a:t>
            </a:r>
            <a:r>
              <a:rPr lang="en-US" sz="2000" dirty="0">
                <a:solidFill>
                  <a:srgbClr val="6F008A"/>
                </a:solidFill>
                <a:highlight>
                  <a:srgbClr val="FFFFFF"/>
                </a:highlight>
                <a:latin typeface="Consolas" panose="020B0609020204030204" pitchFamily="49" charset="0"/>
              </a:rPr>
              <a:t>OUT</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&amp; </a:t>
            </a:r>
            <a:r>
              <a:rPr lang="en-US" sz="2000" dirty="0">
                <a:solidFill>
                  <a:srgbClr val="000080"/>
                </a:solidFill>
                <a:highlight>
                  <a:srgbClr val="FFFFFF"/>
                </a:highlight>
                <a:latin typeface="Consolas" panose="020B0609020204030204" pitchFamily="49" charset="0"/>
              </a:rPr>
              <a:t>value</a:t>
            </a:r>
            <a:r>
              <a:rPr lang="en-US" sz="2000" dirty="0">
                <a:solidFill>
                  <a:srgbClr val="000000"/>
                </a:solidFill>
                <a:highlight>
                  <a:srgbClr val="FFFFFF"/>
                </a:highlight>
                <a:latin typeface="Consolas" panose="020B0609020204030204" pitchFamily="49" charset="0"/>
              </a:rPr>
              <a:t>)</a:t>
            </a:r>
          </a:p>
          <a:p>
            <a:pPr>
              <a:lnSpc>
                <a:spcPct val="90000"/>
              </a:lnSpc>
            </a:pPr>
            <a:r>
              <a:rPr lang="ru-RU" sz="2000" dirty="0">
                <a:solidFill>
                  <a:srgbClr val="000000"/>
                </a:solidFill>
                <a:highlight>
                  <a:srgbClr val="FFFFFF"/>
                </a:highlight>
                <a:latin typeface="Consolas" panose="020B0609020204030204" pitchFamily="49" charset="0"/>
              </a:rPr>
              <a:t>{</a:t>
            </a:r>
          </a:p>
          <a:p>
            <a:pPr>
              <a:lnSpc>
                <a:spcPct val="70000"/>
              </a:lnSpc>
            </a:pPr>
            <a:r>
              <a:rPr lang="en-US" sz="2000" dirty="0">
                <a:solidFill>
                  <a:srgbClr val="000000"/>
                </a:solidFill>
                <a:highlight>
                  <a:srgbClr val="FFFFFF"/>
                </a:highlight>
                <a:latin typeface="Consolas" panose="020B0609020204030204" pitchFamily="49" charset="0"/>
              </a:rPr>
              <a:t>    </a:t>
            </a:r>
            <a:r>
              <a:rPr lang="en-US" sz="2000" dirty="0" err="1">
                <a:solidFill>
                  <a:srgbClr val="000080"/>
                </a:solidFill>
                <a:highlight>
                  <a:srgbClr val="FFFFFF"/>
                </a:highlight>
                <a:latin typeface="Consolas" panose="020B0609020204030204" pitchFamily="49" charset="0"/>
              </a:rPr>
              <a:t>m_File</a:t>
            </a:r>
            <a:r>
              <a:rPr lang="en-US" sz="2000" dirty="0" err="1">
                <a:solidFill>
                  <a:srgbClr val="000000"/>
                </a:solidFill>
                <a:highlight>
                  <a:srgbClr val="FFFFFF"/>
                </a:highlight>
                <a:latin typeface="Consolas" panose="020B0609020204030204" pitchFamily="49" charset="0"/>
              </a:rPr>
              <a:t>.</a:t>
            </a:r>
            <a:r>
              <a:rPr lang="en-US" sz="2000" dirty="0" err="1">
                <a:solidFill>
                  <a:srgbClr val="880000"/>
                </a:solidFill>
                <a:highlight>
                  <a:srgbClr val="FFFFFF"/>
                </a:highlight>
                <a:latin typeface="Consolas" panose="020B0609020204030204" pitchFamily="49" charset="0"/>
              </a:rPr>
              <a:t>read</a:t>
            </a:r>
            <a:r>
              <a:rPr lang="en-US" sz="2000" dirty="0">
                <a:solidFill>
                  <a:srgbClr val="000000"/>
                </a:solidFill>
                <a:highlight>
                  <a:srgbClr val="FFFFFF"/>
                </a:highlight>
                <a:latin typeface="Consolas" panose="020B0609020204030204" pitchFamily="49" charset="0"/>
              </a:rPr>
              <a:t>(</a:t>
            </a:r>
            <a:r>
              <a:rPr lang="ru-RU"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char</a:t>
            </a:r>
            <a:r>
              <a:rPr lang="en-US" sz="2000" dirty="0">
                <a:solidFill>
                  <a:srgbClr val="000000"/>
                </a:solidFill>
                <a:highlight>
                  <a:srgbClr val="FFFFFF"/>
                </a:highlight>
                <a:latin typeface="Consolas" panose="020B0609020204030204" pitchFamily="49" charset="0"/>
              </a:rPr>
              <a:t>*</a:t>
            </a:r>
            <a:r>
              <a:rPr lang="ru-RU" sz="2000" dirty="0">
                <a:solidFill>
                  <a:srgbClr val="000000"/>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&amp;</a:t>
            </a:r>
            <a:r>
              <a:rPr lang="en-US" sz="2000" dirty="0">
                <a:solidFill>
                  <a:srgbClr val="000080"/>
                </a:solidFill>
                <a:highlight>
                  <a:srgbClr val="FFFFFF"/>
                </a:highlight>
                <a:latin typeface="Consolas" panose="020B0609020204030204" pitchFamily="49" charset="0"/>
              </a:rPr>
              <a:t>value</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sizeof</a:t>
            </a:r>
            <a:r>
              <a:rPr lang="en-US" sz="2000" dirty="0">
                <a:solidFill>
                  <a:srgbClr val="000000"/>
                </a:solidFill>
                <a:highlight>
                  <a:srgbClr val="FFFFFF"/>
                </a:highlight>
                <a:latin typeface="Consolas" panose="020B0609020204030204" pitchFamily="49" charset="0"/>
              </a:rPr>
              <a:t>(</a:t>
            </a:r>
            <a:r>
              <a:rPr lang="en-US" sz="2000" dirty="0">
                <a:solidFill>
                  <a:srgbClr val="000080"/>
                </a:solidFill>
                <a:highlight>
                  <a:srgbClr val="FFFFFF"/>
                </a:highlight>
                <a:latin typeface="Consolas" panose="020B0609020204030204" pitchFamily="49" charset="0"/>
              </a:rPr>
              <a:t>value</a:t>
            </a:r>
            <a:r>
              <a:rPr lang="en-US" sz="2000" dirty="0">
                <a:solidFill>
                  <a:srgbClr val="000000"/>
                </a:solidFill>
                <a:highlight>
                  <a:srgbClr val="FFFFFF"/>
                </a:highlight>
                <a:latin typeface="Consolas" panose="020B0609020204030204" pitchFamily="49" charset="0"/>
              </a:rPr>
              <a:t>));</a:t>
            </a: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a:t>
            </a:r>
            <a:r>
              <a:rPr lang="en-US" sz="2000" dirty="0" err="1">
                <a:solidFill>
                  <a:srgbClr val="000080"/>
                </a:solidFill>
                <a:highlight>
                  <a:srgbClr val="FFFFFF"/>
                </a:highlight>
                <a:latin typeface="Consolas" panose="020B0609020204030204" pitchFamily="49" charset="0"/>
              </a:rPr>
              <a:t>m_File</a:t>
            </a:r>
            <a:r>
              <a:rPr lang="en-US" sz="2000" dirty="0" err="1">
                <a:solidFill>
                  <a:srgbClr val="000000"/>
                </a:solidFill>
                <a:highlight>
                  <a:srgbClr val="FFFFFF"/>
                </a:highlight>
                <a:latin typeface="Consolas" panose="020B0609020204030204" pitchFamily="49" charset="0"/>
              </a:rPr>
              <a:t>.</a:t>
            </a:r>
            <a:r>
              <a:rPr lang="en-US" sz="2000" i="1" dirty="0" err="1">
                <a:solidFill>
                  <a:srgbClr val="880000"/>
                </a:solidFill>
                <a:highlight>
                  <a:srgbClr val="FFFFFF"/>
                </a:highlight>
                <a:latin typeface="Consolas" panose="020B0609020204030204" pitchFamily="49" charset="0"/>
              </a:rPr>
              <a:t>good</a:t>
            </a:r>
            <a:r>
              <a:rPr lang="en-US" sz="2000" dirty="0">
                <a:solidFill>
                  <a:srgbClr val="000000"/>
                </a:solidFill>
                <a:highlight>
                  <a:srgbClr val="FFFFFF"/>
                </a:highlight>
                <a:latin typeface="Consolas" panose="020B0609020204030204" pitchFamily="49" charset="0"/>
              </a:rPr>
              <a:t>();</a:t>
            </a:r>
          </a:p>
          <a:p>
            <a:pPr>
              <a:lnSpc>
                <a:spcPct val="70000"/>
              </a:lnSpc>
            </a:pPr>
            <a:r>
              <a:rPr lang="ru-RU" sz="2000" dirty="0">
                <a:solidFill>
                  <a:srgbClr val="000000"/>
                </a:solidFill>
                <a:highlight>
                  <a:srgbClr val="FFFFFF"/>
                </a:highlight>
                <a:latin typeface="Consolas" panose="020B0609020204030204" pitchFamily="49" charset="0"/>
              </a:rPr>
              <a:t>}</a:t>
            </a:r>
          </a:p>
          <a:p>
            <a:pPr>
              <a:lnSpc>
                <a:spcPct val="90000"/>
              </a:lnSpc>
              <a:spcBef>
                <a:spcPts val="600"/>
              </a:spcBef>
            </a:pPr>
            <a:r>
              <a:rPr lang="en-US" sz="2000" dirty="0">
                <a:solidFill>
                  <a:srgbClr val="0000FF"/>
                </a:solidFill>
                <a:highlight>
                  <a:srgbClr val="FFFFFF"/>
                </a:highlight>
                <a:latin typeface="Consolas" panose="020B0609020204030204" pitchFamily="49" charset="0"/>
              </a:rPr>
              <a:t>bool</a:t>
            </a:r>
            <a:r>
              <a:rPr lang="en-US" sz="2000" dirty="0">
                <a:solidFill>
                  <a:srgbClr val="000000"/>
                </a:solidFill>
                <a:highlight>
                  <a:srgbClr val="FFFFFF"/>
                </a:highlight>
                <a:latin typeface="Consolas" panose="020B0609020204030204" pitchFamily="49" charset="0"/>
              </a:rPr>
              <a:t> </a:t>
            </a:r>
            <a:r>
              <a:rPr lang="en-US" sz="2000" dirty="0">
                <a:solidFill>
                  <a:srgbClr val="216F85"/>
                </a:solidFill>
                <a:highlight>
                  <a:srgbClr val="FFFFFF"/>
                </a:highlight>
                <a:latin typeface="Consolas" panose="020B0609020204030204" pitchFamily="49" charset="0"/>
              </a:rPr>
              <a:t>CBinLoader</a:t>
            </a:r>
            <a:r>
              <a:rPr lang="en-US" sz="2000" dirty="0">
                <a:solidFill>
                  <a:srgbClr val="000000"/>
                </a:solidFill>
                <a:highlight>
                  <a:srgbClr val="FFFFFF"/>
                </a:highlight>
                <a:latin typeface="Consolas" panose="020B0609020204030204" pitchFamily="49" charset="0"/>
              </a:rPr>
              <a:t>::</a:t>
            </a:r>
            <a:r>
              <a:rPr lang="en-US" sz="2000" dirty="0">
                <a:solidFill>
                  <a:srgbClr val="880000"/>
                </a:solidFill>
                <a:highlight>
                  <a:srgbClr val="FFFFFF"/>
                </a:highlight>
                <a:latin typeface="Consolas" panose="020B0609020204030204" pitchFamily="49" charset="0"/>
              </a:rPr>
              <a:t>Load</a:t>
            </a:r>
            <a:r>
              <a:rPr lang="en-US" sz="2000" dirty="0">
                <a:solidFill>
                  <a:srgbClr val="000000"/>
                </a:solidFill>
                <a:highlight>
                  <a:srgbClr val="FFFFFF"/>
                </a:highlight>
                <a:latin typeface="Consolas" panose="020B0609020204030204" pitchFamily="49" charset="0"/>
              </a:rPr>
              <a:t>(</a:t>
            </a:r>
            <a:r>
              <a:rPr lang="en-US" sz="2000" dirty="0">
                <a:solidFill>
                  <a:srgbClr val="6F008A"/>
                </a:solidFill>
                <a:highlight>
                  <a:srgbClr val="FFFFFF"/>
                </a:highlight>
                <a:latin typeface="Consolas" panose="020B0609020204030204" pitchFamily="49" charset="0"/>
              </a:rPr>
              <a:t>OUT</a:t>
            </a:r>
            <a:r>
              <a:rPr lang="en-US" sz="2000" dirty="0">
                <a:solidFill>
                  <a:srgbClr val="000000"/>
                </a:solidFill>
                <a:highlight>
                  <a:srgbClr val="FFFFFF"/>
                </a:highlight>
                <a:latin typeface="Consolas" panose="020B0609020204030204" pitchFamily="49" charset="0"/>
              </a:rPr>
              <a:t> </a:t>
            </a:r>
            <a:r>
              <a:rPr lang="en-US" sz="2000" i="1" dirty="0">
                <a:solidFill>
                  <a:srgbClr val="216F85"/>
                </a:solidFill>
                <a:highlight>
                  <a:srgbClr val="FFFFFF"/>
                </a:highlight>
                <a:latin typeface="Consolas" panose="020B0609020204030204" pitchFamily="49" charset="0"/>
              </a:rPr>
              <a:t>string</a:t>
            </a:r>
            <a:r>
              <a:rPr lang="en-US" sz="2000" dirty="0">
                <a:solidFill>
                  <a:srgbClr val="000000"/>
                </a:solidFill>
                <a:highlight>
                  <a:srgbClr val="FFFFFF"/>
                </a:highlight>
                <a:latin typeface="Consolas" panose="020B0609020204030204" pitchFamily="49" charset="0"/>
              </a:rPr>
              <a:t>&amp; </a:t>
            </a:r>
            <a:r>
              <a:rPr lang="en-US" sz="2000" dirty="0">
                <a:solidFill>
                  <a:srgbClr val="000080"/>
                </a:solidFill>
                <a:highlight>
                  <a:srgbClr val="FFFFFF"/>
                </a:highlight>
                <a:latin typeface="Consolas" panose="020B0609020204030204" pitchFamily="49" charset="0"/>
              </a:rPr>
              <a:t>str</a:t>
            </a:r>
            <a:r>
              <a:rPr lang="en-US" sz="2000" dirty="0">
                <a:solidFill>
                  <a:srgbClr val="000000"/>
                </a:solidFill>
                <a:highlight>
                  <a:srgbClr val="FFFFFF"/>
                </a:highlight>
                <a:latin typeface="Consolas" panose="020B0609020204030204" pitchFamily="49" charset="0"/>
              </a:rPr>
              <a:t>)</a:t>
            </a:r>
          </a:p>
          <a:p>
            <a:pPr>
              <a:lnSpc>
                <a:spcPct val="90000"/>
              </a:lnSpc>
            </a:pPr>
            <a:r>
              <a:rPr lang="ru-RU" sz="2000" dirty="0">
                <a:solidFill>
                  <a:srgbClr val="000000"/>
                </a:solidFill>
                <a:highlight>
                  <a:srgbClr val="FFFFFF"/>
                </a:highlight>
                <a:latin typeface="Consolas" panose="020B0609020204030204" pitchFamily="49" charset="0"/>
              </a:rPr>
              <a:t>{</a:t>
            </a:r>
          </a:p>
          <a:p>
            <a:pPr>
              <a:lnSpc>
                <a:spcPct val="70000"/>
              </a:lnSpc>
            </a:pPr>
            <a:r>
              <a:rPr lang="ru-RU" sz="2000" dirty="0">
                <a:solidFill>
                  <a:srgbClr val="0000FF"/>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err="1">
                <a:solidFill>
                  <a:srgbClr val="000080"/>
                </a:solidFill>
                <a:highlight>
                  <a:srgbClr val="FFFFFF"/>
                </a:highlight>
                <a:latin typeface="Consolas" panose="020B0609020204030204" pitchFamily="49" charset="0"/>
              </a:rPr>
              <a:t>len</a:t>
            </a:r>
            <a:r>
              <a:rPr lang="en-US" sz="2000" dirty="0">
                <a:solidFill>
                  <a:srgbClr val="000000"/>
                </a:solidFill>
                <a:highlight>
                  <a:srgbClr val="FFFFFF"/>
                </a:highlight>
                <a:latin typeface="Consolas" panose="020B0609020204030204" pitchFamily="49" charset="0"/>
              </a:rPr>
              <a:t> = 0;</a:t>
            </a: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if</a:t>
            </a:r>
            <a:r>
              <a:rPr lang="en-US" sz="2000" dirty="0">
                <a:solidFill>
                  <a:srgbClr val="000000"/>
                </a:solidFill>
                <a:highlight>
                  <a:srgbClr val="FFFFFF"/>
                </a:highlight>
                <a:latin typeface="Consolas" panose="020B0609020204030204" pitchFamily="49" charset="0"/>
              </a:rPr>
              <a:t> (!</a:t>
            </a:r>
            <a:r>
              <a:rPr lang="en-US" sz="2000" dirty="0">
                <a:solidFill>
                  <a:srgbClr val="880000"/>
                </a:solidFill>
                <a:highlight>
                  <a:srgbClr val="FFFFFF"/>
                </a:highlight>
                <a:latin typeface="Consolas" panose="020B0609020204030204" pitchFamily="49" charset="0"/>
              </a:rPr>
              <a:t>Load</a:t>
            </a:r>
            <a:r>
              <a:rPr lang="en-US" sz="2000" dirty="0">
                <a:solidFill>
                  <a:srgbClr val="000000"/>
                </a:solidFill>
                <a:highlight>
                  <a:srgbClr val="FFFFFF"/>
                </a:highlight>
                <a:latin typeface="Consolas" panose="020B0609020204030204" pitchFamily="49" charset="0"/>
              </a:rPr>
              <a:t>(</a:t>
            </a:r>
            <a:r>
              <a:rPr lang="en-US" sz="2000" dirty="0">
                <a:solidFill>
                  <a:srgbClr val="6F008A"/>
                </a:solidFill>
                <a:highlight>
                  <a:srgbClr val="FFFFFF"/>
                </a:highlight>
                <a:latin typeface="Consolas" panose="020B0609020204030204" pitchFamily="49" charset="0"/>
              </a:rPr>
              <a:t>OUT</a:t>
            </a:r>
            <a:r>
              <a:rPr lang="en-US" sz="2000" dirty="0">
                <a:solidFill>
                  <a:srgbClr val="000000"/>
                </a:solidFill>
                <a:highlight>
                  <a:srgbClr val="FFFFFF"/>
                </a:highlight>
                <a:latin typeface="Consolas" panose="020B0609020204030204" pitchFamily="49" charset="0"/>
              </a:rPr>
              <a:t> </a:t>
            </a:r>
            <a:r>
              <a:rPr lang="en-US" sz="2000" dirty="0" err="1">
                <a:solidFill>
                  <a:srgbClr val="000080"/>
                </a:solidFill>
                <a:highlight>
                  <a:srgbClr val="FFFFFF"/>
                </a:highlight>
                <a:latin typeface="Consolas" panose="020B0609020204030204" pitchFamily="49" charset="0"/>
              </a:rPr>
              <a:t>len</a:t>
            </a:r>
            <a:r>
              <a:rPr lang="en-US" sz="2000" dirty="0">
                <a:solidFill>
                  <a:srgbClr val="000000"/>
                </a:solidFill>
                <a:highlight>
                  <a:srgbClr val="FFFFFF"/>
                </a:highlight>
                <a:latin typeface="Consolas" panose="020B0609020204030204" pitchFamily="49" charset="0"/>
              </a:rPr>
              <a:t>))</a:t>
            </a: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false</a:t>
            </a:r>
            <a:r>
              <a:rPr lang="en-US" sz="2000" dirty="0">
                <a:solidFill>
                  <a:srgbClr val="000000"/>
                </a:solidFill>
                <a:highlight>
                  <a:srgbClr val="FFFFFF"/>
                </a:highlight>
                <a:latin typeface="Consolas" panose="020B0609020204030204" pitchFamily="49" charset="0"/>
              </a:rPr>
              <a:t>;</a:t>
            </a:r>
          </a:p>
          <a:p>
            <a:pPr>
              <a:lnSpc>
                <a:spcPct val="90000"/>
              </a:lnSpc>
            </a:pPr>
            <a:r>
              <a:rPr lang="ru-RU" sz="2000" dirty="0">
                <a:solidFill>
                  <a:srgbClr val="000080"/>
                </a:solidFill>
                <a:highlight>
                  <a:srgbClr val="FFFFFF"/>
                </a:highlight>
                <a:latin typeface="Consolas" panose="020B0609020204030204" pitchFamily="49" charset="0"/>
              </a:rPr>
              <a:t>    </a:t>
            </a:r>
            <a:r>
              <a:rPr lang="en-US" sz="2000" dirty="0" err="1">
                <a:solidFill>
                  <a:srgbClr val="000080"/>
                </a:solidFill>
                <a:highlight>
                  <a:srgbClr val="FFFFFF"/>
                </a:highlight>
                <a:latin typeface="Consolas" panose="020B0609020204030204" pitchFamily="49" charset="0"/>
              </a:rPr>
              <a:t>str</a:t>
            </a:r>
            <a:r>
              <a:rPr lang="en-US" sz="2000" dirty="0" err="1">
                <a:solidFill>
                  <a:srgbClr val="000000"/>
                </a:solidFill>
                <a:highlight>
                  <a:srgbClr val="FFFFFF"/>
                </a:highlight>
                <a:latin typeface="Consolas" panose="020B0609020204030204" pitchFamily="49" charset="0"/>
              </a:rPr>
              <a:t>.</a:t>
            </a:r>
            <a:r>
              <a:rPr lang="en-US" sz="2000" i="1" dirty="0" err="1">
                <a:solidFill>
                  <a:srgbClr val="880000"/>
                </a:solidFill>
                <a:highlight>
                  <a:srgbClr val="FFFFFF"/>
                </a:highlight>
                <a:latin typeface="Consolas" panose="020B0609020204030204" pitchFamily="49" charset="0"/>
              </a:rPr>
              <a:t>resize</a:t>
            </a:r>
            <a:r>
              <a:rPr lang="en-US" sz="2000" dirty="0">
                <a:solidFill>
                  <a:srgbClr val="000000"/>
                </a:solidFill>
                <a:highlight>
                  <a:srgbClr val="FFFFFF"/>
                </a:highlight>
                <a:latin typeface="Consolas" panose="020B0609020204030204" pitchFamily="49" charset="0"/>
              </a:rPr>
              <a:t>(</a:t>
            </a:r>
            <a:r>
              <a:rPr lang="en-US" sz="2000" dirty="0" err="1">
                <a:solidFill>
                  <a:srgbClr val="000080"/>
                </a:solidFill>
                <a:highlight>
                  <a:srgbClr val="FFFFFF"/>
                </a:highlight>
                <a:latin typeface="Consolas" panose="020B0609020204030204" pitchFamily="49" charset="0"/>
              </a:rPr>
              <a:t>len</a:t>
            </a:r>
            <a:r>
              <a:rPr lang="en-US" sz="2000" dirty="0">
                <a:solidFill>
                  <a:srgbClr val="000000"/>
                </a:solidFill>
                <a:highlight>
                  <a:srgbClr val="FFFFFF"/>
                </a:highlight>
                <a:latin typeface="Consolas" panose="020B0609020204030204" pitchFamily="49" charset="0"/>
              </a:rPr>
              <a:t>);</a:t>
            </a: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err="1">
                <a:solidFill>
                  <a:srgbClr val="000080"/>
                </a:solidFill>
                <a:highlight>
                  <a:srgbClr val="FFFFFF"/>
                </a:highlight>
                <a:latin typeface="Consolas" panose="020B0609020204030204" pitchFamily="49" charset="0"/>
              </a:rPr>
              <a:t>m_File</a:t>
            </a:r>
            <a:r>
              <a:rPr lang="en-US" sz="2000" dirty="0" err="1">
                <a:solidFill>
                  <a:srgbClr val="000000"/>
                </a:solidFill>
                <a:highlight>
                  <a:srgbClr val="FFFFFF"/>
                </a:highlight>
                <a:latin typeface="Consolas" panose="020B0609020204030204" pitchFamily="49" charset="0"/>
              </a:rPr>
              <a:t>.</a:t>
            </a:r>
            <a:r>
              <a:rPr lang="en-US" sz="2000" dirty="0" err="1">
                <a:solidFill>
                  <a:srgbClr val="880000"/>
                </a:solidFill>
                <a:highlight>
                  <a:srgbClr val="FFFFFF"/>
                </a:highlight>
                <a:latin typeface="Consolas" panose="020B0609020204030204" pitchFamily="49" charset="0"/>
              </a:rPr>
              <a:t>read</a:t>
            </a:r>
            <a:r>
              <a:rPr lang="en-US" sz="2000" dirty="0">
                <a:solidFill>
                  <a:srgbClr val="000000"/>
                </a:solidFill>
                <a:highlight>
                  <a:srgbClr val="FFFFFF"/>
                </a:highlight>
                <a:latin typeface="Consolas" panose="020B0609020204030204" pitchFamily="49" charset="0"/>
              </a:rPr>
              <a:t>(&amp;</a:t>
            </a:r>
            <a:r>
              <a:rPr lang="en-US" sz="2000" dirty="0">
                <a:solidFill>
                  <a:srgbClr val="000080"/>
                </a:solidFill>
                <a:highlight>
                  <a:srgbClr val="FFFFFF"/>
                </a:highlight>
                <a:latin typeface="Consolas" panose="020B0609020204030204" pitchFamily="49" charset="0"/>
              </a:rPr>
              <a:t>str</a:t>
            </a:r>
            <a:r>
              <a:rPr lang="en-US" sz="2000" dirty="0">
                <a:solidFill>
                  <a:srgbClr val="000000"/>
                </a:solidFill>
                <a:highlight>
                  <a:srgbClr val="FFFFFF"/>
                </a:highlight>
                <a:latin typeface="Consolas" panose="020B0609020204030204" pitchFamily="49" charset="0"/>
              </a:rPr>
              <a:t>[0], </a:t>
            </a:r>
            <a:r>
              <a:rPr lang="en-US" sz="2000" dirty="0" err="1">
                <a:solidFill>
                  <a:srgbClr val="000080"/>
                </a:solidFill>
                <a:highlight>
                  <a:srgbClr val="FFFFFF"/>
                </a:highlight>
                <a:latin typeface="Consolas" panose="020B0609020204030204" pitchFamily="49" charset="0"/>
              </a:rPr>
              <a:t>len</a:t>
            </a:r>
            <a:r>
              <a:rPr lang="en-US" sz="2000" dirty="0">
                <a:solidFill>
                  <a:srgbClr val="000000"/>
                </a:solidFill>
                <a:highlight>
                  <a:srgbClr val="FFFFFF"/>
                </a:highlight>
                <a:latin typeface="Consolas" panose="020B0609020204030204" pitchFamily="49" charset="0"/>
              </a:rPr>
              <a:t>);</a:t>
            </a:r>
            <a:endParaRPr lang="ru-RU" sz="2000" dirty="0">
              <a:solidFill>
                <a:srgbClr val="000000"/>
              </a:solidFill>
              <a:highlight>
                <a:srgbClr val="FFFFFF"/>
              </a:highlight>
              <a:latin typeface="Consolas" panose="020B0609020204030204" pitchFamily="49" charset="0"/>
            </a:endParaRP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a:t>
            </a:r>
            <a:r>
              <a:rPr lang="en-US" sz="2000" dirty="0" err="1">
                <a:solidFill>
                  <a:srgbClr val="000080"/>
                </a:solidFill>
                <a:highlight>
                  <a:srgbClr val="FFFFFF"/>
                </a:highlight>
                <a:latin typeface="Consolas" panose="020B0609020204030204" pitchFamily="49" charset="0"/>
              </a:rPr>
              <a:t>m_File</a:t>
            </a:r>
            <a:r>
              <a:rPr lang="en-US" sz="2000" dirty="0" err="1">
                <a:solidFill>
                  <a:srgbClr val="000000"/>
                </a:solidFill>
                <a:highlight>
                  <a:srgbClr val="FFFFFF"/>
                </a:highlight>
                <a:latin typeface="Consolas" panose="020B0609020204030204" pitchFamily="49" charset="0"/>
              </a:rPr>
              <a:t>.</a:t>
            </a:r>
            <a:r>
              <a:rPr lang="en-US" sz="2000" i="1" dirty="0" err="1">
                <a:solidFill>
                  <a:srgbClr val="880000"/>
                </a:solidFill>
                <a:highlight>
                  <a:srgbClr val="FFFFFF"/>
                </a:highlight>
                <a:latin typeface="Consolas" panose="020B0609020204030204" pitchFamily="49" charset="0"/>
              </a:rPr>
              <a:t>good</a:t>
            </a:r>
            <a:r>
              <a:rPr lang="en-US" sz="2000" dirty="0">
                <a:solidFill>
                  <a:srgbClr val="000000"/>
                </a:solidFill>
                <a:highlight>
                  <a:srgbClr val="FFFFFF"/>
                </a:highlight>
                <a:latin typeface="Consolas" panose="020B0609020204030204" pitchFamily="49" charset="0"/>
              </a:rPr>
              <a:t>();</a:t>
            </a:r>
          </a:p>
          <a:p>
            <a:pPr>
              <a:lnSpc>
                <a:spcPct val="70000"/>
              </a:lnSpc>
            </a:pPr>
            <a:r>
              <a:rPr lang="ru-RU" sz="2000" dirty="0">
                <a:solidFill>
                  <a:srgbClr val="000000"/>
                </a:solidFill>
                <a:highlight>
                  <a:srgbClr val="FFFFFF"/>
                </a:highlight>
                <a:latin typeface="Consolas" panose="020B0609020204030204" pitchFamily="49" charset="0"/>
              </a:rPr>
              <a:t>}</a:t>
            </a:r>
          </a:p>
        </p:txBody>
      </p:sp>
      <p:sp>
        <p:nvSpPr>
          <p:cNvPr id="2" name="Дата 1"/>
          <p:cNvSpPr>
            <a:spLocks noGrp="1"/>
          </p:cNvSpPr>
          <p:nvPr>
            <p:ph type="dt" sz="half" idx="2"/>
          </p:nvPr>
        </p:nvSpPr>
        <p:spPr/>
        <p:txBody>
          <a:bodyPr/>
          <a:lstStyle/>
          <a:p>
            <a:pPr>
              <a:tabLst>
                <a:tab pos="1347788" algn="l"/>
              </a:tabLst>
            </a:pPr>
            <a:r>
              <a:rPr lang="ru-RU" dirty="0"/>
              <a:t>Левкович Н.В.	2019/2020</a:t>
            </a:r>
          </a:p>
        </p:txBody>
      </p:sp>
      <p:sp>
        <p:nvSpPr>
          <p:cNvPr id="3" name="Нижний колонтитул 2"/>
          <p:cNvSpPr>
            <a:spLocks noGrp="1"/>
          </p:cNvSpPr>
          <p:nvPr>
            <p:ph type="ftr" sz="quarter" idx="11"/>
          </p:nvPr>
        </p:nvSpPr>
        <p:spPr/>
        <p:txBody>
          <a:bodyPr/>
          <a:lstStyle/>
          <a:p>
            <a:r>
              <a:rPr lang="ru-RU" dirty="0"/>
              <a:t>Полиморфизм</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14</a:t>
            </a:fld>
            <a:endParaRPr lang="en-US"/>
          </a:p>
        </p:txBody>
      </p:sp>
    </p:spTree>
    <p:extLst>
      <p:ext uri="{BB962C8B-B14F-4D97-AF65-F5344CB8AC3E}">
        <p14:creationId xmlns:p14="http://schemas.microsoft.com/office/powerpoint/2010/main" val="796891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Стрелка вверх 25"/>
          <p:cNvSpPr/>
          <p:nvPr/>
        </p:nvSpPr>
        <p:spPr>
          <a:xfrm rot="18281620" flipH="1">
            <a:off x="5444422" y="2673527"/>
            <a:ext cx="333208" cy="2471878"/>
          </a:xfrm>
          <a:prstGeom prst="upArrow">
            <a:avLst>
              <a:gd name="adj1" fmla="val 0"/>
              <a:gd name="adj2" fmla="val 102155"/>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46" name="Стрелка вверх 45"/>
          <p:cNvSpPr/>
          <p:nvPr/>
        </p:nvSpPr>
        <p:spPr>
          <a:xfrm rot="19896127" flipH="1">
            <a:off x="3538803" y="3153170"/>
            <a:ext cx="353433" cy="1194589"/>
          </a:xfrm>
          <a:prstGeom prst="upArrow">
            <a:avLst>
              <a:gd name="adj1" fmla="val 0"/>
              <a:gd name="adj2" fmla="val 102155"/>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42" name="Стрелка вверх 41"/>
          <p:cNvSpPr/>
          <p:nvPr/>
        </p:nvSpPr>
        <p:spPr>
          <a:xfrm rot="1518690" flipH="1">
            <a:off x="2165934" y="3174353"/>
            <a:ext cx="353433" cy="1264245"/>
          </a:xfrm>
          <a:prstGeom prst="upArrow">
            <a:avLst>
              <a:gd name="adj1" fmla="val 0"/>
              <a:gd name="adj2" fmla="val 102155"/>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grpSp>
        <p:nvGrpSpPr>
          <p:cNvPr id="24" name="Группа 23"/>
          <p:cNvGrpSpPr/>
          <p:nvPr/>
        </p:nvGrpSpPr>
        <p:grpSpPr>
          <a:xfrm>
            <a:off x="1836000" y="1269000"/>
            <a:ext cx="2808001" cy="1944000"/>
            <a:chOff x="467999" y="1413000"/>
            <a:chExt cx="2808001" cy="1944000"/>
          </a:xfrm>
        </p:grpSpPr>
        <p:sp>
          <p:nvSpPr>
            <p:cNvPr id="5" name="Прямоугольник 4"/>
            <p:cNvSpPr/>
            <p:nvPr/>
          </p:nvSpPr>
          <p:spPr>
            <a:xfrm>
              <a:off x="468000" y="1413000"/>
              <a:ext cx="2808000" cy="1944000"/>
            </a:xfrm>
            <a:prstGeom prst="rect">
              <a:avLst/>
            </a:prstGeom>
            <a:solidFill>
              <a:srgbClr val="F7FFA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rPr>
                <a:t>CEmployee</a:t>
              </a:r>
            </a:p>
            <a:p>
              <a:pPr>
                <a:spcBef>
                  <a:spcPts val="600"/>
                </a:spcBef>
              </a:pPr>
              <a:r>
                <a:rPr lang="ru-RU" sz="2400" dirty="0">
                  <a:solidFill>
                    <a:schemeClr val="tx1"/>
                  </a:solidFill>
                </a:rPr>
                <a:t>-</a:t>
              </a:r>
              <a:r>
                <a:rPr lang="en-US" sz="2400" dirty="0">
                  <a:solidFill>
                    <a:schemeClr val="tx1"/>
                  </a:solidFill>
                </a:rPr>
                <a:t> </a:t>
              </a:r>
              <a:r>
                <a:rPr lang="en-US" sz="2400" dirty="0" err="1">
                  <a:solidFill>
                    <a:srgbClr val="000080"/>
                  </a:solidFill>
                </a:rPr>
                <a:t>m_Name</a:t>
              </a:r>
              <a:r>
                <a:rPr lang="en-US" sz="2400" dirty="0">
                  <a:solidFill>
                    <a:srgbClr val="000080"/>
                  </a:solidFill>
                </a:rPr>
                <a:t> </a:t>
              </a:r>
              <a:r>
                <a:rPr lang="en-US" sz="2400" dirty="0">
                  <a:solidFill>
                    <a:schemeClr val="tx1"/>
                  </a:solidFill>
                </a:rPr>
                <a:t>: </a:t>
              </a:r>
              <a:r>
                <a:rPr lang="en-US" sz="2400" dirty="0">
                  <a:solidFill>
                    <a:srgbClr val="428497"/>
                  </a:solidFill>
                </a:rPr>
                <a:t>string</a:t>
              </a:r>
            </a:p>
            <a:p>
              <a:pPr>
                <a:lnSpc>
                  <a:spcPct val="90000"/>
                </a:lnSpc>
              </a:pPr>
              <a:r>
                <a:rPr lang="ru-RU" sz="2400" dirty="0">
                  <a:solidFill>
                    <a:schemeClr val="tx1"/>
                  </a:solidFill>
                </a:rPr>
                <a:t>-</a:t>
              </a:r>
              <a:r>
                <a:rPr lang="en-US" sz="2400" dirty="0">
                  <a:solidFill>
                    <a:schemeClr val="tx1"/>
                  </a:solidFill>
                </a:rPr>
                <a:t> </a:t>
              </a:r>
              <a:r>
                <a:rPr lang="en-US" sz="2400" dirty="0" err="1">
                  <a:solidFill>
                    <a:srgbClr val="000080"/>
                  </a:solidFill>
                </a:rPr>
                <a:t>m_ID</a:t>
              </a:r>
              <a:r>
                <a:rPr lang="en-US" sz="2400" dirty="0">
                  <a:solidFill>
                    <a:srgbClr val="000080"/>
                  </a:solidFill>
                </a:rPr>
                <a:t> </a:t>
              </a:r>
              <a:r>
                <a:rPr lang="en-US" sz="2400" dirty="0">
                  <a:solidFill>
                    <a:schemeClr val="tx1"/>
                  </a:solidFill>
                </a:rPr>
                <a:t>: </a:t>
              </a:r>
              <a:r>
                <a:rPr lang="en-US" sz="2400" dirty="0">
                  <a:solidFill>
                    <a:srgbClr val="0000FF"/>
                  </a:solidFill>
                </a:rPr>
                <a:t>unsigned</a:t>
              </a:r>
              <a:r>
                <a:rPr lang="en-US" sz="2400" dirty="0">
                  <a:solidFill>
                    <a:schemeClr val="tx1"/>
                  </a:solidFill>
                </a:rPr>
                <a:t> </a:t>
              </a:r>
              <a:r>
                <a:rPr lang="en-US" sz="2400" dirty="0">
                  <a:solidFill>
                    <a:srgbClr val="0000FF"/>
                  </a:solidFill>
                </a:rPr>
                <a:t>int</a:t>
              </a:r>
            </a:p>
            <a:p>
              <a:pPr>
                <a:spcBef>
                  <a:spcPts val="400"/>
                </a:spcBef>
              </a:pPr>
              <a:r>
                <a:rPr lang="en-US" sz="2400" dirty="0">
                  <a:solidFill>
                    <a:schemeClr val="tx1"/>
                  </a:solidFill>
                </a:rPr>
                <a:t>+ </a:t>
              </a:r>
              <a:r>
                <a:rPr lang="en-US" sz="2400" dirty="0">
                  <a:solidFill>
                    <a:srgbClr val="880000"/>
                  </a:solidFill>
                </a:rPr>
                <a:t>Input</a:t>
              </a:r>
              <a:r>
                <a:rPr lang="en-US" sz="2400" dirty="0">
                  <a:solidFill>
                    <a:schemeClr val="tx1"/>
                  </a:solidFill>
                </a:rPr>
                <a:t>()</a:t>
              </a:r>
            </a:p>
            <a:p>
              <a:pPr>
                <a:lnSpc>
                  <a:spcPct val="90000"/>
                </a:lnSpc>
              </a:pPr>
              <a:r>
                <a:rPr lang="en-US" sz="2400" dirty="0">
                  <a:solidFill>
                    <a:schemeClr val="tx1"/>
                  </a:solidFill>
                </a:rPr>
                <a:t>+ </a:t>
              </a:r>
              <a:r>
                <a:rPr lang="en-US" sz="2400" dirty="0">
                  <a:solidFill>
                    <a:srgbClr val="880000"/>
                  </a:solidFill>
                </a:rPr>
                <a:t>Print</a:t>
              </a:r>
              <a:r>
                <a:rPr lang="en-US" sz="2400" dirty="0">
                  <a:solidFill>
                    <a:schemeClr val="tx1"/>
                  </a:solidFill>
                </a:rPr>
                <a:t>()</a:t>
              </a:r>
            </a:p>
          </p:txBody>
        </p:sp>
        <p:cxnSp>
          <p:nvCxnSpPr>
            <p:cNvPr id="10" name="Прямая соединительная линия 9"/>
            <p:cNvCxnSpPr/>
            <p:nvPr/>
          </p:nvCxnSpPr>
          <p:spPr>
            <a:xfrm>
              <a:off x="467999" y="1845000"/>
              <a:ext cx="2808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a:xfrm>
              <a:off x="467999" y="2637000"/>
              <a:ext cx="2808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Группа 12"/>
          <p:cNvGrpSpPr/>
          <p:nvPr/>
        </p:nvGrpSpPr>
        <p:grpSpPr>
          <a:xfrm>
            <a:off x="396000" y="4293000"/>
            <a:ext cx="2448000" cy="1440000"/>
            <a:chOff x="5796000" y="909000"/>
            <a:chExt cx="2448000" cy="1440000"/>
          </a:xfrm>
        </p:grpSpPr>
        <p:sp>
          <p:nvSpPr>
            <p:cNvPr id="14" name="Прямоугольник 13"/>
            <p:cNvSpPr/>
            <p:nvPr/>
          </p:nvSpPr>
          <p:spPr>
            <a:xfrm>
              <a:off x="5796000" y="909000"/>
              <a:ext cx="2448000" cy="1440000"/>
            </a:xfrm>
            <a:prstGeom prst="rect">
              <a:avLst/>
            </a:prstGeom>
            <a:solidFill>
              <a:srgbClr val="F7FFA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err="1">
                  <a:solidFill>
                    <a:schemeClr val="tx1"/>
                  </a:solidFill>
                </a:rPr>
                <a:t>CLaborer</a:t>
              </a:r>
              <a:endParaRPr lang="ru-RU" sz="2400" dirty="0">
                <a:solidFill>
                  <a:schemeClr val="tx1"/>
                </a:solidFill>
              </a:endParaRPr>
            </a:p>
          </p:txBody>
        </p:sp>
        <p:cxnSp>
          <p:nvCxnSpPr>
            <p:cNvPr id="15" name="Прямая соединительная линия 14"/>
            <p:cNvCxnSpPr/>
            <p:nvPr/>
          </p:nvCxnSpPr>
          <p:spPr>
            <a:xfrm>
              <a:off x="5796000" y="1341000"/>
              <a:ext cx="2448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a:xfrm>
              <a:off x="5796000" y="1845000"/>
              <a:ext cx="2448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 name="Группа 29"/>
          <p:cNvGrpSpPr/>
          <p:nvPr/>
        </p:nvGrpSpPr>
        <p:grpSpPr>
          <a:xfrm>
            <a:off x="3276000" y="4293000"/>
            <a:ext cx="2448000" cy="1800000"/>
            <a:chOff x="5796000" y="909000"/>
            <a:chExt cx="2448000" cy="1800000"/>
          </a:xfrm>
        </p:grpSpPr>
        <p:sp>
          <p:nvSpPr>
            <p:cNvPr id="31" name="Прямоугольник 30"/>
            <p:cNvSpPr/>
            <p:nvPr/>
          </p:nvSpPr>
          <p:spPr>
            <a:xfrm>
              <a:off x="5796000" y="909000"/>
              <a:ext cx="2448000" cy="1800000"/>
            </a:xfrm>
            <a:prstGeom prst="rect">
              <a:avLst/>
            </a:prstGeom>
            <a:solidFill>
              <a:srgbClr val="F7FFA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err="1">
                  <a:solidFill>
                    <a:schemeClr val="tx1"/>
                  </a:solidFill>
                </a:rPr>
                <a:t>CScientist</a:t>
              </a:r>
              <a:endParaRPr lang="en-US" sz="2400" b="1" dirty="0">
                <a:solidFill>
                  <a:schemeClr val="tx1"/>
                </a:solidFill>
              </a:endParaRPr>
            </a:p>
            <a:p>
              <a:pPr>
                <a:spcBef>
                  <a:spcPts val="600"/>
                </a:spcBef>
              </a:pPr>
              <a:r>
                <a:rPr lang="ru-RU" sz="2400" dirty="0">
                  <a:solidFill>
                    <a:schemeClr val="tx1"/>
                  </a:solidFill>
                </a:rPr>
                <a:t>-</a:t>
              </a:r>
              <a:r>
                <a:rPr lang="en-US" sz="2400" dirty="0">
                  <a:solidFill>
                    <a:schemeClr val="tx1"/>
                  </a:solidFill>
                </a:rPr>
                <a:t> </a:t>
              </a:r>
              <a:r>
                <a:rPr lang="en-US" sz="2400" dirty="0">
                  <a:solidFill>
                    <a:srgbClr val="000080"/>
                  </a:solidFill>
                </a:rPr>
                <a:t>m_PubsCnt</a:t>
              </a:r>
              <a:r>
                <a:rPr lang="en-US" sz="2400" dirty="0">
                  <a:solidFill>
                    <a:schemeClr val="tx1"/>
                  </a:solidFill>
                </a:rPr>
                <a:t> : </a:t>
              </a:r>
              <a:r>
                <a:rPr lang="en-US" sz="2400" dirty="0">
                  <a:solidFill>
                    <a:srgbClr val="0000FF"/>
                  </a:solidFill>
                </a:rPr>
                <a:t>int</a:t>
              </a:r>
            </a:p>
            <a:p>
              <a:pPr>
                <a:spcBef>
                  <a:spcPts val="1200"/>
                </a:spcBef>
              </a:pPr>
              <a:r>
                <a:rPr lang="en-US" sz="2400" dirty="0">
                  <a:solidFill>
                    <a:schemeClr val="tx1"/>
                  </a:solidFill>
                </a:rPr>
                <a:t>+ </a:t>
              </a:r>
              <a:r>
                <a:rPr lang="en-US" sz="2400" dirty="0">
                  <a:solidFill>
                    <a:srgbClr val="880000"/>
                  </a:solidFill>
                </a:rPr>
                <a:t>Input</a:t>
              </a:r>
              <a:r>
                <a:rPr lang="en-US" sz="2400" dirty="0">
                  <a:solidFill>
                    <a:schemeClr val="tx1"/>
                  </a:solidFill>
                </a:rPr>
                <a:t>()</a:t>
              </a:r>
            </a:p>
            <a:p>
              <a:r>
                <a:rPr lang="en-US" sz="2400" dirty="0">
                  <a:solidFill>
                    <a:schemeClr val="tx1"/>
                  </a:solidFill>
                </a:rPr>
                <a:t>+ </a:t>
              </a:r>
              <a:r>
                <a:rPr lang="en-US" sz="2400" dirty="0">
                  <a:solidFill>
                    <a:srgbClr val="880000"/>
                  </a:solidFill>
                </a:rPr>
                <a:t>Print</a:t>
              </a:r>
              <a:r>
                <a:rPr lang="en-US" sz="2400" dirty="0">
                  <a:solidFill>
                    <a:schemeClr val="tx1"/>
                  </a:solidFill>
                </a:rPr>
                <a:t>()</a:t>
              </a:r>
            </a:p>
            <a:p>
              <a:pPr algn="ctr"/>
              <a:endParaRPr lang="ru-RU" sz="2400" dirty="0">
                <a:solidFill>
                  <a:schemeClr val="tx1"/>
                </a:solidFill>
              </a:endParaRPr>
            </a:p>
          </p:txBody>
        </p:sp>
        <p:cxnSp>
          <p:nvCxnSpPr>
            <p:cNvPr id="33" name="Прямая соединительная линия 32"/>
            <p:cNvCxnSpPr/>
            <p:nvPr/>
          </p:nvCxnSpPr>
          <p:spPr>
            <a:xfrm>
              <a:off x="5796000" y="1341000"/>
              <a:ext cx="2448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Прямая соединительная линия 33"/>
            <p:cNvCxnSpPr/>
            <p:nvPr/>
          </p:nvCxnSpPr>
          <p:spPr>
            <a:xfrm>
              <a:off x="5796000" y="1845000"/>
              <a:ext cx="2448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Группа 35"/>
          <p:cNvGrpSpPr/>
          <p:nvPr/>
        </p:nvGrpSpPr>
        <p:grpSpPr>
          <a:xfrm>
            <a:off x="6156000" y="4293000"/>
            <a:ext cx="2736000" cy="1800000"/>
            <a:chOff x="5796000" y="909000"/>
            <a:chExt cx="2448000" cy="1800000"/>
          </a:xfrm>
        </p:grpSpPr>
        <p:sp>
          <p:nvSpPr>
            <p:cNvPr id="37" name="Прямоугольник 36"/>
            <p:cNvSpPr/>
            <p:nvPr/>
          </p:nvSpPr>
          <p:spPr>
            <a:xfrm>
              <a:off x="5796000" y="909000"/>
              <a:ext cx="2448000" cy="1800000"/>
            </a:xfrm>
            <a:prstGeom prst="rect">
              <a:avLst/>
            </a:prstGeom>
            <a:solidFill>
              <a:srgbClr val="F7FFA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err="1">
                  <a:solidFill>
                    <a:schemeClr val="tx1"/>
                  </a:solidFill>
                </a:rPr>
                <a:t>CManager</a:t>
              </a:r>
              <a:endParaRPr lang="en-US" sz="2400" b="1" dirty="0">
                <a:solidFill>
                  <a:schemeClr val="tx1"/>
                </a:solidFill>
              </a:endParaRPr>
            </a:p>
            <a:p>
              <a:pPr>
                <a:spcBef>
                  <a:spcPts val="600"/>
                </a:spcBef>
              </a:pPr>
              <a:r>
                <a:rPr lang="ru-RU" sz="2400" dirty="0">
                  <a:solidFill>
                    <a:schemeClr val="tx1"/>
                  </a:solidFill>
                </a:rPr>
                <a:t>-</a:t>
              </a:r>
              <a:r>
                <a:rPr lang="en-US" sz="2400" dirty="0">
                  <a:solidFill>
                    <a:schemeClr val="tx1"/>
                  </a:solidFill>
                </a:rPr>
                <a:t> </a:t>
              </a:r>
              <a:r>
                <a:rPr lang="en-US" sz="2400" dirty="0" err="1">
                  <a:solidFill>
                    <a:srgbClr val="000080"/>
                  </a:solidFill>
                </a:rPr>
                <a:t>m_Title</a:t>
              </a:r>
              <a:r>
                <a:rPr lang="en-US" sz="2400" dirty="0">
                  <a:solidFill>
                    <a:srgbClr val="000080"/>
                  </a:solidFill>
                </a:rPr>
                <a:t> </a:t>
              </a:r>
              <a:r>
                <a:rPr lang="en-US" sz="2400" dirty="0">
                  <a:solidFill>
                    <a:schemeClr val="tx1"/>
                  </a:solidFill>
                </a:rPr>
                <a:t>: </a:t>
              </a:r>
              <a:r>
                <a:rPr lang="en-US" sz="2400" dirty="0">
                  <a:solidFill>
                    <a:srgbClr val="428497"/>
                  </a:solidFill>
                </a:rPr>
                <a:t>string</a:t>
              </a:r>
            </a:p>
            <a:p>
              <a:pPr>
                <a:spcBef>
                  <a:spcPts val="1200"/>
                </a:spcBef>
              </a:pPr>
              <a:r>
                <a:rPr lang="en-US" sz="2400" dirty="0">
                  <a:solidFill>
                    <a:schemeClr val="tx1"/>
                  </a:solidFill>
                </a:rPr>
                <a:t>+ </a:t>
              </a:r>
              <a:r>
                <a:rPr lang="en-US" sz="2400" dirty="0">
                  <a:solidFill>
                    <a:srgbClr val="880000"/>
                  </a:solidFill>
                </a:rPr>
                <a:t>Input</a:t>
              </a:r>
              <a:r>
                <a:rPr lang="en-US" sz="2400" dirty="0">
                  <a:solidFill>
                    <a:schemeClr val="tx1"/>
                  </a:solidFill>
                </a:rPr>
                <a:t>()</a:t>
              </a:r>
            </a:p>
            <a:p>
              <a:r>
                <a:rPr lang="en-US" sz="2400" dirty="0">
                  <a:solidFill>
                    <a:schemeClr val="tx1"/>
                  </a:solidFill>
                </a:rPr>
                <a:t>+ </a:t>
              </a:r>
              <a:r>
                <a:rPr lang="en-US" sz="2400" dirty="0">
                  <a:solidFill>
                    <a:srgbClr val="880000"/>
                  </a:solidFill>
                </a:rPr>
                <a:t>Print</a:t>
              </a:r>
              <a:r>
                <a:rPr lang="en-US" sz="2400" dirty="0">
                  <a:solidFill>
                    <a:schemeClr val="tx1"/>
                  </a:solidFill>
                </a:rPr>
                <a:t>()</a:t>
              </a:r>
            </a:p>
            <a:p>
              <a:pPr algn="ctr"/>
              <a:endParaRPr lang="ru-RU" sz="2400" dirty="0">
                <a:solidFill>
                  <a:schemeClr val="tx1"/>
                </a:solidFill>
              </a:endParaRPr>
            </a:p>
          </p:txBody>
        </p:sp>
        <p:cxnSp>
          <p:nvCxnSpPr>
            <p:cNvPr id="38" name="Прямая соединительная линия 37"/>
            <p:cNvCxnSpPr/>
            <p:nvPr/>
          </p:nvCxnSpPr>
          <p:spPr>
            <a:xfrm>
              <a:off x="5796000" y="1341000"/>
              <a:ext cx="2448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p:cNvCxnSpPr/>
            <p:nvPr/>
          </p:nvCxnSpPr>
          <p:spPr>
            <a:xfrm>
              <a:off x="5796000" y="1845000"/>
              <a:ext cx="2448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Заголовок 5"/>
          <p:cNvSpPr txBox="1">
            <a:spLocks/>
          </p:cNvSpPr>
          <p:nvPr/>
        </p:nvSpPr>
        <p:spPr>
          <a:xfrm>
            <a:off x="108000" y="117000"/>
            <a:ext cx="8928000" cy="1151999"/>
          </a:xfrm>
          <a:prstGeom prst="rect">
            <a:avLst/>
          </a:prstGeom>
        </p:spPr>
        <p:txBody>
          <a:bodyPr vert="horz" lIns="91440" tIns="45720" rIns="91440" bIns="45720" rtlCol="0" anchor="t">
            <a:normAutofit fontScale="900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solidFill>
                  <a:schemeClr val="bg1">
                    <a:lumMod val="50000"/>
                  </a:schemeClr>
                </a:solidFill>
              </a:rPr>
              <a:t>Примеры использования принципа полиморфизма</a:t>
            </a:r>
            <a:r>
              <a:rPr lang="en-US" dirty="0">
                <a:solidFill>
                  <a:schemeClr val="bg1">
                    <a:lumMod val="50000"/>
                  </a:schemeClr>
                </a:solidFill>
              </a:rPr>
              <a:t> : </a:t>
            </a:r>
            <a:r>
              <a:rPr lang="ru-RU" dirty="0">
                <a:solidFill>
                  <a:schemeClr val="bg1">
                    <a:lumMod val="50000"/>
                  </a:schemeClr>
                </a:solidFill>
              </a:rPr>
              <a:t>фабрика класса</a:t>
            </a:r>
          </a:p>
        </p:txBody>
      </p:sp>
      <p:sp>
        <p:nvSpPr>
          <p:cNvPr id="41" name="Скругленный прямоугольник 40"/>
          <p:cNvSpPr/>
          <p:nvPr/>
        </p:nvSpPr>
        <p:spPr>
          <a:xfrm>
            <a:off x="5076000" y="1269000"/>
            <a:ext cx="3888000" cy="2160000"/>
          </a:xfrm>
          <a:prstGeom prst="roundRect">
            <a:avLst/>
          </a:prstGeom>
          <a:solidFill>
            <a:schemeClr val="bg1"/>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200"/>
              </a:spcBef>
            </a:pPr>
            <a:r>
              <a:rPr lang="ru-RU" sz="2200" dirty="0">
                <a:solidFill>
                  <a:schemeClr val="tx1"/>
                </a:solidFill>
              </a:rPr>
              <a:t>Задача: написать функцию, которая принимает</a:t>
            </a:r>
            <a:br>
              <a:rPr lang="ru-RU" sz="2200" dirty="0">
                <a:solidFill>
                  <a:schemeClr val="tx1"/>
                </a:solidFill>
              </a:rPr>
            </a:br>
            <a:r>
              <a:rPr lang="ru-RU" sz="2200" dirty="0">
                <a:solidFill>
                  <a:schemeClr val="tx1"/>
                </a:solidFill>
              </a:rPr>
              <a:t>название класса в виде строки, а возвращает экземпляр этого класса.</a:t>
            </a:r>
          </a:p>
        </p:txBody>
      </p:sp>
      <p:sp>
        <p:nvSpPr>
          <p:cNvPr id="2" name="Дата 1"/>
          <p:cNvSpPr>
            <a:spLocks noGrp="1"/>
          </p:cNvSpPr>
          <p:nvPr>
            <p:ph type="dt" sz="half" idx="2"/>
          </p:nvPr>
        </p:nvSpPr>
        <p:spPr/>
        <p:txBody>
          <a:bodyPr/>
          <a:lstStyle/>
          <a:p>
            <a:pPr>
              <a:tabLst>
                <a:tab pos="1347788" algn="l"/>
              </a:tabLst>
            </a:pPr>
            <a:r>
              <a:rPr lang="ru-RU" dirty="0"/>
              <a:t>Левкович Н.В.	2019/2020</a:t>
            </a:r>
          </a:p>
        </p:txBody>
      </p:sp>
      <p:sp>
        <p:nvSpPr>
          <p:cNvPr id="3" name="Нижний колонтитул 2"/>
          <p:cNvSpPr>
            <a:spLocks noGrp="1"/>
          </p:cNvSpPr>
          <p:nvPr>
            <p:ph type="ftr" sz="quarter" idx="11"/>
          </p:nvPr>
        </p:nvSpPr>
        <p:spPr/>
        <p:txBody>
          <a:bodyPr/>
          <a:lstStyle/>
          <a:p>
            <a:r>
              <a:rPr lang="ru-RU" dirty="0"/>
              <a:t>Полиморфизм</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15</a:t>
            </a:fld>
            <a:endParaRPr lang="en-US"/>
          </a:p>
        </p:txBody>
      </p:sp>
    </p:spTree>
    <p:extLst>
      <p:ext uri="{BB962C8B-B14F-4D97-AF65-F5344CB8AC3E}">
        <p14:creationId xmlns:p14="http://schemas.microsoft.com/office/powerpoint/2010/main" val="3683948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044000" y="2061000"/>
            <a:ext cx="6912000" cy="3240000"/>
          </a:xfrm>
          <a:prstGeom prst="rect">
            <a:avLst/>
          </a:prstGeom>
          <a:ln>
            <a:solidFill>
              <a:schemeClr val="accent2"/>
            </a:solidFill>
          </a:ln>
        </p:spPr>
        <p:txBody>
          <a:bodyPr wrap="square">
            <a:noAutofit/>
          </a:bodyPr>
          <a:lstStyle/>
          <a:p>
            <a:r>
              <a:rPr lang="en-US" sz="2000" dirty="0">
                <a:solidFill>
                  <a:srgbClr val="216F85"/>
                </a:solidFill>
                <a:highlight>
                  <a:srgbClr val="FFFFFF"/>
                </a:highlight>
                <a:latin typeface="Consolas" panose="020B0609020204030204" pitchFamily="49" charset="0"/>
              </a:rPr>
              <a:t>CEmployee</a:t>
            </a:r>
            <a:r>
              <a:rPr lang="en-US" sz="2000" dirty="0">
                <a:solidFill>
                  <a:srgbClr val="000000"/>
                </a:solidFill>
                <a:highlight>
                  <a:srgbClr val="FFFFFF"/>
                </a:highlight>
                <a:latin typeface="Consolas" panose="020B0609020204030204" pitchFamily="49" charset="0"/>
              </a:rPr>
              <a:t>* </a:t>
            </a:r>
            <a:r>
              <a:rPr lang="en-US" sz="2000" dirty="0" err="1">
                <a:solidFill>
                  <a:srgbClr val="880000"/>
                </a:solidFill>
                <a:highlight>
                  <a:srgbClr val="FFFFFF"/>
                </a:highlight>
                <a:latin typeface="Consolas" panose="020B0609020204030204" pitchFamily="49" charset="0"/>
              </a:rPr>
              <a:t>CreateEmployee</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const</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char</a:t>
            </a:r>
            <a:r>
              <a:rPr lang="en-US" sz="2000" dirty="0">
                <a:solidFill>
                  <a:srgbClr val="000000"/>
                </a:solidFill>
                <a:highlight>
                  <a:srgbClr val="FFFFFF"/>
                </a:highlight>
                <a:latin typeface="Consolas" panose="020B0609020204030204" pitchFamily="49" charset="0"/>
              </a:rPr>
              <a:t>* </a:t>
            </a:r>
            <a:r>
              <a:rPr lang="en-US" sz="2000" dirty="0" err="1">
                <a:solidFill>
                  <a:srgbClr val="000080"/>
                </a:solidFill>
                <a:highlight>
                  <a:srgbClr val="FFFFFF"/>
                </a:highlight>
                <a:latin typeface="Consolas" panose="020B0609020204030204" pitchFamily="49" charset="0"/>
              </a:rPr>
              <a:t>typeName</a:t>
            </a:r>
            <a:r>
              <a:rPr lang="en-US" sz="2000" dirty="0">
                <a:solidFill>
                  <a:srgbClr val="000000"/>
                </a:solidFill>
                <a:highlight>
                  <a:srgbClr val="FFFFFF"/>
                </a:highlight>
                <a:latin typeface="Consolas" panose="020B0609020204030204" pitchFamily="49" charset="0"/>
              </a:rPr>
              <a:t>)</a:t>
            </a:r>
          </a:p>
          <a:p>
            <a:r>
              <a:rPr lang="ru-RU"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if</a:t>
            </a:r>
            <a:r>
              <a:rPr lang="en-US" sz="2000" dirty="0">
                <a:solidFill>
                  <a:srgbClr val="000000"/>
                </a:solidFill>
                <a:highlight>
                  <a:srgbClr val="FFFFFF"/>
                </a:highlight>
                <a:latin typeface="Consolas" panose="020B0609020204030204" pitchFamily="49" charset="0"/>
              </a:rPr>
              <a:t> (</a:t>
            </a:r>
            <a:r>
              <a:rPr lang="en-US" sz="2000" i="1" dirty="0" err="1">
                <a:solidFill>
                  <a:srgbClr val="880000"/>
                </a:solidFill>
                <a:highlight>
                  <a:srgbClr val="FFFFFF"/>
                </a:highlight>
                <a:latin typeface="Consolas" panose="020B0609020204030204" pitchFamily="49" charset="0"/>
              </a:rPr>
              <a:t>strcmp</a:t>
            </a:r>
            <a:r>
              <a:rPr lang="en-US" sz="2000" dirty="0">
                <a:solidFill>
                  <a:srgbClr val="000000"/>
                </a:solidFill>
                <a:highlight>
                  <a:srgbClr val="FFFFFF"/>
                </a:highlight>
                <a:latin typeface="Consolas" panose="020B0609020204030204" pitchFamily="49" charset="0"/>
              </a:rPr>
              <a:t>(</a:t>
            </a:r>
            <a:r>
              <a:rPr lang="en-US" sz="2000" dirty="0" err="1">
                <a:solidFill>
                  <a:srgbClr val="000080"/>
                </a:solidFill>
                <a:highlight>
                  <a:srgbClr val="FFFFFF"/>
                </a:highlight>
                <a:latin typeface="Consolas" panose="020B0609020204030204" pitchFamily="49" charset="0"/>
              </a:rPr>
              <a:t>typeName</a:t>
            </a:r>
            <a:r>
              <a:rPr lang="en-US" sz="2000" dirty="0">
                <a:solidFill>
                  <a:srgbClr val="000000"/>
                </a:solidFill>
                <a:highlight>
                  <a:srgbClr val="FFFFFF"/>
                </a:highlight>
                <a:latin typeface="Consolas" panose="020B0609020204030204" pitchFamily="49" charset="0"/>
              </a:rPr>
              <a:t>, </a:t>
            </a:r>
            <a:r>
              <a:rPr lang="en-US" sz="2000" dirty="0">
                <a:solidFill>
                  <a:srgbClr val="800000"/>
                </a:solidFill>
                <a:highlight>
                  <a:srgbClr val="FFFFFF"/>
                </a:highlight>
                <a:latin typeface="Consolas" panose="020B0609020204030204" pitchFamily="49" charset="0"/>
              </a:rPr>
              <a:t>"laborer"</a:t>
            </a:r>
            <a:r>
              <a:rPr lang="en-US" sz="2000" dirty="0">
                <a:solidFill>
                  <a:srgbClr val="000000"/>
                </a:solidFill>
                <a:highlight>
                  <a:srgbClr val="FFFFFF"/>
                </a:highlight>
                <a:latin typeface="Consolas" panose="020B0609020204030204" pitchFamily="49" charset="0"/>
              </a:rPr>
              <a:t>) == 0)</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new</a:t>
            </a:r>
            <a:r>
              <a:rPr lang="en-US" sz="2000" dirty="0">
                <a:solidFill>
                  <a:srgbClr val="000000"/>
                </a:solidFill>
                <a:highlight>
                  <a:srgbClr val="FFFFFF"/>
                </a:highlight>
                <a:latin typeface="Consolas" panose="020B0609020204030204" pitchFamily="49" charset="0"/>
              </a:rPr>
              <a:t> </a:t>
            </a:r>
            <a:r>
              <a:rPr lang="en-US" sz="2000" dirty="0" err="1">
                <a:solidFill>
                  <a:srgbClr val="216F85"/>
                </a:solidFill>
                <a:highlight>
                  <a:srgbClr val="FFFFFF"/>
                </a:highlight>
                <a:latin typeface="Consolas" panose="020B0609020204030204" pitchFamily="49" charset="0"/>
              </a:rPr>
              <a:t>CLaborer</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if</a:t>
            </a:r>
            <a:r>
              <a:rPr lang="en-US" sz="2000" dirty="0">
                <a:solidFill>
                  <a:srgbClr val="000000"/>
                </a:solidFill>
                <a:highlight>
                  <a:srgbClr val="FFFFFF"/>
                </a:highlight>
                <a:latin typeface="Consolas" panose="020B0609020204030204" pitchFamily="49" charset="0"/>
              </a:rPr>
              <a:t> (</a:t>
            </a:r>
            <a:r>
              <a:rPr lang="en-US" sz="2000" i="1" dirty="0" err="1">
                <a:solidFill>
                  <a:srgbClr val="880000"/>
                </a:solidFill>
                <a:highlight>
                  <a:srgbClr val="FFFFFF"/>
                </a:highlight>
                <a:latin typeface="Consolas" panose="020B0609020204030204" pitchFamily="49" charset="0"/>
              </a:rPr>
              <a:t>strcmp</a:t>
            </a:r>
            <a:r>
              <a:rPr lang="en-US" sz="2000" dirty="0">
                <a:solidFill>
                  <a:srgbClr val="000000"/>
                </a:solidFill>
                <a:highlight>
                  <a:srgbClr val="FFFFFF"/>
                </a:highlight>
                <a:latin typeface="Consolas" panose="020B0609020204030204" pitchFamily="49" charset="0"/>
              </a:rPr>
              <a:t>(</a:t>
            </a:r>
            <a:r>
              <a:rPr lang="en-US" sz="2000" dirty="0" err="1">
                <a:solidFill>
                  <a:srgbClr val="000080"/>
                </a:solidFill>
                <a:highlight>
                  <a:srgbClr val="FFFFFF"/>
                </a:highlight>
                <a:latin typeface="Consolas" panose="020B0609020204030204" pitchFamily="49" charset="0"/>
              </a:rPr>
              <a:t>typeName</a:t>
            </a:r>
            <a:r>
              <a:rPr lang="en-US" sz="2000" dirty="0">
                <a:solidFill>
                  <a:srgbClr val="000000"/>
                </a:solidFill>
                <a:highlight>
                  <a:srgbClr val="FFFFFF"/>
                </a:highlight>
                <a:latin typeface="Consolas" panose="020B0609020204030204" pitchFamily="49" charset="0"/>
              </a:rPr>
              <a:t>, </a:t>
            </a:r>
            <a:r>
              <a:rPr lang="en-US" sz="2000" dirty="0">
                <a:solidFill>
                  <a:srgbClr val="800000"/>
                </a:solidFill>
                <a:highlight>
                  <a:srgbClr val="FFFFFF"/>
                </a:highlight>
                <a:latin typeface="Consolas" panose="020B0609020204030204" pitchFamily="49" charset="0"/>
              </a:rPr>
              <a:t>"manager"</a:t>
            </a:r>
            <a:r>
              <a:rPr lang="en-US" sz="2000" dirty="0">
                <a:solidFill>
                  <a:srgbClr val="000000"/>
                </a:solidFill>
                <a:highlight>
                  <a:srgbClr val="FFFFFF"/>
                </a:highlight>
                <a:latin typeface="Consolas" panose="020B0609020204030204" pitchFamily="49" charset="0"/>
              </a:rPr>
              <a:t>) == 0)</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new</a:t>
            </a:r>
            <a:r>
              <a:rPr lang="en-US" sz="2000" dirty="0">
                <a:solidFill>
                  <a:srgbClr val="000000"/>
                </a:solidFill>
                <a:highlight>
                  <a:srgbClr val="FFFFFF"/>
                </a:highlight>
                <a:latin typeface="Consolas" panose="020B0609020204030204" pitchFamily="49" charset="0"/>
              </a:rPr>
              <a:t> </a:t>
            </a:r>
            <a:r>
              <a:rPr lang="en-US" sz="2000" dirty="0" err="1">
                <a:solidFill>
                  <a:srgbClr val="216F85"/>
                </a:solidFill>
                <a:highlight>
                  <a:srgbClr val="FFFFFF"/>
                </a:highlight>
                <a:latin typeface="Consolas" panose="020B0609020204030204" pitchFamily="49" charset="0"/>
              </a:rPr>
              <a:t>CManager</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if</a:t>
            </a:r>
            <a:r>
              <a:rPr lang="en-US" sz="2000" dirty="0">
                <a:solidFill>
                  <a:srgbClr val="000000"/>
                </a:solidFill>
                <a:highlight>
                  <a:srgbClr val="FFFFFF"/>
                </a:highlight>
                <a:latin typeface="Consolas" panose="020B0609020204030204" pitchFamily="49" charset="0"/>
              </a:rPr>
              <a:t> (</a:t>
            </a:r>
            <a:r>
              <a:rPr lang="en-US" sz="2000" i="1" dirty="0" err="1">
                <a:solidFill>
                  <a:srgbClr val="880000"/>
                </a:solidFill>
                <a:highlight>
                  <a:srgbClr val="FFFFFF"/>
                </a:highlight>
                <a:latin typeface="Consolas" panose="020B0609020204030204" pitchFamily="49" charset="0"/>
              </a:rPr>
              <a:t>strcmp</a:t>
            </a:r>
            <a:r>
              <a:rPr lang="en-US" sz="2000" dirty="0">
                <a:solidFill>
                  <a:srgbClr val="000000"/>
                </a:solidFill>
                <a:highlight>
                  <a:srgbClr val="FFFFFF"/>
                </a:highlight>
                <a:latin typeface="Consolas" panose="020B0609020204030204" pitchFamily="49" charset="0"/>
              </a:rPr>
              <a:t>(</a:t>
            </a:r>
            <a:r>
              <a:rPr lang="en-US" sz="2000" dirty="0" err="1">
                <a:solidFill>
                  <a:srgbClr val="000080"/>
                </a:solidFill>
                <a:highlight>
                  <a:srgbClr val="FFFFFF"/>
                </a:highlight>
                <a:latin typeface="Consolas" panose="020B0609020204030204" pitchFamily="49" charset="0"/>
              </a:rPr>
              <a:t>typeName</a:t>
            </a:r>
            <a:r>
              <a:rPr lang="en-US" sz="2000" dirty="0">
                <a:solidFill>
                  <a:srgbClr val="000000"/>
                </a:solidFill>
                <a:highlight>
                  <a:srgbClr val="FFFFFF"/>
                </a:highlight>
                <a:latin typeface="Consolas" panose="020B0609020204030204" pitchFamily="49" charset="0"/>
              </a:rPr>
              <a:t>, </a:t>
            </a:r>
            <a:r>
              <a:rPr lang="en-US" sz="2000" dirty="0">
                <a:solidFill>
                  <a:srgbClr val="800000"/>
                </a:solidFill>
                <a:highlight>
                  <a:srgbClr val="FFFFFF"/>
                </a:highlight>
                <a:latin typeface="Consolas" panose="020B0609020204030204" pitchFamily="49" charset="0"/>
              </a:rPr>
              <a:t>"scientist"</a:t>
            </a:r>
            <a:r>
              <a:rPr lang="en-US" sz="2000" dirty="0">
                <a:solidFill>
                  <a:srgbClr val="000000"/>
                </a:solidFill>
                <a:highlight>
                  <a:srgbClr val="FFFFFF"/>
                </a:highlight>
                <a:latin typeface="Consolas" panose="020B0609020204030204" pitchFamily="49" charset="0"/>
              </a:rPr>
              <a:t>) == 0)</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new</a:t>
            </a:r>
            <a:r>
              <a:rPr lang="en-US" sz="2000" dirty="0">
                <a:solidFill>
                  <a:srgbClr val="000000"/>
                </a:solidFill>
                <a:highlight>
                  <a:srgbClr val="FFFFFF"/>
                </a:highlight>
                <a:latin typeface="Consolas" panose="020B0609020204030204" pitchFamily="49" charset="0"/>
              </a:rPr>
              <a:t> </a:t>
            </a:r>
            <a:r>
              <a:rPr lang="en-US" sz="2000" dirty="0" err="1">
                <a:solidFill>
                  <a:srgbClr val="216F85"/>
                </a:solidFill>
                <a:highlight>
                  <a:srgbClr val="FFFFFF"/>
                </a:highlight>
                <a:latin typeface="Consolas" panose="020B0609020204030204" pitchFamily="49" charset="0"/>
              </a:rPr>
              <a:t>CScientist</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nullptr</a:t>
            </a:r>
            <a:r>
              <a:rPr lang="en-US" sz="2000" dirty="0">
                <a:solidFill>
                  <a:srgbClr val="000000"/>
                </a:solidFill>
                <a:highlight>
                  <a:srgbClr val="FFFFFF"/>
                </a:highlight>
                <a:latin typeface="Consolas" panose="020B0609020204030204" pitchFamily="49" charset="0"/>
              </a:rPr>
              <a:t>;</a:t>
            </a:r>
          </a:p>
          <a:p>
            <a:r>
              <a:rPr lang="ru-RU" sz="2000" dirty="0">
                <a:solidFill>
                  <a:srgbClr val="000000"/>
                </a:solidFill>
                <a:highlight>
                  <a:srgbClr val="FFFFFF"/>
                </a:highlight>
                <a:latin typeface="Consolas" panose="020B0609020204030204" pitchFamily="49" charset="0"/>
              </a:rPr>
              <a:t>}</a:t>
            </a:r>
          </a:p>
        </p:txBody>
      </p:sp>
      <p:sp>
        <p:nvSpPr>
          <p:cNvPr id="2" name="Дата 1"/>
          <p:cNvSpPr>
            <a:spLocks noGrp="1"/>
          </p:cNvSpPr>
          <p:nvPr>
            <p:ph type="dt" sz="half" idx="2"/>
          </p:nvPr>
        </p:nvSpPr>
        <p:spPr/>
        <p:txBody>
          <a:bodyPr/>
          <a:lstStyle/>
          <a:p>
            <a:pPr>
              <a:tabLst>
                <a:tab pos="1347788" algn="l"/>
              </a:tabLst>
            </a:pPr>
            <a:r>
              <a:rPr lang="ru-RU" dirty="0"/>
              <a:t>Левкович Н.В.	2019/2020</a:t>
            </a:r>
          </a:p>
        </p:txBody>
      </p:sp>
      <p:sp>
        <p:nvSpPr>
          <p:cNvPr id="3" name="Нижний колонтитул 2"/>
          <p:cNvSpPr>
            <a:spLocks noGrp="1"/>
          </p:cNvSpPr>
          <p:nvPr>
            <p:ph type="ftr" sz="quarter" idx="11"/>
          </p:nvPr>
        </p:nvSpPr>
        <p:spPr/>
        <p:txBody>
          <a:bodyPr/>
          <a:lstStyle/>
          <a:p>
            <a:r>
              <a:rPr lang="ru-RU" dirty="0"/>
              <a:t>Полиморфизм</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16</a:t>
            </a:fld>
            <a:endParaRPr lang="en-US"/>
          </a:p>
        </p:txBody>
      </p:sp>
      <p:sp>
        <p:nvSpPr>
          <p:cNvPr id="8" name="Заголовок 5"/>
          <p:cNvSpPr txBox="1">
            <a:spLocks/>
          </p:cNvSpPr>
          <p:nvPr/>
        </p:nvSpPr>
        <p:spPr>
          <a:xfrm>
            <a:off x="108000" y="117000"/>
            <a:ext cx="8928000" cy="1151999"/>
          </a:xfrm>
          <a:prstGeom prst="rect">
            <a:avLst/>
          </a:prstGeom>
        </p:spPr>
        <p:txBody>
          <a:bodyPr vert="horz" lIns="91440" tIns="45720" rIns="91440" bIns="45720" rtlCol="0" anchor="t">
            <a:normAutofit fontScale="900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solidFill>
                  <a:schemeClr val="bg1">
                    <a:lumMod val="50000"/>
                  </a:schemeClr>
                </a:solidFill>
              </a:rPr>
              <a:t>Примеры использования принципа полиморфизма</a:t>
            </a:r>
            <a:r>
              <a:rPr lang="en-US" dirty="0">
                <a:solidFill>
                  <a:schemeClr val="bg1">
                    <a:lumMod val="50000"/>
                  </a:schemeClr>
                </a:solidFill>
              </a:rPr>
              <a:t> : </a:t>
            </a:r>
            <a:r>
              <a:rPr lang="ru-RU" dirty="0">
                <a:solidFill>
                  <a:schemeClr val="bg1">
                    <a:lumMod val="50000"/>
                  </a:schemeClr>
                </a:solidFill>
              </a:rPr>
              <a:t>фабрика класса</a:t>
            </a:r>
          </a:p>
        </p:txBody>
      </p:sp>
    </p:spTree>
    <p:extLst>
      <p:ext uri="{BB962C8B-B14F-4D97-AF65-F5344CB8AC3E}">
        <p14:creationId xmlns:p14="http://schemas.microsoft.com/office/powerpoint/2010/main" val="3898522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Стрелка вверх 27"/>
          <p:cNvSpPr/>
          <p:nvPr/>
        </p:nvSpPr>
        <p:spPr>
          <a:xfrm rot="1518690" flipH="1">
            <a:off x="2089292" y="3587867"/>
            <a:ext cx="353433" cy="1264245"/>
          </a:xfrm>
          <a:prstGeom prst="upArrow">
            <a:avLst>
              <a:gd name="adj1" fmla="val 0"/>
              <a:gd name="adj2" fmla="val 102155"/>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7" name="Стрелка вверх 26"/>
          <p:cNvSpPr/>
          <p:nvPr/>
        </p:nvSpPr>
        <p:spPr>
          <a:xfrm rot="19896127" flipH="1">
            <a:off x="3682803" y="3585170"/>
            <a:ext cx="353433" cy="1194589"/>
          </a:xfrm>
          <a:prstGeom prst="upArrow">
            <a:avLst>
              <a:gd name="adj1" fmla="val 0"/>
              <a:gd name="adj2" fmla="val 102155"/>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49" name="Стрелка вверх 48"/>
          <p:cNvSpPr/>
          <p:nvPr/>
        </p:nvSpPr>
        <p:spPr>
          <a:xfrm rot="17502692" flipH="1">
            <a:off x="5903287" y="2877061"/>
            <a:ext cx="333208" cy="2471878"/>
          </a:xfrm>
          <a:prstGeom prst="upArrow">
            <a:avLst>
              <a:gd name="adj1" fmla="val 0"/>
              <a:gd name="adj2" fmla="val 102155"/>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grpSp>
        <p:nvGrpSpPr>
          <p:cNvPr id="24" name="Группа 23"/>
          <p:cNvGrpSpPr/>
          <p:nvPr/>
        </p:nvGrpSpPr>
        <p:grpSpPr>
          <a:xfrm>
            <a:off x="1764000" y="1197000"/>
            <a:ext cx="3168000" cy="2448000"/>
            <a:chOff x="467999" y="1413000"/>
            <a:chExt cx="2808001" cy="2505411"/>
          </a:xfrm>
        </p:grpSpPr>
        <p:sp>
          <p:nvSpPr>
            <p:cNvPr id="5" name="Прямоугольник 4"/>
            <p:cNvSpPr/>
            <p:nvPr/>
          </p:nvSpPr>
          <p:spPr>
            <a:xfrm>
              <a:off x="468000" y="1413000"/>
              <a:ext cx="2808000" cy="2505411"/>
            </a:xfrm>
            <a:prstGeom prst="rect">
              <a:avLst/>
            </a:prstGeom>
            <a:solidFill>
              <a:srgbClr val="F7FFA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rPr>
                <a:t>CEmployee</a:t>
              </a:r>
            </a:p>
            <a:p>
              <a:pPr>
                <a:spcBef>
                  <a:spcPts val="300"/>
                </a:spcBef>
              </a:pPr>
              <a:r>
                <a:rPr lang="ru-RU" sz="2400" dirty="0">
                  <a:solidFill>
                    <a:schemeClr val="tx1"/>
                  </a:solidFill>
                </a:rPr>
                <a:t>-</a:t>
              </a:r>
              <a:r>
                <a:rPr lang="en-US" sz="2400" dirty="0">
                  <a:solidFill>
                    <a:schemeClr val="tx1"/>
                  </a:solidFill>
                </a:rPr>
                <a:t> </a:t>
              </a:r>
              <a:r>
                <a:rPr lang="en-US" sz="2400" dirty="0" err="1">
                  <a:solidFill>
                    <a:srgbClr val="000080"/>
                  </a:solidFill>
                </a:rPr>
                <a:t>m_Name</a:t>
              </a:r>
              <a:r>
                <a:rPr lang="en-US" sz="2400" dirty="0">
                  <a:solidFill>
                    <a:srgbClr val="000080"/>
                  </a:solidFill>
                </a:rPr>
                <a:t> </a:t>
              </a:r>
              <a:r>
                <a:rPr lang="en-US" sz="2400" dirty="0">
                  <a:solidFill>
                    <a:schemeClr val="tx1"/>
                  </a:solidFill>
                </a:rPr>
                <a:t>: </a:t>
              </a:r>
              <a:r>
                <a:rPr lang="en-US" sz="2400" dirty="0">
                  <a:solidFill>
                    <a:srgbClr val="428497"/>
                  </a:solidFill>
                </a:rPr>
                <a:t>string</a:t>
              </a:r>
            </a:p>
            <a:p>
              <a:pPr>
                <a:lnSpc>
                  <a:spcPct val="80000"/>
                </a:lnSpc>
              </a:pPr>
              <a:r>
                <a:rPr lang="ru-RU" sz="2400" dirty="0">
                  <a:solidFill>
                    <a:schemeClr val="tx1"/>
                  </a:solidFill>
                </a:rPr>
                <a:t>-</a:t>
              </a:r>
              <a:r>
                <a:rPr lang="en-US" sz="2400" dirty="0">
                  <a:solidFill>
                    <a:schemeClr val="tx1"/>
                  </a:solidFill>
                </a:rPr>
                <a:t> </a:t>
              </a:r>
              <a:r>
                <a:rPr lang="en-US" sz="2400" dirty="0" err="1">
                  <a:solidFill>
                    <a:srgbClr val="000080"/>
                  </a:solidFill>
                </a:rPr>
                <a:t>m_ID</a:t>
              </a:r>
              <a:r>
                <a:rPr lang="en-US" sz="2400" dirty="0">
                  <a:solidFill>
                    <a:srgbClr val="000080"/>
                  </a:solidFill>
                </a:rPr>
                <a:t> </a:t>
              </a:r>
              <a:r>
                <a:rPr lang="en-US" sz="2400" dirty="0">
                  <a:solidFill>
                    <a:schemeClr val="tx1"/>
                  </a:solidFill>
                </a:rPr>
                <a:t>: </a:t>
              </a:r>
              <a:r>
                <a:rPr lang="en-US" sz="2400" dirty="0">
                  <a:solidFill>
                    <a:srgbClr val="0000FF"/>
                  </a:solidFill>
                </a:rPr>
                <a:t>unsigned</a:t>
              </a:r>
              <a:r>
                <a:rPr lang="en-US" sz="2400" dirty="0">
                  <a:solidFill>
                    <a:schemeClr val="tx1"/>
                  </a:solidFill>
                </a:rPr>
                <a:t> </a:t>
              </a:r>
              <a:r>
                <a:rPr lang="en-US" sz="2400" dirty="0">
                  <a:solidFill>
                    <a:srgbClr val="0000FF"/>
                  </a:solidFill>
                </a:rPr>
                <a:t>int</a:t>
              </a:r>
            </a:p>
            <a:p>
              <a:r>
                <a:rPr lang="en-US" sz="2400" dirty="0">
                  <a:solidFill>
                    <a:schemeClr val="tx1"/>
                  </a:solidFill>
                </a:rPr>
                <a:t>+ </a:t>
              </a:r>
              <a:r>
                <a:rPr lang="en-US" sz="2400" dirty="0">
                  <a:solidFill>
                    <a:srgbClr val="880000"/>
                  </a:solidFill>
                </a:rPr>
                <a:t>Input</a:t>
              </a:r>
              <a:r>
                <a:rPr lang="en-US" sz="2400" dirty="0">
                  <a:solidFill>
                    <a:schemeClr val="tx1"/>
                  </a:solidFill>
                </a:rPr>
                <a:t>()</a:t>
              </a:r>
            </a:p>
            <a:p>
              <a:pPr>
                <a:lnSpc>
                  <a:spcPct val="80000"/>
                </a:lnSpc>
              </a:pPr>
              <a:r>
                <a:rPr lang="en-US" sz="2400" dirty="0">
                  <a:solidFill>
                    <a:schemeClr val="tx1"/>
                  </a:solidFill>
                </a:rPr>
                <a:t>+ </a:t>
              </a:r>
              <a:r>
                <a:rPr lang="en-US" sz="2400" dirty="0">
                  <a:solidFill>
                    <a:srgbClr val="880000"/>
                  </a:solidFill>
                </a:rPr>
                <a:t>Print</a:t>
              </a:r>
              <a:r>
                <a:rPr lang="en-US" sz="2400" dirty="0">
                  <a:solidFill>
                    <a:schemeClr val="tx1"/>
                  </a:solidFill>
                </a:rPr>
                <a:t>()</a:t>
              </a:r>
            </a:p>
            <a:p>
              <a:pPr>
                <a:lnSpc>
                  <a:spcPct val="80000"/>
                </a:lnSpc>
              </a:pPr>
              <a:r>
                <a:rPr lang="en-US" sz="2400" dirty="0">
                  <a:solidFill>
                    <a:schemeClr val="tx1"/>
                  </a:solidFill>
                </a:rPr>
                <a:t>+ </a:t>
              </a:r>
              <a:r>
                <a:rPr lang="en-US" sz="2400" dirty="0">
                  <a:solidFill>
                    <a:srgbClr val="880000"/>
                  </a:solidFill>
                </a:rPr>
                <a:t>GetType </a:t>
              </a:r>
              <a:r>
                <a:rPr lang="en-US" sz="2400" dirty="0">
                  <a:solidFill>
                    <a:schemeClr val="tx1"/>
                  </a:solidFill>
                </a:rPr>
                <a:t>() : </a:t>
              </a:r>
              <a:r>
                <a:rPr lang="en-US" sz="2400" dirty="0">
                  <a:solidFill>
                    <a:srgbClr val="0000FF"/>
                  </a:solidFill>
                </a:rPr>
                <a:t>char</a:t>
              </a:r>
              <a:r>
                <a:rPr lang="en-US" sz="2400" dirty="0">
                  <a:solidFill>
                    <a:schemeClr val="tx1"/>
                  </a:solidFill>
                </a:rPr>
                <a:t>*</a:t>
              </a:r>
              <a:endParaRPr lang="en-US" sz="2400" dirty="0">
                <a:solidFill>
                  <a:srgbClr val="428497"/>
                </a:solidFill>
              </a:endParaRPr>
            </a:p>
            <a:p>
              <a:pPr>
                <a:lnSpc>
                  <a:spcPct val="80000"/>
                </a:lnSpc>
              </a:pPr>
              <a:r>
                <a:rPr lang="en-US" sz="2400" dirty="0">
                  <a:solidFill>
                    <a:schemeClr val="tx1"/>
                  </a:solidFill>
                </a:rPr>
                <a:t>+ </a:t>
              </a:r>
              <a:r>
                <a:rPr lang="en-US" sz="2400" dirty="0">
                  <a:solidFill>
                    <a:srgbClr val="880000"/>
                  </a:solidFill>
                </a:rPr>
                <a:t>Clone</a:t>
              </a:r>
              <a:r>
                <a:rPr lang="en-US" sz="2400" dirty="0">
                  <a:solidFill>
                    <a:schemeClr val="tx1"/>
                  </a:solidFill>
                </a:rPr>
                <a:t>() : </a:t>
              </a:r>
              <a:r>
                <a:rPr lang="en-US" sz="2400" dirty="0">
                  <a:solidFill>
                    <a:srgbClr val="428497"/>
                  </a:solidFill>
                </a:rPr>
                <a:t>CEmployee</a:t>
              </a:r>
              <a:r>
                <a:rPr lang="en-US" sz="2400" dirty="0">
                  <a:solidFill>
                    <a:schemeClr val="tx1"/>
                  </a:solidFill>
                </a:rPr>
                <a:t>*</a:t>
              </a:r>
            </a:p>
          </p:txBody>
        </p:sp>
        <p:cxnSp>
          <p:nvCxnSpPr>
            <p:cNvPr id="10" name="Прямая соединительная линия 9"/>
            <p:cNvCxnSpPr/>
            <p:nvPr/>
          </p:nvCxnSpPr>
          <p:spPr>
            <a:xfrm>
              <a:off x="467999" y="1845000"/>
              <a:ext cx="2808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a:xfrm>
              <a:off x="467999" y="2565000"/>
              <a:ext cx="2808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Группа 12"/>
          <p:cNvGrpSpPr/>
          <p:nvPr/>
        </p:nvGrpSpPr>
        <p:grpSpPr>
          <a:xfrm>
            <a:off x="108000" y="4221000"/>
            <a:ext cx="2808000" cy="1368000"/>
            <a:chOff x="5796000" y="909000"/>
            <a:chExt cx="2448000" cy="1368000"/>
          </a:xfrm>
        </p:grpSpPr>
        <p:sp>
          <p:nvSpPr>
            <p:cNvPr id="14" name="Прямоугольник 13"/>
            <p:cNvSpPr/>
            <p:nvPr/>
          </p:nvSpPr>
          <p:spPr>
            <a:xfrm>
              <a:off x="5796000" y="909000"/>
              <a:ext cx="2448000" cy="1368000"/>
            </a:xfrm>
            <a:prstGeom prst="rect">
              <a:avLst/>
            </a:prstGeom>
            <a:solidFill>
              <a:srgbClr val="F7FFA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err="1">
                  <a:solidFill>
                    <a:schemeClr val="tx1"/>
                  </a:solidFill>
                </a:rPr>
                <a:t>CLaborer</a:t>
              </a:r>
              <a:endParaRPr lang="en-US" sz="2400" b="1" dirty="0">
                <a:solidFill>
                  <a:schemeClr val="tx1"/>
                </a:solidFill>
              </a:endParaRPr>
            </a:p>
            <a:p>
              <a:pPr>
                <a:spcBef>
                  <a:spcPts val="1800"/>
                </a:spcBef>
              </a:pPr>
              <a:r>
                <a:rPr lang="en-US" sz="2400" dirty="0">
                  <a:solidFill>
                    <a:schemeClr val="tx1"/>
                  </a:solidFill>
                </a:rPr>
                <a:t>+ </a:t>
              </a:r>
              <a:r>
                <a:rPr lang="en-US" sz="2400" dirty="0">
                  <a:solidFill>
                    <a:srgbClr val="880000"/>
                  </a:solidFill>
                </a:rPr>
                <a:t>GetType </a:t>
              </a:r>
              <a:r>
                <a:rPr lang="en-US" sz="2400" dirty="0">
                  <a:solidFill>
                    <a:schemeClr val="tx1"/>
                  </a:solidFill>
                </a:rPr>
                <a:t>() : </a:t>
              </a:r>
              <a:r>
                <a:rPr lang="en-US" sz="2400" dirty="0">
                  <a:solidFill>
                    <a:srgbClr val="0000FF"/>
                  </a:solidFill>
                </a:rPr>
                <a:t>char</a:t>
              </a:r>
              <a:r>
                <a:rPr lang="en-US" sz="2400" dirty="0">
                  <a:solidFill>
                    <a:schemeClr val="tx1"/>
                  </a:solidFill>
                </a:rPr>
                <a:t>*</a:t>
              </a:r>
            </a:p>
            <a:p>
              <a:pPr>
                <a:lnSpc>
                  <a:spcPct val="80000"/>
                </a:lnSpc>
              </a:pPr>
              <a:r>
                <a:rPr lang="en-US" sz="2400" dirty="0">
                  <a:solidFill>
                    <a:schemeClr val="tx1"/>
                  </a:solidFill>
                </a:rPr>
                <a:t>+ </a:t>
              </a:r>
              <a:r>
                <a:rPr lang="en-US" sz="2400" dirty="0">
                  <a:solidFill>
                    <a:srgbClr val="880000"/>
                  </a:solidFill>
                </a:rPr>
                <a:t>Clone</a:t>
              </a:r>
              <a:r>
                <a:rPr lang="en-US" sz="2400" dirty="0">
                  <a:solidFill>
                    <a:schemeClr val="tx1"/>
                  </a:solidFill>
                </a:rPr>
                <a:t>() : </a:t>
              </a:r>
              <a:r>
                <a:rPr lang="en-US" sz="2400" dirty="0" err="1">
                  <a:solidFill>
                    <a:srgbClr val="428497"/>
                  </a:solidFill>
                </a:rPr>
                <a:t>CLaborer</a:t>
              </a:r>
              <a:r>
                <a:rPr lang="en-US" sz="2400" dirty="0">
                  <a:solidFill>
                    <a:schemeClr val="tx1"/>
                  </a:solidFill>
                </a:rPr>
                <a:t>*</a:t>
              </a:r>
            </a:p>
            <a:p>
              <a:pPr algn="ctr"/>
              <a:endParaRPr lang="ru-RU" sz="2400" dirty="0">
                <a:solidFill>
                  <a:schemeClr val="tx1"/>
                </a:solidFill>
              </a:endParaRPr>
            </a:p>
          </p:txBody>
        </p:sp>
        <p:cxnSp>
          <p:nvCxnSpPr>
            <p:cNvPr id="15" name="Прямая соединительная линия 14"/>
            <p:cNvCxnSpPr/>
            <p:nvPr/>
          </p:nvCxnSpPr>
          <p:spPr>
            <a:xfrm>
              <a:off x="5796000" y="1341000"/>
              <a:ext cx="2448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a:xfrm>
              <a:off x="5796000" y="1485000"/>
              <a:ext cx="2448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 name="Группа 29"/>
          <p:cNvGrpSpPr/>
          <p:nvPr/>
        </p:nvGrpSpPr>
        <p:grpSpPr>
          <a:xfrm>
            <a:off x="2988000" y="4221000"/>
            <a:ext cx="3024000" cy="2088000"/>
            <a:chOff x="5796000" y="909000"/>
            <a:chExt cx="2448000" cy="2088000"/>
          </a:xfrm>
        </p:grpSpPr>
        <p:sp>
          <p:nvSpPr>
            <p:cNvPr id="31" name="Прямоугольник 30"/>
            <p:cNvSpPr/>
            <p:nvPr/>
          </p:nvSpPr>
          <p:spPr>
            <a:xfrm>
              <a:off x="5796000" y="909000"/>
              <a:ext cx="2448000" cy="2088000"/>
            </a:xfrm>
            <a:prstGeom prst="rect">
              <a:avLst/>
            </a:prstGeom>
            <a:solidFill>
              <a:srgbClr val="F7FFA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err="1">
                  <a:solidFill>
                    <a:schemeClr val="tx1"/>
                  </a:solidFill>
                </a:rPr>
                <a:t>CScientist</a:t>
              </a:r>
              <a:endParaRPr lang="en-US" sz="2400" b="1" dirty="0">
                <a:solidFill>
                  <a:schemeClr val="tx1"/>
                </a:solidFill>
              </a:endParaRPr>
            </a:p>
            <a:p>
              <a:pPr>
                <a:spcBef>
                  <a:spcPts val="300"/>
                </a:spcBef>
              </a:pPr>
              <a:r>
                <a:rPr lang="ru-RU" sz="2400" dirty="0">
                  <a:solidFill>
                    <a:schemeClr val="tx1"/>
                  </a:solidFill>
                </a:rPr>
                <a:t>-</a:t>
              </a:r>
              <a:r>
                <a:rPr lang="en-US" sz="2400" dirty="0">
                  <a:solidFill>
                    <a:schemeClr val="tx1"/>
                  </a:solidFill>
                </a:rPr>
                <a:t> </a:t>
              </a:r>
              <a:r>
                <a:rPr lang="en-US" sz="2400" dirty="0">
                  <a:solidFill>
                    <a:srgbClr val="000080"/>
                  </a:solidFill>
                </a:rPr>
                <a:t>m_PubsCnt</a:t>
              </a:r>
              <a:r>
                <a:rPr lang="en-US" sz="2400" dirty="0">
                  <a:solidFill>
                    <a:schemeClr val="tx1"/>
                  </a:solidFill>
                </a:rPr>
                <a:t> : </a:t>
              </a:r>
              <a:r>
                <a:rPr lang="en-US" sz="2400" dirty="0">
                  <a:solidFill>
                    <a:srgbClr val="0000FF"/>
                  </a:solidFill>
                </a:rPr>
                <a:t>int</a:t>
              </a:r>
            </a:p>
            <a:p>
              <a:r>
                <a:rPr lang="en-US" sz="2400" dirty="0">
                  <a:solidFill>
                    <a:schemeClr val="tx1"/>
                  </a:solidFill>
                </a:rPr>
                <a:t>+ </a:t>
              </a:r>
              <a:r>
                <a:rPr lang="en-US" sz="2400" dirty="0">
                  <a:solidFill>
                    <a:srgbClr val="880000"/>
                  </a:solidFill>
                </a:rPr>
                <a:t>Input</a:t>
              </a:r>
              <a:r>
                <a:rPr lang="en-US" sz="2400" dirty="0">
                  <a:solidFill>
                    <a:schemeClr val="tx1"/>
                  </a:solidFill>
                </a:rPr>
                <a:t>()</a:t>
              </a:r>
            </a:p>
            <a:p>
              <a:pPr>
                <a:lnSpc>
                  <a:spcPct val="80000"/>
                </a:lnSpc>
              </a:pPr>
              <a:r>
                <a:rPr lang="en-US" sz="2400" dirty="0">
                  <a:solidFill>
                    <a:schemeClr val="tx1"/>
                  </a:solidFill>
                </a:rPr>
                <a:t>+ </a:t>
              </a:r>
              <a:r>
                <a:rPr lang="en-US" sz="2400" dirty="0">
                  <a:solidFill>
                    <a:srgbClr val="880000"/>
                  </a:solidFill>
                </a:rPr>
                <a:t>Print</a:t>
              </a:r>
              <a:r>
                <a:rPr lang="en-US" sz="2400" dirty="0">
                  <a:solidFill>
                    <a:schemeClr val="tx1"/>
                  </a:solidFill>
                </a:rPr>
                <a:t>()</a:t>
              </a:r>
            </a:p>
            <a:p>
              <a:pPr>
                <a:lnSpc>
                  <a:spcPct val="80000"/>
                </a:lnSpc>
              </a:pPr>
              <a:r>
                <a:rPr lang="en-US" sz="2400" dirty="0">
                  <a:solidFill>
                    <a:schemeClr val="tx1"/>
                  </a:solidFill>
                </a:rPr>
                <a:t>+ </a:t>
              </a:r>
              <a:r>
                <a:rPr lang="en-US" sz="2400" dirty="0" err="1">
                  <a:solidFill>
                    <a:srgbClr val="880000"/>
                  </a:solidFill>
                </a:rPr>
                <a:t>GetType</a:t>
              </a:r>
              <a:r>
                <a:rPr lang="en-US" sz="2400" dirty="0">
                  <a:solidFill>
                    <a:srgbClr val="880000"/>
                  </a:solidFill>
                </a:rPr>
                <a:t> </a:t>
              </a:r>
              <a:r>
                <a:rPr lang="en-US" sz="2400" dirty="0">
                  <a:solidFill>
                    <a:schemeClr val="tx1"/>
                  </a:solidFill>
                </a:rPr>
                <a:t>() : </a:t>
              </a:r>
              <a:r>
                <a:rPr lang="en-US" sz="2400" dirty="0">
                  <a:solidFill>
                    <a:srgbClr val="0000FF"/>
                  </a:solidFill>
                </a:rPr>
                <a:t>char</a:t>
              </a:r>
              <a:r>
                <a:rPr lang="en-US" sz="2400" dirty="0">
                  <a:solidFill>
                    <a:schemeClr val="tx1"/>
                  </a:solidFill>
                </a:rPr>
                <a:t>*</a:t>
              </a:r>
              <a:endParaRPr lang="en-US" sz="2400" dirty="0">
                <a:solidFill>
                  <a:srgbClr val="428497"/>
                </a:solidFill>
              </a:endParaRPr>
            </a:p>
            <a:p>
              <a:pPr>
                <a:lnSpc>
                  <a:spcPct val="80000"/>
                </a:lnSpc>
              </a:pPr>
              <a:r>
                <a:rPr lang="en-US" sz="2400" dirty="0">
                  <a:solidFill>
                    <a:schemeClr val="tx1"/>
                  </a:solidFill>
                </a:rPr>
                <a:t>+ </a:t>
              </a:r>
              <a:r>
                <a:rPr lang="en-US" sz="2400" dirty="0">
                  <a:solidFill>
                    <a:srgbClr val="880000"/>
                  </a:solidFill>
                </a:rPr>
                <a:t>Clone</a:t>
              </a:r>
              <a:r>
                <a:rPr lang="en-US" sz="2400" dirty="0">
                  <a:solidFill>
                    <a:schemeClr val="tx1"/>
                  </a:solidFill>
                </a:rPr>
                <a:t>() : </a:t>
              </a:r>
              <a:r>
                <a:rPr lang="en-US" sz="2400" dirty="0" err="1">
                  <a:solidFill>
                    <a:srgbClr val="428497"/>
                  </a:solidFill>
                </a:rPr>
                <a:t>CScientist</a:t>
              </a:r>
              <a:r>
                <a:rPr lang="en-US" sz="2400" dirty="0">
                  <a:solidFill>
                    <a:schemeClr val="tx1"/>
                  </a:solidFill>
                </a:rPr>
                <a:t>*</a:t>
              </a:r>
            </a:p>
            <a:p>
              <a:pPr algn="ctr"/>
              <a:endParaRPr lang="ru-RU" sz="2400" dirty="0">
                <a:solidFill>
                  <a:schemeClr val="tx1"/>
                </a:solidFill>
              </a:endParaRPr>
            </a:p>
          </p:txBody>
        </p:sp>
        <p:cxnSp>
          <p:nvCxnSpPr>
            <p:cNvPr id="33" name="Прямая соединительная линия 32"/>
            <p:cNvCxnSpPr/>
            <p:nvPr/>
          </p:nvCxnSpPr>
          <p:spPr>
            <a:xfrm>
              <a:off x="5796000" y="1341000"/>
              <a:ext cx="2448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Прямая соединительная линия 33"/>
            <p:cNvCxnSpPr/>
            <p:nvPr/>
          </p:nvCxnSpPr>
          <p:spPr>
            <a:xfrm>
              <a:off x="5796000" y="1773000"/>
              <a:ext cx="2448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Группа 35"/>
          <p:cNvGrpSpPr/>
          <p:nvPr/>
        </p:nvGrpSpPr>
        <p:grpSpPr>
          <a:xfrm>
            <a:off x="6084000" y="4221000"/>
            <a:ext cx="2983543" cy="2088000"/>
            <a:chOff x="5821881" y="909000"/>
            <a:chExt cx="2448000" cy="2088000"/>
          </a:xfrm>
        </p:grpSpPr>
        <p:sp>
          <p:nvSpPr>
            <p:cNvPr id="37" name="Прямоугольник 36"/>
            <p:cNvSpPr/>
            <p:nvPr/>
          </p:nvSpPr>
          <p:spPr>
            <a:xfrm>
              <a:off x="5821881" y="909000"/>
              <a:ext cx="2448000" cy="2088000"/>
            </a:xfrm>
            <a:prstGeom prst="rect">
              <a:avLst/>
            </a:prstGeom>
            <a:solidFill>
              <a:srgbClr val="F7FFA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err="1">
                  <a:solidFill>
                    <a:schemeClr val="tx1"/>
                  </a:solidFill>
                </a:rPr>
                <a:t>CManager</a:t>
              </a:r>
              <a:endParaRPr lang="en-US" sz="2400" b="1" dirty="0">
                <a:solidFill>
                  <a:schemeClr val="tx1"/>
                </a:solidFill>
              </a:endParaRPr>
            </a:p>
            <a:p>
              <a:pPr>
                <a:spcBef>
                  <a:spcPts val="300"/>
                </a:spcBef>
              </a:pPr>
              <a:r>
                <a:rPr lang="ru-RU" sz="2400" dirty="0">
                  <a:solidFill>
                    <a:schemeClr val="tx1"/>
                  </a:solidFill>
                </a:rPr>
                <a:t>-</a:t>
              </a:r>
              <a:r>
                <a:rPr lang="en-US" sz="2400" dirty="0">
                  <a:solidFill>
                    <a:schemeClr val="tx1"/>
                  </a:solidFill>
                </a:rPr>
                <a:t> </a:t>
              </a:r>
              <a:r>
                <a:rPr lang="en-US" sz="2400" dirty="0" err="1">
                  <a:solidFill>
                    <a:srgbClr val="000080"/>
                  </a:solidFill>
                </a:rPr>
                <a:t>m_Title</a:t>
              </a:r>
              <a:r>
                <a:rPr lang="en-US" sz="2400" dirty="0">
                  <a:solidFill>
                    <a:srgbClr val="000080"/>
                  </a:solidFill>
                </a:rPr>
                <a:t> </a:t>
              </a:r>
              <a:r>
                <a:rPr lang="en-US" sz="2400" dirty="0">
                  <a:solidFill>
                    <a:schemeClr val="tx1"/>
                  </a:solidFill>
                </a:rPr>
                <a:t>: </a:t>
              </a:r>
              <a:r>
                <a:rPr lang="en-US" sz="2400" dirty="0">
                  <a:solidFill>
                    <a:srgbClr val="428497"/>
                  </a:solidFill>
                </a:rPr>
                <a:t>string</a:t>
              </a:r>
            </a:p>
            <a:p>
              <a:r>
                <a:rPr lang="en-US" sz="2400" dirty="0">
                  <a:solidFill>
                    <a:schemeClr val="tx1"/>
                  </a:solidFill>
                </a:rPr>
                <a:t>+ </a:t>
              </a:r>
              <a:r>
                <a:rPr lang="en-US" sz="2400" dirty="0">
                  <a:solidFill>
                    <a:srgbClr val="880000"/>
                  </a:solidFill>
                </a:rPr>
                <a:t>Input</a:t>
              </a:r>
              <a:r>
                <a:rPr lang="en-US" sz="2400" dirty="0">
                  <a:solidFill>
                    <a:schemeClr val="tx1"/>
                  </a:solidFill>
                </a:rPr>
                <a:t>()</a:t>
              </a:r>
            </a:p>
            <a:p>
              <a:pPr>
                <a:lnSpc>
                  <a:spcPct val="80000"/>
                </a:lnSpc>
              </a:pPr>
              <a:r>
                <a:rPr lang="en-US" sz="2400" dirty="0">
                  <a:solidFill>
                    <a:schemeClr val="tx1"/>
                  </a:solidFill>
                </a:rPr>
                <a:t>+ </a:t>
              </a:r>
              <a:r>
                <a:rPr lang="en-US" sz="2400" dirty="0">
                  <a:solidFill>
                    <a:srgbClr val="880000"/>
                  </a:solidFill>
                </a:rPr>
                <a:t>Print</a:t>
              </a:r>
              <a:r>
                <a:rPr lang="en-US" sz="2400" dirty="0">
                  <a:solidFill>
                    <a:schemeClr val="tx1"/>
                  </a:solidFill>
                </a:rPr>
                <a:t>()</a:t>
              </a:r>
            </a:p>
            <a:p>
              <a:pPr>
                <a:lnSpc>
                  <a:spcPct val="80000"/>
                </a:lnSpc>
              </a:pPr>
              <a:r>
                <a:rPr lang="en-US" sz="2400" dirty="0">
                  <a:solidFill>
                    <a:schemeClr val="tx1"/>
                  </a:solidFill>
                </a:rPr>
                <a:t>+ </a:t>
              </a:r>
              <a:r>
                <a:rPr lang="en-US" sz="2400" dirty="0" err="1">
                  <a:solidFill>
                    <a:srgbClr val="880000"/>
                  </a:solidFill>
                </a:rPr>
                <a:t>GetType</a:t>
              </a:r>
              <a:r>
                <a:rPr lang="en-US" sz="2400" dirty="0">
                  <a:solidFill>
                    <a:srgbClr val="880000"/>
                  </a:solidFill>
                </a:rPr>
                <a:t> </a:t>
              </a:r>
              <a:r>
                <a:rPr lang="en-US" sz="2400" dirty="0">
                  <a:solidFill>
                    <a:schemeClr val="tx1"/>
                  </a:solidFill>
                </a:rPr>
                <a:t>() : </a:t>
              </a:r>
              <a:r>
                <a:rPr lang="en-US" sz="2400" dirty="0">
                  <a:solidFill>
                    <a:srgbClr val="0000FF"/>
                  </a:solidFill>
                </a:rPr>
                <a:t>char</a:t>
              </a:r>
              <a:r>
                <a:rPr lang="en-US" sz="2400" dirty="0">
                  <a:solidFill>
                    <a:schemeClr val="tx1"/>
                  </a:solidFill>
                </a:rPr>
                <a:t>*</a:t>
              </a:r>
              <a:endParaRPr lang="en-US" sz="2400" dirty="0">
                <a:solidFill>
                  <a:srgbClr val="428497"/>
                </a:solidFill>
              </a:endParaRPr>
            </a:p>
            <a:p>
              <a:pPr>
                <a:lnSpc>
                  <a:spcPct val="80000"/>
                </a:lnSpc>
              </a:pPr>
              <a:r>
                <a:rPr lang="en-US" sz="2400" dirty="0">
                  <a:solidFill>
                    <a:schemeClr val="tx1"/>
                  </a:solidFill>
                </a:rPr>
                <a:t>+ </a:t>
              </a:r>
              <a:r>
                <a:rPr lang="en-US" sz="2400" dirty="0">
                  <a:solidFill>
                    <a:srgbClr val="880000"/>
                  </a:solidFill>
                </a:rPr>
                <a:t>Clone</a:t>
              </a:r>
              <a:r>
                <a:rPr lang="en-US" sz="2400" dirty="0">
                  <a:solidFill>
                    <a:schemeClr val="tx1"/>
                  </a:solidFill>
                </a:rPr>
                <a:t>() : </a:t>
              </a:r>
              <a:r>
                <a:rPr lang="en-US" sz="2400" dirty="0" err="1">
                  <a:solidFill>
                    <a:srgbClr val="428497"/>
                  </a:solidFill>
                </a:rPr>
                <a:t>CManager</a:t>
              </a:r>
              <a:r>
                <a:rPr lang="en-US" sz="2400" dirty="0">
                  <a:solidFill>
                    <a:schemeClr val="tx1"/>
                  </a:solidFill>
                </a:rPr>
                <a:t>*</a:t>
              </a:r>
            </a:p>
            <a:p>
              <a:pPr algn="ctr"/>
              <a:endParaRPr lang="ru-RU" sz="2400" dirty="0">
                <a:solidFill>
                  <a:schemeClr val="tx1"/>
                </a:solidFill>
              </a:endParaRPr>
            </a:p>
          </p:txBody>
        </p:sp>
        <p:cxnSp>
          <p:nvCxnSpPr>
            <p:cNvPr id="38" name="Прямая соединительная линия 37"/>
            <p:cNvCxnSpPr/>
            <p:nvPr/>
          </p:nvCxnSpPr>
          <p:spPr>
            <a:xfrm>
              <a:off x="5821881" y="1341000"/>
              <a:ext cx="2448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p:cNvCxnSpPr/>
            <p:nvPr/>
          </p:nvCxnSpPr>
          <p:spPr>
            <a:xfrm>
              <a:off x="5821881" y="1773000"/>
              <a:ext cx="2448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Заголовок 5"/>
          <p:cNvSpPr txBox="1">
            <a:spLocks/>
          </p:cNvSpPr>
          <p:nvPr/>
        </p:nvSpPr>
        <p:spPr>
          <a:xfrm>
            <a:off x="108000" y="117000"/>
            <a:ext cx="8928000" cy="1151999"/>
          </a:xfrm>
          <a:prstGeom prst="rect">
            <a:avLst/>
          </a:prstGeom>
        </p:spPr>
        <p:txBody>
          <a:bodyPr vert="horz" lIns="91440" tIns="45720" rIns="91440" bIns="45720" rtlCol="0" anchor="t">
            <a:normAutofit fontScale="900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solidFill>
                  <a:schemeClr val="bg1">
                    <a:lumMod val="50000"/>
                  </a:schemeClr>
                </a:solidFill>
              </a:rPr>
              <a:t>Примеры использования принципа полиморфизма</a:t>
            </a:r>
            <a:r>
              <a:rPr lang="en-US" dirty="0">
                <a:solidFill>
                  <a:schemeClr val="bg1">
                    <a:lumMod val="50000"/>
                  </a:schemeClr>
                </a:solidFill>
              </a:rPr>
              <a:t> : </a:t>
            </a:r>
            <a:r>
              <a:rPr lang="ru-RU" dirty="0">
                <a:solidFill>
                  <a:schemeClr val="bg1">
                    <a:lumMod val="50000"/>
                  </a:schemeClr>
                </a:solidFill>
              </a:rPr>
              <a:t>фабрика класса</a:t>
            </a:r>
          </a:p>
        </p:txBody>
      </p:sp>
      <p:sp>
        <p:nvSpPr>
          <p:cNvPr id="41" name="Скругленный прямоугольник 40"/>
          <p:cNvSpPr/>
          <p:nvPr/>
        </p:nvSpPr>
        <p:spPr>
          <a:xfrm>
            <a:off x="5076000" y="1269000"/>
            <a:ext cx="3888000" cy="2160000"/>
          </a:xfrm>
          <a:prstGeom prst="roundRect">
            <a:avLst/>
          </a:prstGeom>
          <a:solidFill>
            <a:schemeClr val="bg1"/>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200"/>
              </a:spcBef>
            </a:pPr>
            <a:r>
              <a:rPr lang="ru-RU" sz="2200" dirty="0">
                <a:solidFill>
                  <a:schemeClr val="tx1"/>
                </a:solidFill>
              </a:rPr>
              <a:t>Пусть название типа класса возвращается через виртуальную функцию,</a:t>
            </a:r>
            <a:br>
              <a:rPr lang="ru-RU" sz="2200" dirty="0">
                <a:solidFill>
                  <a:schemeClr val="tx1"/>
                </a:solidFill>
              </a:rPr>
            </a:br>
            <a:r>
              <a:rPr lang="ru-RU" sz="2200" dirty="0">
                <a:solidFill>
                  <a:schemeClr val="tx1"/>
                </a:solidFill>
              </a:rPr>
              <a:t>и каждый из объектов поддерживает функцию создания своей копии.</a:t>
            </a:r>
          </a:p>
        </p:txBody>
      </p:sp>
      <p:sp>
        <p:nvSpPr>
          <p:cNvPr id="2" name="Дата 1"/>
          <p:cNvSpPr>
            <a:spLocks noGrp="1"/>
          </p:cNvSpPr>
          <p:nvPr>
            <p:ph type="dt" sz="half" idx="2"/>
          </p:nvPr>
        </p:nvSpPr>
        <p:spPr/>
        <p:txBody>
          <a:bodyPr/>
          <a:lstStyle/>
          <a:p>
            <a:pPr>
              <a:tabLst>
                <a:tab pos="1347788" algn="l"/>
              </a:tabLst>
            </a:pPr>
            <a:r>
              <a:rPr lang="ru-RU" dirty="0"/>
              <a:t>Левкович Н.В.	2019/2020</a:t>
            </a:r>
          </a:p>
        </p:txBody>
      </p:sp>
      <p:sp>
        <p:nvSpPr>
          <p:cNvPr id="3" name="Нижний колонтитул 2"/>
          <p:cNvSpPr>
            <a:spLocks noGrp="1"/>
          </p:cNvSpPr>
          <p:nvPr>
            <p:ph type="ftr" sz="quarter" idx="11"/>
          </p:nvPr>
        </p:nvSpPr>
        <p:spPr/>
        <p:txBody>
          <a:bodyPr/>
          <a:lstStyle/>
          <a:p>
            <a:r>
              <a:rPr lang="ru-RU" dirty="0"/>
              <a:t>Полиморфизм</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17</a:t>
            </a:fld>
            <a:endParaRPr lang="en-US"/>
          </a:p>
        </p:txBody>
      </p:sp>
    </p:spTree>
    <p:extLst>
      <p:ext uri="{BB962C8B-B14F-4D97-AF65-F5344CB8AC3E}">
        <p14:creationId xmlns:p14="http://schemas.microsoft.com/office/powerpoint/2010/main" val="772743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52000" y="1413000"/>
            <a:ext cx="8712000" cy="4032000"/>
          </a:xfrm>
          <a:prstGeom prst="rect">
            <a:avLst/>
          </a:prstGeom>
          <a:ln>
            <a:solidFill>
              <a:schemeClr val="accent2"/>
            </a:solidFill>
          </a:ln>
        </p:spPr>
        <p:txBody>
          <a:bodyPr wrap="square">
            <a:noAutofit/>
          </a:bodyPr>
          <a:lstStyle/>
          <a:p>
            <a:r>
              <a:rPr lang="en-US" sz="2000" dirty="0">
                <a:solidFill>
                  <a:srgbClr val="216F85"/>
                </a:solidFill>
                <a:highlight>
                  <a:srgbClr val="FFFFFF"/>
                </a:highlight>
                <a:latin typeface="Consolas" panose="020B0609020204030204" pitchFamily="49" charset="0"/>
              </a:rPr>
              <a:t>CEmployee</a:t>
            </a:r>
            <a:r>
              <a:rPr lang="en-US" sz="2000" dirty="0">
                <a:solidFill>
                  <a:srgbClr val="000000"/>
                </a:solidFill>
                <a:highlight>
                  <a:srgbClr val="FFFFFF"/>
                </a:highlight>
                <a:latin typeface="Consolas" panose="020B0609020204030204" pitchFamily="49" charset="0"/>
              </a:rPr>
              <a:t>* </a:t>
            </a:r>
            <a:r>
              <a:rPr lang="en-US" sz="2000" dirty="0" err="1">
                <a:solidFill>
                  <a:srgbClr val="000080"/>
                </a:solidFill>
                <a:highlight>
                  <a:srgbClr val="FFFFFF"/>
                </a:highlight>
                <a:latin typeface="Consolas" panose="020B0609020204030204" pitchFamily="49" charset="0"/>
              </a:rPr>
              <a:t>g_vEmpTmpls</a:t>
            </a:r>
            <a:r>
              <a:rPr lang="en-US" sz="2000" dirty="0">
                <a:solidFill>
                  <a:srgbClr val="000000"/>
                </a:solidFill>
                <a:highlight>
                  <a:srgbClr val="FFFFFF"/>
                </a:highlight>
                <a:latin typeface="Consolas" panose="020B0609020204030204" pitchFamily="49" charset="0"/>
              </a:rPr>
              <a:t>[] = { </a:t>
            </a:r>
            <a:r>
              <a:rPr lang="en-US" sz="2000" dirty="0">
                <a:solidFill>
                  <a:srgbClr val="0000FF"/>
                </a:solidFill>
                <a:highlight>
                  <a:srgbClr val="FFFFFF"/>
                </a:highlight>
                <a:latin typeface="Consolas" panose="020B0609020204030204" pitchFamily="49" charset="0"/>
              </a:rPr>
              <a:t>new</a:t>
            </a:r>
            <a:r>
              <a:rPr lang="en-US" sz="2000" dirty="0">
                <a:solidFill>
                  <a:srgbClr val="000000"/>
                </a:solidFill>
                <a:highlight>
                  <a:srgbClr val="FFFFFF"/>
                </a:highlight>
                <a:latin typeface="Consolas" panose="020B0609020204030204" pitchFamily="49" charset="0"/>
              </a:rPr>
              <a:t> </a:t>
            </a:r>
            <a:r>
              <a:rPr lang="en-US" sz="2000" dirty="0" err="1">
                <a:solidFill>
                  <a:srgbClr val="216F85"/>
                </a:solidFill>
                <a:highlight>
                  <a:srgbClr val="FFFFFF"/>
                </a:highlight>
                <a:latin typeface="Consolas" panose="020B0609020204030204" pitchFamily="49" charset="0"/>
              </a:rPr>
              <a:t>CLaborer</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new</a:t>
            </a:r>
            <a:r>
              <a:rPr lang="en-US" sz="2000" dirty="0">
                <a:solidFill>
                  <a:srgbClr val="000000"/>
                </a:solidFill>
                <a:highlight>
                  <a:srgbClr val="FFFFFF"/>
                </a:highlight>
                <a:latin typeface="Consolas" panose="020B0609020204030204" pitchFamily="49" charset="0"/>
              </a:rPr>
              <a:t> </a:t>
            </a:r>
            <a:r>
              <a:rPr lang="en-US" sz="2000" dirty="0" err="1">
                <a:solidFill>
                  <a:srgbClr val="216F85"/>
                </a:solidFill>
                <a:highlight>
                  <a:srgbClr val="FFFFFF"/>
                </a:highlight>
                <a:latin typeface="Consolas" panose="020B0609020204030204" pitchFamily="49" charset="0"/>
              </a:rPr>
              <a:t>CScientist</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new</a:t>
            </a:r>
            <a:r>
              <a:rPr lang="en-US" sz="2000" dirty="0">
                <a:solidFill>
                  <a:srgbClr val="000000"/>
                </a:solidFill>
                <a:highlight>
                  <a:srgbClr val="FFFFFF"/>
                </a:highlight>
                <a:latin typeface="Consolas" panose="020B0609020204030204" pitchFamily="49" charset="0"/>
              </a:rPr>
              <a:t> </a:t>
            </a:r>
            <a:r>
              <a:rPr lang="en-US" sz="2000" dirty="0" err="1">
                <a:solidFill>
                  <a:srgbClr val="216F85"/>
                </a:solidFill>
                <a:highlight>
                  <a:srgbClr val="FFFFFF"/>
                </a:highlight>
                <a:latin typeface="Consolas" panose="020B0609020204030204" pitchFamily="49" charset="0"/>
              </a:rPr>
              <a:t>CManager</a:t>
            </a:r>
            <a:r>
              <a:rPr lang="en-US" sz="2000" dirty="0">
                <a:solidFill>
                  <a:srgbClr val="000000"/>
                </a:solidFill>
                <a:highlight>
                  <a:srgbClr val="FFFFFF"/>
                </a:highlight>
                <a:latin typeface="Consolas" panose="020B0609020204030204" pitchFamily="49" charset="0"/>
              </a:rPr>
              <a:t>() };</a:t>
            </a:r>
          </a:p>
          <a:p>
            <a:endParaRPr lang="ru-RU" sz="2000" dirty="0">
              <a:solidFill>
                <a:srgbClr val="000000"/>
              </a:solidFill>
              <a:highlight>
                <a:srgbClr val="FFFFFF"/>
              </a:highlight>
              <a:latin typeface="Consolas" panose="020B0609020204030204" pitchFamily="49" charset="0"/>
            </a:endParaRPr>
          </a:p>
          <a:p>
            <a:r>
              <a:rPr lang="en-US" sz="2000" dirty="0">
                <a:solidFill>
                  <a:srgbClr val="216F85"/>
                </a:solidFill>
                <a:highlight>
                  <a:srgbClr val="FFFFFF"/>
                </a:highlight>
                <a:latin typeface="Consolas" panose="020B0609020204030204" pitchFamily="49" charset="0"/>
              </a:rPr>
              <a:t>CEmployee</a:t>
            </a:r>
            <a:r>
              <a:rPr lang="en-US" sz="2000" dirty="0">
                <a:solidFill>
                  <a:srgbClr val="000000"/>
                </a:solidFill>
                <a:highlight>
                  <a:srgbClr val="FFFFFF"/>
                </a:highlight>
                <a:latin typeface="Consolas" panose="020B0609020204030204" pitchFamily="49" charset="0"/>
              </a:rPr>
              <a:t>* </a:t>
            </a:r>
            <a:r>
              <a:rPr lang="en-US" sz="2000" dirty="0" err="1">
                <a:solidFill>
                  <a:srgbClr val="880000"/>
                </a:solidFill>
                <a:highlight>
                  <a:srgbClr val="FFFFFF"/>
                </a:highlight>
                <a:latin typeface="Consolas" panose="020B0609020204030204" pitchFamily="49" charset="0"/>
              </a:rPr>
              <a:t>CreateEmployee</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const</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char</a:t>
            </a:r>
            <a:r>
              <a:rPr lang="en-US" sz="2000" dirty="0">
                <a:solidFill>
                  <a:srgbClr val="000000"/>
                </a:solidFill>
                <a:highlight>
                  <a:srgbClr val="FFFFFF"/>
                </a:highlight>
                <a:latin typeface="Consolas" panose="020B0609020204030204" pitchFamily="49" charset="0"/>
              </a:rPr>
              <a:t>* </a:t>
            </a:r>
            <a:r>
              <a:rPr lang="en-US" sz="2000" dirty="0" err="1">
                <a:solidFill>
                  <a:srgbClr val="000080"/>
                </a:solidFill>
                <a:highlight>
                  <a:srgbClr val="FFFFFF"/>
                </a:highlight>
                <a:latin typeface="Consolas" panose="020B0609020204030204" pitchFamily="49" charset="0"/>
              </a:rPr>
              <a:t>typeName</a:t>
            </a:r>
            <a:r>
              <a:rPr lang="en-US" sz="2000" dirty="0">
                <a:solidFill>
                  <a:srgbClr val="000000"/>
                </a:solidFill>
                <a:highlight>
                  <a:srgbClr val="FFFFFF"/>
                </a:highlight>
                <a:latin typeface="Consolas" panose="020B0609020204030204" pitchFamily="49" charset="0"/>
              </a:rPr>
              <a:t>)</a:t>
            </a:r>
          </a:p>
          <a:p>
            <a:r>
              <a:rPr lang="ru-RU"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for</a:t>
            </a:r>
            <a:r>
              <a:rPr lang="en-US" sz="2000" dirty="0">
                <a:solidFill>
                  <a:srgbClr val="000000"/>
                </a:solidFill>
                <a:highlight>
                  <a:srgbClr val="FFFFFF"/>
                </a:highlight>
                <a:latin typeface="Consolas" panose="020B0609020204030204" pitchFamily="49" charset="0"/>
              </a:rPr>
              <a:t> (</a:t>
            </a:r>
            <a:r>
              <a:rPr lang="en-US" sz="2000" i="1" dirty="0" err="1">
                <a:solidFill>
                  <a:srgbClr val="216F85"/>
                </a:solidFill>
                <a:highlight>
                  <a:srgbClr val="FFFFFF"/>
                </a:highlight>
                <a:latin typeface="Consolas" panose="020B0609020204030204" pitchFamily="49" charset="0"/>
              </a:rPr>
              <a:t>size_t</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i</a:t>
            </a:r>
            <a:r>
              <a:rPr lang="en-US" sz="2000" dirty="0">
                <a:solidFill>
                  <a:srgbClr val="000000"/>
                </a:solidFill>
                <a:highlight>
                  <a:srgbClr val="FFFFFF"/>
                </a:highlight>
                <a:latin typeface="Consolas" panose="020B0609020204030204" pitchFamily="49" charset="0"/>
              </a:rPr>
              <a:t> = 0; </a:t>
            </a:r>
            <a:r>
              <a:rPr lang="en-US" sz="2000" dirty="0">
                <a:solidFill>
                  <a:srgbClr val="000080"/>
                </a:solidFill>
                <a:highlight>
                  <a:srgbClr val="FFFFFF"/>
                </a:highlight>
                <a:latin typeface="Consolas" panose="020B0609020204030204" pitchFamily="49" charset="0"/>
              </a:rPr>
              <a:t>i</a:t>
            </a:r>
            <a:r>
              <a:rPr lang="en-US" sz="2000" dirty="0">
                <a:solidFill>
                  <a:srgbClr val="000000"/>
                </a:solidFill>
                <a:highlight>
                  <a:srgbClr val="FFFFFF"/>
                </a:highlight>
                <a:latin typeface="Consolas" panose="020B0609020204030204" pitchFamily="49" charset="0"/>
              </a:rPr>
              <a:t> &lt; </a:t>
            </a:r>
            <a:r>
              <a:rPr lang="en-US" sz="2000" dirty="0" err="1">
                <a:solidFill>
                  <a:srgbClr val="6F008A"/>
                </a:solidFill>
                <a:highlight>
                  <a:srgbClr val="FFFFFF"/>
                </a:highlight>
                <a:latin typeface="Consolas" panose="020B0609020204030204" pitchFamily="49" charset="0"/>
              </a:rPr>
              <a:t>countof</a:t>
            </a:r>
            <a:r>
              <a:rPr lang="en-US" sz="2000" dirty="0">
                <a:solidFill>
                  <a:srgbClr val="000000"/>
                </a:solidFill>
                <a:highlight>
                  <a:srgbClr val="FFFFFF"/>
                </a:highlight>
                <a:latin typeface="Consolas" panose="020B0609020204030204" pitchFamily="49" charset="0"/>
              </a:rPr>
              <a:t>(</a:t>
            </a:r>
            <a:r>
              <a:rPr lang="en-US" sz="2000" dirty="0" err="1">
                <a:solidFill>
                  <a:srgbClr val="000080"/>
                </a:solidFill>
                <a:highlight>
                  <a:srgbClr val="FFFFFF"/>
                </a:highlight>
                <a:latin typeface="Consolas" panose="020B0609020204030204" pitchFamily="49" charset="0"/>
              </a:rPr>
              <a:t>g_vEmpTmpls</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i</a:t>
            </a:r>
            <a:r>
              <a:rPr lang="en-US" sz="2000" dirty="0">
                <a:solidFill>
                  <a:srgbClr val="000000"/>
                </a:solidFill>
                <a:highlight>
                  <a:srgbClr val="FFFFFF"/>
                </a:highlight>
                <a:latin typeface="Consolas" panose="020B0609020204030204" pitchFamily="49" charset="0"/>
              </a:rPr>
              <a:t>++)</a:t>
            </a:r>
          </a:p>
          <a:p>
            <a:r>
              <a:rPr lang="ru-RU" sz="2000" dirty="0">
                <a:solidFill>
                  <a:srgbClr val="000000"/>
                </a:solidFill>
                <a:highlight>
                  <a:srgbClr val="FFFFFF"/>
                </a:highlight>
                <a:latin typeface="Consolas" panose="020B0609020204030204" pitchFamily="49" charset="0"/>
              </a:rPr>
              <a:t>  {</a:t>
            </a:r>
          </a:p>
          <a:p>
            <a:r>
              <a:rPr lang="ru-RU" sz="2000" dirty="0">
                <a:solidFill>
                  <a:srgbClr val="0000FF"/>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if</a:t>
            </a:r>
            <a:r>
              <a:rPr lang="en-US" sz="2000" dirty="0">
                <a:solidFill>
                  <a:srgbClr val="000000"/>
                </a:solidFill>
                <a:highlight>
                  <a:srgbClr val="FFFFFF"/>
                </a:highlight>
                <a:latin typeface="Consolas" panose="020B0609020204030204" pitchFamily="49" charset="0"/>
              </a:rPr>
              <a:t> (</a:t>
            </a:r>
            <a:r>
              <a:rPr lang="en-US" sz="2000" i="1" dirty="0" err="1">
                <a:solidFill>
                  <a:srgbClr val="880000"/>
                </a:solidFill>
                <a:highlight>
                  <a:srgbClr val="FFFFFF"/>
                </a:highlight>
                <a:latin typeface="Consolas" panose="020B0609020204030204" pitchFamily="49" charset="0"/>
              </a:rPr>
              <a:t>strcmp</a:t>
            </a:r>
            <a:r>
              <a:rPr lang="en-US" sz="2000" dirty="0">
                <a:solidFill>
                  <a:srgbClr val="000000"/>
                </a:solidFill>
                <a:highlight>
                  <a:srgbClr val="FFFFFF"/>
                </a:highlight>
                <a:latin typeface="Consolas" panose="020B0609020204030204" pitchFamily="49" charset="0"/>
              </a:rPr>
              <a:t>(</a:t>
            </a:r>
            <a:r>
              <a:rPr lang="en-US" sz="2000" dirty="0" err="1">
                <a:solidFill>
                  <a:srgbClr val="000080"/>
                </a:solidFill>
                <a:highlight>
                  <a:srgbClr val="FFFFFF"/>
                </a:highlight>
                <a:latin typeface="Consolas" panose="020B0609020204030204" pitchFamily="49" charset="0"/>
              </a:rPr>
              <a:t>g_vEmpTmpls</a:t>
            </a:r>
            <a:r>
              <a:rPr lang="en-US" sz="2000" dirty="0">
                <a:solidFill>
                  <a:srgbClr val="000000"/>
                </a:solidFill>
                <a:highlight>
                  <a:srgbClr val="FFFFFF"/>
                </a:highlight>
                <a:latin typeface="Consolas" panose="020B0609020204030204" pitchFamily="49" charset="0"/>
              </a:rPr>
              <a:t>[</a:t>
            </a:r>
            <a:r>
              <a:rPr lang="en-US" sz="2000" dirty="0">
                <a:solidFill>
                  <a:srgbClr val="000080"/>
                </a:solidFill>
                <a:highlight>
                  <a:srgbClr val="FFFFFF"/>
                </a:highlight>
                <a:latin typeface="Consolas" panose="020B0609020204030204" pitchFamily="49" charset="0"/>
              </a:rPr>
              <a:t>i</a:t>
            </a:r>
            <a:r>
              <a:rPr lang="en-US" sz="2000" dirty="0">
                <a:solidFill>
                  <a:srgbClr val="000000"/>
                </a:solidFill>
                <a:highlight>
                  <a:srgbClr val="FFFFFF"/>
                </a:highlight>
                <a:latin typeface="Consolas" panose="020B0609020204030204" pitchFamily="49" charset="0"/>
              </a:rPr>
              <a:t>]-&gt;</a:t>
            </a:r>
            <a:r>
              <a:rPr lang="en-US" sz="2000" dirty="0" err="1">
                <a:solidFill>
                  <a:srgbClr val="880000"/>
                </a:solidFill>
                <a:highlight>
                  <a:srgbClr val="FFFFFF"/>
                </a:highlight>
                <a:latin typeface="Consolas" panose="020B0609020204030204" pitchFamily="49" charset="0"/>
              </a:rPr>
              <a:t>GetType</a:t>
            </a:r>
            <a:r>
              <a:rPr lang="en-US" sz="2000" dirty="0">
                <a:solidFill>
                  <a:srgbClr val="000000"/>
                </a:solidFill>
                <a:highlight>
                  <a:srgbClr val="FFFFFF"/>
                </a:highlight>
                <a:latin typeface="Consolas" panose="020B0609020204030204" pitchFamily="49" charset="0"/>
              </a:rPr>
              <a:t>(), </a:t>
            </a:r>
            <a:r>
              <a:rPr lang="en-US" sz="2000" dirty="0" err="1">
                <a:solidFill>
                  <a:srgbClr val="000080"/>
                </a:solidFill>
                <a:highlight>
                  <a:srgbClr val="FFFFFF"/>
                </a:highlight>
                <a:latin typeface="Consolas" panose="020B0609020204030204" pitchFamily="49" charset="0"/>
              </a:rPr>
              <a:t>typeName</a:t>
            </a:r>
            <a:r>
              <a:rPr lang="en-US" sz="2000" dirty="0">
                <a:solidFill>
                  <a:srgbClr val="000000"/>
                </a:solidFill>
                <a:highlight>
                  <a:srgbClr val="FFFFFF"/>
                </a:highlight>
                <a:latin typeface="Consolas" panose="020B0609020204030204" pitchFamily="49" charset="0"/>
              </a:rPr>
              <a:t>) == 0)</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a:t>
            </a:r>
            <a:r>
              <a:rPr lang="en-US" sz="2000" dirty="0" err="1">
                <a:solidFill>
                  <a:srgbClr val="000080"/>
                </a:solidFill>
                <a:highlight>
                  <a:srgbClr val="FFFFFF"/>
                </a:highlight>
                <a:latin typeface="Consolas" panose="020B0609020204030204" pitchFamily="49" charset="0"/>
              </a:rPr>
              <a:t>g_vEmpTmpls</a:t>
            </a:r>
            <a:r>
              <a:rPr lang="en-US" sz="2000" dirty="0">
                <a:solidFill>
                  <a:srgbClr val="000000"/>
                </a:solidFill>
                <a:highlight>
                  <a:srgbClr val="FFFFFF"/>
                </a:highlight>
                <a:latin typeface="Consolas" panose="020B0609020204030204" pitchFamily="49" charset="0"/>
              </a:rPr>
              <a:t>[</a:t>
            </a:r>
            <a:r>
              <a:rPr lang="en-US" sz="2000" dirty="0">
                <a:solidFill>
                  <a:srgbClr val="000080"/>
                </a:solidFill>
                <a:highlight>
                  <a:srgbClr val="FFFFFF"/>
                </a:highlight>
                <a:latin typeface="Consolas" panose="020B0609020204030204" pitchFamily="49" charset="0"/>
              </a:rPr>
              <a:t>i</a:t>
            </a:r>
            <a:r>
              <a:rPr lang="en-US" sz="2000" dirty="0">
                <a:solidFill>
                  <a:srgbClr val="000000"/>
                </a:solidFill>
                <a:highlight>
                  <a:srgbClr val="FFFFFF"/>
                </a:highlight>
                <a:latin typeface="Consolas" panose="020B0609020204030204" pitchFamily="49" charset="0"/>
              </a:rPr>
              <a:t>]-&gt;</a:t>
            </a:r>
            <a:r>
              <a:rPr lang="en-US" sz="2000" dirty="0">
                <a:solidFill>
                  <a:srgbClr val="880000"/>
                </a:solidFill>
                <a:highlight>
                  <a:srgbClr val="FFFFFF"/>
                </a:highlight>
                <a:latin typeface="Consolas" panose="020B0609020204030204" pitchFamily="49" charset="0"/>
              </a:rPr>
              <a:t>Clone</a:t>
            </a:r>
            <a:r>
              <a:rPr lang="en-US" sz="2000" dirty="0">
                <a:solidFill>
                  <a:srgbClr val="000000"/>
                </a:solidFill>
                <a:highlight>
                  <a:srgbClr val="FFFFFF"/>
                </a:highlight>
                <a:latin typeface="Consolas" panose="020B0609020204030204" pitchFamily="49" charset="0"/>
              </a:rPr>
              <a:t>();</a:t>
            </a:r>
          </a:p>
          <a:p>
            <a:r>
              <a:rPr lang="ru-RU" sz="2000" dirty="0">
                <a:solidFill>
                  <a:srgbClr val="000000"/>
                </a:solidFill>
                <a:highlight>
                  <a:srgbClr val="FFFFFF"/>
                </a:highlight>
                <a:latin typeface="Consolas" panose="020B0609020204030204" pitchFamily="49" charset="0"/>
              </a:rPr>
              <a:t>  }</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nullptr</a:t>
            </a:r>
            <a:r>
              <a:rPr lang="en-US" sz="2000" dirty="0">
                <a:solidFill>
                  <a:srgbClr val="000000"/>
                </a:solidFill>
                <a:highlight>
                  <a:srgbClr val="FFFFFF"/>
                </a:highlight>
                <a:latin typeface="Consolas" panose="020B0609020204030204" pitchFamily="49" charset="0"/>
              </a:rPr>
              <a:t>;</a:t>
            </a:r>
          </a:p>
          <a:p>
            <a:r>
              <a:rPr lang="ru-RU" sz="2000" dirty="0">
                <a:solidFill>
                  <a:srgbClr val="000000"/>
                </a:solidFill>
                <a:highlight>
                  <a:srgbClr val="FFFFFF"/>
                </a:highlight>
                <a:latin typeface="Consolas" panose="020B0609020204030204" pitchFamily="49" charset="0"/>
              </a:rPr>
              <a:t>}</a:t>
            </a:r>
          </a:p>
        </p:txBody>
      </p:sp>
      <p:sp>
        <p:nvSpPr>
          <p:cNvPr id="8" name="Скругленный прямоугольник 7"/>
          <p:cNvSpPr/>
          <p:nvPr/>
        </p:nvSpPr>
        <p:spPr>
          <a:xfrm>
            <a:off x="2484000" y="4653000"/>
            <a:ext cx="6552000" cy="1584000"/>
          </a:xfrm>
          <a:prstGeom prst="roundRect">
            <a:avLst/>
          </a:prstGeom>
          <a:solidFill>
            <a:schemeClr val="bg1"/>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200"/>
              </a:spcBef>
            </a:pPr>
            <a:r>
              <a:rPr lang="ru-RU" sz="2200" dirty="0">
                <a:solidFill>
                  <a:schemeClr val="tx1"/>
                </a:solidFill>
              </a:rPr>
              <a:t>Теперь меньше возможностей случайно допустить ошибку: имя типа встречается только в одном месте, для добавления класса в фабрику надо добавить один элемент в массив </a:t>
            </a:r>
            <a:r>
              <a:rPr lang="en-US" sz="2200" dirty="0" err="1">
                <a:solidFill>
                  <a:srgbClr val="000080"/>
                </a:solidFill>
                <a:highlight>
                  <a:srgbClr val="FFFFFF"/>
                </a:highlight>
                <a:latin typeface="Consolas" panose="020B0609020204030204" pitchFamily="49" charset="0"/>
              </a:rPr>
              <a:t>g_vEmpTmpls</a:t>
            </a:r>
            <a:endParaRPr lang="ru-RU" sz="2200" dirty="0">
              <a:solidFill>
                <a:schemeClr val="tx1"/>
              </a:solidFill>
            </a:endParaRPr>
          </a:p>
        </p:txBody>
      </p:sp>
      <p:sp>
        <p:nvSpPr>
          <p:cNvPr id="2" name="Дата 1"/>
          <p:cNvSpPr>
            <a:spLocks noGrp="1"/>
          </p:cNvSpPr>
          <p:nvPr>
            <p:ph type="dt" sz="half" idx="2"/>
          </p:nvPr>
        </p:nvSpPr>
        <p:spPr/>
        <p:txBody>
          <a:bodyPr/>
          <a:lstStyle/>
          <a:p>
            <a:pPr>
              <a:tabLst>
                <a:tab pos="1347788" algn="l"/>
              </a:tabLst>
            </a:pPr>
            <a:r>
              <a:rPr lang="ru-RU" dirty="0"/>
              <a:t>Левкович Н.В.	2019/2020</a:t>
            </a:r>
          </a:p>
        </p:txBody>
      </p:sp>
      <p:sp>
        <p:nvSpPr>
          <p:cNvPr id="3" name="Нижний колонтитул 2"/>
          <p:cNvSpPr>
            <a:spLocks noGrp="1"/>
          </p:cNvSpPr>
          <p:nvPr>
            <p:ph type="ftr" sz="quarter" idx="11"/>
          </p:nvPr>
        </p:nvSpPr>
        <p:spPr/>
        <p:txBody>
          <a:bodyPr/>
          <a:lstStyle/>
          <a:p>
            <a:r>
              <a:rPr lang="ru-RU" dirty="0"/>
              <a:t>Полиморфизм</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18</a:t>
            </a:fld>
            <a:endParaRPr lang="en-US"/>
          </a:p>
        </p:txBody>
      </p:sp>
      <p:sp>
        <p:nvSpPr>
          <p:cNvPr id="9" name="Заголовок 5"/>
          <p:cNvSpPr txBox="1">
            <a:spLocks/>
          </p:cNvSpPr>
          <p:nvPr/>
        </p:nvSpPr>
        <p:spPr>
          <a:xfrm>
            <a:off x="108000" y="117000"/>
            <a:ext cx="8928000" cy="1151999"/>
          </a:xfrm>
          <a:prstGeom prst="rect">
            <a:avLst/>
          </a:prstGeom>
        </p:spPr>
        <p:txBody>
          <a:bodyPr vert="horz" lIns="91440" tIns="45720" rIns="91440" bIns="45720" rtlCol="0" anchor="t">
            <a:normAutofit fontScale="900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solidFill>
                  <a:schemeClr val="bg1">
                    <a:lumMod val="50000"/>
                  </a:schemeClr>
                </a:solidFill>
              </a:rPr>
              <a:t>Примеры использования принципа полиморфизма</a:t>
            </a:r>
            <a:r>
              <a:rPr lang="en-US" dirty="0">
                <a:solidFill>
                  <a:schemeClr val="bg1">
                    <a:lumMod val="50000"/>
                  </a:schemeClr>
                </a:solidFill>
              </a:rPr>
              <a:t> : </a:t>
            </a:r>
            <a:r>
              <a:rPr lang="ru-RU" dirty="0">
                <a:solidFill>
                  <a:schemeClr val="bg1">
                    <a:lumMod val="50000"/>
                  </a:schemeClr>
                </a:solidFill>
              </a:rPr>
              <a:t>фабрика класса</a:t>
            </a:r>
          </a:p>
        </p:txBody>
      </p:sp>
    </p:spTree>
    <p:extLst>
      <p:ext uri="{BB962C8B-B14F-4D97-AF65-F5344CB8AC3E}">
        <p14:creationId xmlns:p14="http://schemas.microsoft.com/office/powerpoint/2010/main" val="156295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252000" y="2493000"/>
            <a:ext cx="8784000" cy="2308324"/>
          </a:xfrm>
          <a:prstGeom prst="rect">
            <a:avLst/>
          </a:prstGeom>
          <a:ln>
            <a:solidFill>
              <a:schemeClr val="accent2"/>
            </a:solidFill>
          </a:ln>
        </p:spPr>
        <p:txBody>
          <a:bodyPr wrap="square">
            <a:spAutoFit/>
          </a:bodyPr>
          <a:lstStyle/>
          <a:p>
            <a:r>
              <a:rPr lang="en-US" sz="2400" dirty="0">
                <a:solidFill>
                  <a:srgbClr val="0000FF"/>
                </a:solidFill>
                <a:highlight>
                  <a:srgbClr val="FFFFFF"/>
                </a:highlight>
                <a:latin typeface="Consolas" panose="020B0609020204030204" pitchFamily="49" charset="0"/>
              </a:rPr>
              <a:t>int</a:t>
            </a:r>
            <a:r>
              <a:rPr lang="en-US" sz="2400" dirty="0">
                <a:solidFill>
                  <a:srgbClr val="000000"/>
                </a:solidFill>
                <a:highlight>
                  <a:srgbClr val="FFFFFF"/>
                </a:highlight>
                <a:latin typeface="Consolas" panose="020B0609020204030204" pitchFamily="49" charset="0"/>
              </a:rPr>
              <a:t> </a:t>
            </a:r>
            <a:r>
              <a:rPr lang="en-US" sz="2400" i="1" dirty="0">
                <a:solidFill>
                  <a:srgbClr val="880000"/>
                </a:solidFill>
                <a:highlight>
                  <a:srgbClr val="FFFFFF"/>
                </a:highlight>
                <a:latin typeface="Consolas" panose="020B0609020204030204" pitchFamily="49" charset="0"/>
              </a:rPr>
              <a:t>main</a:t>
            </a:r>
            <a:r>
              <a:rPr lang="en-US" sz="2400" dirty="0">
                <a:solidFill>
                  <a:srgbClr val="000000"/>
                </a:solidFill>
                <a:highlight>
                  <a:srgbClr val="FFFFFF"/>
                </a:highlight>
                <a:latin typeface="Consolas" panose="020B0609020204030204" pitchFamily="49" charset="0"/>
              </a:rPr>
              <a:t>()</a:t>
            </a:r>
          </a:p>
          <a:p>
            <a:r>
              <a:rPr lang="ru-RU" sz="2400" dirty="0">
                <a:solidFill>
                  <a:srgbClr val="000000"/>
                </a:solidFill>
                <a:highlight>
                  <a:srgbClr val="FFFFFF"/>
                </a:highlight>
                <a:latin typeface="Consolas" panose="020B0609020204030204" pitchFamily="49" charset="0"/>
              </a:rPr>
              <a:t>{</a:t>
            </a:r>
          </a:p>
          <a:p>
            <a:r>
              <a:rPr lang="en-US" sz="2400" dirty="0">
                <a:solidFill>
                  <a:srgbClr val="216F85"/>
                </a:solidFill>
                <a:highlight>
                  <a:srgbClr val="FFFFFF"/>
                </a:highlight>
                <a:latin typeface="Consolas" panose="020B0609020204030204" pitchFamily="49" charset="0"/>
              </a:rPr>
              <a:t>    CEmployee</a:t>
            </a:r>
            <a:r>
              <a:rPr lang="en-US" sz="2400" dirty="0">
                <a:solidFill>
                  <a:srgbClr val="000000"/>
                </a:solidFill>
                <a:highlight>
                  <a:srgbClr val="FFFFFF"/>
                </a:highlight>
                <a:latin typeface="Consolas" panose="020B0609020204030204" pitchFamily="49" charset="0"/>
              </a:rPr>
              <a:t>* </a:t>
            </a:r>
            <a:r>
              <a:rPr lang="en-US" sz="2400" dirty="0" err="1">
                <a:solidFill>
                  <a:srgbClr val="000080"/>
                </a:solidFill>
                <a:highlight>
                  <a:srgbClr val="FFFFFF"/>
                </a:highlight>
                <a:latin typeface="Consolas" panose="020B0609020204030204" pitchFamily="49" charset="0"/>
              </a:rPr>
              <a:t>pEmpl</a:t>
            </a:r>
            <a:r>
              <a:rPr lang="en-US" sz="2400" dirty="0">
                <a:solidFill>
                  <a:srgbClr val="000000"/>
                </a:solidFill>
                <a:highlight>
                  <a:srgbClr val="FFFFFF"/>
                </a:highlight>
                <a:latin typeface="Consolas" panose="020B0609020204030204" pitchFamily="49" charset="0"/>
              </a:rPr>
              <a:t> = </a:t>
            </a:r>
            <a:r>
              <a:rPr lang="en-US" sz="2400" dirty="0" err="1">
                <a:solidFill>
                  <a:srgbClr val="880000"/>
                </a:solidFill>
                <a:highlight>
                  <a:srgbClr val="FFFFFF"/>
                </a:highlight>
                <a:latin typeface="Consolas" panose="020B0609020204030204" pitchFamily="49" charset="0"/>
              </a:rPr>
              <a:t>CreateEmployee</a:t>
            </a:r>
            <a:r>
              <a:rPr lang="en-US" sz="2400" dirty="0">
                <a:solidFill>
                  <a:srgbClr val="000000"/>
                </a:solidFill>
                <a:highlight>
                  <a:srgbClr val="FFFFFF"/>
                </a:highlight>
                <a:latin typeface="Consolas" panose="020B0609020204030204" pitchFamily="49" charset="0"/>
              </a:rPr>
              <a:t>(</a:t>
            </a:r>
            <a:r>
              <a:rPr lang="en-US" sz="2400" dirty="0">
                <a:solidFill>
                  <a:srgbClr val="800000"/>
                </a:solidFill>
                <a:highlight>
                  <a:srgbClr val="FFFFFF"/>
                </a:highlight>
                <a:latin typeface="Consolas" panose="020B0609020204030204" pitchFamily="49" charset="0"/>
              </a:rPr>
              <a:t>"scientist"</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i="1" dirty="0">
                <a:solidFill>
                  <a:srgbClr val="000080"/>
                </a:solidFill>
                <a:highlight>
                  <a:srgbClr val="FFFFFF"/>
                </a:highlight>
                <a:latin typeface="Consolas" panose="020B0609020204030204" pitchFamily="49" charset="0"/>
              </a:rPr>
              <a:t>cout</a:t>
            </a:r>
            <a:r>
              <a:rPr lang="en-US" sz="2400" dirty="0">
                <a:solidFill>
                  <a:srgbClr val="000000"/>
                </a:solidFill>
                <a:highlight>
                  <a:srgbClr val="FFFFFF"/>
                </a:highlight>
                <a:latin typeface="Consolas" panose="020B0609020204030204" pitchFamily="49" charset="0"/>
              </a:rPr>
              <a:t> &lt;&lt; </a:t>
            </a:r>
            <a:r>
              <a:rPr lang="en-US" sz="2400" dirty="0" err="1">
                <a:solidFill>
                  <a:srgbClr val="000080"/>
                </a:solidFill>
                <a:highlight>
                  <a:srgbClr val="FFFFFF"/>
                </a:highlight>
                <a:latin typeface="Consolas" panose="020B0609020204030204" pitchFamily="49" charset="0"/>
              </a:rPr>
              <a:t>pEmpl</a:t>
            </a:r>
            <a:r>
              <a:rPr lang="en-US" sz="2400" dirty="0">
                <a:solidFill>
                  <a:srgbClr val="000000"/>
                </a:solidFill>
                <a:highlight>
                  <a:srgbClr val="FFFFFF"/>
                </a:highlight>
                <a:latin typeface="Consolas" panose="020B0609020204030204" pitchFamily="49" charset="0"/>
              </a:rPr>
              <a:t>-&gt;</a:t>
            </a:r>
            <a:r>
              <a:rPr lang="en-US" sz="2400" dirty="0" err="1">
                <a:solidFill>
                  <a:srgbClr val="880000"/>
                </a:solidFill>
                <a:highlight>
                  <a:srgbClr val="FFFFFF"/>
                </a:highlight>
                <a:latin typeface="Consolas" panose="020B0609020204030204" pitchFamily="49" charset="0"/>
              </a:rPr>
              <a:t>GetType</a:t>
            </a:r>
            <a:r>
              <a:rPr lang="en-US" sz="2400" dirty="0">
                <a:solidFill>
                  <a:srgbClr val="000000"/>
                </a:solidFill>
                <a:highlight>
                  <a:srgbClr val="FFFFFF"/>
                </a:highlight>
                <a:latin typeface="Consolas" panose="020B0609020204030204" pitchFamily="49" charset="0"/>
              </a:rPr>
              <a:t>() &lt;&lt; </a:t>
            </a:r>
            <a:r>
              <a:rPr lang="en-US" sz="2400" i="1" dirty="0">
                <a:solidFill>
                  <a:srgbClr val="880000"/>
                </a:solidFill>
                <a:highlight>
                  <a:srgbClr val="FFFFFF"/>
                </a:highlight>
                <a:latin typeface="Consolas" panose="020B0609020204030204" pitchFamily="49" charset="0"/>
              </a:rPr>
              <a:t>endl</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i="1" dirty="0">
                <a:solidFill>
                  <a:srgbClr val="880000"/>
                </a:solidFill>
                <a:highlight>
                  <a:srgbClr val="FFFFFF"/>
                </a:highlight>
                <a:latin typeface="Consolas" panose="020B0609020204030204" pitchFamily="49" charset="0"/>
              </a:rPr>
              <a:t>_getch</a:t>
            </a:r>
            <a:r>
              <a:rPr lang="en-US" sz="2400" dirty="0">
                <a:solidFill>
                  <a:srgbClr val="000000"/>
                </a:solidFill>
                <a:highlight>
                  <a:srgbClr val="FFFFFF"/>
                </a:highlight>
                <a:latin typeface="Consolas" panose="020B0609020204030204" pitchFamily="49" charset="0"/>
              </a:rPr>
              <a:t>();</a:t>
            </a:r>
          </a:p>
          <a:p>
            <a:r>
              <a:rPr lang="ru-RU" sz="2400" dirty="0">
                <a:solidFill>
                  <a:srgbClr val="000000"/>
                </a:solidFill>
                <a:highlight>
                  <a:srgbClr val="FFFFFF"/>
                </a:highlight>
                <a:latin typeface="Consolas" panose="020B0609020204030204" pitchFamily="49" charset="0"/>
              </a:rPr>
              <a:t>}</a:t>
            </a:r>
            <a:endParaRPr lang="ru-RU" sz="2400" dirty="0"/>
          </a:p>
        </p:txBody>
      </p:sp>
      <p:sp>
        <p:nvSpPr>
          <p:cNvPr id="10" name="Прямоугольник 9"/>
          <p:cNvSpPr/>
          <p:nvPr/>
        </p:nvSpPr>
        <p:spPr>
          <a:xfrm>
            <a:off x="3564000" y="2061000"/>
            <a:ext cx="5472000" cy="432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200" dirty="0">
                <a:solidFill>
                  <a:schemeClr val="tx1"/>
                </a:solidFill>
              </a:rPr>
              <a:t>пример использования фабрики классов</a:t>
            </a:r>
          </a:p>
        </p:txBody>
      </p:sp>
      <p:sp>
        <p:nvSpPr>
          <p:cNvPr id="2" name="Дата 1"/>
          <p:cNvSpPr>
            <a:spLocks noGrp="1"/>
          </p:cNvSpPr>
          <p:nvPr>
            <p:ph type="dt" sz="half" idx="2"/>
          </p:nvPr>
        </p:nvSpPr>
        <p:spPr/>
        <p:txBody>
          <a:bodyPr/>
          <a:lstStyle/>
          <a:p>
            <a:pPr>
              <a:tabLst>
                <a:tab pos="1347788" algn="l"/>
              </a:tabLst>
            </a:pPr>
            <a:r>
              <a:rPr lang="ru-RU" dirty="0"/>
              <a:t>Левкович Н.В.	2019/2020</a:t>
            </a:r>
          </a:p>
        </p:txBody>
      </p:sp>
      <p:sp>
        <p:nvSpPr>
          <p:cNvPr id="3" name="Нижний колонтитул 2"/>
          <p:cNvSpPr>
            <a:spLocks noGrp="1"/>
          </p:cNvSpPr>
          <p:nvPr>
            <p:ph type="ftr" sz="quarter" idx="11"/>
          </p:nvPr>
        </p:nvSpPr>
        <p:spPr/>
        <p:txBody>
          <a:bodyPr/>
          <a:lstStyle/>
          <a:p>
            <a:r>
              <a:rPr lang="ru-RU" dirty="0"/>
              <a:t>Полиморфизм</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19</a:t>
            </a:fld>
            <a:endParaRPr lang="en-US"/>
          </a:p>
        </p:txBody>
      </p:sp>
      <p:sp>
        <p:nvSpPr>
          <p:cNvPr id="9" name="Заголовок 5"/>
          <p:cNvSpPr txBox="1">
            <a:spLocks/>
          </p:cNvSpPr>
          <p:nvPr/>
        </p:nvSpPr>
        <p:spPr>
          <a:xfrm>
            <a:off x="108000" y="117000"/>
            <a:ext cx="8928000" cy="1151999"/>
          </a:xfrm>
          <a:prstGeom prst="rect">
            <a:avLst/>
          </a:prstGeom>
        </p:spPr>
        <p:txBody>
          <a:bodyPr vert="horz" lIns="91440" tIns="45720" rIns="91440" bIns="45720" rtlCol="0" anchor="t">
            <a:normAutofit fontScale="900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solidFill>
                  <a:schemeClr val="bg1">
                    <a:lumMod val="50000"/>
                  </a:schemeClr>
                </a:solidFill>
              </a:rPr>
              <a:t>Примеры использования принципа полиморфизма</a:t>
            </a:r>
            <a:r>
              <a:rPr lang="en-US" dirty="0">
                <a:solidFill>
                  <a:schemeClr val="bg1">
                    <a:lumMod val="50000"/>
                  </a:schemeClr>
                </a:solidFill>
              </a:rPr>
              <a:t> : </a:t>
            </a:r>
            <a:r>
              <a:rPr lang="ru-RU" dirty="0">
                <a:solidFill>
                  <a:schemeClr val="bg1">
                    <a:lumMod val="50000"/>
                  </a:schemeClr>
                </a:solidFill>
              </a:rPr>
              <a:t>фабрика класса</a:t>
            </a:r>
          </a:p>
        </p:txBody>
      </p:sp>
    </p:spTree>
    <p:extLst>
      <p:ext uri="{BB962C8B-B14F-4D97-AF65-F5344CB8AC3E}">
        <p14:creationId xmlns:p14="http://schemas.microsoft.com/office/powerpoint/2010/main" val="799097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108000" y="117000"/>
            <a:ext cx="8928000" cy="1151999"/>
          </a:xfrm>
        </p:spPr>
        <p:txBody>
          <a:bodyPr anchor="t">
            <a:normAutofit fontScale="90000"/>
          </a:bodyPr>
          <a:lstStyle/>
          <a:p>
            <a:r>
              <a:rPr lang="ru-RU" dirty="0">
                <a:solidFill>
                  <a:schemeClr val="bg1">
                    <a:lumMod val="50000"/>
                  </a:schemeClr>
                </a:solidFill>
              </a:rPr>
              <a:t>Примеры использования принципа полиморфизма</a:t>
            </a:r>
          </a:p>
        </p:txBody>
      </p:sp>
      <p:sp>
        <p:nvSpPr>
          <p:cNvPr id="7" name="TextBox 6"/>
          <p:cNvSpPr txBox="1"/>
          <p:nvPr/>
        </p:nvSpPr>
        <p:spPr>
          <a:xfrm>
            <a:off x="180000" y="1269000"/>
            <a:ext cx="8568000" cy="830997"/>
          </a:xfrm>
          <a:prstGeom prst="rect">
            <a:avLst/>
          </a:prstGeom>
          <a:noFill/>
        </p:spPr>
        <p:txBody>
          <a:bodyPr wrap="square" rtlCol="0">
            <a:spAutoFit/>
          </a:bodyPr>
          <a:lstStyle/>
          <a:p>
            <a:r>
              <a:rPr lang="ru-RU" sz="2400" dirty="0"/>
              <a:t>Задача 5.6. Вычисление интеграла. Передача имени функции в качестве параметра. </a:t>
            </a:r>
          </a:p>
        </p:txBody>
      </p:sp>
      <p:sp>
        <p:nvSpPr>
          <p:cNvPr id="9" name="Прямоугольник 8"/>
          <p:cNvSpPr/>
          <p:nvPr/>
        </p:nvSpPr>
        <p:spPr>
          <a:xfrm>
            <a:off x="252000" y="2205000"/>
            <a:ext cx="8496000" cy="830997"/>
          </a:xfrm>
          <a:prstGeom prst="rect">
            <a:avLst/>
          </a:prstGeom>
        </p:spPr>
        <p:txBody>
          <a:bodyPr wrap="square">
            <a:spAutoFit/>
          </a:bodyPr>
          <a:lstStyle/>
          <a:p>
            <a:r>
              <a:rPr lang="ru-RU" sz="2400" dirty="0"/>
              <a:t>Каким образом вы делали передачу функции для интегрирования?</a:t>
            </a:r>
          </a:p>
        </p:txBody>
      </p:sp>
      <p:sp>
        <p:nvSpPr>
          <p:cNvPr id="5" name="Прямоугольник 4"/>
          <p:cNvSpPr/>
          <p:nvPr/>
        </p:nvSpPr>
        <p:spPr>
          <a:xfrm>
            <a:off x="252000" y="3645000"/>
            <a:ext cx="8424000" cy="1323439"/>
          </a:xfrm>
          <a:prstGeom prst="rect">
            <a:avLst/>
          </a:prstGeom>
          <a:ln>
            <a:solidFill>
              <a:schemeClr val="accent2"/>
            </a:solidFill>
          </a:ln>
        </p:spPr>
        <p:txBody>
          <a:bodyPr wrap="square">
            <a:spAutoFit/>
          </a:bodyPr>
          <a:lstStyle/>
          <a:p>
            <a:r>
              <a:rPr lang="fr-FR" sz="2000" dirty="0">
                <a:solidFill>
                  <a:srgbClr val="0000FF"/>
                </a:solidFill>
                <a:highlight>
                  <a:srgbClr val="FFFFFF"/>
                </a:highlight>
                <a:latin typeface="Consolas" panose="020B0609020204030204" pitchFamily="49" charset="0"/>
              </a:rPr>
              <a:t>double</a:t>
            </a:r>
            <a:r>
              <a:rPr lang="fr-FR" sz="2000" dirty="0">
                <a:solidFill>
                  <a:srgbClr val="000000"/>
                </a:solidFill>
                <a:highlight>
                  <a:srgbClr val="FFFFFF"/>
                </a:highlight>
                <a:latin typeface="Consolas" panose="020B0609020204030204" pitchFamily="49" charset="0"/>
              </a:rPr>
              <a:t> </a:t>
            </a:r>
            <a:r>
              <a:rPr lang="fr-FR" sz="2000" dirty="0">
                <a:solidFill>
                  <a:srgbClr val="880000"/>
                </a:solidFill>
                <a:highlight>
                  <a:srgbClr val="FFFFFF"/>
                </a:highlight>
                <a:latin typeface="Consolas" panose="020B0609020204030204" pitchFamily="49" charset="0"/>
              </a:rPr>
              <a:t>CalcIntegral</a:t>
            </a:r>
            <a:r>
              <a:rPr lang="fr-FR" sz="2000" dirty="0">
                <a:solidFill>
                  <a:srgbClr val="000000"/>
                </a:solidFill>
                <a:highlight>
                  <a:srgbClr val="FFFFFF"/>
                </a:highlight>
                <a:latin typeface="Consolas" panose="020B0609020204030204" pitchFamily="49" charset="0"/>
              </a:rPr>
              <a:t>(</a:t>
            </a:r>
            <a:r>
              <a:rPr lang="fr-FR" sz="2000" dirty="0">
                <a:solidFill>
                  <a:srgbClr val="0000FF"/>
                </a:solidFill>
                <a:highlight>
                  <a:srgbClr val="FFFFFF"/>
                </a:highlight>
                <a:latin typeface="Consolas" panose="020B0609020204030204" pitchFamily="49" charset="0"/>
              </a:rPr>
              <a:t>double</a:t>
            </a:r>
            <a:r>
              <a:rPr lang="fr-FR" sz="2000" dirty="0">
                <a:solidFill>
                  <a:srgbClr val="000000"/>
                </a:solidFill>
                <a:highlight>
                  <a:srgbClr val="FFFFFF"/>
                </a:highlight>
                <a:latin typeface="Consolas" panose="020B0609020204030204" pitchFamily="49" charset="0"/>
              </a:rPr>
              <a:t> </a:t>
            </a:r>
            <a:r>
              <a:rPr lang="fr-FR" sz="2000" dirty="0">
                <a:solidFill>
                  <a:srgbClr val="000080"/>
                </a:solidFill>
                <a:highlight>
                  <a:srgbClr val="FFFFFF"/>
                </a:highlight>
                <a:latin typeface="Consolas" panose="020B0609020204030204" pitchFamily="49" charset="0"/>
              </a:rPr>
              <a:t>minLim</a:t>
            </a:r>
            <a:r>
              <a:rPr lang="fr-FR" sz="2000" dirty="0">
                <a:solidFill>
                  <a:srgbClr val="000000"/>
                </a:solidFill>
                <a:highlight>
                  <a:srgbClr val="FFFFFF"/>
                </a:highlight>
                <a:latin typeface="Consolas" panose="020B0609020204030204" pitchFamily="49" charset="0"/>
              </a:rPr>
              <a:t>, </a:t>
            </a:r>
            <a:r>
              <a:rPr lang="fr-FR" sz="2000" dirty="0">
                <a:solidFill>
                  <a:srgbClr val="0000FF"/>
                </a:solidFill>
                <a:highlight>
                  <a:srgbClr val="FFFFFF"/>
                </a:highlight>
                <a:latin typeface="Consolas" panose="020B0609020204030204" pitchFamily="49" charset="0"/>
              </a:rPr>
              <a:t>double</a:t>
            </a:r>
            <a:r>
              <a:rPr lang="fr-FR" sz="2000" dirty="0">
                <a:solidFill>
                  <a:srgbClr val="000000"/>
                </a:solidFill>
                <a:highlight>
                  <a:srgbClr val="FFFFFF"/>
                </a:highlight>
                <a:latin typeface="Consolas" panose="020B0609020204030204" pitchFamily="49" charset="0"/>
              </a:rPr>
              <a:t> </a:t>
            </a:r>
            <a:r>
              <a:rPr lang="fr-FR" sz="2000" dirty="0">
                <a:solidFill>
                  <a:srgbClr val="000080"/>
                </a:solidFill>
                <a:highlight>
                  <a:srgbClr val="FFFFFF"/>
                </a:highlight>
                <a:latin typeface="Consolas" panose="020B0609020204030204" pitchFamily="49" charset="0"/>
              </a:rPr>
              <a:t>maxLim</a:t>
            </a:r>
            <a:r>
              <a:rPr lang="fr-FR" sz="2000" dirty="0">
                <a:solidFill>
                  <a:srgbClr val="000000"/>
                </a:solidFill>
                <a:highlight>
                  <a:srgbClr val="FFFFFF"/>
                </a:highlight>
                <a:latin typeface="Consolas" panose="020B0609020204030204" pitchFamily="49" charset="0"/>
              </a:rPr>
              <a:t>,</a:t>
            </a:r>
          </a:p>
          <a:p>
            <a:r>
              <a:rPr lang="fr-FR" sz="2000" dirty="0">
                <a:solidFill>
                  <a:srgbClr val="000000"/>
                </a:solidFill>
                <a:highlight>
                  <a:srgbClr val="FFFFFF"/>
                </a:highlight>
                <a:latin typeface="Consolas" panose="020B0609020204030204" pitchFamily="49" charset="0"/>
              </a:rPr>
              <a:t>             </a:t>
            </a:r>
            <a:r>
              <a:rPr lang="ru-RU" sz="2000" dirty="0">
                <a:solidFill>
                  <a:srgbClr val="000000"/>
                </a:solidFill>
                <a:highlight>
                  <a:srgbClr val="FFFFFF"/>
                </a:highlight>
                <a:latin typeface="Consolas" panose="020B0609020204030204" pitchFamily="49" charset="0"/>
              </a:rPr>
              <a:t> </a:t>
            </a:r>
            <a:r>
              <a:rPr lang="fr-FR" sz="2000" dirty="0">
                <a:solidFill>
                  <a:srgbClr val="0000FF"/>
                </a:solidFill>
                <a:highlight>
                  <a:srgbClr val="FFFFFF"/>
                </a:highlight>
                <a:latin typeface="Consolas" panose="020B0609020204030204" pitchFamily="49" charset="0"/>
              </a:rPr>
              <a:t>double</a:t>
            </a:r>
            <a:r>
              <a:rPr lang="fr-FR" sz="2000" dirty="0">
                <a:solidFill>
                  <a:srgbClr val="000000"/>
                </a:solidFill>
                <a:highlight>
                  <a:srgbClr val="FFFFFF"/>
                </a:highlight>
                <a:latin typeface="Consolas" panose="020B0609020204030204" pitchFamily="49" charset="0"/>
              </a:rPr>
              <a:t>(*</a:t>
            </a:r>
            <a:r>
              <a:rPr lang="fr-FR" sz="2000" dirty="0">
                <a:solidFill>
                  <a:srgbClr val="000080"/>
                </a:solidFill>
                <a:highlight>
                  <a:srgbClr val="FFFFFF"/>
                </a:highlight>
                <a:latin typeface="Consolas" panose="020B0609020204030204" pitchFamily="49" charset="0"/>
              </a:rPr>
              <a:t>func</a:t>
            </a:r>
            <a:r>
              <a:rPr lang="fr-FR" sz="2000" dirty="0">
                <a:solidFill>
                  <a:srgbClr val="000000"/>
                </a:solidFill>
                <a:highlight>
                  <a:srgbClr val="FFFFFF"/>
                </a:highlight>
                <a:latin typeface="Consolas" panose="020B0609020204030204" pitchFamily="49" charset="0"/>
              </a:rPr>
              <a:t>)(</a:t>
            </a:r>
            <a:r>
              <a:rPr lang="fr-FR" sz="2000" dirty="0">
                <a:solidFill>
                  <a:srgbClr val="0000FF"/>
                </a:solidFill>
                <a:highlight>
                  <a:srgbClr val="FFFFFF"/>
                </a:highlight>
                <a:latin typeface="Consolas" panose="020B0609020204030204" pitchFamily="49" charset="0"/>
              </a:rPr>
              <a:t>double</a:t>
            </a:r>
            <a:r>
              <a:rPr lang="fr-FR" sz="2000" dirty="0">
                <a:solidFill>
                  <a:srgbClr val="000000"/>
                </a:solidFill>
                <a:highlight>
                  <a:srgbClr val="FFFFFF"/>
                </a:highlight>
                <a:latin typeface="Consolas" panose="020B0609020204030204" pitchFamily="49" charset="0"/>
              </a:rPr>
              <a:t> </a:t>
            </a:r>
            <a:r>
              <a:rPr lang="fr-FR" sz="2000" dirty="0">
                <a:solidFill>
                  <a:srgbClr val="000080"/>
                </a:solidFill>
                <a:highlight>
                  <a:srgbClr val="FFFFFF"/>
                </a:highlight>
                <a:latin typeface="Consolas" panose="020B0609020204030204" pitchFamily="49" charset="0"/>
              </a:rPr>
              <a:t>x</a:t>
            </a:r>
            <a:r>
              <a:rPr lang="fr-FR" sz="2000" dirty="0">
                <a:solidFill>
                  <a:srgbClr val="000000"/>
                </a:solidFill>
                <a:highlight>
                  <a:srgbClr val="FFFFFF"/>
                </a:highlight>
                <a:latin typeface="Consolas" panose="020B0609020204030204" pitchFamily="49" charset="0"/>
              </a:rPr>
              <a:t>, </a:t>
            </a:r>
            <a:r>
              <a:rPr lang="fr-FR" sz="2000" dirty="0">
                <a:solidFill>
                  <a:srgbClr val="0000FF"/>
                </a:solidFill>
                <a:highlight>
                  <a:srgbClr val="FFFFFF"/>
                </a:highlight>
                <a:latin typeface="Consolas" panose="020B0609020204030204" pitchFamily="49" charset="0"/>
              </a:rPr>
              <a:t>double</a:t>
            </a:r>
            <a:r>
              <a:rPr lang="fr-FR" sz="2000" dirty="0">
                <a:solidFill>
                  <a:srgbClr val="000000"/>
                </a:solidFill>
                <a:highlight>
                  <a:srgbClr val="FFFFFF"/>
                </a:highlight>
                <a:latin typeface="Consolas" panose="020B0609020204030204" pitchFamily="49" charset="0"/>
              </a:rPr>
              <a:t> </a:t>
            </a:r>
            <a:r>
              <a:rPr lang="fr-FR" sz="2000" dirty="0">
                <a:solidFill>
                  <a:srgbClr val="000080"/>
                </a:solidFill>
                <a:highlight>
                  <a:srgbClr val="FFFFFF"/>
                </a:highlight>
                <a:latin typeface="Consolas" panose="020B0609020204030204" pitchFamily="49" charset="0"/>
              </a:rPr>
              <a:t>s</a:t>
            </a:r>
            <a:r>
              <a:rPr lang="fr-FR" sz="2000" dirty="0">
                <a:solidFill>
                  <a:srgbClr val="000000"/>
                </a:solidFill>
                <a:highlight>
                  <a:srgbClr val="FFFFFF"/>
                </a:highlight>
                <a:latin typeface="Consolas" panose="020B0609020204030204" pitchFamily="49" charset="0"/>
              </a:rPr>
              <a:t>, </a:t>
            </a:r>
            <a:r>
              <a:rPr lang="fr-FR" sz="2000" dirty="0">
                <a:solidFill>
                  <a:srgbClr val="0000FF"/>
                </a:solidFill>
                <a:highlight>
                  <a:srgbClr val="FFFFFF"/>
                </a:highlight>
                <a:latin typeface="Consolas" panose="020B0609020204030204" pitchFamily="49" charset="0"/>
              </a:rPr>
              <a:t>double</a:t>
            </a:r>
            <a:r>
              <a:rPr lang="fr-FR" sz="2000" dirty="0">
                <a:solidFill>
                  <a:srgbClr val="000000"/>
                </a:solidFill>
                <a:highlight>
                  <a:srgbClr val="FFFFFF"/>
                </a:highlight>
                <a:latin typeface="Consolas" panose="020B0609020204030204" pitchFamily="49" charset="0"/>
              </a:rPr>
              <a:t> </a:t>
            </a:r>
            <a:r>
              <a:rPr lang="fr-FR" sz="2000" dirty="0">
                <a:solidFill>
                  <a:srgbClr val="000080"/>
                </a:solidFill>
                <a:highlight>
                  <a:srgbClr val="FFFFFF"/>
                </a:highlight>
                <a:latin typeface="Consolas" panose="020B0609020204030204" pitchFamily="49" charset="0"/>
              </a:rPr>
              <a:t>t</a:t>
            </a:r>
            <a:r>
              <a:rPr lang="fr-FR"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double</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s</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double</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t</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double</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eps</a:t>
            </a:r>
            <a:r>
              <a:rPr lang="en-US" sz="2000" dirty="0">
                <a:solidFill>
                  <a:srgbClr val="000000"/>
                </a:solidFill>
                <a:highlight>
                  <a:srgbClr val="FFFFFF"/>
                </a:highlight>
                <a:latin typeface="Consolas" panose="020B0609020204030204" pitchFamily="49" charset="0"/>
              </a:rPr>
              <a:t>, </a:t>
            </a:r>
            <a:r>
              <a:rPr lang="en-US" sz="2000" dirty="0">
                <a:solidFill>
                  <a:srgbClr val="6F008A"/>
                </a:solidFill>
                <a:highlight>
                  <a:srgbClr val="FFFFFF"/>
                </a:highlight>
                <a:latin typeface="Consolas" panose="020B0609020204030204" pitchFamily="49" charset="0"/>
              </a:rPr>
              <a:t>OUT</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int</a:t>
            </a:r>
            <a:r>
              <a:rPr lang="en-US" sz="2000" dirty="0">
                <a:highlight>
                  <a:srgbClr val="FFFFFF"/>
                </a:highlight>
                <a:latin typeface="Consolas" panose="020B0609020204030204" pitchFamily="49" charset="0"/>
              </a:rPr>
              <a:t>&amp;</a:t>
            </a:r>
            <a:r>
              <a:rPr lang="en-US" sz="2000" dirty="0">
                <a:solidFill>
                  <a:srgbClr val="000000"/>
                </a:solidFill>
                <a:highlight>
                  <a:srgbClr val="FFFFFF"/>
                </a:highlight>
                <a:latin typeface="Consolas" panose="020B0609020204030204" pitchFamily="49" charset="0"/>
              </a:rPr>
              <a:t> </a:t>
            </a:r>
            <a:r>
              <a:rPr lang="en-US" sz="2000" dirty="0" err="1">
                <a:solidFill>
                  <a:srgbClr val="000080"/>
                </a:solidFill>
                <a:highlight>
                  <a:srgbClr val="FFFFFF"/>
                </a:highlight>
                <a:latin typeface="Consolas" panose="020B0609020204030204" pitchFamily="49" charset="0"/>
              </a:rPr>
              <a:t>itersCnt</a:t>
            </a:r>
            <a:r>
              <a:rPr lang="en-US" sz="2000" dirty="0">
                <a:solidFill>
                  <a:srgbClr val="000000"/>
                </a:solidFill>
                <a:highlight>
                  <a:srgbClr val="FFFFFF"/>
                </a:highlight>
                <a:latin typeface="Consolas" panose="020B0609020204030204" pitchFamily="49" charset="0"/>
              </a:rPr>
              <a:t>);</a:t>
            </a:r>
            <a:endParaRPr lang="ru-RU" sz="2000" dirty="0"/>
          </a:p>
        </p:txBody>
      </p:sp>
      <p:sp>
        <p:nvSpPr>
          <p:cNvPr id="2" name="Дата 1"/>
          <p:cNvSpPr>
            <a:spLocks noGrp="1"/>
          </p:cNvSpPr>
          <p:nvPr>
            <p:ph type="dt" sz="half" idx="2"/>
          </p:nvPr>
        </p:nvSpPr>
        <p:spPr/>
        <p:txBody>
          <a:bodyPr/>
          <a:lstStyle/>
          <a:p>
            <a:pPr>
              <a:tabLst>
                <a:tab pos="1347788" algn="l"/>
              </a:tabLst>
            </a:pPr>
            <a:r>
              <a:rPr lang="ru-RU" dirty="0"/>
              <a:t>Левкович Н.В.	2019/2020</a:t>
            </a:r>
          </a:p>
        </p:txBody>
      </p:sp>
      <p:sp>
        <p:nvSpPr>
          <p:cNvPr id="3" name="Нижний колонтитул 2"/>
          <p:cNvSpPr>
            <a:spLocks noGrp="1"/>
          </p:cNvSpPr>
          <p:nvPr>
            <p:ph type="ftr" sz="quarter" idx="11"/>
          </p:nvPr>
        </p:nvSpPr>
        <p:spPr/>
        <p:txBody>
          <a:bodyPr/>
          <a:lstStyle/>
          <a:p>
            <a:r>
              <a:rPr lang="ru-RU" dirty="0"/>
              <a:t>Полиморфизм</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2</a:t>
            </a:fld>
            <a:endParaRPr lang="en-US"/>
          </a:p>
        </p:txBody>
      </p:sp>
    </p:spTree>
    <p:extLst>
      <p:ext uri="{BB962C8B-B14F-4D97-AF65-F5344CB8AC3E}">
        <p14:creationId xmlns:p14="http://schemas.microsoft.com/office/powerpoint/2010/main" val="1212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52000" y="1341000"/>
            <a:ext cx="8712000" cy="4896000"/>
          </a:xfrm>
          <a:prstGeom prst="rect">
            <a:avLst/>
          </a:prstGeom>
          <a:ln>
            <a:solidFill>
              <a:schemeClr val="accent2"/>
            </a:solidFill>
          </a:ln>
        </p:spPr>
        <p:txBody>
          <a:bodyPr wrap="square">
            <a:noAutofit/>
          </a:bodyPr>
          <a:lstStyle/>
          <a:p>
            <a:pPr>
              <a:lnSpc>
                <a:spcPct val="90000"/>
              </a:lnSpc>
            </a:pPr>
            <a:r>
              <a:rPr lang="en-US" sz="2000" dirty="0">
                <a:solidFill>
                  <a:srgbClr val="0000FF"/>
                </a:solidFill>
                <a:highlight>
                  <a:srgbClr val="FFFFFF"/>
                </a:highlight>
                <a:latin typeface="Consolas" panose="020B0609020204030204" pitchFamily="49" charset="0"/>
              </a:rPr>
              <a:t>#include</a:t>
            </a:r>
            <a:r>
              <a:rPr lang="en-US" sz="2000" dirty="0">
                <a:solidFill>
                  <a:srgbClr val="000000"/>
                </a:solidFill>
                <a:highlight>
                  <a:srgbClr val="FFFFFF"/>
                </a:highlight>
                <a:latin typeface="Consolas" panose="020B0609020204030204" pitchFamily="49" charset="0"/>
              </a:rPr>
              <a:t> </a:t>
            </a:r>
            <a:r>
              <a:rPr lang="en-US" sz="2000" dirty="0">
                <a:solidFill>
                  <a:srgbClr val="800000"/>
                </a:solidFill>
                <a:highlight>
                  <a:srgbClr val="FFFFFF"/>
                </a:highlight>
                <a:latin typeface="Consolas" panose="020B0609020204030204" pitchFamily="49" charset="0"/>
              </a:rPr>
              <a:t>&lt;map&gt;</a:t>
            </a:r>
            <a:endParaRPr lang="en-US" sz="2000" dirty="0">
              <a:solidFill>
                <a:srgbClr val="000000"/>
              </a:solidFill>
              <a:highlight>
                <a:srgbClr val="FFFFFF"/>
              </a:highlight>
              <a:latin typeface="Consolas" panose="020B0609020204030204" pitchFamily="49" charset="0"/>
            </a:endParaRPr>
          </a:p>
          <a:p>
            <a:pPr>
              <a:lnSpc>
                <a:spcPct val="90000"/>
              </a:lnSpc>
            </a:pPr>
            <a:r>
              <a:rPr lang="en-US" sz="2000" dirty="0">
                <a:solidFill>
                  <a:srgbClr val="0000FF"/>
                </a:solidFill>
                <a:highlight>
                  <a:srgbClr val="FFFFFF"/>
                </a:highlight>
                <a:latin typeface="Consolas" panose="020B0609020204030204" pitchFamily="49" charset="0"/>
              </a:rPr>
              <a:t>using</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namespace</a:t>
            </a:r>
            <a:r>
              <a:rPr lang="en-US" sz="2000" dirty="0">
                <a:solidFill>
                  <a:srgbClr val="000000"/>
                </a:solidFill>
                <a:highlight>
                  <a:srgbClr val="FFFFFF"/>
                </a:highlight>
                <a:latin typeface="Consolas" panose="020B0609020204030204" pitchFamily="49" charset="0"/>
              </a:rPr>
              <a:t> </a:t>
            </a:r>
            <a:r>
              <a:rPr lang="en-US" sz="2000" i="1" dirty="0">
                <a:solidFill>
                  <a:srgbClr val="216F85"/>
                </a:solidFill>
                <a:highlight>
                  <a:srgbClr val="FFFFFF"/>
                </a:highlight>
                <a:latin typeface="Consolas" panose="020B0609020204030204" pitchFamily="49" charset="0"/>
              </a:rPr>
              <a:t>std</a:t>
            </a:r>
            <a:r>
              <a:rPr lang="en-US" sz="2000" dirty="0">
                <a:solidFill>
                  <a:srgbClr val="000000"/>
                </a:solidFill>
                <a:highlight>
                  <a:srgbClr val="FFFFFF"/>
                </a:highlight>
                <a:latin typeface="Consolas" panose="020B0609020204030204" pitchFamily="49" charset="0"/>
              </a:rPr>
              <a:t>;</a:t>
            </a:r>
            <a:endParaRPr lang="ru-RU" sz="2000" dirty="0">
              <a:solidFill>
                <a:srgbClr val="000000"/>
              </a:solidFill>
              <a:highlight>
                <a:srgbClr val="FFFFFF"/>
              </a:highlight>
              <a:latin typeface="Consolas" panose="020B0609020204030204" pitchFamily="49" charset="0"/>
            </a:endParaRPr>
          </a:p>
          <a:p>
            <a:pPr>
              <a:lnSpc>
                <a:spcPct val="90000"/>
              </a:lnSpc>
              <a:spcBef>
                <a:spcPts val="600"/>
              </a:spcBef>
            </a:pPr>
            <a:r>
              <a:rPr lang="en-US" sz="2000" dirty="0">
                <a:solidFill>
                  <a:srgbClr val="0000FF"/>
                </a:solidFill>
                <a:highlight>
                  <a:srgbClr val="FFFFFF"/>
                </a:highlight>
                <a:latin typeface="Consolas" panose="020B0609020204030204" pitchFamily="49" charset="0"/>
              </a:rPr>
              <a:t>class</a:t>
            </a:r>
            <a:r>
              <a:rPr lang="en-US" sz="2000" dirty="0">
                <a:solidFill>
                  <a:srgbClr val="000000"/>
                </a:solidFill>
                <a:highlight>
                  <a:srgbClr val="FFFFFF"/>
                </a:highlight>
                <a:latin typeface="Consolas" panose="020B0609020204030204" pitchFamily="49" charset="0"/>
              </a:rPr>
              <a:t> </a:t>
            </a:r>
            <a:r>
              <a:rPr lang="en-US" sz="2000" dirty="0">
                <a:solidFill>
                  <a:srgbClr val="216F85"/>
                </a:solidFill>
                <a:highlight>
                  <a:srgbClr val="FFFFFF"/>
                </a:highlight>
                <a:latin typeface="Consolas" panose="020B0609020204030204" pitchFamily="49" charset="0"/>
              </a:rPr>
              <a:t>CEmplFactory</a:t>
            </a:r>
            <a:endParaRPr lang="en-US" sz="2000" dirty="0">
              <a:solidFill>
                <a:srgbClr val="000000"/>
              </a:solidFill>
              <a:highlight>
                <a:srgbClr val="FFFFFF"/>
              </a:highlight>
              <a:latin typeface="Consolas" panose="020B0609020204030204" pitchFamily="49" charset="0"/>
            </a:endParaRPr>
          </a:p>
          <a:p>
            <a:pPr>
              <a:lnSpc>
                <a:spcPct val="90000"/>
              </a:lnSpc>
            </a:pPr>
            <a:r>
              <a:rPr lang="ru-RU" sz="2000" dirty="0">
                <a:solidFill>
                  <a:srgbClr val="000000"/>
                </a:solidFill>
                <a:highlight>
                  <a:srgbClr val="FFFFFF"/>
                </a:highlight>
                <a:latin typeface="Consolas" panose="020B0609020204030204" pitchFamily="49" charset="0"/>
              </a:rPr>
              <a:t>{</a:t>
            </a:r>
          </a:p>
          <a:p>
            <a:pPr>
              <a:lnSpc>
                <a:spcPct val="90000"/>
              </a:lnSpc>
            </a:pPr>
            <a:r>
              <a:rPr lang="en-US" sz="2000" dirty="0">
                <a:solidFill>
                  <a:srgbClr val="0000FF"/>
                </a:solidFill>
                <a:highlight>
                  <a:srgbClr val="FFFFFF"/>
                </a:highlight>
                <a:latin typeface="Consolas" panose="020B0609020204030204" pitchFamily="49" charset="0"/>
              </a:rPr>
              <a:t>private</a:t>
            </a:r>
            <a:r>
              <a:rPr lang="en-US" sz="2000" dirty="0">
                <a:solidFill>
                  <a:srgbClr val="000000"/>
                </a:solidFill>
                <a:highlight>
                  <a:srgbClr val="FFFFFF"/>
                </a:highlight>
                <a:latin typeface="Consolas" panose="020B0609020204030204" pitchFamily="49" charset="0"/>
              </a:rPr>
              <a:t>:</a:t>
            </a:r>
          </a:p>
          <a:p>
            <a:pPr>
              <a:lnSpc>
                <a:spcPct val="90000"/>
              </a:lnSpc>
            </a:pPr>
            <a:r>
              <a:rPr lang="en-US" sz="2000" dirty="0">
                <a:solidFill>
                  <a:srgbClr val="000000"/>
                </a:solidFill>
                <a:highlight>
                  <a:srgbClr val="FFFFFF"/>
                </a:highlight>
                <a:latin typeface="Consolas" panose="020B0609020204030204" pitchFamily="49" charset="0"/>
              </a:rPr>
              <a:t>    </a:t>
            </a:r>
            <a:r>
              <a:rPr lang="en-US" sz="2000" i="1" dirty="0">
                <a:solidFill>
                  <a:srgbClr val="216F85"/>
                </a:solidFill>
                <a:highlight>
                  <a:srgbClr val="FFFFFF"/>
                </a:highlight>
                <a:latin typeface="Consolas" panose="020B0609020204030204" pitchFamily="49" charset="0"/>
              </a:rPr>
              <a:t>map</a:t>
            </a:r>
            <a:r>
              <a:rPr lang="en-US" sz="2000" dirty="0">
                <a:solidFill>
                  <a:srgbClr val="000000"/>
                </a:solidFill>
                <a:highlight>
                  <a:srgbClr val="FFFFFF"/>
                </a:highlight>
                <a:latin typeface="Consolas" panose="020B0609020204030204" pitchFamily="49" charset="0"/>
              </a:rPr>
              <a:t>&lt;</a:t>
            </a:r>
            <a:r>
              <a:rPr lang="en-US" sz="2000" i="1" dirty="0">
                <a:solidFill>
                  <a:srgbClr val="216F85"/>
                </a:solidFill>
                <a:highlight>
                  <a:srgbClr val="FFFFFF"/>
                </a:highlight>
                <a:latin typeface="Consolas" panose="020B0609020204030204" pitchFamily="49" charset="0"/>
              </a:rPr>
              <a:t>string</a:t>
            </a:r>
            <a:r>
              <a:rPr lang="en-US" sz="2000" dirty="0">
                <a:solidFill>
                  <a:srgbClr val="000000"/>
                </a:solidFill>
                <a:highlight>
                  <a:srgbClr val="FFFFFF"/>
                </a:highlight>
                <a:latin typeface="Consolas" panose="020B0609020204030204" pitchFamily="49" charset="0"/>
              </a:rPr>
              <a:t>, </a:t>
            </a:r>
            <a:r>
              <a:rPr lang="en-US" sz="2000" dirty="0">
                <a:solidFill>
                  <a:srgbClr val="216F85"/>
                </a:solidFill>
                <a:highlight>
                  <a:srgbClr val="FFFFFF"/>
                </a:highlight>
                <a:latin typeface="Consolas" panose="020B0609020204030204" pitchFamily="49" charset="0"/>
              </a:rPr>
              <a:t>CEmployee</a:t>
            </a:r>
            <a:r>
              <a:rPr lang="en-US" sz="2000" dirty="0">
                <a:solidFill>
                  <a:srgbClr val="000000"/>
                </a:solidFill>
                <a:highlight>
                  <a:srgbClr val="FFFFFF"/>
                </a:highlight>
                <a:latin typeface="Consolas" panose="020B0609020204030204" pitchFamily="49" charset="0"/>
              </a:rPr>
              <a:t>*&gt; </a:t>
            </a:r>
            <a:r>
              <a:rPr lang="en-US" sz="2000" dirty="0" err="1">
                <a:solidFill>
                  <a:srgbClr val="000080"/>
                </a:solidFill>
                <a:highlight>
                  <a:srgbClr val="FFFFFF"/>
                </a:highlight>
                <a:latin typeface="Consolas" panose="020B0609020204030204" pitchFamily="49" charset="0"/>
              </a:rPr>
              <a:t>m_EmpTmpls</a:t>
            </a:r>
            <a:r>
              <a:rPr lang="en-US" sz="2000" dirty="0">
                <a:solidFill>
                  <a:srgbClr val="000000"/>
                </a:solidFill>
                <a:highlight>
                  <a:srgbClr val="FFFFFF"/>
                </a:highlight>
                <a:latin typeface="Consolas" panose="020B0609020204030204" pitchFamily="49" charset="0"/>
              </a:rPr>
              <a:t>;</a:t>
            </a: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void</a:t>
            </a:r>
            <a:r>
              <a:rPr lang="en-US" sz="2000" dirty="0">
                <a:solidFill>
                  <a:srgbClr val="000000"/>
                </a:solidFill>
                <a:highlight>
                  <a:srgbClr val="FFFFFF"/>
                </a:highlight>
                <a:latin typeface="Consolas" panose="020B0609020204030204" pitchFamily="49" charset="0"/>
              </a:rPr>
              <a:t> </a:t>
            </a:r>
            <a:r>
              <a:rPr lang="en-US" sz="2000" dirty="0" err="1">
                <a:solidFill>
                  <a:srgbClr val="880000"/>
                </a:solidFill>
                <a:highlight>
                  <a:srgbClr val="FFFFFF"/>
                </a:highlight>
                <a:latin typeface="Consolas" panose="020B0609020204030204" pitchFamily="49" charset="0"/>
              </a:rPr>
              <a:t>AddEmployeeType</a:t>
            </a:r>
            <a:r>
              <a:rPr lang="en-US" sz="2000" dirty="0">
                <a:solidFill>
                  <a:srgbClr val="000000"/>
                </a:solidFill>
                <a:highlight>
                  <a:srgbClr val="FFFFFF"/>
                </a:highlight>
                <a:latin typeface="Consolas" panose="020B0609020204030204" pitchFamily="49" charset="0"/>
              </a:rPr>
              <a:t>(</a:t>
            </a:r>
            <a:r>
              <a:rPr lang="en-US" sz="2000" dirty="0" err="1">
                <a:solidFill>
                  <a:srgbClr val="216F85"/>
                </a:solidFill>
                <a:highlight>
                  <a:srgbClr val="FFFFFF"/>
                </a:highlight>
                <a:latin typeface="Consolas" panose="020B0609020204030204" pitchFamily="49" charset="0"/>
              </a:rPr>
              <a:t>CEmployee</a:t>
            </a:r>
            <a:r>
              <a:rPr lang="en-US" sz="2000" dirty="0">
                <a:solidFill>
                  <a:srgbClr val="000000"/>
                </a:solidFill>
                <a:highlight>
                  <a:srgbClr val="FFFFFF"/>
                </a:highlight>
                <a:latin typeface="Consolas" panose="020B0609020204030204" pitchFamily="49" charset="0"/>
              </a:rPr>
              <a:t>* </a:t>
            </a:r>
            <a:r>
              <a:rPr lang="en-US" sz="2000" dirty="0" err="1">
                <a:solidFill>
                  <a:srgbClr val="000080"/>
                </a:solidFill>
                <a:highlight>
                  <a:srgbClr val="FFFFFF"/>
                </a:highlight>
                <a:latin typeface="Consolas" panose="020B0609020204030204" pitchFamily="49" charset="0"/>
              </a:rPr>
              <a:t>pEmpl</a:t>
            </a:r>
            <a:r>
              <a:rPr lang="en-US" sz="2000" dirty="0">
                <a:solidFill>
                  <a:srgbClr val="000000"/>
                </a:solidFill>
                <a:highlight>
                  <a:srgbClr val="FFFFFF"/>
                </a:highlight>
                <a:latin typeface="Consolas" panose="020B0609020204030204" pitchFamily="49" charset="0"/>
              </a:rPr>
              <a:t>)</a:t>
            </a:r>
          </a:p>
          <a:p>
            <a:pPr>
              <a:lnSpc>
                <a:spcPct val="90000"/>
              </a:lnSpc>
            </a:pPr>
            <a:r>
              <a:rPr lang="ru-RU" sz="2000" dirty="0">
                <a:solidFill>
                  <a:srgbClr val="000000"/>
                </a:solidFill>
                <a:highlight>
                  <a:srgbClr val="FFFFFF"/>
                </a:highlight>
                <a:latin typeface="Consolas" panose="020B0609020204030204" pitchFamily="49" charset="0"/>
              </a:rPr>
              <a:t>    {</a:t>
            </a: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err="1">
                <a:solidFill>
                  <a:srgbClr val="000080"/>
                </a:solidFill>
                <a:highlight>
                  <a:srgbClr val="FFFFFF"/>
                </a:highlight>
                <a:latin typeface="Consolas" panose="020B0609020204030204" pitchFamily="49" charset="0"/>
              </a:rPr>
              <a:t>m_EmpTmpls</a:t>
            </a:r>
            <a:r>
              <a:rPr lang="en-US" sz="2000" dirty="0">
                <a:solidFill>
                  <a:srgbClr val="000080"/>
                </a:solidFill>
                <a:highlight>
                  <a:srgbClr val="FFFFFF"/>
                </a:highlight>
                <a:latin typeface="Consolas" panose="020B0609020204030204" pitchFamily="49" charset="0"/>
              </a:rPr>
              <a:t>[</a:t>
            </a:r>
            <a:r>
              <a:rPr lang="en-US" sz="2000" dirty="0" err="1">
                <a:solidFill>
                  <a:srgbClr val="000080"/>
                </a:solidFill>
                <a:highlight>
                  <a:srgbClr val="FFFFFF"/>
                </a:highlight>
                <a:latin typeface="Consolas" panose="020B0609020204030204" pitchFamily="49" charset="0"/>
              </a:rPr>
              <a:t>pEmpl</a:t>
            </a:r>
            <a:r>
              <a:rPr lang="en-US" sz="2000" dirty="0">
                <a:solidFill>
                  <a:srgbClr val="000000"/>
                </a:solidFill>
                <a:highlight>
                  <a:srgbClr val="FFFFFF"/>
                </a:highlight>
                <a:latin typeface="Consolas" panose="020B0609020204030204" pitchFamily="49" charset="0"/>
              </a:rPr>
              <a:t>-&gt;</a:t>
            </a:r>
            <a:r>
              <a:rPr lang="en-US" sz="2000" dirty="0" err="1">
                <a:solidFill>
                  <a:srgbClr val="880000"/>
                </a:solidFill>
                <a:highlight>
                  <a:srgbClr val="FFFFFF"/>
                </a:highlight>
                <a:latin typeface="Consolas" panose="020B0609020204030204" pitchFamily="49" charset="0"/>
              </a:rPr>
              <a:t>GetType</a:t>
            </a:r>
            <a:r>
              <a:rPr lang="en-US" sz="2000" dirty="0">
                <a:solidFill>
                  <a:srgbClr val="000000"/>
                </a:solidFill>
                <a:highlight>
                  <a:srgbClr val="FFFFFF"/>
                </a:highlight>
                <a:latin typeface="Consolas" panose="020B0609020204030204" pitchFamily="49" charset="0"/>
              </a:rPr>
              <a:t>()</a:t>
            </a:r>
            <a:r>
              <a:rPr lang="en-US" sz="2000" dirty="0">
                <a:solidFill>
                  <a:srgbClr val="000080"/>
                </a:solidFill>
                <a:highlight>
                  <a:srgbClr val="FFFFFF"/>
                </a:highlight>
                <a:latin typeface="Consolas" panose="020B0609020204030204" pitchFamily="49" charset="0"/>
              </a:rPr>
              <a:t>] = </a:t>
            </a:r>
            <a:r>
              <a:rPr lang="en-US" sz="2000" dirty="0" err="1">
                <a:solidFill>
                  <a:srgbClr val="000080"/>
                </a:solidFill>
                <a:highlight>
                  <a:srgbClr val="FFFFFF"/>
                </a:highlight>
                <a:latin typeface="Consolas" panose="020B0609020204030204" pitchFamily="49" charset="0"/>
              </a:rPr>
              <a:t>pEmpl</a:t>
            </a:r>
            <a:r>
              <a:rPr lang="en-US" sz="2000" dirty="0">
                <a:solidFill>
                  <a:srgbClr val="000000"/>
                </a:solidFill>
                <a:highlight>
                  <a:srgbClr val="FFFFFF"/>
                </a:highlight>
                <a:latin typeface="Consolas" panose="020B0609020204030204" pitchFamily="49" charset="0"/>
              </a:rPr>
              <a:t>;</a:t>
            </a:r>
          </a:p>
          <a:p>
            <a:pPr>
              <a:lnSpc>
                <a:spcPct val="90000"/>
              </a:lnSpc>
            </a:pPr>
            <a:r>
              <a:rPr lang="ru-RU" sz="2000" dirty="0">
                <a:solidFill>
                  <a:srgbClr val="000000"/>
                </a:solidFill>
                <a:highlight>
                  <a:srgbClr val="FFFFFF"/>
                </a:highlight>
                <a:latin typeface="Consolas" panose="020B0609020204030204" pitchFamily="49" charset="0"/>
              </a:rPr>
              <a:t>    }</a:t>
            </a:r>
          </a:p>
          <a:p>
            <a:pPr>
              <a:lnSpc>
                <a:spcPct val="90000"/>
              </a:lnSpc>
            </a:pPr>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a:t>
            </a: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a:solidFill>
                  <a:srgbClr val="216F85"/>
                </a:solidFill>
                <a:highlight>
                  <a:srgbClr val="FFFFFF"/>
                </a:highlight>
                <a:latin typeface="Consolas" panose="020B0609020204030204" pitchFamily="49" charset="0"/>
              </a:rPr>
              <a:t>CEmplFactory</a:t>
            </a:r>
            <a:r>
              <a:rPr lang="en-US" sz="2000" dirty="0">
                <a:solidFill>
                  <a:srgbClr val="000000"/>
                </a:solidFill>
                <a:highlight>
                  <a:srgbClr val="FFFFFF"/>
                </a:highlight>
                <a:latin typeface="Consolas" panose="020B0609020204030204" pitchFamily="49" charset="0"/>
              </a:rPr>
              <a:t>()</a:t>
            </a:r>
          </a:p>
          <a:p>
            <a:pPr>
              <a:lnSpc>
                <a:spcPct val="90000"/>
              </a:lnSpc>
            </a:pPr>
            <a:r>
              <a:rPr lang="ru-RU" sz="2000" dirty="0">
                <a:solidFill>
                  <a:srgbClr val="000000"/>
                </a:solidFill>
                <a:highlight>
                  <a:srgbClr val="FFFFFF"/>
                </a:highlight>
                <a:latin typeface="Consolas" panose="020B0609020204030204" pitchFamily="49" charset="0"/>
              </a:rPr>
              <a:t>    {</a:t>
            </a: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err="1">
                <a:solidFill>
                  <a:srgbClr val="880000"/>
                </a:solidFill>
                <a:highlight>
                  <a:srgbClr val="FFFFFF"/>
                </a:highlight>
                <a:latin typeface="Consolas" panose="020B0609020204030204" pitchFamily="49" charset="0"/>
              </a:rPr>
              <a:t>AddEmployeeType</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new</a:t>
            </a:r>
            <a:r>
              <a:rPr lang="en-US" sz="2000" dirty="0">
                <a:solidFill>
                  <a:srgbClr val="000000"/>
                </a:solidFill>
                <a:highlight>
                  <a:srgbClr val="FFFFFF"/>
                </a:highlight>
                <a:latin typeface="Consolas" panose="020B0609020204030204" pitchFamily="49" charset="0"/>
              </a:rPr>
              <a:t> </a:t>
            </a:r>
            <a:r>
              <a:rPr lang="en-US" sz="2000" dirty="0" err="1">
                <a:solidFill>
                  <a:srgbClr val="216F85"/>
                </a:solidFill>
                <a:highlight>
                  <a:srgbClr val="FFFFFF"/>
                </a:highlight>
                <a:latin typeface="Consolas" panose="020B0609020204030204" pitchFamily="49" charset="0"/>
              </a:rPr>
              <a:t>CLaborer</a:t>
            </a:r>
            <a:r>
              <a:rPr lang="en-US" sz="2000" dirty="0">
                <a:solidFill>
                  <a:srgbClr val="000000"/>
                </a:solidFill>
                <a:highlight>
                  <a:srgbClr val="FFFFFF"/>
                </a:highlight>
                <a:latin typeface="Consolas" panose="020B0609020204030204" pitchFamily="49" charset="0"/>
              </a:rPr>
              <a:t>());</a:t>
            </a: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err="1">
                <a:solidFill>
                  <a:srgbClr val="880000"/>
                </a:solidFill>
                <a:highlight>
                  <a:srgbClr val="FFFFFF"/>
                </a:highlight>
                <a:latin typeface="Consolas" panose="020B0609020204030204" pitchFamily="49" charset="0"/>
              </a:rPr>
              <a:t>AddEmployeeType</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new</a:t>
            </a:r>
            <a:r>
              <a:rPr lang="en-US" sz="2000" dirty="0">
                <a:solidFill>
                  <a:srgbClr val="000000"/>
                </a:solidFill>
                <a:highlight>
                  <a:srgbClr val="FFFFFF"/>
                </a:highlight>
                <a:latin typeface="Consolas" panose="020B0609020204030204" pitchFamily="49" charset="0"/>
              </a:rPr>
              <a:t> </a:t>
            </a:r>
            <a:r>
              <a:rPr lang="en-US" sz="2000" dirty="0" err="1">
                <a:solidFill>
                  <a:srgbClr val="216F85"/>
                </a:solidFill>
                <a:highlight>
                  <a:srgbClr val="FFFFFF"/>
                </a:highlight>
                <a:latin typeface="Consolas" panose="020B0609020204030204" pitchFamily="49" charset="0"/>
              </a:rPr>
              <a:t>CManager</a:t>
            </a:r>
            <a:r>
              <a:rPr lang="en-US" sz="2000" dirty="0">
                <a:solidFill>
                  <a:srgbClr val="000000"/>
                </a:solidFill>
                <a:highlight>
                  <a:srgbClr val="FFFFFF"/>
                </a:highlight>
                <a:latin typeface="Consolas" panose="020B0609020204030204" pitchFamily="49" charset="0"/>
              </a:rPr>
              <a:t>());</a:t>
            </a: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err="1">
                <a:solidFill>
                  <a:srgbClr val="880000"/>
                </a:solidFill>
                <a:highlight>
                  <a:srgbClr val="FFFFFF"/>
                </a:highlight>
                <a:latin typeface="Consolas" panose="020B0609020204030204" pitchFamily="49" charset="0"/>
              </a:rPr>
              <a:t>AddEmployeeType</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new</a:t>
            </a:r>
            <a:r>
              <a:rPr lang="en-US" sz="2000" dirty="0">
                <a:solidFill>
                  <a:srgbClr val="000000"/>
                </a:solidFill>
                <a:highlight>
                  <a:srgbClr val="FFFFFF"/>
                </a:highlight>
                <a:latin typeface="Consolas" panose="020B0609020204030204" pitchFamily="49" charset="0"/>
              </a:rPr>
              <a:t> </a:t>
            </a:r>
            <a:r>
              <a:rPr lang="en-US" sz="2000" dirty="0" err="1">
                <a:solidFill>
                  <a:srgbClr val="216F85"/>
                </a:solidFill>
                <a:highlight>
                  <a:srgbClr val="FFFFFF"/>
                </a:highlight>
                <a:latin typeface="Consolas" panose="020B0609020204030204" pitchFamily="49" charset="0"/>
              </a:rPr>
              <a:t>CScientist</a:t>
            </a:r>
            <a:r>
              <a:rPr lang="en-US" sz="2000" dirty="0">
                <a:solidFill>
                  <a:srgbClr val="000000"/>
                </a:solidFill>
                <a:highlight>
                  <a:srgbClr val="FFFFFF"/>
                </a:highlight>
                <a:latin typeface="Consolas" panose="020B0609020204030204" pitchFamily="49" charset="0"/>
              </a:rPr>
              <a:t>());</a:t>
            </a:r>
          </a:p>
          <a:p>
            <a:pPr>
              <a:lnSpc>
                <a:spcPct val="90000"/>
              </a:lnSpc>
            </a:pPr>
            <a:r>
              <a:rPr lang="ru-RU" sz="2000" dirty="0">
                <a:solidFill>
                  <a:srgbClr val="000000"/>
                </a:solidFill>
                <a:highlight>
                  <a:srgbClr val="FFFFFF"/>
                </a:highlight>
                <a:latin typeface="Consolas" panose="020B0609020204030204" pitchFamily="49" charset="0"/>
              </a:rPr>
              <a:t>    } . . .</a:t>
            </a:r>
          </a:p>
        </p:txBody>
      </p:sp>
      <p:sp>
        <p:nvSpPr>
          <p:cNvPr id="2" name="Дата 1"/>
          <p:cNvSpPr>
            <a:spLocks noGrp="1"/>
          </p:cNvSpPr>
          <p:nvPr>
            <p:ph type="dt" sz="half" idx="2"/>
          </p:nvPr>
        </p:nvSpPr>
        <p:spPr/>
        <p:txBody>
          <a:bodyPr/>
          <a:lstStyle/>
          <a:p>
            <a:pPr>
              <a:tabLst>
                <a:tab pos="1347788" algn="l"/>
              </a:tabLst>
            </a:pPr>
            <a:r>
              <a:rPr lang="ru-RU" dirty="0"/>
              <a:t>Левкович Н.В.	2019/2020</a:t>
            </a:r>
          </a:p>
        </p:txBody>
      </p:sp>
      <p:sp>
        <p:nvSpPr>
          <p:cNvPr id="3" name="Нижний колонтитул 2"/>
          <p:cNvSpPr>
            <a:spLocks noGrp="1"/>
          </p:cNvSpPr>
          <p:nvPr>
            <p:ph type="ftr" sz="quarter" idx="11"/>
          </p:nvPr>
        </p:nvSpPr>
        <p:spPr/>
        <p:txBody>
          <a:bodyPr/>
          <a:lstStyle/>
          <a:p>
            <a:r>
              <a:rPr lang="ru-RU" dirty="0"/>
              <a:t>Полиморфизм</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20</a:t>
            </a:fld>
            <a:endParaRPr lang="en-US"/>
          </a:p>
        </p:txBody>
      </p:sp>
      <p:sp>
        <p:nvSpPr>
          <p:cNvPr id="8" name="Заголовок 5"/>
          <p:cNvSpPr txBox="1">
            <a:spLocks/>
          </p:cNvSpPr>
          <p:nvPr/>
        </p:nvSpPr>
        <p:spPr>
          <a:xfrm>
            <a:off x="108000" y="117000"/>
            <a:ext cx="8928000" cy="1151999"/>
          </a:xfrm>
          <a:prstGeom prst="rect">
            <a:avLst/>
          </a:prstGeom>
        </p:spPr>
        <p:txBody>
          <a:bodyPr vert="horz" lIns="91440" tIns="45720" rIns="91440" bIns="45720" rtlCol="0" anchor="t">
            <a:normAutofit fontScale="900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solidFill>
                  <a:schemeClr val="bg1">
                    <a:lumMod val="50000"/>
                  </a:schemeClr>
                </a:solidFill>
              </a:rPr>
              <a:t>Примеры использования принципа полиморфизма</a:t>
            </a:r>
            <a:r>
              <a:rPr lang="en-US" dirty="0">
                <a:solidFill>
                  <a:schemeClr val="bg1">
                    <a:lumMod val="50000"/>
                  </a:schemeClr>
                </a:solidFill>
              </a:rPr>
              <a:t> : </a:t>
            </a:r>
            <a:r>
              <a:rPr lang="ru-RU" dirty="0">
                <a:solidFill>
                  <a:schemeClr val="bg1">
                    <a:lumMod val="50000"/>
                  </a:schemeClr>
                </a:solidFill>
              </a:rPr>
              <a:t>фабрика класса</a:t>
            </a:r>
          </a:p>
        </p:txBody>
      </p:sp>
    </p:spTree>
    <p:extLst>
      <p:ext uri="{BB962C8B-B14F-4D97-AF65-F5344CB8AC3E}">
        <p14:creationId xmlns:p14="http://schemas.microsoft.com/office/powerpoint/2010/main" val="394149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5" end="1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52000" y="1269000"/>
            <a:ext cx="8712000" cy="4680000"/>
          </a:xfrm>
          <a:prstGeom prst="rect">
            <a:avLst/>
          </a:prstGeom>
          <a:ln>
            <a:solidFill>
              <a:schemeClr val="accent2"/>
            </a:solidFill>
          </a:ln>
        </p:spPr>
        <p:txBody>
          <a:bodyPr wrap="square" rIns="0">
            <a:noAutofit/>
          </a:bodyPr>
          <a:lstStyle/>
          <a:p>
            <a:pPr>
              <a:lnSpc>
                <a:spcPct val="90000"/>
              </a:lnSpc>
            </a:pPr>
            <a:r>
              <a:rPr lang="ru-RU" sz="2000" dirty="0">
                <a:solidFill>
                  <a:srgbClr val="216F85"/>
                </a:solidFill>
                <a:highlight>
                  <a:srgbClr val="FFFFFF"/>
                </a:highlight>
                <a:latin typeface="Consolas" panose="020B0609020204030204" pitchFamily="49" charset="0"/>
              </a:rPr>
              <a:t>  </a:t>
            </a:r>
            <a:r>
              <a:rPr lang="ru-RU" sz="2000" dirty="0">
                <a:highlight>
                  <a:srgbClr val="FFFFFF"/>
                </a:highlight>
                <a:latin typeface="Consolas" panose="020B0609020204030204" pitchFamily="49" charset="0"/>
              </a:rPr>
              <a:t>. . .</a:t>
            </a:r>
          </a:p>
          <a:p>
            <a:pPr>
              <a:lnSpc>
                <a:spcPct val="90000"/>
              </a:lnSpc>
            </a:pPr>
            <a:r>
              <a:rPr lang="ru-RU" sz="2000" dirty="0">
                <a:solidFill>
                  <a:srgbClr val="216F85"/>
                </a:solidFill>
                <a:highlight>
                  <a:srgbClr val="FFFFFF"/>
                </a:highlight>
                <a:latin typeface="Consolas" panose="020B0609020204030204" pitchFamily="49" charset="0"/>
              </a:rPr>
              <a:t>  </a:t>
            </a:r>
            <a:r>
              <a:rPr lang="en-US" sz="2000" dirty="0">
                <a:solidFill>
                  <a:srgbClr val="216F85"/>
                </a:solidFill>
                <a:highlight>
                  <a:srgbClr val="FFFFFF"/>
                </a:highlight>
                <a:latin typeface="Consolas" panose="020B0609020204030204" pitchFamily="49" charset="0"/>
              </a:rPr>
              <a:t>CEmployee</a:t>
            </a:r>
            <a:r>
              <a:rPr lang="en-US" sz="2000" dirty="0">
                <a:solidFill>
                  <a:srgbClr val="000000"/>
                </a:solidFill>
                <a:highlight>
                  <a:srgbClr val="FFFFFF"/>
                </a:highlight>
                <a:latin typeface="Consolas" panose="020B0609020204030204" pitchFamily="49" charset="0"/>
              </a:rPr>
              <a:t>* </a:t>
            </a:r>
            <a:r>
              <a:rPr lang="en-US" sz="2000" dirty="0">
                <a:solidFill>
                  <a:srgbClr val="880000"/>
                </a:solidFill>
                <a:highlight>
                  <a:srgbClr val="FFFFFF"/>
                </a:highlight>
                <a:latin typeface="Consolas" panose="020B0609020204030204" pitchFamily="49" charset="0"/>
              </a:rPr>
              <a:t>Create</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const</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char</a:t>
            </a:r>
            <a:r>
              <a:rPr lang="en-US" sz="2000" dirty="0">
                <a:solidFill>
                  <a:srgbClr val="000000"/>
                </a:solidFill>
                <a:highlight>
                  <a:srgbClr val="FFFFFF"/>
                </a:highlight>
                <a:latin typeface="Consolas" panose="020B0609020204030204" pitchFamily="49" charset="0"/>
              </a:rPr>
              <a:t>* </a:t>
            </a:r>
            <a:r>
              <a:rPr lang="en-US" sz="2000" dirty="0" err="1">
                <a:solidFill>
                  <a:srgbClr val="000080"/>
                </a:solidFill>
                <a:highlight>
                  <a:srgbClr val="FFFFFF"/>
                </a:highlight>
                <a:latin typeface="Consolas" panose="020B0609020204030204" pitchFamily="49" charset="0"/>
              </a:rPr>
              <a:t>typeName</a:t>
            </a:r>
            <a:r>
              <a:rPr lang="en-US" sz="2000" dirty="0">
                <a:solidFill>
                  <a:srgbClr val="000000"/>
                </a:solidFill>
                <a:highlight>
                  <a:srgbClr val="FFFFFF"/>
                </a:highlight>
                <a:latin typeface="Consolas" panose="020B0609020204030204" pitchFamily="49" charset="0"/>
              </a:rPr>
              <a:t>)</a:t>
            </a:r>
          </a:p>
          <a:p>
            <a:pPr>
              <a:lnSpc>
                <a:spcPct val="90000"/>
              </a:lnSpc>
            </a:pPr>
            <a:r>
              <a:rPr lang="ru-RU" sz="2000" dirty="0">
                <a:solidFill>
                  <a:srgbClr val="000000"/>
                </a:solidFill>
                <a:highlight>
                  <a:srgbClr val="FFFFFF"/>
                </a:highlight>
                <a:latin typeface="Consolas" panose="020B0609020204030204" pitchFamily="49" charset="0"/>
              </a:rPr>
              <a:t>  {</a:t>
            </a:r>
          </a:p>
          <a:p>
            <a:pPr>
              <a:lnSpc>
                <a:spcPct val="70000"/>
              </a:lnSpc>
            </a:pPr>
            <a:r>
              <a:rPr lang="en-US" sz="2000" dirty="0">
                <a:solidFill>
                  <a:srgbClr val="000000"/>
                </a:solidFill>
                <a:highlight>
                  <a:srgbClr val="FFFFFF"/>
                </a:highlight>
                <a:latin typeface="Consolas" panose="020B0609020204030204" pitchFamily="49" charset="0"/>
              </a:rPr>
              <a:t>    </a:t>
            </a:r>
            <a:r>
              <a:rPr lang="en-US" sz="2000" i="1" dirty="0">
                <a:solidFill>
                  <a:srgbClr val="216F85"/>
                </a:solidFill>
                <a:highlight>
                  <a:srgbClr val="FFFFFF"/>
                </a:highlight>
                <a:latin typeface="Consolas" panose="020B0609020204030204" pitchFamily="49" charset="0"/>
              </a:rPr>
              <a:t>map</a:t>
            </a:r>
            <a:r>
              <a:rPr lang="en-US" sz="2000" dirty="0">
                <a:solidFill>
                  <a:srgbClr val="000000"/>
                </a:solidFill>
                <a:highlight>
                  <a:srgbClr val="FFFFFF"/>
                </a:highlight>
                <a:latin typeface="Consolas" panose="020B0609020204030204" pitchFamily="49" charset="0"/>
              </a:rPr>
              <a:t>&lt;</a:t>
            </a:r>
            <a:r>
              <a:rPr lang="en-US" sz="2000" i="1" dirty="0">
                <a:solidFill>
                  <a:srgbClr val="216F85"/>
                </a:solidFill>
                <a:highlight>
                  <a:srgbClr val="FFFFFF"/>
                </a:highlight>
                <a:latin typeface="Consolas" panose="020B0609020204030204" pitchFamily="49" charset="0"/>
              </a:rPr>
              <a:t>string</a:t>
            </a:r>
            <a:r>
              <a:rPr lang="en-US" sz="2000" dirty="0">
                <a:solidFill>
                  <a:srgbClr val="000000"/>
                </a:solidFill>
                <a:highlight>
                  <a:srgbClr val="FFFFFF"/>
                </a:highlight>
                <a:latin typeface="Consolas" panose="020B0609020204030204" pitchFamily="49" charset="0"/>
              </a:rPr>
              <a:t>, </a:t>
            </a:r>
            <a:r>
              <a:rPr lang="en-US" sz="2000" dirty="0">
                <a:solidFill>
                  <a:srgbClr val="216F85"/>
                </a:solidFill>
                <a:highlight>
                  <a:srgbClr val="FFFFFF"/>
                </a:highlight>
                <a:latin typeface="Consolas" panose="020B0609020204030204" pitchFamily="49" charset="0"/>
              </a:rPr>
              <a:t>CEmployee</a:t>
            </a:r>
            <a:r>
              <a:rPr lang="en-US" sz="2000" dirty="0">
                <a:solidFill>
                  <a:srgbClr val="000000"/>
                </a:solidFill>
                <a:highlight>
                  <a:srgbClr val="FFFFFF"/>
                </a:highlight>
                <a:latin typeface="Consolas" panose="020B0609020204030204" pitchFamily="49" charset="0"/>
              </a:rPr>
              <a:t>*&gt;::</a:t>
            </a:r>
            <a:r>
              <a:rPr lang="en-US" sz="2000" i="1" dirty="0">
                <a:solidFill>
                  <a:srgbClr val="216F85"/>
                </a:solidFill>
                <a:highlight>
                  <a:srgbClr val="FFFFFF"/>
                </a:highlight>
                <a:latin typeface="Consolas" panose="020B0609020204030204" pitchFamily="49" charset="0"/>
              </a:rPr>
              <a:t>iterator</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it</a:t>
            </a:r>
            <a:r>
              <a:rPr lang="en-US" sz="2000" dirty="0">
                <a:solidFill>
                  <a:srgbClr val="000000"/>
                </a:solidFill>
                <a:highlight>
                  <a:srgbClr val="FFFFFF"/>
                </a:highlight>
                <a:latin typeface="Consolas" panose="020B0609020204030204" pitchFamily="49" charset="0"/>
              </a:rPr>
              <a:t> =</a:t>
            </a:r>
            <a:r>
              <a:rPr lang="ru-RU" sz="2000" dirty="0">
                <a:solidFill>
                  <a:srgbClr val="000000"/>
                </a:solidFill>
                <a:highlight>
                  <a:srgbClr val="FFFFFF"/>
                </a:highlight>
                <a:latin typeface="Consolas" panose="020B0609020204030204" pitchFamily="49" charset="0"/>
              </a:rPr>
              <a:t> </a:t>
            </a:r>
          </a:p>
          <a:p>
            <a:pPr>
              <a:lnSpc>
                <a:spcPct val="90000"/>
              </a:lnSpc>
            </a:pPr>
            <a:r>
              <a:rPr lang="en-US" sz="2000" dirty="0">
                <a:solidFill>
                  <a:srgbClr val="000080"/>
                </a:solidFill>
                <a:highlight>
                  <a:srgbClr val="FFFFFF"/>
                </a:highlight>
                <a:latin typeface="Consolas" panose="020B0609020204030204" pitchFamily="49" charset="0"/>
              </a:rPr>
              <a:t>                                  </a:t>
            </a:r>
            <a:r>
              <a:rPr lang="ru-RU" sz="2000" dirty="0">
                <a:solidFill>
                  <a:srgbClr val="000080"/>
                </a:solidFill>
                <a:highlight>
                  <a:srgbClr val="FFFFFF"/>
                </a:highlight>
                <a:latin typeface="Consolas" panose="020B0609020204030204" pitchFamily="49" charset="0"/>
              </a:rPr>
              <a:t> </a:t>
            </a:r>
            <a:r>
              <a:rPr lang="en-US" sz="2000" dirty="0" err="1">
                <a:solidFill>
                  <a:srgbClr val="000080"/>
                </a:solidFill>
                <a:highlight>
                  <a:srgbClr val="FFFFFF"/>
                </a:highlight>
                <a:latin typeface="Consolas" panose="020B0609020204030204" pitchFamily="49" charset="0"/>
              </a:rPr>
              <a:t>m_EmpTmpls</a:t>
            </a:r>
            <a:r>
              <a:rPr lang="en-US" sz="2000" dirty="0" err="1">
                <a:solidFill>
                  <a:srgbClr val="000000"/>
                </a:solidFill>
                <a:highlight>
                  <a:srgbClr val="FFFFFF"/>
                </a:highlight>
                <a:latin typeface="Consolas" panose="020B0609020204030204" pitchFamily="49" charset="0"/>
              </a:rPr>
              <a:t>.</a:t>
            </a:r>
            <a:r>
              <a:rPr lang="en-US" sz="2000" i="1" dirty="0" err="1">
                <a:solidFill>
                  <a:srgbClr val="880000"/>
                </a:solidFill>
                <a:highlight>
                  <a:srgbClr val="FFFFFF"/>
                </a:highlight>
                <a:latin typeface="Consolas" panose="020B0609020204030204" pitchFamily="49" charset="0"/>
              </a:rPr>
              <a:t>find</a:t>
            </a:r>
            <a:r>
              <a:rPr lang="en-US" sz="2000" dirty="0">
                <a:solidFill>
                  <a:srgbClr val="000000"/>
                </a:solidFill>
                <a:highlight>
                  <a:srgbClr val="FFFFFF"/>
                </a:highlight>
                <a:latin typeface="Consolas" panose="020B0609020204030204" pitchFamily="49" charset="0"/>
              </a:rPr>
              <a:t>(</a:t>
            </a:r>
            <a:r>
              <a:rPr lang="en-US" sz="2000" dirty="0" err="1">
                <a:solidFill>
                  <a:srgbClr val="000080"/>
                </a:solidFill>
                <a:highlight>
                  <a:srgbClr val="FFFFFF"/>
                </a:highlight>
                <a:latin typeface="Consolas" panose="020B0609020204030204" pitchFamily="49" charset="0"/>
              </a:rPr>
              <a:t>typeName</a:t>
            </a:r>
            <a:r>
              <a:rPr lang="en-US" sz="2000" dirty="0">
                <a:solidFill>
                  <a:srgbClr val="000000"/>
                </a:solidFill>
                <a:highlight>
                  <a:srgbClr val="FFFFFF"/>
                </a:highlight>
                <a:latin typeface="Consolas" panose="020B0609020204030204" pitchFamily="49" charset="0"/>
              </a:rPr>
              <a:t>);</a:t>
            </a: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if</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it</a:t>
            </a:r>
            <a:r>
              <a:rPr lang="en-US" sz="2000" dirty="0">
                <a:solidFill>
                  <a:srgbClr val="000000"/>
                </a:solidFill>
                <a:highlight>
                  <a:srgbClr val="FFFFFF"/>
                </a:highlight>
                <a:latin typeface="Consolas" panose="020B0609020204030204" pitchFamily="49" charset="0"/>
              </a:rPr>
              <a:t> == </a:t>
            </a:r>
            <a:r>
              <a:rPr lang="en-US" sz="2000" dirty="0" err="1">
                <a:solidFill>
                  <a:srgbClr val="000080"/>
                </a:solidFill>
                <a:highlight>
                  <a:srgbClr val="FFFFFF"/>
                </a:highlight>
                <a:latin typeface="Consolas" panose="020B0609020204030204" pitchFamily="49" charset="0"/>
              </a:rPr>
              <a:t>m_EmpTmpls</a:t>
            </a:r>
            <a:r>
              <a:rPr lang="en-US" sz="2000" dirty="0" err="1">
                <a:solidFill>
                  <a:srgbClr val="000000"/>
                </a:solidFill>
                <a:highlight>
                  <a:srgbClr val="FFFFFF"/>
                </a:highlight>
                <a:latin typeface="Consolas" panose="020B0609020204030204" pitchFamily="49" charset="0"/>
              </a:rPr>
              <a:t>.</a:t>
            </a:r>
            <a:r>
              <a:rPr lang="en-US" sz="2000" i="1" dirty="0" err="1">
                <a:solidFill>
                  <a:srgbClr val="880000"/>
                </a:solidFill>
                <a:highlight>
                  <a:srgbClr val="FFFFFF"/>
                </a:highlight>
                <a:latin typeface="Consolas" panose="020B0609020204030204" pitchFamily="49" charset="0"/>
              </a:rPr>
              <a:t>end</a:t>
            </a:r>
            <a:r>
              <a:rPr lang="en-US" sz="2000" dirty="0">
                <a:solidFill>
                  <a:srgbClr val="000000"/>
                </a:solidFill>
                <a:highlight>
                  <a:srgbClr val="FFFFFF"/>
                </a:highlight>
                <a:latin typeface="Consolas" panose="020B0609020204030204" pitchFamily="49" charset="0"/>
              </a:rPr>
              <a:t>())</a:t>
            </a: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nullptr</a:t>
            </a:r>
            <a:r>
              <a:rPr lang="en-US" sz="2000" dirty="0">
                <a:solidFill>
                  <a:srgbClr val="000000"/>
                </a:solidFill>
                <a:highlight>
                  <a:srgbClr val="FFFFFF"/>
                </a:highlight>
                <a:latin typeface="Consolas" panose="020B0609020204030204" pitchFamily="49" charset="0"/>
              </a:rPr>
              <a:t>;</a:t>
            </a: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it</a:t>
            </a:r>
            <a:r>
              <a:rPr lang="en-US" sz="2000" dirty="0">
                <a:solidFill>
                  <a:srgbClr val="000000"/>
                </a:solidFill>
                <a:highlight>
                  <a:srgbClr val="FFFFFF"/>
                </a:highlight>
                <a:latin typeface="Consolas" panose="020B0609020204030204" pitchFamily="49" charset="0"/>
              </a:rPr>
              <a:t>-&gt;</a:t>
            </a:r>
            <a:r>
              <a:rPr lang="en-US" sz="2000" i="1" dirty="0">
                <a:solidFill>
                  <a:srgbClr val="000080"/>
                </a:solidFill>
                <a:highlight>
                  <a:srgbClr val="FFFFFF"/>
                </a:highlight>
                <a:latin typeface="Consolas" panose="020B0609020204030204" pitchFamily="49" charset="0"/>
              </a:rPr>
              <a:t>second</a:t>
            </a:r>
            <a:r>
              <a:rPr lang="en-US" sz="2000" dirty="0">
                <a:solidFill>
                  <a:srgbClr val="000000"/>
                </a:solidFill>
                <a:highlight>
                  <a:srgbClr val="FFFFFF"/>
                </a:highlight>
                <a:latin typeface="Consolas" panose="020B0609020204030204" pitchFamily="49" charset="0"/>
              </a:rPr>
              <a:t>-&gt;</a:t>
            </a:r>
            <a:r>
              <a:rPr lang="en-US" sz="2000" dirty="0">
                <a:solidFill>
                  <a:srgbClr val="880000"/>
                </a:solidFill>
                <a:highlight>
                  <a:srgbClr val="FFFFFF"/>
                </a:highlight>
                <a:latin typeface="Consolas" panose="020B0609020204030204" pitchFamily="49" charset="0"/>
              </a:rPr>
              <a:t>Clone</a:t>
            </a:r>
            <a:r>
              <a:rPr lang="en-US" sz="2000" dirty="0">
                <a:solidFill>
                  <a:srgbClr val="000000"/>
                </a:solidFill>
                <a:highlight>
                  <a:srgbClr val="FFFFFF"/>
                </a:highlight>
                <a:latin typeface="Consolas" panose="020B0609020204030204" pitchFamily="49" charset="0"/>
              </a:rPr>
              <a:t>();</a:t>
            </a:r>
          </a:p>
          <a:p>
            <a:pPr>
              <a:lnSpc>
                <a:spcPct val="70000"/>
              </a:lnSpc>
            </a:pPr>
            <a:r>
              <a:rPr lang="ru-RU" sz="2000" dirty="0">
                <a:solidFill>
                  <a:srgbClr val="000000"/>
                </a:solidFill>
                <a:highlight>
                  <a:srgbClr val="FFFFFF"/>
                </a:highlight>
                <a:latin typeface="Consolas" panose="020B0609020204030204" pitchFamily="49" charset="0"/>
              </a:rPr>
              <a:t>  }</a:t>
            </a:r>
          </a:p>
          <a:p>
            <a:pPr>
              <a:lnSpc>
                <a:spcPct val="90000"/>
              </a:lnSpc>
              <a:spcBef>
                <a:spcPts val="1200"/>
              </a:spcBef>
            </a:pPr>
            <a:r>
              <a:rPr lang="en-US" sz="2000" dirty="0">
                <a:solidFill>
                  <a:srgbClr val="000000"/>
                </a:solidFill>
                <a:highlight>
                  <a:srgbClr val="FFFFFF"/>
                </a:highlight>
                <a:latin typeface="Consolas" panose="020B0609020204030204" pitchFamily="49" charset="0"/>
              </a:rPr>
              <a:t>  </a:t>
            </a:r>
            <a:r>
              <a:rPr lang="en-US" sz="2000" dirty="0">
                <a:solidFill>
                  <a:srgbClr val="800000"/>
                </a:solidFill>
                <a:highlight>
                  <a:srgbClr val="FFFFFF"/>
                </a:highlight>
                <a:latin typeface="Consolas" panose="020B0609020204030204" pitchFamily="49" charset="0"/>
              </a:rPr>
              <a:t>~</a:t>
            </a:r>
            <a:r>
              <a:rPr lang="en-US" sz="2000" dirty="0">
                <a:solidFill>
                  <a:srgbClr val="216F85"/>
                </a:solidFill>
                <a:highlight>
                  <a:srgbClr val="FFFFFF"/>
                </a:highlight>
                <a:latin typeface="Consolas" panose="020B0609020204030204" pitchFamily="49" charset="0"/>
              </a:rPr>
              <a:t>CEmplFactory</a:t>
            </a:r>
            <a:r>
              <a:rPr lang="en-US" sz="2000" dirty="0">
                <a:solidFill>
                  <a:srgbClr val="000000"/>
                </a:solidFill>
                <a:highlight>
                  <a:srgbClr val="FFFFFF"/>
                </a:highlight>
                <a:latin typeface="Consolas" panose="020B0609020204030204" pitchFamily="49" charset="0"/>
              </a:rPr>
              <a:t>()</a:t>
            </a:r>
          </a:p>
          <a:p>
            <a:pPr>
              <a:lnSpc>
                <a:spcPct val="90000"/>
              </a:lnSpc>
            </a:pPr>
            <a:r>
              <a:rPr lang="ru-RU" sz="2000" dirty="0">
                <a:solidFill>
                  <a:srgbClr val="000000"/>
                </a:solidFill>
                <a:highlight>
                  <a:srgbClr val="FFFFFF"/>
                </a:highlight>
                <a:latin typeface="Consolas" panose="020B0609020204030204" pitchFamily="49" charset="0"/>
              </a:rPr>
              <a:t>  {</a:t>
            </a:r>
          </a:p>
          <a:p>
            <a:pPr>
              <a:lnSpc>
                <a:spcPct val="70000"/>
              </a:lnSpc>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for</a:t>
            </a:r>
            <a:r>
              <a:rPr lang="en-US" sz="2000" dirty="0">
                <a:solidFill>
                  <a:srgbClr val="000000"/>
                </a:solidFill>
                <a:highlight>
                  <a:srgbClr val="FFFFFF"/>
                </a:highlight>
                <a:latin typeface="Consolas" panose="020B0609020204030204" pitchFamily="49" charset="0"/>
              </a:rPr>
              <a:t> (</a:t>
            </a:r>
            <a:r>
              <a:rPr lang="en-US" sz="2000" i="1" dirty="0">
                <a:solidFill>
                  <a:srgbClr val="216F85"/>
                </a:solidFill>
                <a:highlight>
                  <a:srgbClr val="FFFFFF"/>
                </a:highlight>
                <a:latin typeface="Consolas" panose="020B0609020204030204" pitchFamily="49" charset="0"/>
              </a:rPr>
              <a:t>map</a:t>
            </a:r>
            <a:r>
              <a:rPr lang="en-US" sz="2000" dirty="0">
                <a:solidFill>
                  <a:srgbClr val="000000"/>
                </a:solidFill>
                <a:highlight>
                  <a:srgbClr val="FFFFFF"/>
                </a:highlight>
                <a:latin typeface="Consolas" panose="020B0609020204030204" pitchFamily="49" charset="0"/>
              </a:rPr>
              <a:t>&lt;</a:t>
            </a:r>
            <a:r>
              <a:rPr lang="en-US" sz="2000" i="1" dirty="0">
                <a:solidFill>
                  <a:srgbClr val="216F85"/>
                </a:solidFill>
                <a:highlight>
                  <a:srgbClr val="FFFFFF"/>
                </a:highlight>
                <a:latin typeface="Consolas" panose="020B0609020204030204" pitchFamily="49" charset="0"/>
              </a:rPr>
              <a:t>string</a:t>
            </a:r>
            <a:r>
              <a:rPr lang="en-US" sz="2000" dirty="0">
                <a:solidFill>
                  <a:srgbClr val="000000"/>
                </a:solidFill>
                <a:highlight>
                  <a:srgbClr val="FFFFFF"/>
                </a:highlight>
                <a:latin typeface="Consolas" panose="020B0609020204030204" pitchFamily="49" charset="0"/>
              </a:rPr>
              <a:t>, </a:t>
            </a:r>
            <a:r>
              <a:rPr lang="en-US" sz="2000" dirty="0">
                <a:solidFill>
                  <a:srgbClr val="216F85"/>
                </a:solidFill>
                <a:highlight>
                  <a:srgbClr val="FFFFFF"/>
                </a:highlight>
                <a:latin typeface="Consolas" panose="020B0609020204030204" pitchFamily="49" charset="0"/>
              </a:rPr>
              <a:t>CEmployee</a:t>
            </a:r>
            <a:r>
              <a:rPr lang="en-US" sz="2000" dirty="0">
                <a:solidFill>
                  <a:srgbClr val="000000"/>
                </a:solidFill>
                <a:highlight>
                  <a:srgbClr val="FFFFFF"/>
                </a:highlight>
                <a:latin typeface="Consolas" panose="020B0609020204030204" pitchFamily="49" charset="0"/>
              </a:rPr>
              <a:t>*&gt;::</a:t>
            </a:r>
            <a:r>
              <a:rPr lang="en-US" sz="2000" i="1" dirty="0">
                <a:solidFill>
                  <a:srgbClr val="216F85"/>
                </a:solidFill>
                <a:highlight>
                  <a:srgbClr val="FFFFFF"/>
                </a:highlight>
                <a:latin typeface="Consolas" panose="020B0609020204030204" pitchFamily="49" charset="0"/>
              </a:rPr>
              <a:t>iterator</a:t>
            </a:r>
          </a:p>
          <a:p>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it</a:t>
            </a:r>
            <a:r>
              <a:rPr lang="en-US" sz="2000" dirty="0">
                <a:solidFill>
                  <a:srgbClr val="000000"/>
                </a:solidFill>
                <a:highlight>
                  <a:srgbClr val="FFFFFF"/>
                </a:highlight>
                <a:latin typeface="Consolas" panose="020B0609020204030204" pitchFamily="49" charset="0"/>
              </a:rPr>
              <a:t> = </a:t>
            </a:r>
            <a:r>
              <a:rPr lang="en-US" sz="2000" dirty="0">
                <a:solidFill>
                  <a:srgbClr val="000080"/>
                </a:solidFill>
                <a:highlight>
                  <a:srgbClr val="FFFFFF"/>
                </a:highlight>
                <a:latin typeface="Consolas" panose="020B0609020204030204" pitchFamily="49" charset="0"/>
              </a:rPr>
              <a:t>m_EmpTmpls</a:t>
            </a:r>
            <a:r>
              <a:rPr lang="en-US" sz="2000" dirty="0">
                <a:solidFill>
                  <a:srgbClr val="000000"/>
                </a:solidFill>
                <a:highlight>
                  <a:srgbClr val="FFFFFF"/>
                </a:highlight>
                <a:latin typeface="Consolas" panose="020B0609020204030204" pitchFamily="49" charset="0"/>
              </a:rPr>
              <a:t>.</a:t>
            </a:r>
            <a:r>
              <a:rPr lang="en-US" sz="2000" i="1" dirty="0">
                <a:solidFill>
                  <a:srgbClr val="880000"/>
                </a:solidFill>
                <a:highlight>
                  <a:srgbClr val="FFFFFF"/>
                </a:highlight>
                <a:latin typeface="Consolas" panose="020B0609020204030204" pitchFamily="49" charset="0"/>
              </a:rPr>
              <a:t>begin</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it</a:t>
            </a:r>
            <a:r>
              <a:rPr lang="en-US" sz="2000" dirty="0">
                <a:solidFill>
                  <a:srgbClr val="000000"/>
                </a:solidFill>
                <a:highlight>
                  <a:srgbClr val="FFFFFF"/>
                </a:highlight>
                <a:latin typeface="Consolas" panose="020B0609020204030204" pitchFamily="49" charset="0"/>
              </a:rPr>
              <a:t> != </a:t>
            </a:r>
            <a:r>
              <a:rPr lang="en-US" sz="2000" dirty="0" err="1">
                <a:solidFill>
                  <a:srgbClr val="000080"/>
                </a:solidFill>
                <a:highlight>
                  <a:srgbClr val="FFFFFF"/>
                </a:highlight>
                <a:latin typeface="Consolas" panose="020B0609020204030204" pitchFamily="49" charset="0"/>
              </a:rPr>
              <a:t>m_EmpTmpls</a:t>
            </a:r>
            <a:r>
              <a:rPr lang="en-US" sz="2000" dirty="0" err="1">
                <a:solidFill>
                  <a:srgbClr val="000000"/>
                </a:solidFill>
                <a:highlight>
                  <a:srgbClr val="FFFFFF"/>
                </a:highlight>
                <a:latin typeface="Consolas" panose="020B0609020204030204" pitchFamily="49" charset="0"/>
              </a:rPr>
              <a:t>.</a:t>
            </a:r>
            <a:r>
              <a:rPr lang="en-US" sz="2000" i="1" dirty="0" err="1">
                <a:solidFill>
                  <a:srgbClr val="880000"/>
                </a:solidFill>
                <a:highlight>
                  <a:srgbClr val="FFFFFF"/>
                </a:highlight>
                <a:latin typeface="Consolas" panose="020B0609020204030204" pitchFamily="49" charset="0"/>
              </a:rPr>
              <a:t>end</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it</a:t>
            </a:r>
            <a:r>
              <a:rPr lang="en-US" sz="2000" dirty="0">
                <a:solidFill>
                  <a:srgbClr val="000000"/>
                </a:solidFill>
                <a:highlight>
                  <a:srgbClr val="FFFFFF"/>
                </a:highlight>
                <a:latin typeface="Consolas" panose="020B0609020204030204" pitchFamily="49" charset="0"/>
              </a:rPr>
              <a:t>)</a:t>
            </a:r>
          </a:p>
          <a:p>
            <a:pPr>
              <a:lnSpc>
                <a:spcPct val="90000"/>
              </a:lnSpc>
            </a:pPr>
            <a:r>
              <a:rPr lang="ru-RU" sz="200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delete</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it</a:t>
            </a:r>
            <a:r>
              <a:rPr lang="en-US" sz="2000" dirty="0">
                <a:solidFill>
                  <a:srgbClr val="000000"/>
                </a:solidFill>
                <a:highlight>
                  <a:srgbClr val="FFFFFF"/>
                </a:highlight>
                <a:latin typeface="Consolas" panose="020B0609020204030204" pitchFamily="49" charset="0"/>
              </a:rPr>
              <a:t>-&gt;</a:t>
            </a:r>
            <a:r>
              <a:rPr lang="en-US" sz="2000" i="1" dirty="0">
                <a:solidFill>
                  <a:srgbClr val="000080"/>
                </a:solidFill>
                <a:highlight>
                  <a:srgbClr val="FFFFFF"/>
                </a:highlight>
                <a:latin typeface="Consolas" panose="020B0609020204030204" pitchFamily="49" charset="0"/>
              </a:rPr>
              <a:t>second</a:t>
            </a:r>
            <a:r>
              <a:rPr lang="en-US" sz="2000" dirty="0">
                <a:solidFill>
                  <a:srgbClr val="000000"/>
                </a:solidFill>
                <a:highlight>
                  <a:srgbClr val="FFFFFF"/>
                </a:highlight>
                <a:latin typeface="Consolas" panose="020B0609020204030204" pitchFamily="49" charset="0"/>
              </a:rPr>
              <a:t>;</a:t>
            </a: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err="1">
                <a:solidFill>
                  <a:srgbClr val="000080"/>
                </a:solidFill>
                <a:highlight>
                  <a:srgbClr val="FFFFFF"/>
                </a:highlight>
                <a:latin typeface="Consolas" panose="020B0609020204030204" pitchFamily="49" charset="0"/>
              </a:rPr>
              <a:t>m_EmpTemps</a:t>
            </a:r>
            <a:r>
              <a:rPr lang="en-US" sz="2000" dirty="0" err="1">
                <a:solidFill>
                  <a:srgbClr val="000000"/>
                </a:solidFill>
                <a:highlight>
                  <a:srgbClr val="FFFFFF"/>
                </a:highlight>
                <a:latin typeface="Consolas" panose="020B0609020204030204" pitchFamily="49" charset="0"/>
              </a:rPr>
              <a:t>.</a:t>
            </a:r>
            <a:r>
              <a:rPr lang="en-US" sz="2000" i="1" dirty="0" err="1">
                <a:solidFill>
                  <a:srgbClr val="880000"/>
                </a:solidFill>
                <a:highlight>
                  <a:srgbClr val="FFFFFF"/>
                </a:highlight>
                <a:latin typeface="Consolas" panose="020B0609020204030204" pitchFamily="49" charset="0"/>
              </a:rPr>
              <a:t>clear</a:t>
            </a:r>
            <a:r>
              <a:rPr lang="en-US" sz="2000" dirty="0">
                <a:solidFill>
                  <a:srgbClr val="000000"/>
                </a:solidFill>
                <a:highlight>
                  <a:srgbClr val="FFFFFF"/>
                </a:highlight>
                <a:latin typeface="Consolas" panose="020B0609020204030204" pitchFamily="49" charset="0"/>
              </a:rPr>
              <a:t>();</a:t>
            </a:r>
          </a:p>
          <a:p>
            <a:pPr>
              <a:lnSpc>
                <a:spcPct val="70000"/>
              </a:lnSpc>
            </a:pPr>
            <a:r>
              <a:rPr lang="ru-RU" sz="2000" dirty="0">
                <a:solidFill>
                  <a:srgbClr val="000000"/>
                </a:solidFill>
                <a:highlight>
                  <a:srgbClr val="FFFFFF"/>
                </a:highlight>
                <a:latin typeface="Consolas" panose="020B0609020204030204" pitchFamily="49" charset="0"/>
              </a:rPr>
              <a:t> }</a:t>
            </a:r>
          </a:p>
          <a:p>
            <a:pPr>
              <a:lnSpc>
                <a:spcPct val="70000"/>
              </a:lnSpc>
            </a:pPr>
            <a:r>
              <a:rPr lang="ru-RU" sz="2000" dirty="0">
                <a:solidFill>
                  <a:srgbClr val="000000"/>
                </a:solidFill>
                <a:highlight>
                  <a:srgbClr val="FFFFFF"/>
                </a:highlight>
                <a:latin typeface="Consolas" panose="020B0609020204030204" pitchFamily="49" charset="0"/>
              </a:rPr>
              <a:t>};</a:t>
            </a:r>
          </a:p>
        </p:txBody>
      </p:sp>
      <p:sp>
        <p:nvSpPr>
          <p:cNvPr id="2" name="Дата 1"/>
          <p:cNvSpPr>
            <a:spLocks noGrp="1"/>
          </p:cNvSpPr>
          <p:nvPr>
            <p:ph type="dt" sz="half" idx="2"/>
          </p:nvPr>
        </p:nvSpPr>
        <p:spPr/>
        <p:txBody>
          <a:bodyPr/>
          <a:lstStyle/>
          <a:p>
            <a:pPr>
              <a:tabLst>
                <a:tab pos="1347788" algn="l"/>
              </a:tabLst>
            </a:pPr>
            <a:r>
              <a:rPr lang="ru-RU" dirty="0"/>
              <a:t>Левкович Н.В.	2019/2020</a:t>
            </a:r>
          </a:p>
        </p:txBody>
      </p:sp>
      <p:sp>
        <p:nvSpPr>
          <p:cNvPr id="3" name="Нижний колонтитул 2"/>
          <p:cNvSpPr>
            <a:spLocks noGrp="1"/>
          </p:cNvSpPr>
          <p:nvPr>
            <p:ph type="ftr" sz="quarter" idx="11"/>
          </p:nvPr>
        </p:nvSpPr>
        <p:spPr/>
        <p:txBody>
          <a:bodyPr/>
          <a:lstStyle/>
          <a:p>
            <a:r>
              <a:rPr lang="ru-RU" dirty="0"/>
              <a:t>Полиморфизм</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21</a:t>
            </a:fld>
            <a:endParaRPr lang="en-US"/>
          </a:p>
        </p:txBody>
      </p:sp>
      <p:sp>
        <p:nvSpPr>
          <p:cNvPr id="8" name="Заголовок 5"/>
          <p:cNvSpPr txBox="1">
            <a:spLocks/>
          </p:cNvSpPr>
          <p:nvPr/>
        </p:nvSpPr>
        <p:spPr>
          <a:xfrm>
            <a:off x="108000" y="117000"/>
            <a:ext cx="8928000" cy="1151999"/>
          </a:xfrm>
          <a:prstGeom prst="rect">
            <a:avLst/>
          </a:prstGeom>
        </p:spPr>
        <p:txBody>
          <a:bodyPr vert="horz" lIns="91440" tIns="45720" rIns="91440" bIns="45720" rtlCol="0" anchor="t">
            <a:normAutofit fontScale="900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solidFill>
                  <a:schemeClr val="bg1">
                    <a:lumMod val="50000"/>
                  </a:schemeClr>
                </a:solidFill>
              </a:rPr>
              <a:t>Примеры использования принципа полиморфизма</a:t>
            </a:r>
            <a:r>
              <a:rPr lang="en-US" dirty="0">
                <a:solidFill>
                  <a:schemeClr val="bg1">
                    <a:lumMod val="50000"/>
                  </a:schemeClr>
                </a:solidFill>
              </a:rPr>
              <a:t> : </a:t>
            </a:r>
            <a:r>
              <a:rPr lang="ru-RU" dirty="0">
                <a:solidFill>
                  <a:schemeClr val="bg1">
                    <a:lumMod val="50000"/>
                  </a:schemeClr>
                </a:solidFill>
              </a:rPr>
              <a:t>фабрика класса</a:t>
            </a:r>
          </a:p>
        </p:txBody>
      </p:sp>
    </p:spTree>
    <p:extLst>
      <p:ext uri="{BB962C8B-B14F-4D97-AF65-F5344CB8AC3E}">
        <p14:creationId xmlns:p14="http://schemas.microsoft.com/office/powerpoint/2010/main" val="851146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52000" y="2349000"/>
            <a:ext cx="8712000" cy="2448000"/>
          </a:xfrm>
          <a:prstGeom prst="rect">
            <a:avLst/>
          </a:prstGeom>
          <a:ln>
            <a:solidFill>
              <a:schemeClr val="accent2"/>
            </a:solidFill>
          </a:ln>
        </p:spPr>
        <p:txBody>
          <a:bodyPr wrap="square" rIns="36000">
            <a:noAutofit/>
          </a:bodyPr>
          <a:lstStyle/>
          <a:p>
            <a:pPr>
              <a:lnSpc>
                <a:spcPct val="90000"/>
              </a:lnSpc>
            </a:pPr>
            <a:r>
              <a:rPr lang="en-US" sz="2400" dirty="0">
                <a:solidFill>
                  <a:srgbClr val="0000FF"/>
                </a:solidFill>
                <a:highlight>
                  <a:srgbClr val="FFFFFF"/>
                </a:highlight>
                <a:latin typeface="Consolas" panose="020B0609020204030204" pitchFamily="49" charset="0"/>
              </a:rPr>
              <a:t>int</a:t>
            </a:r>
            <a:r>
              <a:rPr lang="en-US" sz="2400" dirty="0">
                <a:solidFill>
                  <a:srgbClr val="000000"/>
                </a:solidFill>
                <a:highlight>
                  <a:srgbClr val="FFFFFF"/>
                </a:highlight>
                <a:latin typeface="Consolas" panose="020B0609020204030204" pitchFamily="49" charset="0"/>
              </a:rPr>
              <a:t> </a:t>
            </a:r>
            <a:r>
              <a:rPr lang="en-US" sz="2400" i="1" dirty="0">
                <a:solidFill>
                  <a:srgbClr val="880000"/>
                </a:solidFill>
                <a:highlight>
                  <a:srgbClr val="FFFFFF"/>
                </a:highlight>
                <a:latin typeface="Consolas" panose="020B0609020204030204" pitchFamily="49" charset="0"/>
              </a:rPr>
              <a:t>main</a:t>
            </a:r>
            <a:r>
              <a:rPr lang="en-US" sz="2400" dirty="0">
                <a:solidFill>
                  <a:srgbClr val="000000"/>
                </a:solidFill>
                <a:highlight>
                  <a:srgbClr val="FFFFFF"/>
                </a:highlight>
                <a:latin typeface="Consolas" panose="020B0609020204030204" pitchFamily="49" charset="0"/>
              </a:rPr>
              <a:t>()</a:t>
            </a:r>
          </a:p>
          <a:p>
            <a:pPr>
              <a:lnSpc>
                <a:spcPct val="90000"/>
              </a:lnSpc>
            </a:pPr>
            <a:r>
              <a:rPr lang="ru-RU" sz="2400" dirty="0">
                <a:solidFill>
                  <a:srgbClr val="000000"/>
                </a:solidFill>
                <a:highlight>
                  <a:srgbClr val="FFFFFF"/>
                </a:highlight>
                <a:latin typeface="Consolas" panose="020B0609020204030204" pitchFamily="49" charset="0"/>
              </a:rPr>
              <a:t>{</a:t>
            </a:r>
          </a:p>
          <a:p>
            <a:pPr>
              <a:lnSpc>
                <a:spcPct val="90000"/>
              </a:lnSpc>
            </a:pPr>
            <a:r>
              <a:rPr lang="ru-RU" sz="2400" dirty="0">
                <a:solidFill>
                  <a:srgbClr val="000000"/>
                </a:solidFill>
                <a:highlight>
                  <a:srgbClr val="FFFFFF"/>
                </a:highlight>
                <a:latin typeface="Consolas" panose="020B0609020204030204" pitchFamily="49" charset="0"/>
              </a:rPr>
              <a:t> </a:t>
            </a:r>
            <a:r>
              <a:rPr lang="en-US" sz="2400" dirty="0">
                <a:solidFill>
                  <a:srgbClr val="000000"/>
                </a:solidFill>
                <a:highlight>
                  <a:srgbClr val="FFFFFF"/>
                </a:highlight>
                <a:latin typeface="Consolas" panose="020B0609020204030204" pitchFamily="49" charset="0"/>
              </a:rPr>
              <a:t>   </a:t>
            </a:r>
            <a:r>
              <a:rPr lang="en-US" sz="2400" dirty="0">
                <a:solidFill>
                  <a:srgbClr val="216F85"/>
                </a:solidFill>
                <a:highlight>
                  <a:srgbClr val="FFFFFF"/>
                </a:highlight>
                <a:latin typeface="Consolas" panose="020B0609020204030204" pitchFamily="49" charset="0"/>
              </a:rPr>
              <a:t>CEmplFactory</a:t>
            </a:r>
            <a:r>
              <a:rPr lang="en-US" sz="2400" dirty="0">
                <a:solidFill>
                  <a:srgbClr val="000000"/>
                </a:solidFill>
                <a:highlight>
                  <a:srgbClr val="FFFFFF"/>
                </a:highlight>
                <a:latin typeface="Consolas" panose="020B0609020204030204" pitchFamily="49" charset="0"/>
              </a:rPr>
              <a:t> </a:t>
            </a:r>
            <a:r>
              <a:rPr lang="en-US" sz="2400" dirty="0">
                <a:solidFill>
                  <a:srgbClr val="000080"/>
                </a:solidFill>
                <a:highlight>
                  <a:srgbClr val="FFFFFF"/>
                </a:highlight>
                <a:latin typeface="Consolas" panose="020B0609020204030204" pitchFamily="49" charset="0"/>
              </a:rPr>
              <a:t>factory</a:t>
            </a:r>
            <a:r>
              <a:rPr lang="en-US" sz="2400" dirty="0">
                <a:solidFill>
                  <a:srgbClr val="000000"/>
                </a:solidFill>
                <a:highlight>
                  <a:srgbClr val="FFFFFF"/>
                </a:highlight>
                <a:latin typeface="Consolas" panose="020B0609020204030204" pitchFamily="49" charset="0"/>
              </a:rPr>
              <a:t>;</a:t>
            </a:r>
          </a:p>
          <a:p>
            <a:pPr>
              <a:lnSpc>
                <a:spcPct val="90000"/>
              </a:lnSpc>
            </a:pPr>
            <a:r>
              <a:rPr lang="en-US" sz="2400" dirty="0">
                <a:solidFill>
                  <a:srgbClr val="000000"/>
                </a:solidFill>
                <a:highlight>
                  <a:srgbClr val="FFFFFF"/>
                </a:highlight>
                <a:latin typeface="Consolas" panose="020B0609020204030204" pitchFamily="49" charset="0"/>
              </a:rPr>
              <a:t>    </a:t>
            </a:r>
            <a:r>
              <a:rPr lang="en-US" sz="2400" dirty="0">
                <a:solidFill>
                  <a:srgbClr val="216F85"/>
                </a:solidFill>
                <a:highlight>
                  <a:srgbClr val="FFFFFF"/>
                </a:highlight>
                <a:latin typeface="Consolas" panose="020B0609020204030204" pitchFamily="49" charset="0"/>
              </a:rPr>
              <a:t>CEmployee</a:t>
            </a:r>
            <a:r>
              <a:rPr lang="en-US" sz="2400" dirty="0">
                <a:solidFill>
                  <a:srgbClr val="000000"/>
                </a:solidFill>
                <a:highlight>
                  <a:srgbClr val="FFFFFF"/>
                </a:highlight>
                <a:latin typeface="Consolas" panose="020B0609020204030204" pitchFamily="49" charset="0"/>
              </a:rPr>
              <a:t>* </a:t>
            </a:r>
            <a:r>
              <a:rPr lang="en-US" sz="2400" dirty="0" err="1">
                <a:solidFill>
                  <a:srgbClr val="000080"/>
                </a:solidFill>
                <a:highlight>
                  <a:srgbClr val="FFFFFF"/>
                </a:highlight>
                <a:latin typeface="Consolas" panose="020B0609020204030204" pitchFamily="49" charset="0"/>
              </a:rPr>
              <a:t>pEmpl</a:t>
            </a:r>
            <a:r>
              <a:rPr lang="en-US" sz="2400" dirty="0">
                <a:solidFill>
                  <a:srgbClr val="000000"/>
                </a:solidFill>
                <a:highlight>
                  <a:srgbClr val="FFFFFF"/>
                </a:highlight>
                <a:latin typeface="Consolas" panose="020B0609020204030204" pitchFamily="49" charset="0"/>
              </a:rPr>
              <a:t> = </a:t>
            </a:r>
            <a:r>
              <a:rPr lang="en-US" sz="2400" dirty="0" err="1">
                <a:solidFill>
                  <a:srgbClr val="000080"/>
                </a:solidFill>
                <a:highlight>
                  <a:srgbClr val="FFFFFF"/>
                </a:highlight>
                <a:latin typeface="Consolas" panose="020B0609020204030204" pitchFamily="49" charset="0"/>
              </a:rPr>
              <a:t>factory</a:t>
            </a:r>
            <a:r>
              <a:rPr lang="en-US" sz="2400" dirty="0" err="1">
                <a:solidFill>
                  <a:srgbClr val="000000"/>
                </a:solidFill>
                <a:highlight>
                  <a:srgbClr val="FFFFFF"/>
                </a:highlight>
                <a:latin typeface="Consolas" panose="020B0609020204030204" pitchFamily="49" charset="0"/>
              </a:rPr>
              <a:t>.</a:t>
            </a:r>
            <a:r>
              <a:rPr lang="en-US" sz="2400" dirty="0" err="1">
                <a:solidFill>
                  <a:srgbClr val="880000"/>
                </a:solidFill>
                <a:highlight>
                  <a:srgbClr val="FFFFFF"/>
                </a:highlight>
                <a:latin typeface="Consolas" panose="020B0609020204030204" pitchFamily="49" charset="0"/>
              </a:rPr>
              <a:t>Create</a:t>
            </a:r>
            <a:r>
              <a:rPr lang="en-US" sz="2400" dirty="0">
                <a:solidFill>
                  <a:srgbClr val="000000"/>
                </a:solidFill>
                <a:highlight>
                  <a:srgbClr val="FFFFFF"/>
                </a:highlight>
                <a:latin typeface="Consolas" panose="020B0609020204030204" pitchFamily="49" charset="0"/>
              </a:rPr>
              <a:t>(</a:t>
            </a:r>
            <a:r>
              <a:rPr lang="en-US" sz="2400" dirty="0">
                <a:solidFill>
                  <a:srgbClr val="800000"/>
                </a:solidFill>
                <a:highlight>
                  <a:srgbClr val="FFFFFF"/>
                </a:highlight>
                <a:latin typeface="Consolas" panose="020B0609020204030204" pitchFamily="49" charset="0"/>
              </a:rPr>
              <a:t>"scientist"</a:t>
            </a:r>
            <a:r>
              <a:rPr lang="en-US" sz="2400" dirty="0">
                <a:solidFill>
                  <a:srgbClr val="000000"/>
                </a:solidFill>
                <a:highlight>
                  <a:srgbClr val="FFFFFF"/>
                </a:highlight>
                <a:latin typeface="Consolas" panose="020B0609020204030204" pitchFamily="49" charset="0"/>
              </a:rPr>
              <a:t>);</a:t>
            </a:r>
          </a:p>
          <a:p>
            <a:pPr>
              <a:lnSpc>
                <a:spcPct val="90000"/>
              </a:lnSpc>
            </a:pPr>
            <a:r>
              <a:rPr lang="en-US" sz="2400" dirty="0">
                <a:solidFill>
                  <a:srgbClr val="000000"/>
                </a:solidFill>
                <a:highlight>
                  <a:srgbClr val="FFFFFF"/>
                </a:highlight>
                <a:latin typeface="Consolas" panose="020B0609020204030204" pitchFamily="49" charset="0"/>
              </a:rPr>
              <a:t>    </a:t>
            </a:r>
            <a:r>
              <a:rPr lang="en-US" sz="2400" i="1" dirty="0">
                <a:solidFill>
                  <a:srgbClr val="000080"/>
                </a:solidFill>
                <a:highlight>
                  <a:srgbClr val="FFFFFF"/>
                </a:highlight>
                <a:latin typeface="Consolas" panose="020B0609020204030204" pitchFamily="49" charset="0"/>
              </a:rPr>
              <a:t>cout</a:t>
            </a:r>
            <a:r>
              <a:rPr lang="en-US" sz="2400" dirty="0">
                <a:solidFill>
                  <a:srgbClr val="000000"/>
                </a:solidFill>
                <a:highlight>
                  <a:srgbClr val="FFFFFF"/>
                </a:highlight>
                <a:latin typeface="Consolas" panose="020B0609020204030204" pitchFamily="49" charset="0"/>
              </a:rPr>
              <a:t> &lt;&lt; </a:t>
            </a:r>
            <a:r>
              <a:rPr lang="en-US" sz="2400" dirty="0" err="1">
                <a:solidFill>
                  <a:srgbClr val="000080"/>
                </a:solidFill>
                <a:highlight>
                  <a:srgbClr val="FFFFFF"/>
                </a:highlight>
                <a:latin typeface="Consolas" panose="020B0609020204030204" pitchFamily="49" charset="0"/>
              </a:rPr>
              <a:t>pEmpl</a:t>
            </a:r>
            <a:r>
              <a:rPr lang="en-US" sz="2400" dirty="0">
                <a:solidFill>
                  <a:srgbClr val="000000"/>
                </a:solidFill>
                <a:highlight>
                  <a:srgbClr val="FFFFFF"/>
                </a:highlight>
                <a:latin typeface="Consolas" panose="020B0609020204030204" pitchFamily="49" charset="0"/>
              </a:rPr>
              <a:t>-&gt;</a:t>
            </a:r>
            <a:r>
              <a:rPr lang="en-US" sz="2400" dirty="0" err="1">
                <a:solidFill>
                  <a:srgbClr val="880000"/>
                </a:solidFill>
                <a:highlight>
                  <a:srgbClr val="FFFFFF"/>
                </a:highlight>
                <a:latin typeface="Consolas" panose="020B0609020204030204" pitchFamily="49" charset="0"/>
              </a:rPr>
              <a:t>GetType</a:t>
            </a:r>
            <a:r>
              <a:rPr lang="en-US" sz="2400" dirty="0">
                <a:solidFill>
                  <a:srgbClr val="000000"/>
                </a:solidFill>
                <a:highlight>
                  <a:srgbClr val="FFFFFF"/>
                </a:highlight>
                <a:latin typeface="Consolas" panose="020B0609020204030204" pitchFamily="49" charset="0"/>
              </a:rPr>
              <a:t>() &lt;&lt; </a:t>
            </a:r>
            <a:r>
              <a:rPr lang="en-US" sz="2400" i="1" dirty="0">
                <a:solidFill>
                  <a:srgbClr val="880000"/>
                </a:solidFill>
                <a:highlight>
                  <a:srgbClr val="FFFFFF"/>
                </a:highlight>
                <a:latin typeface="Consolas" panose="020B0609020204030204" pitchFamily="49" charset="0"/>
              </a:rPr>
              <a:t>endl</a:t>
            </a:r>
            <a:r>
              <a:rPr lang="en-US" sz="2400" dirty="0">
                <a:solidFill>
                  <a:srgbClr val="000000"/>
                </a:solidFill>
                <a:highlight>
                  <a:srgbClr val="FFFFFF"/>
                </a:highlight>
                <a:latin typeface="Consolas" panose="020B0609020204030204" pitchFamily="49" charset="0"/>
              </a:rPr>
              <a:t>;</a:t>
            </a:r>
          </a:p>
          <a:p>
            <a:pPr>
              <a:lnSpc>
                <a:spcPct val="90000"/>
              </a:lnSpc>
            </a:pPr>
            <a:r>
              <a:rPr lang="en-US" sz="2400" dirty="0">
                <a:solidFill>
                  <a:srgbClr val="000000"/>
                </a:solidFill>
                <a:highlight>
                  <a:srgbClr val="FFFFFF"/>
                </a:highlight>
                <a:latin typeface="Consolas" panose="020B0609020204030204" pitchFamily="49" charset="0"/>
              </a:rPr>
              <a:t>    </a:t>
            </a:r>
            <a:r>
              <a:rPr lang="en-US" sz="2400" i="1" dirty="0">
                <a:solidFill>
                  <a:srgbClr val="880000"/>
                </a:solidFill>
                <a:highlight>
                  <a:srgbClr val="FFFFFF"/>
                </a:highlight>
                <a:latin typeface="Consolas" panose="020B0609020204030204" pitchFamily="49" charset="0"/>
              </a:rPr>
              <a:t>_getch</a:t>
            </a:r>
            <a:r>
              <a:rPr lang="en-US" sz="2400" dirty="0">
                <a:solidFill>
                  <a:srgbClr val="000000"/>
                </a:solidFill>
                <a:highlight>
                  <a:srgbClr val="FFFFFF"/>
                </a:highlight>
                <a:latin typeface="Consolas" panose="020B0609020204030204" pitchFamily="49" charset="0"/>
              </a:rPr>
              <a:t>();</a:t>
            </a:r>
          </a:p>
          <a:p>
            <a:pPr>
              <a:lnSpc>
                <a:spcPct val="90000"/>
              </a:lnSpc>
            </a:pPr>
            <a:r>
              <a:rPr lang="ru-RU" sz="2400" dirty="0">
                <a:solidFill>
                  <a:srgbClr val="000000"/>
                </a:solidFill>
                <a:highlight>
                  <a:srgbClr val="FFFFFF"/>
                </a:highlight>
                <a:latin typeface="Consolas" panose="020B0609020204030204" pitchFamily="49" charset="0"/>
              </a:rPr>
              <a:t>}</a:t>
            </a:r>
          </a:p>
        </p:txBody>
      </p:sp>
      <p:sp>
        <p:nvSpPr>
          <p:cNvPr id="2" name="Дата 1"/>
          <p:cNvSpPr>
            <a:spLocks noGrp="1"/>
          </p:cNvSpPr>
          <p:nvPr>
            <p:ph type="dt" sz="half" idx="2"/>
          </p:nvPr>
        </p:nvSpPr>
        <p:spPr/>
        <p:txBody>
          <a:bodyPr/>
          <a:lstStyle/>
          <a:p>
            <a:pPr>
              <a:tabLst>
                <a:tab pos="1347788" algn="l"/>
              </a:tabLst>
            </a:pPr>
            <a:r>
              <a:rPr lang="ru-RU" dirty="0"/>
              <a:t>Левкович Н.В.	2019/2020</a:t>
            </a:r>
          </a:p>
        </p:txBody>
      </p:sp>
      <p:sp>
        <p:nvSpPr>
          <p:cNvPr id="3" name="Нижний колонтитул 2"/>
          <p:cNvSpPr>
            <a:spLocks noGrp="1"/>
          </p:cNvSpPr>
          <p:nvPr>
            <p:ph type="ftr" sz="quarter" idx="11"/>
          </p:nvPr>
        </p:nvSpPr>
        <p:spPr/>
        <p:txBody>
          <a:bodyPr/>
          <a:lstStyle/>
          <a:p>
            <a:r>
              <a:rPr lang="ru-RU" dirty="0"/>
              <a:t>Полиморфизм</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22</a:t>
            </a:fld>
            <a:endParaRPr lang="en-US"/>
          </a:p>
        </p:txBody>
      </p:sp>
      <p:sp>
        <p:nvSpPr>
          <p:cNvPr id="8" name="Заголовок 5"/>
          <p:cNvSpPr txBox="1">
            <a:spLocks/>
          </p:cNvSpPr>
          <p:nvPr/>
        </p:nvSpPr>
        <p:spPr>
          <a:xfrm>
            <a:off x="108000" y="117000"/>
            <a:ext cx="8928000" cy="1151999"/>
          </a:xfrm>
          <a:prstGeom prst="rect">
            <a:avLst/>
          </a:prstGeom>
        </p:spPr>
        <p:txBody>
          <a:bodyPr vert="horz" lIns="91440" tIns="45720" rIns="91440" bIns="45720" rtlCol="0" anchor="t">
            <a:normAutofit fontScale="900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solidFill>
                  <a:schemeClr val="bg1">
                    <a:lumMod val="50000"/>
                  </a:schemeClr>
                </a:solidFill>
              </a:rPr>
              <a:t>Примеры использования принципа полиморфизма</a:t>
            </a:r>
            <a:r>
              <a:rPr lang="en-US" dirty="0">
                <a:solidFill>
                  <a:schemeClr val="bg1">
                    <a:lumMod val="50000"/>
                  </a:schemeClr>
                </a:solidFill>
              </a:rPr>
              <a:t> : </a:t>
            </a:r>
            <a:r>
              <a:rPr lang="ru-RU" dirty="0">
                <a:solidFill>
                  <a:schemeClr val="bg1">
                    <a:lumMod val="50000"/>
                  </a:schemeClr>
                </a:solidFill>
              </a:rPr>
              <a:t>фабрика класса</a:t>
            </a:r>
          </a:p>
        </p:txBody>
      </p:sp>
    </p:spTree>
    <p:extLst>
      <p:ext uri="{BB962C8B-B14F-4D97-AF65-F5344CB8AC3E}">
        <p14:creationId xmlns:p14="http://schemas.microsoft.com/office/powerpoint/2010/main" val="814659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p:cNvSpPr txBox="1">
            <a:spLocks/>
          </p:cNvSpPr>
          <p:nvPr/>
        </p:nvSpPr>
        <p:spPr>
          <a:xfrm>
            <a:off x="828000" y="117000"/>
            <a:ext cx="8100900" cy="729665"/>
          </a:xfrm>
          <a:prstGeom prst="rect">
            <a:avLst/>
          </a:prstGeom>
        </p:spPr>
        <p:txBody>
          <a:bodyPr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sz="3600" b="1" dirty="0">
                <a:solidFill>
                  <a:schemeClr val="tx1">
                    <a:lumMod val="50000"/>
                    <a:lumOff val="50000"/>
                  </a:schemeClr>
                </a:solidFill>
              </a:rPr>
              <a:t>Вопросы</a:t>
            </a:r>
          </a:p>
        </p:txBody>
      </p:sp>
      <p:sp>
        <p:nvSpPr>
          <p:cNvPr id="8" name="Номер слайда 7"/>
          <p:cNvSpPr>
            <a:spLocks noGrp="1"/>
          </p:cNvSpPr>
          <p:nvPr>
            <p:ph type="sldNum" sz="quarter" idx="12"/>
          </p:nvPr>
        </p:nvSpPr>
        <p:spPr/>
        <p:txBody>
          <a:bodyPr/>
          <a:lstStyle/>
          <a:p>
            <a:fld id="{35996D3A-6AFD-458C-90C1-256E03643476}" type="slidenum">
              <a:rPr lang="en-US" smtClean="0"/>
              <a:pPr/>
              <a:t>23</a:t>
            </a:fld>
            <a:endParaRPr lang="en-US" dirty="0"/>
          </a:p>
        </p:txBody>
      </p:sp>
      <p:sp>
        <p:nvSpPr>
          <p:cNvPr id="5" name="Дата 4"/>
          <p:cNvSpPr>
            <a:spLocks noGrp="1"/>
          </p:cNvSpPr>
          <p:nvPr>
            <p:ph type="dt" sz="half" idx="2"/>
          </p:nvPr>
        </p:nvSpPr>
        <p:spPr/>
        <p:txBody>
          <a:bodyPr/>
          <a:lstStyle/>
          <a:p>
            <a:pPr>
              <a:tabLst>
                <a:tab pos="1347788" algn="l"/>
              </a:tabLst>
            </a:pPr>
            <a:r>
              <a:rPr lang="ru-RU" dirty="0"/>
              <a:t>Левкович Н.В.	2019/2020</a:t>
            </a:r>
          </a:p>
        </p:txBody>
      </p:sp>
      <p:sp>
        <p:nvSpPr>
          <p:cNvPr id="9" name="Объект 1"/>
          <p:cNvSpPr txBox="1">
            <a:spLocks/>
          </p:cNvSpPr>
          <p:nvPr/>
        </p:nvSpPr>
        <p:spPr>
          <a:xfrm>
            <a:off x="252000" y="1341000"/>
            <a:ext cx="8640232" cy="41040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lnSpc>
                <a:spcPct val="115000"/>
              </a:lnSpc>
              <a:spcAft>
                <a:spcPts val="0"/>
              </a:spcAft>
              <a:buFont typeface="+mj-lt"/>
              <a:buAutoNum type="arabicPeriod" startAt="84"/>
              <a:tabLst>
                <a:tab pos="358775" algn="l"/>
              </a:tabLst>
            </a:pPr>
            <a:r>
              <a:rPr lang="ru-RU" sz="2400" dirty="0"/>
              <a:t>Наследование классов. Наследование членов базового класса в производном классе. Добавление полей, методов и переопределение методов в производных классах.</a:t>
            </a:r>
          </a:p>
          <a:p>
            <a:pPr marL="457200" indent="-457200">
              <a:lnSpc>
                <a:spcPct val="115000"/>
              </a:lnSpc>
              <a:spcAft>
                <a:spcPts val="0"/>
              </a:spcAft>
              <a:buFont typeface="+mj-lt"/>
              <a:buAutoNum type="arabicPeriod" startAt="84"/>
              <a:tabLst>
                <a:tab pos="358775" algn="l"/>
              </a:tabLst>
            </a:pPr>
            <a:r>
              <a:rPr lang="ru-RU" sz="2400" dirty="0"/>
              <a:t>Управление доступом производного класса</a:t>
            </a:r>
            <a:br>
              <a:rPr lang="ru-RU" sz="2400" dirty="0"/>
            </a:br>
            <a:r>
              <a:rPr lang="ru-RU" sz="2400" dirty="0"/>
              <a:t>к унаследованным членам.</a:t>
            </a:r>
          </a:p>
          <a:p>
            <a:pPr marL="457200" indent="-457200">
              <a:lnSpc>
                <a:spcPct val="115000"/>
              </a:lnSpc>
              <a:spcAft>
                <a:spcPts val="0"/>
              </a:spcAft>
              <a:buFont typeface="+mj-lt"/>
              <a:buAutoNum type="arabicPeriod" startAt="84"/>
              <a:tabLst>
                <a:tab pos="358775" algn="l"/>
              </a:tabLst>
            </a:pPr>
            <a:r>
              <a:rPr lang="ru-RU" sz="2400" dirty="0"/>
              <a:t>Конструкторы производных классов.</a:t>
            </a:r>
            <a:br>
              <a:rPr lang="ru-RU" sz="2400" dirty="0"/>
            </a:br>
            <a:r>
              <a:rPr lang="ru-RU" sz="2400" dirty="0"/>
              <a:t>Деструкторы производных классов.</a:t>
            </a:r>
          </a:p>
          <a:p>
            <a:pPr marL="457200" indent="-457200">
              <a:lnSpc>
                <a:spcPct val="115000"/>
              </a:lnSpc>
              <a:spcAft>
                <a:spcPts val="0"/>
              </a:spcAft>
              <a:buFont typeface="+mj-lt"/>
              <a:buAutoNum type="arabicPeriod" startAt="84"/>
              <a:tabLst>
                <a:tab pos="358775" algn="l"/>
              </a:tabLst>
            </a:pPr>
            <a:r>
              <a:rPr lang="ru-RU" sz="2400" dirty="0"/>
              <a:t>Перегрузка оператора присваивания в производных классах. </a:t>
            </a:r>
          </a:p>
        </p:txBody>
      </p:sp>
      <p:sp>
        <p:nvSpPr>
          <p:cNvPr id="2" name="Нижний колонтитул 1"/>
          <p:cNvSpPr>
            <a:spLocks noGrp="1"/>
          </p:cNvSpPr>
          <p:nvPr>
            <p:ph type="ftr" sz="quarter" idx="11"/>
          </p:nvPr>
        </p:nvSpPr>
        <p:spPr/>
        <p:txBody>
          <a:bodyPr/>
          <a:lstStyle/>
          <a:p>
            <a:r>
              <a:rPr lang="ru-RU"/>
              <a:t>Наследование и полиморфизм</a:t>
            </a:r>
            <a:endParaRPr lang="en-US" dirty="0"/>
          </a:p>
        </p:txBody>
      </p:sp>
    </p:spTree>
    <p:extLst>
      <p:ext uri="{BB962C8B-B14F-4D97-AF65-F5344CB8AC3E}">
        <p14:creationId xmlns:p14="http://schemas.microsoft.com/office/powerpoint/2010/main" val="1654776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p:cNvSpPr txBox="1">
            <a:spLocks/>
          </p:cNvSpPr>
          <p:nvPr/>
        </p:nvSpPr>
        <p:spPr>
          <a:xfrm>
            <a:off x="828000" y="117000"/>
            <a:ext cx="8100900" cy="729665"/>
          </a:xfrm>
          <a:prstGeom prst="rect">
            <a:avLst/>
          </a:prstGeom>
        </p:spPr>
        <p:txBody>
          <a:bodyPr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sz="3600" b="1" dirty="0">
                <a:solidFill>
                  <a:schemeClr val="tx1">
                    <a:lumMod val="50000"/>
                    <a:lumOff val="50000"/>
                  </a:schemeClr>
                </a:solidFill>
              </a:rPr>
              <a:t>Вопросы</a:t>
            </a:r>
          </a:p>
        </p:txBody>
      </p:sp>
      <p:sp>
        <p:nvSpPr>
          <p:cNvPr id="8" name="Номер слайда 7"/>
          <p:cNvSpPr>
            <a:spLocks noGrp="1"/>
          </p:cNvSpPr>
          <p:nvPr>
            <p:ph type="sldNum" sz="quarter" idx="12"/>
          </p:nvPr>
        </p:nvSpPr>
        <p:spPr/>
        <p:txBody>
          <a:bodyPr/>
          <a:lstStyle/>
          <a:p>
            <a:fld id="{35996D3A-6AFD-458C-90C1-256E03643476}" type="slidenum">
              <a:rPr lang="en-US" smtClean="0"/>
              <a:pPr/>
              <a:t>24</a:t>
            </a:fld>
            <a:endParaRPr lang="en-US" dirty="0"/>
          </a:p>
        </p:txBody>
      </p:sp>
      <p:sp>
        <p:nvSpPr>
          <p:cNvPr id="5" name="Дата 4"/>
          <p:cNvSpPr>
            <a:spLocks noGrp="1"/>
          </p:cNvSpPr>
          <p:nvPr>
            <p:ph type="dt" sz="half" idx="2"/>
          </p:nvPr>
        </p:nvSpPr>
        <p:spPr/>
        <p:txBody>
          <a:bodyPr/>
          <a:lstStyle/>
          <a:p>
            <a:pPr>
              <a:tabLst>
                <a:tab pos="1347788" algn="l"/>
              </a:tabLst>
            </a:pPr>
            <a:r>
              <a:rPr lang="ru-RU" dirty="0"/>
              <a:t>Левкович Н.В.	2019/2020</a:t>
            </a:r>
          </a:p>
        </p:txBody>
      </p:sp>
      <p:sp>
        <p:nvSpPr>
          <p:cNvPr id="9" name="Объект 1"/>
          <p:cNvSpPr txBox="1">
            <a:spLocks/>
          </p:cNvSpPr>
          <p:nvPr/>
        </p:nvSpPr>
        <p:spPr>
          <a:xfrm>
            <a:off x="252000" y="1269000"/>
            <a:ext cx="8640232" cy="23040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lnSpc>
                <a:spcPct val="115000"/>
              </a:lnSpc>
              <a:spcAft>
                <a:spcPts val="0"/>
              </a:spcAft>
              <a:buFont typeface="+mj-lt"/>
              <a:buAutoNum type="arabicPeriod" startAt="88"/>
              <a:tabLst>
                <a:tab pos="358775" algn="l"/>
              </a:tabLst>
            </a:pPr>
            <a:r>
              <a:rPr lang="ru-RU" sz="2400" dirty="0"/>
              <a:t>Виртуальные функции и позднее связывание. Полиморфизм. </a:t>
            </a:r>
          </a:p>
          <a:p>
            <a:pPr marL="457200" indent="-457200">
              <a:lnSpc>
                <a:spcPct val="115000"/>
              </a:lnSpc>
              <a:spcAft>
                <a:spcPts val="0"/>
              </a:spcAft>
              <a:buFont typeface="+mj-lt"/>
              <a:buAutoNum type="arabicPeriod" startAt="88"/>
              <a:tabLst>
                <a:tab pos="358775" algn="l"/>
              </a:tabLst>
            </a:pPr>
            <a:r>
              <a:rPr lang="ru-RU" sz="2400" dirty="0"/>
              <a:t>Абстрактные классы и чистые виртуальные функции.</a:t>
            </a:r>
            <a:br>
              <a:rPr lang="ru-RU" sz="2400" dirty="0"/>
            </a:br>
            <a:r>
              <a:rPr lang="ru-RU" sz="2400" dirty="0">
                <a:latin typeface="Calibri" panose="020F0502020204030204" pitchFamily="34" charset="0"/>
                <a:ea typeface="Calibri" panose="020F0502020204030204" pitchFamily="34" charset="0"/>
                <a:cs typeface="Times New Roman" panose="02020603050405020304" pitchFamily="18" charset="0"/>
              </a:rPr>
              <a:t>Организация доступа к данным через явный интерфейс.</a:t>
            </a:r>
            <a:r>
              <a:rPr lang="ru-RU" sz="2400" dirty="0"/>
              <a:t> </a:t>
            </a:r>
          </a:p>
          <a:p>
            <a:pPr marL="457200" indent="-457200">
              <a:lnSpc>
                <a:spcPct val="115000"/>
              </a:lnSpc>
              <a:spcAft>
                <a:spcPts val="0"/>
              </a:spcAft>
              <a:buFont typeface="+mj-lt"/>
              <a:buAutoNum type="arabicPeriod" startAt="88"/>
              <a:tabLst>
                <a:tab pos="358775" algn="l"/>
              </a:tabLst>
            </a:pPr>
            <a:r>
              <a:rPr lang="ru-RU" sz="2400" dirty="0"/>
              <a:t>Удаление объекта производного класса через указатель на базовый класс. Виртуальные деструкторы.</a:t>
            </a:r>
            <a:endParaRPr lang="en-US" sz="2400" dirty="0"/>
          </a:p>
          <a:p>
            <a:pPr marL="457200" indent="-457200">
              <a:lnSpc>
                <a:spcPct val="115000"/>
              </a:lnSpc>
              <a:spcAft>
                <a:spcPts val="0"/>
              </a:spcAft>
              <a:buFont typeface="+mj-lt"/>
              <a:buAutoNum type="arabicPeriod" startAt="88"/>
              <a:tabLst>
                <a:tab pos="358775" algn="l"/>
              </a:tabLst>
            </a:pPr>
            <a:r>
              <a:rPr lang="ru-RU" sz="2400" dirty="0"/>
              <a:t>Динамическая информация о типах (RTTI).</a:t>
            </a:r>
            <a:br>
              <a:rPr lang="en-US" sz="2400" dirty="0"/>
            </a:br>
            <a:r>
              <a:rPr lang="ru-RU" sz="2400" dirty="0"/>
              <a:t>Операторы </a:t>
            </a:r>
            <a:r>
              <a:rPr lang="ru-RU" sz="2200" dirty="0" err="1">
                <a:solidFill>
                  <a:srgbClr val="0000FF"/>
                </a:solidFill>
                <a:latin typeface="Consolas" panose="020B0609020204030204" pitchFamily="49" charset="0"/>
                <a:cs typeface="Consolas" panose="020B0609020204030204" pitchFamily="49" charset="0"/>
              </a:rPr>
              <a:t>typeid</a:t>
            </a:r>
            <a:r>
              <a:rPr lang="ru-RU" sz="2400" dirty="0"/>
              <a:t> и </a:t>
            </a:r>
            <a:r>
              <a:rPr lang="ru-RU" sz="2200" dirty="0" err="1">
                <a:solidFill>
                  <a:srgbClr val="0000FF"/>
                </a:solidFill>
                <a:latin typeface="Consolas" panose="020B0609020204030204" pitchFamily="49" charset="0"/>
                <a:cs typeface="Consolas" panose="020B0609020204030204" pitchFamily="49" charset="0"/>
              </a:rPr>
              <a:t>dynamic_cast</a:t>
            </a:r>
            <a:r>
              <a:rPr lang="ru-RU" sz="2400" dirty="0"/>
              <a:t>.</a:t>
            </a:r>
          </a:p>
        </p:txBody>
      </p:sp>
      <p:sp>
        <p:nvSpPr>
          <p:cNvPr id="2" name="Нижний колонтитул 1"/>
          <p:cNvSpPr>
            <a:spLocks noGrp="1"/>
          </p:cNvSpPr>
          <p:nvPr>
            <p:ph type="ftr" sz="quarter" idx="11"/>
          </p:nvPr>
        </p:nvSpPr>
        <p:spPr/>
        <p:txBody>
          <a:bodyPr/>
          <a:lstStyle/>
          <a:p>
            <a:r>
              <a:rPr lang="ru-RU"/>
              <a:t>Наследование и полиморфизм</a:t>
            </a:r>
            <a:endParaRPr lang="en-US" dirty="0"/>
          </a:p>
        </p:txBody>
      </p:sp>
    </p:spTree>
    <p:extLst>
      <p:ext uri="{BB962C8B-B14F-4D97-AF65-F5344CB8AC3E}">
        <p14:creationId xmlns:p14="http://schemas.microsoft.com/office/powerpoint/2010/main" val="3808116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108000" y="117000"/>
            <a:ext cx="8928000" cy="1151999"/>
          </a:xfrm>
        </p:spPr>
        <p:txBody>
          <a:bodyPr anchor="t">
            <a:normAutofit fontScale="90000"/>
          </a:bodyPr>
          <a:lstStyle/>
          <a:p>
            <a:r>
              <a:rPr lang="ru-RU" dirty="0">
                <a:solidFill>
                  <a:schemeClr val="bg1">
                    <a:lumMod val="50000"/>
                  </a:schemeClr>
                </a:solidFill>
              </a:rPr>
              <a:t>Примеры использования принципа полиморфизма</a:t>
            </a:r>
          </a:p>
        </p:txBody>
      </p:sp>
      <p:sp>
        <p:nvSpPr>
          <p:cNvPr id="7" name="TextBox 6"/>
          <p:cNvSpPr txBox="1"/>
          <p:nvPr/>
        </p:nvSpPr>
        <p:spPr>
          <a:xfrm>
            <a:off x="180000" y="1269000"/>
            <a:ext cx="8568000" cy="830997"/>
          </a:xfrm>
          <a:prstGeom prst="rect">
            <a:avLst/>
          </a:prstGeom>
          <a:noFill/>
        </p:spPr>
        <p:txBody>
          <a:bodyPr wrap="square" rtlCol="0">
            <a:spAutoFit/>
          </a:bodyPr>
          <a:lstStyle/>
          <a:p>
            <a:r>
              <a:rPr lang="ru-RU" sz="2400" dirty="0"/>
              <a:t>Задача 5.6. Вычисление интеграла. Передача имени функции в качестве параметра </a:t>
            </a:r>
          </a:p>
        </p:txBody>
      </p:sp>
      <p:sp>
        <p:nvSpPr>
          <p:cNvPr id="9" name="Прямоугольник 8"/>
          <p:cNvSpPr/>
          <p:nvPr/>
        </p:nvSpPr>
        <p:spPr>
          <a:xfrm>
            <a:off x="252000" y="2205000"/>
            <a:ext cx="8496000" cy="830997"/>
          </a:xfrm>
          <a:prstGeom prst="rect">
            <a:avLst/>
          </a:prstGeom>
        </p:spPr>
        <p:txBody>
          <a:bodyPr wrap="square">
            <a:spAutoFit/>
          </a:bodyPr>
          <a:lstStyle/>
          <a:p>
            <a:r>
              <a:rPr lang="ru-RU" sz="2400" dirty="0"/>
              <a:t>Теперь с полиморфизмом можно передавать не указатель на </a:t>
            </a:r>
            <a:r>
              <a:rPr lang="ru-RU" sz="2400" dirty="0" err="1"/>
              <a:t>фукнцию</a:t>
            </a:r>
            <a:r>
              <a:rPr lang="ru-RU" sz="2400" dirty="0"/>
              <a:t>, а объект-наследник класса:</a:t>
            </a:r>
          </a:p>
        </p:txBody>
      </p:sp>
      <p:sp>
        <p:nvSpPr>
          <p:cNvPr id="5" name="Прямоугольник 4"/>
          <p:cNvSpPr/>
          <p:nvPr/>
        </p:nvSpPr>
        <p:spPr>
          <a:xfrm>
            <a:off x="396000" y="3213000"/>
            <a:ext cx="7488000" cy="2862322"/>
          </a:xfrm>
          <a:prstGeom prst="rect">
            <a:avLst/>
          </a:prstGeom>
          <a:ln>
            <a:solidFill>
              <a:schemeClr val="accent2"/>
            </a:solidFill>
          </a:ln>
        </p:spPr>
        <p:txBody>
          <a:bodyPr wrap="square">
            <a:spAutoFit/>
          </a:bodyPr>
          <a:lstStyle/>
          <a:p>
            <a:r>
              <a:rPr lang="en-US" sz="2000" dirty="0">
                <a:solidFill>
                  <a:srgbClr val="0000FF"/>
                </a:solidFill>
                <a:highlight>
                  <a:srgbClr val="FFFFFF"/>
                </a:highlight>
                <a:latin typeface="Consolas" panose="020B0609020204030204" pitchFamily="49" charset="0"/>
              </a:rPr>
              <a:t>class</a:t>
            </a:r>
            <a:r>
              <a:rPr lang="en-US" sz="2000" dirty="0">
                <a:solidFill>
                  <a:srgbClr val="000000"/>
                </a:solidFill>
                <a:highlight>
                  <a:srgbClr val="FFFFFF"/>
                </a:highlight>
                <a:latin typeface="Consolas" panose="020B0609020204030204" pitchFamily="49" charset="0"/>
              </a:rPr>
              <a:t> </a:t>
            </a:r>
            <a:r>
              <a:rPr lang="en-US" sz="2000" dirty="0" err="1">
                <a:solidFill>
                  <a:srgbClr val="216F85"/>
                </a:solidFill>
                <a:highlight>
                  <a:srgbClr val="FFFFFF"/>
                </a:highlight>
                <a:latin typeface="Consolas" panose="020B0609020204030204" pitchFamily="49" charset="0"/>
              </a:rPr>
              <a:t>IMethod</a:t>
            </a:r>
            <a:endParaRPr lang="en-US" sz="2000" dirty="0">
              <a:solidFill>
                <a:srgbClr val="000000"/>
              </a:solidFill>
              <a:highlight>
                <a:srgbClr val="FFFFFF"/>
              </a:highlight>
              <a:latin typeface="Consolas" panose="020B0609020204030204" pitchFamily="49" charset="0"/>
            </a:endParaRPr>
          </a:p>
          <a:p>
            <a:r>
              <a:rPr lang="ru-RU" sz="2000" dirty="0">
                <a:solidFill>
                  <a:srgbClr val="000000"/>
                </a:solidFill>
                <a:highlight>
                  <a:srgbClr val="FFFFFF"/>
                </a:highlight>
                <a:latin typeface="Consolas" panose="020B0609020204030204" pitchFamily="49" charset="0"/>
              </a:rPr>
              <a:t>{</a:t>
            </a:r>
          </a:p>
          <a:p>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virtual</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double</a:t>
            </a:r>
            <a:r>
              <a:rPr lang="en-US" sz="2000" dirty="0">
                <a:solidFill>
                  <a:srgbClr val="000000"/>
                </a:solidFill>
                <a:highlight>
                  <a:srgbClr val="FFFFFF"/>
                </a:highlight>
                <a:latin typeface="Consolas" panose="020B0609020204030204" pitchFamily="49" charset="0"/>
              </a:rPr>
              <a:t> </a:t>
            </a:r>
            <a:r>
              <a:rPr lang="en-US" sz="2000" dirty="0" err="1">
                <a:solidFill>
                  <a:srgbClr val="880000"/>
                </a:solidFill>
                <a:highlight>
                  <a:srgbClr val="FFFFFF"/>
                </a:highlight>
                <a:latin typeface="Consolas" panose="020B0609020204030204" pitchFamily="49" charset="0"/>
              </a:rPr>
              <a:t>Calc</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double</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x</a:t>
            </a:r>
            <a:r>
              <a:rPr lang="en-US" sz="2000" dirty="0">
                <a:solidFill>
                  <a:srgbClr val="000000"/>
                </a:solidFill>
                <a:highlight>
                  <a:srgbClr val="FFFFFF"/>
                </a:highlight>
                <a:latin typeface="Consolas" panose="020B0609020204030204" pitchFamily="49" charset="0"/>
              </a:rPr>
              <a:t>) = 0;</a:t>
            </a:r>
          </a:p>
          <a:p>
            <a:r>
              <a:rPr lang="ru-RU" sz="2000" dirty="0">
                <a:solidFill>
                  <a:srgbClr val="000000"/>
                </a:solidFill>
                <a:highlight>
                  <a:srgbClr val="FFFFFF"/>
                </a:highlight>
                <a:latin typeface="Consolas" panose="020B0609020204030204" pitchFamily="49" charset="0"/>
              </a:rPr>
              <a:t>};</a:t>
            </a:r>
          </a:p>
          <a:p>
            <a:endParaRPr lang="ru-RU" sz="2000" dirty="0">
              <a:solidFill>
                <a:srgbClr val="000000"/>
              </a:solidFill>
              <a:highlight>
                <a:srgbClr val="FFFFFF"/>
              </a:highlight>
              <a:latin typeface="Consolas" panose="020B0609020204030204" pitchFamily="49" charset="0"/>
            </a:endParaRPr>
          </a:p>
          <a:p>
            <a:r>
              <a:rPr lang="fr-FR" sz="2000" dirty="0">
                <a:solidFill>
                  <a:srgbClr val="0000FF"/>
                </a:solidFill>
                <a:highlight>
                  <a:srgbClr val="FFFFFF"/>
                </a:highlight>
                <a:latin typeface="Consolas" panose="020B0609020204030204" pitchFamily="49" charset="0"/>
              </a:rPr>
              <a:t>double</a:t>
            </a:r>
            <a:r>
              <a:rPr lang="fr-FR" sz="2000" dirty="0">
                <a:solidFill>
                  <a:srgbClr val="000000"/>
                </a:solidFill>
                <a:highlight>
                  <a:srgbClr val="FFFFFF"/>
                </a:highlight>
                <a:latin typeface="Consolas" panose="020B0609020204030204" pitchFamily="49" charset="0"/>
              </a:rPr>
              <a:t> </a:t>
            </a:r>
            <a:r>
              <a:rPr lang="fr-FR" sz="2000" dirty="0">
                <a:solidFill>
                  <a:srgbClr val="880000"/>
                </a:solidFill>
                <a:highlight>
                  <a:srgbClr val="FFFFFF"/>
                </a:highlight>
                <a:latin typeface="Consolas" panose="020B0609020204030204" pitchFamily="49" charset="0"/>
              </a:rPr>
              <a:t>CalcIntegral</a:t>
            </a:r>
            <a:r>
              <a:rPr lang="fr-FR" sz="2000" dirty="0">
                <a:solidFill>
                  <a:srgbClr val="000000"/>
                </a:solidFill>
                <a:highlight>
                  <a:srgbClr val="FFFFFF"/>
                </a:highlight>
                <a:latin typeface="Consolas" panose="020B0609020204030204" pitchFamily="49" charset="0"/>
              </a:rPr>
              <a:t>(</a:t>
            </a:r>
            <a:r>
              <a:rPr lang="fr-FR" sz="2000" dirty="0">
                <a:solidFill>
                  <a:srgbClr val="0000FF"/>
                </a:solidFill>
                <a:highlight>
                  <a:srgbClr val="FFFFFF"/>
                </a:highlight>
                <a:latin typeface="Consolas" panose="020B0609020204030204" pitchFamily="49" charset="0"/>
              </a:rPr>
              <a:t>double</a:t>
            </a:r>
            <a:r>
              <a:rPr lang="fr-FR" sz="2000" dirty="0">
                <a:solidFill>
                  <a:srgbClr val="000000"/>
                </a:solidFill>
                <a:highlight>
                  <a:srgbClr val="FFFFFF"/>
                </a:highlight>
                <a:latin typeface="Consolas" panose="020B0609020204030204" pitchFamily="49" charset="0"/>
              </a:rPr>
              <a:t> </a:t>
            </a:r>
            <a:r>
              <a:rPr lang="fr-FR" sz="2000" dirty="0">
                <a:solidFill>
                  <a:srgbClr val="000080"/>
                </a:solidFill>
                <a:highlight>
                  <a:srgbClr val="FFFFFF"/>
                </a:highlight>
                <a:latin typeface="Consolas" panose="020B0609020204030204" pitchFamily="49" charset="0"/>
              </a:rPr>
              <a:t>minLim</a:t>
            </a:r>
            <a:r>
              <a:rPr lang="fr-FR" sz="2000" dirty="0">
                <a:solidFill>
                  <a:srgbClr val="000000"/>
                </a:solidFill>
                <a:highlight>
                  <a:srgbClr val="FFFFFF"/>
                </a:highlight>
                <a:latin typeface="Consolas" panose="020B0609020204030204" pitchFamily="49" charset="0"/>
              </a:rPr>
              <a:t>, </a:t>
            </a:r>
            <a:r>
              <a:rPr lang="fr-FR" sz="2000" dirty="0">
                <a:solidFill>
                  <a:srgbClr val="0000FF"/>
                </a:solidFill>
                <a:highlight>
                  <a:srgbClr val="FFFFFF"/>
                </a:highlight>
                <a:latin typeface="Consolas" panose="020B0609020204030204" pitchFamily="49" charset="0"/>
              </a:rPr>
              <a:t>double</a:t>
            </a:r>
            <a:r>
              <a:rPr lang="fr-FR" sz="2000" dirty="0">
                <a:solidFill>
                  <a:srgbClr val="000000"/>
                </a:solidFill>
                <a:highlight>
                  <a:srgbClr val="FFFFFF"/>
                </a:highlight>
                <a:latin typeface="Consolas" panose="020B0609020204030204" pitchFamily="49" charset="0"/>
              </a:rPr>
              <a:t> </a:t>
            </a:r>
            <a:r>
              <a:rPr lang="fr-FR" sz="2000" dirty="0">
                <a:solidFill>
                  <a:srgbClr val="000080"/>
                </a:solidFill>
                <a:highlight>
                  <a:srgbClr val="FFFFFF"/>
                </a:highlight>
                <a:latin typeface="Consolas" panose="020B0609020204030204" pitchFamily="49" charset="0"/>
              </a:rPr>
              <a:t>maxLim</a:t>
            </a:r>
            <a:r>
              <a:rPr lang="fr-FR"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err="1">
                <a:solidFill>
                  <a:srgbClr val="216F85"/>
                </a:solidFill>
                <a:highlight>
                  <a:srgbClr val="FFFFFF"/>
                </a:highlight>
                <a:latin typeface="Consolas" panose="020B0609020204030204" pitchFamily="49" charset="0"/>
              </a:rPr>
              <a:t>IMethod</a:t>
            </a:r>
            <a:r>
              <a:rPr lang="en-US" sz="2000" dirty="0">
                <a:solidFill>
                  <a:srgbClr val="000000"/>
                </a:solidFill>
                <a:highlight>
                  <a:srgbClr val="FFFFFF"/>
                </a:highlight>
                <a:latin typeface="Consolas" panose="020B0609020204030204" pitchFamily="49" charset="0"/>
              </a:rPr>
              <a:t>* </a:t>
            </a:r>
            <a:r>
              <a:rPr lang="en-US" sz="2000" dirty="0" err="1">
                <a:solidFill>
                  <a:srgbClr val="000080"/>
                </a:solidFill>
                <a:highlight>
                  <a:srgbClr val="FFFFFF"/>
                </a:highlight>
                <a:latin typeface="Consolas" panose="020B0609020204030204" pitchFamily="49" charset="0"/>
              </a:rPr>
              <a:t>pCalcer</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double</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eps</a:t>
            </a:r>
            <a:r>
              <a:rPr lang="en-US" sz="2000" dirty="0">
                <a:solidFill>
                  <a:srgbClr val="000000"/>
                </a:solidFill>
                <a:highlight>
                  <a:srgbClr val="FFFFFF"/>
                </a:highlight>
                <a:latin typeface="Consolas" panose="020B0609020204030204" pitchFamily="49" charset="0"/>
              </a:rPr>
              <a:t>, </a:t>
            </a:r>
            <a:r>
              <a:rPr lang="en-US" sz="2000" dirty="0">
                <a:solidFill>
                  <a:srgbClr val="6F008A"/>
                </a:solidFill>
                <a:highlight>
                  <a:srgbClr val="FFFFFF"/>
                </a:highlight>
                <a:latin typeface="Consolas" panose="020B0609020204030204" pitchFamily="49" charset="0"/>
              </a:rPr>
              <a:t>OUT</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&amp; </a:t>
            </a:r>
            <a:r>
              <a:rPr lang="en-US" sz="2000" dirty="0" err="1">
                <a:solidFill>
                  <a:srgbClr val="000080"/>
                </a:solidFill>
                <a:highlight>
                  <a:srgbClr val="FFFFFF"/>
                </a:highlight>
                <a:latin typeface="Consolas" panose="020B0609020204030204" pitchFamily="49" charset="0"/>
              </a:rPr>
              <a:t>itersCnt</a:t>
            </a:r>
            <a:r>
              <a:rPr lang="en-US" sz="2000" dirty="0">
                <a:solidFill>
                  <a:srgbClr val="000000"/>
                </a:solidFill>
                <a:highlight>
                  <a:srgbClr val="FFFFFF"/>
                </a:highlight>
                <a:latin typeface="Consolas" panose="020B0609020204030204" pitchFamily="49" charset="0"/>
              </a:rPr>
              <a:t>);</a:t>
            </a:r>
          </a:p>
        </p:txBody>
      </p:sp>
      <p:sp>
        <p:nvSpPr>
          <p:cNvPr id="2" name="Дата 1"/>
          <p:cNvSpPr>
            <a:spLocks noGrp="1"/>
          </p:cNvSpPr>
          <p:nvPr>
            <p:ph type="dt" sz="half" idx="2"/>
          </p:nvPr>
        </p:nvSpPr>
        <p:spPr/>
        <p:txBody>
          <a:bodyPr/>
          <a:lstStyle/>
          <a:p>
            <a:pPr>
              <a:tabLst>
                <a:tab pos="1347788" algn="l"/>
              </a:tabLst>
            </a:pPr>
            <a:r>
              <a:rPr lang="ru-RU" dirty="0"/>
              <a:t>Левкович Н.В.	2019/2020</a:t>
            </a:r>
          </a:p>
        </p:txBody>
      </p:sp>
      <p:sp>
        <p:nvSpPr>
          <p:cNvPr id="3" name="Нижний колонтитул 2"/>
          <p:cNvSpPr>
            <a:spLocks noGrp="1"/>
          </p:cNvSpPr>
          <p:nvPr>
            <p:ph type="ftr" sz="quarter" idx="11"/>
          </p:nvPr>
        </p:nvSpPr>
        <p:spPr/>
        <p:txBody>
          <a:bodyPr/>
          <a:lstStyle/>
          <a:p>
            <a:r>
              <a:rPr lang="ru-RU" dirty="0"/>
              <a:t>Полиморфизм</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3</a:t>
            </a:fld>
            <a:endParaRPr lang="en-US"/>
          </a:p>
        </p:txBody>
      </p:sp>
    </p:spTree>
    <p:extLst>
      <p:ext uri="{BB962C8B-B14F-4D97-AF65-F5344CB8AC3E}">
        <p14:creationId xmlns:p14="http://schemas.microsoft.com/office/powerpoint/2010/main" val="2192935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108000" y="117000"/>
            <a:ext cx="8928000" cy="1151999"/>
          </a:xfrm>
        </p:spPr>
        <p:txBody>
          <a:bodyPr anchor="t">
            <a:normAutofit fontScale="90000"/>
          </a:bodyPr>
          <a:lstStyle/>
          <a:p>
            <a:r>
              <a:rPr lang="ru-RU" dirty="0">
                <a:solidFill>
                  <a:schemeClr val="bg1">
                    <a:lumMod val="50000"/>
                  </a:schemeClr>
                </a:solidFill>
              </a:rPr>
              <a:t>Примеры использования принципа полиморфизма</a:t>
            </a:r>
          </a:p>
        </p:txBody>
      </p:sp>
      <p:sp>
        <p:nvSpPr>
          <p:cNvPr id="7" name="TextBox 6"/>
          <p:cNvSpPr txBox="1"/>
          <p:nvPr/>
        </p:nvSpPr>
        <p:spPr>
          <a:xfrm>
            <a:off x="180000" y="1269000"/>
            <a:ext cx="8568000" cy="830997"/>
          </a:xfrm>
          <a:prstGeom prst="rect">
            <a:avLst/>
          </a:prstGeom>
          <a:noFill/>
        </p:spPr>
        <p:txBody>
          <a:bodyPr wrap="square" rtlCol="0">
            <a:spAutoFit/>
          </a:bodyPr>
          <a:lstStyle/>
          <a:p>
            <a:r>
              <a:rPr lang="ru-RU" sz="2400" dirty="0"/>
              <a:t>Задача 5.6. Вычисление интеграла. Передача имени функции в качестве параметра </a:t>
            </a:r>
          </a:p>
        </p:txBody>
      </p:sp>
      <p:sp>
        <p:nvSpPr>
          <p:cNvPr id="5" name="Прямоугольник 4"/>
          <p:cNvSpPr/>
          <p:nvPr/>
        </p:nvSpPr>
        <p:spPr>
          <a:xfrm>
            <a:off x="324000" y="2133000"/>
            <a:ext cx="8352000" cy="4093428"/>
          </a:xfrm>
          <a:prstGeom prst="rect">
            <a:avLst/>
          </a:prstGeom>
          <a:ln>
            <a:solidFill>
              <a:schemeClr val="accent2"/>
            </a:solidFill>
          </a:ln>
        </p:spPr>
        <p:txBody>
          <a:bodyPr wrap="square">
            <a:spAutoFit/>
          </a:bodyPr>
          <a:lstStyle/>
          <a:p>
            <a:r>
              <a:rPr lang="en-US" sz="2000" dirty="0">
                <a:solidFill>
                  <a:srgbClr val="0000FF"/>
                </a:solidFill>
                <a:highlight>
                  <a:srgbClr val="FFFFFF"/>
                </a:highlight>
                <a:latin typeface="Consolas" panose="020B0609020204030204" pitchFamily="49" charset="0"/>
              </a:rPr>
              <a:t>class</a:t>
            </a:r>
            <a:r>
              <a:rPr lang="en-US" sz="2000" dirty="0">
                <a:solidFill>
                  <a:srgbClr val="000000"/>
                </a:solidFill>
                <a:highlight>
                  <a:srgbClr val="FFFFFF"/>
                </a:highlight>
                <a:latin typeface="Consolas" panose="020B0609020204030204" pitchFamily="49" charset="0"/>
              </a:rPr>
              <a:t> </a:t>
            </a:r>
            <a:r>
              <a:rPr lang="en-US" sz="2000" dirty="0" err="1">
                <a:solidFill>
                  <a:srgbClr val="216F85"/>
                </a:solidFill>
                <a:highlight>
                  <a:srgbClr val="FFFFFF"/>
                </a:highlight>
                <a:latin typeface="Consolas" panose="020B0609020204030204" pitchFamily="49" charset="0"/>
              </a:rPr>
              <a:t>CMethodWithParams</a:t>
            </a:r>
            <a:r>
              <a:rPr lang="en-US" sz="2000" dirty="0">
                <a:solidFill>
                  <a:srgbClr val="216F85"/>
                </a:solidFill>
                <a:highlight>
                  <a:srgbClr val="FFFFFF"/>
                </a:highlight>
                <a:latin typeface="Consolas" panose="020B0609020204030204" pitchFamily="49" charset="0"/>
              </a:rPr>
              <a:t> </a:t>
            </a:r>
            <a:r>
              <a:rPr lang="en-US" sz="2000" dirty="0">
                <a:highlight>
                  <a:srgbClr val="FFFFFF"/>
                </a:highlight>
                <a:latin typeface="Consolas" panose="020B0609020204030204" pitchFamily="49" charset="0"/>
              </a:rPr>
              <a:t>:</a:t>
            </a:r>
            <a:r>
              <a:rPr lang="en-US" sz="2000" dirty="0">
                <a:solidFill>
                  <a:srgbClr val="216F85"/>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public</a:t>
            </a:r>
            <a:r>
              <a:rPr lang="en-US" sz="2000" dirty="0">
                <a:solidFill>
                  <a:srgbClr val="216F85"/>
                </a:solidFill>
                <a:highlight>
                  <a:srgbClr val="FFFFFF"/>
                </a:highlight>
                <a:latin typeface="Consolas" panose="020B0609020204030204" pitchFamily="49" charset="0"/>
              </a:rPr>
              <a:t> </a:t>
            </a:r>
            <a:r>
              <a:rPr lang="en-US" sz="2000" dirty="0" err="1">
                <a:solidFill>
                  <a:srgbClr val="216F85"/>
                </a:solidFill>
                <a:highlight>
                  <a:srgbClr val="FFFFFF"/>
                </a:highlight>
                <a:latin typeface="Consolas" panose="020B0609020204030204" pitchFamily="49" charset="0"/>
              </a:rPr>
              <a:t>IMethod</a:t>
            </a:r>
            <a:endParaRPr lang="en-US" sz="2000" dirty="0">
              <a:solidFill>
                <a:srgbClr val="000000"/>
              </a:solidFill>
              <a:highlight>
                <a:srgbClr val="FFFFFF"/>
              </a:highlight>
              <a:latin typeface="Consolas" panose="020B0609020204030204" pitchFamily="49" charset="0"/>
            </a:endParaRPr>
          </a:p>
          <a:p>
            <a:r>
              <a:rPr lang="ru-RU" sz="2000" dirty="0">
                <a:solidFill>
                  <a:srgbClr val="000000"/>
                </a:solidFill>
                <a:highlight>
                  <a:srgbClr val="FFFFFF"/>
                </a:highlight>
                <a:latin typeface="Consolas" panose="020B0609020204030204" pitchFamily="49" charset="0"/>
              </a:rPr>
              <a:t>{</a:t>
            </a:r>
          </a:p>
          <a:p>
            <a:r>
              <a:rPr lang="en-US" sz="2000" dirty="0">
                <a:solidFill>
                  <a:srgbClr val="0000FF"/>
                </a:solidFill>
                <a:highlight>
                  <a:srgbClr val="FFFFFF"/>
                </a:highlight>
                <a:latin typeface="Consolas" panose="020B0609020204030204" pitchFamily="49" charset="0"/>
              </a:rPr>
              <a:t>private</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double</a:t>
            </a:r>
            <a:r>
              <a:rPr lang="en-US" sz="2000" dirty="0">
                <a:solidFill>
                  <a:srgbClr val="000000"/>
                </a:solidFill>
                <a:highlight>
                  <a:srgbClr val="FFFFFF"/>
                </a:highlight>
                <a:latin typeface="Consolas" panose="020B0609020204030204" pitchFamily="49" charset="0"/>
              </a:rPr>
              <a:t> </a:t>
            </a:r>
            <a:r>
              <a:rPr lang="en-US" sz="2000" dirty="0" err="1">
                <a:solidFill>
                  <a:srgbClr val="000080"/>
                </a:solidFill>
                <a:highlight>
                  <a:srgbClr val="FFFFFF"/>
                </a:highlight>
                <a:latin typeface="Consolas" panose="020B0609020204030204" pitchFamily="49" charset="0"/>
              </a:rPr>
              <a:t>m_S</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double</a:t>
            </a:r>
            <a:r>
              <a:rPr lang="en-US" sz="2000" dirty="0">
                <a:solidFill>
                  <a:srgbClr val="000000"/>
                </a:solidFill>
                <a:highlight>
                  <a:srgbClr val="FFFFFF"/>
                </a:highlight>
                <a:latin typeface="Consolas" panose="020B0609020204030204" pitchFamily="49" charset="0"/>
              </a:rPr>
              <a:t> </a:t>
            </a:r>
            <a:r>
              <a:rPr lang="en-US" sz="2000" dirty="0" err="1">
                <a:solidFill>
                  <a:srgbClr val="000080"/>
                </a:solidFill>
                <a:highlight>
                  <a:srgbClr val="FFFFFF"/>
                </a:highlight>
                <a:latin typeface="Consolas" panose="020B0609020204030204" pitchFamily="49" charset="0"/>
              </a:rPr>
              <a:t>m_T</a:t>
            </a:r>
            <a:r>
              <a:rPr lang="en-US" sz="2000" dirty="0">
                <a:solidFill>
                  <a:srgbClr val="000000"/>
                </a:solidFill>
                <a:highlight>
                  <a:srgbClr val="FFFFFF"/>
                </a:highlight>
                <a:latin typeface="Consolas" panose="020B0609020204030204" pitchFamily="49" charset="0"/>
              </a:rPr>
              <a:t>;</a:t>
            </a:r>
          </a:p>
          <a:p>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err="1">
                <a:solidFill>
                  <a:srgbClr val="216F85"/>
                </a:solidFill>
                <a:highlight>
                  <a:srgbClr val="FFFFFF"/>
                </a:highlight>
                <a:latin typeface="Consolas" panose="020B0609020204030204" pitchFamily="49" charset="0"/>
              </a:rPr>
              <a:t>CMethodWithParams</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double</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s</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double</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t</a:t>
            </a:r>
            <a:r>
              <a:rPr lang="en-US" sz="2000" dirty="0">
                <a:solidFill>
                  <a:srgbClr val="000000"/>
                </a:solidFill>
                <a:highlight>
                  <a:srgbClr val="FFFFFF"/>
                </a:highlight>
                <a:latin typeface="Consolas" panose="020B0609020204030204" pitchFamily="49" charset="0"/>
              </a:rPr>
              <a:t>)</a:t>
            </a:r>
            <a:r>
              <a:rPr lang="ru-RU" sz="200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 </a:t>
            </a:r>
            <a:r>
              <a:rPr lang="en-US" sz="2000" dirty="0" err="1">
                <a:solidFill>
                  <a:srgbClr val="000080"/>
                </a:solidFill>
                <a:highlight>
                  <a:srgbClr val="FFFFFF"/>
                </a:highlight>
                <a:latin typeface="Consolas" panose="020B0609020204030204" pitchFamily="49" charset="0"/>
              </a:rPr>
              <a:t>m_S</a:t>
            </a:r>
            <a:r>
              <a:rPr lang="en-US" sz="2000" dirty="0">
                <a:solidFill>
                  <a:srgbClr val="000000"/>
                </a:solidFill>
                <a:highlight>
                  <a:srgbClr val="FFFFFF"/>
                </a:highlight>
                <a:latin typeface="Consolas" panose="020B0609020204030204" pitchFamily="49" charset="0"/>
              </a:rPr>
              <a:t>(</a:t>
            </a:r>
            <a:r>
              <a:rPr lang="en-US" sz="2000" dirty="0">
                <a:solidFill>
                  <a:srgbClr val="000080"/>
                </a:solidFill>
                <a:highlight>
                  <a:srgbClr val="FFFFFF"/>
                </a:highlight>
                <a:latin typeface="Consolas" panose="020B0609020204030204" pitchFamily="49" charset="0"/>
              </a:rPr>
              <a:t>s</a:t>
            </a:r>
            <a:r>
              <a:rPr lang="en-US" sz="2000" dirty="0">
                <a:solidFill>
                  <a:srgbClr val="000000"/>
                </a:solidFill>
                <a:highlight>
                  <a:srgbClr val="FFFFFF"/>
                </a:highlight>
                <a:latin typeface="Consolas" panose="020B0609020204030204" pitchFamily="49" charset="0"/>
              </a:rPr>
              <a:t>), </a:t>
            </a:r>
            <a:r>
              <a:rPr lang="en-US" sz="2000" dirty="0" err="1">
                <a:solidFill>
                  <a:srgbClr val="000080"/>
                </a:solidFill>
                <a:highlight>
                  <a:srgbClr val="FFFFFF"/>
                </a:highlight>
                <a:latin typeface="Consolas" panose="020B0609020204030204" pitchFamily="49" charset="0"/>
              </a:rPr>
              <a:t>m_T</a:t>
            </a:r>
            <a:r>
              <a:rPr lang="en-US" sz="2000" dirty="0">
                <a:solidFill>
                  <a:srgbClr val="000000"/>
                </a:solidFill>
                <a:highlight>
                  <a:srgbClr val="FFFFFF"/>
                </a:highlight>
                <a:latin typeface="Consolas" panose="020B0609020204030204" pitchFamily="49" charset="0"/>
              </a:rPr>
              <a:t>(</a:t>
            </a:r>
            <a:r>
              <a:rPr lang="en-US" sz="2000" dirty="0">
                <a:solidFill>
                  <a:srgbClr val="000080"/>
                </a:solidFill>
                <a:highlight>
                  <a:srgbClr val="FFFFFF"/>
                </a:highlight>
                <a:latin typeface="Consolas" panose="020B0609020204030204" pitchFamily="49" charset="0"/>
              </a:rPr>
              <a:t>t</a:t>
            </a:r>
            <a:r>
              <a:rPr lang="en-US" sz="2000" dirty="0">
                <a:solidFill>
                  <a:srgbClr val="000000"/>
                </a:solidFill>
                <a:highlight>
                  <a:srgbClr val="FFFFFF"/>
                </a:highlight>
                <a:latin typeface="Consolas" panose="020B0609020204030204" pitchFamily="49" charset="0"/>
              </a:rPr>
              <a:t>)</a:t>
            </a:r>
          </a:p>
          <a:p>
            <a:r>
              <a:rPr lang="ru-RU" sz="2000" dirty="0">
                <a:solidFill>
                  <a:srgbClr val="000000"/>
                </a:solidFill>
                <a:highlight>
                  <a:srgbClr val="FFFFFF"/>
                </a:highlight>
                <a:latin typeface="Consolas" panose="020B0609020204030204" pitchFamily="49" charset="0"/>
              </a:rPr>
              <a:t>    {}</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virtual</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double</a:t>
            </a:r>
            <a:r>
              <a:rPr lang="en-US" sz="2000" dirty="0">
                <a:solidFill>
                  <a:srgbClr val="000000"/>
                </a:solidFill>
                <a:highlight>
                  <a:srgbClr val="FFFFFF"/>
                </a:highlight>
                <a:latin typeface="Consolas" panose="020B0609020204030204" pitchFamily="49" charset="0"/>
              </a:rPr>
              <a:t> </a:t>
            </a:r>
            <a:r>
              <a:rPr lang="en-US" sz="2000" dirty="0" err="1">
                <a:solidFill>
                  <a:srgbClr val="880000"/>
                </a:solidFill>
                <a:highlight>
                  <a:srgbClr val="FFFFFF"/>
                </a:highlight>
                <a:latin typeface="Consolas" panose="020B0609020204030204" pitchFamily="49" charset="0"/>
              </a:rPr>
              <a:t>Calc</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double</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x</a:t>
            </a:r>
            <a:r>
              <a:rPr lang="en-US" sz="2000" dirty="0">
                <a:solidFill>
                  <a:srgbClr val="000000"/>
                </a:solidFill>
                <a:highlight>
                  <a:srgbClr val="FFFFFF"/>
                </a:highlight>
                <a:latin typeface="Consolas" panose="020B0609020204030204" pitchFamily="49" charset="0"/>
              </a:rPr>
              <a:t>)</a:t>
            </a:r>
          </a:p>
          <a:p>
            <a:r>
              <a:rPr lang="ru-RU" sz="2000" dirty="0">
                <a:solidFill>
                  <a:srgbClr val="000000"/>
                </a:solidFill>
                <a:highlight>
                  <a:srgbClr val="FFFFFF"/>
                </a:highlight>
                <a:latin typeface="Consolas" panose="020B0609020204030204" pitchFamily="49" charset="0"/>
              </a:rPr>
              <a:t>    {</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a:t>
            </a:r>
            <a:r>
              <a:rPr lang="en-US" sz="2000" i="1" dirty="0">
                <a:solidFill>
                  <a:srgbClr val="880000"/>
                </a:solidFill>
                <a:highlight>
                  <a:srgbClr val="FFFFFF"/>
                </a:highlight>
                <a:latin typeface="Consolas" panose="020B0609020204030204" pitchFamily="49" charset="0"/>
              </a:rPr>
              <a:t>pow</a:t>
            </a:r>
            <a:r>
              <a:rPr lang="en-US" sz="2000" dirty="0">
                <a:solidFill>
                  <a:srgbClr val="000000"/>
                </a:solidFill>
                <a:highlight>
                  <a:srgbClr val="FFFFFF"/>
                </a:highlight>
                <a:latin typeface="Consolas" panose="020B0609020204030204" pitchFamily="49" charset="0"/>
              </a:rPr>
              <a:t>(</a:t>
            </a:r>
            <a:r>
              <a:rPr lang="en-US" sz="2000" dirty="0" err="1">
                <a:solidFill>
                  <a:srgbClr val="000080"/>
                </a:solidFill>
                <a:highlight>
                  <a:srgbClr val="FFFFFF"/>
                </a:highlight>
                <a:latin typeface="Consolas" panose="020B0609020204030204" pitchFamily="49" charset="0"/>
              </a:rPr>
              <a:t>m_T</a:t>
            </a:r>
            <a:r>
              <a:rPr lang="en-US" sz="2000" dirty="0">
                <a:solidFill>
                  <a:srgbClr val="000000"/>
                </a:solidFill>
                <a:highlight>
                  <a:srgbClr val="FFFFFF"/>
                </a:highlight>
                <a:latin typeface="Consolas" panose="020B0609020204030204" pitchFamily="49" charset="0"/>
              </a:rPr>
              <a:t> + </a:t>
            </a:r>
            <a:r>
              <a:rPr lang="en-US" sz="2000" dirty="0">
                <a:solidFill>
                  <a:srgbClr val="000080"/>
                </a:solidFill>
                <a:highlight>
                  <a:srgbClr val="FFFFFF"/>
                </a:highlight>
                <a:latin typeface="Consolas" panose="020B0609020204030204" pitchFamily="49" charset="0"/>
              </a:rPr>
              <a:t>x</a:t>
            </a:r>
            <a:r>
              <a:rPr lang="en-US" sz="2000" dirty="0">
                <a:solidFill>
                  <a:srgbClr val="000000"/>
                </a:solidFill>
                <a:highlight>
                  <a:srgbClr val="FFFFFF"/>
                </a:highlight>
                <a:latin typeface="Consolas" panose="020B0609020204030204" pitchFamily="49" charset="0"/>
              </a:rPr>
              <a:t> * </a:t>
            </a:r>
            <a:r>
              <a:rPr lang="en-US" sz="2000" dirty="0">
                <a:solidFill>
                  <a:srgbClr val="000080"/>
                </a:solidFill>
                <a:highlight>
                  <a:srgbClr val="FFFFFF"/>
                </a:highlight>
                <a:latin typeface="Consolas" panose="020B0609020204030204" pitchFamily="49" charset="0"/>
              </a:rPr>
              <a:t>x</a:t>
            </a:r>
            <a:r>
              <a:rPr lang="en-US" sz="2000" dirty="0">
                <a:solidFill>
                  <a:srgbClr val="000000"/>
                </a:solidFill>
                <a:highlight>
                  <a:srgbClr val="FFFFFF"/>
                </a:highlight>
                <a:latin typeface="Consolas" panose="020B0609020204030204" pitchFamily="49" charset="0"/>
              </a:rPr>
              <a:t> * </a:t>
            </a:r>
            <a:r>
              <a:rPr lang="en-US" sz="2000" dirty="0">
                <a:solidFill>
                  <a:srgbClr val="000080"/>
                </a:solidFill>
                <a:highlight>
                  <a:srgbClr val="FFFFFF"/>
                </a:highlight>
                <a:latin typeface="Consolas" panose="020B0609020204030204" pitchFamily="49" charset="0"/>
              </a:rPr>
              <a:t>x</a:t>
            </a:r>
            <a:r>
              <a:rPr lang="en-US" sz="2000" dirty="0">
                <a:solidFill>
                  <a:srgbClr val="000000"/>
                </a:solidFill>
                <a:highlight>
                  <a:srgbClr val="FFFFFF"/>
                </a:highlight>
                <a:latin typeface="Consolas" panose="020B0609020204030204" pitchFamily="49" charset="0"/>
              </a:rPr>
              <a:t>, 1 / </a:t>
            </a:r>
            <a:r>
              <a:rPr lang="en-US" sz="2000" dirty="0" err="1">
                <a:solidFill>
                  <a:srgbClr val="000080"/>
                </a:solidFill>
                <a:highlight>
                  <a:srgbClr val="FFFFFF"/>
                </a:highlight>
                <a:latin typeface="Consolas" panose="020B0609020204030204" pitchFamily="49" charset="0"/>
              </a:rPr>
              <a:t>m_S</a:t>
            </a:r>
            <a:r>
              <a:rPr lang="en-US" sz="2000" dirty="0">
                <a:solidFill>
                  <a:srgbClr val="000000"/>
                </a:solidFill>
                <a:highlight>
                  <a:srgbClr val="FFFFFF"/>
                </a:highlight>
                <a:latin typeface="Consolas" panose="020B0609020204030204" pitchFamily="49" charset="0"/>
              </a:rPr>
              <a:t>);</a:t>
            </a:r>
          </a:p>
          <a:p>
            <a:r>
              <a:rPr lang="ru-RU" sz="2000" dirty="0">
                <a:solidFill>
                  <a:srgbClr val="000000"/>
                </a:solidFill>
                <a:highlight>
                  <a:srgbClr val="FFFFFF"/>
                </a:highlight>
                <a:latin typeface="Consolas" panose="020B0609020204030204" pitchFamily="49" charset="0"/>
              </a:rPr>
              <a:t>    }</a:t>
            </a:r>
          </a:p>
          <a:p>
            <a:r>
              <a:rPr lang="ru-RU" sz="2000" dirty="0">
                <a:solidFill>
                  <a:srgbClr val="000000"/>
                </a:solidFill>
                <a:highlight>
                  <a:srgbClr val="FFFFFF"/>
                </a:highlight>
                <a:latin typeface="Consolas" panose="020B0609020204030204" pitchFamily="49" charset="0"/>
              </a:rPr>
              <a:t>};</a:t>
            </a:r>
            <a:endParaRPr lang="en-US" sz="2000" dirty="0">
              <a:solidFill>
                <a:srgbClr val="000000"/>
              </a:solidFill>
              <a:highlight>
                <a:srgbClr val="FFFFFF"/>
              </a:highlight>
              <a:latin typeface="Consolas" panose="020B0609020204030204" pitchFamily="49" charset="0"/>
            </a:endParaRPr>
          </a:p>
        </p:txBody>
      </p:sp>
      <p:sp>
        <p:nvSpPr>
          <p:cNvPr id="2" name="Дата 1"/>
          <p:cNvSpPr>
            <a:spLocks noGrp="1"/>
          </p:cNvSpPr>
          <p:nvPr>
            <p:ph type="dt" sz="half" idx="2"/>
          </p:nvPr>
        </p:nvSpPr>
        <p:spPr/>
        <p:txBody>
          <a:bodyPr/>
          <a:lstStyle/>
          <a:p>
            <a:pPr>
              <a:tabLst>
                <a:tab pos="1347788" algn="l"/>
              </a:tabLst>
            </a:pPr>
            <a:r>
              <a:rPr lang="ru-RU" dirty="0"/>
              <a:t>Левкович Н.В.	2019/2020</a:t>
            </a:r>
          </a:p>
        </p:txBody>
      </p:sp>
      <p:sp>
        <p:nvSpPr>
          <p:cNvPr id="3" name="Нижний колонтитул 2"/>
          <p:cNvSpPr>
            <a:spLocks noGrp="1"/>
          </p:cNvSpPr>
          <p:nvPr>
            <p:ph type="ftr" sz="quarter" idx="11"/>
          </p:nvPr>
        </p:nvSpPr>
        <p:spPr/>
        <p:txBody>
          <a:bodyPr/>
          <a:lstStyle/>
          <a:p>
            <a:r>
              <a:rPr lang="ru-RU" dirty="0"/>
              <a:t>Полиморфизм</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4</a:t>
            </a:fld>
            <a:endParaRPr lang="en-US"/>
          </a:p>
        </p:txBody>
      </p:sp>
    </p:spTree>
    <p:extLst>
      <p:ext uri="{BB962C8B-B14F-4D97-AF65-F5344CB8AC3E}">
        <p14:creationId xmlns:p14="http://schemas.microsoft.com/office/powerpoint/2010/main" val="191340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108000" y="117000"/>
            <a:ext cx="8928000" cy="1151999"/>
          </a:xfrm>
        </p:spPr>
        <p:txBody>
          <a:bodyPr anchor="t">
            <a:normAutofit fontScale="90000"/>
          </a:bodyPr>
          <a:lstStyle/>
          <a:p>
            <a:r>
              <a:rPr lang="ru-RU" dirty="0">
                <a:solidFill>
                  <a:schemeClr val="bg1">
                    <a:lumMod val="50000"/>
                  </a:schemeClr>
                </a:solidFill>
              </a:rPr>
              <a:t>Примеры использования принципа полиморфизма</a:t>
            </a:r>
          </a:p>
        </p:txBody>
      </p:sp>
      <p:sp>
        <p:nvSpPr>
          <p:cNvPr id="7" name="TextBox 6"/>
          <p:cNvSpPr txBox="1"/>
          <p:nvPr/>
        </p:nvSpPr>
        <p:spPr>
          <a:xfrm>
            <a:off x="180000" y="1269000"/>
            <a:ext cx="8568000" cy="830997"/>
          </a:xfrm>
          <a:prstGeom prst="rect">
            <a:avLst/>
          </a:prstGeom>
          <a:noFill/>
        </p:spPr>
        <p:txBody>
          <a:bodyPr wrap="square" rtlCol="0">
            <a:spAutoFit/>
          </a:bodyPr>
          <a:lstStyle/>
          <a:p>
            <a:r>
              <a:rPr lang="ru-RU" sz="2400" dirty="0"/>
              <a:t>Задача 5.6. Вычисление интеграла. Передача имени функции в качестве параметра </a:t>
            </a:r>
          </a:p>
        </p:txBody>
      </p:sp>
      <p:sp>
        <p:nvSpPr>
          <p:cNvPr id="5" name="Прямоугольник 4"/>
          <p:cNvSpPr/>
          <p:nvPr/>
        </p:nvSpPr>
        <p:spPr>
          <a:xfrm>
            <a:off x="324000" y="2133000"/>
            <a:ext cx="8352000" cy="4093428"/>
          </a:xfrm>
          <a:prstGeom prst="rect">
            <a:avLst/>
          </a:prstGeom>
          <a:ln>
            <a:solidFill>
              <a:schemeClr val="accent2"/>
            </a:solidFill>
          </a:ln>
        </p:spPr>
        <p:txBody>
          <a:bodyPr wrap="square">
            <a:spAutoFit/>
          </a:bodyPr>
          <a:lstStyle/>
          <a:p>
            <a:r>
              <a:rPr lang="en-US" sz="2000" dirty="0">
                <a:solidFill>
                  <a:srgbClr val="0000FF"/>
                </a:solidFill>
                <a:highlight>
                  <a:srgbClr val="FFFFFF"/>
                </a:highlight>
                <a:latin typeface="Consolas" panose="020B0609020204030204" pitchFamily="49" charset="0"/>
              </a:rPr>
              <a:t>class</a:t>
            </a:r>
            <a:r>
              <a:rPr lang="en-US" sz="2000" dirty="0">
                <a:solidFill>
                  <a:srgbClr val="000000"/>
                </a:solidFill>
                <a:highlight>
                  <a:srgbClr val="FFFFFF"/>
                </a:highlight>
                <a:latin typeface="Consolas" panose="020B0609020204030204" pitchFamily="49" charset="0"/>
              </a:rPr>
              <a:t> </a:t>
            </a:r>
            <a:r>
              <a:rPr lang="en-US" sz="2000" dirty="0" err="1">
                <a:solidFill>
                  <a:srgbClr val="216F85"/>
                </a:solidFill>
                <a:highlight>
                  <a:srgbClr val="FFFFFF"/>
                </a:highlight>
                <a:latin typeface="Consolas" panose="020B0609020204030204" pitchFamily="49" charset="0"/>
              </a:rPr>
              <a:t>CMethodWithParams</a:t>
            </a:r>
            <a:r>
              <a:rPr lang="en-US" sz="2000" dirty="0">
                <a:solidFill>
                  <a:srgbClr val="216F85"/>
                </a:solidFill>
                <a:highlight>
                  <a:srgbClr val="FFFFFF"/>
                </a:highlight>
                <a:latin typeface="Consolas" panose="020B0609020204030204" pitchFamily="49" charset="0"/>
              </a:rPr>
              <a:t> </a:t>
            </a:r>
            <a:r>
              <a:rPr lang="en-US" sz="2000" dirty="0">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public</a:t>
            </a:r>
            <a:r>
              <a:rPr lang="en-US" sz="2000" dirty="0">
                <a:solidFill>
                  <a:srgbClr val="216F85"/>
                </a:solidFill>
                <a:highlight>
                  <a:srgbClr val="FFFFFF"/>
                </a:highlight>
                <a:latin typeface="Consolas" panose="020B0609020204030204" pitchFamily="49" charset="0"/>
              </a:rPr>
              <a:t> </a:t>
            </a:r>
            <a:r>
              <a:rPr lang="en-US" sz="2000" dirty="0" err="1">
                <a:solidFill>
                  <a:srgbClr val="216F85"/>
                </a:solidFill>
                <a:highlight>
                  <a:srgbClr val="FFFFFF"/>
                </a:highlight>
                <a:latin typeface="Consolas" panose="020B0609020204030204" pitchFamily="49" charset="0"/>
              </a:rPr>
              <a:t>IMethod</a:t>
            </a:r>
            <a:endParaRPr lang="en-US" sz="2000" dirty="0">
              <a:solidFill>
                <a:srgbClr val="000000"/>
              </a:solidFill>
              <a:highlight>
                <a:srgbClr val="FFFFFF"/>
              </a:highlight>
              <a:latin typeface="Consolas" panose="020B0609020204030204" pitchFamily="49" charset="0"/>
            </a:endParaRPr>
          </a:p>
          <a:p>
            <a:r>
              <a:rPr lang="ru-RU" sz="2000" dirty="0">
                <a:solidFill>
                  <a:srgbClr val="000000"/>
                </a:solidFill>
                <a:highlight>
                  <a:srgbClr val="FFFFFF"/>
                </a:highlight>
                <a:latin typeface="Consolas" panose="020B0609020204030204" pitchFamily="49" charset="0"/>
              </a:rPr>
              <a:t>{</a:t>
            </a:r>
          </a:p>
          <a:p>
            <a:r>
              <a:rPr lang="en-US" sz="2000" dirty="0">
                <a:solidFill>
                  <a:srgbClr val="0000FF"/>
                </a:solidFill>
                <a:highlight>
                  <a:srgbClr val="FFFFFF"/>
                </a:highlight>
                <a:latin typeface="Consolas" panose="020B0609020204030204" pitchFamily="49" charset="0"/>
              </a:rPr>
              <a:t>private</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double</a:t>
            </a:r>
            <a:r>
              <a:rPr lang="en-US" sz="2000" dirty="0">
                <a:solidFill>
                  <a:srgbClr val="000000"/>
                </a:solidFill>
                <a:highlight>
                  <a:srgbClr val="FFFFFF"/>
                </a:highlight>
                <a:latin typeface="Consolas" panose="020B0609020204030204" pitchFamily="49" charset="0"/>
              </a:rPr>
              <a:t> </a:t>
            </a:r>
            <a:r>
              <a:rPr lang="en-US" sz="2000" dirty="0" err="1">
                <a:solidFill>
                  <a:srgbClr val="000080"/>
                </a:solidFill>
                <a:highlight>
                  <a:srgbClr val="FFFFFF"/>
                </a:highlight>
                <a:latin typeface="Consolas" panose="020B0609020204030204" pitchFamily="49" charset="0"/>
              </a:rPr>
              <a:t>m_S</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double</a:t>
            </a:r>
            <a:r>
              <a:rPr lang="en-US" sz="2000" dirty="0">
                <a:solidFill>
                  <a:srgbClr val="000000"/>
                </a:solidFill>
                <a:highlight>
                  <a:srgbClr val="FFFFFF"/>
                </a:highlight>
                <a:latin typeface="Consolas" panose="020B0609020204030204" pitchFamily="49" charset="0"/>
              </a:rPr>
              <a:t> </a:t>
            </a:r>
            <a:r>
              <a:rPr lang="en-US" sz="2000" dirty="0" err="1">
                <a:solidFill>
                  <a:srgbClr val="000080"/>
                </a:solidFill>
                <a:highlight>
                  <a:srgbClr val="FFFFFF"/>
                </a:highlight>
                <a:latin typeface="Consolas" panose="020B0609020204030204" pitchFamily="49" charset="0"/>
              </a:rPr>
              <a:t>m_T</a:t>
            </a:r>
            <a:r>
              <a:rPr lang="en-US" sz="2000" dirty="0">
                <a:solidFill>
                  <a:srgbClr val="000000"/>
                </a:solidFill>
                <a:highlight>
                  <a:srgbClr val="FFFFFF"/>
                </a:highlight>
                <a:latin typeface="Consolas" panose="020B0609020204030204" pitchFamily="49" charset="0"/>
              </a:rPr>
              <a:t>;</a:t>
            </a:r>
          </a:p>
          <a:p>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err="1">
                <a:solidFill>
                  <a:srgbClr val="216F85"/>
                </a:solidFill>
                <a:highlight>
                  <a:srgbClr val="FFFFFF"/>
                </a:highlight>
                <a:latin typeface="Consolas" panose="020B0609020204030204" pitchFamily="49" charset="0"/>
              </a:rPr>
              <a:t>CMethodWithParams</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double</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s</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double</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t</a:t>
            </a:r>
            <a:r>
              <a:rPr lang="en-US" sz="2000" dirty="0">
                <a:solidFill>
                  <a:srgbClr val="000000"/>
                </a:solidFill>
                <a:highlight>
                  <a:srgbClr val="FFFFFF"/>
                </a:highlight>
                <a:latin typeface="Consolas" panose="020B0609020204030204" pitchFamily="49" charset="0"/>
              </a:rPr>
              <a:t>)</a:t>
            </a:r>
            <a:r>
              <a:rPr lang="ru-RU" sz="200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 </a:t>
            </a:r>
            <a:r>
              <a:rPr lang="en-US" sz="2000" dirty="0" err="1">
                <a:solidFill>
                  <a:srgbClr val="000080"/>
                </a:solidFill>
                <a:highlight>
                  <a:srgbClr val="FFFFFF"/>
                </a:highlight>
                <a:latin typeface="Consolas" panose="020B0609020204030204" pitchFamily="49" charset="0"/>
              </a:rPr>
              <a:t>m_S</a:t>
            </a:r>
            <a:r>
              <a:rPr lang="en-US" sz="2000" dirty="0">
                <a:solidFill>
                  <a:srgbClr val="000000"/>
                </a:solidFill>
                <a:highlight>
                  <a:srgbClr val="FFFFFF"/>
                </a:highlight>
                <a:latin typeface="Consolas" panose="020B0609020204030204" pitchFamily="49" charset="0"/>
              </a:rPr>
              <a:t>(</a:t>
            </a:r>
            <a:r>
              <a:rPr lang="en-US" sz="2000" dirty="0">
                <a:solidFill>
                  <a:srgbClr val="000080"/>
                </a:solidFill>
                <a:highlight>
                  <a:srgbClr val="FFFFFF"/>
                </a:highlight>
                <a:latin typeface="Consolas" panose="020B0609020204030204" pitchFamily="49" charset="0"/>
              </a:rPr>
              <a:t>s</a:t>
            </a:r>
            <a:r>
              <a:rPr lang="en-US" sz="2000" dirty="0">
                <a:solidFill>
                  <a:srgbClr val="000000"/>
                </a:solidFill>
                <a:highlight>
                  <a:srgbClr val="FFFFFF"/>
                </a:highlight>
                <a:latin typeface="Consolas" panose="020B0609020204030204" pitchFamily="49" charset="0"/>
              </a:rPr>
              <a:t>), </a:t>
            </a:r>
            <a:r>
              <a:rPr lang="en-US" sz="2000" dirty="0" err="1">
                <a:solidFill>
                  <a:srgbClr val="000080"/>
                </a:solidFill>
                <a:highlight>
                  <a:srgbClr val="FFFFFF"/>
                </a:highlight>
                <a:latin typeface="Consolas" panose="020B0609020204030204" pitchFamily="49" charset="0"/>
              </a:rPr>
              <a:t>m_T</a:t>
            </a:r>
            <a:r>
              <a:rPr lang="en-US" sz="2000" dirty="0">
                <a:solidFill>
                  <a:srgbClr val="000000"/>
                </a:solidFill>
                <a:highlight>
                  <a:srgbClr val="FFFFFF"/>
                </a:highlight>
                <a:latin typeface="Consolas" panose="020B0609020204030204" pitchFamily="49" charset="0"/>
              </a:rPr>
              <a:t>(</a:t>
            </a:r>
            <a:r>
              <a:rPr lang="en-US" sz="2000" dirty="0">
                <a:solidFill>
                  <a:srgbClr val="000080"/>
                </a:solidFill>
                <a:highlight>
                  <a:srgbClr val="FFFFFF"/>
                </a:highlight>
                <a:latin typeface="Consolas" panose="020B0609020204030204" pitchFamily="49" charset="0"/>
              </a:rPr>
              <a:t>t</a:t>
            </a:r>
            <a:r>
              <a:rPr lang="en-US" sz="2000" dirty="0">
                <a:solidFill>
                  <a:srgbClr val="000000"/>
                </a:solidFill>
                <a:highlight>
                  <a:srgbClr val="FFFFFF"/>
                </a:highlight>
                <a:latin typeface="Consolas" panose="020B0609020204030204" pitchFamily="49" charset="0"/>
              </a:rPr>
              <a:t>)</a:t>
            </a:r>
          </a:p>
          <a:p>
            <a:r>
              <a:rPr lang="ru-RU" sz="2000" dirty="0">
                <a:solidFill>
                  <a:srgbClr val="000000"/>
                </a:solidFill>
                <a:highlight>
                  <a:srgbClr val="FFFFFF"/>
                </a:highlight>
                <a:latin typeface="Consolas" panose="020B0609020204030204" pitchFamily="49" charset="0"/>
              </a:rPr>
              <a:t>    {}</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virtual</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double</a:t>
            </a:r>
            <a:r>
              <a:rPr lang="en-US" sz="2000" dirty="0">
                <a:solidFill>
                  <a:srgbClr val="000000"/>
                </a:solidFill>
                <a:highlight>
                  <a:srgbClr val="FFFFFF"/>
                </a:highlight>
                <a:latin typeface="Consolas" panose="020B0609020204030204" pitchFamily="49" charset="0"/>
              </a:rPr>
              <a:t> </a:t>
            </a:r>
            <a:r>
              <a:rPr lang="en-US" sz="2000" dirty="0" err="1">
                <a:solidFill>
                  <a:srgbClr val="880000"/>
                </a:solidFill>
                <a:highlight>
                  <a:srgbClr val="FFFFFF"/>
                </a:highlight>
                <a:latin typeface="Consolas" panose="020B0609020204030204" pitchFamily="49" charset="0"/>
              </a:rPr>
              <a:t>Calc</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double</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x</a:t>
            </a:r>
            <a:r>
              <a:rPr lang="en-US" sz="2000" dirty="0">
                <a:solidFill>
                  <a:srgbClr val="000000"/>
                </a:solidFill>
                <a:highlight>
                  <a:srgbClr val="FFFFFF"/>
                </a:highlight>
                <a:latin typeface="Consolas" panose="020B0609020204030204" pitchFamily="49" charset="0"/>
              </a:rPr>
              <a:t>)</a:t>
            </a:r>
          </a:p>
          <a:p>
            <a:r>
              <a:rPr lang="ru-RU" sz="2000" dirty="0">
                <a:solidFill>
                  <a:srgbClr val="000000"/>
                </a:solidFill>
                <a:highlight>
                  <a:srgbClr val="FFFFFF"/>
                </a:highlight>
                <a:latin typeface="Consolas" panose="020B0609020204030204" pitchFamily="49" charset="0"/>
              </a:rPr>
              <a:t>    {</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a:t>
            </a:r>
            <a:r>
              <a:rPr lang="en-US" sz="2000" i="1" dirty="0">
                <a:solidFill>
                  <a:srgbClr val="880000"/>
                </a:solidFill>
                <a:highlight>
                  <a:srgbClr val="FFFFFF"/>
                </a:highlight>
                <a:latin typeface="Consolas" panose="020B0609020204030204" pitchFamily="49" charset="0"/>
              </a:rPr>
              <a:t>pow</a:t>
            </a:r>
            <a:r>
              <a:rPr lang="en-US" sz="2000" dirty="0">
                <a:solidFill>
                  <a:srgbClr val="000000"/>
                </a:solidFill>
                <a:highlight>
                  <a:srgbClr val="FFFFFF"/>
                </a:highlight>
                <a:latin typeface="Consolas" panose="020B0609020204030204" pitchFamily="49" charset="0"/>
              </a:rPr>
              <a:t>(</a:t>
            </a:r>
            <a:r>
              <a:rPr lang="en-US" sz="2000" dirty="0" err="1">
                <a:solidFill>
                  <a:srgbClr val="000080"/>
                </a:solidFill>
                <a:highlight>
                  <a:srgbClr val="FFFFFF"/>
                </a:highlight>
                <a:latin typeface="Consolas" panose="020B0609020204030204" pitchFamily="49" charset="0"/>
              </a:rPr>
              <a:t>m_T</a:t>
            </a:r>
            <a:r>
              <a:rPr lang="en-US" sz="2000" dirty="0">
                <a:solidFill>
                  <a:srgbClr val="000000"/>
                </a:solidFill>
                <a:highlight>
                  <a:srgbClr val="FFFFFF"/>
                </a:highlight>
                <a:latin typeface="Consolas" panose="020B0609020204030204" pitchFamily="49" charset="0"/>
              </a:rPr>
              <a:t> + </a:t>
            </a:r>
            <a:r>
              <a:rPr lang="en-US" sz="2000" dirty="0">
                <a:solidFill>
                  <a:srgbClr val="000080"/>
                </a:solidFill>
                <a:highlight>
                  <a:srgbClr val="FFFFFF"/>
                </a:highlight>
                <a:latin typeface="Consolas" panose="020B0609020204030204" pitchFamily="49" charset="0"/>
              </a:rPr>
              <a:t>x</a:t>
            </a:r>
            <a:r>
              <a:rPr lang="en-US" sz="2000" dirty="0">
                <a:solidFill>
                  <a:srgbClr val="000000"/>
                </a:solidFill>
                <a:highlight>
                  <a:srgbClr val="FFFFFF"/>
                </a:highlight>
                <a:latin typeface="Consolas" panose="020B0609020204030204" pitchFamily="49" charset="0"/>
              </a:rPr>
              <a:t> * </a:t>
            </a:r>
            <a:r>
              <a:rPr lang="en-US" sz="2000" dirty="0">
                <a:solidFill>
                  <a:srgbClr val="000080"/>
                </a:solidFill>
                <a:highlight>
                  <a:srgbClr val="FFFFFF"/>
                </a:highlight>
                <a:latin typeface="Consolas" panose="020B0609020204030204" pitchFamily="49" charset="0"/>
              </a:rPr>
              <a:t>x</a:t>
            </a:r>
            <a:r>
              <a:rPr lang="en-US" sz="2000" dirty="0">
                <a:solidFill>
                  <a:srgbClr val="000000"/>
                </a:solidFill>
                <a:highlight>
                  <a:srgbClr val="FFFFFF"/>
                </a:highlight>
                <a:latin typeface="Consolas" panose="020B0609020204030204" pitchFamily="49" charset="0"/>
              </a:rPr>
              <a:t> * </a:t>
            </a:r>
            <a:r>
              <a:rPr lang="en-US" sz="2000" dirty="0">
                <a:solidFill>
                  <a:srgbClr val="000080"/>
                </a:solidFill>
                <a:highlight>
                  <a:srgbClr val="FFFFFF"/>
                </a:highlight>
                <a:latin typeface="Consolas" panose="020B0609020204030204" pitchFamily="49" charset="0"/>
              </a:rPr>
              <a:t>x</a:t>
            </a:r>
            <a:r>
              <a:rPr lang="en-US" sz="2000" dirty="0">
                <a:solidFill>
                  <a:srgbClr val="000000"/>
                </a:solidFill>
                <a:highlight>
                  <a:srgbClr val="FFFFFF"/>
                </a:highlight>
                <a:latin typeface="Consolas" panose="020B0609020204030204" pitchFamily="49" charset="0"/>
              </a:rPr>
              <a:t>, 1 / </a:t>
            </a:r>
            <a:r>
              <a:rPr lang="en-US" sz="2000" dirty="0" err="1">
                <a:solidFill>
                  <a:srgbClr val="000080"/>
                </a:solidFill>
                <a:highlight>
                  <a:srgbClr val="FFFFFF"/>
                </a:highlight>
                <a:latin typeface="Consolas" panose="020B0609020204030204" pitchFamily="49" charset="0"/>
              </a:rPr>
              <a:t>m_S</a:t>
            </a:r>
            <a:r>
              <a:rPr lang="en-US" sz="2000" dirty="0">
                <a:solidFill>
                  <a:srgbClr val="000000"/>
                </a:solidFill>
                <a:highlight>
                  <a:srgbClr val="FFFFFF"/>
                </a:highlight>
                <a:latin typeface="Consolas" panose="020B0609020204030204" pitchFamily="49" charset="0"/>
              </a:rPr>
              <a:t>);</a:t>
            </a:r>
          </a:p>
          <a:p>
            <a:r>
              <a:rPr lang="ru-RU" sz="2000" dirty="0">
                <a:solidFill>
                  <a:srgbClr val="000000"/>
                </a:solidFill>
                <a:highlight>
                  <a:srgbClr val="FFFFFF"/>
                </a:highlight>
                <a:latin typeface="Consolas" panose="020B0609020204030204" pitchFamily="49" charset="0"/>
              </a:rPr>
              <a:t>    }</a:t>
            </a:r>
          </a:p>
          <a:p>
            <a:r>
              <a:rPr lang="ru-RU" sz="2000" dirty="0">
                <a:solidFill>
                  <a:srgbClr val="000000"/>
                </a:solidFill>
                <a:highlight>
                  <a:srgbClr val="FFFFFF"/>
                </a:highlight>
                <a:latin typeface="Consolas" panose="020B0609020204030204" pitchFamily="49" charset="0"/>
              </a:rPr>
              <a:t>};</a:t>
            </a:r>
            <a:endParaRPr lang="en-US" sz="2000" dirty="0">
              <a:solidFill>
                <a:srgbClr val="000000"/>
              </a:solidFill>
              <a:highlight>
                <a:srgbClr val="FFFFFF"/>
              </a:highlight>
              <a:latin typeface="Consolas" panose="020B0609020204030204" pitchFamily="49" charset="0"/>
            </a:endParaRPr>
          </a:p>
        </p:txBody>
      </p:sp>
      <p:sp>
        <p:nvSpPr>
          <p:cNvPr id="8" name="Скругленный прямоугольник 7"/>
          <p:cNvSpPr/>
          <p:nvPr/>
        </p:nvSpPr>
        <p:spPr>
          <a:xfrm>
            <a:off x="3964173" y="692999"/>
            <a:ext cx="4968000" cy="3096000"/>
          </a:xfrm>
          <a:prstGeom prst="roundRect">
            <a:avLst/>
          </a:prstGeom>
          <a:solidFill>
            <a:schemeClr val="bg1"/>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200"/>
              </a:spcBef>
            </a:pPr>
            <a:r>
              <a:rPr lang="ru-RU" sz="2400" dirty="0">
                <a:solidFill>
                  <a:schemeClr val="tx1"/>
                </a:solidFill>
              </a:rPr>
              <a:t>Таким образом, используя разных наследников интерфейса </a:t>
            </a:r>
            <a:r>
              <a:rPr lang="en-US" sz="2000" dirty="0" err="1">
                <a:solidFill>
                  <a:srgbClr val="216F85"/>
                </a:solidFill>
                <a:highlight>
                  <a:srgbClr val="FFFFFF"/>
                </a:highlight>
                <a:latin typeface="Consolas" panose="020B0609020204030204" pitchFamily="49" charset="0"/>
              </a:rPr>
              <a:t>IMethod</a:t>
            </a:r>
            <a:r>
              <a:rPr lang="ru-RU" sz="2000" dirty="0">
                <a:solidFill>
                  <a:srgbClr val="216F85"/>
                </a:solidFill>
                <a:highlight>
                  <a:srgbClr val="FFFFFF"/>
                </a:highlight>
                <a:latin typeface="Consolas" panose="020B0609020204030204" pitchFamily="49" charset="0"/>
              </a:rPr>
              <a:t> </a:t>
            </a:r>
            <a:r>
              <a:rPr lang="ru-RU" sz="2400" dirty="0">
                <a:solidFill>
                  <a:schemeClr val="tx1"/>
                </a:solidFill>
              </a:rPr>
              <a:t>можно вычислять интеграл для функций с разным числом параметров. Функция </a:t>
            </a:r>
            <a:r>
              <a:rPr lang="fr-FR" sz="2000" dirty="0">
                <a:solidFill>
                  <a:srgbClr val="880000"/>
                </a:solidFill>
                <a:highlight>
                  <a:srgbClr val="FFFFFF"/>
                </a:highlight>
                <a:latin typeface="Consolas" panose="020B0609020204030204" pitchFamily="49" charset="0"/>
              </a:rPr>
              <a:t>CalcIntegral</a:t>
            </a:r>
            <a:r>
              <a:rPr lang="ru-RU" sz="2000" dirty="0">
                <a:solidFill>
                  <a:srgbClr val="880000"/>
                </a:solidFill>
                <a:highlight>
                  <a:srgbClr val="FFFFFF"/>
                </a:highlight>
              </a:rPr>
              <a:t> </a:t>
            </a:r>
            <a:r>
              <a:rPr lang="ru-RU" sz="2400" dirty="0">
                <a:solidFill>
                  <a:schemeClr val="tx1"/>
                </a:solidFill>
              </a:rPr>
              <a:t>теперь может ничего не знать о наличии параметров у интегрируемой функции.</a:t>
            </a:r>
          </a:p>
        </p:txBody>
      </p:sp>
      <p:sp>
        <p:nvSpPr>
          <p:cNvPr id="2" name="Дата 1"/>
          <p:cNvSpPr>
            <a:spLocks noGrp="1"/>
          </p:cNvSpPr>
          <p:nvPr>
            <p:ph type="dt" sz="half" idx="2"/>
          </p:nvPr>
        </p:nvSpPr>
        <p:spPr/>
        <p:txBody>
          <a:bodyPr/>
          <a:lstStyle/>
          <a:p>
            <a:pPr>
              <a:tabLst>
                <a:tab pos="1347788" algn="l"/>
              </a:tabLst>
            </a:pPr>
            <a:r>
              <a:rPr lang="ru-RU" dirty="0"/>
              <a:t>Левкович Н.В.	2019/2020</a:t>
            </a:r>
          </a:p>
        </p:txBody>
      </p:sp>
      <p:sp>
        <p:nvSpPr>
          <p:cNvPr id="3" name="Нижний колонтитул 2"/>
          <p:cNvSpPr>
            <a:spLocks noGrp="1"/>
          </p:cNvSpPr>
          <p:nvPr>
            <p:ph type="ftr" sz="quarter" idx="11"/>
          </p:nvPr>
        </p:nvSpPr>
        <p:spPr/>
        <p:txBody>
          <a:bodyPr/>
          <a:lstStyle/>
          <a:p>
            <a:r>
              <a:rPr lang="ru-RU" dirty="0"/>
              <a:t>Полиморфизм</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5</a:t>
            </a:fld>
            <a:endParaRPr lang="en-US"/>
          </a:p>
        </p:txBody>
      </p:sp>
    </p:spTree>
    <p:extLst>
      <p:ext uri="{BB962C8B-B14F-4D97-AF65-F5344CB8AC3E}">
        <p14:creationId xmlns:p14="http://schemas.microsoft.com/office/powerpoint/2010/main" val="1029643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108000" y="117000"/>
            <a:ext cx="8928000" cy="1151999"/>
          </a:xfrm>
        </p:spPr>
        <p:txBody>
          <a:bodyPr anchor="t">
            <a:normAutofit fontScale="90000"/>
          </a:bodyPr>
          <a:lstStyle/>
          <a:p>
            <a:r>
              <a:rPr lang="ru-RU" dirty="0">
                <a:solidFill>
                  <a:schemeClr val="bg1">
                    <a:lumMod val="50000"/>
                  </a:schemeClr>
                </a:solidFill>
              </a:rPr>
              <a:t>Примеры использования принципа полиморфизма</a:t>
            </a:r>
          </a:p>
        </p:txBody>
      </p:sp>
      <p:sp>
        <p:nvSpPr>
          <p:cNvPr id="7" name="TextBox 6"/>
          <p:cNvSpPr txBox="1"/>
          <p:nvPr/>
        </p:nvSpPr>
        <p:spPr>
          <a:xfrm>
            <a:off x="180000" y="1269000"/>
            <a:ext cx="8568000" cy="461665"/>
          </a:xfrm>
          <a:prstGeom prst="rect">
            <a:avLst/>
          </a:prstGeom>
          <a:noFill/>
        </p:spPr>
        <p:txBody>
          <a:bodyPr wrap="square" rtlCol="0">
            <a:spAutoFit/>
          </a:bodyPr>
          <a:lstStyle/>
          <a:p>
            <a:r>
              <a:rPr lang="ru-RU" sz="2400" dirty="0"/>
              <a:t>Задача 6.</a:t>
            </a:r>
            <a:r>
              <a:rPr lang="en-US" sz="2400" dirty="0"/>
              <a:t>3</a:t>
            </a:r>
            <a:r>
              <a:rPr lang="ru-RU" sz="2400" dirty="0"/>
              <a:t>.  Файлы записей</a:t>
            </a:r>
          </a:p>
        </p:txBody>
      </p:sp>
      <p:sp>
        <p:nvSpPr>
          <p:cNvPr id="9" name="Прямоугольник 8"/>
          <p:cNvSpPr/>
          <p:nvPr/>
        </p:nvSpPr>
        <p:spPr>
          <a:xfrm>
            <a:off x="252000" y="1917000"/>
            <a:ext cx="8640000" cy="3046988"/>
          </a:xfrm>
          <a:prstGeom prst="rect">
            <a:avLst/>
          </a:prstGeom>
        </p:spPr>
        <p:txBody>
          <a:bodyPr wrap="square">
            <a:spAutoFit/>
          </a:bodyPr>
          <a:lstStyle/>
          <a:p>
            <a:r>
              <a:rPr lang="ru-RU" sz="2400" dirty="0"/>
              <a:t>Выполнить задания для </a:t>
            </a:r>
            <a:r>
              <a:rPr lang="ru-RU" sz="2400" b="1" dirty="0"/>
              <a:t>текстового и бинарного файлов</a:t>
            </a:r>
            <a:r>
              <a:rPr lang="ru-RU" sz="2400" dirty="0"/>
              <a:t>.</a:t>
            </a:r>
          </a:p>
          <a:p>
            <a:r>
              <a:rPr lang="ru-RU" sz="2400" dirty="0"/>
              <a:t>Написать программу для работы с базой данных, содержащей записи со сведениями о студентах: ФИО, возраст, пол, курс,  успеваемость, в которой должны выполняться следующие действия: </a:t>
            </a:r>
          </a:p>
          <a:p>
            <a:r>
              <a:rPr lang="ru-RU" sz="2400" dirty="0"/>
              <a:t>•	создание файла</a:t>
            </a:r>
          </a:p>
          <a:p>
            <a:r>
              <a:rPr lang="ru-RU" sz="2400" dirty="0"/>
              <a:t>•	просмотр файла</a:t>
            </a:r>
          </a:p>
          <a:p>
            <a:r>
              <a:rPr lang="ru-RU" sz="2400" dirty="0"/>
              <a:t>•	</a:t>
            </a:r>
            <a:r>
              <a:rPr lang="ru-RU" sz="2400" dirty="0">
                <a:solidFill>
                  <a:schemeClr val="bg1">
                    <a:lumMod val="65000"/>
                  </a:schemeClr>
                </a:solidFill>
              </a:rPr>
              <a:t>выполнить задание согласно варианту</a:t>
            </a:r>
          </a:p>
        </p:txBody>
      </p:sp>
      <p:sp>
        <p:nvSpPr>
          <p:cNvPr id="10" name="Прямоугольник 9"/>
          <p:cNvSpPr/>
          <p:nvPr/>
        </p:nvSpPr>
        <p:spPr>
          <a:xfrm>
            <a:off x="252000" y="5085000"/>
            <a:ext cx="8640000" cy="461665"/>
          </a:xfrm>
          <a:prstGeom prst="rect">
            <a:avLst/>
          </a:prstGeom>
        </p:spPr>
        <p:txBody>
          <a:bodyPr wrap="square">
            <a:spAutoFit/>
          </a:bodyPr>
          <a:lstStyle/>
          <a:p>
            <a:r>
              <a:rPr lang="ru-RU" sz="2400" dirty="0"/>
              <a:t>Как вы решали эту задачу?</a:t>
            </a:r>
          </a:p>
        </p:txBody>
      </p:sp>
      <p:sp>
        <p:nvSpPr>
          <p:cNvPr id="2" name="Дата 1"/>
          <p:cNvSpPr>
            <a:spLocks noGrp="1"/>
          </p:cNvSpPr>
          <p:nvPr>
            <p:ph type="dt" sz="half" idx="2"/>
          </p:nvPr>
        </p:nvSpPr>
        <p:spPr/>
        <p:txBody>
          <a:bodyPr/>
          <a:lstStyle/>
          <a:p>
            <a:pPr>
              <a:tabLst>
                <a:tab pos="1347788" algn="l"/>
              </a:tabLst>
            </a:pPr>
            <a:r>
              <a:rPr lang="ru-RU" dirty="0"/>
              <a:t>Левкович Н.В.	2019/2020</a:t>
            </a:r>
          </a:p>
        </p:txBody>
      </p:sp>
      <p:sp>
        <p:nvSpPr>
          <p:cNvPr id="3" name="Нижний колонтитул 2"/>
          <p:cNvSpPr>
            <a:spLocks noGrp="1"/>
          </p:cNvSpPr>
          <p:nvPr>
            <p:ph type="ftr" sz="quarter" idx="11"/>
          </p:nvPr>
        </p:nvSpPr>
        <p:spPr/>
        <p:txBody>
          <a:bodyPr/>
          <a:lstStyle/>
          <a:p>
            <a:r>
              <a:rPr lang="ru-RU" dirty="0"/>
              <a:t>Полиморфизм</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6</a:t>
            </a:fld>
            <a:endParaRPr lang="en-US"/>
          </a:p>
        </p:txBody>
      </p:sp>
    </p:spTree>
    <p:extLst>
      <p:ext uri="{BB962C8B-B14F-4D97-AF65-F5344CB8AC3E}">
        <p14:creationId xmlns:p14="http://schemas.microsoft.com/office/powerpoint/2010/main" val="2470214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Прямая со стрелкой 19"/>
          <p:cNvCxnSpPr>
            <a:stCxn id="12" idx="0"/>
          </p:cNvCxnSpPr>
          <p:nvPr/>
        </p:nvCxnSpPr>
        <p:spPr>
          <a:xfrm flipV="1">
            <a:off x="6371371" y="2421000"/>
            <a:ext cx="630" cy="1152000"/>
          </a:xfrm>
          <a:prstGeom prst="straightConnector1">
            <a:avLst/>
          </a:prstGeom>
          <a:ln w="31750" cap="rnd">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6" name="Заголовок 5"/>
          <p:cNvSpPr>
            <a:spLocks noGrp="1"/>
          </p:cNvSpPr>
          <p:nvPr>
            <p:ph type="title"/>
          </p:nvPr>
        </p:nvSpPr>
        <p:spPr>
          <a:xfrm>
            <a:off x="108000" y="117000"/>
            <a:ext cx="8928000" cy="1151999"/>
          </a:xfrm>
        </p:spPr>
        <p:txBody>
          <a:bodyPr anchor="t">
            <a:normAutofit fontScale="90000"/>
          </a:bodyPr>
          <a:lstStyle/>
          <a:p>
            <a:r>
              <a:rPr lang="ru-RU" dirty="0">
                <a:solidFill>
                  <a:schemeClr val="bg1">
                    <a:lumMod val="50000"/>
                  </a:schemeClr>
                </a:solidFill>
              </a:rPr>
              <a:t>Примеры использования принципа полиморфизма</a:t>
            </a:r>
          </a:p>
        </p:txBody>
      </p:sp>
      <p:sp>
        <p:nvSpPr>
          <p:cNvPr id="30" name="Блок-схема: решение 29"/>
          <p:cNvSpPr/>
          <p:nvPr/>
        </p:nvSpPr>
        <p:spPr>
          <a:xfrm>
            <a:off x="5580000" y="2205000"/>
            <a:ext cx="432000" cy="432000"/>
          </a:xfrm>
          <a:prstGeom prst="flowChartDecision">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180000" y="1269000"/>
            <a:ext cx="8568000" cy="461665"/>
          </a:xfrm>
          <a:prstGeom prst="rect">
            <a:avLst/>
          </a:prstGeom>
          <a:noFill/>
        </p:spPr>
        <p:txBody>
          <a:bodyPr wrap="square" rtlCol="0">
            <a:spAutoFit/>
          </a:bodyPr>
          <a:lstStyle/>
          <a:p>
            <a:r>
              <a:rPr lang="ru-RU" sz="2400" dirty="0"/>
              <a:t>Задача 6.2.  Файлы записей</a:t>
            </a:r>
          </a:p>
        </p:txBody>
      </p:sp>
      <p:grpSp>
        <p:nvGrpSpPr>
          <p:cNvPr id="11" name="Группа 10"/>
          <p:cNvGrpSpPr/>
          <p:nvPr/>
        </p:nvGrpSpPr>
        <p:grpSpPr>
          <a:xfrm>
            <a:off x="3634740" y="3573000"/>
            <a:ext cx="5473260" cy="2735999"/>
            <a:chOff x="437141" y="2009572"/>
            <a:chExt cx="2808001" cy="1889143"/>
          </a:xfrm>
        </p:grpSpPr>
        <p:sp>
          <p:nvSpPr>
            <p:cNvPr id="12" name="Прямоугольник 11"/>
            <p:cNvSpPr/>
            <p:nvPr/>
          </p:nvSpPr>
          <p:spPr>
            <a:xfrm>
              <a:off x="437142" y="2009572"/>
              <a:ext cx="2808000" cy="1889143"/>
            </a:xfrm>
            <a:prstGeom prst="rect">
              <a:avLst/>
            </a:prstGeom>
            <a:solidFill>
              <a:srgbClr val="F7FFA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36000" rtlCol="0" anchor="t"/>
            <a:lstStyle/>
            <a:p>
              <a:pPr algn="ctr"/>
              <a:r>
                <a:rPr lang="en-US" sz="2400" b="1" dirty="0">
                  <a:solidFill>
                    <a:schemeClr val="tx1"/>
                  </a:solidFill>
                </a:rPr>
                <a:t>CStudent</a:t>
              </a:r>
            </a:p>
            <a:p>
              <a:r>
                <a:rPr lang="en-US" sz="2400" dirty="0">
                  <a:solidFill>
                    <a:schemeClr val="tx1"/>
                  </a:solidFill>
                </a:rPr>
                <a:t>+ </a:t>
              </a:r>
              <a:r>
                <a:rPr lang="ru-RU" sz="2400" dirty="0">
                  <a:solidFill>
                    <a:srgbClr val="000080"/>
                  </a:solidFill>
                </a:rPr>
                <a:t>ФИО</a:t>
              </a:r>
              <a:r>
                <a:rPr lang="ru-RU" sz="2400" dirty="0">
                  <a:solidFill>
                    <a:schemeClr val="tx1"/>
                  </a:solidFill>
                </a:rPr>
                <a:t> </a:t>
              </a:r>
              <a:r>
                <a:rPr lang="en-US" sz="2400" dirty="0">
                  <a:solidFill>
                    <a:schemeClr val="tx1"/>
                  </a:solidFill>
                </a:rPr>
                <a:t>: </a:t>
              </a:r>
              <a:r>
                <a:rPr lang="en-US" sz="2400" dirty="0">
                  <a:solidFill>
                    <a:srgbClr val="428497"/>
                  </a:solidFill>
                </a:rPr>
                <a:t>string</a:t>
              </a:r>
            </a:p>
            <a:p>
              <a:r>
                <a:rPr lang="en-US" sz="2400" dirty="0">
                  <a:solidFill>
                    <a:schemeClr val="tx1"/>
                  </a:solidFill>
                </a:rPr>
                <a:t>+</a:t>
              </a:r>
              <a:r>
                <a:rPr lang="ru-RU" sz="2400" dirty="0">
                  <a:solidFill>
                    <a:schemeClr val="tx1"/>
                  </a:solidFill>
                </a:rPr>
                <a:t> </a:t>
              </a:r>
              <a:r>
                <a:rPr lang="ru-RU" sz="2400" dirty="0">
                  <a:solidFill>
                    <a:srgbClr val="000080"/>
                  </a:solidFill>
                </a:rPr>
                <a:t>возраст</a:t>
              </a:r>
              <a:r>
                <a:rPr lang="ru-RU" sz="2400" dirty="0">
                  <a:solidFill>
                    <a:schemeClr val="tx1"/>
                  </a:solidFill>
                </a:rPr>
                <a:t> </a:t>
              </a:r>
              <a:r>
                <a:rPr lang="en-US" sz="2400" dirty="0">
                  <a:solidFill>
                    <a:schemeClr val="tx1"/>
                  </a:solidFill>
                </a:rPr>
                <a:t>: </a:t>
              </a:r>
              <a:r>
                <a:rPr lang="en-US" sz="2400" dirty="0">
                  <a:solidFill>
                    <a:srgbClr val="0000FF"/>
                  </a:solidFill>
                </a:rPr>
                <a:t>int</a:t>
              </a:r>
            </a:p>
            <a:p>
              <a:r>
                <a:rPr lang="en-US" sz="2400" dirty="0">
                  <a:solidFill>
                    <a:schemeClr val="tx1"/>
                  </a:solidFill>
                </a:rPr>
                <a:t>+ </a:t>
              </a:r>
              <a:r>
                <a:rPr lang="ru-RU" sz="2400" dirty="0">
                  <a:solidFill>
                    <a:srgbClr val="000080"/>
                  </a:solidFill>
                </a:rPr>
                <a:t>пол</a:t>
              </a:r>
              <a:r>
                <a:rPr lang="ru-RU" sz="2400" dirty="0">
                  <a:solidFill>
                    <a:schemeClr val="tx1"/>
                  </a:solidFill>
                </a:rPr>
                <a:t> </a:t>
              </a:r>
              <a:r>
                <a:rPr lang="en-US" sz="2400" dirty="0">
                  <a:solidFill>
                    <a:schemeClr val="tx1"/>
                  </a:solidFill>
                </a:rPr>
                <a:t>: </a:t>
              </a:r>
              <a:r>
                <a:rPr lang="en-US" sz="2400" dirty="0" err="1">
                  <a:solidFill>
                    <a:srgbClr val="428497"/>
                  </a:solidFill>
                </a:rPr>
                <a:t>enmSex</a:t>
              </a:r>
              <a:endParaRPr lang="en-US" sz="2400" dirty="0">
                <a:solidFill>
                  <a:srgbClr val="428497"/>
                </a:solidFill>
              </a:endParaRPr>
            </a:p>
            <a:p>
              <a:r>
                <a:rPr lang="en-US" sz="2400" dirty="0">
                  <a:solidFill>
                    <a:schemeClr val="tx1"/>
                  </a:solidFill>
                </a:rPr>
                <a:t>+ </a:t>
              </a:r>
              <a:r>
                <a:rPr lang="ru-RU" sz="2400" dirty="0">
                  <a:solidFill>
                    <a:srgbClr val="000080"/>
                  </a:solidFill>
                </a:rPr>
                <a:t>успеваемость</a:t>
              </a:r>
              <a:r>
                <a:rPr lang="en-US" sz="2400" dirty="0">
                  <a:solidFill>
                    <a:srgbClr val="000080"/>
                  </a:solidFill>
                </a:rPr>
                <a:t> </a:t>
              </a:r>
              <a:r>
                <a:rPr lang="en-US" sz="2400" dirty="0">
                  <a:solidFill>
                    <a:schemeClr val="tx1"/>
                  </a:solidFill>
                </a:rPr>
                <a:t>: </a:t>
              </a:r>
              <a:r>
                <a:rPr lang="en-US" sz="2400" dirty="0">
                  <a:solidFill>
                    <a:srgbClr val="0000FF"/>
                  </a:solidFill>
                </a:rPr>
                <a:t>float</a:t>
              </a:r>
            </a:p>
            <a:p>
              <a:pPr>
                <a:spcBef>
                  <a:spcPts val="600"/>
                </a:spcBef>
              </a:pPr>
              <a:r>
                <a:rPr lang="en-US" sz="2400" dirty="0">
                  <a:solidFill>
                    <a:schemeClr val="tx1"/>
                  </a:solidFill>
                </a:rPr>
                <a:t>+ </a:t>
              </a:r>
              <a:r>
                <a:rPr lang="en-US" sz="2400" dirty="0">
                  <a:solidFill>
                    <a:srgbClr val="880000"/>
                  </a:solidFill>
                </a:rPr>
                <a:t>Store</a:t>
              </a:r>
              <a:r>
                <a:rPr lang="en-US" sz="2400" dirty="0">
                  <a:solidFill>
                    <a:schemeClr val="tx1"/>
                  </a:solidFill>
                </a:rPr>
                <a:t>(</a:t>
              </a:r>
              <a:r>
                <a:rPr lang="en-US" sz="2400" dirty="0" err="1">
                  <a:solidFill>
                    <a:srgbClr val="428497"/>
                  </a:solidFill>
                </a:rPr>
                <a:t>ostream</a:t>
              </a:r>
              <a:r>
                <a:rPr lang="en-US" sz="2400" dirty="0">
                  <a:solidFill>
                    <a:schemeClr val="tx1"/>
                  </a:solidFill>
                </a:rPr>
                <a:t>&amp; </a:t>
              </a:r>
              <a:r>
                <a:rPr lang="en-US" sz="2400" dirty="0">
                  <a:solidFill>
                    <a:srgbClr val="000080"/>
                  </a:solidFill>
                </a:rPr>
                <a:t>file</a:t>
              </a:r>
              <a:r>
                <a:rPr lang="ru-RU" sz="2400" dirty="0">
                  <a:solidFill>
                    <a:schemeClr val="tx1"/>
                  </a:solidFill>
                </a:rPr>
                <a:t>,</a:t>
              </a:r>
              <a:r>
                <a:rPr lang="en-US" sz="2400" dirty="0">
                  <a:solidFill>
                    <a:schemeClr val="tx1"/>
                  </a:solidFill>
                </a:rPr>
                <a:t> </a:t>
              </a:r>
              <a:r>
                <a:rPr lang="en-US" sz="2400" dirty="0" err="1">
                  <a:solidFill>
                    <a:srgbClr val="428497"/>
                  </a:solidFill>
                </a:rPr>
                <a:t>enmFormat</a:t>
              </a:r>
              <a:r>
                <a:rPr lang="ru-RU" sz="2400" dirty="0">
                  <a:solidFill>
                    <a:srgbClr val="428497"/>
                  </a:solidFill>
                </a:rPr>
                <a:t> </a:t>
              </a:r>
              <a:r>
                <a:rPr lang="en-US" sz="2400" dirty="0">
                  <a:solidFill>
                    <a:srgbClr val="000080"/>
                  </a:solidFill>
                </a:rPr>
                <a:t>format</a:t>
              </a:r>
              <a:r>
                <a:rPr lang="en-US" sz="2400" dirty="0">
                  <a:solidFill>
                    <a:schemeClr val="tx1"/>
                  </a:solidFill>
                </a:rPr>
                <a:t>)</a:t>
              </a:r>
            </a:p>
            <a:p>
              <a:r>
                <a:rPr lang="en-US" sz="2400" dirty="0">
                  <a:solidFill>
                    <a:schemeClr val="tx1"/>
                  </a:solidFill>
                </a:rPr>
                <a:t>+ </a:t>
              </a:r>
              <a:r>
                <a:rPr lang="en-US" sz="2400" dirty="0">
                  <a:solidFill>
                    <a:srgbClr val="880000"/>
                  </a:solidFill>
                </a:rPr>
                <a:t>Load</a:t>
              </a:r>
              <a:r>
                <a:rPr lang="en-US" sz="2400" dirty="0">
                  <a:solidFill>
                    <a:schemeClr val="tx1"/>
                  </a:solidFill>
                </a:rPr>
                <a:t>(</a:t>
              </a:r>
              <a:r>
                <a:rPr lang="en-US" sz="2400" dirty="0" err="1">
                  <a:solidFill>
                    <a:srgbClr val="428497"/>
                  </a:solidFill>
                </a:rPr>
                <a:t>istream</a:t>
              </a:r>
              <a:r>
                <a:rPr lang="en-US" sz="2400" dirty="0">
                  <a:solidFill>
                    <a:schemeClr val="tx1"/>
                  </a:solidFill>
                </a:rPr>
                <a:t>&amp; </a:t>
              </a:r>
              <a:r>
                <a:rPr lang="en-US" sz="2400" dirty="0">
                  <a:solidFill>
                    <a:srgbClr val="000080"/>
                  </a:solidFill>
                </a:rPr>
                <a:t>file</a:t>
              </a:r>
              <a:r>
                <a:rPr lang="ru-RU" sz="2400" dirty="0">
                  <a:solidFill>
                    <a:schemeClr val="tx1"/>
                  </a:solidFill>
                </a:rPr>
                <a:t>,</a:t>
              </a:r>
              <a:r>
                <a:rPr lang="en-US" sz="2400" dirty="0">
                  <a:solidFill>
                    <a:schemeClr val="tx1"/>
                  </a:solidFill>
                </a:rPr>
                <a:t> </a:t>
              </a:r>
              <a:r>
                <a:rPr lang="en-US" sz="2400" dirty="0" err="1">
                  <a:solidFill>
                    <a:srgbClr val="428497"/>
                  </a:solidFill>
                </a:rPr>
                <a:t>enmFormat</a:t>
              </a:r>
              <a:r>
                <a:rPr lang="ru-RU" sz="2400" dirty="0">
                  <a:solidFill>
                    <a:srgbClr val="428497"/>
                  </a:solidFill>
                </a:rPr>
                <a:t> </a:t>
              </a:r>
              <a:r>
                <a:rPr lang="en-US" sz="2400" dirty="0">
                  <a:solidFill>
                    <a:srgbClr val="000080"/>
                  </a:solidFill>
                </a:rPr>
                <a:t>format</a:t>
              </a:r>
              <a:r>
                <a:rPr lang="en-US" sz="2400" dirty="0">
                  <a:solidFill>
                    <a:schemeClr val="tx1"/>
                  </a:solidFill>
                </a:rPr>
                <a:t>)</a:t>
              </a:r>
            </a:p>
            <a:p>
              <a:endParaRPr lang="en-US" sz="2400" dirty="0">
                <a:solidFill>
                  <a:schemeClr val="tx1"/>
                </a:solidFill>
              </a:endParaRPr>
            </a:p>
          </p:txBody>
        </p:sp>
        <p:cxnSp>
          <p:nvCxnSpPr>
            <p:cNvPr id="13" name="Прямая соединительная линия 12"/>
            <p:cNvCxnSpPr/>
            <p:nvPr/>
          </p:nvCxnSpPr>
          <p:spPr>
            <a:xfrm>
              <a:off x="437141" y="3351858"/>
              <a:ext cx="2808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a:xfrm>
              <a:off x="437142" y="2307858"/>
              <a:ext cx="2808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Группа 20"/>
          <p:cNvGrpSpPr/>
          <p:nvPr/>
        </p:nvGrpSpPr>
        <p:grpSpPr>
          <a:xfrm>
            <a:off x="180000" y="1773000"/>
            <a:ext cx="5400000" cy="1656000"/>
            <a:chOff x="467999" y="1413000"/>
            <a:chExt cx="2369251" cy="1178078"/>
          </a:xfrm>
        </p:grpSpPr>
        <p:sp>
          <p:nvSpPr>
            <p:cNvPr id="22" name="Прямоугольник 21"/>
            <p:cNvSpPr/>
            <p:nvPr/>
          </p:nvSpPr>
          <p:spPr>
            <a:xfrm>
              <a:off x="468000" y="1413000"/>
              <a:ext cx="2369250" cy="1178078"/>
            </a:xfrm>
            <a:prstGeom prst="rect">
              <a:avLst/>
            </a:prstGeom>
            <a:solidFill>
              <a:srgbClr val="F7FFA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36000" rtlCol="0" anchor="t"/>
            <a:lstStyle/>
            <a:p>
              <a:pPr algn="ctr"/>
              <a:r>
                <a:rPr lang="en-US" sz="2400" b="1" dirty="0">
                  <a:solidFill>
                    <a:schemeClr val="tx1"/>
                  </a:solidFill>
                </a:rPr>
                <a:t>CDataBase</a:t>
              </a:r>
            </a:p>
            <a:p>
              <a:r>
                <a:rPr lang="en-US" sz="2400" dirty="0">
                  <a:solidFill>
                    <a:schemeClr val="tx1"/>
                  </a:solidFill>
                </a:rPr>
                <a:t>+ </a:t>
              </a:r>
              <a:r>
                <a:rPr lang="en-US" sz="2400" dirty="0" err="1">
                  <a:solidFill>
                    <a:srgbClr val="000080"/>
                  </a:solidFill>
                </a:rPr>
                <a:t>vStudents</a:t>
              </a:r>
              <a:r>
                <a:rPr lang="en-US" sz="2400" dirty="0">
                  <a:solidFill>
                    <a:srgbClr val="000080"/>
                  </a:solidFill>
                </a:rPr>
                <a:t> </a:t>
              </a:r>
              <a:r>
                <a:rPr lang="en-US" sz="2400" dirty="0">
                  <a:solidFill>
                    <a:schemeClr val="tx1"/>
                  </a:solidFill>
                </a:rPr>
                <a:t>: </a:t>
              </a:r>
              <a:r>
                <a:rPr lang="en-US" sz="2400" dirty="0">
                  <a:solidFill>
                    <a:srgbClr val="428497"/>
                  </a:solidFill>
                </a:rPr>
                <a:t>CStudent</a:t>
              </a:r>
              <a:r>
                <a:rPr lang="en-US" sz="2400" dirty="0">
                  <a:solidFill>
                    <a:schemeClr val="tx1"/>
                  </a:solidFill>
                </a:rPr>
                <a:t>[]</a:t>
              </a:r>
            </a:p>
            <a:p>
              <a:pPr>
                <a:spcBef>
                  <a:spcPts val="600"/>
                </a:spcBef>
              </a:pPr>
              <a:r>
                <a:rPr lang="en-US" sz="2400" dirty="0">
                  <a:solidFill>
                    <a:schemeClr val="tx1"/>
                  </a:solidFill>
                </a:rPr>
                <a:t>+ </a:t>
              </a:r>
              <a:r>
                <a:rPr lang="en-US" sz="2400" dirty="0">
                  <a:solidFill>
                    <a:srgbClr val="880000"/>
                  </a:solidFill>
                </a:rPr>
                <a:t>Store</a:t>
              </a:r>
              <a:r>
                <a:rPr lang="en-US" sz="2400" dirty="0">
                  <a:solidFill>
                    <a:schemeClr val="tx1"/>
                  </a:solidFill>
                </a:rPr>
                <a:t>(</a:t>
              </a:r>
              <a:r>
                <a:rPr lang="en-US" sz="2400" dirty="0" err="1">
                  <a:solidFill>
                    <a:srgbClr val="428497"/>
                  </a:solidFill>
                </a:rPr>
                <a:t>ostream</a:t>
              </a:r>
              <a:r>
                <a:rPr lang="en-US" sz="2400" dirty="0">
                  <a:solidFill>
                    <a:schemeClr val="tx1"/>
                  </a:solidFill>
                </a:rPr>
                <a:t>&amp; </a:t>
              </a:r>
              <a:r>
                <a:rPr lang="en-US" sz="2400" dirty="0">
                  <a:solidFill>
                    <a:srgbClr val="000080"/>
                  </a:solidFill>
                </a:rPr>
                <a:t>file</a:t>
              </a:r>
              <a:r>
                <a:rPr lang="ru-RU" sz="2400" dirty="0">
                  <a:solidFill>
                    <a:schemeClr val="tx1"/>
                  </a:solidFill>
                </a:rPr>
                <a:t>,</a:t>
              </a:r>
              <a:r>
                <a:rPr lang="en-US" sz="2400" dirty="0">
                  <a:solidFill>
                    <a:schemeClr val="tx1"/>
                  </a:solidFill>
                </a:rPr>
                <a:t> </a:t>
              </a:r>
              <a:r>
                <a:rPr lang="en-US" sz="2400" dirty="0" err="1">
                  <a:solidFill>
                    <a:srgbClr val="428497"/>
                  </a:solidFill>
                </a:rPr>
                <a:t>enmFormat</a:t>
              </a:r>
              <a:r>
                <a:rPr lang="ru-RU" sz="2400" dirty="0">
                  <a:solidFill>
                    <a:srgbClr val="428497"/>
                  </a:solidFill>
                </a:rPr>
                <a:t> </a:t>
              </a:r>
              <a:r>
                <a:rPr lang="en-US" sz="2400" dirty="0">
                  <a:solidFill>
                    <a:srgbClr val="000080"/>
                  </a:solidFill>
                </a:rPr>
                <a:t>format</a:t>
              </a:r>
              <a:r>
                <a:rPr lang="en-US" sz="2400" dirty="0">
                  <a:solidFill>
                    <a:schemeClr val="tx1"/>
                  </a:solidFill>
                </a:rPr>
                <a:t>)</a:t>
              </a:r>
            </a:p>
            <a:p>
              <a:r>
                <a:rPr lang="en-US" sz="2400" dirty="0">
                  <a:solidFill>
                    <a:schemeClr val="tx1"/>
                  </a:solidFill>
                </a:rPr>
                <a:t>+ </a:t>
              </a:r>
              <a:r>
                <a:rPr lang="en-US" sz="2400" dirty="0">
                  <a:solidFill>
                    <a:srgbClr val="880000"/>
                  </a:solidFill>
                </a:rPr>
                <a:t>Load</a:t>
              </a:r>
              <a:r>
                <a:rPr lang="en-US" sz="2400" dirty="0">
                  <a:solidFill>
                    <a:schemeClr val="tx1"/>
                  </a:solidFill>
                </a:rPr>
                <a:t>(</a:t>
              </a:r>
              <a:r>
                <a:rPr lang="en-US" sz="2400" dirty="0" err="1">
                  <a:solidFill>
                    <a:srgbClr val="428497"/>
                  </a:solidFill>
                </a:rPr>
                <a:t>istream</a:t>
              </a:r>
              <a:r>
                <a:rPr lang="en-US" sz="2400" dirty="0">
                  <a:solidFill>
                    <a:schemeClr val="tx1"/>
                  </a:solidFill>
                </a:rPr>
                <a:t>&amp; </a:t>
              </a:r>
              <a:r>
                <a:rPr lang="en-US" sz="2400" dirty="0">
                  <a:solidFill>
                    <a:srgbClr val="000080"/>
                  </a:solidFill>
                </a:rPr>
                <a:t>file</a:t>
              </a:r>
              <a:r>
                <a:rPr lang="ru-RU" sz="2400" dirty="0">
                  <a:solidFill>
                    <a:schemeClr val="tx1"/>
                  </a:solidFill>
                </a:rPr>
                <a:t>,</a:t>
              </a:r>
              <a:r>
                <a:rPr lang="en-US" sz="2400" dirty="0">
                  <a:solidFill>
                    <a:schemeClr val="tx1"/>
                  </a:solidFill>
                </a:rPr>
                <a:t> </a:t>
              </a:r>
              <a:r>
                <a:rPr lang="en-US" sz="2400" dirty="0" err="1">
                  <a:solidFill>
                    <a:srgbClr val="428497"/>
                  </a:solidFill>
                </a:rPr>
                <a:t>enmFormat</a:t>
              </a:r>
              <a:r>
                <a:rPr lang="ru-RU" sz="2400" dirty="0">
                  <a:solidFill>
                    <a:srgbClr val="428497"/>
                  </a:solidFill>
                </a:rPr>
                <a:t> </a:t>
              </a:r>
              <a:r>
                <a:rPr lang="en-US" sz="2400" dirty="0">
                  <a:solidFill>
                    <a:srgbClr val="000080"/>
                  </a:solidFill>
                </a:rPr>
                <a:t>format</a:t>
              </a:r>
              <a:r>
                <a:rPr lang="en-US" sz="2400" dirty="0">
                  <a:solidFill>
                    <a:schemeClr val="tx1"/>
                  </a:solidFill>
                </a:rPr>
                <a:t>)</a:t>
              </a:r>
            </a:p>
          </p:txBody>
        </p:sp>
        <p:cxnSp>
          <p:nvCxnSpPr>
            <p:cNvPr id="23" name="Прямая соединительная линия 22"/>
            <p:cNvCxnSpPr/>
            <p:nvPr/>
          </p:nvCxnSpPr>
          <p:spPr>
            <a:xfrm>
              <a:off x="467999" y="1711286"/>
              <a:ext cx="23692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p:nvPr/>
          </p:nvCxnSpPr>
          <p:spPr>
            <a:xfrm flipV="1">
              <a:off x="467999" y="2009572"/>
              <a:ext cx="2369251"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Скругленный прямоугольник 37"/>
          <p:cNvSpPr/>
          <p:nvPr/>
        </p:nvSpPr>
        <p:spPr>
          <a:xfrm>
            <a:off x="0" y="3717000"/>
            <a:ext cx="3564000" cy="2448000"/>
          </a:xfrm>
          <a:prstGeom prst="roundRect">
            <a:avLst/>
          </a:prstGeom>
          <a:solidFill>
            <a:schemeClr val="bg1"/>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spcBef>
                <a:spcPts val="1200"/>
              </a:spcBef>
            </a:pPr>
            <a:r>
              <a:rPr lang="ru-RU" sz="2200" dirty="0">
                <a:solidFill>
                  <a:schemeClr val="tx1"/>
                </a:solidFill>
              </a:rPr>
              <a:t>По принципу инкапсуляции</a:t>
            </a:r>
            <a:br>
              <a:rPr lang="ru-RU" sz="2200" dirty="0">
                <a:solidFill>
                  <a:schemeClr val="tx1"/>
                </a:solidFill>
              </a:rPr>
            </a:br>
            <a:r>
              <a:rPr lang="en-US" sz="2000" dirty="0">
                <a:solidFill>
                  <a:srgbClr val="428497"/>
                </a:solidFill>
                <a:latin typeface="Consolas" panose="020B0609020204030204" pitchFamily="49" charset="0"/>
                <a:cs typeface="Consolas" panose="020B0609020204030204" pitchFamily="49" charset="0"/>
              </a:rPr>
              <a:t>CDataBase</a:t>
            </a:r>
            <a:r>
              <a:rPr lang="en-US" sz="2200" dirty="0">
                <a:solidFill>
                  <a:srgbClr val="428497"/>
                </a:solidFill>
              </a:rPr>
              <a:t> </a:t>
            </a:r>
            <a:r>
              <a:rPr lang="ru-RU" sz="2200" dirty="0">
                <a:solidFill>
                  <a:schemeClr val="tx1"/>
                </a:solidFill>
              </a:rPr>
              <a:t>ничего не знает о полях </a:t>
            </a:r>
            <a:r>
              <a:rPr lang="en-US" sz="2000" dirty="0">
                <a:solidFill>
                  <a:srgbClr val="428497"/>
                </a:solidFill>
                <a:latin typeface="Consolas" panose="020B0609020204030204" pitchFamily="49" charset="0"/>
                <a:cs typeface="Consolas" panose="020B0609020204030204" pitchFamily="49" charset="0"/>
              </a:rPr>
              <a:t>CStudent</a:t>
            </a:r>
            <a:r>
              <a:rPr lang="ru-RU" sz="2200" dirty="0">
                <a:solidFill>
                  <a:srgbClr val="000080"/>
                </a:solidFill>
                <a:cs typeface="Consolas" panose="020B0609020204030204" pitchFamily="49" charset="0"/>
              </a:rPr>
              <a:t>,</a:t>
            </a:r>
            <a:br>
              <a:rPr lang="ru-RU" sz="2200" dirty="0">
                <a:solidFill>
                  <a:schemeClr val="tx1"/>
                </a:solidFill>
              </a:rPr>
            </a:br>
            <a:r>
              <a:rPr lang="ru-RU" sz="2200" dirty="0">
                <a:solidFill>
                  <a:schemeClr val="tx1"/>
                </a:solidFill>
              </a:rPr>
              <a:t>поэтому ей приходится использовать его методы сохранения и загрузки.</a:t>
            </a:r>
          </a:p>
        </p:txBody>
      </p:sp>
      <p:sp>
        <p:nvSpPr>
          <p:cNvPr id="2" name="Дата 1"/>
          <p:cNvSpPr>
            <a:spLocks noGrp="1"/>
          </p:cNvSpPr>
          <p:nvPr>
            <p:ph type="dt" sz="half" idx="2"/>
          </p:nvPr>
        </p:nvSpPr>
        <p:spPr/>
        <p:txBody>
          <a:bodyPr/>
          <a:lstStyle/>
          <a:p>
            <a:pPr>
              <a:tabLst>
                <a:tab pos="1347788" algn="l"/>
              </a:tabLst>
            </a:pPr>
            <a:r>
              <a:rPr lang="ru-RU" dirty="0"/>
              <a:t>Левкович Н.В.	2019/2020</a:t>
            </a:r>
          </a:p>
        </p:txBody>
      </p:sp>
      <p:sp>
        <p:nvSpPr>
          <p:cNvPr id="3" name="Нижний колонтитул 2"/>
          <p:cNvSpPr>
            <a:spLocks noGrp="1"/>
          </p:cNvSpPr>
          <p:nvPr>
            <p:ph type="ftr" sz="quarter" idx="11"/>
          </p:nvPr>
        </p:nvSpPr>
        <p:spPr/>
        <p:txBody>
          <a:bodyPr/>
          <a:lstStyle/>
          <a:p>
            <a:r>
              <a:rPr lang="ru-RU" dirty="0"/>
              <a:t>Полиморфизм</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7</a:t>
            </a:fld>
            <a:endParaRPr lang="en-US"/>
          </a:p>
        </p:txBody>
      </p:sp>
      <p:sp>
        <p:nvSpPr>
          <p:cNvPr id="5" name="Прямоугольник 4"/>
          <p:cNvSpPr/>
          <p:nvPr/>
        </p:nvSpPr>
        <p:spPr>
          <a:xfrm>
            <a:off x="6300000" y="837000"/>
            <a:ext cx="2664000" cy="1296000"/>
          </a:xfrm>
          <a:prstGeom prst="rect">
            <a:avLst/>
          </a:prstGeom>
          <a:ln>
            <a:solidFill>
              <a:schemeClr val="accent2"/>
            </a:solidFill>
          </a:ln>
        </p:spPr>
        <p:txBody>
          <a:bodyPr wrap="square" rIns="36000" bIns="36000">
            <a:noAutofit/>
          </a:bodyPr>
          <a:lstStyle/>
          <a:p>
            <a:pPr>
              <a:lnSpc>
                <a:spcPct val="90000"/>
              </a:lnSpc>
            </a:pPr>
            <a:r>
              <a:rPr lang="en-US" dirty="0">
                <a:solidFill>
                  <a:srgbClr val="0000FF"/>
                </a:solidFill>
                <a:highlight>
                  <a:srgbClr val="FFFFFF"/>
                </a:highlight>
                <a:latin typeface="Consolas" panose="020B0609020204030204" pitchFamily="49" charset="0"/>
              </a:rPr>
              <a:t>enum</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enmFormat</a:t>
            </a:r>
            <a:endParaRPr lang="en-US" dirty="0">
              <a:solidFill>
                <a:srgbClr val="000000"/>
              </a:solidFill>
              <a:highlight>
                <a:srgbClr val="FFFFFF"/>
              </a:highlight>
              <a:latin typeface="Consolas" panose="020B0609020204030204" pitchFamily="49" charset="0"/>
            </a:endParaRPr>
          </a:p>
          <a:p>
            <a:pPr>
              <a:lnSpc>
                <a:spcPct val="90000"/>
              </a:lnSpc>
            </a:pPr>
            <a:r>
              <a:rPr lang="ru-RU" dirty="0">
                <a:solidFill>
                  <a:srgbClr val="000000"/>
                </a:solidFill>
                <a:highlight>
                  <a:srgbClr val="FFFFFF"/>
                </a:highlight>
                <a:latin typeface="Consolas" panose="020B0609020204030204" pitchFamily="49" charset="0"/>
              </a:rPr>
              <a:t>{</a:t>
            </a:r>
          </a:p>
          <a:p>
            <a:pPr>
              <a:lnSpc>
                <a:spcPct val="90000"/>
              </a:lnSpc>
            </a:pPr>
            <a:r>
              <a:rPr lang="en-US" dirty="0">
                <a:solidFill>
                  <a:srgbClr val="000000"/>
                </a:solidFill>
                <a:highlight>
                  <a:srgbClr val="FFFFFF"/>
                </a:highlight>
                <a:latin typeface="Consolas" panose="020B0609020204030204" pitchFamily="49" charset="0"/>
              </a:rPr>
              <a:t>    </a:t>
            </a:r>
            <a:r>
              <a:rPr lang="en-US" dirty="0">
                <a:solidFill>
                  <a:srgbClr val="6F008A"/>
                </a:solidFill>
                <a:highlight>
                  <a:srgbClr val="FFFFFF"/>
                </a:highlight>
                <a:latin typeface="Consolas" panose="020B0609020204030204" pitchFamily="49" charset="0"/>
              </a:rPr>
              <a:t>Text</a:t>
            </a:r>
            <a:r>
              <a:rPr lang="en-US" dirty="0">
                <a:solidFill>
                  <a:srgbClr val="000000"/>
                </a:solidFill>
                <a:highlight>
                  <a:srgbClr val="FFFFFF"/>
                </a:highlight>
                <a:latin typeface="Consolas" panose="020B0609020204030204" pitchFamily="49" charset="0"/>
              </a:rPr>
              <a:t>,</a:t>
            </a:r>
          </a:p>
          <a:p>
            <a:pPr>
              <a:lnSpc>
                <a:spcPct val="90000"/>
              </a:lnSpc>
            </a:pPr>
            <a:r>
              <a:rPr lang="en-US" dirty="0">
                <a:solidFill>
                  <a:srgbClr val="000000"/>
                </a:solidFill>
                <a:highlight>
                  <a:srgbClr val="FFFFFF"/>
                </a:highlight>
                <a:latin typeface="Consolas" panose="020B0609020204030204" pitchFamily="49" charset="0"/>
              </a:rPr>
              <a:t>    </a:t>
            </a:r>
            <a:r>
              <a:rPr lang="en-US" dirty="0">
                <a:solidFill>
                  <a:srgbClr val="6F008A"/>
                </a:solidFill>
                <a:highlight>
                  <a:srgbClr val="FFFFFF"/>
                </a:highlight>
                <a:latin typeface="Consolas" panose="020B0609020204030204" pitchFamily="49" charset="0"/>
              </a:rPr>
              <a:t>Binary</a:t>
            </a:r>
            <a:endParaRPr lang="en-US" dirty="0">
              <a:solidFill>
                <a:srgbClr val="000000"/>
              </a:solidFill>
              <a:highlight>
                <a:srgbClr val="FFFFFF"/>
              </a:highlight>
              <a:latin typeface="Consolas" panose="020B0609020204030204" pitchFamily="49" charset="0"/>
            </a:endParaRPr>
          </a:p>
          <a:p>
            <a:pPr>
              <a:lnSpc>
                <a:spcPct val="90000"/>
              </a:lnSpc>
            </a:pPr>
            <a:r>
              <a:rPr lang="ru-RU" dirty="0">
                <a:solidFill>
                  <a:srgbClr val="000000"/>
                </a:solidFill>
                <a:highlight>
                  <a:srgbClr val="FFFFFF"/>
                </a:highlight>
                <a:latin typeface="Consolas" panose="020B0609020204030204" pitchFamily="49" charset="0"/>
              </a:rPr>
              <a:t>};</a:t>
            </a:r>
            <a:endParaRPr lang="ru-RU" dirty="0"/>
          </a:p>
        </p:txBody>
      </p:sp>
      <p:cxnSp>
        <p:nvCxnSpPr>
          <p:cNvPr id="25" name="Прямая со стрелкой 24"/>
          <p:cNvCxnSpPr/>
          <p:nvPr/>
        </p:nvCxnSpPr>
        <p:spPr>
          <a:xfrm flipH="1">
            <a:off x="6012000" y="2421000"/>
            <a:ext cx="360000" cy="0"/>
          </a:xfrm>
          <a:prstGeom prst="straightConnector1">
            <a:avLst/>
          </a:prstGeom>
          <a:ln w="31750" cap="rnd">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6695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Стрелка вверх 33"/>
          <p:cNvSpPr/>
          <p:nvPr/>
        </p:nvSpPr>
        <p:spPr>
          <a:xfrm rot="2404995" flipH="1">
            <a:off x="2925997" y="3369455"/>
            <a:ext cx="340003" cy="825998"/>
          </a:xfrm>
          <a:prstGeom prst="upArrow">
            <a:avLst>
              <a:gd name="adj1" fmla="val 0"/>
              <a:gd name="adj2" fmla="val 87011"/>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33" name="Стрелка вверх 32"/>
          <p:cNvSpPr/>
          <p:nvPr/>
        </p:nvSpPr>
        <p:spPr>
          <a:xfrm rot="19195005">
            <a:off x="5877998" y="3369455"/>
            <a:ext cx="340003" cy="825998"/>
          </a:xfrm>
          <a:prstGeom prst="upArrow">
            <a:avLst>
              <a:gd name="adj1" fmla="val 0"/>
              <a:gd name="adj2" fmla="val 87011"/>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6" name="Заголовок 5"/>
          <p:cNvSpPr>
            <a:spLocks noGrp="1"/>
          </p:cNvSpPr>
          <p:nvPr>
            <p:ph type="title"/>
          </p:nvPr>
        </p:nvSpPr>
        <p:spPr>
          <a:xfrm>
            <a:off x="108000" y="117000"/>
            <a:ext cx="8928000" cy="1151999"/>
          </a:xfrm>
        </p:spPr>
        <p:txBody>
          <a:bodyPr anchor="t">
            <a:normAutofit fontScale="90000"/>
          </a:bodyPr>
          <a:lstStyle/>
          <a:p>
            <a:r>
              <a:rPr lang="ru-RU" dirty="0">
                <a:solidFill>
                  <a:schemeClr val="bg1">
                    <a:lumMod val="50000"/>
                  </a:schemeClr>
                </a:solidFill>
              </a:rPr>
              <a:t>Примеры использования принципа полиморфизма</a:t>
            </a:r>
          </a:p>
        </p:txBody>
      </p:sp>
      <p:grpSp>
        <p:nvGrpSpPr>
          <p:cNvPr id="21" name="Группа 20"/>
          <p:cNvGrpSpPr/>
          <p:nvPr/>
        </p:nvGrpSpPr>
        <p:grpSpPr>
          <a:xfrm>
            <a:off x="2340000" y="1269000"/>
            <a:ext cx="4320000" cy="2160000"/>
            <a:chOff x="467999" y="1413000"/>
            <a:chExt cx="2369251" cy="1491429"/>
          </a:xfrm>
        </p:grpSpPr>
        <p:sp>
          <p:nvSpPr>
            <p:cNvPr id="22" name="Прямоугольник 21"/>
            <p:cNvSpPr/>
            <p:nvPr/>
          </p:nvSpPr>
          <p:spPr>
            <a:xfrm>
              <a:off x="468000" y="1413000"/>
              <a:ext cx="2369250" cy="1491429"/>
            </a:xfrm>
            <a:prstGeom prst="rect">
              <a:avLst/>
            </a:prstGeom>
            <a:solidFill>
              <a:srgbClr val="F7FFA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rPr>
                <a:t>IStorer</a:t>
              </a:r>
              <a:endParaRPr lang="en-US" sz="2400" dirty="0">
                <a:solidFill>
                  <a:schemeClr val="tx1"/>
                </a:solidFill>
              </a:endParaRPr>
            </a:p>
            <a:p>
              <a:pPr>
                <a:spcBef>
                  <a:spcPts val="1800"/>
                </a:spcBef>
              </a:pPr>
              <a:r>
                <a:rPr lang="en-US" sz="2400" dirty="0">
                  <a:solidFill>
                    <a:schemeClr val="tx1"/>
                  </a:solidFill>
                </a:rPr>
                <a:t>+ </a:t>
              </a:r>
              <a:r>
                <a:rPr lang="en-US" sz="2400" dirty="0">
                  <a:solidFill>
                    <a:srgbClr val="880000"/>
                  </a:solidFill>
                </a:rPr>
                <a:t>Store</a:t>
              </a:r>
              <a:r>
                <a:rPr lang="en-US" sz="2400" dirty="0">
                  <a:solidFill>
                    <a:schemeClr val="tx1"/>
                  </a:solidFill>
                </a:rPr>
                <a:t>(</a:t>
              </a:r>
              <a:r>
                <a:rPr lang="en-US" sz="2400" dirty="0">
                  <a:solidFill>
                    <a:srgbClr val="0000FF"/>
                  </a:solidFill>
                </a:rPr>
                <a:t>int</a:t>
              </a:r>
              <a:r>
                <a:rPr lang="en-US" sz="2400" dirty="0">
                  <a:solidFill>
                    <a:schemeClr val="tx1"/>
                  </a:solidFill>
                </a:rPr>
                <a:t> </a:t>
              </a:r>
              <a:r>
                <a:rPr lang="en-US" sz="2400" dirty="0" err="1">
                  <a:solidFill>
                    <a:srgbClr val="000080"/>
                  </a:solidFill>
                </a:rPr>
                <a:t>val</a:t>
              </a:r>
              <a:r>
                <a:rPr lang="en-US" sz="2400" dirty="0">
                  <a:solidFill>
                    <a:schemeClr val="tx1"/>
                  </a:solidFill>
                </a:rPr>
                <a:t>) : </a:t>
              </a:r>
              <a:r>
                <a:rPr lang="en-US" sz="2400" dirty="0">
                  <a:solidFill>
                    <a:srgbClr val="0000FF"/>
                  </a:solidFill>
                </a:rPr>
                <a:t>bool</a:t>
              </a:r>
              <a:r>
                <a:rPr lang="en-US" sz="2400" dirty="0">
                  <a:solidFill>
                    <a:schemeClr val="tx1"/>
                  </a:solidFill>
                </a:rPr>
                <a:t> = 0</a:t>
              </a:r>
              <a:endParaRPr lang="en-US" sz="2400" dirty="0">
                <a:solidFill>
                  <a:srgbClr val="0000FF"/>
                </a:solidFill>
              </a:endParaRPr>
            </a:p>
            <a:p>
              <a:r>
                <a:rPr lang="en-US" sz="2400" dirty="0">
                  <a:solidFill>
                    <a:schemeClr val="tx1"/>
                  </a:solidFill>
                </a:rPr>
                <a:t>+ </a:t>
              </a:r>
              <a:r>
                <a:rPr lang="en-US" sz="2400" dirty="0">
                  <a:solidFill>
                    <a:srgbClr val="880000"/>
                  </a:solidFill>
                </a:rPr>
                <a:t>Store</a:t>
              </a:r>
              <a:r>
                <a:rPr lang="en-US" sz="2400" dirty="0">
                  <a:solidFill>
                    <a:schemeClr val="tx1"/>
                  </a:solidFill>
                </a:rPr>
                <a:t>(</a:t>
              </a:r>
              <a:r>
                <a:rPr lang="en-US" sz="2400" dirty="0">
                  <a:solidFill>
                    <a:srgbClr val="0000FF"/>
                  </a:solidFill>
                </a:rPr>
                <a:t>const char</a:t>
              </a:r>
              <a:r>
                <a:rPr lang="en-US" sz="2400" dirty="0">
                  <a:solidFill>
                    <a:schemeClr val="tx1"/>
                  </a:solidFill>
                </a:rPr>
                <a:t>* </a:t>
              </a:r>
              <a:r>
                <a:rPr lang="en-US" sz="2400" dirty="0">
                  <a:solidFill>
                    <a:srgbClr val="000080"/>
                  </a:solidFill>
                </a:rPr>
                <a:t>str</a:t>
              </a:r>
              <a:r>
                <a:rPr lang="en-US" sz="2400" dirty="0">
                  <a:solidFill>
                    <a:schemeClr val="tx1"/>
                  </a:solidFill>
                </a:rPr>
                <a:t>) : </a:t>
              </a:r>
              <a:r>
                <a:rPr lang="en-US" sz="2400" dirty="0">
                  <a:solidFill>
                    <a:srgbClr val="0000FF"/>
                  </a:solidFill>
                </a:rPr>
                <a:t>bool</a:t>
              </a:r>
              <a:r>
                <a:rPr lang="en-US" sz="2400" dirty="0">
                  <a:solidFill>
                    <a:schemeClr val="tx1"/>
                  </a:solidFill>
                </a:rPr>
                <a:t> = 0</a:t>
              </a:r>
              <a:endParaRPr lang="en-US" sz="2400" dirty="0">
                <a:solidFill>
                  <a:srgbClr val="0000FF"/>
                </a:solidFill>
              </a:endParaRPr>
            </a:p>
            <a:p>
              <a:r>
                <a:rPr lang="en-US" sz="2400" dirty="0">
                  <a:solidFill>
                    <a:schemeClr val="tx1"/>
                  </a:solidFill>
                </a:rPr>
                <a:t>+ </a:t>
              </a:r>
              <a:r>
                <a:rPr lang="en-US" sz="2400" dirty="0">
                  <a:solidFill>
                    <a:srgbClr val="880000"/>
                  </a:solidFill>
                </a:rPr>
                <a:t>Store</a:t>
              </a:r>
              <a:r>
                <a:rPr lang="en-US" sz="2400" dirty="0">
                  <a:solidFill>
                    <a:schemeClr val="tx1"/>
                  </a:solidFill>
                </a:rPr>
                <a:t>(</a:t>
              </a:r>
              <a:r>
                <a:rPr lang="en-US" sz="2400" dirty="0">
                  <a:solidFill>
                    <a:srgbClr val="0000FF"/>
                  </a:solidFill>
                </a:rPr>
                <a:t>bool </a:t>
              </a:r>
              <a:r>
                <a:rPr lang="en-US" sz="2400" dirty="0" err="1">
                  <a:solidFill>
                    <a:srgbClr val="000080"/>
                  </a:solidFill>
                </a:rPr>
                <a:t>val</a:t>
              </a:r>
              <a:r>
                <a:rPr lang="en-US" sz="2400" dirty="0">
                  <a:solidFill>
                    <a:schemeClr val="tx1"/>
                  </a:solidFill>
                </a:rPr>
                <a:t>) : </a:t>
              </a:r>
              <a:r>
                <a:rPr lang="en-US" sz="2400" dirty="0">
                  <a:solidFill>
                    <a:srgbClr val="0000FF"/>
                  </a:solidFill>
                </a:rPr>
                <a:t>bool</a:t>
              </a:r>
              <a:r>
                <a:rPr lang="en-US" sz="2400" dirty="0">
                  <a:solidFill>
                    <a:schemeClr val="tx1"/>
                  </a:solidFill>
                </a:rPr>
                <a:t> = 0</a:t>
              </a:r>
            </a:p>
            <a:p>
              <a:r>
                <a:rPr lang="en-US" sz="2400" dirty="0">
                  <a:solidFill>
                    <a:schemeClr val="tx1"/>
                  </a:solidFill>
                </a:rPr>
                <a:t>+ </a:t>
              </a:r>
              <a:r>
                <a:rPr lang="en-US" sz="2400" dirty="0">
                  <a:solidFill>
                    <a:srgbClr val="880000"/>
                  </a:solidFill>
                </a:rPr>
                <a:t>Store</a:t>
              </a:r>
              <a:r>
                <a:rPr lang="en-US" sz="2400" dirty="0">
                  <a:solidFill>
                    <a:schemeClr val="tx1"/>
                  </a:solidFill>
                </a:rPr>
                <a:t>(</a:t>
              </a:r>
              <a:r>
                <a:rPr lang="en-US" sz="2400" dirty="0">
                  <a:solidFill>
                    <a:srgbClr val="0000FF"/>
                  </a:solidFill>
                </a:rPr>
                <a:t>float</a:t>
              </a:r>
              <a:r>
                <a:rPr lang="en-US" sz="2400" dirty="0">
                  <a:solidFill>
                    <a:schemeClr val="tx1"/>
                  </a:solidFill>
                </a:rPr>
                <a:t> </a:t>
              </a:r>
              <a:r>
                <a:rPr lang="en-US" sz="2400" dirty="0" err="1">
                  <a:solidFill>
                    <a:srgbClr val="000080"/>
                  </a:solidFill>
                </a:rPr>
                <a:t>val</a:t>
              </a:r>
              <a:r>
                <a:rPr lang="en-US" sz="2400" dirty="0">
                  <a:solidFill>
                    <a:schemeClr val="tx1"/>
                  </a:solidFill>
                </a:rPr>
                <a:t>) : </a:t>
              </a:r>
              <a:r>
                <a:rPr lang="en-US" sz="2400" dirty="0">
                  <a:solidFill>
                    <a:srgbClr val="0000FF"/>
                  </a:solidFill>
                </a:rPr>
                <a:t>bool</a:t>
              </a:r>
              <a:r>
                <a:rPr lang="en-US" sz="2400" dirty="0">
                  <a:solidFill>
                    <a:schemeClr val="tx1"/>
                  </a:solidFill>
                </a:rPr>
                <a:t> = 0</a:t>
              </a:r>
              <a:endParaRPr lang="en-US" sz="2400" dirty="0">
                <a:solidFill>
                  <a:srgbClr val="0000FF"/>
                </a:solidFill>
              </a:endParaRPr>
            </a:p>
            <a:p>
              <a:endParaRPr lang="en-US" sz="2400" dirty="0">
                <a:solidFill>
                  <a:schemeClr val="tx1"/>
                </a:solidFill>
              </a:endParaRPr>
            </a:p>
          </p:txBody>
        </p:sp>
        <p:cxnSp>
          <p:nvCxnSpPr>
            <p:cNvPr id="23" name="Прямая соединительная линия 22"/>
            <p:cNvCxnSpPr/>
            <p:nvPr/>
          </p:nvCxnSpPr>
          <p:spPr>
            <a:xfrm>
              <a:off x="467999" y="1711286"/>
              <a:ext cx="23692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p:nvPr/>
          </p:nvCxnSpPr>
          <p:spPr>
            <a:xfrm flipV="1">
              <a:off x="467999" y="1860429"/>
              <a:ext cx="2369251"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Группа 18"/>
          <p:cNvGrpSpPr/>
          <p:nvPr/>
        </p:nvGrpSpPr>
        <p:grpSpPr>
          <a:xfrm>
            <a:off x="108000" y="3933000"/>
            <a:ext cx="4392000" cy="2304001"/>
            <a:chOff x="467999" y="1413000"/>
            <a:chExt cx="2369251" cy="1590858"/>
          </a:xfrm>
        </p:grpSpPr>
        <p:sp>
          <p:nvSpPr>
            <p:cNvPr id="20" name="Прямоугольник 19"/>
            <p:cNvSpPr/>
            <p:nvPr/>
          </p:nvSpPr>
          <p:spPr>
            <a:xfrm>
              <a:off x="468000" y="1413000"/>
              <a:ext cx="2369250" cy="1590858"/>
            </a:xfrm>
            <a:prstGeom prst="rect">
              <a:avLst/>
            </a:prstGeom>
            <a:solidFill>
              <a:srgbClr val="F7FFA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rPr>
                <a:t>CTxtStorer</a:t>
              </a:r>
              <a:endParaRPr lang="en-US" sz="2400" dirty="0">
                <a:solidFill>
                  <a:schemeClr val="tx1"/>
                </a:solidFill>
              </a:endParaRPr>
            </a:p>
            <a:p>
              <a:r>
                <a:rPr lang="en-US" sz="2400" dirty="0">
                  <a:solidFill>
                    <a:schemeClr val="tx1"/>
                  </a:solidFill>
                </a:rPr>
                <a:t>- </a:t>
              </a:r>
              <a:r>
                <a:rPr lang="en-US" sz="2400" dirty="0">
                  <a:solidFill>
                    <a:srgbClr val="000080"/>
                  </a:solidFill>
                </a:rPr>
                <a:t>m_File</a:t>
              </a:r>
              <a:r>
                <a:rPr lang="en-US" sz="2400" dirty="0">
                  <a:solidFill>
                    <a:schemeClr val="tx1"/>
                  </a:solidFill>
                </a:rPr>
                <a:t> : </a:t>
              </a:r>
              <a:r>
                <a:rPr lang="en-US" sz="2400" dirty="0">
                  <a:solidFill>
                    <a:srgbClr val="428497"/>
                  </a:solidFill>
                </a:rPr>
                <a:t>ofstream</a:t>
              </a:r>
            </a:p>
            <a:p>
              <a:pPr>
                <a:lnSpc>
                  <a:spcPct val="90000"/>
                </a:lnSpc>
                <a:spcBef>
                  <a:spcPts val="1200"/>
                </a:spcBef>
              </a:pPr>
              <a:r>
                <a:rPr lang="ru-RU" sz="2400" spc="-70" dirty="0">
                  <a:solidFill>
                    <a:schemeClr val="tx1"/>
                  </a:solidFill>
                </a:rPr>
                <a:t>+ </a:t>
              </a:r>
              <a:r>
                <a:rPr lang="en-US" sz="2400" spc="-70" dirty="0">
                  <a:solidFill>
                    <a:srgbClr val="880000"/>
                  </a:solidFill>
                </a:rPr>
                <a:t>CTxtStorer</a:t>
              </a:r>
              <a:r>
                <a:rPr lang="en-US" sz="2400" spc="-70" dirty="0">
                  <a:solidFill>
                    <a:schemeClr val="tx1"/>
                  </a:solidFill>
                </a:rPr>
                <a:t>(</a:t>
              </a:r>
              <a:r>
                <a:rPr lang="en-US" sz="2400" spc="-70" dirty="0">
                  <a:solidFill>
                    <a:srgbClr val="0000FF"/>
                  </a:solidFill>
                </a:rPr>
                <a:t>const char</a:t>
              </a:r>
              <a:r>
                <a:rPr lang="en-US" sz="2400" spc="-70" dirty="0">
                  <a:solidFill>
                    <a:schemeClr val="tx1"/>
                  </a:solidFill>
                </a:rPr>
                <a:t>* </a:t>
              </a:r>
              <a:r>
                <a:rPr lang="en-US" sz="2400" spc="-70" dirty="0" err="1">
                  <a:solidFill>
                    <a:srgbClr val="000080"/>
                  </a:solidFill>
                </a:rPr>
                <a:t>sFileName</a:t>
              </a:r>
              <a:r>
                <a:rPr lang="en-US" sz="2400" spc="-70" dirty="0">
                  <a:solidFill>
                    <a:schemeClr val="tx1"/>
                  </a:solidFill>
                </a:rPr>
                <a:t>)</a:t>
              </a:r>
              <a:endParaRPr lang="ru-RU" sz="2400" spc="-70" dirty="0">
                <a:solidFill>
                  <a:schemeClr val="tx1"/>
                </a:solidFill>
              </a:endParaRPr>
            </a:p>
            <a:p>
              <a:pPr>
                <a:lnSpc>
                  <a:spcPct val="90000"/>
                </a:lnSpc>
              </a:pPr>
              <a:r>
                <a:rPr lang="en-US" sz="2400" dirty="0">
                  <a:solidFill>
                    <a:schemeClr val="tx1"/>
                  </a:solidFill>
                </a:rPr>
                <a:t>+ </a:t>
              </a:r>
              <a:r>
                <a:rPr lang="en-US" sz="2400" dirty="0">
                  <a:solidFill>
                    <a:srgbClr val="880000"/>
                  </a:solidFill>
                </a:rPr>
                <a:t>Store</a:t>
              </a:r>
              <a:r>
                <a:rPr lang="en-US" sz="2400" dirty="0">
                  <a:solidFill>
                    <a:schemeClr val="tx1"/>
                  </a:solidFill>
                </a:rPr>
                <a:t>(</a:t>
              </a:r>
              <a:r>
                <a:rPr lang="en-US" sz="2400" dirty="0">
                  <a:solidFill>
                    <a:srgbClr val="0000FF"/>
                  </a:solidFill>
                </a:rPr>
                <a:t>int</a:t>
              </a:r>
              <a:r>
                <a:rPr lang="en-US" sz="2400" dirty="0">
                  <a:solidFill>
                    <a:schemeClr val="tx1"/>
                  </a:solidFill>
                </a:rPr>
                <a:t> </a:t>
              </a:r>
              <a:r>
                <a:rPr lang="en-US" sz="2400" dirty="0" err="1">
                  <a:solidFill>
                    <a:srgbClr val="000080"/>
                  </a:solidFill>
                </a:rPr>
                <a:t>val</a:t>
              </a:r>
              <a:r>
                <a:rPr lang="en-US" sz="2400" dirty="0">
                  <a:solidFill>
                    <a:schemeClr val="tx1"/>
                  </a:solidFill>
                </a:rPr>
                <a:t>) : </a:t>
              </a:r>
              <a:r>
                <a:rPr lang="en-US" sz="2400" dirty="0">
                  <a:solidFill>
                    <a:srgbClr val="0000FF"/>
                  </a:solidFill>
                </a:rPr>
                <a:t>bool</a:t>
              </a:r>
            </a:p>
            <a:p>
              <a:pPr>
                <a:lnSpc>
                  <a:spcPct val="90000"/>
                </a:lnSpc>
              </a:pPr>
              <a:r>
                <a:rPr lang="en-US" sz="2400" dirty="0">
                  <a:solidFill>
                    <a:schemeClr val="tx1"/>
                  </a:solidFill>
                </a:rPr>
                <a:t>+ </a:t>
              </a:r>
              <a:r>
                <a:rPr lang="en-US" sz="2400" dirty="0">
                  <a:solidFill>
                    <a:srgbClr val="880000"/>
                  </a:solidFill>
                </a:rPr>
                <a:t>Store</a:t>
              </a:r>
              <a:r>
                <a:rPr lang="en-US" sz="2400" dirty="0">
                  <a:solidFill>
                    <a:schemeClr val="tx1"/>
                  </a:solidFill>
                </a:rPr>
                <a:t>(</a:t>
              </a:r>
              <a:r>
                <a:rPr lang="en-US" sz="2400" dirty="0">
                  <a:solidFill>
                    <a:srgbClr val="0000FF"/>
                  </a:solidFill>
                </a:rPr>
                <a:t>const char</a:t>
              </a:r>
              <a:r>
                <a:rPr lang="en-US" sz="2400" dirty="0">
                  <a:solidFill>
                    <a:schemeClr val="tx1"/>
                  </a:solidFill>
                </a:rPr>
                <a:t>* </a:t>
              </a:r>
              <a:r>
                <a:rPr lang="en-US" sz="2400" dirty="0">
                  <a:solidFill>
                    <a:srgbClr val="000080"/>
                  </a:solidFill>
                </a:rPr>
                <a:t>str</a:t>
              </a:r>
              <a:r>
                <a:rPr lang="en-US" sz="2400" dirty="0">
                  <a:solidFill>
                    <a:schemeClr val="tx1"/>
                  </a:solidFill>
                </a:rPr>
                <a:t>) : </a:t>
              </a:r>
              <a:r>
                <a:rPr lang="en-US" sz="2400" dirty="0">
                  <a:solidFill>
                    <a:srgbClr val="0000FF"/>
                  </a:solidFill>
                </a:rPr>
                <a:t>bool</a:t>
              </a:r>
            </a:p>
            <a:p>
              <a:pPr>
                <a:lnSpc>
                  <a:spcPct val="90000"/>
                </a:lnSpc>
              </a:pPr>
              <a:r>
                <a:rPr lang="en-US" sz="2400" dirty="0">
                  <a:solidFill>
                    <a:schemeClr val="tx1"/>
                  </a:solidFill>
                </a:rPr>
                <a:t>+ </a:t>
              </a:r>
              <a:r>
                <a:rPr lang="en-US" sz="2400" dirty="0">
                  <a:solidFill>
                    <a:srgbClr val="880000"/>
                  </a:solidFill>
                </a:rPr>
                <a:t>Store</a:t>
              </a:r>
              <a:r>
                <a:rPr lang="en-US" sz="2400" dirty="0">
                  <a:solidFill>
                    <a:schemeClr val="tx1"/>
                  </a:solidFill>
                </a:rPr>
                <a:t>(</a:t>
              </a:r>
              <a:r>
                <a:rPr lang="en-US" sz="2400" dirty="0">
                  <a:solidFill>
                    <a:srgbClr val="0000FF"/>
                  </a:solidFill>
                </a:rPr>
                <a:t>bool </a:t>
              </a:r>
              <a:r>
                <a:rPr lang="en-US" sz="2400" dirty="0" err="1">
                  <a:solidFill>
                    <a:srgbClr val="000080"/>
                  </a:solidFill>
                </a:rPr>
                <a:t>val</a:t>
              </a:r>
              <a:r>
                <a:rPr lang="en-US" sz="2400" dirty="0">
                  <a:solidFill>
                    <a:schemeClr val="tx1"/>
                  </a:solidFill>
                </a:rPr>
                <a:t>) : </a:t>
              </a:r>
              <a:r>
                <a:rPr lang="en-US" sz="2400" dirty="0">
                  <a:solidFill>
                    <a:srgbClr val="0000FF"/>
                  </a:solidFill>
                </a:rPr>
                <a:t>bool</a:t>
              </a:r>
              <a:r>
                <a:rPr lang="ru-RU" sz="2400" dirty="0">
                  <a:solidFill>
                    <a:schemeClr val="tx1"/>
                  </a:solidFill>
                </a:rPr>
                <a:t> </a:t>
              </a:r>
              <a:r>
                <a:rPr lang="en-US" sz="2400" dirty="0">
                  <a:solidFill>
                    <a:srgbClr val="000080"/>
                  </a:solidFill>
                </a:rPr>
                <a:t>. . .</a:t>
              </a:r>
            </a:p>
            <a:p>
              <a:endParaRPr lang="en-US" sz="2400" dirty="0">
                <a:solidFill>
                  <a:schemeClr val="tx1"/>
                </a:solidFill>
              </a:endParaRPr>
            </a:p>
          </p:txBody>
        </p:sp>
        <p:cxnSp>
          <p:nvCxnSpPr>
            <p:cNvPr id="25" name="Прямая соединительная линия 24"/>
            <p:cNvCxnSpPr/>
            <p:nvPr/>
          </p:nvCxnSpPr>
          <p:spPr>
            <a:xfrm>
              <a:off x="467999" y="1711286"/>
              <a:ext cx="23692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Прямая соединительная линия 25"/>
            <p:cNvCxnSpPr/>
            <p:nvPr/>
          </p:nvCxnSpPr>
          <p:spPr>
            <a:xfrm flipV="1">
              <a:off x="467999" y="2009571"/>
              <a:ext cx="2369251"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7" name="Группа 26"/>
          <p:cNvGrpSpPr/>
          <p:nvPr/>
        </p:nvGrpSpPr>
        <p:grpSpPr>
          <a:xfrm>
            <a:off x="4644000" y="3933000"/>
            <a:ext cx="4392000" cy="2304001"/>
            <a:chOff x="467999" y="1413000"/>
            <a:chExt cx="2369251" cy="1590858"/>
          </a:xfrm>
        </p:grpSpPr>
        <p:sp>
          <p:nvSpPr>
            <p:cNvPr id="29" name="Прямоугольник 28"/>
            <p:cNvSpPr/>
            <p:nvPr/>
          </p:nvSpPr>
          <p:spPr>
            <a:xfrm>
              <a:off x="468000" y="1413000"/>
              <a:ext cx="2369250" cy="1590858"/>
            </a:xfrm>
            <a:prstGeom prst="rect">
              <a:avLst/>
            </a:prstGeom>
            <a:solidFill>
              <a:srgbClr val="F7FFA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rPr>
                <a:t>CBinStorer</a:t>
              </a:r>
              <a:endParaRPr lang="en-US" sz="2400" dirty="0">
                <a:solidFill>
                  <a:schemeClr val="tx1"/>
                </a:solidFill>
              </a:endParaRPr>
            </a:p>
            <a:p>
              <a:r>
                <a:rPr lang="en-US" sz="2400" dirty="0">
                  <a:solidFill>
                    <a:schemeClr val="tx1"/>
                  </a:solidFill>
                </a:rPr>
                <a:t>- m_File : </a:t>
              </a:r>
              <a:r>
                <a:rPr lang="en-US" sz="2400" dirty="0">
                  <a:solidFill>
                    <a:srgbClr val="428497"/>
                  </a:solidFill>
                </a:rPr>
                <a:t>ofstream</a:t>
              </a:r>
            </a:p>
            <a:p>
              <a:pPr>
                <a:lnSpc>
                  <a:spcPct val="90000"/>
                </a:lnSpc>
                <a:spcBef>
                  <a:spcPts val="1200"/>
                </a:spcBef>
              </a:pPr>
              <a:r>
                <a:rPr lang="ru-RU" sz="2400" spc="-70" dirty="0">
                  <a:solidFill>
                    <a:schemeClr val="tx1"/>
                  </a:solidFill>
                </a:rPr>
                <a:t>+ </a:t>
              </a:r>
              <a:r>
                <a:rPr lang="en-US" sz="2400" spc="-70" dirty="0">
                  <a:solidFill>
                    <a:srgbClr val="880000"/>
                  </a:solidFill>
                </a:rPr>
                <a:t>CBinStorer</a:t>
              </a:r>
              <a:r>
                <a:rPr lang="en-US" sz="2400" spc="-70" dirty="0">
                  <a:solidFill>
                    <a:schemeClr val="tx1"/>
                  </a:solidFill>
                </a:rPr>
                <a:t>(</a:t>
              </a:r>
              <a:r>
                <a:rPr lang="en-US" sz="2400" spc="-70" dirty="0">
                  <a:solidFill>
                    <a:srgbClr val="0000FF"/>
                  </a:solidFill>
                </a:rPr>
                <a:t>const char</a:t>
              </a:r>
              <a:r>
                <a:rPr lang="en-US" sz="2400" spc="-70" dirty="0">
                  <a:solidFill>
                    <a:schemeClr val="tx1"/>
                  </a:solidFill>
                </a:rPr>
                <a:t>* </a:t>
              </a:r>
              <a:r>
                <a:rPr lang="en-US" sz="2400" spc="-70" dirty="0" err="1">
                  <a:solidFill>
                    <a:srgbClr val="000080"/>
                  </a:solidFill>
                </a:rPr>
                <a:t>sFileName</a:t>
              </a:r>
              <a:r>
                <a:rPr lang="en-US" sz="2400" spc="-70" dirty="0">
                  <a:solidFill>
                    <a:schemeClr val="tx1"/>
                  </a:solidFill>
                </a:rPr>
                <a:t>)</a:t>
              </a:r>
              <a:endParaRPr lang="ru-RU" sz="2400" spc="-70" dirty="0">
                <a:solidFill>
                  <a:schemeClr val="tx1"/>
                </a:solidFill>
              </a:endParaRPr>
            </a:p>
            <a:p>
              <a:pPr>
                <a:lnSpc>
                  <a:spcPct val="90000"/>
                </a:lnSpc>
              </a:pPr>
              <a:r>
                <a:rPr lang="en-US" sz="2400" dirty="0">
                  <a:solidFill>
                    <a:schemeClr val="tx1"/>
                  </a:solidFill>
                </a:rPr>
                <a:t>+ </a:t>
              </a:r>
              <a:r>
                <a:rPr lang="en-US" sz="2400" dirty="0">
                  <a:solidFill>
                    <a:srgbClr val="880000"/>
                  </a:solidFill>
                </a:rPr>
                <a:t>Store</a:t>
              </a:r>
              <a:r>
                <a:rPr lang="en-US" sz="2400" dirty="0">
                  <a:solidFill>
                    <a:schemeClr val="tx1"/>
                  </a:solidFill>
                </a:rPr>
                <a:t>(</a:t>
              </a:r>
              <a:r>
                <a:rPr lang="en-US" sz="2400" dirty="0">
                  <a:solidFill>
                    <a:srgbClr val="0000FF"/>
                  </a:solidFill>
                </a:rPr>
                <a:t>int</a:t>
              </a:r>
              <a:r>
                <a:rPr lang="en-US" sz="2400" dirty="0">
                  <a:solidFill>
                    <a:schemeClr val="tx1"/>
                  </a:solidFill>
                </a:rPr>
                <a:t> </a:t>
              </a:r>
              <a:r>
                <a:rPr lang="en-US" sz="2400" dirty="0" err="1">
                  <a:solidFill>
                    <a:srgbClr val="000080"/>
                  </a:solidFill>
                </a:rPr>
                <a:t>val</a:t>
              </a:r>
              <a:r>
                <a:rPr lang="en-US" sz="2400" dirty="0">
                  <a:solidFill>
                    <a:schemeClr val="tx1"/>
                  </a:solidFill>
                </a:rPr>
                <a:t>) : </a:t>
              </a:r>
              <a:r>
                <a:rPr lang="en-US" sz="2400" dirty="0">
                  <a:solidFill>
                    <a:srgbClr val="0000FF"/>
                  </a:solidFill>
                </a:rPr>
                <a:t>bool</a:t>
              </a:r>
            </a:p>
            <a:p>
              <a:pPr>
                <a:lnSpc>
                  <a:spcPct val="90000"/>
                </a:lnSpc>
              </a:pPr>
              <a:r>
                <a:rPr lang="en-US" sz="2400" dirty="0">
                  <a:solidFill>
                    <a:schemeClr val="tx1"/>
                  </a:solidFill>
                </a:rPr>
                <a:t>+ </a:t>
              </a:r>
              <a:r>
                <a:rPr lang="en-US" sz="2400" dirty="0">
                  <a:solidFill>
                    <a:srgbClr val="880000"/>
                  </a:solidFill>
                </a:rPr>
                <a:t>Store</a:t>
              </a:r>
              <a:r>
                <a:rPr lang="en-US" sz="2400" dirty="0">
                  <a:solidFill>
                    <a:schemeClr val="tx1"/>
                  </a:solidFill>
                </a:rPr>
                <a:t>(</a:t>
              </a:r>
              <a:r>
                <a:rPr lang="en-US" sz="2400" dirty="0">
                  <a:solidFill>
                    <a:srgbClr val="0000FF"/>
                  </a:solidFill>
                </a:rPr>
                <a:t>const char</a:t>
              </a:r>
              <a:r>
                <a:rPr lang="en-US" sz="2400" dirty="0">
                  <a:solidFill>
                    <a:schemeClr val="tx1"/>
                  </a:solidFill>
                </a:rPr>
                <a:t>* </a:t>
              </a:r>
              <a:r>
                <a:rPr lang="en-US" sz="2400" dirty="0">
                  <a:solidFill>
                    <a:srgbClr val="000080"/>
                  </a:solidFill>
                </a:rPr>
                <a:t>str</a:t>
              </a:r>
              <a:r>
                <a:rPr lang="en-US" sz="2400" dirty="0">
                  <a:solidFill>
                    <a:schemeClr val="tx1"/>
                  </a:solidFill>
                </a:rPr>
                <a:t>) : </a:t>
              </a:r>
              <a:r>
                <a:rPr lang="en-US" sz="2400" dirty="0">
                  <a:solidFill>
                    <a:srgbClr val="0000FF"/>
                  </a:solidFill>
                </a:rPr>
                <a:t>bool</a:t>
              </a:r>
            </a:p>
            <a:p>
              <a:pPr>
                <a:lnSpc>
                  <a:spcPct val="90000"/>
                </a:lnSpc>
              </a:pPr>
              <a:r>
                <a:rPr lang="en-US" sz="2400" dirty="0">
                  <a:solidFill>
                    <a:schemeClr val="tx1"/>
                  </a:solidFill>
                </a:rPr>
                <a:t>+ </a:t>
              </a:r>
              <a:r>
                <a:rPr lang="en-US" sz="2400" dirty="0">
                  <a:solidFill>
                    <a:srgbClr val="880000"/>
                  </a:solidFill>
                </a:rPr>
                <a:t>Store</a:t>
              </a:r>
              <a:r>
                <a:rPr lang="en-US" sz="2400" dirty="0">
                  <a:solidFill>
                    <a:schemeClr val="tx1"/>
                  </a:solidFill>
                </a:rPr>
                <a:t>(</a:t>
              </a:r>
              <a:r>
                <a:rPr lang="en-US" sz="2400" dirty="0">
                  <a:solidFill>
                    <a:srgbClr val="0000FF"/>
                  </a:solidFill>
                </a:rPr>
                <a:t>bool </a:t>
              </a:r>
              <a:r>
                <a:rPr lang="en-US" sz="2400" dirty="0" err="1">
                  <a:solidFill>
                    <a:srgbClr val="000080"/>
                  </a:solidFill>
                </a:rPr>
                <a:t>val</a:t>
              </a:r>
              <a:r>
                <a:rPr lang="en-US" sz="2400" dirty="0">
                  <a:solidFill>
                    <a:schemeClr val="tx1"/>
                  </a:solidFill>
                </a:rPr>
                <a:t>) : </a:t>
              </a:r>
              <a:r>
                <a:rPr lang="en-US" sz="2400" dirty="0">
                  <a:solidFill>
                    <a:srgbClr val="0000FF"/>
                  </a:solidFill>
                </a:rPr>
                <a:t>bool</a:t>
              </a:r>
              <a:r>
                <a:rPr lang="ru-RU" sz="2400" dirty="0">
                  <a:solidFill>
                    <a:schemeClr val="tx1"/>
                  </a:solidFill>
                </a:rPr>
                <a:t> </a:t>
              </a:r>
              <a:r>
                <a:rPr lang="en-US" sz="2400" dirty="0">
                  <a:solidFill>
                    <a:srgbClr val="000080"/>
                  </a:solidFill>
                </a:rPr>
                <a:t>. . .</a:t>
              </a:r>
            </a:p>
            <a:p>
              <a:endParaRPr lang="en-US" sz="2400" dirty="0">
                <a:solidFill>
                  <a:schemeClr val="tx1"/>
                </a:solidFill>
              </a:endParaRPr>
            </a:p>
          </p:txBody>
        </p:sp>
        <p:cxnSp>
          <p:nvCxnSpPr>
            <p:cNvPr id="31" name="Прямая соединительная линия 30"/>
            <p:cNvCxnSpPr/>
            <p:nvPr/>
          </p:nvCxnSpPr>
          <p:spPr>
            <a:xfrm>
              <a:off x="467999" y="1711286"/>
              <a:ext cx="23692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p:nvPr/>
          </p:nvCxnSpPr>
          <p:spPr>
            <a:xfrm flipV="1">
              <a:off x="467999" y="2009571"/>
              <a:ext cx="2369251"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Дата 1"/>
          <p:cNvSpPr>
            <a:spLocks noGrp="1"/>
          </p:cNvSpPr>
          <p:nvPr>
            <p:ph type="dt" sz="half" idx="2"/>
          </p:nvPr>
        </p:nvSpPr>
        <p:spPr/>
        <p:txBody>
          <a:bodyPr/>
          <a:lstStyle/>
          <a:p>
            <a:pPr>
              <a:tabLst>
                <a:tab pos="1347788" algn="l"/>
              </a:tabLst>
            </a:pPr>
            <a:r>
              <a:rPr lang="ru-RU" dirty="0"/>
              <a:t>Левкович Н.В.	2019/2020</a:t>
            </a:r>
          </a:p>
        </p:txBody>
      </p:sp>
      <p:sp>
        <p:nvSpPr>
          <p:cNvPr id="3" name="Нижний колонтитул 2"/>
          <p:cNvSpPr>
            <a:spLocks noGrp="1"/>
          </p:cNvSpPr>
          <p:nvPr>
            <p:ph type="ftr" sz="quarter" idx="11"/>
          </p:nvPr>
        </p:nvSpPr>
        <p:spPr/>
        <p:txBody>
          <a:bodyPr/>
          <a:lstStyle/>
          <a:p>
            <a:r>
              <a:rPr lang="ru-RU" dirty="0"/>
              <a:t>Полиморфизм</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8</a:t>
            </a:fld>
            <a:endParaRPr lang="en-US"/>
          </a:p>
        </p:txBody>
      </p:sp>
    </p:spTree>
    <p:extLst>
      <p:ext uri="{BB962C8B-B14F-4D97-AF65-F5344CB8AC3E}">
        <p14:creationId xmlns:p14="http://schemas.microsoft.com/office/powerpoint/2010/main" val="1378510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Блок-схема: решение 26"/>
          <p:cNvSpPr/>
          <p:nvPr/>
        </p:nvSpPr>
        <p:spPr>
          <a:xfrm>
            <a:off x="4284000" y="2205000"/>
            <a:ext cx="432000" cy="432000"/>
          </a:xfrm>
          <a:prstGeom prst="flowChartDecision">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Заголовок 5"/>
          <p:cNvSpPr>
            <a:spLocks noGrp="1"/>
          </p:cNvSpPr>
          <p:nvPr>
            <p:ph type="title"/>
          </p:nvPr>
        </p:nvSpPr>
        <p:spPr>
          <a:xfrm>
            <a:off x="108000" y="117000"/>
            <a:ext cx="8928000" cy="1151999"/>
          </a:xfrm>
        </p:spPr>
        <p:txBody>
          <a:bodyPr anchor="t">
            <a:normAutofit fontScale="90000"/>
          </a:bodyPr>
          <a:lstStyle/>
          <a:p>
            <a:r>
              <a:rPr lang="ru-RU" dirty="0">
                <a:solidFill>
                  <a:schemeClr val="bg1">
                    <a:lumMod val="50000"/>
                  </a:schemeClr>
                </a:solidFill>
              </a:rPr>
              <a:t>Примеры использования принципа полиморфизма</a:t>
            </a:r>
          </a:p>
        </p:txBody>
      </p:sp>
      <p:sp>
        <p:nvSpPr>
          <p:cNvPr id="7" name="TextBox 6"/>
          <p:cNvSpPr txBox="1"/>
          <p:nvPr/>
        </p:nvSpPr>
        <p:spPr>
          <a:xfrm>
            <a:off x="180000" y="1269000"/>
            <a:ext cx="8568000" cy="461665"/>
          </a:xfrm>
          <a:prstGeom prst="rect">
            <a:avLst/>
          </a:prstGeom>
          <a:noFill/>
        </p:spPr>
        <p:txBody>
          <a:bodyPr wrap="square" rtlCol="0">
            <a:spAutoFit/>
          </a:bodyPr>
          <a:lstStyle/>
          <a:p>
            <a:r>
              <a:rPr lang="ru-RU" sz="2400" dirty="0"/>
              <a:t>Задача 6.2.  Файлы записей</a:t>
            </a:r>
          </a:p>
        </p:txBody>
      </p:sp>
      <p:grpSp>
        <p:nvGrpSpPr>
          <p:cNvPr id="11" name="Группа 10"/>
          <p:cNvGrpSpPr/>
          <p:nvPr/>
        </p:nvGrpSpPr>
        <p:grpSpPr>
          <a:xfrm>
            <a:off x="4932000" y="3429000"/>
            <a:ext cx="3744000" cy="2736000"/>
            <a:chOff x="355679" y="1462715"/>
            <a:chExt cx="2808000" cy="1889144"/>
          </a:xfrm>
        </p:grpSpPr>
        <p:sp>
          <p:nvSpPr>
            <p:cNvPr id="12" name="Прямоугольник 11"/>
            <p:cNvSpPr/>
            <p:nvPr/>
          </p:nvSpPr>
          <p:spPr>
            <a:xfrm>
              <a:off x="355679" y="1462715"/>
              <a:ext cx="2808000" cy="1889144"/>
            </a:xfrm>
            <a:prstGeom prst="rect">
              <a:avLst/>
            </a:prstGeom>
            <a:solidFill>
              <a:srgbClr val="F7FFA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rPr>
                <a:t>CStudent</a:t>
              </a:r>
            </a:p>
            <a:p>
              <a:r>
                <a:rPr lang="en-US" sz="2400" dirty="0">
                  <a:solidFill>
                    <a:schemeClr val="tx1"/>
                  </a:solidFill>
                </a:rPr>
                <a:t>+ </a:t>
              </a:r>
              <a:r>
                <a:rPr lang="ru-RU" sz="2400" dirty="0">
                  <a:solidFill>
                    <a:srgbClr val="000080"/>
                  </a:solidFill>
                </a:rPr>
                <a:t>ФИО</a:t>
              </a:r>
              <a:r>
                <a:rPr lang="ru-RU" sz="2400" dirty="0">
                  <a:solidFill>
                    <a:schemeClr val="tx1"/>
                  </a:solidFill>
                </a:rPr>
                <a:t> </a:t>
              </a:r>
              <a:r>
                <a:rPr lang="en-US" sz="2400" dirty="0">
                  <a:solidFill>
                    <a:schemeClr val="tx1"/>
                  </a:solidFill>
                </a:rPr>
                <a:t>: </a:t>
              </a:r>
              <a:r>
                <a:rPr lang="en-US" sz="2400" dirty="0">
                  <a:solidFill>
                    <a:srgbClr val="428497"/>
                  </a:solidFill>
                </a:rPr>
                <a:t>string</a:t>
              </a:r>
            </a:p>
            <a:p>
              <a:r>
                <a:rPr lang="en-US" sz="2400" dirty="0">
                  <a:solidFill>
                    <a:schemeClr val="tx1"/>
                  </a:solidFill>
                </a:rPr>
                <a:t>+</a:t>
              </a:r>
              <a:r>
                <a:rPr lang="ru-RU" sz="2400" dirty="0">
                  <a:solidFill>
                    <a:schemeClr val="tx1"/>
                  </a:solidFill>
                </a:rPr>
                <a:t> </a:t>
              </a:r>
              <a:r>
                <a:rPr lang="ru-RU" sz="2400" dirty="0">
                  <a:solidFill>
                    <a:srgbClr val="000080"/>
                  </a:solidFill>
                </a:rPr>
                <a:t>возраст</a:t>
              </a:r>
              <a:r>
                <a:rPr lang="ru-RU" sz="2400" dirty="0">
                  <a:solidFill>
                    <a:schemeClr val="tx1"/>
                  </a:solidFill>
                </a:rPr>
                <a:t> </a:t>
              </a:r>
              <a:r>
                <a:rPr lang="en-US" sz="2400" dirty="0">
                  <a:solidFill>
                    <a:schemeClr val="tx1"/>
                  </a:solidFill>
                </a:rPr>
                <a:t>: </a:t>
              </a:r>
              <a:r>
                <a:rPr lang="en-US" sz="2400" dirty="0">
                  <a:solidFill>
                    <a:srgbClr val="0000FF"/>
                  </a:solidFill>
                </a:rPr>
                <a:t>int</a:t>
              </a:r>
            </a:p>
            <a:p>
              <a:r>
                <a:rPr lang="en-US" sz="2400" dirty="0">
                  <a:solidFill>
                    <a:schemeClr val="tx1"/>
                  </a:solidFill>
                </a:rPr>
                <a:t>+ </a:t>
              </a:r>
              <a:r>
                <a:rPr lang="ru-RU" sz="2400" dirty="0">
                  <a:solidFill>
                    <a:srgbClr val="000080"/>
                  </a:solidFill>
                </a:rPr>
                <a:t>пол</a:t>
              </a:r>
              <a:r>
                <a:rPr lang="ru-RU" sz="2400" dirty="0">
                  <a:solidFill>
                    <a:schemeClr val="tx1"/>
                  </a:solidFill>
                </a:rPr>
                <a:t> </a:t>
              </a:r>
              <a:r>
                <a:rPr lang="en-US" sz="2400" dirty="0">
                  <a:solidFill>
                    <a:schemeClr val="tx1"/>
                  </a:solidFill>
                </a:rPr>
                <a:t>: </a:t>
              </a:r>
              <a:r>
                <a:rPr lang="en-US" sz="2400" dirty="0" err="1">
                  <a:solidFill>
                    <a:srgbClr val="428497"/>
                  </a:solidFill>
                </a:rPr>
                <a:t>enmSex</a:t>
              </a:r>
              <a:endParaRPr lang="en-US" sz="2400" dirty="0">
                <a:solidFill>
                  <a:srgbClr val="428497"/>
                </a:solidFill>
              </a:endParaRPr>
            </a:p>
            <a:p>
              <a:r>
                <a:rPr lang="en-US" sz="2400" dirty="0">
                  <a:solidFill>
                    <a:schemeClr val="tx1"/>
                  </a:solidFill>
                </a:rPr>
                <a:t>+ </a:t>
              </a:r>
              <a:r>
                <a:rPr lang="ru-RU" sz="2400" dirty="0">
                  <a:solidFill>
                    <a:srgbClr val="000080"/>
                  </a:solidFill>
                </a:rPr>
                <a:t>успеваемость</a:t>
              </a:r>
              <a:r>
                <a:rPr lang="en-US" sz="2400" dirty="0">
                  <a:solidFill>
                    <a:srgbClr val="000080"/>
                  </a:solidFill>
                </a:rPr>
                <a:t> </a:t>
              </a:r>
              <a:r>
                <a:rPr lang="en-US" sz="2400" dirty="0">
                  <a:solidFill>
                    <a:schemeClr val="tx1"/>
                  </a:solidFill>
                </a:rPr>
                <a:t>: </a:t>
              </a:r>
              <a:r>
                <a:rPr lang="en-US" sz="2400" dirty="0">
                  <a:solidFill>
                    <a:srgbClr val="0000FF"/>
                  </a:solidFill>
                </a:rPr>
                <a:t>float</a:t>
              </a:r>
            </a:p>
            <a:p>
              <a:pPr>
                <a:spcBef>
                  <a:spcPts val="600"/>
                </a:spcBef>
              </a:pPr>
              <a:r>
                <a:rPr lang="en-US" sz="2400" dirty="0">
                  <a:solidFill>
                    <a:schemeClr val="tx1"/>
                  </a:solidFill>
                </a:rPr>
                <a:t>+ </a:t>
              </a:r>
              <a:r>
                <a:rPr lang="en-US" sz="2400" dirty="0">
                  <a:solidFill>
                    <a:srgbClr val="880000"/>
                  </a:solidFill>
                </a:rPr>
                <a:t>Store</a:t>
              </a:r>
              <a:r>
                <a:rPr lang="en-US" sz="2400" dirty="0">
                  <a:solidFill>
                    <a:schemeClr val="tx1"/>
                  </a:solidFill>
                </a:rPr>
                <a:t>(</a:t>
              </a:r>
              <a:r>
                <a:rPr lang="en-US" sz="2400" dirty="0" err="1">
                  <a:solidFill>
                    <a:srgbClr val="428497"/>
                  </a:solidFill>
                </a:rPr>
                <a:t>IStorer</a:t>
              </a:r>
              <a:r>
                <a:rPr lang="en-US" sz="2400" dirty="0">
                  <a:solidFill>
                    <a:schemeClr val="tx1"/>
                  </a:solidFill>
                </a:rPr>
                <a:t>&amp; </a:t>
              </a:r>
              <a:r>
                <a:rPr lang="en-US" sz="2400" dirty="0">
                  <a:solidFill>
                    <a:srgbClr val="000080"/>
                  </a:solidFill>
                </a:rPr>
                <a:t>file</a:t>
              </a:r>
              <a:r>
                <a:rPr lang="en-US" sz="2400" dirty="0">
                  <a:solidFill>
                    <a:schemeClr val="tx1"/>
                  </a:solidFill>
                </a:rPr>
                <a:t>) : </a:t>
              </a:r>
              <a:r>
                <a:rPr lang="en-US" sz="2400" dirty="0">
                  <a:solidFill>
                    <a:srgbClr val="0000FF"/>
                  </a:solidFill>
                </a:rPr>
                <a:t>bool</a:t>
              </a:r>
            </a:p>
            <a:p>
              <a:r>
                <a:rPr lang="en-US" sz="2400" dirty="0">
                  <a:solidFill>
                    <a:schemeClr val="tx1"/>
                  </a:solidFill>
                </a:rPr>
                <a:t>+ </a:t>
              </a:r>
              <a:r>
                <a:rPr lang="en-US" sz="2400" dirty="0">
                  <a:solidFill>
                    <a:srgbClr val="880000"/>
                  </a:solidFill>
                </a:rPr>
                <a:t>Load</a:t>
              </a:r>
              <a:r>
                <a:rPr lang="en-US" sz="2400" dirty="0">
                  <a:solidFill>
                    <a:schemeClr val="tx1"/>
                  </a:solidFill>
                </a:rPr>
                <a:t>(</a:t>
              </a:r>
              <a:r>
                <a:rPr lang="en-US" sz="2400" dirty="0" err="1">
                  <a:solidFill>
                    <a:srgbClr val="428497"/>
                  </a:solidFill>
                </a:rPr>
                <a:t>ILoader</a:t>
              </a:r>
              <a:r>
                <a:rPr lang="en-US" sz="2400" dirty="0">
                  <a:solidFill>
                    <a:schemeClr val="tx1"/>
                  </a:solidFill>
                </a:rPr>
                <a:t>&amp; </a:t>
              </a:r>
              <a:r>
                <a:rPr lang="en-US" sz="2400" dirty="0">
                  <a:solidFill>
                    <a:srgbClr val="000080"/>
                  </a:solidFill>
                </a:rPr>
                <a:t>file</a:t>
              </a:r>
              <a:r>
                <a:rPr lang="en-US" sz="2400" dirty="0">
                  <a:solidFill>
                    <a:schemeClr val="tx1"/>
                  </a:solidFill>
                </a:rPr>
                <a:t>) : </a:t>
              </a:r>
              <a:r>
                <a:rPr lang="en-US" sz="2400" dirty="0">
                  <a:solidFill>
                    <a:srgbClr val="0000FF"/>
                  </a:solidFill>
                </a:rPr>
                <a:t>bool</a:t>
              </a:r>
              <a:endParaRPr lang="en-US" sz="2400" dirty="0">
                <a:solidFill>
                  <a:schemeClr val="tx1"/>
                </a:solidFill>
              </a:endParaRPr>
            </a:p>
            <a:p>
              <a:endParaRPr lang="en-US" sz="2400" dirty="0">
                <a:solidFill>
                  <a:schemeClr val="tx1"/>
                </a:solidFill>
              </a:endParaRPr>
            </a:p>
          </p:txBody>
        </p:sp>
        <p:cxnSp>
          <p:nvCxnSpPr>
            <p:cNvPr id="13" name="Прямая соединительная линия 12"/>
            <p:cNvCxnSpPr/>
            <p:nvPr/>
          </p:nvCxnSpPr>
          <p:spPr>
            <a:xfrm>
              <a:off x="355679" y="1761001"/>
              <a:ext cx="2808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a:xfrm>
              <a:off x="355679" y="2805001"/>
              <a:ext cx="2808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Группа 20"/>
          <p:cNvGrpSpPr/>
          <p:nvPr/>
        </p:nvGrpSpPr>
        <p:grpSpPr>
          <a:xfrm>
            <a:off x="612000" y="1772999"/>
            <a:ext cx="3672000" cy="1656000"/>
            <a:chOff x="467999" y="1413000"/>
            <a:chExt cx="2369251" cy="1143429"/>
          </a:xfrm>
        </p:grpSpPr>
        <p:sp>
          <p:nvSpPr>
            <p:cNvPr id="22" name="Прямоугольник 21"/>
            <p:cNvSpPr/>
            <p:nvPr/>
          </p:nvSpPr>
          <p:spPr>
            <a:xfrm>
              <a:off x="468000" y="1413000"/>
              <a:ext cx="2369250" cy="1143429"/>
            </a:xfrm>
            <a:prstGeom prst="rect">
              <a:avLst/>
            </a:prstGeom>
            <a:solidFill>
              <a:srgbClr val="F7FFA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rPr>
                <a:t>CDataBase</a:t>
              </a:r>
            </a:p>
            <a:p>
              <a:pPr>
                <a:spcBef>
                  <a:spcPts val="300"/>
                </a:spcBef>
              </a:pPr>
              <a:r>
                <a:rPr lang="en-US" sz="2400" dirty="0">
                  <a:solidFill>
                    <a:schemeClr val="tx1"/>
                  </a:solidFill>
                </a:rPr>
                <a:t>+ </a:t>
              </a:r>
              <a:r>
                <a:rPr lang="en-US" sz="2400" dirty="0" err="1">
                  <a:solidFill>
                    <a:srgbClr val="000080"/>
                  </a:solidFill>
                </a:rPr>
                <a:t>vStudents</a:t>
              </a:r>
              <a:r>
                <a:rPr lang="en-US" sz="2400" dirty="0">
                  <a:solidFill>
                    <a:srgbClr val="000080"/>
                  </a:solidFill>
                </a:rPr>
                <a:t> </a:t>
              </a:r>
              <a:r>
                <a:rPr lang="en-US" sz="2400" dirty="0">
                  <a:solidFill>
                    <a:schemeClr val="tx1"/>
                  </a:solidFill>
                </a:rPr>
                <a:t>: </a:t>
              </a:r>
              <a:r>
                <a:rPr lang="en-US" sz="2400" dirty="0">
                  <a:solidFill>
                    <a:srgbClr val="428497"/>
                  </a:solidFill>
                </a:rPr>
                <a:t>CStudent</a:t>
              </a:r>
              <a:r>
                <a:rPr lang="en-US" sz="2400" dirty="0">
                  <a:solidFill>
                    <a:schemeClr val="tx1"/>
                  </a:solidFill>
                </a:rPr>
                <a:t>[]</a:t>
              </a:r>
            </a:p>
            <a:p>
              <a:pPr>
                <a:spcBef>
                  <a:spcPts val="1200"/>
                </a:spcBef>
              </a:pPr>
              <a:r>
                <a:rPr lang="en-US" sz="2400" dirty="0">
                  <a:solidFill>
                    <a:schemeClr val="tx1"/>
                  </a:solidFill>
                </a:rPr>
                <a:t>+ </a:t>
              </a:r>
              <a:r>
                <a:rPr lang="en-US" sz="2400" dirty="0">
                  <a:solidFill>
                    <a:srgbClr val="880000"/>
                  </a:solidFill>
                </a:rPr>
                <a:t>Store</a:t>
              </a:r>
              <a:r>
                <a:rPr lang="en-US" sz="2400" dirty="0">
                  <a:solidFill>
                    <a:schemeClr val="tx1"/>
                  </a:solidFill>
                </a:rPr>
                <a:t>(</a:t>
              </a:r>
              <a:r>
                <a:rPr lang="en-US" sz="2400" dirty="0" err="1">
                  <a:solidFill>
                    <a:srgbClr val="428497"/>
                  </a:solidFill>
                </a:rPr>
                <a:t>IStorer</a:t>
              </a:r>
              <a:r>
                <a:rPr lang="en-US" sz="2400" dirty="0">
                  <a:solidFill>
                    <a:schemeClr val="tx1"/>
                  </a:solidFill>
                </a:rPr>
                <a:t>&amp; </a:t>
              </a:r>
              <a:r>
                <a:rPr lang="en-US" sz="2400" dirty="0">
                  <a:solidFill>
                    <a:srgbClr val="000080"/>
                  </a:solidFill>
                </a:rPr>
                <a:t>file</a:t>
              </a:r>
              <a:r>
                <a:rPr lang="en-US" sz="2400" dirty="0">
                  <a:solidFill>
                    <a:schemeClr val="tx1"/>
                  </a:solidFill>
                </a:rPr>
                <a:t>) : </a:t>
              </a:r>
              <a:r>
                <a:rPr lang="en-US" sz="2400" dirty="0">
                  <a:solidFill>
                    <a:srgbClr val="0000FF"/>
                  </a:solidFill>
                </a:rPr>
                <a:t>bool</a:t>
              </a:r>
            </a:p>
            <a:p>
              <a:r>
                <a:rPr lang="en-US" sz="2400" dirty="0">
                  <a:solidFill>
                    <a:schemeClr val="tx1"/>
                  </a:solidFill>
                </a:rPr>
                <a:t>+ </a:t>
              </a:r>
              <a:r>
                <a:rPr lang="en-US" sz="2400" dirty="0">
                  <a:solidFill>
                    <a:srgbClr val="880000"/>
                  </a:solidFill>
                </a:rPr>
                <a:t>Load</a:t>
              </a:r>
              <a:r>
                <a:rPr lang="en-US" sz="2400" dirty="0">
                  <a:solidFill>
                    <a:schemeClr val="tx1"/>
                  </a:solidFill>
                </a:rPr>
                <a:t>(</a:t>
              </a:r>
              <a:r>
                <a:rPr lang="en-US" sz="2400" dirty="0" err="1">
                  <a:solidFill>
                    <a:srgbClr val="428497"/>
                  </a:solidFill>
                </a:rPr>
                <a:t>ILoader</a:t>
              </a:r>
              <a:r>
                <a:rPr lang="en-US" sz="2400" dirty="0">
                  <a:solidFill>
                    <a:schemeClr val="tx1"/>
                  </a:solidFill>
                </a:rPr>
                <a:t>&amp; </a:t>
              </a:r>
              <a:r>
                <a:rPr lang="en-US" sz="2400" dirty="0">
                  <a:solidFill>
                    <a:srgbClr val="000080"/>
                  </a:solidFill>
                </a:rPr>
                <a:t>file</a:t>
              </a:r>
              <a:r>
                <a:rPr lang="en-US" sz="2400" dirty="0">
                  <a:solidFill>
                    <a:schemeClr val="tx1"/>
                  </a:solidFill>
                </a:rPr>
                <a:t>) : </a:t>
              </a:r>
              <a:r>
                <a:rPr lang="en-US" sz="2400" dirty="0">
                  <a:solidFill>
                    <a:srgbClr val="0000FF"/>
                  </a:solidFill>
                </a:rPr>
                <a:t>bool</a:t>
              </a:r>
              <a:endParaRPr lang="en-US" sz="2400" dirty="0">
                <a:solidFill>
                  <a:schemeClr val="tx1"/>
                </a:solidFill>
              </a:endParaRPr>
            </a:p>
            <a:p>
              <a:endParaRPr lang="en-US" sz="2400" dirty="0">
                <a:solidFill>
                  <a:schemeClr val="tx1"/>
                </a:solidFill>
              </a:endParaRPr>
            </a:p>
          </p:txBody>
        </p:sp>
        <p:cxnSp>
          <p:nvCxnSpPr>
            <p:cNvPr id="23" name="Прямая соединительная линия 22"/>
            <p:cNvCxnSpPr/>
            <p:nvPr/>
          </p:nvCxnSpPr>
          <p:spPr>
            <a:xfrm>
              <a:off x="467999" y="1711286"/>
              <a:ext cx="23692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p:nvPr/>
          </p:nvCxnSpPr>
          <p:spPr>
            <a:xfrm flipV="1">
              <a:off x="467999" y="2009572"/>
              <a:ext cx="2369251"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Скругленный прямоугольник 37"/>
          <p:cNvSpPr/>
          <p:nvPr/>
        </p:nvSpPr>
        <p:spPr>
          <a:xfrm>
            <a:off x="396000" y="3573000"/>
            <a:ext cx="4248000" cy="2664000"/>
          </a:xfrm>
          <a:prstGeom prst="roundRect">
            <a:avLst/>
          </a:prstGeom>
          <a:solidFill>
            <a:schemeClr val="bg1"/>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spcBef>
                <a:spcPts val="1800"/>
              </a:spcBef>
            </a:pPr>
            <a:r>
              <a:rPr lang="ru-RU" sz="2200" dirty="0">
                <a:solidFill>
                  <a:schemeClr val="tx1"/>
                </a:solidFill>
              </a:rPr>
              <a:t>Теперь тот, кто вызывает метод сохранения, сам решает какой класс использовать:</a:t>
            </a:r>
            <a:br>
              <a:rPr lang="ru-RU" sz="2200" dirty="0">
                <a:solidFill>
                  <a:schemeClr val="tx1"/>
                </a:solidFill>
              </a:rPr>
            </a:br>
            <a:r>
              <a:rPr lang="ru-RU" sz="2200" dirty="0">
                <a:solidFill>
                  <a:schemeClr val="tx1"/>
                </a:solidFill>
              </a:rPr>
              <a:t> </a:t>
            </a:r>
            <a:r>
              <a:rPr lang="en-US" sz="2200" dirty="0" err="1">
                <a:solidFill>
                  <a:srgbClr val="428497"/>
                </a:solidFill>
                <a:latin typeface="Consolas" panose="020B0609020204030204" pitchFamily="49" charset="0"/>
                <a:cs typeface="Consolas" panose="020B0609020204030204" pitchFamily="49" charset="0"/>
              </a:rPr>
              <a:t>CTxtStorer</a:t>
            </a:r>
            <a:r>
              <a:rPr lang="en-US" sz="2200" dirty="0">
                <a:solidFill>
                  <a:srgbClr val="428497"/>
                </a:solidFill>
              </a:rPr>
              <a:t> </a:t>
            </a:r>
            <a:r>
              <a:rPr lang="ru-RU" sz="2200" dirty="0">
                <a:solidFill>
                  <a:schemeClr val="tx1"/>
                </a:solidFill>
              </a:rPr>
              <a:t>или </a:t>
            </a:r>
            <a:r>
              <a:rPr lang="en-US" sz="2200" dirty="0" err="1">
                <a:solidFill>
                  <a:srgbClr val="428497"/>
                </a:solidFill>
                <a:latin typeface="Consolas" panose="020B0609020204030204" pitchFamily="49" charset="0"/>
                <a:cs typeface="Consolas" panose="020B0609020204030204" pitchFamily="49" charset="0"/>
              </a:rPr>
              <a:t>CBinStorer</a:t>
            </a:r>
            <a:r>
              <a:rPr lang="en-US" sz="2200" dirty="0">
                <a:solidFill>
                  <a:schemeClr val="tx1"/>
                </a:solidFill>
              </a:rPr>
              <a:t>.</a:t>
            </a:r>
            <a:endParaRPr lang="ru-RU" sz="2200" dirty="0">
              <a:solidFill>
                <a:schemeClr val="tx1"/>
              </a:solidFill>
            </a:endParaRPr>
          </a:p>
          <a:p>
            <a:pPr>
              <a:spcBef>
                <a:spcPts val="600"/>
              </a:spcBef>
            </a:pPr>
            <a:r>
              <a:rPr lang="ru-RU" sz="2200" dirty="0">
                <a:solidFill>
                  <a:schemeClr val="tx1"/>
                </a:solidFill>
              </a:rPr>
              <a:t>Ни </a:t>
            </a:r>
            <a:r>
              <a:rPr lang="en-US" sz="2200" dirty="0">
                <a:solidFill>
                  <a:srgbClr val="428497"/>
                </a:solidFill>
                <a:latin typeface="Consolas" panose="020B0609020204030204" pitchFamily="49" charset="0"/>
                <a:cs typeface="Consolas" panose="020B0609020204030204" pitchFamily="49" charset="0"/>
              </a:rPr>
              <a:t>CDataBase</a:t>
            </a:r>
            <a:r>
              <a:rPr lang="en-US" sz="2200" dirty="0">
                <a:solidFill>
                  <a:srgbClr val="428497"/>
                </a:solidFill>
              </a:rPr>
              <a:t> </a:t>
            </a:r>
            <a:r>
              <a:rPr lang="ru-RU" sz="2200" dirty="0">
                <a:solidFill>
                  <a:schemeClr val="tx1"/>
                </a:solidFill>
              </a:rPr>
              <a:t>ни </a:t>
            </a:r>
            <a:r>
              <a:rPr lang="en-US" sz="2200" dirty="0">
                <a:solidFill>
                  <a:srgbClr val="428497"/>
                </a:solidFill>
                <a:latin typeface="Consolas" panose="020B0609020204030204" pitchFamily="49" charset="0"/>
                <a:cs typeface="Consolas" panose="020B0609020204030204" pitchFamily="49" charset="0"/>
              </a:rPr>
              <a:t>CStudent</a:t>
            </a:r>
            <a:br>
              <a:rPr lang="en-US" sz="2200" dirty="0">
                <a:solidFill>
                  <a:srgbClr val="428497"/>
                </a:solidFill>
              </a:rPr>
            </a:br>
            <a:r>
              <a:rPr lang="ru-RU" sz="2200" dirty="0">
                <a:solidFill>
                  <a:schemeClr val="tx1"/>
                </a:solidFill>
              </a:rPr>
              <a:t>не будут знать, в файл</a:t>
            </a:r>
            <a:br>
              <a:rPr lang="en-US" sz="2200" dirty="0">
                <a:solidFill>
                  <a:schemeClr val="tx1"/>
                </a:solidFill>
              </a:rPr>
            </a:br>
            <a:r>
              <a:rPr lang="ru-RU" sz="2200" dirty="0">
                <a:solidFill>
                  <a:schemeClr val="tx1"/>
                </a:solidFill>
              </a:rPr>
              <a:t>какого типа</a:t>
            </a:r>
            <a:r>
              <a:rPr lang="en-US" sz="2200" dirty="0">
                <a:solidFill>
                  <a:schemeClr val="tx1"/>
                </a:solidFill>
              </a:rPr>
              <a:t> </a:t>
            </a:r>
            <a:r>
              <a:rPr lang="ru-RU" sz="2200" dirty="0">
                <a:solidFill>
                  <a:schemeClr val="tx1"/>
                </a:solidFill>
              </a:rPr>
              <a:t>они сохраняются.</a:t>
            </a:r>
          </a:p>
        </p:txBody>
      </p:sp>
      <p:sp>
        <p:nvSpPr>
          <p:cNvPr id="2" name="Дата 1"/>
          <p:cNvSpPr>
            <a:spLocks noGrp="1"/>
          </p:cNvSpPr>
          <p:nvPr>
            <p:ph type="dt" sz="half" idx="2"/>
          </p:nvPr>
        </p:nvSpPr>
        <p:spPr/>
        <p:txBody>
          <a:bodyPr/>
          <a:lstStyle/>
          <a:p>
            <a:pPr>
              <a:tabLst>
                <a:tab pos="1347788" algn="l"/>
              </a:tabLst>
            </a:pPr>
            <a:r>
              <a:rPr lang="ru-RU" dirty="0"/>
              <a:t>Левкович Н.В.	2019/2020</a:t>
            </a:r>
          </a:p>
        </p:txBody>
      </p:sp>
      <p:sp>
        <p:nvSpPr>
          <p:cNvPr id="3" name="Нижний колонтитул 2"/>
          <p:cNvSpPr>
            <a:spLocks noGrp="1"/>
          </p:cNvSpPr>
          <p:nvPr>
            <p:ph type="ftr" sz="quarter" idx="11"/>
          </p:nvPr>
        </p:nvSpPr>
        <p:spPr/>
        <p:txBody>
          <a:bodyPr/>
          <a:lstStyle/>
          <a:p>
            <a:r>
              <a:rPr lang="ru-RU" dirty="0"/>
              <a:t>Полиморфизм</a:t>
            </a:r>
            <a:endParaRPr lang="en-US" dirty="0"/>
          </a:p>
        </p:txBody>
      </p:sp>
      <p:sp>
        <p:nvSpPr>
          <p:cNvPr id="4" name="Номер слайда 3"/>
          <p:cNvSpPr>
            <a:spLocks noGrp="1"/>
          </p:cNvSpPr>
          <p:nvPr>
            <p:ph type="sldNum" sz="quarter" idx="12"/>
          </p:nvPr>
        </p:nvSpPr>
        <p:spPr/>
        <p:txBody>
          <a:bodyPr/>
          <a:lstStyle/>
          <a:p>
            <a:fld id="{35996D3A-6AFD-458C-90C1-256E03643476}" type="slidenum">
              <a:rPr lang="en-US" smtClean="0"/>
              <a:pPr/>
              <a:t>9</a:t>
            </a:fld>
            <a:endParaRPr lang="en-US"/>
          </a:p>
        </p:txBody>
      </p:sp>
      <p:cxnSp>
        <p:nvCxnSpPr>
          <p:cNvPr id="26" name="Прямая со стрелкой 25"/>
          <p:cNvCxnSpPr>
            <a:stCxn id="12" idx="0"/>
          </p:cNvCxnSpPr>
          <p:nvPr/>
        </p:nvCxnSpPr>
        <p:spPr>
          <a:xfrm flipV="1">
            <a:off x="6804000" y="2421000"/>
            <a:ext cx="0" cy="1008000"/>
          </a:xfrm>
          <a:prstGeom prst="straightConnector1">
            <a:avLst/>
          </a:prstGeom>
          <a:ln w="31750" cap="rnd">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9" name="Прямая со стрелкой 28"/>
          <p:cNvCxnSpPr/>
          <p:nvPr/>
        </p:nvCxnSpPr>
        <p:spPr>
          <a:xfrm flipH="1">
            <a:off x="4716000" y="2421000"/>
            <a:ext cx="2088000" cy="0"/>
          </a:xfrm>
          <a:prstGeom prst="straightConnector1">
            <a:avLst/>
          </a:prstGeom>
          <a:ln w="31750" cap="rnd">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0922231"/>
      </p:ext>
    </p:extLst>
  </p:cSld>
  <p:clrMapOvr>
    <a:masterClrMapping/>
  </p:clrMapOvr>
</p:sld>
</file>

<file path=ppt/theme/theme1.xml><?xml version="1.0" encoding="utf-8"?>
<a:theme xmlns:a="http://schemas.openxmlformats.org/drawingml/2006/main" name="Ретро">
  <a:themeElements>
    <a:clrScheme name="Ретро">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solidFill>
          <a:schemeClr val="accent2"/>
        </a:solidFill>
        <a:ln>
          <a:noFill/>
        </a:ln>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25666</TotalTime>
  <Words>3665</Words>
  <Application>Microsoft Office PowerPoint</Application>
  <PresentationFormat>Экран (4:3)</PresentationFormat>
  <Paragraphs>500</Paragraphs>
  <Slides>24</Slides>
  <Notes>24</Notes>
  <HiddenSlides>0</HiddenSlides>
  <MMClips>0</MMClips>
  <ScaleCrop>false</ScaleCrop>
  <HeadingPairs>
    <vt:vector size="8" baseType="variant">
      <vt:variant>
        <vt:lpstr>Использованные шрифты</vt:lpstr>
      </vt:variant>
      <vt:variant>
        <vt:i4>4</vt:i4>
      </vt:variant>
      <vt:variant>
        <vt:lpstr>Тема</vt:lpstr>
      </vt:variant>
      <vt:variant>
        <vt:i4>1</vt:i4>
      </vt:variant>
      <vt:variant>
        <vt:lpstr>Внедренные серверы OLE</vt:lpstr>
      </vt:variant>
      <vt:variant>
        <vt:i4>1</vt:i4>
      </vt:variant>
      <vt:variant>
        <vt:lpstr>Заголовки слайдов</vt:lpstr>
      </vt:variant>
      <vt:variant>
        <vt:i4>24</vt:i4>
      </vt:variant>
    </vt:vector>
  </HeadingPairs>
  <TitlesOfParts>
    <vt:vector size="30" baseType="lpstr">
      <vt:lpstr>Calibri</vt:lpstr>
      <vt:lpstr>Calibri Light</vt:lpstr>
      <vt:lpstr>Consolas</vt:lpstr>
      <vt:lpstr>Symbol</vt:lpstr>
      <vt:lpstr>Ретро</vt:lpstr>
      <vt:lpstr>Уравнение</vt:lpstr>
      <vt:lpstr>Примеры использования принципа полиморфизма</vt:lpstr>
      <vt:lpstr>Примеры использования принципа полиморфизма</vt:lpstr>
      <vt:lpstr>Примеры использования принципа полиморфизма</vt:lpstr>
      <vt:lpstr>Примеры использования принципа полиморфизма</vt:lpstr>
      <vt:lpstr>Примеры использования принципа полиморфизма</vt:lpstr>
      <vt:lpstr>Примеры использования принципа полиморфизма</vt:lpstr>
      <vt:lpstr>Примеры использования принципа полиморфизма</vt:lpstr>
      <vt:lpstr>Примеры использования принципа полиморфизма</vt:lpstr>
      <vt:lpstr>Примеры использования принципа полиморфизма</vt:lpstr>
      <vt:lpstr>Примеры использования принципа полиморфизма</vt:lpstr>
      <vt:lpstr>Примеры использования принципа полиморфизма</vt:lpstr>
      <vt:lpstr>Примеры использования принципа полиморфизма</vt:lpstr>
      <vt:lpstr>Примеры использования принципа полиморфизма</vt:lpstr>
      <vt:lpstr>Примеры использования принципа полиморфизма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Наследование и полиморфизм</dc:title>
  <dc:creator>.</dc:creator>
  <cp:lastModifiedBy>Ion</cp:lastModifiedBy>
  <cp:revision>1531</cp:revision>
  <dcterms:created xsi:type="dcterms:W3CDTF">2017-05-18T18:58:30Z</dcterms:created>
  <dcterms:modified xsi:type="dcterms:W3CDTF">2020-05-04T17:16:07Z</dcterms:modified>
</cp:coreProperties>
</file>