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34"/>
  </p:notesMasterIdLst>
  <p:handoutMasterIdLst>
    <p:handoutMasterId r:id="rId35"/>
  </p:handoutMasterIdLst>
  <p:sldIdLst>
    <p:sldId id="286" r:id="rId2"/>
    <p:sldId id="267" r:id="rId3"/>
    <p:sldId id="311" r:id="rId4"/>
    <p:sldId id="287" r:id="rId5"/>
    <p:sldId id="260" r:id="rId6"/>
    <p:sldId id="261" r:id="rId7"/>
    <p:sldId id="262" r:id="rId8"/>
    <p:sldId id="289" r:id="rId9"/>
    <p:sldId id="288" r:id="rId10"/>
    <p:sldId id="269" r:id="rId11"/>
    <p:sldId id="265" r:id="rId12"/>
    <p:sldId id="263" r:id="rId13"/>
    <p:sldId id="264" r:id="rId14"/>
    <p:sldId id="266" r:id="rId15"/>
    <p:sldId id="272" r:id="rId16"/>
    <p:sldId id="273" r:id="rId17"/>
    <p:sldId id="271" r:id="rId18"/>
    <p:sldId id="292" r:id="rId19"/>
    <p:sldId id="290" r:id="rId20"/>
    <p:sldId id="293" r:id="rId21"/>
    <p:sldId id="294" r:id="rId22"/>
    <p:sldId id="303" r:id="rId23"/>
    <p:sldId id="304" r:id="rId24"/>
    <p:sldId id="283" r:id="rId25"/>
    <p:sldId id="284" r:id="rId26"/>
    <p:sldId id="285" r:id="rId27"/>
    <p:sldId id="275" r:id="rId28"/>
    <p:sldId id="277" r:id="rId29"/>
    <p:sldId id="295" r:id="rId30"/>
    <p:sldId id="279" r:id="rId31"/>
    <p:sldId id="278" r:id="rId32"/>
    <p:sldId id="31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A04141"/>
    <a:srgbClr val="216F85"/>
    <a:srgbClr val="619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4343" autoAdjust="0"/>
  </p:normalViewPr>
  <p:slideViewPr>
    <p:cSldViewPr>
      <p:cViewPr varScale="1">
        <p:scale>
          <a:sx n="73" d="100"/>
          <a:sy n="73" d="100"/>
        </p:scale>
        <p:origin x="134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718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284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72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Какой пример был на предыдущем</a:t>
            </a:r>
            <a:r>
              <a:rPr lang="ru-RU" baseline="0" dirty="0"/>
              <a:t> слайде: со структурной или неструктурной обработкой?</a:t>
            </a:r>
            <a:endParaRPr lang="en-US" baseline="0" dirty="0"/>
          </a:p>
          <a:p>
            <a:r>
              <a:rPr lang="ru-RU" baseline="0" dirty="0"/>
              <a:t>Ответ</a:t>
            </a:r>
            <a:r>
              <a:rPr lang="en-US" baseline="0" dirty="0"/>
              <a:t>: </a:t>
            </a:r>
            <a:r>
              <a:rPr lang="ru-RU" baseline="0" dirty="0"/>
              <a:t>это был пример неструктурной обработки исключений.</a:t>
            </a:r>
          </a:p>
          <a:p>
            <a:endParaRPr lang="ru-RU" baseline="0" dirty="0"/>
          </a:p>
          <a:p>
            <a:r>
              <a:rPr lang="ru-RU" baseline="0" dirty="0"/>
              <a:t>Неструктурная обработка:</a:t>
            </a:r>
          </a:p>
          <a:p>
            <a:r>
              <a:rPr lang="ru-RU" baseline="0" dirty="0"/>
              <a:t>Обычно ОС позволяет зарегистрировать обработчик, но также есть возможность отмены регистрации обработчика, если он более не требуется.</a:t>
            </a:r>
          </a:p>
          <a:p>
            <a:r>
              <a:rPr lang="ru-RU" baseline="0" dirty="0"/>
              <a:t>При регистрации нового обработчика исключения ОС возвращает указатель на предыдущий обработчик.</a:t>
            </a:r>
          </a:p>
          <a:p>
            <a:r>
              <a:rPr lang="ru-RU" baseline="0" dirty="0"/>
              <a:t>При возникновении исключения вызывается только последний зарегистрированный обработчик. Он может либо обработать исключение либо, если не справиться, вызвать предыдущий обработчик.</a:t>
            </a:r>
          </a:p>
          <a:p>
            <a:r>
              <a:rPr lang="ru-RU" baseline="0" dirty="0"/>
              <a:t>Также предыдущий обработчик можно использовать, чтобы отменить регистрацию своего обработчика: просто вернуть старый обработчик на место.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570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Неструктурная обработка ошибок не</a:t>
            </a:r>
            <a:r>
              <a:rPr lang="ru-RU" baseline="0" dirty="0"/>
              <a:t> очень удобна: там используется глобальный обработчик ошибок, а он может разве что записать в лог по какому адресу возникла ошибка и какого типа, после чего всё равно завершить программу.</a:t>
            </a:r>
          </a:p>
          <a:p>
            <a:r>
              <a:rPr lang="ru-RU" baseline="0" dirty="0"/>
              <a:t>На этом слайде представлен метод структурной обработки ошибок в языке </a:t>
            </a:r>
            <a:r>
              <a:rPr lang="en-US" baseline="0" dirty="0"/>
              <a:t>C++.</a:t>
            </a:r>
          </a:p>
          <a:p>
            <a:r>
              <a:rPr lang="ru-RU" baseline="0" dirty="0"/>
              <a:t>Он строится на основе неструктурной обработки, но позволяет привязать обработчик ошибок к конкретной области кода, и соответственно позволяет задать для ошибок в этой области свой обработчик.</a:t>
            </a:r>
          </a:p>
          <a:p>
            <a:r>
              <a:rPr lang="ru-RU" dirty="0"/>
              <a:t>На слайде</a:t>
            </a:r>
            <a:r>
              <a:rPr lang="ru-RU" baseline="0" dirty="0"/>
              <a:t> приведён пример </a:t>
            </a:r>
            <a:r>
              <a:rPr lang="ru-RU" dirty="0"/>
              <a:t>обработчика исключений.</a:t>
            </a:r>
          </a:p>
          <a:p>
            <a:r>
              <a:rPr lang="ru-RU" baseline="0" dirty="0"/>
              <a:t>Код, исключения в котором будут перехватываться, помещается в блок </a:t>
            </a:r>
            <a:r>
              <a:rPr lang="en-US" baseline="0" dirty="0"/>
              <a:t>try{…}</a:t>
            </a:r>
          </a:p>
          <a:p>
            <a:r>
              <a:rPr lang="ru-RU" baseline="0" dirty="0"/>
              <a:t>Один или более обработчиков исключений помещаются сразу после</a:t>
            </a:r>
            <a:r>
              <a:rPr lang="en-US" baseline="0" dirty="0"/>
              <a:t> </a:t>
            </a:r>
            <a:r>
              <a:rPr lang="ru-RU" baseline="0" dirty="0"/>
              <a:t>него в блоки </a:t>
            </a:r>
            <a:r>
              <a:rPr lang="en-US" baseline="0" dirty="0"/>
              <a:t>catch() {}</a:t>
            </a:r>
          </a:p>
          <a:p>
            <a:r>
              <a:rPr lang="ru-RU" baseline="0" dirty="0"/>
              <a:t>Обработчики </a:t>
            </a:r>
            <a:r>
              <a:rPr lang="en-US" baseline="0" dirty="0"/>
              <a:t>catch</a:t>
            </a:r>
            <a:r>
              <a:rPr lang="ru-RU" baseline="0" dirty="0"/>
              <a:t> работают почти как функции – при генерации исключения передаётся ровно 1 параметр: будет вызван только тот обработчик, чей тип совпадает с типом передаваемого параметра (или может быть неявно к нему преобразован).</a:t>
            </a:r>
          </a:p>
          <a:p>
            <a:r>
              <a:rPr lang="ru-RU" baseline="0" dirty="0"/>
              <a:t>Последний обработчик </a:t>
            </a:r>
            <a:r>
              <a:rPr lang="en-US" baseline="0" dirty="0"/>
              <a:t>catch(…) </a:t>
            </a:r>
            <a:r>
              <a:rPr lang="ru-RU" baseline="0" dirty="0"/>
              <a:t>принимает все исключения для которых нет своего специального обработчика.</a:t>
            </a:r>
            <a:endParaRPr lang="en-US" baseline="0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986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примере первая строка в блоке </a:t>
            </a:r>
            <a:r>
              <a:rPr lang="en-US" dirty="0"/>
              <a:t>try </a:t>
            </a:r>
            <a:r>
              <a:rPr lang="ru-RU" dirty="0"/>
              <a:t>вызовет исключение: запрошенное количество памяти недоступно для процесса запущенного в </a:t>
            </a:r>
            <a:r>
              <a:rPr lang="en-US" dirty="0"/>
              <a:t>32</a:t>
            </a:r>
            <a:r>
              <a:rPr lang="ru-RU" dirty="0"/>
              <a:t>-битном</a:t>
            </a:r>
            <a:r>
              <a:rPr lang="ru-RU" baseline="0" dirty="0"/>
              <a:t> окружении. Поэтому остальные команды в блоке </a:t>
            </a:r>
            <a:r>
              <a:rPr lang="en-US" baseline="0" dirty="0"/>
              <a:t>try </a:t>
            </a:r>
            <a:r>
              <a:rPr lang="ru-RU" baseline="0" dirty="0"/>
              <a:t>выполнены не будут.</a:t>
            </a:r>
          </a:p>
          <a:p>
            <a:r>
              <a:rPr lang="ru-RU" baseline="0" dirty="0"/>
              <a:t>Вместо этого будет выполнен один из обработчиков. В данном случае присутствует только один, независящий от типа передаваемого исключения, он и будет вызван. Далее программа будет продолжена с инструкций следующих за последним обработчиком исключений </a:t>
            </a:r>
            <a:r>
              <a:rPr lang="en-US" baseline="0" dirty="0"/>
              <a:t>catch.</a:t>
            </a:r>
            <a:endParaRPr lang="ru-RU" baseline="0" dirty="0"/>
          </a:p>
          <a:p>
            <a:r>
              <a:rPr lang="ru-RU" baseline="0" dirty="0"/>
              <a:t>Эта программа отработает корректно и выведет на экран текст:</a:t>
            </a:r>
          </a:p>
          <a:p>
            <a:r>
              <a:rPr lang="en-US" baseline="0" dirty="0"/>
              <a:t>"</a:t>
            </a:r>
            <a:r>
              <a:rPr lang="ru-RU" baseline="0" dirty="0"/>
              <a:t>Ошибка перехвачена и обработана</a:t>
            </a:r>
            <a:r>
              <a:rPr lang="en-US" baseline="0" dirty="0"/>
              <a:t>"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07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</a:t>
            </a:r>
            <a:r>
              <a:rPr lang="ru-RU" baseline="0" dirty="0"/>
              <a:t> разработчик функции хочет сообщить вызывающей функции, что что-то пошло не так и корректно завершить её не удастся, то он генерирует исключение, вместо обычного завершения с помощью оператора </a:t>
            </a:r>
            <a:r>
              <a:rPr lang="en-US" baseline="0" dirty="0"/>
              <a:t>return.</a:t>
            </a:r>
            <a:r>
              <a:rPr lang="ru-RU" baseline="0" dirty="0"/>
              <a:t> При этом выполнение передаётся ближайшему(по стеку вызова функций) обработчику ошибок. Но перед этим будут удалены все объекты, выделенные на стеке. То есть</a:t>
            </a:r>
            <a:r>
              <a:rPr lang="en-US" baseline="0" dirty="0"/>
              <a:t>,</a:t>
            </a:r>
            <a:r>
              <a:rPr lang="ru-RU" baseline="0" dirty="0"/>
              <a:t> как и при завершении функции с помощью оператора </a:t>
            </a:r>
            <a:r>
              <a:rPr lang="en-US" baseline="0" dirty="0"/>
              <a:t>return, </a:t>
            </a:r>
            <a:r>
              <a:rPr lang="ru-RU" baseline="0" dirty="0"/>
              <a:t>все объекты будут удалены, а их деструкторы отработают, обеспечив освобождение всех ресурсов без дополнительного кода со стороны программиста.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700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Исключения</a:t>
            </a:r>
            <a:r>
              <a:rPr lang="ru-RU" baseline="0" dirty="0"/>
              <a:t> работают относительно перегрузки как функции: какой параметр передашь – тот обработчик и вызовется.</a:t>
            </a:r>
            <a:endParaRPr lang="ru-RU" dirty="0"/>
          </a:p>
          <a:p>
            <a:endParaRPr lang="ru-RU" dirty="0"/>
          </a:p>
          <a:p>
            <a:r>
              <a:rPr lang="ru-RU" dirty="0"/>
              <a:t>Что выведет на экран эта программа?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303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Переменная с параметром исключения не может быть выделена</a:t>
            </a:r>
            <a:r>
              <a:rPr lang="ru-RU" baseline="0" dirty="0"/>
              <a:t> в стеке: стек текущей функции может уничтожиться если обработчик ошибки находится в вызывающей функции.</a:t>
            </a:r>
          </a:p>
          <a:p>
            <a:r>
              <a:rPr lang="ru-RU" dirty="0"/>
              <a:t>Переменная с параметром исключения не может быть выделена</a:t>
            </a:r>
            <a:r>
              <a:rPr lang="ru-RU" baseline="0" dirty="0"/>
              <a:t> в динамической памяти: иначе невозможно было бы обрабатывать исключения нехватки оперативной памяти.</a:t>
            </a:r>
          </a:p>
          <a:p>
            <a:r>
              <a:rPr lang="ru-RU" baseline="0" dirty="0"/>
              <a:t>Поэтому она может быть только статической и память для возможных исключений должна выделяться заблаговременно до входа в контролируемый блок кода </a:t>
            </a:r>
            <a:r>
              <a:rPr lang="en-US" baseline="0" dirty="0"/>
              <a:t>try.</a:t>
            </a:r>
            <a:endParaRPr lang="ru-RU" baseline="0" dirty="0"/>
          </a:p>
          <a:p>
            <a:r>
              <a:rPr lang="ru-RU" baseline="0" dirty="0"/>
              <a:t>При этом если исключение конструируется прямо в операторе </a:t>
            </a:r>
            <a:r>
              <a:rPr lang="en-US" baseline="0" dirty="0"/>
              <a:t>throw</a:t>
            </a:r>
            <a:r>
              <a:rPr lang="ru-RU" baseline="0" dirty="0"/>
              <a:t>, то может быть применена оптимизация, чтобы исключить необходимость копирования/перемещения: объект сразу может быть сконструирован в статической памяти.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Важно: о</a:t>
            </a:r>
            <a:r>
              <a:rPr lang="ru-RU" dirty="0"/>
              <a:t>сторожно с неявными преобразованиями.</a:t>
            </a:r>
            <a:endParaRPr lang="ru-RU" baseline="0" dirty="0"/>
          </a:p>
          <a:p>
            <a:r>
              <a:rPr lang="ru-RU" sz="2200" dirty="0"/>
              <a:t>Неявное</a:t>
            </a:r>
            <a:r>
              <a:rPr lang="ru-RU" sz="2200" baseline="0" dirty="0"/>
              <a:t> преобразование может быть задействовано для:</a:t>
            </a:r>
          </a:p>
          <a:p>
            <a:r>
              <a:rPr lang="ru-RU" sz="2200" baseline="0" dirty="0"/>
              <a:t>1) встроенных типов (</a:t>
            </a:r>
            <a:r>
              <a:rPr lang="en-US" sz="2200" baseline="0" dirty="0"/>
              <a:t>int </a:t>
            </a:r>
            <a:r>
              <a:rPr lang="ru-RU" sz="2200" baseline="0" dirty="0"/>
              <a:t>преобразуется в </a:t>
            </a:r>
            <a:r>
              <a:rPr lang="en-US" sz="2200" baseline="0" dirty="0"/>
              <a:t>double)</a:t>
            </a:r>
            <a:endParaRPr lang="ru-RU" sz="2200" dirty="0"/>
          </a:p>
          <a:p>
            <a:r>
              <a:rPr lang="ru-RU" sz="2200" dirty="0"/>
              <a:t>2)</a:t>
            </a:r>
            <a:r>
              <a:rPr lang="en-US" sz="2200" dirty="0"/>
              <a:t> </a:t>
            </a:r>
            <a:r>
              <a:rPr lang="ru-RU" sz="2200" dirty="0"/>
              <a:t>в</a:t>
            </a:r>
            <a:r>
              <a:rPr lang="ru-RU" sz="2200" baseline="0" dirty="0"/>
              <a:t> соответствии с иерархией наследования (указатель/ссылка на класс наследник преобразуется в указатель/ссылку на класс родитель)</a:t>
            </a:r>
          </a:p>
          <a:p>
            <a:r>
              <a:rPr lang="ru-RU" sz="2200" baseline="0" dirty="0"/>
              <a:t>3) с помощью неявных преобразований:</a:t>
            </a:r>
          </a:p>
          <a:p>
            <a:r>
              <a:rPr lang="ru-RU" sz="2200" dirty="0"/>
              <a:t>- при передаче исключения по значению существует оператор преобразования из типа сгенерированного исключения в тип обработчика</a:t>
            </a:r>
            <a:r>
              <a:rPr lang="ru-RU" sz="2200" baseline="0" dirty="0"/>
              <a:t> исключения</a:t>
            </a:r>
          </a:p>
          <a:p>
            <a:r>
              <a:rPr lang="ru-RU" sz="2200" dirty="0"/>
              <a:t>- при передаче исключения по значению у типа</a:t>
            </a:r>
            <a:r>
              <a:rPr lang="ru-RU" sz="2200" baseline="0" dirty="0"/>
              <a:t> обработчика исключения существует конструктор преобразования(конструктор с единственным параметром) из типа сгенерированного исключения.</a:t>
            </a:r>
            <a:endParaRPr lang="ru-RU" baseline="0" dirty="0"/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154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96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выведет эта программа?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864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Ответ на вопрос предыдущего слайда:</a:t>
            </a:r>
          </a:p>
          <a:p>
            <a:r>
              <a:rPr lang="ru-RU" dirty="0"/>
              <a:t>Во</a:t>
            </a:r>
            <a:r>
              <a:rPr lang="ru-RU" baseline="0" dirty="0"/>
              <a:t> внутреннем блоке </a:t>
            </a:r>
            <a:r>
              <a:rPr lang="en-US" baseline="0" dirty="0"/>
              <a:t>try </a:t>
            </a:r>
            <a:r>
              <a:rPr lang="ru-RU" baseline="0" dirty="0"/>
              <a:t>нет обработчика для типа </a:t>
            </a:r>
            <a:r>
              <a:rPr lang="en-US" baseline="0" dirty="0"/>
              <a:t>char*</a:t>
            </a:r>
            <a:r>
              <a:rPr lang="ru-RU" baseline="0" dirty="0"/>
              <a:t>, поэтому подходящий обработчик будет искаться во внешнем блоке </a:t>
            </a:r>
            <a:r>
              <a:rPr lang="en-US" baseline="0" dirty="0"/>
              <a:t>try.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077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же во внутреннем блоке </a:t>
            </a:r>
            <a:r>
              <a:rPr lang="en-US" dirty="0"/>
              <a:t>try </a:t>
            </a:r>
            <a:r>
              <a:rPr lang="ru-RU" dirty="0"/>
              <a:t>был бы нужный</a:t>
            </a:r>
            <a:r>
              <a:rPr lang="ru-RU" baseline="0" dirty="0"/>
              <a:t> обработчик, то был бы вызван именно он.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375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3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Использование в обработчике </a:t>
            </a:r>
            <a:r>
              <a:rPr lang="en-US" dirty="0"/>
              <a:t>catch </a:t>
            </a:r>
            <a:r>
              <a:rPr lang="ru-RU" dirty="0"/>
              <a:t>ключевого слова </a:t>
            </a:r>
            <a:r>
              <a:rPr lang="en-US" dirty="0"/>
              <a:t>throw </a:t>
            </a:r>
            <a:r>
              <a:rPr lang="ru-RU" dirty="0"/>
              <a:t>без</a:t>
            </a:r>
            <a:r>
              <a:rPr lang="ru-RU" baseline="0" dirty="0"/>
              <a:t> параметров приведёт к вызову внешнего обработчика исключений, при этом ему будет передано то же самое исключение.</a:t>
            </a:r>
          </a:p>
          <a:p>
            <a:r>
              <a:rPr lang="ru-RU" baseline="0" dirty="0"/>
              <a:t>Смотри следующий слайд…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747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Теперь программа</a:t>
            </a:r>
            <a:r>
              <a:rPr lang="ru-RU" baseline="0" dirty="0"/>
              <a:t> выводит на экран: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"</a:t>
            </a:r>
            <a:r>
              <a:rPr lang="en-US" baseline="0" dirty="0"/>
              <a:t>Handler 1: Evil code"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"</a:t>
            </a:r>
            <a:r>
              <a:rPr lang="en-US" baseline="0" dirty="0"/>
              <a:t>Handler 2: Evil code"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225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Отдельно надо упомянуть, что обработка аппаратных исключений (деление на ноль, обращение к невыделенной памяти) не перехватывается механизмом </a:t>
            </a:r>
            <a:r>
              <a:rPr lang="en-US" baseline="0" dirty="0"/>
              <a:t>try-catch </a:t>
            </a:r>
            <a:r>
              <a:rPr lang="ru-RU" baseline="0" dirty="0"/>
              <a:t>по умолчанию. Эту опцию нужно включать вручную в настройках проекта.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699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Примечание: исключение будет перехвачено только при включении в параметрах проекта перехвата аппаратных исключений (</a:t>
            </a:r>
            <a:r>
              <a:rPr lang="en-US" baseline="0" dirty="0"/>
              <a:t>"Yes with SEH exceptions"</a:t>
            </a:r>
            <a:r>
              <a:rPr lang="ru-RU" baseline="0" dirty="0"/>
              <a:t>) и запуске исполняемого файла без отладчика (иначе отладчик перехватит исключение сам).</a:t>
            </a:r>
          </a:p>
          <a:p>
            <a:r>
              <a:rPr lang="ru-RU" baseline="0" dirty="0"/>
              <a:t>К сожалению обработка аппаратных исключений хотя и поддерживается, но по умолчанию такие исключения передаются в обработчик </a:t>
            </a:r>
            <a:r>
              <a:rPr lang="en-US" baseline="0" dirty="0"/>
              <a:t>catch(…), </a:t>
            </a:r>
            <a:r>
              <a:rPr lang="ru-RU" baseline="0" dirty="0"/>
              <a:t>а чтобы определить тип ошибки необходимо вручную прописывать свой конвертер системного исключения в </a:t>
            </a:r>
            <a:r>
              <a:rPr lang="en-US" baseline="0" dirty="0"/>
              <a:t>C++ </a:t>
            </a:r>
            <a:r>
              <a:rPr lang="ru-RU" baseline="0" dirty="0"/>
              <a:t>исключение, а это не тривиально.</a:t>
            </a:r>
          </a:p>
          <a:p>
            <a:r>
              <a:rPr lang="ru-RU" baseline="0" dirty="0"/>
              <a:t>К счастью, чаще всего это и не требуется, поскольку при аппаратных исключениях обычно продолжить нормально работу программы всё равно не возможно (при повреждении стека или кучи, откуда выделяется динамическая память).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86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 программе произойдёт исключение, вне какого-либо</a:t>
            </a:r>
            <a:r>
              <a:rPr lang="ru-RU" baseline="0" dirty="0"/>
              <a:t> блока </a:t>
            </a:r>
            <a:r>
              <a:rPr lang="en-US" baseline="0" dirty="0"/>
              <a:t>try</a:t>
            </a:r>
            <a:r>
              <a:rPr lang="ru-RU" baseline="0" dirty="0"/>
              <a:t>(), то </a:t>
            </a:r>
            <a:r>
              <a:rPr lang="en-US" baseline="0" dirty="0"/>
              <a:t>IDE </a:t>
            </a:r>
            <a:r>
              <a:rPr lang="ru-RU" baseline="0" dirty="0"/>
              <a:t>перехватит его и выведет сообщение об ошибке с предложением отладить программу.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8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тоже самое произойдёт с программой запущенной без отладчика,</a:t>
            </a:r>
            <a:r>
              <a:rPr lang="ru-RU" baseline="0" dirty="0"/>
              <a:t> то операционная система перехватит ошибку и запишет информацию об этом в системный журнал, а также выведет своё сообщение об ошибке с предложением завершить программу.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6545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Схожий механизм используется также и на уровне ядра операционной</a:t>
            </a:r>
            <a:r>
              <a:rPr lang="ru-RU" baseline="0" dirty="0"/>
              <a:t> системы.</a:t>
            </a:r>
          </a:p>
          <a:p>
            <a:r>
              <a:rPr lang="ru-RU" baseline="0" dirty="0"/>
              <a:t>Если в каком-либо драйвере произойдёт необработанное исключение, то вы увидите предупреждение об ошибке, но единственным вариантом будет только перезагрузка компьютера.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336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описания ошибки одного параметра чаще всего бывает</a:t>
            </a:r>
            <a:r>
              <a:rPr lang="ru-RU" baseline="0" dirty="0"/>
              <a:t> мало.</a:t>
            </a:r>
          </a:p>
          <a:p>
            <a:r>
              <a:rPr lang="ru-RU" baseline="0" dirty="0"/>
              <a:t>Поэтому передавать имеет смысл структуру, в которую положить информацию о коде ошибки, понятное человеку сообщение об ошибке и любую другую полезную для обработки исключения информацию.</a:t>
            </a:r>
          </a:p>
          <a:p>
            <a:r>
              <a:rPr lang="ru-RU" baseline="0" dirty="0"/>
              <a:t>В С++ рекомендуется наследоваться от стандартного класса </a:t>
            </a:r>
            <a:r>
              <a:rPr lang="en-US" baseline="0" dirty="0"/>
              <a:t>exception</a:t>
            </a:r>
            <a:r>
              <a:rPr lang="ru-RU" baseline="0" dirty="0"/>
              <a:t> или просто использовать его напрямую</a:t>
            </a:r>
            <a:r>
              <a:rPr lang="en-US" baseline="0" dirty="0"/>
              <a:t>.</a:t>
            </a:r>
          </a:p>
          <a:p>
            <a:r>
              <a:rPr lang="ru-RU" baseline="0" dirty="0"/>
              <a:t>В стандартной реализации он поддерживает передачу текстового сообщения об ошибке.</a:t>
            </a:r>
          </a:p>
          <a:p>
            <a:r>
              <a:rPr lang="ru-RU" baseline="0" dirty="0"/>
              <a:t>(при этом стандартная реализация также позволяет передавать в конструктор литералы, которые не требуют для хранения выделения динамической памяти, а значит и её освобождения. А значит могут быть использованы для обработки ошибки отсутствия свободной памяти.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8343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</a:t>
            </a:r>
            <a:r>
              <a:rPr lang="ru-RU" baseline="0" dirty="0"/>
              <a:t> не так в этом примере?</a:t>
            </a:r>
          </a:p>
          <a:p>
            <a:r>
              <a:rPr lang="ru-RU" baseline="0" dirty="0"/>
              <a:t>(исключение передаётся в обработчик по значению, а значит каждый раз будет создаваться копия структуры,</a:t>
            </a:r>
            <a:br>
              <a:rPr lang="ru-RU" baseline="0" dirty="0"/>
            </a:br>
            <a:r>
              <a:rPr lang="ru-RU" baseline="0" dirty="0"/>
              <a:t>этого можно избежать передавая ссылку</a:t>
            </a:r>
            <a:r>
              <a:rPr lang="en-US" baseline="0" dirty="0"/>
              <a:t> – </a:t>
            </a:r>
            <a:r>
              <a:rPr lang="ru-RU" baseline="0" dirty="0"/>
              <a:t>см</a:t>
            </a:r>
            <a:r>
              <a:rPr lang="en-US" baseline="0" dirty="0"/>
              <a:t>.</a:t>
            </a:r>
            <a:r>
              <a:rPr lang="ru-RU" baseline="0" dirty="0"/>
              <a:t> следующий слайд)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350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361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(и быстрый)</a:t>
            </a:r>
            <a:r>
              <a:rPr lang="ru-RU" baseline="0" dirty="0"/>
              <a:t> способ обработки ошибок, он применялся ещё в языке С:</a:t>
            </a:r>
            <a:br>
              <a:rPr lang="ru-RU" baseline="0" dirty="0"/>
            </a:br>
            <a:r>
              <a:rPr lang="ru-RU" baseline="0" dirty="0"/>
              <a:t>каждая функция возвращает признак</a:t>
            </a:r>
            <a:r>
              <a:rPr lang="en-US" baseline="0" dirty="0"/>
              <a:t> </a:t>
            </a:r>
            <a:r>
              <a:rPr lang="ru-RU" baseline="0" dirty="0"/>
              <a:t>типа </a:t>
            </a:r>
            <a:r>
              <a:rPr lang="en-US" baseline="0" dirty="0"/>
              <a:t>bool</a:t>
            </a:r>
            <a:r>
              <a:rPr lang="ru-RU" baseline="0" dirty="0"/>
              <a:t>, завершилась ли она корректно</a:t>
            </a:r>
            <a:r>
              <a:rPr lang="en-US" baseline="0" dirty="0"/>
              <a:t>(true</a:t>
            </a:r>
            <a:r>
              <a:rPr lang="ru-RU" baseline="0" dirty="0"/>
              <a:t>) или с ошибками</a:t>
            </a:r>
            <a:r>
              <a:rPr lang="en-US" baseline="0" dirty="0"/>
              <a:t>(false)</a:t>
            </a:r>
            <a:r>
              <a:rPr lang="ru-RU" baseline="0" dirty="0"/>
              <a:t>. Иногда вместо этого возвращается </a:t>
            </a:r>
            <a:r>
              <a:rPr lang="en-US" baseline="0" dirty="0"/>
              <a:t>int </a:t>
            </a:r>
            <a:r>
              <a:rPr lang="ru-RU" baseline="0" dirty="0"/>
              <a:t>код ошибки: 0 – выполнено без ошибок, любое другое число – коды разных возможных ошибок.</a:t>
            </a:r>
            <a:endParaRPr lang="en-US" baseline="0" dirty="0"/>
          </a:p>
          <a:p>
            <a:r>
              <a:rPr lang="ru-RU" dirty="0"/>
              <a:t>Этот метод лучший по быстродействию, но требует много </a:t>
            </a:r>
            <a:r>
              <a:rPr lang="ru-RU" baseline="0" dirty="0"/>
              <a:t>поддерживающего кода: надо проверять результат выполнения каждой вызываемой функции и описывать, что делать, если она выполнена с ошибками. А если ещё и ошибки могут быть разные, то и набор выполняемых действий может быть различным для каждого типа ошибки, а значит такого вспомогательного кода будет ещё больше.</a:t>
            </a:r>
          </a:p>
          <a:p>
            <a:r>
              <a:rPr lang="ru-RU" baseline="0" dirty="0"/>
              <a:t>Поэтому на этой лекции будет рассмотрен более удобный способ обработки ошибок.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163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 стандартном классе </a:t>
            </a:r>
            <a:r>
              <a:rPr lang="en-US" baseline="0" dirty="0"/>
              <a:t>exception</a:t>
            </a:r>
            <a:r>
              <a:rPr lang="ru-RU" baseline="0" dirty="0"/>
              <a:t> есть дополнительный конструктор вида</a:t>
            </a:r>
          </a:p>
          <a:p>
            <a:r>
              <a:rPr lang="en-US" baseline="0" dirty="0"/>
              <a:t>exception(const char* msg, int) </a:t>
            </a:r>
            <a:endParaRPr lang="ru-RU" baseline="0" dirty="0"/>
          </a:p>
          <a:p>
            <a:r>
              <a:rPr lang="ru-RU" baseline="0" dirty="0"/>
              <a:t>При его использовании передаваемая строка считается литералом, а значит не дублируется и в деструкторе не освобождается.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52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</a:t>
            </a:r>
            <a:r>
              <a:rPr lang="ru-RU" baseline="0" dirty="0"/>
              <a:t> нужно хранить больше информации об исключении, то можно </a:t>
            </a:r>
            <a:r>
              <a:rPr lang="ru-RU" baseline="0" dirty="0" err="1"/>
              <a:t>отнаследоваться</a:t>
            </a:r>
            <a:r>
              <a:rPr lang="ru-RU" baseline="0" dirty="0"/>
              <a:t> от класса исключения</a:t>
            </a:r>
          </a:p>
          <a:p>
            <a:r>
              <a:rPr lang="ru-RU" baseline="0" dirty="0"/>
              <a:t>и в наследнике добавить новые параметры.</a:t>
            </a:r>
          </a:p>
          <a:p>
            <a:endParaRPr lang="en-US" dirty="0"/>
          </a:p>
          <a:p>
            <a:r>
              <a:rPr lang="ru-RU" dirty="0"/>
              <a:t>Стандартная</a:t>
            </a:r>
            <a:r>
              <a:rPr lang="ru-RU" baseline="0" dirty="0"/>
              <a:t> реализация С++ использует следующую иерархию исключений, но тут подробно останавливаться не будем.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4682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r>
              <a:rPr lang="ru-RU" baseline="0" dirty="0"/>
              <a:t> наследования при обработке исключений позволяет классифицировать исключение по типу и прописывать разные обработчики для разных типов исключений.</a:t>
            </a:r>
          </a:p>
          <a:p>
            <a:r>
              <a:rPr lang="ru-RU" baseline="0" dirty="0"/>
              <a:t>Обратить внимание:</a:t>
            </a:r>
            <a:br>
              <a:rPr lang="ru-RU" baseline="0" dirty="0"/>
            </a:br>
            <a:r>
              <a:rPr lang="ru-RU" baseline="0" dirty="0"/>
              <a:t>- обработчик родительского класса обязательно должен быть прописан после всех дочерних</a:t>
            </a:r>
          </a:p>
          <a:p>
            <a:r>
              <a:rPr lang="ru-RU" baseline="0" dirty="0"/>
              <a:t>- обработчик </a:t>
            </a:r>
            <a:r>
              <a:rPr lang="en-US" baseline="0" dirty="0"/>
              <a:t>catch</a:t>
            </a:r>
            <a:r>
              <a:rPr lang="ru-RU" baseline="0" dirty="0"/>
              <a:t>(…) должен быть прописан самым последним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98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Это п</a:t>
            </a:r>
            <a:r>
              <a:rPr lang="ru-RU" dirty="0"/>
              <a:t>ример того же способа, но</a:t>
            </a:r>
            <a:r>
              <a:rPr lang="ru-RU" baseline="0" dirty="0"/>
              <a:t> </a:t>
            </a:r>
            <a:r>
              <a:rPr lang="ru-RU" dirty="0"/>
              <a:t>на языке </a:t>
            </a:r>
            <a:r>
              <a:rPr lang="en-US" dirty="0"/>
              <a:t>C</a:t>
            </a:r>
            <a:r>
              <a:rPr lang="ru-RU" baseline="0" dirty="0"/>
              <a:t> -</a:t>
            </a:r>
            <a:r>
              <a:rPr lang="en-US" baseline="0" dirty="0"/>
              <a:t> </a:t>
            </a:r>
            <a:r>
              <a:rPr lang="ru-RU" baseline="0" dirty="0"/>
              <a:t>тут нет классов с деструкторами, которые обеспечивают </a:t>
            </a:r>
            <a:r>
              <a:rPr lang="en-US" baseline="0" dirty="0"/>
              <a:t>RAII </a:t>
            </a:r>
            <a:r>
              <a:rPr lang="ru-RU" baseline="0" dirty="0"/>
              <a:t>неявное выполнение освобождения ресурсов.</a:t>
            </a:r>
          </a:p>
          <a:p>
            <a:r>
              <a:rPr lang="ru-RU" baseline="0" dirty="0"/>
              <a:t>Поэтому все минусы этого метода обработки ошибок более наглядны: много кода</a:t>
            </a:r>
            <a:r>
              <a:rPr lang="en-US" baseline="0" dirty="0"/>
              <a:t>,</a:t>
            </a:r>
            <a:r>
              <a:rPr lang="ru-RU" baseline="0" dirty="0"/>
              <a:t> который освобождает выделенную память, закрывает используемый дескриптор файла. И это в случае ошибки в любой из вызываемых функций.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166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Разберёмся с терминологией.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Сгенерировать, сформировать,</a:t>
            </a:r>
            <a:r>
              <a:rPr lang="ru-RU" baseline="0" dirty="0"/>
              <a:t> кинуть, </a:t>
            </a:r>
            <a:r>
              <a:rPr lang="ru-RU" dirty="0"/>
              <a:t>выбросить</a:t>
            </a:r>
            <a:r>
              <a:rPr lang="ru-RU" baseline="0" dirty="0"/>
              <a:t> исключение – синонимы для описания вызова обработчика исключений.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Обработчик исключений – специальная функция или блок кода вызываемый в случае возникновения исключения.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80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312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Классификация исключений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024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Классификация исключений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обработки исключения </a:t>
            </a:r>
            <a:r>
              <a:rPr lang="ru-RU" b="1" dirty="0"/>
              <a:t>без возврата</a:t>
            </a:r>
            <a:r>
              <a:rPr lang="ru-RU" dirty="0"/>
              <a:t>: </a:t>
            </a:r>
            <a:r>
              <a:rPr lang="en-US" dirty="0"/>
              <a:t>Microsoft Office </a:t>
            </a:r>
            <a:r>
              <a:rPr lang="ru-RU" dirty="0"/>
              <a:t>в случае возникновения неизвестного ему исключения обрабатывает его без возврата – пытается сохранить текущий документ и перезапускает программу заново, в надежде, что ошибка не повторится. Предыдущий экземпляр программы (с сгенерированным исключением) завершается.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обработки исключения </a:t>
            </a:r>
            <a:r>
              <a:rPr lang="ru-RU" b="1" dirty="0"/>
              <a:t>без возврата 2</a:t>
            </a:r>
            <a:r>
              <a:rPr lang="ru-RU" dirty="0"/>
              <a:t>: при возникновении ошибки открытия файла программа выдаёт пользователю сообщение о недоступности файла и продолжает работу дальше.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обработки исключения </a:t>
            </a:r>
            <a:r>
              <a:rPr lang="ru-RU" b="1" dirty="0"/>
              <a:t>с возвратом</a:t>
            </a:r>
            <a:r>
              <a:rPr lang="ru-RU" dirty="0"/>
              <a:t>: если программа обращается к области памяти, которая находится в подкачки, то генерируется исключение – "обращение к невыделенной памяти". Это исключение отлавливается ядром операционной системы, страница памяти загружается в оперативную память из файла подкачки, а пользовательская программа продолжается  с той же инструкции, которая вызвала ошибку, как будто и не было исключения.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771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пример обработки</a:t>
            </a:r>
            <a:r>
              <a:rPr lang="ru-RU" baseline="0" dirty="0"/>
              <a:t> ошибок с использованием специального </a:t>
            </a:r>
            <a:r>
              <a:rPr lang="en-US" baseline="0" dirty="0" err="1"/>
              <a:t>api</a:t>
            </a:r>
            <a:r>
              <a:rPr lang="en-US" baseline="0" dirty="0"/>
              <a:t> </a:t>
            </a:r>
            <a:r>
              <a:rPr lang="ru-RU" baseline="0" dirty="0"/>
              <a:t>из</a:t>
            </a:r>
            <a:r>
              <a:rPr lang="en-US" baseline="0" dirty="0"/>
              <a:t> </a:t>
            </a:r>
            <a:r>
              <a:rPr lang="ru-RU" baseline="0" dirty="0"/>
              <a:t>ОС </a:t>
            </a:r>
            <a:r>
              <a:rPr lang="en-US" baseline="0" dirty="0"/>
              <a:t>Windows</a:t>
            </a:r>
            <a:r>
              <a:rPr lang="ru-RU" baseline="0" dirty="0"/>
              <a:t>.</a:t>
            </a:r>
            <a:endParaRPr lang="en-US" baseline="0" dirty="0"/>
          </a:p>
          <a:p>
            <a:r>
              <a:rPr lang="ru-RU" dirty="0"/>
              <a:t>Функция </a:t>
            </a:r>
            <a:r>
              <a:rPr lang="en-US" dirty="0" err="1"/>
              <a:t>SetUnhandledExceptionFilter</a:t>
            </a:r>
            <a:r>
              <a:rPr lang="ru-RU" dirty="0"/>
              <a:t> устанавливает в качестве обработчика ошибок метод </a:t>
            </a:r>
            <a:r>
              <a:rPr lang="en-US" dirty="0" err="1"/>
              <a:t>UnhandledExceptionFiter</a:t>
            </a:r>
            <a:r>
              <a:rPr lang="ru-RU" dirty="0"/>
              <a:t>.</a:t>
            </a:r>
          </a:p>
          <a:p>
            <a:r>
              <a:rPr lang="ru-RU" dirty="0"/>
              <a:t>Теперь</a:t>
            </a:r>
            <a:r>
              <a:rPr lang="ru-RU" baseline="0" dirty="0"/>
              <a:t> если произойдёт необработанное другими способами исключение (например, как в этом примере, обращение к невыделенной памяти по адресу 13) вместо аварийного завершения программы будет вызван обработчик </a:t>
            </a:r>
            <a:r>
              <a:rPr lang="en-US" dirty="0" err="1"/>
              <a:t>UnhandledExceptionFiter</a:t>
            </a:r>
            <a:r>
              <a:rPr lang="ru-RU" dirty="0"/>
              <a:t>.</a:t>
            </a:r>
          </a:p>
          <a:p>
            <a:r>
              <a:rPr lang="ru-RU" dirty="0"/>
              <a:t>Этому методу будет передана специальная структура с описанием произошедшего исключения.</a:t>
            </a:r>
          </a:p>
          <a:p>
            <a:r>
              <a:rPr lang="ru-RU" baseline="0" dirty="0"/>
              <a:t>В примере из структуры </a:t>
            </a:r>
            <a:r>
              <a:rPr lang="ru-RU" baseline="0" dirty="0" err="1"/>
              <a:t>бурётся</a:t>
            </a:r>
            <a:r>
              <a:rPr lang="ru-RU" baseline="0" dirty="0"/>
              <a:t> код ошибки и выводится на экран.</a:t>
            </a:r>
          </a:p>
          <a:p>
            <a:r>
              <a:rPr lang="en-US" dirty="0" err="1"/>
              <a:t>SetUnhandledExceptionFilter</a:t>
            </a:r>
            <a:r>
              <a:rPr lang="ru-RU" dirty="0"/>
              <a:t> может обрабатывать ошибки с возвратом или без возврата</a:t>
            </a:r>
            <a:r>
              <a:rPr lang="ru-RU" baseline="0" dirty="0"/>
              <a:t> - з</a:t>
            </a:r>
            <a:r>
              <a:rPr lang="ru-RU" dirty="0"/>
              <a:t>ависит от возвращённого значения:</a:t>
            </a:r>
          </a:p>
          <a:p>
            <a:r>
              <a:rPr lang="en-US" dirty="0"/>
              <a:t>- return EXCEPTION_EXECUTE_HANDLER</a:t>
            </a:r>
            <a:r>
              <a:rPr lang="ru-RU" dirty="0"/>
              <a:t> говорит,</a:t>
            </a:r>
            <a:r>
              <a:rPr lang="ru-RU" baseline="0" dirty="0"/>
              <a:t> что ошибка не обработана и надо вызвать следующий обработчик, им скорее всего будет стандартный обработчик исключений </a:t>
            </a:r>
            <a:r>
              <a:rPr lang="en-US" baseline="0" dirty="0"/>
              <a:t>Windows</a:t>
            </a:r>
            <a:r>
              <a:rPr lang="ru-RU" baseline="0" dirty="0"/>
              <a:t>, который выдаст сообщит пользователю об ошибке и завершит программу.</a:t>
            </a:r>
            <a:endParaRPr lang="en-US" baseline="0" dirty="0"/>
          </a:p>
          <a:p>
            <a:r>
              <a:rPr lang="en-US" dirty="0"/>
              <a:t>- return EXCEPTION_CONTINUE_EXECUTION </a:t>
            </a:r>
            <a:r>
              <a:rPr lang="ru-RU" dirty="0"/>
              <a:t>говорит продолжить выполнение программы с того же места,</a:t>
            </a:r>
            <a:r>
              <a:rPr lang="ru-RU" baseline="0" dirty="0"/>
              <a:t> выполнив инструкцию вызвавшую исключение повторно.</a:t>
            </a:r>
            <a:endParaRPr lang="ru-RU" dirty="0"/>
          </a:p>
          <a:p>
            <a:endParaRPr lang="ru-RU" dirty="0"/>
          </a:p>
          <a:p>
            <a:r>
              <a:rPr lang="ru-RU" baseline="0" dirty="0"/>
              <a:t>Ограничение: если запустить эту программу под </a:t>
            </a:r>
            <a:r>
              <a:rPr lang="en-US" baseline="0" dirty="0"/>
              <a:t>IDE </a:t>
            </a:r>
            <a:r>
              <a:rPr lang="ru-RU" baseline="0" dirty="0"/>
              <a:t>в режиме отладки, то она перехватит исключение до вызова </a:t>
            </a:r>
            <a:r>
              <a:rPr lang="en-US" baseline="0" dirty="0" err="1"/>
              <a:t>UnhandledExceptionFiter</a:t>
            </a:r>
            <a:r>
              <a:rPr lang="ru-RU" baseline="0" dirty="0"/>
              <a:t>.</a:t>
            </a:r>
            <a:br>
              <a:rPr lang="ru-RU" baseline="0" dirty="0"/>
            </a:br>
            <a:r>
              <a:rPr lang="ru-RU" baseline="0" dirty="0"/>
              <a:t>Если запускать без отладки, то выполнится </a:t>
            </a:r>
            <a:r>
              <a:rPr lang="en-US" baseline="0" dirty="0" err="1"/>
              <a:t>UnhandledExceptionFiter</a:t>
            </a:r>
            <a:r>
              <a:rPr lang="en-US" baseline="0" dirty="0"/>
              <a:t> </a:t>
            </a:r>
            <a:r>
              <a:rPr lang="ru-RU" baseline="0" dirty="0"/>
              <a:t>и выдаст на экран код ошибки.</a:t>
            </a:r>
          </a:p>
          <a:p>
            <a:endParaRPr lang="ru-RU" dirty="0"/>
          </a:p>
          <a:p>
            <a:r>
              <a:rPr lang="ru-RU" dirty="0"/>
              <a:t>(По</a:t>
            </a:r>
            <a:r>
              <a:rPr lang="en-US" baseline="0" dirty="0"/>
              <a:t> </a:t>
            </a:r>
            <a:r>
              <a:rPr lang="ru-RU" baseline="0" dirty="0"/>
              <a:t>похожему механизму работает </a:t>
            </a:r>
            <a:r>
              <a:rPr lang="en-US" baseline="0" dirty="0"/>
              <a:t>swap </a:t>
            </a:r>
            <a:r>
              <a:rPr lang="ru-RU" baseline="0" dirty="0"/>
              <a:t>файл, но только с возвратом.)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88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Дата 7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Дата 7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6000" y="188640"/>
            <a:ext cx="8640960" cy="607572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1881188" indent="-1881188"/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Раздел 4. Объектно-ориентированное программирование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13. Введение в объектно-ориентированное программирование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14. Инкапсуляция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15. Связанные динамические структуры данных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. Абстрактные типы данных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. Шаблоны классов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. Библиотека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STL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9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. Наследование и полиморфизм</a:t>
            </a:r>
          </a:p>
          <a:p>
            <a:pPr marL="633413" lvl="1" fontAlgn="t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. Основы объектно-ориентированного проектирования</a:t>
            </a:r>
          </a:p>
          <a:p>
            <a:pPr marL="1881188" lvl="0" indent="-1881188">
              <a:lnSpc>
                <a:spcPct val="107000"/>
              </a:lnSpc>
              <a:buClr>
                <a:schemeClr val="bg1">
                  <a:lumMod val="65000"/>
                </a:schemeClr>
              </a:buClr>
            </a:pPr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5. Дополнительные темы</a:t>
            </a:r>
          </a:p>
          <a:p>
            <a:pPr marL="627063" lvl="0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2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. Основы системы ввода-вывода</a:t>
            </a:r>
          </a:p>
          <a:p>
            <a:pPr marL="452438" lvl="0" indent="-452438" fontAlgn="t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Тема 2</a:t>
            </a:r>
            <a:r>
              <a:rPr lang="en-US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Обработка исключений</a:t>
            </a:r>
          </a:p>
          <a:p>
            <a:pPr marL="628650" indent="-1588" fontAlgn="t">
              <a:lnSpc>
                <a:spcPct val="107000"/>
              </a:lnSpc>
            </a:pPr>
            <a:endParaRPr lang="ru-RU" dirty="0">
              <a:solidFill>
                <a:prstClr val="white">
                  <a:lumMod val="75000"/>
                </a:prstClr>
              </a:solidFill>
            </a:endParaRPr>
          </a:p>
          <a:p>
            <a:pPr marL="628650" indent="-1588">
              <a:lnSpc>
                <a:spcPct val="107000"/>
              </a:lnSpc>
            </a:pPr>
            <a:endParaRPr lang="ru-RU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793490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66131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Обработка исключений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48064" y="1124744"/>
            <a:ext cx="3703320" cy="736282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СТРУКТУРНАЯ ОБРАБОТКА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86068" y="1772816"/>
            <a:ext cx="4306412" cy="41715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sz="2400" dirty="0"/>
              <a:t>1. Может предоставляться только на уровне языка программирования, поскольку</a:t>
            </a:r>
            <a:br>
              <a:rPr lang="ru-RU" sz="2400" dirty="0"/>
            </a:br>
            <a:r>
              <a:rPr lang="ru-RU" sz="2400" dirty="0"/>
              <a:t>требует наличия специальных синтаксических конструкций.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sz="2400" dirty="0"/>
              <a:t>2. Такая конструкция содержит блок контролируемого кода и обработчик (обработчики) исключений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7544" y="1124744"/>
            <a:ext cx="3960440" cy="736282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НЕСТРУКТУРНАЯ ОБРАБОТКА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79513" y="1772816"/>
            <a:ext cx="4333630" cy="439248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sz="2400" dirty="0"/>
              <a:t>1. Реализуется путем регистрации функций-обработчиков для каждого возможного типа исключений.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sz="2400" dirty="0"/>
              <a:t>2. ОС предоставляет программисту возможности зарегистрировать обработчик для каждого типа исключений.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sz="2400" dirty="0"/>
              <a:t>3. В случае возникновения исключения, будет вызван </a:t>
            </a:r>
            <a:r>
              <a:rPr lang="ru-RU" sz="2400" u="sng" dirty="0"/>
              <a:t>последний</a:t>
            </a:r>
            <a:r>
              <a:rPr lang="ru-RU" sz="2400" dirty="0"/>
              <a:t> из зарегистрированных обработчиков.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Дата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66555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546233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код, выполнение которого может привести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к возникновению  исключений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(&lt;</a:t>
            </a:r>
            <a:r>
              <a:rPr lang="ru-RU" sz="2200" dirty="0">
                <a:solidFill>
                  <a:srgbClr val="6198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тип исключения 1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обработчик исключения 1</a:t>
            </a:r>
            <a:endParaRPr lang="en-US" sz="22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передаваемое значение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игнорируется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(&lt;</a:t>
            </a:r>
            <a:r>
              <a:rPr lang="ru-RU" sz="2200" dirty="0">
                <a:solidFill>
                  <a:srgbClr val="6198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тип исключения 2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>
                <a:solidFill>
                  <a:srgbClr val="6198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идентификатор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обработчик исключения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передаваемое значение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используется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обработчик всех остальных типов исключений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прописанных явно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0"/>
            <a:ext cx="8928992" cy="74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700" dirty="0">
                <a:solidFill>
                  <a:prstClr val="white">
                    <a:lumMod val="50000"/>
                  </a:prstClr>
                </a:solidFill>
              </a:rPr>
              <a:t>Формат обработчика исключений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16345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1520" y="1772816"/>
            <a:ext cx="8640959" cy="427487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[0x7fffffff];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тут будет вызвано</a:t>
            </a:r>
            <a:b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исключение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код использующий переменную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этот код выполнен не будет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(...)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Ошибка перехвачена и обработана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продолжение выполнения программы после ошибки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188640"/>
            <a:ext cx="8424936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800" dirty="0">
                <a:solidFill>
                  <a:prstClr val="white">
                    <a:lumMod val="50000"/>
                  </a:prstClr>
                </a:solidFill>
              </a:rPr>
              <a:t>Пример структурной обработки исключений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3688" y="5373216"/>
            <a:ext cx="7200424" cy="7200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ru-RU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 перехвачена и обработана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продолжение выполнения программы после ошибки</a:t>
            </a:r>
          </a:p>
        </p:txBody>
      </p:sp>
    </p:spTree>
    <p:extLst>
      <p:ext uri="{BB962C8B-B14F-4D97-AF65-F5344CB8AC3E}">
        <p14:creationId xmlns:p14="http://schemas.microsoft.com/office/powerpoint/2010/main" val="68076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95536" y="1052737"/>
            <a:ext cx="8496944" cy="1512168"/>
          </a:xfrm>
        </p:spPr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Для возбуждения </a:t>
            </a:r>
            <a:r>
              <a:rPr lang="ru-RU" sz="2400" b="1" dirty="0">
                <a:solidFill>
                  <a:srgbClr val="669999"/>
                </a:solidFill>
                <a:latin typeface="Arial" charset="0"/>
              </a:rPr>
              <a:t>собственных исключений </a:t>
            </a: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используется оператор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400" b="1" dirty="0">
                <a:solidFill>
                  <a:srgbClr val="216F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выражение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260648"/>
            <a:ext cx="799288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Генерация исключения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3212976"/>
            <a:ext cx="6606480" cy="276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 </a:t>
            </a:r>
            <a:r>
              <a:rPr lang="ru-RU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81129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1520" y="476672"/>
            <a:ext cx="8784976" cy="546233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 ошибки</a:t>
            </a:r>
            <a:r>
              <a:rPr lang="fr-F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iErr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4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sMsg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Описание ошибки</a:t>
            </a:r>
            <a:r>
              <a:rPr lang="fr-F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sMsg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4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(...)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Все остальные исключения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endParaRPr lang="ru-RU" sz="240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4128" y="5661248"/>
            <a:ext cx="3167976" cy="64807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ru-RU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Код ошибки: 3</a:t>
            </a:r>
          </a:p>
        </p:txBody>
      </p:sp>
    </p:spTree>
    <p:extLst>
      <p:ext uri="{BB962C8B-B14F-4D97-AF65-F5344CB8AC3E}">
        <p14:creationId xmlns:p14="http://schemas.microsoft.com/office/powerpoint/2010/main" val="368424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184577"/>
          </a:xfrm>
        </p:spPr>
        <p:txBody>
          <a:bodyPr>
            <a:noAutofit/>
          </a:bodyPr>
          <a:lstStyle/>
          <a:p>
            <a:r>
              <a:rPr lang="ru-RU" sz="2200" dirty="0"/>
              <a:t>1. Создается статическая переменная со значением, заданным в операторе </a:t>
            </a:r>
            <a:r>
              <a:rPr lang="ru-RU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ru-RU" sz="2200" dirty="0"/>
              <a:t>. Она будет существовать до тех пор, пока исключение не будет обработано. Если переменная-исключение является объектом класса, при ее создании работает конструктор копирования/перемещения.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sz="2200" dirty="0"/>
              <a:t>2. Завершается выполнение защищенного </a:t>
            </a:r>
            <a:r>
              <a:rPr lang="ru-RU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ru-RU" sz="2200" dirty="0"/>
              <a:t>-блока: раскручивается стек подпрограмм, вызываются деструкторы для тех объектов, время жизни которых истекает и т.д.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sz="2200" dirty="0"/>
              <a:t>3. Выполняется поиск ближайшего по стеку из </a:t>
            </a:r>
            <a:r>
              <a:rPr lang="ru-RU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ru-RU" sz="2200" dirty="0"/>
              <a:t>-блоков, который пригоден для обработки созданного исключения: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ru-RU" sz="2200" dirty="0"/>
              <a:t>если тип, указанный в </a:t>
            </a:r>
            <a:r>
              <a:rPr lang="ru-RU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ru-RU" sz="2200" dirty="0"/>
              <a:t>-блоке, совпадает с типом созданного исключения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200" dirty="0"/>
              <a:t>или является ссылкой на этот тип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200" dirty="0"/>
              <a:t>или может быть </a:t>
            </a:r>
            <a:r>
              <a:rPr lang="ru-RU" sz="2200" dirty="0">
                <a:solidFill>
                  <a:schemeClr val="tx1"/>
                </a:solidFill>
              </a:rPr>
              <a:t>неявно </a:t>
            </a:r>
            <a:r>
              <a:rPr lang="ru-RU" sz="2200" dirty="0"/>
              <a:t>преобразован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200" dirty="0"/>
              <a:t>в операторе </a:t>
            </a:r>
            <a:r>
              <a:rPr lang="ru-RU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ru-RU" sz="2200" dirty="0">
                <a:solidFill>
                  <a:srgbClr val="0000FF"/>
                </a:solidFill>
              </a:rPr>
              <a:t> </a:t>
            </a:r>
            <a:r>
              <a:rPr lang="ru-RU" sz="2200" dirty="0"/>
              <a:t>задано многоточие.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88640"/>
            <a:ext cx="85689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Алгоритм поиска обработчика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1600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95536" y="1196752"/>
            <a:ext cx="8520227" cy="47525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dirty="0"/>
              <a:t>4. Если нужный обработчик найден - ему передается управление и значение оператора </a:t>
            </a:r>
            <a:r>
              <a:rPr lang="ru-RU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ru-RU" sz="2200" dirty="0"/>
              <a:t>. Оставшиеся </a:t>
            </a:r>
            <a:r>
              <a:rPr lang="ru-RU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ru-RU" sz="2200" dirty="0"/>
              <a:t>-блоки игнорируются.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200" dirty="0"/>
              <a:t>Порядок расположения </a:t>
            </a:r>
            <a:r>
              <a:rPr lang="ru-RU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ru-RU" sz="2200" dirty="0"/>
              <a:t>-блоков очень важен: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●"/>
            </a:pPr>
            <a:r>
              <a:rPr lang="ru-RU" sz="2200" dirty="0"/>
              <a:t>  блок </a:t>
            </a:r>
            <a:r>
              <a:rPr lang="ru-RU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*)</a:t>
            </a:r>
            <a:r>
              <a:rPr lang="ru-RU" sz="2200" dirty="0"/>
              <a:t> – после всех блоков с указательными типами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●"/>
            </a:pPr>
            <a:r>
              <a:rPr lang="ru-RU" sz="2200" dirty="0">
                <a:solidFill>
                  <a:srgbClr val="0000FF"/>
                </a:solidFill>
              </a:rPr>
              <a:t>  </a:t>
            </a:r>
            <a:r>
              <a:rPr lang="ru-RU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r>
              <a:rPr lang="ru-RU" sz="2200" dirty="0">
                <a:cs typeface="Consolas" panose="020B0609020204030204" pitchFamily="49" charset="0"/>
              </a:rPr>
              <a:t> </a:t>
            </a:r>
            <a:r>
              <a:rPr lang="ru-RU" sz="2200" dirty="0"/>
              <a:t>должен стоять последним в списке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Если ни один из</a:t>
            </a:r>
            <a:r>
              <a:rPr lang="ru-RU" sz="2200" dirty="0">
                <a:solidFill>
                  <a:srgbClr val="0000FF"/>
                </a:solidFill>
              </a:rPr>
              <a:t> </a:t>
            </a:r>
            <a:r>
              <a:rPr lang="ru-RU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ru-RU" sz="2200" dirty="0">
                <a:solidFill>
                  <a:schemeClr val="tx1"/>
                </a:solidFill>
              </a:rPr>
              <a:t>-блоков</a:t>
            </a:r>
            <a:r>
              <a:rPr lang="ru-RU" sz="2200" dirty="0"/>
              <a:t> не подходит, то исключение считается необработанным. Его обработка может быть продолжена во внешних блоках </a:t>
            </a:r>
            <a:r>
              <a:rPr lang="ru-RU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ru-RU" sz="2200" dirty="0">
                <a:solidFill>
                  <a:srgbClr val="0000FF"/>
                </a:solidFill>
              </a:rPr>
              <a:t> </a:t>
            </a:r>
            <a:r>
              <a:rPr lang="ru-RU" sz="2200" dirty="0"/>
              <a:t>(если они, конечно, есть).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Из любого обработчика </a:t>
            </a:r>
            <a:r>
              <a:rPr lang="ru-RU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ru-RU" sz="2400" dirty="0"/>
              <a:t> </a:t>
            </a:r>
            <a:r>
              <a:rPr lang="ru-RU" sz="2200" dirty="0"/>
              <a:t>можно передать обработку вышестоящему блоку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ru-RU" sz="2200" dirty="0"/>
              <a:t>, просто вызвав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ru-RU" sz="2200" dirty="0"/>
              <a:t>без параметров. При этом вышестоящему обработчику исключений будет передан тот же самый параметр, что и у первичного исключения.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85689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Алгоритм поиска обработчика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65000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39552" y="764704"/>
            <a:ext cx="7872155" cy="52241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"Evil code"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iErr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"Handler 1: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iErr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"Handler int"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sMsg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"Handler 2: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sMsg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85689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Вложенные обработчики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490353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39552" y="764704"/>
            <a:ext cx="7872155" cy="52241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"Evil code"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iErr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"Handler 1: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iErr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"Handler int"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b="1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sMsg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"Handler 2: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sMsg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85689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Вложенные обработчики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088" y="4797152"/>
            <a:ext cx="3528016" cy="5040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Handler 2: Evil code</a:t>
            </a:r>
            <a:endParaRPr lang="ru-RU" sz="2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697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39552" y="764704"/>
            <a:ext cx="7872155" cy="52241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"Evil code"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b="1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sMsg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"Handler 1: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sMsg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"Handler int"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sMsg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"Handler 2: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sMsg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85689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Вложенные обработчики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080" y="2276872"/>
            <a:ext cx="3528016" cy="5040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Handler 1: Evil code</a:t>
            </a:r>
            <a:endParaRPr lang="ru-RU" sz="2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9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66776" y="277678"/>
            <a:ext cx="8625704" cy="631042"/>
          </a:xfrm>
        </p:spPr>
        <p:txBody>
          <a:bodyPr>
            <a:normAutofit fontScale="77500" lnSpcReduction="20000"/>
          </a:bodyPr>
          <a:lstStyle/>
          <a:p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Методы информирования об ошибках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B53F76E-F10C-4A5A-9699-674F0C8492E0}"/>
              </a:ext>
            </a:extLst>
          </p:cNvPr>
          <p:cNvSpPr/>
          <p:nvPr/>
        </p:nvSpPr>
        <p:spPr>
          <a:xfrm>
            <a:off x="307415" y="1117225"/>
            <a:ext cx="8111765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352425" defTabSz="9144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ru-RU" sz="2400" dirty="0"/>
              <a:t>возврат кода ошибки через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</a:p>
          <a:p>
            <a:pPr marL="444500" indent="-352425" defTabSz="9144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ru-RU" sz="2400" dirty="0"/>
              <a:t>использование исключений </a:t>
            </a:r>
            <a:r>
              <a:rPr lang="en-US" sz="2400" dirty="0">
                <a:solidFill>
                  <a:srgbClr val="0000FF"/>
                </a:solidFill>
              </a:rPr>
              <a:t>throw</a:t>
            </a:r>
          </a:p>
          <a:p>
            <a:pPr marL="444500" indent="-352425" defTabSz="9144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ru-RU" sz="2400" dirty="0"/>
              <a:t>комбинация двух предыдущих </a:t>
            </a:r>
            <a:r>
              <a:rPr lang="ru-RU" sz="2400" dirty="0">
                <a:highlight>
                  <a:srgbClr val="FFFFFF"/>
                </a:highlight>
              </a:rPr>
              <a:t>методов в разной пропорции</a:t>
            </a:r>
          </a:p>
        </p:txBody>
      </p:sp>
    </p:spTree>
    <p:extLst>
      <p:ext uri="{BB962C8B-B14F-4D97-AF65-F5344CB8AC3E}">
        <p14:creationId xmlns:p14="http://schemas.microsoft.com/office/powerpoint/2010/main" val="344087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39552" y="764704"/>
            <a:ext cx="7872155" cy="52241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"Evil code"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b="1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sMsg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"Handler 1: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sMsg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"Handler int"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sMsg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"Handler 2: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sMsg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85689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Вложенные обработчики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916476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39552" y="764704"/>
            <a:ext cx="7872155" cy="52241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"Evil code"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b="1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sMsg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"Handler 1: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sMsg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"Handler int"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b="1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sMsg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"Handler 2: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sMsg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85689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Вложенные обработчики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088" y="1052736"/>
            <a:ext cx="3528016" cy="936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Handler 1: Evil code</a:t>
            </a:r>
          </a:p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Handler 2: Evil code</a:t>
            </a:r>
          </a:p>
        </p:txBody>
      </p:sp>
    </p:spTree>
    <p:extLst>
      <p:ext uri="{BB962C8B-B14F-4D97-AF65-F5344CB8AC3E}">
        <p14:creationId xmlns:p14="http://schemas.microsoft.com/office/powerpoint/2010/main" val="231777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0"/>
            <a:ext cx="85689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Аппаратные исключения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77" y="764704"/>
            <a:ext cx="7836495" cy="5299231"/>
          </a:xfrm>
        </p:spPr>
      </p:pic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4047920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772816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*(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*)13;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(...)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аппаратное исключение"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23528" y="0"/>
            <a:ext cx="856895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Обработка аппаратных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297362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96" y="2059044"/>
            <a:ext cx="4595258" cy="2370025"/>
          </a:xfrm>
        </p:spPr>
      </p:pic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606392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94" y="2139060"/>
            <a:ext cx="3490262" cy="2209992"/>
          </a:xfrm>
        </p:spPr>
      </p:pic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142947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595390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95536" y="692696"/>
            <a:ext cx="8063346" cy="58521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m_sMsg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m_sMsg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200" i="1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strdup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m_sMsg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200" i="1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strdup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m_sMsg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m_sMsg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m_sMsg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44624"/>
            <a:ext cx="85689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Классы исключений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366827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396044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010001"/>
                </a:solidFill>
              </a:rPr>
              <a:t>Для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генерации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исключения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из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описанного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класса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достаточно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записать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инструкцию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Сообщение с описанием ошибки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Обработчик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соответствующей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ситуации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может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выглядеть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так</a:t>
            </a:r>
            <a:r>
              <a:rPr lang="ru-RU" sz="2400" dirty="0">
                <a:solidFill>
                  <a:prstClr val="black"/>
                </a:solidFill>
              </a:rPr>
              <a:t>:</a:t>
            </a:r>
          </a:p>
          <a:p>
            <a:pPr marL="0" indent="0"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здесь может быть сгенерировано</a:t>
            </a:r>
            <a:b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собственное исключение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"ERROR!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4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5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60648"/>
            <a:ext cx="85689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Классы исключений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466872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396044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010001"/>
                </a:solidFill>
              </a:rPr>
              <a:t>Для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генерации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исключения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из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описанного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класса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достаточно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записать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инструкцию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Сообщение с описанием ошибки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Обработчик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соответствующей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ситуации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может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выглядеть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10001"/>
                </a:solidFill>
              </a:rPr>
              <a:t>так</a:t>
            </a:r>
            <a:r>
              <a:rPr lang="ru-RU" sz="2400" dirty="0">
                <a:solidFill>
                  <a:prstClr val="black"/>
                </a:solidFill>
              </a:rPr>
              <a:t>:</a:t>
            </a:r>
          </a:p>
          <a:p>
            <a:pPr marL="0" indent="0"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здесь может быть сгенерировано</a:t>
            </a:r>
            <a:b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собственное исключение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b="1" u="sng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"ERROR!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4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5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60648"/>
            <a:ext cx="85689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Классы исключений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61279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66776" y="277678"/>
            <a:ext cx="7872155" cy="646150"/>
          </a:xfrm>
        </p:spPr>
        <p:txBody>
          <a:bodyPr>
            <a:normAutofit fontScale="92500" lnSpcReduction="10000"/>
          </a:bodyPr>
          <a:lstStyle/>
          <a:p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Обработка ошибок в стиле С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72358" y="1078380"/>
            <a:ext cx="811176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CDoorObject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pLoader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4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CElement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pLoader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pLoader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pLoader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 ||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1000 ||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 ||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1000)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4098506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85689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Стандартные исключения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924136"/>
            <a:ext cx="8640960" cy="53860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"Error"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fr-FR" sz="2000" i="1" dirty="0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i="1" dirty="0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i="1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what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what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i="1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what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what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06B995D-4234-42AD-A7F6-6B3B1D008CC1}"/>
              </a:ext>
            </a:extLst>
          </p:cNvPr>
          <p:cNvSpPr/>
          <p:nvPr/>
        </p:nvSpPr>
        <p:spPr>
          <a:xfrm>
            <a:off x="5652120" y="1650662"/>
            <a:ext cx="3240360" cy="8640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0121CE10: </a:t>
            </a:r>
            <a:r>
              <a:rPr lang="ru-RU" sz="2400" dirty="0" err="1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Error</a:t>
            </a:r>
            <a:endParaRPr lang="ru-RU" sz="2400" dirty="0">
              <a:solidFill>
                <a:schemeClr val="bg1">
                  <a:lumMod val="85000"/>
                </a:schemeClr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CBD1879-DE2B-44DB-82AD-9DC25BF3B171}"/>
              </a:ext>
            </a:extLst>
          </p:cNvPr>
          <p:cNvSpPr/>
          <p:nvPr/>
        </p:nvSpPr>
        <p:spPr>
          <a:xfrm>
            <a:off x="5652120" y="3649681"/>
            <a:ext cx="3240360" cy="69356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00127360: </a:t>
            </a:r>
            <a:r>
              <a:rPr lang="ru-RU" sz="2400" dirty="0" err="1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Error</a:t>
            </a:r>
            <a:endParaRPr lang="ru-RU" sz="2400" dirty="0">
              <a:solidFill>
                <a:schemeClr val="bg1">
                  <a:lumMod val="85000"/>
                </a:schemeClr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EF86FB-66DE-44CD-A42E-03950D08405E}"/>
              </a:ext>
            </a:extLst>
          </p:cNvPr>
          <p:cNvSpPr/>
          <p:nvPr/>
        </p:nvSpPr>
        <p:spPr>
          <a:xfrm>
            <a:off x="5652120" y="5939625"/>
            <a:ext cx="3240360" cy="365125"/>
          </a:xfrm>
          <a:prstGeom prst="rect">
            <a:avLst/>
          </a:prstGeom>
          <a:solidFill>
            <a:schemeClr val="tx1"/>
          </a:solidFill>
        </p:spPr>
        <p:txBody>
          <a:bodyPr wrap="square" tIns="0" bIns="0">
            <a:no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0121CE10: </a:t>
            </a:r>
            <a:r>
              <a:rPr lang="ru-RU" sz="2400" dirty="0" err="1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Error</a:t>
            </a:r>
            <a:endParaRPr lang="ru-RU" sz="2400" dirty="0">
              <a:solidFill>
                <a:schemeClr val="bg1">
                  <a:lumMod val="85000"/>
                </a:schemeClr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92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0"/>
            <a:ext cx="85689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Стандартные исключения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8577393" cy="5299231"/>
          </a:xfrm>
        </p:spPr>
      </p:pic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4206669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85689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Стандартные исключения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836712"/>
            <a:ext cx="842493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здесь может произойти исключительная ситуация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bad_alloc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 ...    }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logic_error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 ...    }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 ...    }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Ошибка: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(...)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Неизвестная ошибка!“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03539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81785" y="980387"/>
            <a:ext cx="7885522" cy="5319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10);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fopen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something.bah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rb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200" i="1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fread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10,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!= 0x10)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fclose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3;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Объект 4"/>
          <p:cNvSpPr>
            <a:spLocks noGrp="1"/>
          </p:cNvSpPr>
          <p:nvPr>
            <p:ph idx="1"/>
          </p:nvPr>
        </p:nvSpPr>
        <p:spPr>
          <a:xfrm>
            <a:off x="266776" y="277678"/>
            <a:ext cx="7872155" cy="646150"/>
          </a:xfrm>
        </p:spPr>
        <p:txBody>
          <a:bodyPr>
            <a:normAutofit fontScale="92500" lnSpcReduction="10000"/>
          </a:bodyPr>
          <a:lstStyle/>
          <a:p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Обработка ошибок в стиле С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8830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76207" y="544113"/>
            <a:ext cx="8622696" cy="5663089"/>
          </a:xfrm>
        </p:spPr>
        <p:txBody>
          <a:bodyPr wrap="square"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>
                <a:solidFill>
                  <a:schemeClr val="tx1"/>
                </a:solidFill>
              </a:rPr>
              <a:t>Исключение (</a:t>
            </a:r>
            <a:r>
              <a:rPr lang="en-US" altLang="ru-RU" sz="2400" dirty="0">
                <a:solidFill>
                  <a:schemeClr val="tx1"/>
                </a:solidFill>
              </a:rPr>
              <a:t>exception</a:t>
            </a:r>
            <a:r>
              <a:rPr lang="ru-RU" altLang="ru-RU" sz="2400" dirty="0">
                <a:solidFill>
                  <a:schemeClr val="tx1"/>
                </a:solidFill>
              </a:rPr>
              <a:t>) это:</a:t>
            </a:r>
            <a:endParaRPr lang="en-US" altLang="ru-RU" sz="2400" dirty="0">
              <a:solidFill>
                <a:schemeClr val="tx1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l"/>
            </a:pPr>
            <a:r>
              <a:rPr lang="ru-RU" altLang="ru-RU" sz="2400" dirty="0">
                <a:solidFill>
                  <a:schemeClr val="tx1"/>
                </a:solidFill>
              </a:rPr>
              <a:t> ошибка, которая возникает</a:t>
            </a:r>
            <a:r>
              <a:rPr lang="en-US" altLang="ru-RU" sz="2400" dirty="0">
                <a:solidFill>
                  <a:schemeClr val="tx1"/>
                </a:solidFill>
              </a:rPr>
              <a:t> </a:t>
            </a:r>
            <a:r>
              <a:rPr lang="ru-RU" altLang="ru-RU" sz="2400" dirty="0">
                <a:solidFill>
                  <a:schemeClr val="tx1"/>
                </a:solidFill>
              </a:rPr>
              <a:t>во время</a:t>
            </a:r>
            <a:r>
              <a:rPr lang="en-US" altLang="ru-RU" sz="2400" dirty="0">
                <a:solidFill>
                  <a:schemeClr val="tx1"/>
                </a:solidFill>
              </a:rPr>
              <a:t> </a:t>
            </a:r>
            <a:r>
              <a:rPr lang="ru-RU" altLang="ru-RU" sz="2400" dirty="0">
                <a:solidFill>
                  <a:schemeClr val="tx1"/>
                </a:solidFill>
              </a:rPr>
              <a:t>выполнения программы</a:t>
            </a:r>
            <a:endParaRPr lang="en-US" altLang="ru-RU" sz="2400" dirty="0">
              <a:solidFill>
                <a:schemeClr val="tx1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l"/>
            </a:pPr>
            <a:r>
              <a:rPr lang="ru-RU" altLang="ru-RU" sz="2400" dirty="0">
                <a:solidFill>
                  <a:schemeClr val="tx1"/>
                </a:solidFill>
              </a:rPr>
              <a:t> экземпляр структуры описывающей такую ошибку</a:t>
            </a:r>
          </a:p>
          <a:p>
            <a:pPr lv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l"/>
            </a:pPr>
            <a:r>
              <a:rPr lang="ru-RU" altLang="ru-RU" sz="2400" dirty="0">
                <a:solidFill>
                  <a:schemeClr val="tx1"/>
                </a:solidFill>
              </a:rPr>
              <a:t> специальное событие сгенерированное самой программой</a:t>
            </a:r>
          </a:p>
          <a:p>
            <a:pPr lv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l"/>
            </a:pPr>
            <a:r>
              <a:rPr lang="ru-RU" altLang="ru-RU" sz="2400" dirty="0">
                <a:solidFill>
                  <a:schemeClr val="tx1"/>
                </a:solidFill>
              </a:rPr>
              <a:t> особая ситуация, вызванная внешними к программе событиями, использующая для реакции механизм обработки ошибок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>
                <a:solidFill>
                  <a:schemeClr val="tx1"/>
                </a:solidFill>
              </a:rPr>
              <a:t>Обработка исключений – это системные средства, с помощью которых программа может продолжить выполнение после возникновения исключения.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>
                <a:solidFill>
                  <a:schemeClr val="tx1"/>
                </a:solidFill>
              </a:rPr>
              <a:t>При возникновении</a:t>
            </a:r>
            <a:r>
              <a:rPr lang="en-US" altLang="ru-RU" sz="2400" dirty="0">
                <a:solidFill>
                  <a:schemeClr val="tx1"/>
                </a:solidFill>
              </a:rPr>
              <a:t> </a:t>
            </a:r>
            <a:r>
              <a:rPr lang="ru-RU" altLang="ru-RU" sz="2400" dirty="0">
                <a:solidFill>
                  <a:schemeClr val="tx1"/>
                </a:solidFill>
              </a:rPr>
              <a:t>исключений во время работы программы автоматически вызывается некоторый заранее определённый обработчик — блок кода, процедура или функция.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55346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4624"/>
            <a:ext cx="7543800" cy="740918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Исключения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764704"/>
            <a:ext cx="8170212" cy="468704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b="1" i="1" dirty="0">
                <a:solidFill>
                  <a:schemeClr val="tx1"/>
                </a:solidFill>
              </a:rPr>
              <a:t>аппаратные</a:t>
            </a:r>
          </a:p>
          <a:p>
            <a:pPr lvl="1"/>
            <a:r>
              <a:rPr lang="ru-RU" sz="2800" dirty="0">
                <a:solidFill>
                  <a:schemeClr val="tx1"/>
                </a:solidFill>
              </a:rPr>
              <a:t>деление на ноль</a:t>
            </a:r>
          </a:p>
          <a:p>
            <a:pPr lvl="1"/>
            <a:r>
              <a:rPr lang="ru-RU" sz="2800" dirty="0">
                <a:solidFill>
                  <a:schemeClr val="tx1"/>
                </a:solidFill>
              </a:rPr>
              <a:t>обращение к невыделенной или защищённой памяти</a:t>
            </a:r>
          </a:p>
          <a:p>
            <a:pPr lvl="1"/>
            <a:r>
              <a:rPr lang="ru-RU" sz="2800" dirty="0">
                <a:solidFill>
                  <a:schemeClr val="tx1"/>
                </a:solidFill>
              </a:rPr>
              <a:t>невыполнимая инструкция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(код машинной команды процессору неизвестен)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b="1" i="1" dirty="0">
                <a:solidFill>
                  <a:schemeClr val="tx1"/>
                </a:solidFill>
              </a:rPr>
              <a:t> С++ ошибки</a:t>
            </a:r>
          </a:p>
          <a:p>
            <a:pPr lvl="1"/>
            <a:r>
              <a:rPr lang="ru-RU" sz="2800" dirty="0">
                <a:solidFill>
                  <a:schemeClr val="tx1"/>
                </a:solidFill>
              </a:rPr>
              <a:t>нехватка памяти (</a:t>
            </a:r>
            <a:r>
              <a:rPr lang="en-US" sz="2400" dirty="0" err="1">
                <a:solidFill>
                  <a:srgbClr val="216F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bad_alloc</a:t>
            </a:r>
            <a:r>
              <a:rPr lang="ru-RU" sz="28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ru-RU" sz="2800" dirty="0">
                <a:solidFill>
                  <a:schemeClr val="tx1"/>
                </a:solidFill>
              </a:rPr>
              <a:t>выход за пределы массива (</a:t>
            </a:r>
            <a:r>
              <a:rPr lang="en-US" sz="2400" dirty="0" err="1">
                <a:solidFill>
                  <a:srgbClr val="216F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out_of_range</a:t>
            </a:r>
            <a:r>
              <a:rPr lang="ru-RU" sz="28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ru-RU" sz="2800" dirty="0">
                <a:solidFill>
                  <a:schemeClr val="tx1"/>
                </a:solidFill>
              </a:rPr>
              <a:t>неверный параметр (</a:t>
            </a:r>
            <a:r>
              <a:rPr lang="en-US" sz="2400" dirty="0" err="1">
                <a:solidFill>
                  <a:srgbClr val="216F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invalid_argument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ru-RU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>
                <a:solidFill>
                  <a:schemeClr val="tx1"/>
                </a:solidFill>
              </a:rPr>
              <a:t>пользовательские</a:t>
            </a:r>
          </a:p>
          <a:p>
            <a:pPr lvl="1"/>
            <a:r>
              <a:rPr lang="ru-RU" sz="2800" dirty="0">
                <a:solidFill>
                  <a:schemeClr val="tx1"/>
                </a:solidFill>
              </a:rPr>
              <a:t>на выбор программиста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44217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9632" y="1556792"/>
            <a:ext cx="2592288" cy="648072"/>
          </a:xfrm>
          <a:ln w="317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2400" dirty="0"/>
              <a:t>Синхронные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5536" y="2564904"/>
            <a:ext cx="4032448" cy="3384376"/>
          </a:xfrm>
        </p:spPr>
        <p:txBody>
          <a:bodyPr>
            <a:noAutofit/>
          </a:bodyPr>
          <a:lstStyle/>
          <a:p>
            <a:r>
              <a:rPr lang="ru-RU" sz="2400" dirty="0"/>
              <a:t>могут возникнуть только в определённых, заранее известных точках программы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ru-RU" sz="2400" dirty="0"/>
              <a:t> деление на ноль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ru-RU" sz="2400" dirty="0"/>
              <a:t> обращение к элементу за пределами массива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ru-RU" sz="2400" dirty="0"/>
              <a:t> попытка открытия несуществующего файла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292080" y="1556792"/>
            <a:ext cx="2592288" cy="648072"/>
          </a:xfrm>
          <a:ln w="317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2400" dirty="0"/>
              <a:t>АСИНХРОННЫЕ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008" y="2564904"/>
            <a:ext cx="4301048" cy="3582970"/>
          </a:xfrm>
        </p:spPr>
        <p:txBody>
          <a:bodyPr>
            <a:normAutofit/>
          </a:bodyPr>
          <a:lstStyle/>
          <a:p>
            <a:r>
              <a:rPr lang="ru-RU" sz="2400" dirty="0"/>
              <a:t>могут возникать независимо от того какая инструкция выполняется в данный момент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ru-RU" sz="2400" dirty="0"/>
              <a:t> пропадание питания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ru-RU" sz="2400" dirty="0"/>
              <a:t> поступление данных от внешнего устройства</a:t>
            </a:r>
            <a:br>
              <a:rPr lang="ru-RU" sz="2400" dirty="0"/>
            </a:br>
            <a:r>
              <a:rPr lang="ru-RU" sz="2400" dirty="0"/>
              <a:t>(например нажатие пользователем комбинации клавиш </a:t>
            </a:r>
            <a:r>
              <a:rPr lang="en-US" sz="2400" dirty="0" err="1"/>
              <a:t>Ctrl+C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843808" y="260648"/>
            <a:ext cx="3456384" cy="792088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Исключения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059832" y="1052736"/>
            <a:ext cx="792088" cy="504056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5292080" y="1052736"/>
            <a:ext cx="792088" cy="504056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06937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9632" y="1556792"/>
            <a:ext cx="2592288" cy="648072"/>
          </a:xfrm>
          <a:ln w="317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Без возврата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64904"/>
            <a:ext cx="4176464" cy="3384376"/>
          </a:xfrm>
        </p:spPr>
        <p:txBody>
          <a:bodyPr>
            <a:noAutofit/>
          </a:bodyPr>
          <a:lstStyle/>
          <a:p>
            <a:pPr marL="0" indent="266700">
              <a:buFont typeface="Calibri" panose="020F0502020204030204" pitchFamily="34" charset="0"/>
              <a:buChar char="●"/>
            </a:pPr>
            <a:r>
              <a:rPr lang="ru-RU" sz="2400" dirty="0"/>
              <a:t>после выполнения кода обработчика исключения управление передаётся в некоторое, заранее заданное место программы, и с него продолжается исполнение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292080" y="1556792"/>
            <a:ext cx="2592288" cy="648072"/>
          </a:xfrm>
          <a:ln w="317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С возвратом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499992" y="2276872"/>
            <a:ext cx="4536504" cy="38164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●"/>
            </a:pPr>
            <a:r>
              <a:rPr lang="ru-RU" sz="2400" dirty="0"/>
              <a:t> После выполнения обработчика управление передаётся обратно в ту точку программы, где возникла исключительная ситуация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●"/>
            </a:pPr>
            <a:r>
              <a:rPr lang="ru-RU" sz="2400" dirty="0"/>
              <a:t> Обработчик исключения должен ликвидировать возникшую проблему, чтобы программа могла продолжить работать дальше по основному алгоритму.</a:t>
            </a:r>
          </a:p>
          <a:p>
            <a:pPr>
              <a:spcBef>
                <a:spcPts val="300"/>
              </a:spcBef>
              <a:spcAft>
                <a:spcPts val="0"/>
              </a:spcAft>
              <a:buFont typeface="Calibri" panose="020F0502020204030204" pitchFamily="34" charset="0"/>
              <a:buChar char="●"/>
            </a:pPr>
            <a:r>
              <a:rPr lang="ru-RU" sz="2400" dirty="0"/>
              <a:t>Чаще всего этот способ используется для асинхронных исключений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691680" y="260648"/>
            <a:ext cx="5760640" cy="792088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Обработка исключений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059832" y="1052736"/>
            <a:ext cx="792088" cy="504056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5292080" y="1052736"/>
            <a:ext cx="792088" cy="504056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23852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Обработка исключений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764704"/>
            <a:ext cx="8640959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&lt;windows.h&gt;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&lt;iomanip&gt;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i="1" dirty="0">
              <a:solidFill>
                <a:srgbClr val="216F8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WINAPI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UnhandledExceptionFiter</a:t>
            </a:r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b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_EXCEPTION_POINTERS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lpExceptionInfo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DWORD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dwCode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lpExceptionInfo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fr-FR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ExceptionRecord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b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  </a:t>
            </a:r>
            <a:r>
              <a:rPr lang="fr-FR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ExceptionCode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Ошибка 0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dwCode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EXCEPTION_EXECUTE_HANDLER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".1251"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SetUnhandledExceptionFilter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UnhandledExceptionFiter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*(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*)13;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Объект 4"/>
          <p:cNvSpPr>
            <a:spLocks noGrp="1"/>
          </p:cNvSpPr>
          <p:nvPr>
            <p:ph idx="1"/>
          </p:nvPr>
        </p:nvSpPr>
        <p:spPr>
          <a:xfrm>
            <a:off x="266776" y="277678"/>
            <a:ext cx="8625704" cy="646150"/>
          </a:xfrm>
        </p:spPr>
        <p:txBody>
          <a:bodyPr>
            <a:normAutofit fontScale="70000" lnSpcReduction="20000"/>
          </a:bodyPr>
          <a:lstStyle/>
          <a:p>
            <a:r>
              <a:rPr lang="ru-RU" sz="4800" dirty="0">
                <a:solidFill>
                  <a:schemeClr val="bg1">
                    <a:lumMod val="50000"/>
                  </a:schemeClr>
                </a:solidFill>
              </a:rPr>
              <a:t>Обработка исключений с использованием ОС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1960" y="5301208"/>
            <a:ext cx="4824160" cy="100811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 0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xc0000005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(process 4432) exited with code -1073741819.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Press any key to close this window . . .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65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4938</TotalTime>
  <Words>3813</Words>
  <Application>Microsoft Office PowerPoint</Application>
  <PresentationFormat>Экран (4:3)</PresentationFormat>
  <Paragraphs>616</Paragraphs>
  <Slides>32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Wingdings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Исключения</vt:lpstr>
      <vt:lpstr>Презентация PowerPoint</vt:lpstr>
      <vt:lpstr>Презентация PowerPoint</vt:lpstr>
      <vt:lpstr>Презентация PowerPoint</vt:lpstr>
      <vt:lpstr>Обработка исключений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исключений</dc:title>
  <dc:creator>.</dc:creator>
  <cp:lastModifiedBy>Ion</cp:lastModifiedBy>
  <cp:revision>136</cp:revision>
  <dcterms:created xsi:type="dcterms:W3CDTF">2017-05-18T18:58:30Z</dcterms:created>
  <dcterms:modified xsi:type="dcterms:W3CDTF">2020-05-04T17:19:21Z</dcterms:modified>
</cp:coreProperties>
</file>