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300" r:id="rId2"/>
    <p:sldId id="309" r:id="rId3"/>
    <p:sldId id="305" r:id="rId4"/>
    <p:sldId id="306" r:id="rId5"/>
    <p:sldId id="307" r:id="rId6"/>
    <p:sldId id="301" r:id="rId7"/>
    <p:sldId id="299" r:id="rId8"/>
    <p:sldId id="313" r:id="rId9"/>
    <p:sldId id="314" r:id="rId10"/>
    <p:sldId id="315" r:id="rId11"/>
    <p:sldId id="316" r:id="rId12"/>
    <p:sldId id="276" r:id="rId13"/>
    <p:sldId id="319" r:id="rId14"/>
    <p:sldId id="321" r:id="rId15"/>
    <p:sldId id="322" r:id="rId16"/>
    <p:sldId id="320" r:id="rId17"/>
    <p:sldId id="323" r:id="rId18"/>
    <p:sldId id="317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198A8"/>
    <a:srgbClr val="800000"/>
    <a:srgbClr val="A04141"/>
    <a:srgbClr val="216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4343" autoAdjust="0"/>
  </p:normalViewPr>
  <p:slideViewPr>
    <p:cSldViewPr>
      <p:cViewPr varScale="1">
        <p:scale>
          <a:sx n="73" d="100"/>
          <a:sy n="73" d="100"/>
        </p:scale>
        <p:origin x="22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71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84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Проще проиллюстрировать подход освобождения памяти на примере динамического массива: это не класс, но набор правил работает тот же.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приведённом коде не будет утечки памяти, даже в случае возникновения исключений в конструкторе объекта </a:t>
            </a:r>
            <a:r>
              <a:rPr lang="en-US" baseline="0" dirty="0" err="1"/>
              <a:t>CSomeObj</a:t>
            </a:r>
            <a:r>
              <a:rPr lang="en-US" baseline="0" dirty="0"/>
              <a:t>. </a:t>
            </a:r>
            <a:r>
              <a:rPr lang="ru-RU" baseline="0" dirty="0"/>
              <a:t>Случай возникновения исключений в деструкторе </a:t>
            </a:r>
            <a:r>
              <a:rPr lang="en-US" baseline="0" dirty="0" err="1"/>
              <a:t>CSomeObj</a:t>
            </a:r>
            <a:r>
              <a:rPr lang="en-US" baseline="0" dirty="0"/>
              <a:t> </a:t>
            </a:r>
            <a:r>
              <a:rPr lang="ru-RU" baseline="0" dirty="0"/>
              <a:t>будет рассмотрен через пару слайдов.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Такой подход</a:t>
            </a:r>
            <a:r>
              <a:rPr lang="en-US" baseline="0" dirty="0"/>
              <a:t> </a:t>
            </a:r>
            <a:r>
              <a:rPr lang="ru-RU" baseline="0" dirty="0"/>
              <a:t>позволяет избежать "утечек памяти</a:t>
            </a:r>
            <a:r>
              <a:rPr lang="en-US" baseline="0" dirty="0"/>
              <a:t>"</a:t>
            </a:r>
            <a:r>
              <a:rPr lang="ru-RU" baseline="0" dirty="0"/>
              <a:t> даже в случае возникновения исключений при выполнении оператора </a:t>
            </a:r>
            <a:r>
              <a:rPr lang="en-US" baseline="0" dirty="0"/>
              <a:t>new[]</a:t>
            </a:r>
            <a:r>
              <a:rPr lang="ru-RU" baseline="0" dirty="0"/>
              <a:t>.</a:t>
            </a:r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33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Разделим сложную операцию </a:t>
            </a:r>
            <a:r>
              <a:rPr lang="en-US" dirty="0" err="1"/>
              <a:t>PopElement</a:t>
            </a:r>
            <a:r>
              <a:rPr lang="ru-RU" dirty="0"/>
              <a:t> на две попроще:</a:t>
            </a:r>
          </a:p>
          <a:p>
            <a:pPr marL="228600" indent="-228600">
              <a:buAutoNum type="arabicParenR"/>
            </a:pPr>
            <a:r>
              <a:rPr lang="en-US" dirty="0" err="1"/>
              <a:t>PopElement</a:t>
            </a:r>
            <a:r>
              <a:rPr lang="en-US" dirty="0"/>
              <a:t> – </a:t>
            </a:r>
            <a:r>
              <a:rPr lang="ru-RU" dirty="0"/>
              <a:t>не возвращающую никакого значения,</a:t>
            </a:r>
          </a:p>
          <a:p>
            <a:pPr marL="228600" indent="-228600">
              <a:buAutoNum type="arabicParenR"/>
            </a:pPr>
            <a:r>
              <a:rPr lang="en-US" dirty="0" err="1"/>
              <a:t>GetTopElement</a:t>
            </a:r>
            <a:r>
              <a:rPr lang="en-US" dirty="0"/>
              <a:t> – </a:t>
            </a:r>
            <a:r>
              <a:rPr lang="ru-RU" dirty="0"/>
              <a:t>возвращающую верхний элемент в стеке, но не удаляющую его из стека.</a:t>
            </a:r>
          </a:p>
          <a:p>
            <a:pPr marL="0" indent="0">
              <a:buNone/>
            </a:pPr>
            <a:r>
              <a:rPr lang="ru-RU" dirty="0"/>
              <a:t>При этом обе функции обеспечивают "строгие гарантии безопасности".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"Базовые гарантии" идут для методов контейнера </a:t>
            </a:r>
            <a:r>
              <a:rPr lang="en-US" baseline="0" dirty="0"/>
              <a:t>vector</a:t>
            </a:r>
            <a:r>
              <a:rPr lang="ru-RU" baseline="0" dirty="0"/>
              <a:t>:</a:t>
            </a:r>
            <a:r>
              <a:rPr lang="en-US" baseline="0" dirty="0"/>
              <a:t> </a:t>
            </a:r>
            <a:r>
              <a:rPr lang="ru-RU" baseline="0" dirty="0"/>
              <a:t>вставки в середину и удаление из середины.</a:t>
            </a:r>
          </a:p>
          <a:p>
            <a:r>
              <a:rPr lang="ru-RU" baseline="0" dirty="0"/>
              <a:t>(это при отсутствии не бросающих исключений конструктора и оператора перемещения).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8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 конструктором перемещения не бросающим исключения проблемы быть не должно – там нет выделения памяти.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4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 использовании спецификатора </a:t>
            </a:r>
            <a:r>
              <a:rPr lang="en-US" baseline="0" dirty="0" err="1"/>
              <a:t>noexcept</a:t>
            </a:r>
            <a:r>
              <a:rPr lang="en-US" baseline="0" dirty="0"/>
              <a:t> </a:t>
            </a:r>
            <a:r>
              <a:rPr lang="ru-RU" baseline="0" dirty="0"/>
              <a:t>сгенерированный код получается компактнее и компилятору становятся доступны дополнительные оптимизации.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42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"может генерировать исключения" = "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неизвестно генерирует исключения или нет"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Если компилятор не знает, то он добавляет обработчик исключений. А значит исключения можно использовать.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213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Результат выполнения оператора </a:t>
            </a:r>
            <a:r>
              <a:rPr lang="en-US" baseline="0" dirty="0" err="1"/>
              <a:t>noexcept</a:t>
            </a:r>
            <a:r>
              <a:rPr lang="en-US" baseline="0" dirty="0"/>
              <a:t> </a:t>
            </a:r>
            <a:r>
              <a:rPr lang="ru-RU" baseline="0" dirty="0"/>
              <a:t>можно передать в спецификатору </a:t>
            </a:r>
            <a:r>
              <a:rPr lang="en-US" baseline="0" dirty="0" err="1"/>
              <a:t>noexcept</a:t>
            </a:r>
            <a:r>
              <a:rPr lang="en-US" baseline="0" dirty="0"/>
              <a:t>,</a:t>
            </a:r>
          </a:p>
          <a:p>
            <a:r>
              <a:rPr lang="ru-RU" baseline="0" dirty="0"/>
              <a:t>только указание конкретного метода для него имеет достаточно нетривиальный синтаксис.</a:t>
            </a:r>
          </a:p>
          <a:p>
            <a:endParaRPr lang="ru-RU" baseline="0" dirty="0"/>
          </a:p>
          <a:p>
            <a:r>
              <a:rPr lang="ru-RU" baseline="0" dirty="0"/>
              <a:t>Важно: не забывайте скобочки после имени функции при передаче оператору </a:t>
            </a:r>
            <a:r>
              <a:rPr lang="en-US" baseline="0" dirty="0" err="1"/>
              <a:t>noexcept</a:t>
            </a:r>
            <a:r>
              <a:rPr lang="en-US" baseline="0" dirty="0"/>
              <a:t>.</a:t>
            </a:r>
          </a:p>
          <a:p>
            <a:r>
              <a:rPr lang="ru-RU" baseline="0" dirty="0"/>
              <a:t>В них можно при необходимости указать параметры функции, если у неё есть несколько перегрузок.</a:t>
            </a:r>
          </a:p>
          <a:p>
            <a:r>
              <a:rPr lang="ru-RU" baseline="0" dirty="0"/>
              <a:t>Однако указание типов параметров имеет неочевидный синтаксис – смотри на следующем слайде.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6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18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исключения генерируются явно</a:t>
            </a:r>
            <a:r>
              <a:rPr lang="ru-RU" baseline="0" dirty="0"/>
              <a:t> – разве что кроме сторонних библиотек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6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4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1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данном примере, если возникнет исключении во время выделения памяти для </a:t>
            </a:r>
            <a:r>
              <a:rPr lang="en-US" dirty="0" err="1"/>
              <a:t>m_vFloat</a:t>
            </a:r>
            <a:r>
              <a:rPr lang="en-US" dirty="0"/>
              <a:t>, </a:t>
            </a:r>
            <a:r>
              <a:rPr lang="ru-RU" dirty="0"/>
              <a:t>то массив </a:t>
            </a:r>
            <a:r>
              <a:rPr lang="en-US" dirty="0" err="1"/>
              <a:t>m_vData</a:t>
            </a:r>
            <a:r>
              <a:rPr lang="en-US" dirty="0"/>
              <a:t> </a:t>
            </a:r>
            <a:r>
              <a:rPr lang="ru-RU" dirty="0"/>
              <a:t>утечёт и не будет освобождён.</a:t>
            </a:r>
          </a:p>
          <a:p>
            <a:r>
              <a:rPr lang="ru-RU" dirty="0"/>
              <a:t>При этом утечки в </a:t>
            </a:r>
            <a:r>
              <a:rPr lang="en-US" dirty="0" err="1"/>
              <a:t>m_sA</a:t>
            </a:r>
            <a:r>
              <a:rPr lang="en-US" dirty="0"/>
              <a:t> </a:t>
            </a:r>
            <a:r>
              <a:rPr lang="ru-RU" dirty="0"/>
              <a:t>не будет, поскольку для всех уже сконструированных полей будет вызван деструктор.</a:t>
            </a:r>
          </a:p>
          <a:p>
            <a:r>
              <a:rPr lang="ru-RU" dirty="0"/>
              <a:t>Чтобы не происходило утечки памяти необходимо либо вручную инициализировать поля в блоке </a:t>
            </a:r>
            <a:r>
              <a:rPr lang="en-US" dirty="0"/>
              <a:t>try/catch </a:t>
            </a:r>
            <a:r>
              <a:rPr lang="ru-RU" dirty="0"/>
              <a:t>либо использовать принцип </a:t>
            </a:r>
            <a:r>
              <a:rPr lang="en-US" dirty="0"/>
              <a:t>RAII </a:t>
            </a:r>
            <a:r>
              <a:rPr lang="ru-RU" dirty="0"/>
              <a:t>(завернуть все указатели в классы обёртки, которые обеспечат удаление объектов: например, </a:t>
            </a:r>
            <a:r>
              <a:rPr lang="en-US" dirty="0"/>
              <a:t>vector </a:t>
            </a:r>
            <a:r>
              <a:rPr lang="ru-RU" dirty="0"/>
              <a:t>или </a:t>
            </a:r>
            <a:r>
              <a:rPr lang="en-US" dirty="0" err="1"/>
              <a:t>unique_ptr</a:t>
            </a:r>
            <a:r>
              <a:rPr lang="ru-RU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4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Вариант задачи с ручным контролем возможности исключений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Важно: в конструкторе поля инициализируются не в том порядке в котором они указаны в списке инициализации, а в порядке объявления в классе. Если порядок инициализации не тот, то в компиляторах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clang</a:t>
            </a:r>
            <a:r>
              <a:rPr lang="ru-RU" dirty="0"/>
              <a:t> будет выдано предупреждение, а в </a:t>
            </a:r>
            <a:r>
              <a:rPr lang="en-US" dirty="0"/>
              <a:t>Microsoft VS </a:t>
            </a:r>
            <a:r>
              <a:rPr lang="ru-RU" dirty="0"/>
              <a:t>ничего. </a:t>
            </a:r>
          </a:p>
          <a:p>
            <a:r>
              <a:rPr lang="ru-RU" dirty="0"/>
              <a:t>Почему возникло такое требование: поля класса должны удаляться в деструкторе в порядке обратном инициализации. Поэтому в стандарте было прописано, что все конструкторы должны инициализировать поля в одном и том же порядке. В качестве такого был выбран порядок объявления этих полей в классе. Указанное выше касается только инициализации полей вне конструктора – в теле конструктора можно обращаться и изменять поля класса в любом порядке.</a:t>
            </a:r>
          </a:p>
          <a:p>
            <a:endParaRPr lang="ru-RU" dirty="0"/>
          </a:p>
          <a:p>
            <a:r>
              <a:rPr lang="ru-RU" dirty="0"/>
              <a:t>Примечание: в стандарте </a:t>
            </a:r>
            <a:r>
              <a:rPr lang="en-US" dirty="0"/>
              <a:t>C++ </a:t>
            </a:r>
            <a:r>
              <a:rPr lang="ru-RU" dirty="0"/>
              <a:t>описано что в оператор </a:t>
            </a:r>
            <a:r>
              <a:rPr lang="en-US" dirty="0"/>
              <a:t>delete </a:t>
            </a:r>
            <a:r>
              <a:rPr lang="ru-RU" dirty="0"/>
              <a:t>можно передавать </a:t>
            </a:r>
            <a:r>
              <a:rPr lang="en-US" dirty="0" err="1"/>
              <a:t>nullptr</a:t>
            </a:r>
            <a:r>
              <a:rPr lang="ru-RU" dirty="0"/>
              <a:t>. Перед освобождением памяти оператор </a:t>
            </a:r>
            <a:r>
              <a:rPr lang="en-US" dirty="0"/>
              <a:t>delete </a:t>
            </a:r>
            <a:r>
              <a:rPr lang="ru-RU" dirty="0"/>
              <a:t>проверяет переданный указатель на 0, и в этом случае ничего не делает.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1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Вариант задачи с использованием умных указателей.</a:t>
            </a:r>
          </a:p>
          <a:p>
            <a:endParaRPr lang="en-US" dirty="0"/>
          </a:p>
          <a:p>
            <a:r>
              <a:rPr lang="ru-RU" baseline="0" dirty="0"/>
              <a:t>В </a:t>
            </a:r>
            <a:r>
              <a:rPr lang="en-US" baseline="0" dirty="0"/>
              <a:t>C++14 </a:t>
            </a:r>
            <a:r>
              <a:rPr lang="ru-RU" baseline="0" dirty="0"/>
              <a:t>вообще предложили отказаться от использования </a:t>
            </a:r>
            <a:r>
              <a:rPr lang="en-US" baseline="0" dirty="0"/>
              <a:t>new/delete –</a:t>
            </a:r>
            <a:r>
              <a:rPr lang="ru-RU" baseline="0" dirty="0"/>
              <a:t> вместо него всегда использовать только умные указатели.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7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Строгая гарантия – обеспечивает "</a:t>
            </a:r>
            <a:r>
              <a:rPr lang="ru-RU" dirty="0" err="1"/>
              <a:t>транзакционность</a:t>
            </a:r>
            <a:r>
              <a:rPr lang="ru-RU" dirty="0"/>
              <a:t>" операций, то есть</a:t>
            </a:r>
            <a:endParaRPr lang="en-US" dirty="0"/>
          </a:p>
          <a:p>
            <a:r>
              <a:rPr lang="ru-RU" dirty="0"/>
              <a:t>действие или полностью выполняется или</a:t>
            </a:r>
            <a:endParaRPr lang="en-US" dirty="0"/>
          </a:p>
          <a:p>
            <a:r>
              <a:rPr lang="ru-RU" dirty="0"/>
              <a:t>генерируется исключение</a:t>
            </a:r>
            <a:r>
              <a:rPr lang="en-US" dirty="0"/>
              <a:t> (</a:t>
            </a:r>
            <a:r>
              <a:rPr lang="ru-RU" dirty="0"/>
              <a:t>при этом состояние объекта не меняется)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Реализация "строгих гарантий" строится на методах, которые дают "гарантию отсутствия исключений": </a:t>
            </a:r>
          </a:p>
          <a:p>
            <a:r>
              <a:rPr lang="ru-RU" dirty="0"/>
              <a:t>сперва выполняются все опасные операции (в случае ошибки все изменения откатываются и состояние объекта не изменяется), </a:t>
            </a:r>
          </a:p>
          <a:p>
            <a:r>
              <a:rPr lang="ru-RU" dirty="0"/>
              <a:t>затем делаются действия "гарантирующие отсутствие исключений" - применяем изменения.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14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Print – </a:t>
            </a:r>
            <a:r>
              <a:rPr lang="ru-RU" dirty="0"/>
              <a:t>не меняет состояние объекта, то есть уже обеспечивают "строгие гарантии безопасности".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4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  <a:r>
              <a:rPr lang="en-US" dirty="0"/>
              <a:t> –</a:t>
            </a:r>
            <a:r>
              <a:rPr lang="ru-RU" dirty="0"/>
              <a:t> если будет исключение, то весь объект не создастся, к нему "строгие гарантии" не применимы.</a:t>
            </a:r>
          </a:p>
          <a:p>
            <a:r>
              <a:rPr lang="ru-RU" dirty="0"/>
              <a:t>Деструктор должен гарантировать отсутствие исключений.</a:t>
            </a:r>
          </a:p>
          <a:p>
            <a:endParaRPr lang="ru-RU" dirty="0"/>
          </a:p>
          <a:p>
            <a:r>
              <a:rPr lang="ru-RU" dirty="0"/>
              <a:t>В этом примере я буду выделять память </a:t>
            </a:r>
            <a:r>
              <a:rPr lang="en-US" dirty="0" err="1"/>
              <a:t>m_vData</a:t>
            </a:r>
            <a:r>
              <a:rPr lang="en-US" dirty="0"/>
              <a:t> </a:t>
            </a:r>
            <a:r>
              <a:rPr lang="ru-RU" dirty="0"/>
              <a:t>не конструируя объекты.</a:t>
            </a:r>
          </a:p>
          <a:p>
            <a:r>
              <a:rPr lang="ru-RU" dirty="0"/>
              <a:t>При добавлении объекта в стек, я буду конструировать новый объект в буфере, а при извлечении объекта – вызывать вручную деструктор.</a:t>
            </a:r>
          </a:p>
          <a:p>
            <a:endParaRPr lang="ru-RU" dirty="0"/>
          </a:p>
          <a:p>
            <a:r>
              <a:rPr lang="ru-RU" dirty="0"/>
              <a:t>Обратите внимание, как вручную вызвать деструктор объекта.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1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добавлении элемента в стек: объект сперва конструируется, и только если не было исключения – меняется состояние стека(количество объектов в стеке). Таким образом обеспечиваются "строгие гарантии".</a:t>
            </a:r>
          </a:p>
          <a:p>
            <a:endParaRPr lang="ru-RU" dirty="0"/>
          </a:p>
          <a:p>
            <a:r>
              <a:rPr lang="ru-RU" dirty="0"/>
              <a:t>При реализации метода извлечения объекта из стека обеспечить строгие гарантии сложнее: объект надо удалить, и только потом вернуть, поэтому приходится создавать дополнительную копию.</a:t>
            </a:r>
          </a:p>
          <a:p>
            <a:r>
              <a:rPr lang="ru-RU" dirty="0"/>
              <a:t>Если ошибка возникнет при возврате элемента (конструктор копирования или оператор перемещения), то возвращаемый объект будет потерян. На следующем слайде будет показано, как избежать такой ситуации.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Дата 7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Дата 7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594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Исключения в конструкторе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19" y="980728"/>
            <a:ext cx="4752527" cy="313932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CSomeObj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pvArray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CSomeObj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10001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60630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память для массива будет освобождена,</a:t>
            </a:r>
            <a:endParaRPr lang="en-US" sz="2400" dirty="0"/>
          </a:p>
          <a:p>
            <a:r>
              <a:rPr lang="ru-RU" sz="2400" dirty="0"/>
              <a:t>и,</a:t>
            </a:r>
            <a:r>
              <a:rPr lang="en-US" sz="2400" dirty="0"/>
              <a:t> </a:t>
            </a:r>
            <a:r>
              <a:rPr lang="ru-RU" sz="2400" dirty="0"/>
              <a:t>только после этого, будет сгенерировано исключение</a:t>
            </a:r>
            <a:r>
              <a:rPr lang="en-US" sz="2400" dirty="0"/>
              <a:t> </a:t>
            </a:r>
            <a:r>
              <a:rPr lang="ru-RU" sz="2400" dirty="0"/>
              <a:t>и вызван подходящий обработчик.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004048" y="836712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Пусть при выполнении конструктора объекта номер </a:t>
            </a:r>
            <a:r>
              <a:rPr lang="en-US" sz="2400" dirty="0">
                <a:solidFill>
                  <a:prstClr val="black"/>
                </a:solidFill>
              </a:rPr>
              <a:t>10 </a:t>
            </a:r>
            <a:r>
              <a:rPr lang="ru-RU" sz="2400" dirty="0">
                <a:solidFill>
                  <a:prstClr val="black"/>
                </a:solidFill>
              </a:rPr>
              <a:t>произошло исключение.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4047" y="2060848"/>
            <a:ext cx="403244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Тогда до возвращения из оператора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будет автоматически вызваны деструкторы объектов с индексами от </a:t>
            </a:r>
            <a:r>
              <a:rPr lang="en-US" sz="2400" dirty="0">
                <a:solidFill>
                  <a:prstClr val="black"/>
                </a:solidFill>
              </a:rPr>
              <a:t>9</a:t>
            </a:r>
            <a:r>
              <a:rPr lang="ru-RU" sz="2400" dirty="0">
                <a:solidFill>
                  <a:prstClr val="black"/>
                </a:solidFill>
              </a:rPr>
              <a:t> до </a:t>
            </a:r>
            <a:r>
              <a:rPr lang="en-US" sz="2400" dirty="0">
                <a:solidFill>
                  <a:prstClr val="black"/>
                </a:solidFill>
              </a:rPr>
              <a:t>0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(порядок удаления обратный порядку инициализации),</a:t>
            </a:r>
            <a:br>
              <a:rPr lang="en-US" sz="2400" dirty="0">
                <a:solidFill>
                  <a:prstClr val="black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EA72C4-571F-44F1-A615-1288960DB3D3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Гарантии безопасности исключений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74611-6B2D-498B-9AC5-7F40FFB54731}"/>
              </a:ext>
            </a:extLst>
          </p:cNvPr>
          <p:cNvSpPr/>
          <p:nvPr/>
        </p:nvSpPr>
        <p:spPr>
          <a:xfrm>
            <a:off x="288759" y="836309"/>
            <a:ext cx="8543804" cy="535531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"overflow"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PopElement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"empty"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ru-RU" sz="2000" dirty="0">
                <a:solidFill>
                  <a:srgbClr val="000080"/>
                </a:solidFill>
                <a:latin typeface="Consolas" panose="020B0609020204030204" pitchFamily="49" charset="0"/>
              </a:rPr>
              <a:t>-1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].~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F17B63E-4A48-4183-B804-9151261E4D6E}"/>
              </a:ext>
            </a:extLst>
          </p:cNvPr>
          <p:cNvSpPr/>
          <p:nvPr/>
        </p:nvSpPr>
        <p:spPr>
          <a:xfrm>
            <a:off x="6084167" y="2826466"/>
            <a:ext cx="2991401" cy="120506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Обратите внимание, как вручную вызвать конструктор объекта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C97AEF8-A250-4439-B54A-1753F1945D49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940152" y="2492896"/>
            <a:ext cx="1639716" cy="33357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DBD16FA-8F53-489A-A191-A621B48F6D07}"/>
              </a:ext>
            </a:extLst>
          </p:cNvPr>
          <p:cNvSpPr/>
          <p:nvPr/>
        </p:nvSpPr>
        <p:spPr>
          <a:xfrm>
            <a:off x="5724129" y="4299699"/>
            <a:ext cx="3351440" cy="189192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Если исключение возникнет в этой строке, то извлекаемый элемент будет потерян, хотя состояние стека останется корректным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55FB4BB-B72F-4DD4-AE49-C590E1921784}"/>
              </a:ext>
            </a:extLst>
          </p:cNvPr>
          <p:cNvCxnSpPr>
            <a:cxnSpLocks/>
          </p:cNvCxnSpPr>
          <p:nvPr/>
        </p:nvCxnSpPr>
        <p:spPr>
          <a:xfrm flipH="1">
            <a:off x="2677165" y="5733256"/>
            <a:ext cx="3046964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EA72C4-571F-44F1-A615-1288960DB3D3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Гарантии безопасности исключений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74611-6B2D-498B-9AC5-7F40FFB54731}"/>
              </a:ext>
            </a:extLst>
          </p:cNvPr>
          <p:cNvSpPr/>
          <p:nvPr/>
        </p:nvSpPr>
        <p:spPr>
          <a:xfrm>
            <a:off x="288759" y="836309"/>
            <a:ext cx="8543804" cy="501675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PopElement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"empty"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].~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GetTopElement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"empty"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556792"/>
            <a:ext cx="87849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все контейнеры </a:t>
            </a:r>
            <a:r>
              <a:rPr lang="en-US" sz="2400" dirty="0"/>
              <a:t>STL </a:t>
            </a:r>
            <a:r>
              <a:rPr lang="ru-RU" sz="2400" dirty="0"/>
              <a:t>обеспечивают в большинстве случаев "строгие гарантии", и изредка "базовые" (в тех случаях, когда реализация "строгих гарантий" сильно снижает быстродействие)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Если хранящийся в контейнере класс обеспечивает конструктор и оператор перемещения и они не бросают исключений, то контейнеры </a:t>
            </a:r>
            <a:r>
              <a:rPr lang="en-US" sz="2400" dirty="0"/>
              <a:t>STL </a:t>
            </a:r>
            <a:r>
              <a:rPr lang="ru-RU" sz="2400" dirty="0"/>
              <a:t>обеспечивают "строгие гарантии".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927B81-B225-4CC1-8A70-2B084419F4AC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Гарантии безопасности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86952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4971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</a:pPr>
            <a:r>
              <a:rPr lang="ru-RU" sz="2400" dirty="0"/>
              <a:t>Обычный способ реализации не бросающего исключения оператора перемещения: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927B81-B225-4CC1-8A70-2B084419F4AC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Гарантии безопасности исключений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F4D600-7750-44B0-ACD9-8A98AEFB6F1F}"/>
              </a:ext>
            </a:extLst>
          </p:cNvPr>
          <p:cNvSpPr/>
          <p:nvPr/>
        </p:nvSpPr>
        <p:spPr>
          <a:xfrm>
            <a:off x="273749" y="1800719"/>
            <a:ext cx="866753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&gt;&amp;&amp;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14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4971"/>
            <a:ext cx="878497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</a:pPr>
            <a:r>
              <a:rPr lang="ru-RU" sz="2400" dirty="0"/>
              <a:t>Спецификатор </a:t>
            </a:r>
            <a:r>
              <a:rPr lang="en-US" sz="2400" dirty="0" err="1">
                <a:solidFill>
                  <a:srgbClr val="0000FF"/>
                </a:solidFill>
              </a:rPr>
              <a:t>noexcept</a:t>
            </a:r>
            <a:r>
              <a:rPr lang="ru-RU" sz="2400" dirty="0"/>
              <a:t> применённый к методу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</a:pPr>
            <a:r>
              <a:rPr lang="ru-RU" sz="2400" dirty="0"/>
              <a:t>указывает компилятору, что метод не бросает исключений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927B81-B225-4CC1-8A70-2B084419F4AC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Спецификатор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noexcept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F4D600-7750-44B0-ACD9-8A98AEFB6F1F}"/>
              </a:ext>
            </a:extLst>
          </p:cNvPr>
          <p:cNvSpPr/>
          <p:nvPr/>
        </p:nvSpPr>
        <p:spPr>
          <a:xfrm>
            <a:off x="222998" y="1783243"/>
            <a:ext cx="866753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&gt;&amp;&amp;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0485147-EB4B-43DE-8AC3-FB13E7772033}"/>
              </a:ext>
            </a:extLst>
          </p:cNvPr>
          <p:cNvCxnSpPr>
            <a:cxnSpLocks/>
          </p:cNvCxnSpPr>
          <p:nvPr/>
        </p:nvCxnSpPr>
        <p:spPr>
          <a:xfrm>
            <a:off x="6948264" y="1628800"/>
            <a:ext cx="648072" cy="760443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35BB71-6AFA-4FCB-9FAB-E93CDD9E5CE8}"/>
              </a:ext>
            </a:extLst>
          </p:cNvPr>
          <p:cNvSpPr/>
          <p:nvPr/>
        </p:nvSpPr>
        <p:spPr>
          <a:xfrm>
            <a:off x="186156" y="4767845"/>
            <a:ext cx="8843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метод помеченный</a:t>
            </a:r>
            <a:r>
              <a:rPr lang="en-US" sz="2400" dirty="0"/>
              <a:t> </a:t>
            </a:r>
            <a:r>
              <a:rPr lang="en-US" sz="2400" dirty="0" err="1"/>
              <a:t>noexcept</a:t>
            </a:r>
            <a:r>
              <a:rPr lang="ru-RU" sz="2400" dirty="0"/>
              <a:t> вызовет исключение, то программа сразу завершится (</a:t>
            </a:r>
            <a:r>
              <a:rPr lang="en-US" sz="2400" dirty="0"/>
              <a:t>std::terminate), </a:t>
            </a:r>
            <a:r>
              <a:rPr lang="ru-RU" sz="2400" dirty="0"/>
              <a:t>поскольку компилятор не добавляет код обработки ошибок для таких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9343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4971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</a:pPr>
            <a:r>
              <a:rPr lang="ru-RU" sz="2400" dirty="0"/>
              <a:t>Разные варианты использования спецификатора </a:t>
            </a:r>
            <a:r>
              <a:rPr lang="en-US" sz="2400" dirty="0" err="1">
                <a:solidFill>
                  <a:srgbClr val="0000FF"/>
                </a:solidFill>
              </a:rPr>
              <a:t>noexcept</a:t>
            </a:r>
            <a:endParaRPr lang="en-US" sz="2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927B81-B225-4CC1-8A70-2B084419F4AC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Спецификатор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noexcept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F4D600-7750-44B0-ACD9-8A98AEFB6F1F}"/>
              </a:ext>
            </a:extLst>
          </p:cNvPr>
          <p:cNvSpPr/>
          <p:nvPr/>
        </p:nvSpPr>
        <p:spPr>
          <a:xfrm>
            <a:off x="238232" y="1483037"/>
            <a:ext cx="879162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1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неизвестно генерирует исключения или нет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2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не генерирует исключений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3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неизвестно генерирует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исключения или нет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4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не генерирует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исключений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устаревший синтаксис (до C++11)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func5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bad_alloc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exception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указано какие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типы исключений может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генерировать функция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аналогично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(true)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35BB71-6AFA-4FCB-9FAB-E93CDD9E5CE8}"/>
              </a:ext>
            </a:extLst>
          </p:cNvPr>
          <p:cNvSpPr/>
          <p:nvPr/>
        </p:nvSpPr>
        <p:spPr>
          <a:xfrm>
            <a:off x="186156" y="5035281"/>
            <a:ext cx="8843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Спецификатор </a:t>
            </a:r>
            <a:r>
              <a:rPr lang="en-US" sz="2400" dirty="0" err="1">
                <a:solidFill>
                  <a:srgbClr val="0000FF"/>
                </a:solidFill>
              </a:rPr>
              <a:t>noexcept</a:t>
            </a:r>
            <a:r>
              <a:rPr lang="ru-RU" sz="2400" dirty="0"/>
              <a:t> с параметром применяется при объявлении шаблонов, чаще всего в паре с </a:t>
            </a:r>
            <a:r>
              <a:rPr lang="ru-RU" sz="2400" dirty="0" err="1"/>
              <a:t>оператром</a:t>
            </a:r>
            <a:r>
              <a:rPr lang="ru-RU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noexcept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14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497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</a:pPr>
            <a:r>
              <a:rPr lang="ru-RU" sz="2400" dirty="0"/>
              <a:t>Оператор </a:t>
            </a:r>
            <a:r>
              <a:rPr lang="en-US" sz="2400" dirty="0" err="1">
                <a:solidFill>
                  <a:srgbClr val="0000FF"/>
                </a:solidFill>
              </a:rPr>
              <a:t>noexcept</a:t>
            </a:r>
            <a:r>
              <a:rPr lang="ru-RU" sz="2400" dirty="0"/>
              <a:t> позволяет определить, генерирует ли метод исключения (наличие модификатора </a:t>
            </a:r>
            <a:r>
              <a:rPr lang="en-US" sz="2400" dirty="0" err="1">
                <a:solidFill>
                  <a:srgbClr val="0000FF"/>
                </a:solidFill>
              </a:rPr>
              <a:t>noexcept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ru-RU" sz="2400" dirty="0"/>
              <a:t>+</a:t>
            </a: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/>
              <a:t>компилятор может сам определить, что исключения не используются)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927B81-B225-4CC1-8A70-2B084419F4AC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Оператор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noexcept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F4D600-7750-44B0-ACD9-8A98AEFB6F1F}"/>
              </a:ext>
            </a:extLst>
          </p:cNvPr>
          <p:cNvSpPr/>
          <p:nvPr/>
        </p:nvSpPr>
        <p:spPr>
          <a:xfrm>
            <a:off x="156796" y="1936208"/>
            <a:ext cx="8807692" cy="22128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1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неизвестно генерирует исключения или нет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2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не генерирует исключений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3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4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устаревший синтаксис (до C++11)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func5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bad_alloc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exception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8D1A2A9-2675-418C-9AA6-416CFC135312}"/>
              </a:ext>
            </a:extLst>
          </p:cNvPr>
          <p:cNvSpPr/>
          <p:nvPr/>
        </p:nvSpPr>
        <p:spPr>
          <a:xfrm>
            <a:off x="5652120" y="4280940"/>
            <a:ext cx="1080120" cy="19563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0DEBD93-6BB4-4D6D-A22E-79A78F18D917}"/>
              </a:ext>
            </a:extLst>
          </p:cNvPr>
          <p:cNvSpPr/>
          <p:nvPr/>
        </p:nvSpPr>
        <p:spPr>
          <a:xfrm>
            <a:off x="156796" y="4280940"/>
            <a:ext cx="8807692" cy="19563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func6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6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497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Результат выполнения оператора </a:t>
            </a:r>
            <a:r>
              <a:rPr lang="en-US" sz="2400" dirty="0" err="1">
                <a:solidFill>
                  <a:srgbClr val="0000FF"/>
                </a:solidFill>
              </a:rPr>
              <a:t>noexcept</a:t>
            </a:r>
            <a:r>
              <a:rPr lang="en-US" sz="2400" dirty="0"/>
              <a:t> </a:t>
            </a:r>
            <a:r>
              <a:rPr lang="ru-RU" sz="2400" dirty="0"/>
              <a:t>можно передать в спецификатору </a:t>
            </a:r>
            <a:r>
              <a:rPr lang="en-US" sz="2400" dirty="0" err="1">
                <a:solidFill>
                  <a:srgbClr val="0000FF"/>
                </a:solidFill>
              </a:rPr>
              <a:t>noexcept</a:t>
            </a:r>
            <a:r>
              <a:rPr lang="en-US" sz="2400" dirty="0"/>
              <a:t>,</a:t>
            </a:r>
            <a:r>
              <a:rPr lang="ru-RU" sz="2400" dirty="0"/>
              <a:t> однако указание типов параметров в нём имеет достаточно нетривиальный синтаксис.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927B81-B225-4CC1-8A70-2B084419F4AC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Оператор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noexcept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F4D600-7750-44B0-ACD9-8A98AEFB6F1F}"/>
              </a:ext>
            </a:extLst>
          </p:cNvPr>
          <p:cNvSpPr/>
          <p:nvPr/>
        </p:nvSpPr>
        <p:spPr>
          <a:xfrm>
            <a:off x="156796" y="2564905"/>
            <a:ext cx="8807692" cy="1200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declval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&gt;&gt;().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GetTopElement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declval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&gt;&gt;().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PopElement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declval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declval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&amp;&amp;&gt;()));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8D1A2A9-2675-418C-9AA6-416CFC135312}"/>
              </a:ext>
            </a:extLst>
          </p:cNvPr>
          <p:cNvSpPr/>
          <p:nvPr/>
        </p:nvSpPr>
        <p:spPr>
          <a:xfrm>
            <a:off x="8676456" y="2564905"/>
            <a:ext cx="432048" cy="1200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0DEBD93-6BB4-4D6D-A22E-79A78F18D917}"/>
              </a:ext>
            </a:extLst>
          </p:cNvPr>
          <p:cNvSpPr/>
          <p:nvPr/>
        </p:nvSpPr>
        <p:spPr>
          <a:xfrm>
            <a:off x="156796" y="3765235"/>
            <a:ext cx="8807692" cy="120033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ru-RU" sz="2200" dirty="0"/>
              <a:t>В этом примере проверяется свойство </a:t>
            </a:r>
            <a:r>
              <a:rPr lang="en-US" sz="2200" dirty="0" err="1">
                <a:solidFill>
                  <a:srgbClr val="0000FF"/>
                </a:solidFill>
              </a:rPr>
              <a:t>noexcept</a:t>
            </a:r>
            <a:r>
              <a:rPr lang="ru-RU" sz="2200" dirty="0"/>
              <a:t> для методов:</a:t>
            </a:r>
            <a:endParaRPr lang="en-US" sz="2200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GetTopElement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PopElement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5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Преимущества исключений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более компактный и лаконичный код:</a:t>
            </a:r>
            <a:br>
              <a:rPr lang="ru-RU" sz="2400" dirty="0"/>
            </a:br>
            <a:r>
              <a:rPr lang="ru-RU" sz="2400" dirty="0"/>
              <a:t>один обработчик ошибок на блок кода вместо проверки возвращаемого значения на каждый вызов любой функции</a:t>
            </a:r>
            <a:r>
              <a:rPr lang="en-US" sz="2400" dirty="0"/>
              <a:t>;</a:t>
            </a:r>
            <a:br>
              <a:rPr lang="ru-RU" sz="2400" dirty="0"/>
            </a:br>
            <a:r>
              <a:rPr lang="ru-RU" sz="2400" dirty="0"/>
              <a:t>код функции отдельно, обработчики ошибок отдельно</a:t>
            </a:r>
            <a:r>
              <a:rPr lang="en-US" sz="2400" dirty="0"/>
              <a:t>;</a:t>
            </a:r>
            <a:endParaRPr lang="ru-RU" sz="2400" dirty="0"/>
          </a:p>
          <a:p>
            <a:pPr>
              <a:spcBef>
                <a:spcPts val="600"/>
              </a:spcBef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ошибки обрабатываются там, где понятно, что с ними делать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можно сделать глобальный обработчик любых ошибок</a:t>
            </a:r>
            <a:br>
              <a:rPr lang="ru-RU" sz="2400" dirty="0"/>
            </a:br>
            <a:r>
              <a:rPr lang="ru-RU" sz="2400" dirty="0"/>
              <a:t>в программе, который запишет место возникновения исключение и сообщит разработчику о нём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en-US" sz="2400" dirty="0"/>
              <a:t> </a:t>
            </a:r>
            <a:r>
              <a:rPr lang="ru-RU" sz="2400" dirty="0"/>
              <a:t>исключения всегда генерируются явно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ru-RU" sz="2400" dirty="0"/>
              <a:t> исключения нельзя проигнорировать или забыть обработать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ru-RU" sz="2400" dirty="0"/>
              <a:t>(как возвращаемый функцией код ошибки)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6483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60648"/>
            <a:ext cx="8784976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CADE4"/>
              </a:buClr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Недостатки исключений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если бросаешь где-нибудь исключения – придётся их ловить везде: игнорирование исключения приводит к аварийному завершению приложения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при большом количестве вложенных обработчиков сложно понять логику работы программы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если исключения происходят в сторонней библиотеке, то без качественного описания невозможно понять, какие она может генерировать исключения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 при использовании исключений компилятор автоматически генерирует дополнительный код для вызова деструкторов локальных объектов, при этом размер исполняемого файла может увеличится на</a:t>
            </a:r>
            <a:r>
              <a:rPr lang="en-US" sz="2400" dirty="0"/>
              <a:t> 10%-20%</a:t>
            </a:r>
            <a:r>
              <a:rPr lang="ru-RU" sz="2400" dirty="0"/>
              <a:t>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93644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Исключения в конструкторе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268760"/>
            <a:ext cx="8640960" cy="231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</a:pPr>
            <a:r>
              <a:rPr lang="ru-RU" sz="2400" dirty="0">
                <a:solidFill>
                  <a:srgbClr val="010001"/>
                </a:solidFill>
              </a:rPr>
              <a:t>При возникновении исключения в конструкторе: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  <a:buFont typeface="Calibri" panose="020F0502020204030204" pitchFamily="34" charset="0"/>
              <a:buChar char="●"/>
            </a:pPr>
            <a:r>
              <a:rPr lang="ru-RU" sz="2400" dirty="0">
                <a:solidFill>
                  <a:srgbClr val="010001"/>
                </a:solidFill>
              </a:rPr>
              <a:t>все уже созданные поля-объекты будут удалены</a:t>
            </a:r>
            <a:br>
              <a:rPr lang="ru-RU" sz="2400" dirty="0">
                <a:solidFill>
                  <a:srgbClr val="010001"/>
                </a:solidFill>
              </a:rPr>
            </a:br>
            <a:r>
              <a:rPr lang="ru-RU" sz="2400" dirty="0">
                <a:solidFill>
                  <a:srgbClr val="010001"/>
                </a:solidFill>
              </a:rPr>
              <a:t>с вызовом их деструкторов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  <a:buFont typeface="Calibri" panose="020F0502020204030204" pitchFamily="34" charset="0"/>
              <a:buChar char="●"/>
            </a:pPr>
            <a:r>
              <a:rPr lang="ru-RU" sz="2400" dirty="0">
                <a:solidFill>
                  <a:srgbClr val="010001"/>
                </a:solidFill>
              </a:rPr>
              <a:t>для ещё не созданных полей-объектов деструкторы</a:t>
            </a:r>
            <a:br>
              <a:rPr lang="ru-RU" sz="2400" dirty="0">
                <a:solidFill>
                  <a:srgbClr val="010001"/>
                </a:solidFill>
              </a:rPr>
            </a:br>
            <a:r>
              <a:rPr lang="ru-RU" sz="2400" dirty="0">
                <a:solidFill>
                  <a:srgbClr val="010001"/>
                </a:solidFill>
              </a:rPr>
              <a:t>не вызываются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  <a:buFont typeface="Calibri" panose="020F0502020204030204" pitchFamily="34" charset="0"/>
              <a:buChar char="●"/>
            </a:pPr>
            <a:r>
              <a:rPr lang="ru-RU" sz="2400" dirty="0">
                <a:solidFill>
                  <a:srgbClr val="010001"/>
                </a:solidFill>
              </a:rPr>
              <a:t>деструктор самого объекта не вызывается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3294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594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Исключения в конструкторе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692696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m_sA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А"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10001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74704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594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Исключения в конструкторе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48680"/>
            <a:ext cx="86409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CClass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m_sA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А"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3407AEE-56DE-499E-8DF4-29A982365EF9}"/>
              </a:ext>
            </a:extLst>
          </p:cNvPr>
          <p:cNvSpPr/>
          <p:nvPr/>
        </p:nvSpPr>
        <p:spPr>
          <a:xfrm>
            <a:off x="4860032" y="703275"/>
            <a:ext cx="4104456" cy="120506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Поля класса инициализируются в порядке объявления, а не в порядке указанном в </a:t>
            </a:r>
            <a:r>
              <a:rPr lang="ru-RU" sz="2200" dirty="0" err="1">
                <a:solidFill>
                  <a:schemeClr val="tx1"/>
                </a:solidFill>
              </a:rPr>
              <a:t>констуркторе</a:t>
            </a:r>
            <a:r>
              <a:rPr lang="ru-RU" sz="22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4724207-5DB3-40F5-B78A-0179FF504FBD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059832" y="1091809"/>
            <a:ext cx="1800200" cy="214001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594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Исключения в конструкторе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908720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m_sA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А"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10001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38051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Исключения в деструкторе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772816"/>
            <a:ext cx="864096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</a:pPr>
            <a:r>
              <a:rPr lang="ru-RU" sz="2400" dirty="0">
                <a:solidFill>
                  <a:srgbClr val="010001"/>
                </a:solidFill>
              </a:rPr>
              <a:t>Никогда не генерируйте исключения в деструкторе: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  <a:buFont typeface="Calibri" panose="020F0502020204030204" pitchFamily="34" charset="0"/>
              <a:buChar char="●"/>
            </a:pPr>
            <a:r>
              <a:rPr lang="ru-RU" sz="2400" dirty="0">
                <a:solidFill>
                  <a:srgbClr val="010001"/>
                </a:solidFill>
              </a:rPr>
              <a:t>если операция выделения памяти для массива объектов</a:t>
            </a:r>
            <a:br>
              <a:rPr lang="ru-RU" sz="2400" dirty="0">
                <a:solidFill>
                  <a:srgbClr val="010001"/>
                </a:solidFill>
              </a:rPr>
            </a:b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ru-RU" sz="2400" dirty="0">
                <a:solidFill>
                  <a:srgbClr val="010001"/>
                </a:solidFill>
              </a:rPr>
              <a:t> будет вызывать конструкторы объектов и в одном из них будет исключение, то все уже созданные объекты будут корректно удалены,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  <a:buFont typeface="Calibri" panose="020F0502020204030204" pitchFamily="34" charset="0"/>
              <a:buChar char="●"/>
            </a:pPr>
            <a:r>
              <a:rPr lang="ru-RU" sz="2400" dirty="0">
                <a:solidFill>
                  <a:srgbClr val="010001"/>
                </a:solidFill>
              </a:rPr>
              <a:t>если же в одном из них сработает исключение - то программа завершается без шанса обработать ошибку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  <a:buFont typeface="Calibri" panose="020F0502020204030204" pitchFamily="34" charset="0"/>
              <a:buChar char="●"/>
            </a:pPr>
            <a:endParaRPr lang="ru-RU" sz="2400" dirty="0">
              <a:solidFill>
                <a:srgbClr val="010001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ct val="100000"/>
            </a:pPr>
            <a:r>
              <a:rPr lang="ru-RU" sz="2400" dirty="0">
                <a:solidFill>
                  <a:srgbClr val="010001"/>
                </a:solidFill>
              </a:rPr>
              <a:t>По той же причине не вызывайте из деструктора функции, которые могут бросать исключения!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5359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Гарантии безопасности исключений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26876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Базовая гарантия: </a:t>
            </a:r>
            <a:r>
              <a:rPr lang="ru-RU" sz="2400" i="1" dirty="0"/>
              <a:t>при возникновении любого исключения в некотором методе, состояние объекта должно оставаться согласованным</a:t>
            </a:r>
            <a:endParaRPr lang="ru-RU" sz="2400" dirty="0">
              <a:solidFill>
                <a:srgbClr val="010001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26C48C-4440-4548-A384-E67AC82B1CA5}"/>
              </a:ext>
            </a:extLst>
          </p:cNvPr>
          <p:cNvSpPr/>
          <p:nvPr/>
        </p:nvSpPr>
        <p:spPr>
          <a:xfrm>
            <a:off x="323528" y="2828835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Строгая гарантия: </a:t>
            </a:r>
            <a:r>
              <a:rPr lang="ru-RU" sz="2400" i="1" dirty="0"/>
              <a:t>если при выполнении операции возникает исключение, то это не должно оказать какого-либо влияния на состояние приложения</a:t>
            </a:r>
            <a:endParaRPr lang="ru-RU" sz="2400" dirty="0">
              <a:solidFill>
                <a:srgbClr val="01000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13D6FC-4161-458F-A4E2-82E8B5C83C97}"/>
              </a:ext>
            </a:extLst>
          </p:cNvPr>
          <p:cNvSpPr/>
          <p:nvPr/>
        </p:nvSpPr>
        <p:spPr>
          <a:xfrm>
            <a:off x="323528" y="429954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Гарантия отсутствия исключений: </a:t>
            </a:r>
            <a:r>
              <a:rPr lang="ru-RU" sz="2400" i="1" dirty="0"/>
              <a:t>ни при каких обстоятельствах функция не генерирует исключений</a:t>
            </a:r>
            <a:endParaRPr lang="ru-RU" sz="2400" dirty="0">
              <a:solidFill>
                <a:srgbClr val="010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2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EA72C4-571F-44F1-A615-1288960DB3D3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Гарантии безопасности исключений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74611-6B2D-498B-9AC5-7F40FFB54731}"/>
              </a:ext>
            </a:extLst>
          </p:cNvPr>
          <p:cNvSpPr/>
          <p:nvPr/>
        </p:nvSpPr>
        <p:spPr>
          <a:xfrm>
            <a:off x="288759" y="1124744"/>
            <a:ext cx="4988635" cy="440120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PopElement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8CF69A6-7E9D-4546-B670-65A1CCF537CE}"/>
              </a:ext>
            </a:extLst>
          </p:cNvPr>
          <p:cNvSpPr/>
          <p:nvPr/>
        </p:nvSpPr>
        <p:spPr>
          <a:xfrm>
            <a:off x="4572000" y="834971"/>
            <a:ext cx="4398725" cy="158417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Рассмотрим на примере класса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"стек на основе массива"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как реализуются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"строгие гарантии безопасности".</a:t>
            </a:r>
          </a:p>
        </p:txBody>
      </p:sp>
    </p:spTree>
    <p:extLst>
      <p:ext uri="{BB962C8B-B14F-4D97-AF65-F5344CB8AC3E}">
        <p14:creationId xmlns:p14="http://schemas.microsoft.com/office/powerpoint/2010/main" val="354911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74611-6B2D-498B-9AC5-7F40FFB54731}"/>
              </a:ext>
            </a:extLst>
          </p:cNvPr>
          <p:cNvSpPr/>
          <p:nvPr/>
        </p:nvSpPr>
        <p:spPr>
          <a:xfrm>
            <a:off x="288758" y="1191260"/>
            <a:ext cx="8567717" cy="440120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m_nMaxElemCnt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maxElemCnt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&gt;::~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CStackOnArray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dirty="0">
                <a:solidFill>
                  <a:srgbClr val="000080"/>
                </a:solidFill>
                <a:latin typeface="Consolas" panose="020B0609020204030204" pitchFamily="49" charset="0"/>
              </a:rPr>
              <a:t>m_nCurElemCnt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nn-NO" sz="20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nn-NO" sz="20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--)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].~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nn-NO" sz="2000" dirty="0">
                <a:latin typeface="Consolas" panose="020B0609020204030204" pitchFamily="49" charset="0"/>
              </a:rPr>
              <a:t>[]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nn-NO" sz="2000" dirty="0">
                <a:solidFill>
                  <a:srgbClr val="000080"/>
                </a:solidFill>
                <a:latin typeface="Consolas" panose="020B0609020204030204" pitchFamily="49" charset="0"/>
              </a:rPr>
              <a:t>m_vData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43DB66E-D8EF-435B-93D2-C4DF108742B6}"/>
              </a:ext>
            </a:extLst>
          </p:cNvPr>
          <p:cNvSpPr/>
          <p:nvPr/>
        </p:nvSpPr>
        <p:spPr>
          <a:xfrm>
            <a:off x="6084167" y="2826466"/>
            <a:ext cx="2991401" cy="120506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Обратите внимание, как вручную вызвать деструктор объекта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4C78B1D-2CDA-4626-B475-76B5CC4DAA9E}"/>
              </a:ext>
            </a:extLst>
          </p:cNvPr>
          <p:cNvCxnSpPr>
            <a:cxnSpLocks/>
          </p:cNvCxnSpPr>
          <p:nvPr/>
        </p:nvCxnSpPr>
        <p:spPr>
          <a:xfrm flipH="1">
            <a:off x="3779912" y="4031534"/>
            <a:ext cx="3243430" cy="69361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167FF5C-8E2A-42BE-9DCB-FA972B9A9BA3}"/>
              </a:ext>
            </a:extLst>
          </p:cNvPr>
          <p:cNvSpPr/>
          <p:nvPr/>
        </p:nvSpPr>
        <p:spPr>
          <a:xfrm>
            <a:off x="323528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Гарантии безопасности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29084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5276</TotalTime>
  <Words>2569</Words>
  <Application>Microsoft Office PowerPoint</Application>
  <PresentationFormat>Экран (4:3)</PresentationFormat>
  <Paragraphs>373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Consolas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.</dc:creator>
  <cp:lastModifiedBy>Ion</cp:lastModifiedBy>
  <cp:revision>154</cp:revision>
  <dcterms:created xsi:type="dcterms:W3CDTF">2017-05-18T18:58:30Z</dcterms:created>
  <dcterms:modified xsi:type="dcterms:W3CDTF">2020-05-11T17:05:11Z</dcterms:modified>
</cp:coreProperties>
</file>