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592" r:id="rId2"/>
    <p:sldId id="609" r:id="rId3"/>
    <p:sldId id="600" r:id="rId4"/>
    <p:sldId id="631" r:id="rId5"/>
    <p:sldId id="632" r:id="rId6"/>
    <p:sldId id="605" r:id="rId7"/>
    <p:sldId id="608" r:id="rId8"/>
    <p:sldId id="633" r:id="rId9"/>
    <p:sldId id="63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6A5E503-BD79-48C6-9B01-087298E12ABA}">
          <p14:sldIdLst>
            <p14:sldId id="592"/>
            <p14:sldId id="609"/>
          </p14:sldIdLst>
        </p14:section>
        <p14:section name="Техническое задание (ТЗ)" id="{18A7DEAD-0346-4C8F-B749-9109256C2CD1}">
          <p14:sldIdLst>
            <p14:sldId id="600"/>
            <p14:sldId id="631"/>
            <p14:sldId id="632"/>
            <p14:sldId id="605"/>
            <p14:sldId id="608"/>
            <p14:sldId id="633"/>
            <p14:sldId id="6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FF"/>
    <a:srgbClr val="428497"/>
    <a:srgbClr val="880000"/>
    <a:srgbClr val="F7FFA7"/>
    <a:srgbClr val="00A42F"/>
    <a:srgbClr val="387E91"/>
    <a:srgbClr val="3E0000"/>
    <a:srgbClr val="F3FBFE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66" autoAdjust="0"/>
    <p:restoredTop sz="60914" autoAdjust="0"/>
  </p:normalViewPr>
  <p:slideViewPr>
    <p:cSldViewPr>
      <p:cViewPr varScale="1">
        <p:scale>
          <a:sx n="69" d="100"/>
          <a:sy n="69" d="100"/>
        </p:scale>
        <p:origin x="21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462" y="7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/>
              <a:t>В </a:t>
            </a:r>
            <a:r>
              <a:rPr lang="ru-RU" baseline="0" dirty="0" err="1"/>
              <a:t>Лафоре</a:t>
            </a:r>
            <a:r>
              <a:rPr lang="ru-RU" baseline="0" dirty="0"/>
              <a:t> эта тема занимает всего 50 страниц,</a:t>
            </a:r>
          </a:p>
          <a:p>
            <a:pPr marL="0" indent="0">
              <a:buNone/>
            </a:pPr>
            <a:r>
              <a:rPr lang="ru-RU" baseline="0" dirty="0"/>
              <a:t>а вот в книге Буча, приведенной в списке литературы, этому посвящены все 600 её страниц.</a:t>
            </a:r>
          </a:p>
          <a:p>
            <a:pPr marL="0" indent="0">
              <a:buNone/>
            </a:pPr>
            <a:r>
              <a:rPr lang="ru-RU" baseline="0" dirty="0"/>
              <a:t>В следующем году у вас будет отдельный семестровый курс по этой теме.</a:t>
            </a:r>
          </a:p>
          <a:p>
            <a:pPr marL="0" indent="0">
              <a:buNone/>
            </a:pPr>
            <a:r>
              <a:rPr lang="ru-RU" baseline="0" dirty="0"/>
              <a:t>Здесь же я постараюсь только поверхностно познакомить вас с ней.</a:t>
            </a:r>
          </a:p>
          <a:p>
            <a:endParaRPr lang="ru-RU" dirty="0"/>
          </a:p>
          <a:p>
            <a:r>
              <a:rPr lang="ru-RU" dirty="0"/>
              <a:t>Программирование это такой предмет, который лучше усваивается,</a:t>
            </a:r>
            <a:r>
              <a:rPr lang="ru-RU" baseline="0" dirty="0"/>
              <a:t> когда сам делаешь какой либо сложный проект. При этом наибольшее развитие навыка наблюдается при выполнении проектов на грани своих возможностей.</a:t>
            </a:r>
          </a:p>
          <a:p>
            <a:r>
              <a:rPr lang="ru-RU" baseline="0" dirty="0"/>
              <a:t>Поэтому мы возьмём достаточно большой и сложный проект и попробуем разобрать его так, чтобы максимальному количеству слушателей лекции стало понятно, как он устроен, как спроектирован и как его можно дополнить новыми возможностями.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2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сперва проговорим</a:t>
            </a:r>
            <a:r>
              <a:rPr lang="ru-RU" baseline="0" dirty="0"/>
              <a:t> что даёт объектно-ориентированное программирование.</a:t>
            </a:r>
          </a:p>
          <a:p>
            <a:pPr marL="228600" indent="-228600">
              <a:buAutoNum type="arabicPeriod"/>
            </a:pPr>
            <a:r>
              <a:rPr lang="ru-RU" baseline="0" dirty="0"/>
              <a:t>Объектно-ориентированное программирование требует больших накладных расходов на проектирование структуры классов. Для маленьких проектов эти расходы не окупаются и проще без них. Выигрыш получается только если разрабатываемая программа большая и требуется её длительная многолетняя поддержка и развитие.</a:t>
            </a:r>
          </a:p>
          <a:p>
            <a:pPr marL="228600" indent="-228600">
              <a:buAutoNum type="arabicPeriod"/>
            </a:pPr>
            <a:r>
              <a:rPr lang="ru-RU" baseline="0" dirty="0"/>
              <a:t>ООП программы работают медленнее(</a:t>
            </a:r>
            <a:r>
              <a:rPr lang="en-US" baseline="0" dirty="0"/>
              <a:t>~</a:t>
            </a:r>
            <a:r>
              <a:rPr lang="ru-RU" baseline="0" dirty="0"/>
              <a:t>20%) и занимают больше места, чем программы написанные с использованием обычного структурного программирования, но на разработку ООП программы будет затрачено существенно меньше времени, чем на структурную программу.</a:t>
            </a:r>
            <a:br>
              <a:rPr lang="ru-RU" baseline="0" dirty="0"/>
            </a:br>
            <a:r>
              <a:rPr lang="ru-RU" baseline="0" dirty="0"/>
              <a:t>Начиная с определённого уровня сложности поддерживать структурную программу становится в принципе невозможно.</a:t>
            </a:r>
          </a:p>
          <a:p>
            <a:pPr marL="228600" indent="-228600">
              <a:buAutoNum type="arabicPeriod"/>
            </a:pPr>
            <a:r>
              <a:rPr lang="ru-RU" baseline="0" dirty="0"/>
              <a:t>Большие начальные накладные расходы на объектно-ориентированное проектирование окупаются, когда далее придётся добавлять новые классы в систему. В хорошо спроектированную систему это добавление осуществляется легко и просто. Даже </a:t>
            </a:r>
            <a:r>
              <a:rPr lang="en-US" baseline="0" dirty="0"/>
              <a:t>Junior </a:t>
            </a:r>
            <a:r>
              <a:rPr lang="ru-RU" baseline="0" dirty="0"/>
              <a:t>справится. В отличии от программы без ООП.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слайд из одной из первых лекций.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1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Расширение схемы для объектно-ориентированного</a:t>
            </a:r>
            <a:r>
              <a:rPr lang="ru-RU" baseline="0" dirty="0"/>
              <a:t> программирования (серым отмечены этапы которые не меняются):</a:t>
            </a:r>
          </a:p>
          <a:p>
            <a:pPr marL="228600" indent="-228600">
              <a:buAutoNum type="arabicParenR"/>
            </a:pPr>
            <a:r>
              <a:rPr lang="ru-RU" baseline="0" dirty="0"/>
              <a:t>сперва проводится </a:t>
            </a:r>
            <a:r>
              <a:rPr lang="ru-RU" b="1" baseline="0" dirty="0"/>
              <a:t>анализ </a:t>
            </a:r>
            <a:r>
              <a:rPr lang="ru-RU" b="0" baseline="0" dirty="0"/>
              <a:t>проблемной области поставленной задачи</a:t>
            </a:r>
          </a:p>
          <a:p>
            <a:pPr marL="228600" indent="-228600">
              <a:buAutoNum type="arabicParenR"/>
            </a:pPr>
            <a:r>
              <a:rPr lang="ru-RU" b="0" baseline="0" dirty="0"/>
              <a:t>затем на основе полученной информации конструируется схема классов (разные типы отношений между объектами и их взаимодействие) – объектная декомпозиция</a:t>
            </a:r>
          </a:p>
          <a:p>
            <a:pPr marL="228600" indent="-228600">
              <a:buAutoNum type="arabicParenR"/>
            </a:pPr>
            <a:r>
              <a:rPr lang="ru-RU" b="0" baseline="0" dirty="0"/>
              <a:t>далее с использованием полученного набора объектов описывается алгоритм работы программы – алгоритмическая декомпозиция</a:t>
            </a:r>
          </a:p>
          <a:p>
            <a:pPr marL="228600" indent="-228600">
              <a:buAutoNum type="arabicParenR"/>
            </a:pPr>
            <a:r>
              <a:rPr lang="ru-RU" b="0" baseline="0" dirty="0"/>
              <a:t>далее идёт программирование полученной схемы в программные коды</a:t>
            </a:r>
            <a:br>
              <a:rPr lang="ru-RU" b="0" baseline="0" dirty="0"/>
            </a:br>
            <a:r>
              <a:rPr lang="ru-RU" b="0" baseline="0" dirty="0"/>
              <a:t>(синтез)</a:t>
            </a:r>
          </a:p>
          <a:p>
            <a:pPr marL="0" indent="0">
              <a:buNone/>
            </a:pPr>
            <a:r>
              <a:rPr lang="ru-RU" b="0" baseline="0" dirty="0"/>
              <a:t>И ещё не известно какой этап сложнее: анализ, проектирование или программирование: они существенно разные и требуют различного набора знаний и умений. Часто в больших фирмах для каждого этапа есть свои отдельные специалисты.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2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Выделенные жирным пункты на прошлом слайде тут</a:t>
            </a:r>
            <a:r>
              <a:rPr lang="ru-RU" baseline="0" dirty="0"/>
              <a:t> представлены картинкой.</a:t>
            </a:r>
          </a:p>
          <a:p>
            <a:r>
              <a:rPr lang="ru-RU" baseline="0" dirty="0"/>
              <a:t>Первый шаг: объектно-ориентированный анализ</a:t>
            </a:r>
          </a:p>
          <a:p>
            <a:r>
              <a:rPr lang="ru-RU" baseline="0" dirty="0"/>
              <a:t>- проблемное поле задачи разбивается на всё меньшие и меньшие кубики, пока каждый из ни не будет достаточно простым.</a:t>
            </a:r>
            <a:br>
              <a:rPr lang="ru-RU" baseline="0" dirty="0"/>
            </a:br>
            <a:r>
              <a:rPr lang="ru-RU" baseline="0" dirty="0"/>
              <a:t>Кубики становятся простыми, но их количество приводит к хаосу.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Второй шаг: объектно-ориентированный синтез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 кубики группируются и объединяются в </a:t>
            </a:r>
            <a:r>
              <a:rPr lang="ru-RU" baseline="0" dirty="0" err="1"/>
              <a:t>блочки</a:t>
            </a:r>
            <a:r>
              <a:rPr lang="ru-RU" baseline="0" dirty="0"/>
              <a:t> покрупнее, пока не останется только один блок(класс) который будет решать всю задачу.</a:t>
            </a:r>
            <a:br>
              <a:rPr lang="ru-RU" baseline="0" dirty="0"/>
            </a:br>
            <a:r>
              <a:rPr lang="ru-RU" baseline="0" dirty="0"/>
              <a:t>Всё снова становится простым.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7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Сперва формулируем</a:t>
            </a:r>
            <a:r>
              <a:rPr lang="ru-RU" altLang="ru-RU" baseline="0" dirty="0"/>
              <a:t> техническое задание на проект (далее ТЗ) </a:t>
            </a:r>
            <a:r>
              <a:rPr lang="ru-RU" altLang="ru-RU" dirty="0"/>
              <a:t>в свободной форме,</a:t>
            </a:r>
            <a:br>
              <a:rPr lang="ru-RU" altLang="ru-RU" baseline="0" dirty="0"/>
            </a:br>
            <a:r>
              <a:rPr lang="ru-RU" altLang="ru-RU" baseline="0" dirty="0"/>
              <a:t>мозговой штурм обычно генерирует, что-то похожее  на</a:t>
            </a:r>
            <a:r>
              <a:rPr lang="ru-RU" altLang="ru-RU" dirty="0"/>
              <a:t> поток сознания.</a:t>
            </a:r>
          </a:p>
          <a:p>
            <a:r>
              <a:rPr lang="ru-RU" altLang="ru-RU" dirty="0"/>
              <a:t>"Причёсывать" будем потом.</a:t>
            </a:r>
          </a:p>
          <a:p>
            <a:r>
              <a:rPr lang="ru-RU" altLang="ru-RU" dirty="0"/>
              <a:t>Основное, на что обратить</a:t>
            </a:r>
            <a:r>
              <a:rPr lang="ru-RU" altLang="ru-RU" baseline="0" dirty="0"/>
              <a:t> внимание на этом этапе,</a:t>
            </a:r>
            <a:r>
              <a:rPr lang="ru-RU" altLang="ru-RU" dirty="0"/>
              <a:t> какие функции должны быть в программе.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74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Следующий важный этап:</a:t>
            </a:r>
            <a:r>
              <a:rPr lang="ru-RU" baseline="0" dirty="0"/>
              <a:t> вспоминаем эту картинку и закатываем губу.</a:t>
            </a:r>
          </a:p>
          <a:p>
            <a:pPr marL="0" indent="0">
              <a:buNone/>
            </a:pPr>
            <a:r>
              <a:rPr lang="ru-RU" baseline="0" dirty="0"/>
              <a:t>На этой картинке представлены три стратегии при разработке новых программных проектов (хотя применимо и к техническим проектам):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ru-RU" dirty="0"/>
              <a:t>первая строка показывает виденье</a:t>
            </a:r>
            <a:r>
              <a:rPr lang="ru-RU" baseline="0" dirty="0"/>
              <a:t> разработки человеком, никогда не участвовавшим в сложных проектах.</a:t>
            </a:r>
            <a:br>
              <a:rPr lang="ru-RU" baseline="0" dirty="0"/>
            </a:br>
            <a:r>
              <a:rPr lang="ru-RU" baseline="0" dirty="0"/>
              <a:t>На первый взгляд тут затраты минимальные: просто делаем по частям сперва колесо, потом подвеску, потом кузов, мотор, собираем всё вместе - получаем готовый автомобиль.</a:t>
            </a:r>
            <a:br>
              <a:rPr lang="ru-RU" baseline="0" dirty="0"/>
            </a:br>
            <a:r>
              <a:rPr lang="ru-RU" baseline="0" dirty="0"/>
              <a:t>Но при таком подходе готовый продукт получается только на последней стадии, а до этого момента предвидеть, каким получится результат невозможно. Все недостатки проектирования станут заметны только в самом конце, когда для исправления мелких ошибок придётся переделывать много других узлов.</a:t>
            </a:r>
            <a:br>
              <a:rPr lang="ru-RU" baseline="0" dirty="0"/>
            </a:br>
            <a:r>
              <a:rPr lang="ru-RU" baseline="0" dirty="0"/>
              <a:t>Более 50% проектов, выполняемых по этой схеме, не доходят до стадии реализации. </a:t>
            </a:r>
          </a:p>
          <a:p>
            <a:pPr marL="228600" indent="-228600">
              <a:buAutoNum type="arabicParenR"/>
            </a:pPr>
            <a:r>
              <a:rPr lang="ru-RU" baseline="0" dirty="0"/>
              <a:t>Второй подход предполагает разработку сперва простой программы, затем на каждом новом этапе программа полностью перерабатывается, чтобы решать более сложную задачу. Каждый раз всё сложнее и сложнее, пока не получим требуемый результат. Этот подход более живуч чем предыдущий, однако слишком многое придётся переделывать для перехода на следующий этап: колёса мотоцикла не подойдут автомобилю (хотя первые автомобили так и изготавливались на колёсах от карет).</a:t>
            </a:r>
          </a:p>
          <a:p>
            <a:pPr marL="228600" indent="-228600">
              <a:buAutoNum type="arabicParenR"/>
            </a:pPr>
            <a:r>
              <a:rPr lang="ru-RU" baseline="0" dirty="0"/>
              <a:t>наиболее быстрый путь тот, который обеспечивает раннюю "обратную связь": делаем прототип (который без костылей и прямой ручной поддержки не работает), но который уже можно показать заказчику и обсудить его плюсы и минусы, понять, что удобно и что неудобно, внести коррективы в проект. Затем сделать более сложный прототип реализуя детали постепенно, как можно чаще проверяя, что то что мы делаем, работает как задумывалось.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9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Поэтому переформулируем</a:t>
            </a:r>
            <a:r>
              <a:rPr lang="ru-RU" altLang="ru-RU" baseline="0" dirty="0"/>
              <a:t> ТЗ для первого, самого простого прототипа – минимум функций, но чтобы можно было реализовать и оценить как это будет выглядеть.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0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dirty="0"/>
              <a:t>Новые программы разрабатываются на основе предыдущего опыта, поэтому чтобы без него представить, как будет выглядеть будущая программа, я покажу вам уже готовый результат в действии.</a:t>
            </a:r>
          </a:p>
          <a:p>
            <a:endParaRPr lang="ru-RU" altLang="ru-RU" dirty="0"/>
          </a:p>
          <a:p>
            <a:r>
              <a:rPr lang="ru-RU" altLang="ru-RU" dirty="0"/>
              <a:t>Тут на лекции была демонстрация уже готовой</a:t>
            </a:r>
            <a:r>
              <a:rPr lang="ru-RU" altLang="ru-RU" baseline="0" dirty="0"/>
              <a:t> программы в живую.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0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Дата 7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Дата 7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Дата 7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348000" y="117000"/>
            <a:ext cx="558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Воплощайте собственные мечты,</a:t>
            </a:r>
            <a:br>
              <a:rPr lang="en-US" sz="20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или кто-то другой наймёт вас,</a:t>
            </a:r>
            <a:br>
              <a:rPr lang="en-US" sz="2000" i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2000" i="1" dirty="0">
                <a:solidFill>
                  <a:schemeClr val="bg1">
                    <a:lumMod val="75000"/>
                  </a:schemeClr>
                </a:solidFill>
              </a:rPr>
              <a:t>чтобы воплощать свои.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6000" y="1341000"/>
            <a:ext cx="8640960" cy="492336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881188" indent="-1881188"/>
            <a:r>
              <a:rPr lang="ru-RU" sz="3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4.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13. Введение в объектно-ориентированное программирование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14. Инкапсуляция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15. Связанные динамические структуры данных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6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Абстрактные типы данных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7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Шаблоны классов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Тема 1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8</a:t>
            </a:r>
            <a:r>
              <a:rPr lang="ru-RU" dirty="0">
                <a:solidFill>
                  <a:prstClr val="white">
                    <a:lumMod val="75000"/>
                  </a:prstClr>
                </a:solidFill>
              </a:rPr>
              <a:t>. Библиотека </a:t>
            </a:r>
            <a:r>
              <a:rPr lang="en-US">
                <a:solidFill>
                  <a:prstClr val="white">
                    <a:lumMod val="75000"/>
                  </a:prstClr>
                </a:solidFill>
              </a:rPr>
              <a:t>STL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>
                <a:solidFill>
                  <a:schemeClr val="bg1">
                    <a:lumMod val="75000"/>
                  </a:schemeClr>
                </a:solidFill>
              </a:rPr>
              <a:t>Тема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9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Наследование и полиморфизм</a:t>
            </a:r>
          </a:p>
          <a:p>
            <a:pPr marL="452438" indent="-452438" fontAlgn="t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Тема </a:t>
            </a:r>
            <a:r>
              <a:rPr lang="en-US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Основы объектно-</a:t>
            </a:r>
            <a:b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3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ориентированного проектирования</a:t>
            </a:r>
          </a:p>
          <a:p>
            <a:pPr marL="360363" lvl="0">
              <a:lnSpc>
                <a:spcPct val="107000"/>
              </a:lnSpc>
              <a:buClr>
                <a:schemeClr val="bg1">
                  <a:lumMod val="65000"/>
                </a:schemeClr>
              </a:buClr>
            </a:pPr>
            <a:r>
              <a:rPr lang="ru-RU" b="1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Раздел 5. Дополнительные темы</a:t>
            </a:r>
          </a:p>
          <a:p>
            <a:pPr marL="627063" lvl="0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 Основы системы ввода-вывода</a:t>
            </a:r>
          </a:p>
          <a:p>
            <a:pPr marL="627063" indent="-266700">
              <a:lnSpc>
                <a:spcPct val="107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Тема 2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. Исключения</a:t>
            </a:r>
          </a:p>
          <a:p>
            <a:pPr marL="628650" indent="-1588" fontAlgn="t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  <a:p>
            <a:pPr marL="628650" indent="-1588">
              <a:lnSpc>
                <a:spcPct val="107000"/>
              </a:lnSpc>
            </a:pPr>
            <a:endParaRPr lang="ru-RU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5625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252000" y="1701000"/>
            <a:ext cx="8712000" cy="216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Упростить добавление новых сущностей (классов) расширяющих функциональность программы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Уменьшить количество возникающих при этом</a:t>
            </a:r>
            <a:br>
              <a:rPr lang="ru-RU" sz="2400" dirty="0">
                <a:solidFill>
                  <a:schemeClr val="tx1"/>
                </a:solidFill>
                <a:latin typeface="+mn-lt"/>
              </a:rPr>
            </a:br>
            <a:r>
              <a:rPr lang="ru-RU" sz="2400" dirty="0">
                <a:solidFill>
                  <a:schemeClr val="tx1"/>
                </a:solidFill>
                <a:latin typeface="+mn-lt"/>
              </a:rPr>
              <a:t>ошибок по невнимательности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Упростить поддержку кода и его изучение новыми разработчиками за счёт систематизации способов добавления нового функционала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52000" y="117000"/>
            <a:ext cx="8712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3600" b="1" dirty="0">
                <a:solidFill>
                  <a:schemeClr val="bg1">
                    <a:lumMod val="50000"/>
                  </a:schemeClr>
                </a:solidFill>
              </a:rPr>
              <a:t>Цели объектно-ориентированного проектирования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52000" y="4221000"/>
            <a:ext cx="8712000" cy="216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Недостатки: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Большие накладные расходы на проектирование не дают выигрыша на маленьких проектах. Часто проще написать программу без них (а потом при росте программы переделать под ООП не получается, только полностью переписать с нуля).</a:t>
            </a:r>
          </a:p>
        </p:txBody>
      </p:sp>
    </p:spTree>
    <p:extLst>
      <p:ext uri="{BB962C8B-B14F-4D97-AF65-F5344CB8AC3E}">
        <p14:creationId xmlns:p14="http://schemas.microsoft.com/office/powerpoint/2010/main" val="299877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29117" y="1040736"/>
            <a:ext cx="7756525" cy="1038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1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КАСКАДНАЯ МОДЕЛЬ ЖИЗНЕННОГО ЦИКЛА </a:t>
            </a:r>
            <a:r>
              <a:rPr lang="ru-RU" altLang="ru-RU" sz="1600" dirty="0"/>
              <a:t>была распространена в 70-х - 80-х годах ХХ века. На практике этапы каскадной модели реализуются итерационно, с циклами обратной связи между этапами.</a:t>
            </a:r>
          </a:p>
          <a:p>
            <a:endParaRPr lang="ru-RU" altLang="ru-RU" dirty="0"/>
          </a:p>
        </p:txBody>
      </p:sp>
      <p:grpSp>
        <p:nvGrpSpPr>
          <p:cNvPr id="7" name="Группа 17"/>
          <p:cNvGrpSpPr>
            <a:grpSpLocks/>
          </p:cNvGrpSpPr>
          <p:nvPr/>
        </p:nvGrpSpPr>
        <p:grpSpPr bwMode="auto">
          <a:xfrm>
            <a:off x="468001" y="1917000"/>
            <a:ext cx="7704000" cy="4319999"/>
            <a:chOff x="1857356" y="1785926"/>
            <a:chExt cx="4859383" cy="3336945"/>
          </a:xfrm>
        </p:grpSpPr>
        <p:sp>
          <p:nvSpPr>
            <p:cNvPr id="8" name="Блок-схема: процесс 7"/>
            <p:cNvSpPr/>
            <p:nvPr/>
          </p:nvSpPr>
          <p:spPr>
            <a:xfrm>
              <a:off x="1857356" y="1785926"/>
              <a:ext cx="1712369" cy="479428"/>
            </a:xfrm>
            <a:prstGeom prst="flowChartProcess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ru-RU" sz="2400" dirty="0">
                  <a:solidFill>
                    <a:schemeClr val="tx1"/>
                  </a:solidFill>
                </a:rPr>
                <a:t>Формирование требований</a:t>
              </a:r>
            </a:p>
          </p:txBody>
        </p:sp>
        <p:sp>
          <p:nvSpPr>
            <p:cNvPr id="9" name="Блок-схема: процесс 8"/>
            <p:cNvSpPr/>
            <p:nvPr/>
          </p:nvSpPr>
          <p:spPr>
            <a:xfrm>
              <a:off x="2644506" y="2497130"/>
              <a:ext cx="1713956" cy="479428"/>
            </a:xfrm>
            <a:prstGeom prst="flowChartProcess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ru-RU" sz="2400" dirty="0">
                  <a:solidFill>
                    <a:schemeClr val="tx1"/>
                  </a:solidFill>
                </a:rPr>
                <a:t>Разработка проекта</a:t>
              </a:r>
            </a:p>
          </p:txBody>
        </p:sp>
        <p:sp>
          <p:nvSpPr>
            <p:cNvPr id="10" name="Блок-схема: процесс 9"/>
            <p:cNvSpPr/>
            <p:nvPr/>
          </p:nvSpPr>
          <p:spPr>
            <a:xfrm>
              <a:off x="3428482" y="3216273"/>
              <a:ext cx="1713956" cy="477840"/>
            </a:xfrm>
            <a:prstGeom prst="flowChartProcess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ru-RU" sz="2400" dirty="0">
                  <a:solidFill>
                    <a:schemeClr val="tx1"/>
                  </a:solidFill>
                </a:rPr>
                <a:t>Реализация</a:t>
              </a:r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4215633" y="3929064"/>
              <a:ext cx="1713956" cy="477841"/>
            </a:xfrm>
            <a:prstGeom prst="flowChartProcess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ru-RU" sz="2400" dirty="0">
                  <a:solidFill>
                    <a:schemeClr val="tx1"/>
                  </a:solidFill>
                </a:rPr>
                <a:t>Устранение ошибок</a:t>
              </a:r>
            </a:p>
          </p:txBody>
        </p:sp>
        <p:sp>
          <p:nvSpPr>
            <p:cNvPr id="12" name="Блок-схема: процесс 11"/>
            <p:cNvSpPr/>
            <p:nvPr/>
          </p:nvSpPr>
          <p:spPr>
            <a:xfrm>
              <a:off x="5002783" y="4643443"/>
              <a:ext cx="1712369" cy="479428"/>
            </a:xfrm>
            <a:prstGeom prst="flowChartProcess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ru-RU" sz="2400" dirty="0">
                  <a:solidFill>
                    <a:schemeClr val="tx1"/>
                  </a:solidFill>
                </a:rPr>
                <a:t>Эксплуатация и сопровождение</a:t>
              </a:r>
            </a:p>
          </p:txBody>
        </p:sp>
        <p:cxnSp>
          <p:nvCxnSpPr>
            <p:cNvPr id="13" name="Shape 23"/>
            <p:cNvCxnSpPr>
              <a:stCxn id="12" idx="1"/>
            </p:cNvCxnSpPr>
            <p:nvPr/>
          </p:nvCxnSpPr>
          <p:spPr>
            <a:xfrm rot="10800000">
              <a:off x="4531444" y="4408492"/>
              <a:ext cx="471338" cy="474666"/>
            </a:xfrm>
            <a:prstGeom prst="curvedConnector2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3"/>
            <p:cNvCxnSpPr>
              <a:stCxn id="12" idx="1"/>
            </p:cNvCxnSpPr>
            <p:nvPr/>
          </p:nvCxnSpPr>
          <p:spPr>
            <a:xfrm rot="10800000">
              <a:off x="3599878" y="3708401"/>
              <a:ext cx="1402905" cy="1174757"/>
            </a:xfrm>
            <a:prstGeom prst="curvedConnector3">
              <a:avLst>
                <a:gd name="adj1" fmla="val 100185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6"/>
            <p:cNvCxnSpPr>
              <a:stCxn id="12" idx="1"/>
            </p:cNvCxnSpPr>
            <p:nvPr/>
          </p:nvCxnSpPr>
          <p:spPr>
            <a:xfrm rot="10800000">
              <a:off x="1919248" y="2274879"/>
              <a:ext cx="3083535" cy="2608279"/>
            </a:xfrm>
            <a:prstGeom prst="curvedConnector3">
              <a:avLst>
                <a:gd name="adj1" fmla="val 100379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26"/>
            <p:cNvCxnSpPr>
              <a:stCxn id="11" idx="1"/>
            </p:cNvCxnSpPr>
            <p:nvPr/>
          </p:nvCxnSpPr>
          <p:spPr>
            <a:xfrm rot="10800000">
              <a:off x="3803014" y="3694112"/>
              <a:ext cx="412619" cy="474666"/>
            </a:xfrm>
            <a:prstGeom prst="curvedConnector2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28"/>
            <p:cNvCxnSpPr>
              <a:stCxn id="12" idx="1"/>
            </p:cNvCxnSpPr>
            <p:nvPr/>
          </p:nvCxnSpPr>
          <p:spPr>
            <a:xfrm rot="10800000">
              <a:off x="2750834" y="2974971"/>
              <a:ext cx="2251948" cy="1908186"/>
            </a:xfrm>
            <a:prstGeom prst="curvedConnector3">
              <a:avLst>
                <a:gd name="adj1" fmla="val 100599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36"/>
            <p:cNvCxnSpPr>
              <a:stCxn id="11" idx="1"/>
            </p:cNvCxnSpPr>
            <p:nvPr/>
          </p:nvCxnSpPr>
          <p:spPr>
            <a:xfrm rot="10800000">
              <a:off x="2874620" y="2979733"/>
              <a:ext cx="1341012" cy="1189045"/>
            </a:xfrm>
            <a:prstGeom prst="curvedConnector3">
              <a:avLst>
                <a:gd name="adj1" fmla="val 99189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hape 41"/>
            <p:cNvCxnSpPr/>
            <p:nvPr/>
          </p:nvCxnSpPr>
          <p:spPr>
            <a:xfrm>
              <a:off x="3571312" y="2071678"/>
              <a:ext cx="788737" cy="568328"/>
            </a:xfrm>
            <a:prstGeom prst="curvedConnector3">
              <a:avLst>
                <a:gd name="adj1" fmla="val 174096"/>
              </a:avLst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41"/>
            <p:cNvCxnSpPr/>
            <p:nvPr/>
          </p:nvCxnSpPr>
          <p:spPr>
            <a:xfrm>
              <a:off x="5144025" y="3500436"/>
              <a:ext cx="787150" cy="568328"/>
            </a:xfrm>
            <a:prstGeom prst="curvedConnector3">
              <a:avLst>
                <a:gd name="adj1" fmla="val 174096"/>
              </a:avLst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41"/>
            <p:cNvCxnSpPr/>
            <p:nvPr/>
          </p:nvCxnSpPr>
          <p:spPr>
            <a:xfrm>
              <a:off x="4358462" y="2786057"/>
              <a:ext cx="787150" cy="568328"/>
            </a:xfrm>
            <a:prstGeom prst="curvedConnector3">
              <a:avLst>
                <a:gd name="adj1" fmla="val 174096"/>
              </a:avLst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41"/>
            <p:cNvCxnSpPr/>
            <p:nvPr/>
          </p:nvCxnSpPr>
          <p:spPr>
            <a:xfrm>
              <a:off x="5929589" y="4214816"/>
              <a:ext cx="787150" cy="568328"/>
            </a:xfrm>
            <a:prstGeom prst="curvedConnector3">
              <a:avLst>
                <a:gd name="adj1" fmla="val 174096"/>
              </a:avLst>
            </a:prstGeom>
            <a:ln w="317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hape 36"/>
            <p:cNvCxnSpPr>
              <a:stCxn id="11" idx="1"/>
            </p:cNvCxnSpPr>
            <p:nvPr/>
          </p:nvCxnSpPr>
          <p:spPr>
            <a:xfrm rot="10800000">
              <a:off x="2043034" y="2278054"/>
              <a:ext cx="2172599" cy="1890724"/>
            </a:xfrm>
            <a:prstGeom prst="curvedConnector3">
              <a:avLst>
                <a:gd name="adj1" fmla="val 99916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1"/>
            <p:cNvCxnSpPr>
              <a:stCxn id="10" idx="1"/>
            </p:cNvCxnSpPr>
            <p:nvPr/>
          </p:nvCxnSpPr>
          <p:spPr>
            <a:xfrm rot="10800000">
              <a:off x="3033320" y="2979733"/>
              <a:ext cx="395163" cy="474666"/>
            </a:xfrm>
            <a:prstGeom prst="curvedConnector2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hape 21"/>
            <p:cNvCxnSpPr>
              <a:stCxn id="10" idx="1"/>
            </p:cNvCxnSpPr>
            <p:nvPr/>
          </p:nvCxnSpPr>
          <p:spPr>
            <a:xfrm rot="10800000">
              <a:off x="2162059" y="2271704"/>
              <a:ext cx="1266423" cy="1182695"/>
            </a:xfrm>
            <a:prstGeom prst="curvedConnector3">
              <a:avLst>
                <a:gd name="adj1" fmla="val 99857"/>
              </a:avLst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1"/>
            <p:cNvCxnSpPr>
              <a:stCxn id="9" idx="1"/>
            </p:cNvCxnSpPr>
            <p:nvPr/>
          </p:nvCxnSpPr>
          <p:spPr>
            <a:xfrm rot="10800000">
              <a:off x="2300127" y="2270117"/>
              <a:ext cx="344379" cy="466728"/>
            </a:xfrm>
            <a:prstGeom prst="curvedConnector2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Заголовок 1"/>
          <p:cNvSpPr txBox="1">
            <a:spLocks/>
          </p:cNvSpPr>
          <p:nvPr/>
        </p:nvSpPr>
        <p:spPr>
          <a:xfrm>
            <a:off x="180000" y="189000"/>
            <a:ext cx="88560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>
                    <a:lumMod val="50000"/>
                  </a:schemeClr>
                </a:solidFill>
              </a:rPr>
              <a:t>Жизненный цикл программного обеспечения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222025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180000" y="1197000"/>
            <a:ext cx="8712000" cy="4968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Формирование требований</a:t>
            </a:r>
          </a:p>
          <a:p>
            <a:pPr marL="571500" indent="-5715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>
                <a:latin typeface="+mn-lt"/>
              </a:rPr>
              <a:t>Объектно-ориентированный анализ:</a:t>
            </a:r>
            <a:br>
              <a:rPr lang="ru-RU" sz="2400" b="1" dirty="0">
                <a:latin typeface="+mn-lt"/>
              </a:rPr>
            </a:br>
            <a:r>
              <a:rPr lang="ru-RU" sz="2400" dirty="0">
                <a:latin typeface="+mn-lt"/>
              </a:rPr>
              <a:t>исследование задачи с точки зрения объектов реального мира и определение требований к программной системе</a:t>
            </a:r>
          </a:p>
          <a:p>
            <a:pPr marL="571500" indent="-5715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>
                <a:latin typeface="+mn-lt"/>
              </a:rPr>
              <a:t>Объектно-ориентированное проектирование:</a:t>
            </a:r>
            <a:br>
              <a:rPr lang="ru-RU" sz="2400" b="1" dirty="0">
                <a:latin typeface="+mn-lt"/>
              </a:rPr>
            </a:br>
            <a:r>
              <a:rPr lang="ru-RU" sz="2400" dirty="0">
                <a:latin typeface="+mn-lt"/>
              </a:rPr>
              <a:t>разработка программных классов и логики их функционирования и взаимодействия</a:t>
            </a:r>
          </a:p>
          <a:p>
            <a:pPr marL="571500" indent="-5715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>
                <a:latin typeface="+mn-lt"/>
              </a:rPr>
              <a:t>Объектно-ориентированное программирование:</a:t>
            </a:r>
            <a:br>
              <a:rPr lang="ru-RU" sz="2400" b="1" dirty="0">
                <a:latin typeface="+mn-lt"/>
              </a:rPr>
            </a:br>
            <a:r>
              <a:rPr lang="ru-RU" sz="2400" dirty="0">
                <a:latin typeface="+mn-lt"/>
              </a:rPr>
              <a:t>реализация классов проектирования на выбранном языке программирования.</a:t>
            </a:r>
          </a:p>
          <a:p>
            <a:pPr marL="571500" indent="-5715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Устранение ошибок</a:t>
            </a:r>
          </a:p>
          <a:p>
            <a:pPr marL="571500" indent="-5715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Развёртывание</a:t>
            </a:r>
          </a:p>
          <a:p>
            <a:pPr marL="571500" indent="-5715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</a:pPr>
            <a:r>
              <a:rPr lang="ru-RU" sz="24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Эксплуатация и сопровождение</a:t>
            </a:r>
            <a:endParaRPr lang="en-US" sz="24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52000" y="117000"/>
            <a:ext cx="8712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6EAC1C"/>
              </a:buClr>
              <a:buSzPct val="80000"/>
            </a:pPr>
            <a:r>
              <a:rPr lang="ru-RU" sz="3600" b="1" dirty="0">
                <a:solidFill>
                  <a:schemeClr val="bg1">
                    <a:lumMod val="50000"/>
                  </a:schemeClr>
                </a:solidFill>
              </a:rPr>
              <a:t>Этапы разработки объектно-ориентированных программных систем 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199181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-243000"/>
            <a:ext cx="5976001" cy="654688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000" y="3213000"/>
            <a:ext cx="7200000" cy="24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-243000"/>
            <a:ext cx="5976001" cy="65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8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117000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Формирование ТЗ: «умный» дом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24000" y="765000"/>
            <a:ext cx="8785225" cy="561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ru-RU" altLang="ru-RU" sz="2400" dirty="0">
                <a:latin typeface="+mn-lt"/>
              </a:rPr>
              <a:t>Хотелось бы, чтобы программа:</a:t>
            </a:r>
          </a:p>
          <a:p>
            <a:pPr marL="0" lvl="0" indent="0" defTabSz="914400">
              <a:spcBef>
                <a:spcPts val="600"/>
              </a:spcBef>
              <a:defRPr/>
            </a:pPr>
            <a:r>
              <a:rPr lang="ru-RU" altLang="ru-RU" sz="2400" dirty="0">
                <a:latin typeface="+mn-lt"/>
              </a:rPr>
              <a:t>1. опрашивала состояние множества датчиков и приборов, распределённых по квартире: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+mn-lt"/>
              </a:rPr>
              <a:t>светильники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+mn-lt"/>
              </a:rPr>
              <a:t>двери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+mn-lt"/>
              </a:rPr>
              <a:t>окна</a:t>
            </a:r>
          </a:p>
          <a:p>
            <a:pPr marL="0" indent="0">
              <a:spcBef>
                <a:spcPts val="600"/>
              </a:spcBef>
            </a:pPr>
            <a:r>
              <a:rPr lang="ru-RU" altLang="ru-RU" sz="2400" dirty="0">
                <a:latin typeface="+mn-lt"/>
              </a:rPr>
              <a:t>2. отображала схему расположения и текущее состояние всех датчиков и приборов на экране</a:t>
            </a:r>
          </a:p>
          <a:p>
            <a:pPr marL="0" indent="0">
              <a:spcBef>
                <a:spcPts val="600"/>
              </a:spcBef>
            </a:pPr>
            <a:r>
              <a:rPr lang="ru-RU" altLang="ru-RU" sz="2400" dirty="0">
                <a:latin typeface="+mn-lt"/>
              </a:rPr>
              <a:t>3. позволяла управлять исполнительными механизмами</a:t>
            </a:r>
            <a:br>
              <a:rPr lang="ru-RU" altLang="ru-RU" sz="2400" dirty="0">
                <a:latin typeface="+mn-lt"/>
              </a:rPr>
            </a:br>
            <a:r>
              <a:rPr lang="ru-RU" altLang="ru-RU" sz="2400" dirty="0">
                <a:latin typeface="+mn-lt"/>
              </a:rPr>
              <a:t>(замок на входной двери, форточка, кондиционер, шторы, перекрыть подачу воды в случае обнаружения протечки)</a:t>
            </a:r>
          </a:p>
          <a:p>
            <a:pPr marL="0" indent="0">
              <a:spcBef>
                <a:spcPts val="600"/>
              </a:spcBef>
            </a:pPr>
            <a:r>
              <a:rPr lang="ru-RU" altLang="ru-RU" sz="2400" dirty="0">
                <a:latin typeface="+mn-lt"/>
              </a:rPr>
              <a:t>4. включала редактор схем расположения приборов на плане квартиры</a:t>
            </a:r>
          </a:p>
          <a:p>
            <a:pPr marL="0" indent="0">
              <a:spcBef>
                <a:spcPts val="300"/>
              </a:spcBef>
            </a:pPr>
            <a:r>
              <a:rPr lang="ru-RU" altLang="ru-RU" sz="2400" dirty="0">
                <a:latin typeface="+mn-lt"/>
              </a:rPr>
              <a:t>5. обеспечивала простоту добавления новых устройств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00000" y="1989000"/>
            <a:ext cx="2880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Calibri" panose="020F0502020204030204" pitchFamily="34" charset="0"/>
              </a:rPr>
              <a:t>датчики протечки</a:t>
            </a:r>
          </a:p>
          <a:p>
            <a:pPr marL="342900" lvl="0" indent="-342900"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Calibri" panose="020F0502020204030204" pitchFamily="34" charset="0"/>
              </a:rPr>
              <a:t>видеокамеры</a:t>
            </a:r>
          </a:p>
          <a:p>
            <a:pPr marL="342900" lvl="0" indent="-342900"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Calibri" panose="020F0502020204030204" pitchFamily="34" charset="0"/>
              </a:rPr>
              <a:t>холодильник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96000" y="1989000"/>
            <a:ext cx="2880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Calibri" panose="020F0502020204030204" pitchFamily="34" charset="0"/>
              </a:rPr>
              <a:t>кондиционер</a:t>
            </a:r>
          </a:p>
          <a:p>
            <a:pPr marL="342900" lvl="0" indent="-342900"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Calibri" panose="020F0502020204030204" pitchFamily="34" charset="0"/>
              </a:rPr>
              <a:t>"умные" колонки </a:t>
            </a:r>
          </a:p>
          <a:p>
            <a:pPr marL="342900" lvl="0" indent="-342900"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 err="1">
                <a:latin typeface="Calibri" panose="020F0502020204030204" pitchFamily="34" charset="0"/>
              </a:rPr>
              <a:t>мультиварка</a:t>
            </a:r>
            <a:endParaRPr lang="ru-RU" altLang="ru-RU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1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17000"/>
            <a:ext cx="8712000" cy="6163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58" y="2061000"/>
            <a:ext cx="9124142" cy="374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17000"/>
            <a:ext cx="8712000" cy="6163740"/>
          </a:xfrm>
        </p:spPr>
      </p:pic>
      <p:sp>
        <p:nvSpPr>
          <p:cNvPr id="9" name="TextBox 8"/>
          <p:cNvSpPr txBox="1"/>
          <p:nvPr/>
        </p:nvSpPr>
        <p:spPr>
          <a:xfrm>
            <a:off x="0" y="4149000"/>
            <a:ext cx="9124142" cy="180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ru-RU" dirty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17000"/>
            <a:ext cx="8712000" cy="6163740"/>
          </a:xfrm>
          <a:prstGeom prst="rect">
            <a:avLst/>
          </a:prstGeo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2425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117000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Формирование ТЗ: «умный» дом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24000" y="765000"/>
            <a:ext cx="8569325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ru-RU" altLang="ru-RU" sz="2400" dirty="0">
                <a:latin typeface="+mn-lt"/>
              </a:rPr>
              <a:t>Хотелось бы, чтобы программа:</a:t>
            </a:r>
          </a:p>
          <a:p>
            <a:pPr marL="0" lvl="0" indent="0" defTabSz="914400">
              <a:spcBef>
                <a:spcPts val="600"/>
              </a:spcBef>
              <a:defRPr/>
            </a:pPr>
            <a:r>
              <a:rPr lang="ru-RU" altLang="ru-RU" sz="2400" dirty="0">
                <a:latin typeface="+mn-lt"/>
              </a:rPr>
              <a:t>1. </a:t>
            </a:r>
            <a:r>
              <a:rPr lang="ru-RU" altLang="ru-RU" sz="2400" strike="sngStrike" dirty="0">
                <a:latin typeface="+mn-lt"/>
              </a:rPr>
              <a:t>опрашивала состояние множества датчиков и приборов, распределённых по квартире:</a:t>
            </a:r>
          </a:p>
          <a:p>
            <a:pPr>
              <a:spcBef>
                <a:spcPts val="6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+mn-lt"/>
              </a:rPr>
              <a:t>светильники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+mn-lt"/>
              </a:rPr>
              <a:t>двери</a:t>
            </a:r>
          </a:p>
          <a:p>
            <a:pPr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strike="sngStrike" dirty="0">
                <a:latin typeface="+mn-lt"/>
              </a:rPr>
              <a:t>окна</a:t>
            </a:r>
          </a:p>
          <a:p>
            <a:pPr marL="0" indent="0">
              <a:spcBef>
                <a:spcPts val="600"/>
              </a:spcBef>
            </a:pPr>
            <a:r>
              <a:rPr lang="ru-RU" altLang="ru-RU" sz="2400" dirty="0">
                <a:latin typeface="+mn-lt"/>
              </a:rPr>
              <a:t>2. отображала схему расположения и текущее состояние всех датчиков и приборов на экране</a:t>
            </a:r>
          </a:p>
          <a:p>
            <a:pPr marL="0" indent="0">
              <a:spcBef>
                <a:spcPts val="600"/>
              </a:spcBef>
            </a:pPr>
            <a:r>
              <a:rPr lang="ru-RU" altLang="ru-RU" sz="2400" dirty="0">
                <a:latin typeface="+mn-lt"/>
              </a:rPr>
              <a:t>3. </a:t>
            </a:r>
            <a:r>
              <a:rPr lang="ru-RU" altLang="ru-RU" sz="2400" strike="sngStrike" dirty="0">
                <a:latin typeface="+mn-lt"/>
              </a:rPr>
              <a:t>позволяла управлять исполнительными механизмами</a:t>
            </a:r>
            <a:br>
              <a:rPr lang="ru-RU" altLang="ru-RU" sz="2400" strike="sngStrike" dirty="0">
                <a:latin typeface="+mn-lt"/>
              </a:rPr>
            </a:br>
            <a:r>
              <a:rPr lang="ru-RU" altLang="ru-RU" sz="2400" strike="sngStrike" dirty="0">
                <a:latin typeface="+mn-lt"/>
              </a:rPr>
              <a:t>(замок на входной двери, форточка, кондиционер, перекрыть подачу воды в квартиру в случае обнаружения протечки)</a:t>
            </a:r>
          </a:p>
          <a:p>
            <a:pPr marL="0" indent="0">
              <a:spcBef>
                <a:spcPts val="600"/>
              </a:spcBef>
            </a:pPr>
            <a:r>
              <a:rPr lang="ru-RU" altLang="ru-RU" sz="2400" dirty="0">
                <a:latin typeface="+mn-lt"/>
              </a:rPr>
              <a:t>4. включала редактор схем расположения приборов на плане квартиры</a:t>
            </a:r>
          </a:p>
          <a:p>
            <a:pPr marL="0" indent="0">
              <a:spcBef>
                <a:spcPts val="300"/>
              </a:spcBef>
            </a:pPr>
            <a:r>
              <a:rPr lang="ru-RU" altLang="ru-RU" sz="2400" dirty="0">
                <a:latin typeface="+mn-lt"/>
              </a:rPr>
              <a:t>5. обеспечивала простоту добавления новых устройств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00000" y="1989000"/>
            <a:ext cx="2880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strike="sngStrike" dirty="0">
                <a:latin typeface="Calibri" panose="020F0502020204030204" pitchFamily="34" charset="0"/>
              </a:rPr>
              <a:t>датчики протечки</a:t>
            </a:r>
          </a:p>
          <a:p>
            <a:pPr marL="342900" lvl="0" indent="-342900"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strike="sngStrike" dirty="0">
                <a:latin typeface="Calibri" panose="020F0502020204030204" pitchFamily="34" charset="0"/>
              </a:rPr>
              <a:t>видеокамеры</a:t>
            </a:r>
          </a:p>
          <a:p>
            <a:pPr marL="342900" lvl="0" indent="-342900"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strike="sngStrike" dirty="0">
                <a:latin typeface="Calibri" panose="020F0502020204030204" pitchFamily="34" charset="0"/>
              </a:rPr>
              <a:t>холодильник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96000" y="1989000"/>
            <a:ext cx="2880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strike="sngStrike" dirty="0">
                <a:latin typeface="Calibri" panose="020F0502020204030204" pitchFamily="34" charset="0"/>
              </a:rPr>
              <a:t>кондиционер</a:t>
            </a:r>
          </a:p>
          <a:p>
            <a:pPr marL="342900" lvl="0" indent="-342900"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dirty="0">
                <a:latin typeface="Calibri" panose="020F0502020204030204" pitchFamily="34" charset="0"/>
              </a:rPr>
              <a:t>"</a:t>
            </a:r>
            <a:r>
              <a:rPr lang="ru-RU" altLang="ru-RU" sz="2400" strike="sngStrike" dirty="0">
                <a:latin typeface="Calibri" panose="020F0502020204030204" pitchFamily="34" charset="0"/>
              </a:rPr>
              <a:t>умные</a:t>
            </a:r>
            <a:r>
              <a:rPr lang="ru-RU" altLang="ru-RU" sz="2400" dirty="0">
                <a:latin typeface="Calibri" panose="020F0502020204030204" pitchFamily="34" charset="0"/>
              </a:rPr>
              <a:t>" колонки </a:t>
            </a:r>
          </a:p>
          <a:p>
            <a:pPr marL="342900" lvl="0" indent="-342900">
              <a:lnSpc>
                <a:spcPct val="9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ru-RU" altLang="ru-RU" sz="2400" strike="sngStrike" dirty="0" err="1">
                <a:latin typeface="Calibri" panose="020F0502020204030204" pitchFamily="34" charset="0"/>
              </a:rPr>
              <a:t>мультиварка</a:t>
            </a:r>
            <a:endParaRPr lang="ru-RU" altLang="ru-RU" sz="2400" strike="sngStrike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27055" y="3480929"/>
            <a:ext cx="3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ru-RU" altLang="ru-RU" sz="2800" b="1" i="1" u="sng" dirty="0">
                <a:latin typeface="Monotype Corsiva" panose="03010101010201010101" pitchFamily="66" charset="0"/>
              </a:rPr>
              <a:t>в консольном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35542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проектирование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52000" y="117000"/>
            <a:ext cx="8785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4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Формирование ТЗ: «умный» дом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52000" y="1485000"/>
            <a:ext cx="85693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ru-RU" altLang="ru-RU" sz="2400" dirty="0">
                <a:latin typeface="+mn-lt"/>
              </a:rPr>
              <a:t>Где то на этом этапе в сознании разработчика начинает формироваться виденье, как должна будет выглядеть готовая программа со стороны пользователя.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	2019/2020</a:t>
            </a:r>
          </a:p>
        </p:txBody>
      </p:sp>
    </p:spTree>
    <p:extLst>
      <p:ext uri="{BB962C8B-B14F-4D97-AF65-F5344CB8AC3E}">
        <p14:creationId xmlns:p14="http://schemas.microsoft.com/office/powerpoint/2010/main" val="361671392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28921</TotalTime>
  <Words>830</Words>
  <Application>Microsoft Office PowerPoint</Application>
  <PresentationFormat>Экран (4:3)</PresentationFormat>
  <Paragraphs>140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Courier New</vt:lpstr>
      <vt:lpstr>Monotype Corsiva</vt:lpstr>
      <vt:lpstr>Wingdings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проектирование</dc:title>
  <dc:creator>.</dc:creator>
  <cp:lastModifiedBy>Ion</cp:lastModifiedBy>
  <cp:revision>1661</cp:revision>
  <dcterms:created xsi:type="dcterms:W3CDTF">2017-05-18T18:58:30Z</dcterms:created>
  <dcterms:modified xsi:type="dcterms:W3CDTF">2020-05-11T17:03:53Z</dcterms:modified>
</cp:coreProperties>
</file>