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560" r:id="rId2"/>
    <p:sldId id="595" r:id="rId3"/>
    <p:sldId id="596" r:id="rId4"/>
    <p:sldId id="602" r:id="rId5"/>
    <p:sldId id="603" r:id="rId6"/>
    <p:sldId id="597" r:id="rId7"/>
    <p:sldId id="598" r:id="rId8"/>
    <p:sldId id="645" r:id="rId9"/>
    <p:sldId id="648" r:id="rId10"/>
    <p:sldId id="594" r:id="rId11"/>
    <p:sldId id="604" r:id="rId12"/>
    <p:sldId id="607" r:id="rId13"/>
    <p:sldId id="610" r:id="rId14"/>
    <p:sldId id="606" r:id="rId15"/>
    <p:sldId id="646" r:id="rId16"/>
    <p:sldId id="647" r:id="rId17"/>
    <p:sldId id="641" r:id="rId18"/>
    <p:sldId id="612" r:id="rId19"/>
    <p:sldId id="613" r:id="rId20"/>
    <p:sldId id="655" r:id="rId21"/>
    <p:sldId id="642" r:id="rId22"/>
    <p:sldId id="643" r:id="rId23"/>
    <p:sldId id="618" r:id="rId24"/>
    <p:sldId id="619" r:id="rId25"/>
    <p:sldId id="620" r:id="rId26"/>
    <p:sldId id="644" r:id="rId27"/>
    <p:sldId id="614" r:id="rId28"/>
    <p:sldId id="615" r:id="rId29"/>
    <p:sldId id="640" r:id="rId30"/>
    <p:sldId id="616" r:id="rId31"/>
    <p:sldId id="617" r:id="rId32"/>
    <p:sldId id="623" r:id="rId33"/>
    <p:sldId id="651" r:id="rId34"/>
    <p:sldId id="652" r:id="rId35"/>
    <p:sldId id="624" r:id="rId36"/>
    <p:sldId id="627" r:id="rId37"/>
    <p:sldId id="635" r:id="rId38"/>
    <p:sldId id="637" r:id="rId39"/>
    <p:sldId id="638" r:id="rId40"/>
    <p:sldId id="639" r:id="rId41"/>
    <p:sldId id="653" r:id="rId42"/>
    <p:sldId id="625" r:id="rId43"/>
    <p:sldId id="63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ML" id="{CF9BB82A-AD4F-40C2-A41E-EC4ADD0E5889}">
          <p14:sldIdLst>
            <p14:sldId id="560"/>
            <p14:sldId id="595"/>
            <p14:sldId id="596"/>
            <p14:sldId id="602"/>
            <p14:sldId id="603"/>
            <p14:sldId id="597"/>
            <p14:sldId id="598"/>
            <p14:sldId id="645"/>
            <p14:sldId id="648"/>
            <p14:sldId id="594"/>
            <p14:sldId id="604"/>
          </p14:sldIdLst>
        </p14:section>
        <p14:section name="Объектно-ориентированный анализ" id="{7B61A9BC-8022-4AE5-AF6B-4FD552D59D67}">
          <p14:sldIdLst>
            <p14:sldId id="607"/>
            <p14:sldId id="610"/>
            <p14:sldId id="606"/>
            <p14:sldId id="646"/>
            <p14:sldId id="647"/>
            <p14:sldId id="641"/>
            <p14:sldId id="612"/>
            <p14:sldId id="613"/>
            <p14:sldId id="655"/>
            <p14:sldId id="642"/>
            <p14:sldId id="643"/>
          </p14:sldIdLst>
        </p14:section>
        <p14:section name="Объектно-ориентированное проектирование" id="{0C5732A4-1BB3-4DEF-84FA-691D47757A7C}">
          <p14:sldIdLst>
            <p14:sldId id="618"/>
            <p14:sldId id="619"/>
            <p14:sldId id="620"/>
            <p14:sldId id="644"/>
            <p14:sldId id="614"/>
            <p14:sldId id="615"/>
            <p14:sldId id="640"/>
            <p14:sldId id="616"/>
            <p14:sldId id="617"/>
            <p14:sldId id="623"/>
            <p14:sldId id="651"/>
            <p14:sldId id="652"/>
            <p14:sldId id="624"/>
            <p14:sldId id="627"/>
            <p14:sldId id="635"/>
            <p14:sldId id="637"/>
            <p14:sldId id="638"/>
            <p14:sldId id="639"/>
            <p14:sldId id="653"/>
            <p14:sldId id="625"/>
            <p14:sldId id="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  <a:srgbClr val="428497"/>
    <a:srgbClr val="880000"/>
    <a:srgbClr val="F7FFA7"/>
    <a:srgbClr val="00A42F"/>
    <a:srgbClr val="387E91"/>
    <a:srgbClr val="3E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6" autoAdjust="0"/>
    <p:restoredTop sz="60914" autoAdjust="0"/>
  </p:normalViewPr>
  <p:slideViewPr>
    <p:cSldViewPr>
      <p:cViewPr varScale="1">
        <p:scale>
          <a:sx n="69" d="100"/>
          <a:sy n="69" d="100"/>
        </p:scale>
        <p:origin x="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того чтобы описать структуру проекта я буду использовать язык </a:t>
            </a:r>
            <a:r>
              <a:rPr lang="en-US" baseline="0" dirty="0"/>
              <a:t>UML (unified modelling language</a:t>
            </a:r>
            <a:r>
              <a:rPr lang="ru-RU" baseline="0" dirty="0"/>
              <a:t>)</a:t>
            </a:r>
            <a:r>
              <a:rPr lang="en-US" baseline="0" dirty="0"/>
              <a:t> –</a:t>
            </a:r>
            <a:r>
              <a:rPr lang="ru-RU" baseline="0" dirty="0"/>
              <a:t> универсальный язык моделирования,</a:t>
            </a:r>
            <a:r>
              <a:rPr lang="en-US" baseline="0" dirty="0"/>
              <a:t> </a:t>
            </a:r>
            <a:r>
              <a:rPr lang="ru-RU" baseline="0" dirty="0"/>
              <a:t>созданный специально для такого рода задач.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Он предполагает описание проекта с помощью набора диаграмм разных видов.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Всего в языке </a:t>
            </a:r>
            <a:r>
              <a:rPr lang="en-US" baseline="0" dirty="0"/>
              <a:t>UML </a:t>
            </a:r>
            <a:r>
              <a:rPr lang="ru-RU" baseline="0" dirty="0"/>
              <a:t>(на сегодняшний день уже вышла третья редакция/версия</a:t>
            </a:r>
            <a:r>
              <a:rPr lang="en-US" baseline="0" dirty="0"/>
              <a:t> </a:t>
            </a:r>
            <a:r>
              <a:rPr lang="ru-RU" baseline="0" dirty="0"/>
              <a:t>этого языка) более 20 диаграмм, из которых максимум четверть используется (часто). Остальные предназначены для узкоспециализированных случаев.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Самой часто используемой является </a:t>
            </a:r>
            <a:r>
              <a:rPr lang="ru-RU" u="sng" baseline="0" dirty="0"/>
              <a:t>диаграмма классов</a:t>
            </a:r>
            <a:r>
              <a:rPr lang="ru-RU" baseline="0" dirty="0"/>
              <a:t>. На этой диаграмме (как следует из её названия) отображаются все классы программы и взаимосвязи между ними.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слайде изображены возможные типы связей между классами.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Названия придумывали американцы, так что по названию не всегда догадаешься, что имеется в виду, а теперь как прописано в стандарте </a:t>
            </a:r>
            <a:r>
              <a:rPr lang="en-US" baseline="0" dirty="0"/>
              <a:t>UML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так все и пользуются этими терминами.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Замечания: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Существуют и другие определения показанных тут терминов, я использую термины, как в стандарте </a:t>
            </a:r>
            <a:r>
              <a:rPr lang="en-US" baseline="0" dirty="0"/>
              <a:t>UML</a:t>
            </a:r>
            <a:r>
              <a:rPr lang="ru-RU" baseline="0" dirty="0"/>
              <a:t>. Обращаю внимание, что в книге "объектно-ориентированное проектирование" Буча, агрегация и композиция по смыслу названы наоборот.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связи вида "Зависимость" ссылка на объект с которым идёт связь не хранится постоянно. Такая связь означает только, что один класс знает о внутреннем устройстве другого, и, если получит ссылку в качестве параметра какого либо метода, может вызывать методы и обращаться к полям второго класса. То есть первый класс знает внутреннее устройство второго класса. Такой тип отношений часто предполагает использование дружественных функций и дружественных классов.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980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того чтобы программа была проще нужно уменьшать общее количество связей (всех типов): они в любом случае нужны, но чем их меньше, тем проще программа, тем легче её развивать и проще исправлять ошибки.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3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Переходим к применению языка </a:t>
            </a:r>
            <a:r>
              <a:rPr lang="en-US" altLang="ru-RU" dirty="0"/>
              <a:t>UML </a:t>
            </a:r>
            <a:r>
              <a:rPr lang="ru-RU" altLang="ru-RU" dirty="0"/>
              <a:t>к задаче проектирования ООП приложения.</a:t>
            </a:r>
          </a:p>
          <a:p>
            <a:r>
              <a:rPr lang="ru-RU" altLang="ru-RU" dirty="0"/>
              <a:t>Для начала проанализируем поставленную перед программой задачу.</a:t>
            </a:r>
            <a:br>
              <a:rPr lang="ru-RU" altLang="ru-RU" dirty="0"/>
            </a:br>
            <a:r>
              <a:rPr lang="ru-RU" altLang="ru-RU" dirty="0"/>
              <a:t>Для</a:t>
            </a:r>
            <a:r>
              <a:rPr lang="ru-RU" altLang="ru-RU" baseline="0" dirty="0"/>
              <a:t> этого удобно использовать диаграммы сценариев использования </a:t>
            </a:r>
            <a:r>
              <a:rPr lang="ru-RU" altLang="ru-RU" dirty="0"/>
              <a:t>(</a:t>
            </a:r>
            <a:r>
              <a:rPr lang="en-US" altLang="ru-RU" dirty="0"/>
              <a:t>use</a:t>
            </a:r>
            <a:r>
              <a:rPr lang="ru-RU" altLang="ru-RU" dirty="0"/>
              <a:t>-</a:t>
            </a:r>
            <a:r>
              <a:rPr lang="en-US" altLang="ru-RU" dirty="0"/>
              <a:t>cases</a:t>
            </a:r>
            <a:r>
              <a:rPr lang="ru-RU" altLang="ru-RU" dirty="0"/>
              <a:t>), они описывают, что должна уметь делать система</a:t>
            </a:r>
            <a:r>
              <a:rPr lang="ru-RU" altLang="ru-RU" baseline="0" dirty="0"/>
              <a:t> (на этом этапе не важно, как она это будет делать).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На диаграмме сценариев использования изображаются: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1. действующие лица (</a:t>
            </a:r>
            <a:r>
              <a:rPr lang="en-US" altLang="ru-RU" baseline="0" dirty="0"/>
              <a:t>actor</a:t>
            </a:r>
            <a:r>
              <a:rPr lang="ru-RU" altLang="ru-RU" baseline="0" dirty="0"/>
              <a:t>), в разрабатываемой программе это будут: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1.1 пользователи программы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1.2 инженер (продвинутый пользователь, тот кто может создавать и редактировать проект умного дома, подключать новые датчики)</a:t>
            </a:r>
            <a:br>
              <a:rPr lang="ru-RU" altLang="ru-RU" baseline="0" dirty="0"/>
            </a:br>
            <a:r>
              <a:rPr lang="ru-RU" altLang="ru-RU" baseline="0" dirty="0"/>
              <a:t>1.3 умные датчики – внешние по отношению к программе приборы, управление и контроль состояния которых и есть основная функция разрабатываемой программы.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2. необходимые для них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3. связи – кто какие функции использует и как.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9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Диаграммы сценариев использования позволяют дополнить ТЗ теми пунктами, которые заказчик не указал сам, потому что считал их как само собой разумеющимся.</a:t>
            </a:r>
          </a:p>
          <a:p>
            <a:r>
              <a:rPr lang="ru-RU" altLang="ru-RU" baseline="0" dirty="0"/>
              <a:t>Также диаграммы использования дают первое приближение структуры проекта: какие в нём есть подсистемы, элементы,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7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Тут приведен "причёсанный"</a:t>
            </a:r>
            <a:r>
              <a:rPr lang="ru-RU" altLang="ru-RU" baseline="0" dirty="0"/>
              <a:t> вариант ТЗ, он предполагает подробное описание всех функций программы со всеми мелкими деталями.</a:t>
            </a:r>
          </a:p>
          <a:p>
            <a:r>
              <a:rPr lang="ru-RU" altLang="ru-RU" baseline="0" dirty="0"/>
              <a:t>В приведённом на слайде ТЗ ещё многое можно (и нужно) уточнить, хорошее ТЗ должно быть весьма подробным. Однако я ограничен размерами слайда.</a:t>
            </a:r>
          </a:p>
          <a:p>
            <a:r>
              <a:rPr lang="ru-RU" altLang="ru-RU" baseline="0" dirty="0"/>
              <a:t>Не забудьте на этом этапе зафиксировать набор требований (бумажный документ с подписью заказчика), дабы позднее проект не начал дорастать заранее не предусмотренными дополнениями (замучаетесь доделывать).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140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Выписываем кандидатов,</a:t>
            </a:r>
            <a:r>
              <a:rPr lang="ru-RU" altLang="ru-RU" baseline="0" dirty="0"/>
              <a:t> чтобы стать классами в нашем проекте: по сути, это все существительные, которые присутствуют на диаграммах сценариев использования и в ТЗ.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24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Я вычеркнул</a:t>
            </a:r>
            <a:r>
              <a:rPr lang="ru-RU" altLang="ru-RU" baseline="0" dirty="0"/>
              <a:t> те классы, которые не требуются для первого прототипа.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174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Задачи выделения из общей</a:t>
            </a:r>
            <a:r>
              <a:rPr lang="ru-RU" altLang="ru-RU" baseline="0" dirty="0"/>
              <a:t> решаемой задачи отдельных элементов-объектов, нахождение их границ, объединение объектов в иерархии наследования являются нетривиальными и неоднозначными: разные программисты в зависимости от своего прошлого опыта выделят абсолютно разные наборы классов. Поэтому я попробую дать хотя бы базовое направление, на что ориентироваться при отсутствии опыта.</a:t>
            </a:r>
          </a:p>
          <a:p>
            <a:r>
              <a:rPr lang="ru-RU" altLang="ru-RU" baseline="0" dirty="0"/>
              <a:t>Но сначала, обращу внимание, что разбиение систем на объекты не является свойством окружающего нас мира:</a:t>
            </a:r>
            <a:br>
              <a:rPr lang="ru-RU" altLang="ru-RU" baseline="0" dirty="0"/>
            </a:br>
            <a:r>
              <a:rPr lang="ru-RU" altLang="ru-RU" baseline="0" dirty="0"/>
              <a:t>- мы можем выделить на руке ладонь и пальцы, но не сможем провести чёткую границу между ними (нельзя найти те две клетки между которыми проходит граница, она будет весьма размыта),</a:t>
            </a:r>
            <a:br>
              <a:rPr lang="ru-RU" altLang="ru-RU" baseline="0" dirty="0"/>
            </a:br>
            <a:r>
              <a:rPr lang="ru-RU" altLang="ru-RU" baseline="0" dirty="0"/>
              <a:t>- в атмосфере нашей планеты выделяют много слоёв, обладающих существенно различными свойствами (например, тип облаков которые могут формироваться на этой высоте), однако давление и концентрация молекул непрерывно понижается с высотой и резкой границы между слоями не существует. Более того, для разных применений можно выделить абсолютно разные наборы слоёв - прямо как с объектами в объектно-ориентированной программе.</a:t>
            </a:r>
            <a:endParaRPr lang="ru-RU" altLang="ru-RU" dirty="0"/>
          </a:p>
          <a:p>
            <a:r>
              <a:rPr lang="ru-RU" altLang="ru-RU" dirty="0"/>
              <a:t>Так вот, наличие объектов – это свойство человеческого сознания:</a:t>
            </a:r>
            <a:r>
              <a:rPr lang="ru-RU" altLang="ru-RU" baseline="0" dirty="0"/>
              <a:t> когда сущность не помещается в нашем сознании из-за большой сложности, мы упрощаем её, путём группировки отдельных элементов и присвоения группе какого то отдельного имени.</a:t>
            </a:r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Задача выделения объектов для нашего проекта и объединения их в иерархии наследования сродни задаче категоризации, то есть формирования из множества элементов нескольких отдельных групп похожих между собой элементов. Потребность в решении такой задачи возникала ещё у древних</a:t>
            </a:r>
            <a:r>
              <a:rPr lang="ru-RU" altLang="ru-RU" baseline="0" dirty="0"/>
              <a:t> греков. И именно поэтому самый древний способ назвали:</a:t>
            </a:r>
          </a:p>
          <a:p>
            <a:r>
              <a:rPr lang="ru-RU" altLang="ru-RU" b="0" u="none" dirty="0"/>
              <a:t>1) </a:t>
            </a:r>
            <a:r>
              <a:rPr lang="ru-RU" altLang="ru-RU" b="1" u="sng" dirty="0"/>
              <a:t>классическая</a:t>
            </a:r>
            <a:r>
              <a:rPr lang="ru-RU" altLang="ru-RU" b="1" u="sng" baseline="0" dirty="0"/>
              <a:t> категоризация </a:t>
            </a:r>
            <a:r>
              <a:rPr lang="ru-RU" altLang="ru-RU" baseline="0" dirty="0"/>
              <a:t>(по общим свойствам) – выделяем какое либо свойство и тогда</a:t>
            </a:r>
            <a:br>
              <a:rPr lang="ru-RU" altLang="ru-RU" baseline="0" dirty="0"/>
            </a:br>
            <a:r>
              <a:rPr lang="ru-RU" altLang="ru-RU" baseline="0" dirty="0"/>
              <a:t>все объекты, обладающие этим свойством, входят в одну группу.</a:t>
            </a:r>
            <a:br>
              <a:rPr lang="ru-RU" altLang="ru-RU" baseline="0" dirty="0"/>
            </a:br>
            <a:r>
              <a:rPr lang="ru-RU" altLang="ru-RU" baseline="0" dirty="0"/>
              <a:t>Например, свойство "холостые": про каждого человека можно сказать холост он или женат. То есть это свойство позволяет однозначно разделить всех людей на две группы.</a:t>
            </a:r>
          </a:p>
          <a:p>
            <a:r>
              <a:rPr lang="ru-RU" altLang="ru-RU" baseline="0" dirty="0"/>
              <a:t>  Другой способ появился уже много ближе к нашему времени и относится уже больше к области философии:</a:t>
            </a:r>
          </a:p>
          <a:p>
            <a:r>
              <a:rPr lang="ru-RU" altLang="ru-RU" b="0" i="0" u="none" baseline="0" dirty="0"/>
              <a:t>2) </a:t>
            </a:r>
            <a:r>
              <a:rPr lang="ru-RU" altLang="ru-RU" b="1" u="sng" baseline="0" dirty="0"/>
              <a:t>концептуальная кластеризация</a:t>
            </a:r>
            <a:r>
              <a:rPr lang="ru-RU" altLang="ru-RU" baseline="0" dirty="0"/>
              <a:t> (по понятиям) – "п</a:t>
            </a:r>
            <a:r>
              <a:rPr lang="ru-RU" dirty="0"/>
              <a:t>ри таком подходе сначала формируются концептуальные описания классов, а затем сущности классифицируются</a:t>
            </a:r>
            <a:r>
              <a:rPr lang="ru-RU" baseline="0" dirty="0"/>
              <a:t> по группам</a:t>
            </a:r>
            <a:r>
              <a:rPr lang="ru-RU" dirty="0"/>
              <a:t> в соответствии с этими описаниями. Например, возьмем понятие "любовная песня". Это именно понятие, а не признак или свойство, поскольку степень любовности песни едва ли можно измерить. Но если можно утверждать, что песня скорее про любовь, чем про что-то другое, то мы помещаем ее в эту категорию."</a:t>
            </a:r>
          </a:p>
          <a:p>
            <a:r>
              <a:rPr lang="ru-RU" altLang="ru-RU" dirty="0"/>
              <a:t>Уже в наше время появился третий способ, но лучше его опишу с</a:t>
            </a:r>
            <a:r>
              <a:rPr lang="ru-RU" altLang="ru-RU" baseline="0" dirty="0"/>
              <a:t> помощью цитаты:</a:t>
            </a:r>
            <a:endParaRPr lang="ru-RU" altLang="ru-RU" dirty="0"/>
          </a:p>
          <a:p>
            <a:r>
              <a:rPr lang="ru-RU" altLang="ru-RU" b="0" u="none" dirty="0"/>
              <a:t>3) </a:t>
            </a:r>
            <a:r>
              <a:rPr lang="ru-RU" altLang="ru-RU" b="1" u="sng" dirty="0"/>
              <a:t>Теория прототипов</a:t>
            </a:r>
            <a:r>
              <a:rPr lang="ru-RU" altLang="ru-RU" dirty="0"/>
              <a:t> – </a:t>
            </a:r>
            <a:r>
              <a:rPr lang="ru-RU" dirty="0"/>
              <a:t>"существуют категории (например, игры), которые не соответствуют классически образцам, так как нет признаков, свойственных всем играм... По этой причине их можно объединить так называемой семейной схожестью... У категории игр нет четкой границы. Категорию можно расширить и включить новые виды игр при условии, что они напоминают уже известные игры. Вот почему этот подход называется теорией прототипов: класс определяется одним объектом-прототипом, и новый объект можно отнести к классу при условии, что он наделен существенным сходством с прототипом."</a:t>
            </a:r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Эти методы </a:t>
            </a:r>
            <a:r>
              <a:rPr lang="ru-RU" altLang="ru-RU" baseline="0" dirty="0"/>
              <a:t>хорошо описывают теорию процесса. Но плохо применимы на практике: когда я строю архитектуру приложения, я больше использую опыт и подобие на предыдущие завершённые проекты, учитываю сложности с которыми я столкнулся ранее. Постфактум же, я могу каждой части архитектуры сказать, какой тип категоризации я использовал, но в процессе разработки лично мне эта информация не помогает.</a:t>
            </a:r>
          </a:p>
          <a:p>
            <a:r>
              <a:rPr lang="ru-RU" altLang="ru-RU" baseline="0" dirty="0"/>
              <a:t>"С точки зрения теории разница между теорией и практикой невелика, а с точки зрения практики – наоборот".</a:t>
            </a:r>
          </a:p>
          <a:p>
            <a:r>
              <a:rPr lang="ru-RU" altLang="ru-RU" dirty="0"/>
              <a:t>(Но эти методы присутствуют в вопросах</a:t>
            </a:r>
            <a:r>
              <a:rPr lang="ru-RU" altLang="ru-RU" baseline="0" dirty="0"/>
              <a:t> по специальности на </a:t>
            </a:r>
            <a:r>
              <a:rPr lang="ru-RU" altLang="ru-RU" baseline="0" dirty="0" err="1"/>
              <a:t>гос</a:t>
            </a:r>
            <a:r>
              <a:rPr lang="ru-RU" altLang="ru-RU" baseline="0" dirty="0"/>
              <a:t> экзаменах, поэтому я не могу их не осветить.)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Дополню, что архитектуру приложения невозможно сразу разработать идеально. Программа, как живой организм, будет развиваться, будут появляться новые модули, новые функции, а значит, саму структуру приложения придётся часто менять (больше или меньше в зависимости от уровня архитектора программы, но менять придётся в любом случае). Для этого процесса придумали даже отдельное название: </a:t>
            </a:r>
            <a:r>
              <a:rPr lang="ru-RU" altLang="ru-RU" b="1" u="sng" baseline="0" dirty="0"/>
              <a:t>рефакторинг</a:t>
            </a:r>
            <a:r>
              <a:rPr lang="ru-RU" altLang="ru-RU" baseline="0" dirty="0"/>
              <a:t> – изменения в архитектуре проекта, которые не видны конечному пользователю, но упрощают поиск ошибок и добавление новых функций в программу.</a:t>
            </a:r>
            <a:endParaRPr lang="ru-RU" altLang="ru-RU" dirty="0"/>
          </a:p>
          <a:p>
            <a:endParaRPr lang="ru-RU" alt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Тему построения иерархии объектов и выделения общих свойств я закрою загадкой такого типа, как те которые приходится решать при проектировании приложения, а именно как найти общие свойства у абсолютно разных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Загадка: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Что общего между </a:t>
            </a:r>
            <a:r>
              <a:rPr lang="ru-RU" b="1" baseline="0" dirty="0"/>
              <a:t>ёжиком </a:t>
            </a:r>
            <a:r>
              <a:rPr lang="ru-RU" b="0" baseline="0" dirty="0"/>
              <a:t>и</a:t>
            </a:r>
            <a:r>
              <a:rPr lang="ru-RU" b="1" baseline="0" dirty="0"/>
              <a:t> молоком</a:t>
            </a:r>
            <a:r>
              <a:rPr lang="ru-RU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(Осторожно, вопрос не что их связывает, а что общего. "Ёжик пьёт молоко" – самый частый неверный ответ)</a:t>
            </a:r>
          </a:p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1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Этот</a:t>
            </a:r>
            <a:r>
              <a:rPr lang="ru-RU" sz="1200" baseline="0" dirty="0"/>
              <a:t> шаблон создавался для офисных программ: </a:t>
            </a:r>
            <a:r>
              <a:rPr lang="en-US" sz="1200" baseline="0" dirty="0"/>
              <a:t>Word, Excel, </a:t>
            </a:r>
            <a:r>
              <a:rPr lang="ru-RU" sz="1200" baseline="0" dirty="0" err="1"/>
              <a:t>просмотрщик</a:t>
            </a:r>
            <a:r>
              <a:rPr lang="ru-RU" sz="1200" baseline="0" dirty="0"/>
              <a:t> картинок.</a:t>
            </a:r>
          </a:p>
          <a:p>
            <a:r>
              <a:rPr lang="ru-RU" sz="1200" baseline="0" dirty="0"/>
              <a:t>Часто проекты оказываются сложнее, и в них появляются другие части, кроме указанных трёх.</a:t>
            </a:r>
          </a:p>
          <a:p>
            <a:r>
              <a:rPr lang="ru-RU" sz="1200" baseline="0" dirty="0"/>
              <a:t>Например, в любой </a:t>
            </a:r>
            <a:r>
              <a:rPr lang="en-US" sz="1200" baseline="0" dirty="0"/>
              <a:t>IDE </a:t>
            </a:r>
            <a:r>
              <a:rPr lang="ru-RU" sz="1200" baseline="0" dirty="0"/>
              <a:t>кроме модели (</a:t>
            </a:r>
            <a:r>
              <a:rPr lang="en-US" sz="1200" baseline="0" dirty="0" err="1"/>
              <a:t>cpp</a:t>
            </a:r>
            <a:r>
              <a:rPr lang="en-US" sz="1200" baseline="0" dirty="0"/>
              <a:t> </a:t>
            </a:r>
            <a:r>
              <a:rPr lang="ru-RU" sz="1200" baseline="0" dirty="0"/>
              <a:t>файл), представления + контроллера (окошко, отображающее файл) обязательно будет ещё и компилятор и отладчик.</a:t>
            </a:r>
          </a:p>
          <a:p>
            <a:r>
              <a:rPr lang="ru-RU" sz="1200" baseline="0" dirty="0"/>
              <a:t>А у </a:t>
            </a:r>
            <a:r>
              <a:rPr lang="en-US" sz="1200" baseline="0" dirty="0"/>
              <a:t>WEB </a:t>
            </a:r>
            <a:r>
              <a:rPr lang="ru-RU" sz="1200" baseline="0" dirty="0"/>
              <a:t>браузера – кэш для уже загруженных страничек.</a:t>
            </a:r>
          </a:p>
          <a:p>
            <a:endParaRPr lang="ru-RU" sz="1200" baseline="0" dirty="0"/>
          </a:p>
          <a:p>
            <a:r>
              <a:rPr lang="ru-RU" sz="1200" baseline="0" dirty="0"/>
              <a:t>Но классы включающие названия </a:t>
            </a:r>
            <a:r>
              <a:rPr lang="en-US" sz="1200" baseline="0" dirty="0"/>
              <a:t>Model, View, Controller </a:t>
            </a:r>
            <a:r>
              <a:rPr lang="ru-RU" sz="1200" baseline="0" dirty="0"/>
              <a:t>вы скорее всего увидите в составе любой программы (если она сложнее лабораторной).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01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dirty="0"/>
              <a:t>Model-View-Controller - </a:t>
            </a:r>
            <a:r>
              <a:rPr lang="ru-RU" sz="1200" dirty="0"/>
              <a:t>такая схема хорошо подходит для программ, имеющих пользовательский интерфейс: для "</a:t>
            </a:r>
            <a:r>
              <a:rPr lang="ru-RU" sz="1200" dirty="0" err="1"/>
              <a:t>просмотрщика</a:t>
            </a:r>
            <a:r>
              <a:rPr lang="ru-RU" sz="1200" dirty="0"/>
              <a:t>" картинок, </a:t>
            </a:r>
            <a:r>
              <a:rPr lang="en-US" sz="1200" dirty="0"/>
              <a:t>Word,</a:t>
            </a:r>
            <a:r>
              <a:rPr lang="en-US" sz="1200" baseline="0" dirty="0"/>
              <a:t> Excel</a:t>
            </a:r>
            <a:r>
              <a:rPr lang="ru-RU" sz="1200" baseline="0" dirty="0"/>
              <a:t>, </a:t>
            </a:r>
            <a:r>
              <a:rPr lang="en-US" sz="1200" baseline="0" dirty="0"/>
              <a:t>Visual Studio </a:t>
            </a:r>
            <a:r>
              <a:rPr lang="ru-RU" sz="1200" baseline="0" dirty="0"/>
              <a:t>и </a:t>
            </a:r>
            <a:r>
              <a:rPr lang="ru-RU" sz="1200" baseline="0" dirty="0" err="1"/>
              <a:t>тд</a:t>
            </a:r>
            <a:endParaRPr lang="ru-RU" sz="1200" baseline="0" dirty="0"/>
          </a:p>
          <a:p>
            <a:pPr marL="228600" indent="-228600">
              <a:buAutoNum type="arabicParenR"/>
            </a:pPr>
            <a:r>
              <a:rPr lang="ru-RU" sz="1200" baseline="0" dirty="0"/>
              <a:t>Разделение классов на группы служит той же задаче, что деление в алгоритме быстрой сортировки ("разделяй и властвуй"). Мы делим общее на три части уменьшая сложность каждой из частей. Наилучшим будет такое разбиение, при котором эти части будут примерно равны по объёму. </a:t>
            </a:r>
          </a:p>
          <a:p>
            <a:pPr marL="228600" indent="-228600">
              <a:buAutoNum type="arabicParenR"/>
            </a:pPr>
            <a:r>
              <a:rPr lang="ru-RU" sz="1200" baseline="0" dirty="0"/>
              <a:t>Шаблон </a:t>
            </a:r>
            <a:r>
              <a:rPr lang="en-US" sz="1200" baseline="0" dirty="0"/>
              <a:t>MVC </a:t>
            </a:r>
            <a:r>
              <a:rPr lang="ru-RU" sz="1200" baseline="0" dirty="0"/>
              <a:t>служит задаче упрощения разработки приложения. Некоторые его достоинства не сразу заметны, поэтому приведу явные примеры:</a:t>
            </a:r>
            <a:br>
              <a:rPr lang="ru-RU" sz="1200" baseline="0" dirty="0"/>
            </a:br>
            <a:r>
              <a:rPr lang="ru-RU" sz="1200" baseline="0" dirty="0"/>
              <a:t>3.1) Если "Представление"</a:t>
            </a:r>
            <a:r>
              <a:rPr lang="en-US" sz="1200" baseline="0" dirty="0"/>
              <a:t> </a:t>
            </a:r>
            <a:r>
              <a:rPr lang="ru-RU" sz="1200" baseline="0" dirty="0"/>
              <a:t>забирает состояние "Модели" используя её публичные методы, то "Модель может ничего не знать о существовании "Представления". Это означает, что возможно подсоединить к одной "Модели" несколько "Представлений" одновременно. Например в вашей </a:t>
            </a:r>
            <a:r>
              <a:rPr lang="en-US" sz="1200" baseline="0" dirty="0"/>
              <a:t>IDE </a:t>
            </a:r>
            <a:r>
              <a:rPr lang="ru-RU" sz="1200" baseline="0" dirty="0"/>
              <a:t>скорее всего есть функция разделения экрана редактируемого файла на две части, чтобы в можно было видеть перед глазами один и тот же </a:t>
            </a:r>
            <a:r>
              <a:rPr lang="en-US" sz="1200" baseline="0" dirty="0" err="1"/>
              <a:t>cpp</a:t>
            </a:r>
            <a:r>
              <a:rPr lang="en-US" sz="1200" baseline="0" dirty="0"/>
              <a:t> </a:t>
            </a:r>
            <a:r>
              <a:rPr lang="ru-RU" sz="1200" baseline="0" dirty="0"/>
              <a:t>файл одновременно в разных местах. Та же функция есть в </a:t>
            </a:r>
            <a:r>
              <a:rPr lang="en-US" sz="1200" baseline="0" dirty="0"/>
              <a:t>Microsoft Word </a:t>
            </a:r>
            <a:r>
              <a:rPr lang="ru-RU" sz="1200" baseline="0" dirty="0"/>
              <a:t>и многих других редакторах. </a:t>
            </a:r>
            <a:br>
              <a:rPr lang="ru-RU" sz="1200" baseline="0" dirty="0"/>
            </a:br>
            <a:r>
              <a:rPr lang="ru-RU" sz="1200" baseline="0" dirty="0"/>
              <a:t>Далее "Представления" присоединённые к одной "Модели" могут быть различные: разные виды одного и того же документа в </a:t>
            </a:r>
            <a:r>
              <a:rPr lang="en-US" sz="1200" baseline="0" dirty="0"/>
              <a:t>Word </a:t>
            </a:r>
            <a:r>
              <a:rPr lang="ru-RU" sz="1200" baseline="0" dirty="0"/>
              <a:t>– </a:t>
            </a:r>
            <a:r>
              <a:rPr lang="en-US" sz="1200" baseline="0" dirty="0"/>
              <a:t>"</a:t>
            </a:r>
            <a:r>
              <a:rPr lang="ru-RU" sz="1200" baseline="0" dirty="0"/>
              <a:t>веб документ</a:t>
            </a:r>
            <a:r>
              <a:rPr lang="en-US" sz="1200" baseline="0" dirty="0"/>
              <a:t>"</a:t>
            </a:r>
            <a:r>
              <a:rPr lang="ru-RU" sz="1200" baseline="0" dirty="0"/>
              <a:t>, </a:t>
            </a:r>
            <a:r>
              <a:rPr lang="en-US" sz="1200" baseline="0" dirty="0"/>
              <a:t>"</a:t>
            </a:r>
            <a:r>
              <a:rPr lang="ru-RU" sz="1200" baseline="0" dirty="0"/>
              <a:t>структура документа" и т д)</a:t>
            </a:r>
            <a:br>
              <a:rPr lang="ru-RU" sz="1200" baseline="0" dirty="0"/>
            </a:br>
            <a:endParaRPr lang="ru-RU" sz="1200" baseline="0" dirty="0"/>
          </a:p>
          <a:p>
            <a:pPr marL="0" indent="0">
              <a:buNone/>
            </a:pPr>
            <a:r>
              <a:rPr lang="ru-RU" sz="1200" baseline="0" dirty="0"/>
              <a:t>Примечание 1: в показанном на прошлой лекции примере</a:t>
            </a:r>
            <a:r>
              <a:rPr lang="en-US" sz="1200" baseline="0" dirty="0"/>
              <a:t> </a:t>
            </a:r>
            <a:r>
              <a:rPr lang="ru-RU" sz="1200" baseline="0" dirty="0"/>
              <a:t>(</a:t>
            </a:r>
            <a:r>
              <a:rPr lang="en-US" sz="1200" baseline="0" dirty="0" err="1"/>
              <a:t>SmartHouseControl</a:t>
            </a:r>
            <a:r>
              <a:rPr lang="en-US" sz="1200" baseline="0" dirty="0"/>
              <a:t>)</a:t>
            </a:r>
            <a:r>
              <a:rPr lang="ru-RU" altLang="ru-RU" sz="1200" baseline="0" dirty="0"/>
              <a:t> я не разделял "Представление" и "Модель" – для этого программа ещё не достаточно сложная. В этой программе можно легко выделить контроллер </a:t>
            </a:r>
            <a:r>
              <a:rPr lang="en-US" altLang="ru-RU" sz="1200" baseline="0" dirty="0" err="1"/>
              <a:t>CCommandHolder</a:t>
            </a:r>
            <a:r>
              <a:rPr lang="en-US" altLang="ru-RU" sz="1200" baseline="0" dirty="0"/>
              <a:t> </a:t>
            </a:r>
            <a:r>
              <a:rPr lang="ru-RU" altLang="ru-RU" sz="1200" baseline="0" dirty="0"/>
              <a:t>– набор консольных команд, модель </a:t>
            </a:r>
            <a:r>
              <a:rPr lang="en-US" altLang="ru-RU" sz="1200" baseline="0" dirty="0" err="1"/>
              <a:t>CModel</a:t>
            </a:r>
            <a:r>
              <a:rPr lang="en-US" altLang="ru-RU" sz="1200" baseline="0" dirty="0"/>
              <a:t> </a:t>
            </a:r>
            <a:r>
              <a:rPr lang="ru-RU" altLang="ru-RU" sz="1200" baseline="0" dirty="0"/>
              <a:t>– набор элементов умного дома, и набор вспомогательных классов –</a:t>
            </a:r>
            <a:r>
              <a:rPr lang="en-US" altLang="ru-RU" sz="1200" baseline="0" dirty="0"/>
              <a:t> </a:t>
            </a:r>
            <a:r>
              <a:rPr lang="en-US" altLang="ru-RU" sz="1200" baseline="0" dirty="0" err="1"/>
              <a:t>CConsoleManip</a:t>
            </a:r>
            <a:r>
              <a:rPr lang="en-US" altLang="ru-RU" sz="1200" baseline="0" dirty="0"/>
              <a:t>, </a:t>
            </a:r>
            <a:r>
              <a:rPr lang="en-US" altLang="ru-RU" sz="1200" baseline="0" dirty="0" err="1"/>
              <a:t>CMusicContext</a:t>
            </a:r>
            <a:r>
              <a:rPr lang="en-US" altLang="ru-RU" sz="1200" baseline="0" dirty="0"/>
              <a:t> </a:t>
            </a:r>
            <a:r>
              <a:rPr lang="ru-RU" altLang="ru-RU" sz="1200" baseline="0" dirty="0"/>
              <a:t>и т. 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Первый вид связи "обобщение" – используется для изображения иерархии наследования.</a:t>
            </a:r>
          </a:p>
          <a:p>
            <a:pPr marL="0" indent="0">
              <a:buNone/>
            </a:pPr>
            <a:r>
              <a:rPr lang="ru-RU" baseline="0" dirty="0"/>
              <a:t>На этой диаграмме классов изображены родительский класс и три его класса наследника.</a:t>
            </a:r>
          </a:p>
          <a:p>
            <a:pPr marL="0" indent="0">
              <a:buNone/>
            </a:pPr>
            <a:r>
              <a:rPr lang="ru-RU" baseline="0" dirty="0"/>
              <a:t>Каждый класс изображается в виде прямоугольника, разделённого на три строки.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первой строке по центру жирным шрифтом прописывается имя класса, во второй - поля класса (и их типы через двоеточие), в третьей – методы класса. Так же на диаграммах указываются спецификаторы доступа полей и методов с помощью символов перед идентификатором поля или метода: </a:t>
            </a:r>
            <a:r>
              <a:rPr lang="en-US" baseline="0" dirty="0"/>
              <a:t># - +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момент создания первой версии языка </a:t>
            </a:r>
            <a:r>
              <a:rPr lang="en-US" baseline="0" dirty="0"/>
              <a:t>UML </a:t>
            </a:r>
            <a:r>
              <a:rPr lang="ru-RU" baseline="0" dirty="0"/>
              <a:t>язык</a:t>
            </a:r>
            <a:r>
              <a:rPr lang="en-US" baseline="0" dirty="0"/>
              <a:t> C++ </a:t>
            </a:r>
            <a:r>
              <a:rPr lang="ru-RU" baseline="0" dirty="0"/>
              <a:t>ещё не стал популярным, поэтому синтаксис объявления полей больше похож на </a:t>
            </a:r>
            <a:r>
              <a:rPr lang="en-US" baseline="0" dirty="0"/>
              <a:t>Pascal.</a:t>
            </a:r>
            <a:r>
              <a:rPr lang="ru-RU" baseline="0" dirty="0"/>
              <a:t> Однако, учитывая что диаграммы читают люди(язык </a:t>
            </a:r>
            <a:r>
              <a:rPr lang="en-US" baseline="0" dirty="0"/>
              <a:t>UML </a:t>
            </a:r>
            <a:r>
              <a:rPr lang="ru-RU" baseline="0" dirty="0"/>
              <a:t>не является компилируемым), то использование названий типов ничем не ограничивается и может быть любым.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Общие методы и поля в соответствии с принципом инкапсуляции вынесены в родительский класс. Наследники перегружают некоторые методы по необходимости (</a:t>
            </a:r>
            <a:r>
              <a:rPr lang="en-US" baseline="0" dirty="0"/>
              <a:t>Input(), Print())</a:t>
            </a:r>
            <a:r>
              <a:rPr 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Важно: обычно всем студентам кажется</a:t>
            </a:r>
            <a:r>
              <a:rPr lang="en-US" baseline="0" dirty="0"/>
              <a:t>,</a:t>
            </a:r>
            <a:r>
              <a:rPr lang="ru-RU" baseline="0" dirty="0"/>
              <a:t> что логичнее ставить стрелочки от родительского класса к дочерним. Но это не так. В языке </a:t>
            </a:r>
            <a:r>
              <a:rPr lang="en-US" baseline="0" dirty="0"/>
              <a:t>UML </a:t>
            </a:r>
            <a:r>
              <a:rPr lang="ru-RU" baseline="0" dirty="0"/>
              <a:t>много разных типов связей, и чтобы не запутаться лучше использовать правило: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стрелка указывает какой класс знает о другом. При наследовании дочерний класс знает о родителе всё, а родительский класс не знает об </a:t>
            </a:r>
            <a:r>
              <a:rPr lang="ru-RU" baseline="0" dirty="0" err="1"/>
              <a:t>отнаследовавшемся</a:t>
            </a:r>
            <a:r>
              <a:rPr lang="ru-RU" baseline="0" dirty="0"/>
              <a:t> ничего, поэтому стрелка идёт от дочернего к родительскому. То же самое для других типов связей.</a:t>
            </a:r>
          </a:p>
          <a:p>
            <a:pPr marL="0" indent="0">
              <a:buNone/>
            </a:pP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есть общий класс-родитель, в который отнесены общие свойства и методы,</a:t>
            </a:r>
          </a:p>
          <a:p>
            <a:pPr marL="228600" indent="-228600">
              <a:buAutoNum type="arabicParenR"/>
            </a:pPr>
            <a:r>
              <a:rPr lang="ru-RU" baseline="0" dirty="0"/>
              <a:t>от него наследуются классы-наследники, перегружающие некоторые функции и добавляющие новые свойства и методы</a:t>
            </a:r>
          </a:p>
          <a:p>
            <a:pPr marL="228600" indent="-228600">
              <a:buAutoNum type="arabicParenR"/>
            </a:pPr>
            <a:r>
              <a:rPr lang="ru-RU" baseline="0" dirty="0"/>
              <a:t>может быть несколько уровней наследования</a:t>
            </a:r>
          </a:p>
          <a:p>
            <a:pPr marL="228600" indent="-228600">
              <a:buAutoNum type="arabicParenR"/>
            </a:pPr>
            <a:r>
              <a:rPr lang="ru-RU" baseline="0" dirty="0"/>
              <a:t>может быть множественное наследование – когда родителей несколько(но такие типы отношений чаще моделируются с помощью связи "ассоциации")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Похожая схема используется в веб программировании. Она другая, имеет своё название (трёхзвенная архитектура), но весьма похожа. Три части позволяют эффективно делить код на модули и повторно использовать уже написанный ранее код в новых проектах: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Модель – хранилище состояния – реализуется на основе баз данных (чаще всего </a:t>
            </a:r>
            <a:r>
              <a:rPr lang="en-US" sz="1200" baseline="0" dirty="0"/>
              <a:t>SQL)</a:t>
            </a:r>
            <a:r>
              <a:rPr lang="ru-RU" sz="1200" baseline="0" dirty="0"/>
              <a:t> Используются сторонние библиотеки.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Контроллер – читает состояние из базы данных и преобразует его в </a:t>
            </a:r>
            <a:r>
              <a:rPr lang="en-US" sz="1200" baseline="0" dirty="0"/>
              <a:t>HTML</a:t>
            </a:r>
            <a:r>
              <a:rPr lang="ru-RU" sz="1200" baseline="0" dirty="0"/>
              <a:t> страничку,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которую в свою очередь отображает браузер, выполняя роль "представления".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Разные части этой архитектуры выполняются на разных компьютерах, часто написаны на разных языках программирования, возможно работают под управлением разных ОС.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В этом описании можно разглядеть </a:t>
            </a:r>
            <a:r>
              <a:rPr lang="en-US" sz="1200" baseline="0" dirty="0" err="1"/>
              <a:t>moodle</a:t>
            </a:r>
            <a:r>
              <a:rPr lang="en-US" sz="1200" baseline="0" dirty="0"/>
              <a:t>, </a:t>
            </a:r>
            <a:r>
              <a:rPr lang="ru-RU" sz="1200" baseline="0" dirty="0" err="1"/>
              <a:t>вконтакте</a:t>
            </a:r>
            <a:r>
              <a:rPr lang="ru-RU" sz="1200" baseline="0" dirty="0"/>
              <a:t>, </a:t>
            </a:r>
            <a:r>
              <a:rPr lang="en-US" sz="1200" baseline="0" dirty="0" err="1"/>
              <a:t>facebook</a:t>
            </a:r>
            <a:r>
              <a:rPr lang="en-US" sz="1200" baseline="0" dirty="0"/>
              <a:t>, google </a:t>
            </a:r>
            <a:r>
              <a:rPr lang="ru-RU" sz="1200" baseline="0" dirty="0"/>
              <a:t>и другие </a:t>
            </a:r>
            <a:r>
              <a:rPr lang="en-US" sz="1200" baseline="0" dirty="0"/>
              <a:t>Internet </a:t>
            </a:r>
            <a:r>
              <a:rPr lang="ru-RU" sz="1200" baseline="0" dirty="0"/>
              <a:t>сервисы.</a:t>
            </a:r>
          </a:p>
          <a:p>
            <a:pPr marL="0" indent="0">
              <a:buFontTx/>
              <a:buNone/>
            </a:pPr>
            <a:endParaRPr lang="ru-RU" altLang="ru-RU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baseline="0" dirty="0"/>
              <a:t>Примечание: ш</a:t>
            </a:r>
            <a:r>
              <a:rPr lang="ru-RU" sz="1200" dirty="0"/>
              <a:t>аблон проектирования </a:t>
            </a:r>
            <a:r>
              <a:rPr lang="en-US" sz="1200" dirty="0"/>
              <a:t>MVC</a:t>
            </a:r>
            <a:r>
              <a:rPr lang="ru-RU" sz="1200" dirty="0"/>
              <a:t> появился в 70-е годы среди</a:t>
            </a:r>
            <a:r>
              <a:rPr lang="ru-RU" sz="1200" baseline="0" dirty="0"/>
              <a:t> разработчиков </a:t>
            </a:r>
            <a:r>
              <a:rPr lang="en-US" sz="1200" baseline="0" dirty="0"/>
              <a:t>Smalltalk</a:t>
            </a:r>
            <a:r>
              <a:rPr lang="ru-RU" sz="1200" baseline="0" dirty="0"/>
              <a:t>. На настоящий момент условия разработки сильно изменились (тогда не было графической среды – был только консольный режим, не существовало развитых готовых компонент – всё приходилось разрабатывать под себя с нуля). Этот шаблон адаптировался к новым условиям разными людьми и совершенно по разному. Поэтому на текущий момент этот шаблон является, наверное, самым широко используемым. </a:t>
            </a:r>
            <a:r>
              <a:rPr lang="ru-RU" dirty="0"/>
              <a:t>К тому же, чаще всего самым неправильно понимаемым.</a:t>
            </a:r>
            <a:r>
              <a:rPr lang="ru-RU" sz="1200" baseline="0" dirty="0"/>
              <a:t> Если собрать ответы опытных программистов на собеседованиях, окажется что существует более 10 принципиально разных способов объяснить этот шаблон (</a:t>
            </a:r>
            <a:r>
              <a:rPr lang="en-US" sz="1200" baseline="0" dirty="0"/>
              <a:t>Document-View, Model-View-Presenter (MVP), Model-View-</a:t>
            </a:r>
            <a:r>
              <a:rPr lang="en-US" sz="1200" baseline="0" dirty="0" err="1"/>
              <a:t>ViewModel</a:t>
            </a:r>
            <a:r>
              <a:rPr lang="en-US" sz="1200" baseline="0" dirty="0"/>
              <a:t> (MVVM)</a:t>
            </a:r>
            <a:r>
              <a:rPr lang="ru-RU" sz="1200" baseline="0" dirty="0"/>
              <a:t>. Так что это уже не шаблон проектирования, а семейство шаблонов (см </a:t>
            </a:r>
            <a:r>
              <a:rPr lang="en-US" b="0" dirty="0"/>
              <a:t>Martin Fowler</a:t>
            </a:r>
            <a:r>
              <a:rPr lang="ru-RU" b="0" dirty="0"/>
              <a:t> – часть</a:t>
            </a:r>
            <a:r>
              <a:rPr lang="ru-RU" b="0" baseline="0" dirty="0"/>
              <a:t> 1 - </a:t>
            </a:r>
            <a:r>
              <a:rPr lang="en-US" sz="1200" baseline="0" dirty="0"/>
              <a:t>https://habr.com/ru/post/50830/#habracut</a:t>
            </a:r>
            <a:r>
              <a:rPr lang="ru-RU" sz="1200" baseline="0" dirty="0"/>
              <a:t>, часть 2 - </a:t>
            </a:r>
            <a:r>
              <a:rPr lang="en-US" sz="1200" baseline="0" dirty="0"/>
              <a:t>https://habr.com/ru/post/53536/#habracut</a:t>
            </a:r>
            <a:r>
              <a:rPr lang="ru-RU" sz="1200" baseline="0" dirty="0"/>
              <a:t>).</a:t>
            </a:r>
          </a:p>
          <a:p>
            <a:pPr marL="0" indent="0">
              <a:buFontTx/>
              <a:buNone/>
            </a:pPr>
            <a:endParaRPr lang="ru-RU" altLang="ru-RU" sz="1200" baseline="0" dirty="0"/>
          </a:p>
          <a:p>
            <a:pPr marL="0" indent="0">
              <a:buFontTx/>
              <a:buNone/>
            </a:pPr>
            <a:endParaRPr lang="ru-RU" alt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2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Рассмотрим ещё один вид диаграмм, диаграмму последовательности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79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На этой диаграмме последовательности действий изображена последовательность взаимодействия элементов шаблона </a:t>
            </a:r>
            <a:r>
              <a:rPr lang="en-US" altLang="ru-RU" baseline="0" dirty="0"/>
              <a:t>MVC.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Примечание: на этой схеме можно было использовать элемент цикл (</a:t>
            </a:r>
            <a:r>
              <a:rPr lang="en-US" altLang="ru-RU" baseline="0" dirty="0"/>
              <a:t>loop) </a:t>
            </a:r>
            <a:r>
              <a:rPr lang="ru-RU" altLang="ru-RU" baseline="0" dirty="0"/>
              <a:t>из </a:t>
            </a:r>
            <a:r>
              <a:rPr lang="en-US" altLang="ru-RU" baseline="0" dirty="0"/>
              <a:t>UML </a:t>
            </a:r>
            <a:r>
              <a:rPr lang="ru-RU" altLang="ru-RU" baseline="0" dirty="0"/>
              <a:t>диаграмм, но мне хотелось выделить, то что пользователь видит прошлое состояние модели, изменяет его командой, и сразу после этого видит новое состояние.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8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Закончим</a:t>
            </a:r>
            <a:r>
              <a:rPr lang="ru-RU" baseline="0" dirty="0"/>
              <a:t> с общей теоретической частью и перейдём к архитектуре приложения </a:t>
            </a:r>
            <a:r>
              <a:rPr lang="en-US" baseline="0" dirty="0" err="1"/>
              <a:t>SmartHouseControl</a:t>
            </a:r>
            <a:r>
              <a:rPr lang="ru-RU" baseline="0" dirty="0"/>
              <a:t>.</a:t>
            </a:r>
            <a:endParaRPr lang="ru-RU" dirty="0"/>
          </a:p>
          <a:p>
            <a:r>
              <a:rPr lang="ru-RU" dirty="0"/>
              <a:t>Сперва перечислю сервисные классы, которые</a:t>
            </a:r>
            <a:r>
              <a:rPr lang="ru-RU" baseline="0" dirty="0"/>
              <a:t> используются, но не могут быть явно  отнесены ни к одной из частей </a:t>
            </a:r>
            <a:r>
              <a:rPr lang="en-US" baseline="0" dirty="0"/>
              <a:t>MVC.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Мне было мало</a:t>
            </a:r>
            <a:r>
              <a:rPr lang="ru-RU" baseline="0" dirty="0"/>
              <a:t> функций, присутствующих в стандартном </a:t>
            </a:r>
            <a:r>
              <a:rPr lang="en-US" baseline="0" dirty="0"/>
              <a:t>string, </a:t>
            </a:r>
            <a:r>
              <a:rPr lang="ru-RU" baseline="0" dirty="0"/>
              <a:t>поэтому был создан класс наследник, в котором дописаны новые полезные функции (см комментарии на слайде). Функция </a:t>
            </a:r>
            <a:r>
              <a:rPr lang="en-US" baseline="0" dirty="0"/>
              <a:t>Split </a:t>
            </a:r>
            <a:r>
              <a:rPr lang="ru-RU" baseline="0" dirty="0"/>
              <a:t>была описана в одной из прошлых лекций. Она разделяет строку на массив слов, которые возвращает в виде вектора – шаблона из библиотеки </a:t>
            </a:r>
            <a:r>
              <a:rPr lang="en-US" baseline="0" dirty="0"/>
              <a:t>STL.</a:t>
            </a:r>
            <a:endParaRPr lang="ru-RU" dirty="0"/>
          </a:p>
          <a:p>
            <a:r>
              <a:rPr lang="ru-RU" dirty="0"/>
              <a:t>Детали реализации можно посмотреть в исходных</a:t>
            </a:r>
            <a:r>
              <a:rPr lang="ru-RU" baseline="0" dirty="0"/>
              <a:t> файлах </a:t>
            </a:r>
            <a:r>
              <a:rPr lang="ru-RU" dirty="0"/>
              <a:t>опубликованного проекта</a:t>
            </a:r>
            <a:r>
              <a:rPr lang="ru-RU" baseline="0" dirty="0"/>
              <a:t> </a:t>
            </a:r>
            <a:r>
              <a:rPr lang="en-US" baseline="0" dirty="0" err="1"/>
              <a:t>SmartHouseControl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2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Мне было мало</a:t>
            </a:r>
            <a:r>
              <a:rPr lang="ru-RU" baseline="0" dirty="0"/>
              <a:t> функций в стандартном </a:t>
            </a:r>
            <a:r>
              <a:rPr lang="en-US" baseline="0" dirty="0"/>
              <a:t>cout, </a:t>
            </a:r>
            <a:r>
              <a:rPr lang="ru-RU" baseline="0" dirty="0"/>
              <a:t>но </a:t>
            </a:r>
            <a:r>
              <a:rPr lang="ru-RU" baseline="0" dirty="0" err="1"/>
              <a:t>отнаследоваться</a:t>
            </a:r>
            <a:r>
              <a:rPr lang="ru-RU" baseline="0" dirty="0"/>
              <a:t> от него нельзя</a:t>
            </a:r>
            <a:r>
              <a:rPr lang="en-US" baseline="0" dirty="0"/>
              <a:t>:</a:t>
            </a:r>
          </a:p>
          <a:p>
            <a:r>
              <a:rPr lang="en-US" baseline="0" dirty="0"/>
              <a:t>cout </a:t>
            </a:r>
            <a:r>
              <a:rPr lang="ru-RU" baseline="0" dirty="0"/>
              <a:t>– уже существующий объект фиксированного типа. Пришлось создавать новый объект, и направлять все операции вывода через него.</a:t>
            </a:r>
          </a:p>
          <a:p>
            <a:r>
              <a:rPr lang="ru-RU" baseline="0" dirty="0"/>
              <a:t>Например, был добавлен функционал</a:t>
            </a:r>
            <a:r>
              <a:rPr lang="en-US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перемещения позиции вывода следующего символа на экране (</a:t>
            </a:r>
            <a:r>
              <a:rPr lang="en-US" baseline="0" dirty="0" err="1"/>
              <a:t>SetConsolePos</a:t>
            </a:r>
            <a:r>
              <a:rPr lang="en-US" baseline="0" dirty="0"/>
              <a:t>)</a:t>
            </a:r>
            <a:r>
              <a:rPr lang="ru-RU" baseline="0" dirty="0"/>
              <a:t>,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чтения текущей позиции вывода (</a:t>
            </a:r>
            <a:r>
              <a:rPr lang="en-US" baseline="0" dirty="0" err="1"/>
              <a:t>GetConsolePos</a:t>
            </a:r>
            <a:r>
              <a:rPr lang="en-US" baseline="0" dirty="0"/>
              <a:t>),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смены цвета выводимого текста, а также цвета фона (</a:t>
            </a:r>
            <a:r>
              <a:rPr lang="en-US" baseline="0" dirty="0" err="1"/>
              <a:t>SetTextColor</a:t>
            </a:r>
            <a:r>
              <a:rPr lang="en-US" baseline="0" dirty="0"/>
              <a:t>)</a:t>
            </a: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вывода многострочного текста, при этом строки разделяются символом конца строки (</a:t>
            </a:r>
            <a:r>
              <a:rPr lang="en-US" baseline="0" dirty="0" err="1"/>
              <a:t>DrawTextMultiline</a:t>
            </a:r>
            <a:r>
              <a:rPr lang="en-US" baseline="0" dirty="0"/>
              <a:t>)</a:t>
            </a:r>
            <a:br>
              <a:rPr lang="en-US" baseline="0" dirty="0"/>
            </a:br>
            <a:r>
              <a:rPr lang="en-US" baseline="0" dirty="0"/>
              <a:t>(</a:t>
            </a:r>
            <a:r>
              <a:rPr lang="ru-RU" baseline="0" dirty="0"/>
              <a:t>используется для вывода включённого светильника и дверей)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ввод строк через метод </a:t>
            </a:r>
            <a:r>
              <a:rPr lang="en-US" baseline="0" dirty="0" err="1"/>
              <a:t>getline</a:t>
            </a:r>
            <a:r>
              <a:rPr lang="en-US" baseline="0" dirty="0"/>
              <a:t> </a:t>
            </a:r>
            <a:r>
              <a:rPr lang="ru-RU" baseline="0" dirty="0"/>
              <a:t>с конвертацией введённой строки из кодировки </a:t>
            </a:r>
            <a:r>
              <a:rPr lang="en-US" baseline="0" dirty="0"/>
              <a:t>cp866(DOS) </a:t>
            </a:r>
            <a:r>
              <a:rPr lang="ru-RU" baseline="0" dirty="0"/>
              <a:t>в кодировку</a:t>
            </a:r>
            <a:r>
              <a:rPr lang="en-US" baseline="0" dirty="0"/>
              <a:t> cp</a:t>
            </a:r>
            <a:r>
              <a:rPr lang="ru-RU" baseline="0" dirty="0"/>
              <a:t>1251 (</a:t>
            </a:r>
            <a:r>
              <a:rPr lang="en-US" baseline="0" dirty="0"/>
              <a:t>Windows)</a:t>
            </a:r>
            <a:endParaRPr lang="ru-RU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вывод текста на экран с автоматической конвертацией выводимого текста из кодировки </a:t>
            </a:r>
            <a:r>
              <a:rPr lang="en-US" baseline="0" dirty="0"/>
              <a:t>cp</a:t>
            </a:r>
            <a:r>
              <a:rPr lang="ru-RU" baseline="0" dirty="0"/>
              <a:t>1251 (</a:t>
            </a:r>
            <a:r>
              <a:rPr lang="en-US" baseline="0" dirty="0"/>
              <a:t>Windows)</a:t>
            </a:r>
            <a:r>
              <a:rPr lang="ru-RU" baseline="0" dirty="0"/>
              <a:t> в кодировку </a:t>
            </a:r>
            <a:r>
              <a:rPr lang="en-US" baseline="0" dirty="0"/>
              <a:t>cp866(DOS)</a:t>
            </a:r>
            <a:br>
              <a:rPr lang="ru-RU" baseline="0" dirty="0"/>
            </a:br>
            <a:r>
              <a:rPr lang="ru-RU" baseline="0" dirty="0"/>
              <a:t>(таким образом, </a:t>
            </a:r>
            <a:r>
              <a:rPr lang="ru-RU" baseline="0" dirty="0" err="1"/>
              <a:t>остальныеобъекты</a:t>
            </a:r>
            <a:r>
              <a:rPr lang="ru-RU" baseline="0" dirty="0"/>
              <a:t> даже не подозревают о проблеме кодировки при выводе текста – все конвертации  сосредоточены внутри класса </a:t>
            </a:r>
            <a:r>
              <a:rPr lang="en-US" baseline="0" dirty="0" err="1"/>
              <a:t>CConsoleManip</a:t>
            </a:r>
            <a:r>
              <a:rPr lang="en-US" baseline="0" dirty="0"/>
              <a:t>)</a:t>
            </a:r>
            <a:endParaRPr lang="ru-RU" baseline="0" dirty="0"/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 </a:t>
            </a:r>
            <a:r>
              <a:rPr lang="ru-RU" dirty="0"/>
              <a:t>Детали реализации можно посмотреть в опубликованном проекте.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09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Это перечисление позволяет задавать цвет выводимого текста не в виде непонятных цифр, а в виде понятных человеку идентификаторов – названий цветов на английском (</a:t>
            </a:r>
            <a:r>
              <a:rPr lang="en-US" baseline="0" dirty="0"/>
              <a:t>Windows </a:t>
            </a:r>
            <a:r>
              <a:rPr lang="ru-RU" baseline="0" dirty="0"/>
              <a:t>принимает в качестве цвета фона и текста в консоли число от 0 до 15).</a:t>
            </a:r>
          </a:p>
          <a:p>
            <a:r>
              <a:rPr lang="ru-RU" baseline="0" dirty="0"/>
              <a:t>Такой подход позволяет не только сразу видеть какой цвет присваивается, но и не позволяет ошибиться, </a:t>
            </a:r>
          </a:p>
          <a:p>
            <a:r>
              <a:rPr lang="ru-RU" baseline="0" dirty="0"/>
              <a:t>передав "не цвет" (например, отрицательное число или число большее 15).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представлен механизм работы функции </a:t>
            </a:r>
            <a:r>
              <a:rPr lang="en-US" dirty="0"/>
              <a:t>DrawTextMultiline</a:t>
            </a:r>
            <a:r>
              <a:rPr lang="en-US" baseline="0" dirty="0"/>
              <a:t> </a:t>
            </a:r>
            <a:r>
              <a:rPr lang="ru-RU" baseline="0" dirty="0"/>
              <a:t>из класса </a:t>
            </a:r>
            <a:r>
              <a:rPr lang="en-US" baseline="0" dirty="0" err="1"/>
              <a:t>CConsoleManip</a:t>
            </a:r>
            <a:r>
              <a:rPr lang="en-US" baseline="0" dirty="0"/>
              <a:t>.</a:t>
            </a:r>
          </a:p>
          <a:p>
            <a:r>
              <a:rPr lang="ru-RU" baseline="0" dirty="0"/>
              <a:t>Он позволяет вывести текст в произвольную позицию консоли в несколько строк. При этом вывод текста идёт так, как будто это картинка, то есть все отдельные строки параметра </a:t>
            </a:r>
            <a:r>
              <a:rPr lang="en-US" baseline="0" dirty="0" err="1"/>
              <a:t>sText</a:t>
            </a:r>
            <a:r>
              <a:rPr lang="en-US" baseline="0" dirty="0"/>
              <a:t> </a:t>
            </a:r>
            <a:r>
              <a:rPr lang="ru-RU" baseline="0" dirty="0"/>
              <a:t>выводятся</a:t>
            </a:r>
            <a:r>
              <a:rPr lang="en-US" baseline="0" dirty="0"/>
              <a:t> </a:t>
            </a:r>
            <a:r>
              <a:rPr lang="ru-RU" baseline="0" dirty="0"/>
              <a:t>с той же самой горизонтальной позиции. Этот метод дополнительно обеспечивает преобразование координат, чтобы выводимая позиция находилась в правой половине консоли (точка с координатами </a:t>
            </a:r>
            <a:r>
              <a:rPr lang="en-US" baseline="0" dirty="0"/>
              <a:t>x=</a:t>
            </a:r>
            <a:r>
              <a:rPr lang="ru-RU" baseline="0" dirty="0"/>
              <a:t>0, </a:t>
            </a:r>
            <a:r>
              <a:rPr lang="en-US" baseline="0" dirty="0"/>
              <a:t>y=</a:t>
            </a:r>
            <a:r>
              <a:rPr lang="ru-RU" baseline="0" dirty="0"/>
              <a:t>0 при выводе текста этим методом находится посредине консоли по горизонтали, а по вертикали наверху консоли). В данном случае жёлтое "солнышко" выведено в позиции 5 столбец, 3 строка. Для вывода символа солнышка пришлось использовать </a:t>
            </a:r>
            <a:r>
              <a:rPr lang="en-US" baseline="0" dirty="0"/>
              <a:t>escape-</a:t>
            </a:r>
            <a:r>
              <a:rPr lang="ru-RU" baseline="0" dirty="0"/>
              <a:t>символ </a:t>
            </a:r>
            <a:r>
              <a:rPr lang="en-US" baseline="0" dirty="0"/>
              <a:t>'\'</a:t>
            </a:r>
            <a:r>
              <a:rPr lang="ru-RU" baseline="0" dirty="0"/>
              <a:t>, используемый для вывода символ имеет код 2. На презентации я вывожу символ максимально похожий на выводимый в консоли: в </a:t>
            </a:r>
            <a:r>
              <a:rPr lang="en-US" baseline="0" dirty="0"/>
              <a:t>PowerPoint </a:t>
            </a:r>
            <a:r>
              <a:rPr lang="ru-RU" baseline="0" dirty="0"/>
              <a:t>нельзя задать кодовую страницу выводимого текста и этот символ недоступен).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16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Переходим к диаграмме классов. Я</a:t>
            </a:r>
            <a:r>
              <a:rPr lang="ru-RU" altLang="ru-RU" baseline="0" dirty="0"/>
              <a:t> буду показывать по частям, поскольку полная диаграмма не поместится на слайд.</a:t>
            </a:r>
          </a:p>
          <a:p>
            <a:pPr marL="0" indent="0">
              <a:buNone/>
            </a:pPr>
            <a:r>
              <a:rPr lang="ru-RU" altLang="ru-RU" baseline="0" dirty="0"/>
              <a:t>При разработке проектов на </a:t>
            </a:r>
            <a:r>
              <a:rPr lang="en-US" altLang="ru-RU" baseline="0" dirty="0"/>
              <a:t>UML </a:t>
            </a:r>
            <a:r>
              <a:rPr lang="ru-RU" altLang="ru-RU" baseline="0" dirty="0"/>
              <a:t>чаще всего используются специальные программы, которые позволяют масштабировать большие листы с диаграммами классов.</a:t>
            </a:r>
            <a:endParaRPr lang="ru-RU" altLang="ru-RU" dirty="0"/>
          </a:p>
          <a:p>
            <a:pPr marL="228600" indent="-228600">
              <a:buAutoNum type="arabicParenR"/>
            </a:pPr>
            <a:r>
              <a:rPr lang="ru-RU" altLang="ru-RU" dirty="0"/>
              <a:t>Методы объявленные в базовом</a:t>
            </a:r>
            <a:r>
              <a:rPr lang="ru-RU" altLang="ru-RU" baseline="0" dirty="0"/>
              <a:t> классе не привожу в классах-наследниках для краткости, но все наследники их реализуют.</a:t>
            </a:r>
          </a:p>
          <a:p>
            <a:pPr marL="228600" indent="-228600">
              <a:buAutoNum type="arabicParenR"/>
            </a:pPr>
            <a:r>
              <a:rPr lang="ru-RU" altLang="ru-RU" baseline="0" dirty="0"/>
              <a:t>Не все датчики могут быть привязаны к координате на схеме (например, </a:t>
            </a:r>
            <a:r>
              <a:rPr lang="en-US" altLang="ru-RU" baseline="0" dirty="0"/>
              <a:t>e-mail </a:t>
            </a:r>
            <a:r>
              <a:rPr lang="ru-RU" altLang="ru-RU" baseline="0" dirty="0"/>
              <a:t>ящик), поэтому координаты не выношу в родительский класс.</a:t>
            </a:r>
          </a:p>
          <a:p>
            <a:pPr marL="228600" indent="-228600">
              <a:buAutoNum type="arabicParenR"/>
            </a:pPr>
            <a:r>
              <a:rPr lang="ru-RU" altLang="ru-RU" dirty="0"/>
              <a:t>Все</a:t>
            </a:r>
            <a:r>
              <a:rPr lang="ru-RU" altLang="ru-RU" baseline="0" dirty="0"/>
              <a:t> поля приватные – изменить их можно только через вызов методов классов.</a:t>
            </a:r>
          </a:p>
          <a:p>
            <a:pPr marL="228600" indent="-228600">
              <a:buAutoNum type="arabicParenR"/>
            </a:pPr>
            <a:r>
              <a:rPr lang="ru-RU" altLang="ru-RU" baseline="0" dirty="0"/>
              <a:t>Я не отделял модель от представления, то есть все датчики сами умеют себя отображать.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Фабрика классов рассматривалась</a:t>
            </a:r>
            <a:r>
              <a:rPr lang="ru-RU" altLang="ru-RU" baseline="0" dirty="0"/>
              <a:t> ранее, поэтому тут только приведу, как она выглядит на диаграмме классов </a:t>
            </a:r>
            <a:r>
              <a:rPr lang="en-US" altLang="ru-RU" baseline="0" dirty="0"/>
              <a:t>UML</a:t>
            </a:r>
            <a:r>
              <a:rPr lang="ru-RU" altLang="ru-RU" baseline="0" dirty="0"/>
              <a:t>.</a:t>
            </a:r>
            <a:endParaRPr lang="ru-RU" altLang="ru-RU" dirty="0"/>
          </a:p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70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деструктор нужен,</a:t>
            </a:r>
            <a:r>
              <a:rPr lang="ru-RU" baseline="0" dirty="0"/>
              <a:t> чтобы удалить объекты хранящиеся через указатели.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/>
              <a:t>обратите внимание, как сделана обработка ошибок: все функции</a:t>
            </a:r>
            <a:br>
              <a:rPr lang="en-US" baseline="0" dirty="0"/>
            </a:br>
            <a:r>
              <a:rPr lang="ru-RU" baseline="0" dirty="0"/>
              <a:t>(загрузки и сохранения документа (</a:t>
            </a:r>
            <a:r>
              <a:rPr lang="en-US" baseline="0" dirty="0"/>
              <a:t>Load &amp; Store)</a:t>
            </a:r>
            <a:r>
              <a:rPr lang="ru-RU" baseline="0" dirty="0"/>
              <a:t>,</a:t>
            </a:r>
            <a:br>
              <a:rPr lang="en-US" baseline="0" dirty="0"/>
            </a:br>
            <a:r>
              <a:rPr lang="ru-RU" baseline="0" dirty="0"/>
              <a:t>а также </a:t>
            </a:r>
            <a:r>
              <a:rPr lang="ru-RU" baseline="0" dirty="0" err="1"/>
              <a:t>отрисовки</a:t>
            </a:r>
            <a:r>
              <a:rPr lang="ru-RU" baseline="0" dirty="0"/>
              <a:t> всех объектов(</a:t>
            </a:r>
            <a:r>
              <a:rPr lang="en-US" baseline="0" dirty="0"/>
              <a:t>DrawAll)</a:t>
            </a:r>
            <a:r>
              <a:rPr lang="ru-RU" baseline="0" dirty="0"/>
              <a:t>,</a:t>
            </a:r>
            <a:br>
              <a:rPr lang="en-US" baseline="0" dirty="0"/>
            </a:br>
            <a:r>
              <a:rPr lang="ru-RU" baseline="0" dirty="0"/>
              <a:t>добавления и удаления объектов</a:t>
            </a:r>
            <a:r>
              <a:rPr lang="en-US" baseline="0" dirty="0"/>
              <a:t> </a:t>
            </a:r>
            <a:r>
              <a:rPr lang="ru-RU" baseline="0" dirty="0"/>
              <a:t>(</a:t>
            </a:r>
            <a:r>
              <a:rPr lang="en-US" baseline="0" dirty="0" err="1"/>
              <a:t>AddObject</a:t>
            </a:r>
            <a:r>
              <a:rPr lang="en-US" baseline="0" dirty="0"/>
              <a:t> &amp; </a:t>
            </a:r>
            <a:r>
              <a:rPr lang="en-US" baseline="0" dirty="0" err="1"/>
              <a:t>DeleteObject</a:t>
            </a:r>
            <a:r>
              <a:rPr lang="en-US" baseline="0" dirty="0"/>
              <a:t>))</a:t>
            </a:r>
            <a:br>
              <a:rPr lang="en-US" baseline="0" dirty="0"/>
            </a:br>
            <a:r>
              <a:rPr lang="ru-RU" u="sng" baseline="0" dirty="0"/>
              <a:t>возвращают </a:t>
            </a:r>
            <a:r>
              <a:rPr lang="en-US" u="sng" baseline="0" dirty="0"/>
              <a:t>true </a:t>
            </a:r>
            <a:r>
              <a:rPr lang="ru-RU" u="sng" baseline="0" dirty="0"/>
              <a:t>если всё хорошо или </a:t>
            </a:r>
            <a:r>
              <a:rPr lang="en-US" u="sng" baseline="0" dirty="0"/>
              <a:t>false </a:t>
            </a:r>
            <a:r>
              <a:rPr lang="ru-RU" u="sng" baseline="0" dirty="0"/>
              <a:t>в случае ошибки</a:t>
            </a:r>
            <a:r>
              <a:rPr lang="en-US" u="sng" baseline="0" dirty="0"/>
              <a:t>;</a:t>
            </a:r>
            <a:br>
              <a:rPr lang="en-US" u="sng" baseline="0" dirty="0"/>
            </a:br>
            <a:r>
              <a:rPr lang="ru-RU" u="none" baseline="0" dirty="0"/>
              <a:t>Вызывающий их может узнать, выполнилась ли операция и, если не выполнилась, то либо вывести сообщение пользователю,</a:t>
            </a:r>
            <a:r>
              <a:rPr lang="en-US" u="none" baseline="0" dirty="0"/>
              <a:t> </a:t>
            </a:r>
            <a:r>
              <a:rPr lang="ru-RU" u="none" baseline="0" dirty="0"/>
              <a:t>либо принять какие-либо другие меры для предотвращения потери данных.</a:t>
            </a:r>
          </a:p>
          <a:p>
            <a:pPr marL="228600" indent="-228600">
              <a:buAutoNum type="arabicParenR"/>
            </a:pPr>
            <a:r>
              <a:rPr lang="ru-RU" u="none" baseline="0" dirty="0" err="1"/>
              <a:t>фунция</a:t>
            </a:r>
            <a:r>
              <a:rPr lang="ru-RU" u="none" baseline="0" dirty="0"/>
              <a:t> </a:t>
            </a:r>
            <a:r>
              <a:rPr lang="en-US" u="none" baseline="0" dirty="0" err="1"/>
              <a:t>FindObject</a:t>
            </a:r>
            <a:r>
              <a:rPr lang="en-US" u="none" baseline="0" dirty="0"/>
              <a:t> </a:t>
            </a:r>
            <a:r>
              <a:rPr lang="ru-RU" u="none" baseline="0" dirty="0"/>
              <a:t>ищет элемент по имени</a:t>
            </a:r>
            <a:r>
              <a:rPr lang="en-US" u="none" baseline="0" dirty="0"/>
              <a:t> (</a:t>
            </a:r>
            <a:r>
              <a:rPr lang="ru-RU" u="none" baseline="0" dirty="0"/>
              <a:t>имя задаётся при создании "умного" объекта</a:t>
            </a:r>
            <a:r>
              <a:rPr lang="en-US" u="none" baseline="0" dirty="0"/>
              <a:t>)</a:t>
            </a:r>
            <a:r>
              <a:rPr lang="ru-RU" u="none" baseline="0" dirty="0"/>
              <a:t>. При сравнении строк используем функции сравнивающие без учёта регистра – команды будут работать в любом регистре.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4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Вид связи "Реализация": используется для изображения наследования от интерфейса.</a:t>
            </a:r>
          </a:p>
          <a:p>
            <a:pPr marL="0" indent="0">
              <a:buNone/>
            </a:pPr>
            <a:r>
              <a:rPr lang="ru-RU" b="0" baseline="0" dirty="0"/>
              <a:t>Хотя в </a:t>
            </a:r>
            <a:r>
              <a:rPr lang="en-US" b="0" baseline="0" dirty="0"/>
              <a:t>C++ </a:t>
            </a:r>
            <a:r>
              <a:rPr lang="ru-RU" b="0" baseline="0" dirty="0"/>
              <a:t>синтаксис наследования от класса родителя и интерфейса не отличаются (даже не существует отдельного синтаксиса для объявления интерфейса), но логически это другой тип связи.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тип отношений используется, когда два разных по реализации класса имеют общее свойство и надо это смоделировать, тогда выделяют свойство в интерфейс и от него наследуются.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Например: </a:t>
            </a:r>
            <a:r>
              <a:rPr lang="en-US" baseline="0" dirty="0" err="1"/>
              <a:t>CBinStorer</a:t>
            </a:r>
            <a:r>
              <a:rPr lang="en-US" baseline="0" dirty="0"/>
              <a:t>, </a:t>
            </a:r>
            <a:r>
              <a:rPr lang="en-US" baseline="0" dirty="0" err="1"/>
              <a:t>CTxtStorer</a:t>
            </a:r>
            <a:r>
              <a:rPr lang="en-US" baseline="0" dirty="0"/>
              <a:t> </a:t>
            </a:r>
            <a:r>
              <a:rPr lang="ru-RU" baseline="0" dirty="0"/>
              <a:t>позволяют сохранять набор параметров в файл и это свойство вынесено в интерфейс </a:t>
            </a:r>
            <a:r>
              <a:rPr lang="en-US" baseline="0" dirty="0"/>
              <a:t>IStorer</a:t>
            </a:r>
            <a:r>
              <a:rPr lang="ru-RU" baseline="0" dirty="0"/>
              <a:t>, не смотря на то, что сохранение происходит в разном формате (один сохраняет в бинарном формате, другой в текстовом).</a:t>
            </a: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На этой </a:t>
            </a:r>
            <a:r>
              <a:rPr lang="en-US" b="0" baseline="0" dirty="0"/>
              <a:t>UML </a:t>
            </a:r>
            <a:r>
              <a:rPr lang="ru-RU" b="0" baseline="0" dirty="0"/>
              <a:t>диаграмме я явно хочу показать, что </a:t>
            </a:r>
            <a:r>
              <a:rPr lang="en-US" b="0" baseline="0" dirty="0"/>
              <a:t>IStorer – </a:t>
            </a:r>
            <a:r>
              <a:rPr lang="ru-RU" b="0" baseline="0" dirty="0"/>
              <a:t>интерфейс. Поэтому использую другой тип связи (линия стрелки идёт пунктиром), и имя интерфейса записывается курсивом.</a:t>
            </a:r>
          </a:p>
          <a:p>
            <a:pPr marL="0" indent="0">
              <a:buNone/>
            </a:pPr>
            <a:r>
              <a:rPr lang="ru-RU" b="0" baseline="0" dirty="0"/>
              <a:t>Кроме этого я использую первую букву в названии интерфейса </a:t>
            </a:r>
            <a:r>
              <a:rPr lang="en-US" b="0" baseline="0" dirty="0"/>
              <a:t>'I'</a:t>
            </a:r>
            <a:r>
              <a:rPr lang="ru-RU" b="0" baseline="0" dirty="0"/>
              <a:t>(</a:t>
            </a:r>
            <a:r>
              <a:rPr lang="en-US" b="0" baseline="0" dirty="0"/>
              <a:t>Interface</a:t>
            </a:r>
            <a:r>
              <a:rPr lang="ru-RU" b="0" baseline="0" dirty="0"/>
              <a:t>)</a:t>
            </a:r>
            <a:r>
              <a:rPr lang="en-US" b="0" baseline="0" dirty="0"/>
              <a:t> </a:t>
            </a:r>
            <a:r>
              <a:rPr lang="ru-RU" b="0" baseline="0" dirty="0"/>
              <a:t>вместо </a:t>
            </a:r>
            <a:r>
              <a:rPr lang="en-US" b="0" baseline="0" dirty="0"/>
              <a:t>'C'(Class)</a:t>
            </a:r>
            <a:r>
              <a:rPr lang="ru-RU" b="0" baseline="0" dirty="0"/>
              <a:t>.</a:t>
            </a:r>
            <a:r>
              <a:rPr lang="en-US" b="0" baseline="0" dirty="0"/>
              <a:t> </a:t>
            </a:r>
            <a:r>
              <a:rPr lang="ru-RU" b="0" baseline="0" dirty="0"/>
              <a:t>Такого требования нет в стандарте, это просто комментарий для себя по аналогии с венгерской нотацией.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50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altLang="ru-RU" dirty="0"/>
              <a:t>Методы прописанные в базовом</a:t>
            </a:r>
            <a:r>
              <a:rPr lang="ru-RU" altLang="ru-RU" baseline="0" dirty="0"/>
              <a:t> классе не привожу в дочерних классах для краткости, но все наследники их реализуют.</a:t>
            </a:r>
          </a:p>
          <a:p>
            <a:pPr marL="228600" indent="-228600">
              <a:buAutoNum type="arabicParenR"/>
            </a:pPr>
            <a:r>
              <a:rPr lang="ru-RU" altLang="ru-RU" baseline="0" dirty="0"/>
              <a:t>Команда </a:t>
            </a:r>
            <a:r>
              <a:rPr lang="en-US" altLang="ru-RU" baseline="0" dirty="0"/>
              <a:t>help </a:t>
            </a:r>
            <a:r>
              <a:rPr lang="ru-RU" altLang="ru-RU" baseline="0" dirty="0"/>
              <a:t>получает указатель на </a:t>
            </a:r>
            <a:r>
              <a:rPr lang="en-US" altLang="ru-RU" baseline="0" dirty="0"/>
              <a:t>C</a:t>
            </a:r>
            <a:r>
              <a:rPr lang="ru-RU" altLang="ru-RU" baseline="0" dirty="0"/>
              <a:t>С</a:t>
            </a:r>
            <a:r>
              <a:rPr lang="en-US" altLang="ru-RU" baseline="0" dirty="0" err="1"/>
              <a:t>ontext</a:t>
            </a:r>
            <a:r>
              <a:rPr lang="ru-RU" altLang="ru-RU" baseline="0" dirty="0"/>
              <a:t> в качестве первого параметра (</a:t>
            </a:r>
            <a:r>
              <a:rPr lang="en-US" altLang="ru-RU" baseline="0" dirty="0" err="1"/>
              <a:t>CContext</a:t>
            </a:r>
            <a:r>
              <a:rPr lang="en-US" altLang="ru-RU" baseline="0" dirty="0"/>
              <a:t> </a:t>
            </a:r>
            <a:r>
              <a:rPr lang="ru-RU" altLang="ru-RU" baseline="0" dirty="0"/>
              <a:t>включает </a:t>
            </a:r>
            <a:r>
              <a:rPr lang="en-US" altLang="ru-RU" baseline="0" dirty="0" err="1"/>
              <a:t>CCommandHolder</a:t>
            </a:r>
            <a:r>
              <a:rPr lang="en-US" altLang="ru-RU" baseline="0" dirty="0"/>
              <a:t> – </a:t>
            </a:r>
            <a:r>
              <a:rPr lang="ru-RU" altLang="ru-RU" baseline="0" dirty="0"/>
              <a:t>менеджер консольных команд)</a:t>
            </a:r>
            <a:r>
              <a:rPr lang="en-US" altLang="ru-RU" baseline="0" dirty="0"/>
              <a:t> </a:t>
            </a:r>
            <a:r>
              <a:rPr lang="ru-RU" altLang="ru-RU" baseline="0" dirty="0"/>
              <a:t>и может пройтись по списку доступных команд – найти ту по которой запрошено описание и вызвать метод </a:t>
            </a:r>
            <a:r>
              <a:rPr lang="en-US" altLang="ru-RU" baseline="0" dirty="0"/>
              <a:t>Help</a:t>
            </a:r>
            <a:r>
              <a:rPr lang="ru-RU" altLang="ru-RU" baseline="0" dirty="0"/>
              <a:t>()</a:t>
            </a:r>
            <a:r>
              <a:rPr lang="en-US" altLang="ru-RU" baseline="0" dirty="0"/>
              <a:t> </a:t>
            </a:r>
            <a:r>
              <a:rPr lang="ru-RU" altLang="ru-RU" baseline="0" dirty="0"/>
              <a:t>из неё.</a:t>
            </a:r>
          </a:p>
          <a:p>
            <a:pPr marL="228600" indent="-228600">
              <a:buAutoNum type="arabicParenR"/>
            </a:pPr>
            <a:r>
              <a:rPr lang="ru-RU" altLang="ru-RU" baseline="0" dirty="0"/>
              <a:t>Все остальные команды также получают указатель на </a:t>
            </a:r>
            <a:r>
              <a:rPr lang="en-US" altLang="ru-RU" baseline="0" dirty="0" err="1"/>
              <a:t>CContext</a:t>
            </a:r>
            <a:r>
              <a:rPr lang="ru-RU" altLang="ru-RU" baseline="0" dirty="0"/>
              <a:t> и могут через него </a:t>
            </a:r>
            <a:r>
              <a:rPr lang="ru-RU" altLang="ru-RU" baseline="0" dirty="0" err="1"/>
              <a:t>доступиться</a:t>
            </a:r>
            <a:r>
              <a:rPr lang="ru-RU" altLang="ru-RU" baseline="0" dirty="0"/>
              <a:t> к модели (списку датчиков) или музыкальному проигрывателю.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55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altLang="ru-RU" dirty="0"/>
              <a:t>Все объекты наследники </a:t>
            </a:r>
            <a:r>
              <a:rPr lang="en-US" altLang="ru-RU" dirty="0" err="1"/>
              <a:t>ICommand</a:t>
            </a:r>
            <a:r>
              <a:rPr lang="ru-RU" altLang="ru-RU" dirty="0"/>
              <a:t> хранятся в бинарном дереве, чтобы можно было быстро искать нужную</a:t>
            </a:r>
            <a:r>
              <a:rPr lang="ru-RU" altLang="ru-RU" baseline="0" dirty="0"/>
              <a:t> команду </a:t>
            </a:r>
            <a:r>
              <a:rPr lang="ru-RU" altLang="ru-RU" dirty="0"/>
              <a:t>по имени (в</a:t>
            </a:r>
            <a:r>
              <a:rPr lang="ru-RU" altLang="ru-RU" baseline="0" dirty="0"/>
              <a:t> качестве хранилища используется </a:t>
            </a:r>
            <a:r>
              <a:rPr lang="en-US" altLang="ru-RU" baseline="0" dirty="0"/>
              <a:t>std::map&lt;key, value&gt; - </a:t>
            </a:r>
            <a:r>
              <a:rPr lang="ru-RU" altLang="ru-RU" baseline="0" dirty="0"/>
              <a:t>реализация дерева из библиотеки </a:t>
            </a:r>
            <a:r>
              <a:rPr lang="en-US" altLang="ru-RU" baseline="0" dirty="0"/>
              <a:t>STL).</a:t>
            </a:r>
            <a:endParaRPr lang="ru-RU" altLang="ru-RU" baseline="0" dirty="0"/>
          </a:p>
          <a:p>
            <a:pPr marL="228600" indent="-228600">
              <a:buAutoNum type="arabicParenR"/>
            </a:pPr>
            <a:r>
              <a:rPr lang="ru-RU" altLang="ru-RU" baseline="0" dirty="0"/>
              <a:t>В качестве ключа используется имя команды в нижнем регистре</a:t>
            </a:r>
            <a:r>
              <a:rPr lang="en-US" altLang="ru-RU" baseline="0" dirty="0"/>
              <a:t> (</a:t>
            </a:r>
            <a:r>
              <a:rPr lang="ru-RU" altLang="ru-RU" baseline="0" dirty="0"/>
              <a:t>чтобы поиск команды был нечувствителен к регистру).</a:t>
            </a:r>
            <a:br>
              <a:rPr lang="ru-RU" altLang="ru-RU" baseline="0" dirty="0"/>
            </a:br>
            <a:r>
              <a:rPr lang="ru-RU" altLang="ru-RU" baseline="0" dirty="0"/>
              <a:t>Перед поиском имя искомой команды также приводится к нижнему регистру. Таким образом поиск работает не только, быстро но и сразу без учёта регистра.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43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Команды </a:t>
            </a:r>
            <a:r>
              <a:rPr lang="en-US" altLang="ru-RU" dirty="0" err="1"/>
              <a:t>SwitchOn</a:t>
            </a:r>
            <a:r>
              <a:rPr lang="en-US" altLang="ru-RU" dirty="0"/>
              <a:t> </a:t>
            </a:r>
            <a:r>
              <a:rPr lang="ru-RU" altLang="ru-RU" dirty="0"/>
              <a:t>и</a:t>
            </a:r>
            <a:r>
              <a:rPr lang="en-US" altLang="ru-RU" baseline="0" dirty="0"/>
              <a:t> </a:t>
            </a:r>
            <a:r>
              <a:rPr lang="en-US" altLang="ru-RU" baseline="0" dirty="0" err="1"/>
              <a:t>SwitchOff</a:t>
            </a:r>
            <a:r>
              <a:rPr lang="en-US" altLang="ru-RU" baseline="0" dirty="0"/>
              <a:t> </a:t>
            </a:r>
            <a:r>
              <a:rPr lang="ru-RU" altLang="ru-RU" baseline="0" dirty="0"/>
              <a:t>работают особым образом. Дело в том, что выполняемое ими действие (включить/выключить) может быть применено к абсолютно различным типам объектов, например можно: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- включить/выключить свет</a:t>
            </a:r>
            <a:br>
              <a:rPr lang="ru-RU" altLang="ru-RU" baseline="0" dirty="0"/>
            </a:br>
            <a:r>
              <a:rPr lang="ru-RU" altLang="ru-RU" baseline="0" dirty="0"/>
              <a:t>- включить/выключить чайник</a:t>
            </a:r>
            <a:br>
              <a:rPr lang="ru-RU" altLang="ru-RU" baseline="0" dirty="0"/>
            </a:br>
            <a:r>
              <a:rPr lang="ru-RU" altLang="ru-RU" baseline="0" dirty="0"/>
              <a:t>- включить/выключить обогреватель</a:t>
            </a:r>
            <a:br>
              <a:rPr lang="ru-RU" altLang="ru-RU" baseline="0" dirty="0"/>
            </a:br>
            <a:r>
              <a:rPr lang="ru-RU" altLang="ru-RU" baseline="0" dirty="0"/>
              <a:t>- включить/выключить увлажнитель воздуха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- включить/выключить телевизор</a:t>
            </a:r>
            <a:br>
              <a:rPr lang="ru-RU" altLang="ru-RU" baseline="0" dirty="0"/>
            </a:br>
            <a:r>
              <a:rPr lang="ru-RU" altLang="ru-RU" baseline="0" dirty="0"/>
              <a:t>- включить/выключить музыку</a:t>
            </a:r>
            <a:br>
              <a:rPr lang="ru-RU" altLang="ru-RU" baseline="0" dirty="0"/>
            </a:br>
            <a:r>
              <a:rPr lang="ru-RU" altLang="ru-RU" baseline="0" dirty="0"/>
              <a:t>- включить/выключить робот-пылесос</a:t>
            </a:r>
          </a:p>
          <a:p>
            <a:r>
              <a:rPr lang="ru-RU" altLang="ru-RU" baseline="0" dirty="0"/>
              <a:t>Пока в этом проекте только один такой объект (светильник), но позднее будут добавлены и другие.</a:t>
            </a:r>
          </a:p>
          <a:p>
            <a:r>
              <a:rPr lang="ru-RU" altLang="ru-RU" baseline="0" dirty="0"/>
              <a:t>Мне не хотелось добавлять в эту команду зависимости ко всем таким объектам (это показано на этом слайде). Вместо этого я применил способ со следующего слайда.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40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Вместо этого я использовал возможность пометить все такие объекты путём наследования их от интерфейса </a:t>
            </a:r>
            <a:r>
              <a:rPr lang="en-US" altLang="ru-RU" baseline="0" dirty="0" err="1"/>
              <a:t>ISwitchOnOffObject</a:t>
            </a:r>
            <a:r>
              <a:rPr lang="en-US" altLang="ru-RU" baseline="0" dirty="0"/>
              <a:t>. </a:t>
            </a:r>
            <a:r>
              <a:rPr lang="ru-RU" altLang="ru-RU" baseline="0" dirty="0"/>
              <a:t>Теперь в каждом "умном" объекте, поддерживающем возможность включения/выключения добавляются функции </a:t>
            </a:r>
            <a:r>
              <a:rPr lang="en-US" altLang="ru-RU" baseline="0" dirty="0" err="1"/>
              <a:t>SwitchOn</a:t>
            </a:r>
            <a:r>
              <a:rPr lang="en-US" altLang="ru-RU" baseline="0" dirty="0"/>
              <a:t> </a:t>
            </a:r>
            <a:r>
              <a:rPr lang="ru-RU" altLang="ru-RU" baseline="0" dirty="0"/>
              <a:t>и </a:t>
            </a:r>
            <a:r>
              <a:rPr lang="en-US" altLang="ru-RU" baseline="0" dirty="0" err="1"/>
              <a:t>SwitchOff</a:t>
            </a:r>
            <a:r>
              <a:rPr lang="en-US" altLang="ru-RU" baseline="0" dirty="0"/>
              <a:t> </a:t>
            </a:r>
            <a:r>
              <a:rPr lang="ru-RU" altLang="ru-RU" baseline="0" dirty="0"/>
              <a:t>выполняющие соответствующие операции тем способом, который необходим этому объекту. Команды </a:t>
            </a:r>
            <a:r>
              <a:rPr lang="en-US" altLang="ru-RU" dirty="0" err="1"/>
              <a:t>SwitchOn</a:t>
            </a:r>
            <a:r>
              <a:rPr lang="en-US" altLang="ru-RU" dirty="0"/>
              <a:t> </a:t>
            </a:r>
            <a:r>
              <a:rPr lang="ru-RU" altLang="ru-RU" dirty="0"/>
              <a:t>и</a:t>
            </a:r>
            <a:r>
              <a:rPr lang="en-US" altLang="ru-RU" baseline="0" dirty="0"/>
              <a:t> </a:t>
            </a:r>
            <a:r>
              <a:rPr lang="en-US" altLang="ru-RU" baseline="0" dirty="0" err="1"/>
              <a:t>SwitchOff</a:t>
            </a:r>
            <a:r>
              <a:rPr lang="ru-RU" altLang="ru-RU" baseline="0" dirty="0"/>
              <a:t> теперь могут проверять не конкретные типы объектов, а только то, наследуется ли объект от этого интерфейса или нет (напомню, для этого используется оператор </a:t>
            </a:r>
            <a:r>
              <a:rPr lang="en-US" altLang="ru-RU" baseline="0" dirty="0" err="1"/>
              <a:t>dynamic_cast</a:t>
            </a:r>
            <a:r>
              <a:rPr lang="en-US" altLang="ru-RU" baseline="0" dirty="0"/>
              <a:t>)</a:t>
            </a:r>
            <a:r>
              <a:rPr lang="ru-RU" altLang="ru-RU" baseline="0" dirty="0"/>
              <a:t> и, если наследуется, то вызвать нужную функцию (а если нет выдать сообщение о невозможности такого действия).</a:t>
            </a:r>
          </a:p>
          <a:p>
            <a:r>
              <a:rPr lang="ru-RU" altLang="ru-RU" baseline="0" dirty="0"/>
              <a:t>Такой способ (наследование от интерфейсов) позволяет объединить в одну группу абсолютно непохожие объекты, вспоминаем ёжика и молоко.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25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Аналогично я поступил и с объектами поддерживающими открытие/закрытие: двери, окна, водопроводный и газовый краны.</a:t>
            </a:r>
          </a:p>
          <a:p>
            <a:r>
              <a:rPr lang="ru-RU" altLang="ru-RU" baseline="0" dirty="0"/>
              <a:t>Для них я создал интерфейс </a:t>
            </a:r>
            <a:r>
              <a:rPr lang="en-US" altLang="ru-RU" baseline="0" dirty="0" err="1"/>
              <a:t>IOpenCloseObject</a:t>
            </a:r>
            <a:r>
              <a:rPr lang="en-US" altLang="ru-RU" baseline="0" dirty="0"/>
              <a:t>.</a:t>
            </a:r>
            <a:endParaRPr lang="ru-RU" altLang="ru-RU" baseline="0" dirty="0"/>
          </a:p>
          <a:p>
            <a:r>
              <a:rPr lang="ru-RU" altLang="ru-RU" baseline="0" dirty="0"/>
              <a:t>Теперь консольная команда открыть (</a:t>
            </a:r>
            <a:r>
              <a:rPr lang="en-US" altLang="ru-RU" baseline="0" dirty="0"/>
              <a:t>open) </a:t>
            </a:r>
            <a:r>
              <a:rPr lang="ru-RU" altLang="ru-RU" baseline="0" dirty="0"/>
              <a:t>сможет найти </a:t>
            </a:r>
            <a:r>
              <a:rPr lang="en-US" altLang="ru-RU" baseline="0" dirty="0"/>
              <a:t>"</a:t>
            </a:r>
            <a:r>
              <a:rPr lang="ru-RU" altLang="ru-RU" baseline="0" dirty="0"/>
              <a:t>умный" объект</a:t>
            </a:r>
            <a:r>
              <a:rPr lang="en-US" altLang="ru-RU" baseline="0" dirty="0"/>
              <a:t> </a:t>
            </a:r>
            <a:r>
              <a:rPr lang="ru-RU" altLang="ru-RU" baseline="0" dirty="0"/>
              <a:t>по имени</a:t>
            </a:r>
            <a:br>
              <a:rPr lang="en-US" altLang="ru-RU" baseline="0" dirty="0"/>
            </a:br>
            <a:r>
              <a:rPr lang="ru-RU" altLang="ru-RU" baseline="0" dirty="0"/>
              <a:t>(команда в консоли состоит из имени команды, затем имени объекта на который направлено действие команды, затем дополнительные параметры, если они есть).</a:t>
            </a:r>
          </a:p>
          <a:p>
            <a:r>
              <a:rPr lang="ru-RU" altLang="ru-RU" baseline="0" dirty="0"/>
              <a:t>Далее с помощью </a:t>
            </a:r>
            <a:r>
              <a:rPr lang="en-US" altLang="ru-RU" baseline="0" dirty="0" err="1"/>
              <a:t>dynamic_cast</a:t>
            </a:r>
            <a:r>
              <a:rPr lang="en-US" altLang="ru-RU" baseline="0" dirty="0"/>
              <a:t> </a:t>
            </a:r>
            <a:r>
              <a:rPr lang="ru-RU" altLang="ru-RU" baseline="0" dirty="0"/>
              <a:t>проверить, реализует ли этот объект интерфейс </a:t>
            </a:r>
            <a:r>
              <a:rPr lang="en-US" altLang="ru-RU" baseline="0" dirty="0" err="1"/>
              <a:t>IOpenCloseObject</a:t>
            </a:r>
            <a:r>
              <a:rPr lang="en-US" altLang="ru-RU" baseline="0" dirty="0"/>
              <a:t> </a:t>
            </a:r>
            <a:r>
              <a:rPr lang="ru-RU" altLang="ru-RU" baseline="0" dirty="0"/>
              <a:t>и вызвать функцию </a:t>
            </a:r>
            <a:r>
              <a:rPr lang="en-US" altLang="ru-RU" baseline="0" dirty="0"/>
              <a:t>Open().</a:t>
            </a:r>
            <a:endParaRPr lang="ru-RU" altLang="ru-RU" baseline="0" dirty="0"/>
          </a:p>
          <a:p>
            <a:r>
              <a:rPr lang="ru-RU" altLang="ru-RU" baseline="0" dirty="0"/>
              <a:t>Таким образом вместо зависимости команды </a:t>
            </a:r>
            <a:r>
              <a:rPr lang="en-US" altLang="ru-RU" baseline="0" dirty="0" err="1"/>
              <a:t>COpen</a:t>
            </a:r>
            <a:r>
              <a:rPr lang="en-US" altLang="ru-RU" baseline="0" dirty="0"/>
              <a:t> </a:t>
            </a:r>
            <a:r>
              <a:rPr lang="ru-RU" altLang="ru-RU" baseline="0" dirty="0"/>
              <a:t>от всех объектов, поддерживающих возможность открытия, я оставил лишь зависимость от интерфейса </a:t>
            </a:r>
            <a:r>
              <a:rPr lang="en-US" altLang="ru-RU" baseline="0" dirty="0" err="1"/>
              <a:t>IOpenCloseObject</a:t>
            </a:r>
            <a:r>
              <a:rPr lang="ru-RU" altLang="ru-RU" baseline="0" dirty="0"/>
              <a:t>.</a:t>
            </a:r>
            <a:endParaRPr lang="en-US" altLang="ru-RU" baseline="0" dirty="0"/>
          </a:p>
          <a:p>
            <a:r>
              <a:rPr lang="ru-RU" altLang="ru-RU" baseline="0" dirty="0"/>
              <a:t>Теперь невозможно при добавлении нового типа "умного" объекта добавить ему возможность открытия и забыть добавить закрытие: программа не скомпилируется, поскольку при наследовании от интерфейса в классе должны быть реализованы все абстрактные функции.</a:t>
            </a:r>
          </a:p>
          <a:p>
            <a:r>
              <a:rPr lang="ru-RU" altLang="ru-RU" baseline="0" dirty="0"/>
              <a:t>(примечание: если особенно захотеть, то конечно можно, но ошибиться при этом подходе сложнее).</a:t>
            </a:r>
            <a:endParaRPr lang="en-US" alt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08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На этом слайде приведена реализация метода, который выполняет консольную команду </a:t>
            </a:r>
            <a:r>
              <a:rPr lang="en-US" altLang="ru-RU" baseline="0" dirty="0"/>
              <a:t>"on"</a:t>
            </a:r>
            <a:r>
              <a:rPr lang="ru-RU" alt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Поиск конкретной команды остаётся за кадром. В этот метод передаётся набор параметров, где первый параметр – имя объекта, который нужно "включить".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Первым делом у текущей модели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m_ActiveModel</a:t>
            </a:r>
            <a:r>
              <a:rPr lang="ru-RU" altLang="ru-RU" baseline="0" dirty="0"/>
              <a:t>) запрашиваем объект по имени.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(чтобы поместиться в слайд, контроль выхода за пределы массивов опущен).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Если такой объект найден – проверяем, что он поддерживает интерфейс </a:t>
            </a:r>
            <a:r>
              <a:rPr lang="en-US" altLang="ru-RU" baseline="0" dirty="0" err="1"/>
              <a:t>ISwitchOnOffObject</a:t>
            </a:r>
            <a:r>
              <a:rPr lang="en-US" altLang="ru-RU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Если поддерживает – включаем.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Код обработки команды </a:t>
            </a:r>
            <a:r>
              <a:rPr lang="en-US" altLang="ru-RU" baseline="0" dirty="0"/>
              <a:t>"on all" </a:t>
            </a:r>
            <a:r>
              <a:rPr lang="ru-RU" altLang="ru-RU" baseline="0" dirty="0"/>
              <a:t>не привожу из-за ограничений размера слайда. Его можно </a:t>
            </a:r>
            <a:r>
              <a:rPr lang="ru-RU" altLang="ru-RU" baseline="0" dirty="0" err="1"/>
              <a:t>опосмотреть</a:t>
            </a:r>
            <a:r>
              <a:rPr lang="ru-RU" altLang="ru-RU" baseline="0" dirty="0"/>
              <a:t> в опубликованных исходных файлах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74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Это диаграмма классов программы  </a:t>
            </a:r>
            <a:r>
              <a:rPr lang="en-US" altLang="ru-RU" baseline="0" dirty="0" err="1"/>
              <a:t>SmartHouseKernel</a:t>
            </a:r>
            <a:r>
              <a:rPr lang="ru-RU" altLang="ru-RU" baseline="0" dirty="0"/>
              <a:t>.</a:t>
            </a:r>
            <a:endParaRPr lang="en-US" altLang="ru-RU" baseline="0" dirty="0"/>
          </a:p>
          <a:p>
            <a:r>
              <a:rPr lang="ru-RU" altLang="ru-RU" baseline="0" dirty="0"/>
              <a:t>Поля и методы классов спрятаны, чтобы диаграмма поместилась на слайд.</a:t>
            </a:r>
          </a:p>
          <a:p>
            <a:r>
              <a:rPr lang="ru-RU" altLang="ru-RU" baseline="0" dirty="0"/>
              <a:t>Иерархии наследования (</a:t>
            </a:r>
            <a:r>
              <a:rPr lang="en-US" altLang="ru-RU" baseline="0" dirty="0" err="1"/>
              <a:t>CBaseObject</a:t>
            </a:r>
            <a:r>
              <a:rPr lang="en-US" altLang="ru-RU" baseline="0" dirty="0"/>
              <a:t>, </a:t>
            </a:r>
            <a:r>
              <a:rPr lang="en-US" altLang="ru-RU" baseline="0" dirty="0" err="1"/>
              <a:t>ICommand</a:t>
            </a:r>
            <a:r>
              <a:rPr lang="en-US" altLang="ru-RU" baseline="0" dirty="0"/>
              <a:t>)</a:t>
            </a:r>
            <a:r>
              <a:rPr lang="ru-RU" altLang="ru-RU" baseline="0" dirty="0"/>
              <a:t> не указаны для компактности.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23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Теперь посмотрим логические связи отдельных консольных команд с другими объектами в проекте.</a:t>
            </a:r>
          </a:p>
          <a:p>
            <a:r>
              <a:rPr lang="ru-RU" altLang="ru-RU" baseline="0" dirty="0"/>
              <a:t>На этом слайде команды </a:t>
            </a:r>
            <a:r>
              <a:rPr lang="en-US" altLang="ru-RU" baseline="0" dirty="0"/>
              <a:t>"help" </a:t>
            </a:r>
            <a:r>
              <a:rPr lang="ru-RU" altLang="ru-RU" baseline="0" dirty="0"/>
              <a:t>и </a:t>
            </a:r>
            <a:r>
              <a:rPr lang="en-US" altLang="ru-RU" baseline="0" dirty="0"/>
              <a:t>"list".</a:t>
            </a:r>
            <a:endParaRPr lang="ru-RU" altLang="ru-RU" baseline="0" dirty="0"/>
          </a:p>
          <a:p>
            <a:r>
              <a:rPr lang="ru-RU" altLang="ru-RU" baseline="0" dirty="0"/>
              <a:t>Команде </a:t>
            </a:r>
            <a:r>
              <a:rPr lang="en-US" altLang="ru-RU" baseline="0" dirty="0"/>
              <a:t>"help"</a:t>
            </a:r>
            <a:r>
              <a:rPr lang="ru-RU" altLang="ru-RU" baseline="0" dirty="0"/>
              <a:t> необходим список возможных консольных команд.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Команде </a:t>
            </a:r>
            <a:r>
              <a:rPr lang="en-US" altLang="ru-RU" baseline="0" dirty="0"/>
              <a:t>"list"</a:t>
            </a:r>
            <a:r>
              <a:rPr lang="ru-RU" altLang="ru-RU" baseline="0" dirty="0"/>
              <a:t> необходим список существующих "умных" объектов в модели.</a:t>
            </a:r>
            <a:endParaRPr lang="en-US" alt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078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Команды</a:t>
            </a:r>
            <a:r>
              <a:rPr lang="en-US" altLang="ru-RU" baseline="0" dirty="0"/>
              <a:t> "open" </a:t>
            </a:r>
            <a:r>
              <a:rPr lang="ru-RU" altLang="ru-RU" baseline="0" dirty="0"/>
              <a:t>и </a:t>
            </a:r>
            <a:r>
              <a:rPr lang="en-US" altLang="ru-RU" baseline="0" dirty="0"/>
              <a:t>"close" </a:t>
            </a:r>
            <a:r>
              <a:rPr lang="ru-RU" altLang="ru-RU" baseline="0" dirty="0"/>
              <a:t>зависят только от интерфейса </a:t>
            </a:r>
            <a:r>
              <a:rPr lang="en-US" altLang="ru-RU" baseline="0" dirty="0" err="1"/>
              <a:t>IOpenCloseObject</a:t>
            </a:r>
            <a:r>
              <a:rPr lang="en-US" altLang="ru-RU" baseline="0" dirty="0"/>
              <a:t> </a:t>
            </a:r>
            <a:r>
              <a:rPr lang="ru-RU" altLang="ru-RU" baseline="0" dirty="0"/>
              <a:t>и им необходимо найти конкретный "умный" объект в модели по его имени.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Аналогично команды </a:t>
            </a:r>
            <a:r>
              <a:rPr lang="en-US" altLang="ru-RU" baseline="0" dirty="0"/>
              <a:t>"on" </a:t>
            </a:r>
            <a:r>
              <a:rPr lang="ru-RU" altLang="ru-RU" baseline="0" dirty="0"/>
              <a:t>и </a:t>
            </a:r>
            <a:r>
              <a:rPr lang="en-US" altLang="ru-RU" baseline="0" dirty="0"/>
              <a:t>"off", </a:t>
            </a:r>
            <a:r>
              <a:rPr lang="ru-RU" altLang="ru-RU" baseline="0" dirty="0"/>
              <a:t>поэтому приводить их не буду.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92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Команды </a:t>
            </a:r>
            <a:r>
              <a:rPr lang="en-US" altLang="ru-RU" baseline="0" dirty="0"/>
              <a:t>"create" </a:t>
            </a:r>
            <a:r>
              <a:rPr lang="ru-RU" altLang="ru-RU" baseline="0" dirty="0"/>
              <a:t>и </a:t>
            </a:r>
            <a:r>
              <a:rPr lang="en-US" altLang="ru-RU" baseline="0" dirty="0"/>
              <a:t>"delete".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Команда </a:t>
            </a:r>
            <a:r>
              <a:rPr lang="en-US" altLang="ru-RU" baseline="0" dirty="0"/>
              <a:t>"create" </a:t>
            </a:r>
            <a:r>
              <a:rPr lang="ru-RU" altLang="ru-RU" baseline="0" dirty="0"/>
              <a:t>позволяет создавать новые "умные" объекты, для этого она использует фабрику.</a:t>
            </a:r>
          </a:p>
          <a:p>
            <a:r>
              <a:rPr lang="ru-RU" altLang="ru-RU" baseline="0" dirty="0"/>
              <a:t>Команда </a:t>
            </a:r>
            <a:r>
              <a:rPr lang="en-US" altLang="ru-RU" baseline="0" dirty="0"/>
              <a:t>"delete"</a:t>
            </a:r>
            <a:r>
              <a:rPr lang="ru-RU" altLang="ru-RU" baseline="0" dirty="0"/>
              <a:t> находит в модели "умные" объект по его имени и удаляет. Удаление напрямую выполняет сам класс</a:t>
            </a:r>
            <a:r>
              <a:rPr lang="en-US" altLang="ru-RU" baseline="0" dirty="0"/>
              <a:t> </a:t>
            </a:r>
            <a:r>
              <a:rPr lang="en-US" altLang="ru-RU" baseline="0" dirty="0" err="1"/>
              <a:t>CModel</a:t>
            </a:r>
            <a:r>
              <a:rPr lang="ru-RU" altLang="ru-RU" baseline="0" dirty="0"/>
              <a:t>, поэтому у этого класса только одна зависимость.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2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Стрелка указывает, объекты какого класса знают о существовании другого класса: </a:t>
            </a:r>
            <a:r>
              <a:rPr lang="en-US" baseline="0" dirty="0" err="1"/>
              <a:t>CStudent</a:t>
            </a:r>
            <a:r>
              <a:rPr lang="en-US" baseline="0" dirty="0"/>
              <a:t> </a:t>
            </a:r>
            <a:r>
              <a:rPr lang="ru-RU" baseline="0" dirty="0"/>
              <a:t>не догадывается, что он помещён в базу данных, а база данных знает о нём и может вызывать его методы, поэтому стрелка идёт к объекту </a:t>
            </a:r>
            <a:r>
              <a:rPr lang="en-US" baseline="0" dirty="0" err="1"/>
              <a:t>CStudent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01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Команды "</a:t>
            </a:r>
            <a:r>
              <a:rPr lang="en-US" altLang="ru-RU" baseline="0" dirty="0"/>
              <a:t>save" </a:t>
            </a:r>
            <a:r>
              <a:rPr lang="ru-RU" altLang="ru-RU" baseline="0" dirty="0"/>
              <a:t>и </a:t>
            </a:r>
            <a:r>
              <a:rPr lang="en-US" altLang="ru-RU" baseline="0" dirty="0"/>
              <a:t>"load".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Для команды </a:t>
            </a:r>
            <a:r>
              <a:rPr lang="en-US" altLang="ru-RU" baseline="0" dirty="0"/>
              <a:t>"save" </a:t>
            </a:r>
            <a:r>
              <a:rPr lang="ru-RU" altLang="ru-RU" baseline="0" dirty="0"/>
              <a:t>я сделал дополнительный блок </a:t>
            </a:r>
            <a:r>
              <a:rPr lang="en-US" altLang="ru-RU" baseline="0" dirty="0"/>
              <a:t>IStorer</a:t>
            </a:r>
            <a:r>
              <a:rPr lang="ru-RU" altLang="ru-RU" baseline="0" dirty="0"/>
              <a:t>,</a:t>
            </a:r>
            <a:r>
              <a:rPr lang="en-US" altLang="ru-RU" baseline="0" dirty="0"/>
              <a:t> </a:t>
            </a:r>
            <a:r>
              <a:rPr lang="ru-RU" altLang="ru-RU" baseline="0" dirty="0"/>
              <a:t>чтобы уменьшить количество пересечений на диаграмме, но вообще стрелка зависимости должна была идти к верхнему кубику </a:t>
            </a:r>
            <a:r>
              <a:rPr lang="en-US" altLang="ru-RU" baseline="0" dirty="0"/>
              <a:t>IStorer</a:t>
            </a:r>
            <a:r>
              <a:rPr lang="ru-RU" altLang="ru-RU" baseline="0" dirty="0"/>
              <a:t>.</a:t>
            </a:r>
            <a:br>
              <a:rPr lang="ru-RU" altLang="ru-RU" baseline="0" dirty="0"/>
            </a:br>
            <a:r>
              <a:rPr lang="ru-RU" altLang="ru-RU" baseline="0" dirty="0"/>
              <a:t>Команда </a:t>
            </a:r>
            <a:r>
              <a:rPr lang="en-US" altLang="ru-RU" baseline="0" dirty="0"/>
              <a:t>"save" </a:t>
            </a:r>
            <a:r>
              <a:rPr lang="ru-RU" altLang="ru-RU" baseline="0" dirty="0"/>
              <a:t>создаёт объект для сохранения в зависимости от формата </a:t>
            </a:r>
            <a:r>
              <a:rPr lang="en-US" altLang="ru-RU" baseline="0" dirty="0" err="1"/>
              <a:t>CTxtStorer</a:t>
            </a:r>
            <a:r>
              <a:rPr lang="en-US" altLang="ru-RU" baseline="0" dirty="0"/>
              <a:t> </a:t>
            </a:r>
            <a:r>
              <a:rPr lang="ru-RU" altLang="ru-RU" baseline="0" dirty="0"/>
              <a:t>или </a:t>
            </a:r>
            <a:r>
              <a:rPr lang="en-US" altLang="ru-RU" baseline="0" dirty="0" err="1"/>
              <a:t>CBinStorer</a:t>
            </a:r>
            <a:r>
              <a:rPr lang="ru-RU" altLang="ru-RU" baseline="0" dirty="0"/>
              <a:t> (</a:t>
            </a:r>
            <a:r>
              <a:rPr lang="en-US" altLang="ru-RU" baseline="0" dirty="0"/>
              <a:t>txt </a:t>
            </a:r>
            <a:r>
              <a:rPr lang="ru-RU" altLang="ru-RU" baseline="0" dirty="0"/>
              <a:t>или </a:t>
            </a:r>
            <a:r>
              <a:rPr lang="en-US" altLang="ru-RU" baseline="0" dirty="0"/>
              <a:t>bin </a:t>
            </a:r>
            <a:r>
              <a:rPr lang="ru-RU" altLang="ru-RU" baseline="0" dirty="0"/>
              <a:t>передаётся параметром консольной команды), который скрывает в себе всю работу с файлом.</a:t>
            </a:r>
            <a:r>
              <a:rPr lang="en-US" altLang="ru-RU" baseline="0" dirty="0"/>
              <a:t> </a:t>
            </a:r>
            <a:r>
              <a:rPr lang="ru-RU" altLang="ru-RU" baseline="0" dirty="0"/>
              <a:t>Далее для каждого "умного" объекта в модели вызывается функция </a:t>
            </a:r>
            <a:r>
              <a:rPr lang="en-US" altLang="ru-RU" baseline="0" dirty="0"/>
              <a:t>Store</a:t>
            </a:r>
            <a:r>
              <a:rPr lang="ru-RU" altLang="ru-RU" baseline="0" dirty="0"/>
              <a:t>,</a:t>
            </a:r>
            <a:r>
              <a:rPr lang="en-US" altLang="ru-RU" baseline="0" dirty="0"/>
              <a:t> </a:t>
            </a:r>
            <a:r>
              <a:rPr lang="ru-RU" altLang="ru-RU" baseline="0" dirty="0"/>
              <a:t>в качестве параметра которой передаётся интерфейс </a:t>
            </a:r>
            <a:r>
              <a:rPr lang="en-US" altLang="ru-RU" baseline="0" dirty="0"/>
              <a:t>IStorer.</a:t>
            </a:r>
            <a:r>
              <a:rPr lang="ru-RU" altLang="ru-RU" baseline="0" dirty="0"/>
              <a:t> Таким образом, конкретные "умные" объекты ничего не знают о том, в каком формате они сохраняются и в какой файл.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Команда </a:t>
            </a:r>
            <a:r>
              <a:rPr lang="en-US" altLang="ru-RU" baseline="0" dirty="0"/>
              <a:t>"load" </a:t>
            </a:r>
            <a:r>
              <a:rPr lang="ru-RU" altLang="ru-RU" baseline="0" dirty="0"/>
              <a:t>делает всё аналогично, только объекты создаются с помощью фабрики, а далее из них вызывается метод </a:t>
            </a:r>
            <a:r>
              <a:rPr lang="en-US" altLang="ru-RU" baseline="0" dirty="0"/>
              <a:t>Load()</a:t>
            </a:r>
            <a:r>
              <a:rPr lang="ru-RU" altLang="ru-RU" baseline="0" dirty="0"/>
              <a:t>, чтобы они могли загрузить свои параметры из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08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aseline="0" dirty="0"/>
              <a:t>В заключение я ещё раз приведу максимально полную диаграмму классов программы.</a:t>
            </a:r>
          </a:p>
          <a:p>
            <a:r>
              <a:rPr lang="ru-RU" altLang="ru-RU" baseline="0" dirty="0"/>
              <a:t>Обратите внимание на иерархию подсистем, которую образуют отдельные части программы.</a:t>
            </a:r>
          </a:p>
          <a:p>
            <a:r>
              <a:rPr lang="ru-RU" altLang="ru-RU" baseline="0" dirty="0"/>
              <a:t>1) Все крупные узлы программы объединены общим классом </a:t>
            </a:r>
            <a:r>
              <a:rPr lang="en-US" altLang="ru-RU" baseline="0" dirty="0" err="1"/>
              <a:t>CContext</a:t>
            </a:r>
            <a:r>
              <a:rPr lang="ru-RU" altLang="ru-RU" baseline="0" dirty="0"/>
              <a:t>: нет "висящих в воздухе" объектов. Любой объект может быть найден в этой иерархии, если начинать поиск с</a:t>
            </a:r>
            <a:r>
              <a:rPr lang="en-US" altLang="ru-RU" baseline="0" dirty="0"/>
              <a:t> </a:t>
            </a:r>
            <a:r>
              <a:rPr lang="en-US" altLang="ru-RU" baseline="0" dirty="0" err="1"/>
              <a:t>CContext</a:t>
            </a:r>
            <a:r>
              <a:rPr lang="en-US" altLang="ru-RU" baseline="0" dirty="0"/>
              <a:t>. </a:t>
            </a:r>
            <a:r>
              <a:rPr lang="ru-RU" altLang="ru-RU" baseline="0" dirty="0"/>
              <a:t>Кроме того такой объект в программе существует в единственном экземпляре.</a:t>
            </a:r>
          </a:p>
          <a:p>
            <a:r>
              <a:rPr lang="ru-RU" altLang="ru-RU" baseline="0" dirty="0"/>
              <a:t>2) подсистемы: модель(</a:t>
            </a:r>
            <a:r>
              <a:rPr lang="en-US" altLang="ru-RU" baseline="0" dirty="0" err="1"/>
              <a:t>CModel</a:t>
            </a:r>
            <a:r>
              <a:rPr lang="en-US" altLang="ru-RU" baseline="0" dirty="0"/>
              <a:t>)</a:t>
            </a:r>
            <a:r>
              <a:rPr lang="ru-RU" altLang="ru-RU" baseline="0" dirty="0"/>
              <a:t>, контроллер</a:t>
            </a:r>
            <a:r>
              <a:rPr lang="en-US" altLang="ru-RU" baseline="0" dirty="0"/>
              <a:t>(</a:t>
            </a:r>
            <a:r>
              <a:rPr lang="en-US" altLang="ru-RU" baseline="0" dirty="0" err="1"/>
              <a:t>CCommandHolder</a:t>
            </a:r>
            <a:r>
              <a:rPr lang="en-US" altLang="ru-RU" baseline="0" dirty="0"/>
              <a:t>), </a:t>
            </a:r>
            <a:r>
              <a:rPr lang="ru-RU" altLang="ru-RU" baseline="0" dirty="0"/>
              <a:t>сервисные классы (</a:t>
            </a:r>
            <a:r>
              <a:rPr lang="en-US" altLang="ru-RU" baseline="0" dirty="0" err="1"/>
              <a:t>CObjectFactory</a:t>
            </a:r>
            <a:r>
              <a:rPr lang="en-US" altLang="ru-RU" baseline="0" dirty="0"/>
              <a:t>, </a:t>
            </a:r>
            <a:r>
              <a:rPr lang="en-US" altLang="ru-RU" baseline="0" dirty="0" err="1"/>
              <a:t>CConsoleManip</a:t>
            </a:r>
            <a:r>
              <a:rPr lang="en-US" altLang="ru-RU" baseline="0" dirty="0"/>
              <a:t>)</a:t>
            </a:r>
            <a:r>
              <a:rPr lang="ru-RU" altLang="ru-RU" baseline="0" dirty="0"/>
              <a:t> не содержат перекрёстных ссылок (граф ассоциативных связей не содержит  циклов). Если какому-то классу нужен объект из соседней подсистемы – он ему передаётся в качестве параметра.</a:t>
            </a:r>
          </a:p>
          <a:p>
            <a:r>
              <a:rPr lang="ru-RU" altLang="ru-RU" baseline="0" dirty="0"/>
              <a:t>При такой организации классов нет проблемы в каком порядке создавать объекты при запуске программы или загрузке из файла, и нет проблемы с порядком удаления объектов при закрытии программы.</a:t>
            </a:r>
          </a:p>
          <a:p>
            <a:endParaRPr lang="ru-RU" altLang="ru-RU" baseline="0" dirty="0"/>
          </a:p>
          <a:p>
            <a:r>
              <a:rPr lang="ru-RU" altLang="ru-RU" baseline="0" dirty="0"/>
              <a:t>На последок общая рекомендация: при разработке программ делайте структуру программы максимально простой, минимизируйте количество взаимосвязей между отдельными блоками.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92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none" baseline="0" dirty="0"/>
              <a:t>Примечание: проблема с проигрыванием всех файлов в каталоге заключается в том, что до </a:t>
            </a:r>
            <a:r>
              <a:rPr lang="en-US" u="none" baseline="0" dirty="0"/>
              <a:t>C++17 </a:t>
            </a:r>
            <a:r>
              <a:rPr lang="ru-RU" u="none" baseline="0" dirty="0"/>
              <a:t>не было универсального способа получить список всех файлов каталога: на каждой ОС надо было вызывать разные методы. В</a:t>
            </a:r>
            <a:r>
              <a:rPr lang="en-US" u="none" baseline="0" dirty="0"/>
              <a:t> C++17 </a:t>
            </a:r>
            <a:r>
              <a:rPr lang="ru-RU" u="none" baseline="0" dirty="0"/>
              <a:t>ввели </a:t>
            </a:r>
            <a:r>
              <a:rPr lang="en-US" dirty="0"/>
              <a:t>std::filesystem</a:t>
            </a:r>
            <a:r>
              <a:rPr lang="ru-RU" baseline="0" dirty="0"/>
              <a:t> в котором есть соответствующие методы. По факту набор методов из этого пространства имён был написан и отлажен в рамках библиотеки </a:t>
            </a:r>
            <a:r>
              <a:rPr lang="en-US" baseline="0" dirty="0"/>
              <a:t>boost</a:t>
            </a:r>
            <a:r>
              <a:rPr lang="ru-RU" baseline="0" dirty="0"/>
              <a:t>, но её объём не позволяет её включить в учебный проект.</a:t>
            </a:r>
            <a:endParaRPr lang="ru-RU" u="none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1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Приведённая в этой лекции схема используется при описании любых ООП программ.</a:t>
            </a:r>
          </a:p>
          <a:p>
            <a:r>
              <a:rPr lang="ru-RU" dirty="0"/>
              <a:t>Если выполнение вашей курсовой работы на третьем курсе будет включать разработку программы,</a:t>
            </a:r>
          </a:p>
          <a:p>
            <a:r>
              <a:rPr lang="ru-RU" dirty="0"/>
              <a:t>то при оформлении отчёта по ней рекомендую использовать эту схему.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8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Иногда бывает, что оба объекта в связи имеют равный приоритет и могут обращаться к полям и методам друг друга. То есть у каждого есть указатель на второй объект в паре и каждый знает о другом. Тогда стрелка не ставится вовсе.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34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1) Пример ассоциации: машина и четыре колеса.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2) </a:t>
            </a:r>
            <a:r>
              <a:rPr lang="ru-RU" baseline="0" dirty="0"/>
              <a:t>Пример агрегация: обед содержит фрукт и другие блюда, фрукт не обязательно знает, что он в обеде. Может существовать отдельно.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Агрегация – это уточнение к ассоциации.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3) мощность связи "один ко многим": 1 база данных включает любое количество студентов (от 0 до бесконечности)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4) есть ещё один вид мощности связи: "многие ко многим" – на слайде не привожу, но как пример: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сайт </a:t>
            </a:r>
            <a:r>
              <a:rPr lang="ru-RU" baseline="0" dirty="0" err="1"/>
              <a:t>амазон</a:t>
            </a:r>
            <a:r>
              <a:rPr lang="ru-RU" baseline="0" dirty="0"/>
              <a:t> объединяет множество интернет-магазинов на единой площадке.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Один интернет-магазин продаёт товары множеству покупателей, но и каждый покупатель может закупаться во множестве интернет-магазинов.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То есть каждому магазину </a:t>
            </a:r>
            <a:r>
              <a:rPr lang="ru-RU" baseline="0" dirty="0" err="1"/>
              <a:t>соответсвует</a:t>
            </a:r>
            <a:r>
              <a:rPr lang="ru-RU" baseline="0" dirty="0"/>
              <a:t> любое количество покупателей, но и каждый покупатель связан со множеством интернет-магазинов.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Такая мощность связи помечается как </a:t>
            </a:r>
            <a:r>
              <a:rPr lang="en-US" baseline="0" dirty="0"/>
              <a:t>"</a:t>
            </a:r>
            <a:r>
              <a:rPr lang="ru-RU" baseline="0" dirty="0"/>
              <a:t>0..*     0..*</a:t>
            </a:r>
            <a:r>
              <a:rPr lang="en-US" baseline="0" dirty="0"/>
              <a:t>"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5) В качестве мощности связи можно указывать конкретные числа через запятую или диапазоны например для связи с возможным количеством объектов 0, 2, 4 указывается</a:t>
            </a:r>
            <a:r>
              <a:rPr lang="en-US" baseline="0" dirty="0"/>
              <a:t>:</a:t>
            </a:r>
            <a:r>
              <a:rPr lang="ru-RU" baseline="0" dirty="0"/>
              <a:t> "0, 2, 4"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 для связи с возможным количеством объектов "0, 4, 5, 6" можно указать диапазон: "0, 4-6"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Тут мощность связи  </a:t>
            </a:r>
            <a:r>
              <a:rPr lang="en-US" b="0" baseline="0" dirty="0"/>
              <a:t>"</a:t>
            </a:r>
            <a:r>
              <a:rPr lang="ru-RU" b="0" baseline="0" dirty="0"/>
              <a:t>один к одному", уточнять в данном примере не обязательно (как и многое в </a:t>
            </a:r>
            <a:r>
              <a:rPr lang="en-US" b="0" baseline="0" dirty="0"/>
              <a:t>UML</a:t>
            </a:r>
            <a:r>
              <a:rPr lang="ru-RU" b="0" baseline="0" dirty="0"/>
              <a:t>)</a:t>
            </a:r>
            <a:r>
              <a:rPr lang="en-US" b="0" baseline="0" dirty="0"/>
              <a:t>,</a:t>
            </a:r>
            <a:r>
              <a:rPr lang="ru-RU" b="0" baseline="0" dirty="0"/>
              <a:t> только если хотим подчеркнуть, что это важно.</a:t>
            </a:r>
          </a:p>
          <a:p>
            <a:pPr marL="0" indent="0">
              <a:buNone/>
            </a:pPr>
            <a:r>
              <a:rPr lang="ru-RU" b="0" baseline="0" dirty="0"/>
              <a:t>При композиции если удаляется объект владелец, то обязательно удаляется и объект находящийся к нему в отношении композиции.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4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Продолжаем тему композиции. На этом и следующем слайдах я покажу как появляются в программе ассоциации вида "композиция".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Пусть есть задача представить в программе набор автомобилей.</a:t>
            </a:r>
          </a:p>
          <a:p>
            <a:pPr marL="0" indent="0">
              <a:buNone/>
            </a:pPr>
            <a:r>
              <a:rPr lang="ru-RU" b="0" baseline="0" dirty="0"/>
              <a:t>Чтобы расписать какие у них есть свойства выделим несколько различных типов автомобилей: легковые автомобили, грузовые автомобили и автобусы.</a:t>
            </a:r>
          </a:p>
          <a:p>
            <a:pPr marL="0" indent="0">
              <a:buNone/>
            </a:pPr>
            <a:r>
              <a:rPr lang="ru-RU" b="0" baseline="0" dirty="0"/>
              <a:t>При этом все типы автомобилей могут ездить на бензине, дизельном топливе или на электричестве.</a:t>
            </a:r>
          </a:p>
          <a:p>
            <a:pPr marL="0" indent="0">
              <a:buNone/>
            </a:pPr>
            <a:r>
              <a:rPr lang="ru-RU" b="0" baseline="0" dirty="0"/>
              <a:t>Применение такого деления с помощью только связи типа "наследование" приводит к 4 абстрактным и 9 обычным классам.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1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/>
              <a:t>Если же вынести(агрегировать) двигатель в отдельный класс, со своей иерархией наследования, и связать его жёсткой связью (композицией) с классом автомобиль, то можно обойтись для той же задачи 2 абстрактными классами и 6 обычными.</a:t>
            </a:r>
          </a:p>
          <a:p>
            <a:pPr marL="0" indent="0">
              <a:buNone/>
            </a:pPr>
            <a:r>
              <a:rPr lang="ru-RU" b="0" baseline="0" dirty="0"/>
              <a:t>Таким образом, использование отношения композиции позволяет резко сократить количество необходимых классов.</a:t>
            </a:r>
            <a:endParaRPr lang="en-US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4284000" y="2349000"/>
            <a:ext cx="0" cy="2808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72000" y="2349000"/>
            <a:ext cx="0" cy="280800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Отношения классов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00000" y="909000"/>
            <a:ext cx="3384000" cy="432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Отношения классов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2000" y="1917000"/>
            <a:ext cx="2664000" cy="864000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Обобщение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и специализация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76000" y="3429000"/>
            <a:ext cx="2448000" cy="576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Наследование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76000" y="4869000"/>
            <a:ext cx="2448000" cy="576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Реализация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804000" y="1989000"/>
            <a:ext cx="2160000" cy="720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Зависимость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924000" y="1989000"/>
            <a:ext cx="2088000" cy="720000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Ассоциация</a:t>
            </a:r>
          </a:p>
        </p:txBody>
      </p:sp>
      <p:cxnSp>
        <p:nvCxnSpPr>
          <p:cNvPr id="18" name="Прямая со стрелкой 17"/>
          <p:cNvCxnSpPr>
            <a:endCxn id="10" idx="1"/>
          </p:cNvCxnSpPr>
          <p:nvPr/>
        </p:nvCxnSpPr>
        <p:spPr>
          <a:xfrm>
            <a:off x="972000" y="3717000"/>
            <a:ext cx="504000" cy="0"/>
          </a:xfrm>
          <a:prstGeom prst="straightConnector1">
            <a:avLst/>
          </a:prstGeom>
          <a:ln w="31750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1" idx="1"/>
          </p:cNvCxnSpPr>
          <p:nvPr/>
        </p:nvCxnSpPr>
        <p:spPr>
          <a:xfrm>
            <a:off x="972000" y="5157000"/>
            <a:ext cx="504000" cy="0"/>
          </a:xfrm>
          <a:prstGeom prst="straightConnector1">
            <a:avLst/>
          </a:prstGeom>
          <a:ln w="31750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2"/>
            <a:endCxn id="9" idx="0"/>
          </p:cNvCxnSpPr>
          <p:nvPr/>
        </p:nvCxnSpPr>
        <p:spPr>
          <a:xfrm flipH="1">
            <a:off x="1944000" y="1341000"/>
            <a:ext cx="2448000" cy="576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4" idx="0"/>
          </p:cNvCxnSpPr>
          <p:nvPr/>
        </p:nvCxnSpPr>
        <p:spPr>
          <a:xfrm>
            <a:off x="4392000" y="1341000"/>
            <a:ext cx="576000" cy="648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  <a:endCxn id="13" idx="0"/>
          </p:cNvCxnSpPr>
          <p:nvPr/>
        </p:nvCxnSpPr>
        <p:spPr>
          <a:xfrm>
            <a:off x="4392000" y="1341000"/>
            <a:ext cx="3492000" cy="648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788000" y="3429000"/>
            <a:ext cx="2448000" cy="576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Агрегация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788000" y="4869000"/>
            <a:ext cx="2448000" cy="576000"/>
          </a:xfrm>
          <a:prstGeom prst="rect">
            <a:avLst/>
          </a:prstGeom>
          <a:noFill/>
          <a:ln w="3175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Композиция</a:t>
            </a:r>
          </a:p>
        </p:txBody>
      </p:sp>
      <p:cxnSp>
        <p:nvCxnSpPr>
          <p:cNvPr id="36" name="Прямая со стрелкой 35"/>
          <p:cNvCxnSpPr>
            <a:endCxn id="34" idx="1"/>
          </p:cNvCxnSpPr>
          <p:nvPr/>
        </p:nvCxnSpPr>
        <p:spPr>
          <a:xfrm>
            <a:off x="4284000" y="3717000"/>
            <a:ext cx="504000" cy="0"/>
          </a:xfrm>
          <a:prstGeom prst="straightConnector1">
            <a:avLst/>
          </a:prstGeom>
          <a:ln w="31750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35" idx="1"/>
          </p:cNvCxnSpPr>
          <p:nvPr/>
        </p:nvCxnSpPr>
        <p:spPr>
          <a:xfrm>
            <a:off x="4284000" y="5157000"/>
            <a:ext cx="504000" cy="0"/>
          </a:xfrm>
          <a:prstGeom prst="straightConnector1">
            <a:avLst/>
          </a:prstGeom>
          <a:ln w="31750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 rot="5400000">
            <a:off x="2496585" y="3606987"/>
            <a:ext cx="427415" cy="1367813"/>
            <a:chOff x="4284370" y="3022802"/>
            <a:chExt cx="427415" cy="1367813"/>
          </a:xfrm>
        </p:grpSpPr>
        <p:cxnSp>
          <p:nvCxnSpPr>
            <p:cNvPr id="23" name="Прямая со стрелкой 22"/>
            <p:cNvCxnSpPr>
              <a:endCxn id="24" idx="0"/>
            </p:cNvCxnSpPr>
            <p:nvPr/>
          </p:nvCxnSpPr>
          <p:spPr>
            <a:xfrm rot="16200000">
              <a:off x="3819482" y="3703691"/>
              <a:ext cx="1367813" cy="60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Равнобедренный треугольник 23"/>
            <p:cNvSpPr/>
            <p:nvPr/>
          </p:nvSpPr>
          <p:spPr>
            <a:xfrm rot="21596854" flipH="1">
              <a:off x="4284370" y="3022810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/>
          <p:cNvGrpSpPr/>
          <p:nvPr/>
        </p:nvGrpSpPr>
        <p:grpSpPr>
          <a:xfrm rot="5400000">
            <a:off x="2522199" y="5046801"/>
            <a:ext cx="427415" cy="1367813"/>
            <a:chOff x="4284370" y="3022802"/>
            <a:chExt cx="427415" cy="1367813"/>
          </a:xfrm>
        </p:grpSpPr>
        <p:cxnSp>
          <p:nvCxnSpPr>
            <p:cNvPr id="32" name="Прямая со стрелкой 31"/>
            <p:cNvCxnSpPr>
              <a:endCxn id="38" idx="0"/>
            </p:cNvCxnSpPr>
            <p:nvPr/>
          </p:nvCxnSpPr>
          <p:spPr>
            <a:xfrm rot="16200000">
              <a:off x="3819482" y="3703691"/>
              <a:ext cx="1367813" cy="603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Равнобедренный треугольник 37"/>
            <p:cNvSpPr/>
            <p:nvPr/>
          </p:nvSpPr>
          <p:spPr>
            <a:xfrm rot="21596854" flipH="1">
              <a:off x="4284370" y="3022810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9" name="Прямая со стрелкой 38"/>
          <p:cNvCxnSpPr/>
          <p:nvPr/>
        </p:nvCxnSpPr>
        <p:spPr>
          <a:xfrm>
            <a:off x="4644000" y="2925000"/>
            <a:ext cx="12240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308000" y="2925000"/>
            <a:ext cx="1224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 rot="10800000" flipH="1">
            <a:off x="5220000" y="4149000"/>
            <a:ext cx="1512000" cy="288000"/>
            <a:chOff x="4076400" y="4229400"/>
            <a:chExt cx="1512000" cy="288000"/>
          </a:xfrm>
        </p:grpSpPr>
        <p:cxnSp>
          <p:nvCxnSpPr>
            <p:cNvPr id="41" name="Прямая со стрелкой 40"/>
            <p:cNvCxnSpPr/>
            <p:nvPr/>
          </p:nvCxnSpPr>
          <p:spPr>
            <a:xfrm flipH="1">
              <a:off x="4076400" y="4373400"/>
              <a:ext cx="15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Блок-схема: решение 41"/>
            <p:cNvSpPr/>
            <p:nvPr/>
          </p:nvSpPr>
          <p:spPr>
            <a:xfrm>
              <a:off x="4076400" y="4229400"/>
              <a:ext cx="432000" cy="288000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/>
          <p:cNvGrpSpPr/>
          <p:nvPr/>
        </p:nvGrpSpPr>
        <p:grpSpPr>
          <a:xfrm rot="10800000" flipH="1">
            <a:off x="5256000" y="5586707"/>
            <a:ext cx="1512000" cy="288000"/>
            <a:chOff x="4076400" y="4229400"/>
            <a:chExt cx="1512000" cy="288000"/>
          </a:xfrm>
        </p:grpSpPr>
        <p:cxnSp>
          <p:nvCxnSpPr>
            <p:cNvPr id="44" name="Прямая со стрелкой 43"/>
            <p:cNvCxnSpPr/>
            <p:nvPr/>
          </p:nvCxnSpPr>
          <p:spPr>
            <a:xfrm flipH="1">
              <a:off x="4076400" y="4373400"/>
              <a:ext cx="15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Блок-схема: решение 44"/>
            <p:cNvSpPr/>
            <p:nvPr/>
          </p:nvSpPr>
          <p:spPr>
            <a:xfrm>
              <a:off x="4076400" y="4229400"/>
              <a:ext cx="432000" cy="288000"/>
            </a:xfrm>
            <a:prstGeom prst="flowChartDecision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765000"/>
            <a:ext cx="871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400" b="1" u="sng" dirty="0"/>
              <a:t>Зависимость</a:t>
            </a:r>
            <a:r>
              <a:rPr lang="ru-RU" altLang="ru-RU" sz="2400" dirty="0"/>
              <a:t> - обозначает такое отношение между классами, что изменение спецификации класса-поставщика может повлиять на работу зависимого класса, но не наоборот. 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5292000" y="2205000"/>
            <a:ext cx="2880000" cy="1584000"/>
            <a:chOff x="467999" y="1413000"/>
            <a:chExt cx="2808001" cy="15840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68000" y="1413000"/>
              <a:ext cx="2808000" cy="158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CEmployee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# </a:t>
              </a:r>
              <a:r>
                <a:rPr lang="en-US" sz="2400" dirty="0">
                  <a:solidFill>
                    <a:srgbClr val="000080"/>
                  </a:solidFill>
                </a:rPr>
                <a:t>m_Name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# </a:t>
              </a: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 int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184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67999" y="270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1764000" y="5013000"/>
            <a:ext cx="7272000" cy="1224000"/>
            <a:chOff x="467999" y="1413000"/>
            <a:chExt cx="2808001" cy="1584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68000" y="1413000"/>
              <a:ext cx="2808000" cy="158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CMenu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880000"/>
                  </a:solidFill>
                </a:rPr>
                <a:t>ShowMenu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80"/>
                  </a:solidFill>
                </a:rPr>
                <a:t>employees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 err="1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[0..*]) : </a:t>
              </a:r>
              <a:r>
                <a:rPr lang="en-US" sz="2400" dirty="0" err="1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467999" y="1972059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467999" y="2344765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/>
          <p:cNvCxnSpPr>
            <a:endCxn id="13" idx="2"/>
          </p:cNvCxnSpPr>
          <p:nvPr/>
        </p:nvCxnSpPr>
        <p:spPr>
          <a:xfrm flipV="1">
            <a:off x="6732001" y="3789000"/>
            <a:ext cx="0" cy="1224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252000" y="3285000"/>
            <a:ext cx="4608000" cy="158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Класс </a:t>
            </a:r>
            <a:r>
              <a:rPr 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не относится к прикладной области,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а представляет собой «системный» класс приложения.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52000" y="1989000"/>
            <a:ext cx="4608000" cy="12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Пусть класс </a:t>
            </a:r>
            <a:r>
              <a:rPr 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ru-RU" sz="2200" dirty="0">
                <a:solidFill>
                  <a:srgbClr val="428497"/>
                </a:solidFill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выводит меню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со списком работников и позволяет выбрать одного из них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3601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Зависимость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765000"/>
            <a:ext cx="871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ru-RU" altLang="ru-RU" sz="2400" b="1" u="sng" dirty="0"/>
              <a:t>Зависимость</a:t>
            </a:r>
            <a:r>
              <a:rPr lang="ru-RU" altLang="ru-RU" sz="2400" dirty="0"/>
              <a:t> - обозначает такое отношение между классами, что изменение спецификации класса-поставщика может повлиять на работу зависимого класса, но не наоборот. 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5292000" y="2205000"/>
            <a:ext cx="2879727" cy="1584000"/>
            <a:chOff x="467999" y="1413000"/>
            <a:chExt cx="2808001" cy="15840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68000" y="1413000"/>
              <a:ext cx="2808000" cy="158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CEmployee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# </a:t>
              </a:r>
              <a:r>
                <a:rPr lang="en-US" sz="2400" dirty="0">
                  <a:solidFill>
                    <a:srgbClr val="000080"/>
                  </a:solidFill>
                </a:rPr>
                <a:t>m_Name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# </a:t>
              </a: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 int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184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67999" y="270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/>
          <p:cNvCxnSpPr>
            <a:endCxn id="13" idx="2"/>
          </p:cNvCxnSpPr>
          <p:nvPr/>
        </p:nvCxnSpPr>
        <p:spPr>
          <a:xfrm flipH="1" flipV="1">
            <a:off x="6731864" y="3789000"/>
            <a:ext cx="136" cy="1224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252000" y="3285000"/>
            <a:ext cx="4896000" cy="12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Такой тип отношений реализуется посредством дружественных функций и классов.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52000" y="1989000"/>
            <a:ext cx="4896000" cy="12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При внесении изменений в </a:t>
            </a:r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CEmployee</a:t>
            </a:r>
            <a:r>
              <a:rPr lang="ru-RU" sz="2200" dirty="0">
                <a:solidFill>
                  <a:schemeClr val="tx1"/>
                </a:solidFill>
              </a:rPr>
              <a:t>, придётся изменять и класс </a:t>
            </a:r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CMenu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CEmployee</a:t>
            </a:r>
            <a:r>
              <a:rPr lang="en-US" sz="2200" dirty="0">
                <a:solidFill>
                  <a:srgbClr val="428497"/>
                </a:solidFill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ничего не знает о меню).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1764000" y="5013000"/>
            <a:ext cx="7272000" cy="1224000"/>
            <a:chOff x="467999" y="1413000"/>
            <a:chExt cx="2808001" cy="158400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68000" y="1413000"/>
              <a:ext cx="2808000" cy="158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CMenu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880000"/>
                  </a:solidFill>
                </a:rPr>
                <a:t>ShowMenu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80"/>
                  </a:solidFill>
                </a:rPr>
                <a:t>employees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 err="1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[0..*]) : </a:t>
              </a:r>
              <a:r>
                <a:rPr lang="en-US" sz="2400" dirty="0" err="1">
                  <a:solidFill>
                    <a:srgbClr val="428497"/>
                  </a:solidFill>
                </a:rPr>
                <a:t>CEmployee</a:t>
              </a:r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67999" y="1972059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67999" y="2344765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0753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Прямая со стрелкой 49"/>
          <p:cNvCxnSpPr>
            <a:stCxn id="33" idx="1"/>
          </p:cNvCxnSpPr>
          <p:nvPr/>
        </p:nvCxnSpPr>
        <p:spPr>
          <a:xfrm flipH="1" flipV="1">
            <a:off x="1620000" y="2781000"/>
            <a:ext cx="1910869" cy="132070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33" idx="2"/>
          </p:cNvCxnSpPr>
          <p:nvPr/>
        </p:nvCxnSpPr>
        <p:spPr>
          <a:xfrm>
            <a:off x="1764000" y="4509000"/>
            <a:ext cx="1440000" cy="0"/>
          </a:xfrm>
          <a:prstGeom prst="straightConnector1">
            <a:avLst/>
          </a:prstGeom>
          <a:ln w="31750" cap="rnd"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32" idx="1"/>
          </p:cNvCxnSpPr>
          <p:nvPr/>
        </p:nvCxnSpPr>
        <p:spPr>
          <a:xfrm>
            <a:off x="1692000" y="4653000"/>
            <a:ext cx="1380664" cy="60070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30" idx="2"/>
          </p:cNvCxnSpPr>
          <p:nvPr/>
        </p:nvCxnSpPr>
        <p:spPr>
          <a:xfrm>
            <a:off x="1692000" y="2205000"/>
            <a:ext cx="1584000" cy="36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1548000" y="2421000"/>
            <a:ext cx="1656000" cy="720000"/>
          </a:xfrm>
          <a:prstGeom prst="straightConnector1">
            <a:avLst/>
          </a:prstGeom>
          <a:ln w="31750" cap="rnd"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1620000" y="3501000"/>
            <a:ext cx="1584000" cy="648000"/>
          </a:xfrm>
          <a:prstGeom prst="straightConnector1">
            <a:avLst/>
          </a:prstGeom>
          <a:ln w="31750" cap="rnd"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-19344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Диаграммы сценариев использования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252000" y="1413000"/>
            <a:ext cx="1584000" cy="1973665"/>
            <a:chOff x="0" y="981000"/>
            <a:chExt cx="2052000" cy="2405665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540000" y="981000"/>
              <a:ext cx="864000" cy="2016000"/>
              <a:chOff x="612000" y="1629000"/>
              <a:chExt cx="864000" cy="2016000"/>
            </a:xfrm>
          </p:grpSpPr>
          <p:sp>
            <p:nvSpPr>
              <p:cNvPr id="5" name="Улыбающееся лицо 4"/>
              <p:cNvSpPr/>
              <p:nvPr/>
            </p:nvSpPr>
            <p:spPr>
              <a:xfrm>
                <a:off x="684000" y="1629000"/>
                <a:ext cx="720000" cy="720000"/>
              </a:xfrm>
              <a:prstGeom prst="smileyFace">
                <a:avLst/>
              </a:prstGeom>
              <a:noFill/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" name="Прямая соединительная линия 6"/>
              <p:cNvCxnSpPr>
                <a:stCxn id="5" idx="4"/>
              </p:cNvCxnSpPr>
              <p:nvPr/>
            </p:nvCxnSpPr>
            <p:spPr>
              <a:xfrm>
                <a:off x="1044000" y="2349000"/>
                <a:ext cx="0" cy="792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104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612000" y="2493000"/>
                <a:ext cx="864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>
                <a:off x="68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0" y="2925000"/>
              <a:ext cx="205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  <a:t>инженер</a:t>
              </a:r>
            </a:p>
          </p:txBody>
        </p:sp>
      </p:grpSp>
      <p:sp>
        <p:nvSpPr>
          <p:cNvPr id="29" name="Овал 28"/>
          <p:cNvSpPr/>
          <p:nvPr/>
        </p:nvSpPr>
        <p:spPr>
          <a:xfrm>
            <a:off x="2412000" y="765000"/>
            <a:ext cx="3240000" cy="10800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Расположение новых объектов на схеме</a:t>
            </a:r>
          </a:p>
        </p:txBody>
      </p:sp>
      <p:sp>
        <p:nvSpPr>
          <p:cNvPr id="30" name="Овал 29"/>
          <p:cNvSpPr/>
          <p:nvPr/>
        </p:nvSpPr>
        <p:spPr>
          <a:xfrm>
            <a:off x="3276000" y="1845000"/>
            <a:ext cx="2016000" cy="7920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Удаление объектов</a:t>
            </a:r>
          </a:p>
        </p:txBody>
      </p:sp>
      <p:sp>
        <p:nvSpPr>
          <p:cNvPr id="31" name="Овал 30"/>
          <p:cNvSpPr/>
          <p:nvPr/>
        </p:nvSpPr>
        <p:spPr>
          <a:xfrm>
            <a:off x="3204000" y="2709000"/>
            <a:ext cx="2232000" cy="11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Запрос</a:t>
            </a:r>
          </a:p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описаний команд</a:t>
            </a:r>
          </a:p>
        </p:txBody>
      </p:sp>
      <p:sp>
        <p:nvSpPr>
          <p:cNvPr id="32" name="Овал 31"/>
          <p:cNvSpPr/>
          <p:nvPr/>
        </p:nvSpPr>
        <p:spPr>
          <a:xfrm>
            <a:off x="2556000" y="5085000"/>
            <a:ext cx="3528000" cy="11520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Передача команд управления</a:t>
            </a:r>
          </a:p>
        </p:txBody>
      </p:sp>
      <p:sp>
        <p:nvSpPr>
          <p:cNvPr id="33" name="Овал 32"/>
          <p:cNvSpPr/>
          <p:nvPr/>
        </p:nvSpPr>
        <p:spPr>
          <a:xfrm>
            <a:off x="3204000" y="3933000"/>
            <a:ext cx="2232000" cy="11520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Просмотр состояний датчиков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0" y="3645000"/>
            <a:ext cx="2179777" cy="2045665"/>
            <a:chOff x="-300273" y="1629000"/>
            <a:chExt cx="2817615" cy="2493424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612000" y="1629000"/>
              <a:ext cx="864000" cy="2016000"/>
              <a:chOff x="612000" y="1629000"/>
              <a:chExt cx="864000" cy="2016000"/>
            </a:xfrm>
          </p:grpSpPr>
          <p:sp>
            <p:nvSpPr>
              <p:cNvPr id="37" name="Улыбающееся лицо 36"/>
              <p:cNvSpPr/>
              <p:nvPr/>
            </p:nvSpPr>
            <p:spPr>
              <a:xfrm>
                <a:off x="684000" y="1629000"/>
                <a:ext cx="720000" cy="720000"/>
              </a:xfrm>
              <a:prstGeom prst="smileyFace">
                <a:avLst/>
              </a:prstGeom>
              <a:noFill/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8" name="Прямая соединительная линия 37"/>
              <p:cNvCxnSpPr>
                <a:stCxn id="37" idx="4"/>
              </p:cNvCxnSpPr>
              <p:nvPr/>
            </p:nvCxnSpPr>
            <p:spPr>
              <a:xfrm>
                <a:off x="1044000" y="2349000"/>
                <a:ext cx="0" cy="792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104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612000" y="2493000"/>
                <a:ext cx="864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68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-300273" y="3559709"/>
              <a:ext cx="2817615" cy="5627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  <a:t>пользователь</a:t>
              </a:r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7236000" y="3141000"/>
            <a:ext cx="2052000" cy="1842638"/>
            <a:chOff x="7020000" y="1053000"/>
            <a:chExt cx="2052000" cy="1842638"/>
          </a:xfrm>
        </p:grpSpPr>
        <p:sp>
          <p:nvSpPr>
            <p:cNvPr id="44" name="TextBox 43"/>
            <p:cNvSpPr txBox="1"/>
            <p:nvPr/>
          </p:nvSpPr>
          <p:spPr>
            <a:xfrm>
              <a:off x="7020000" y="2205000"/>
              <a:ext cx="2052000" cy="690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  <a:t>светильник,</a:t>
              </a:r>
              <a:b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  <a:t>датчик двери</a:t>
              </a:r>
            </a:p>
          </p:txBody>
        </p:sp>
        <p:sp>
          <p:nvSpPr>
            <p:cNvPr id="43" name="Солнце 42"/>
            <p:cNvSpPr/>
            <p:nvPr/>
          </p:nvSpPr>
          <p:spPr>
            <a:xfrm>
              <a:off x="7380000" y="1053000"/>
              <a:ext cx="1368000" cy="1224000"/>
            </a:xfrm>
            <a:prstGeom prst="sun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8" name="Прямая со стрелкой 47"/>
          <p:cNvCxnSpPr>
            <a:endCxn id="29" idx="2"/>
          </p:cNvCxnSpPr>
          <p:nvPr/>
        </p:nvCxnSpPr>
        <p:spPr>
          <a:xfrm flipV="1">
            <a:off x="1548000" y="1305000"/>
            <a:ext cx="864000" cy="68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2" idx="7"/>
          </p:cNvCxnSpPr>
          <p:nvPr/>
        </p:nvCxnSpPr>
        <p:spPr>
          <a:xfrm flipV="1">
            <a:off x="5567336" y="4005000"/>
            <a:ext cx="2244664" cy="1248706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3" idx="6"/>
          </p:cNvCxnSpPr>
          <p:nvPr/>
        </p:nvCxnSpPr>
        <p:spPr>
          <a:xfrm flipV="1">
            <a:off x="5436000" y="3933000"/>
            <a:ext cx="2232000" cy="576000"/>
          </a:xfrm>
          <a:prstGeom prst="straightConnector1">
            <a:avLst/>
          </a:prstGeom>
          <a:ln w="31750" cap="rnd"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12000" y="2925000"/>
            <a:ext cx="158400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передаёт текущее состояние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28000" y="5013000"/>
            <a:ext cx="1224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получает команды</a:t>
            </a:r>
          </a:p>
        </p:txBody>
      </p:sp>
      <p:sp>
        <p:nvSpPr>
          <p:cNvPr id="42" name="Овал 41"/>
          <p:cNvSpPr/>
          <p:nvPr/>
        </p:nvSpPr>
        <p:spPr>
          <a:xfrm>
            <a:off x="6516000" y="765000"/>
            <a:ext cx="2520000" cy="10800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tx1"/>
                </a:solidFill>
              </a:rPr>
              <a:t>Задание параметров объектов</a:t>
            </a:r>
          </a:p>
        </p:txBody>
      </p:sp>
      <p:cxnSp>
        <p:nvCxnSpPr>
          <p:cNvPr id="10" name="Прямая со стрелкой 9"/>
          <p:cNvCxnSpPr>
            <a:stCxn id="42" idx="2"/>
            <a:endCxn id="29" idx="6"/>
          </p:cNvCxnSpPr>
          <p:nvPr/>
        </p:nvCxnSpPr>
        <p:spPr>
          <a:xfrm flipH="1">
            <a:off x="5652000" y="1305000"/>
            <a:ext cx="864000" cy="0"/>
          </a:xfrm>
          <a:prstGeom prst="straightConnector1">
            <a:avLst/>
          </a:prstGeom>
          <a:ln w="31750">
            <a:prstDash val="dash"/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Выноска 1 (граница и черта) 63"/>
          <p:cNvSpPr/>
          <p:nvPr/>
        </p:nvSpPr>
        <p:spPr>
          <a:xfrm>
            <a:off x="6660000" y="2061000"/>
            <a:ext cx="1728000" cy="648000"/>
          </a:xfrm>
          <a:prstGeom prst="accentBorderCallout1">
            <a:avLst>
              <a:gd name="adj1" fmla="val 2674"/>
              <a:gd name="adj2" fmla="val -5654"/>
              <a:gd name="adj3" fmla="val -96487"/>
              <a:gd name="adj4" fmla="val -25606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Отношение включения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000" y="765000"/>
            <a:ext cx="12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включает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3534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79" grpId="0"/>
      <p:bldP spid="80" grpId="0"/>
      <p:bldP spid="42" grpId="0" animBg="1"/>
      <p:bldP spid="64" grpId="0" animBg="1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-19344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Диаграммы сценариев использования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1197000"/>
            <a:ext cx="8568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800" dirty="0"/>
              <a:t>Диаграммы использования позволяют: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Четко отделить моделируемую систему от ее окружения.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Выявить действующих лиц, пути их взаимодействия с данной системой, а также её ожидаемый функционал.</a:t>
            </a:r>
          </a:p>
          <a:p>
            <a:pPr marL="457200" indent="-45720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Установить различные понятия, которые относятся к подробному описанию функционала данной системы.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402640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89000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Формирование ТЗ: «умный» дом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24000" y="837000"/>
            <a:ext cx="8569325" cy="5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ru-RU" altLang="ru-RU" sz="2400" dirty="0">
                <a:latin typeface="Calibri" panose="020F0502020204030204" pitchFamily="34" charset="0"/>
              </a:rPr>
              <a:t>Поддержка датчиков и приборов:</a:t>
            </a:r>
          </a:p>
          <a:p>
            <a:pPr>
              <a:spcBef>
                <a:spcPts val="3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светильники</a:t>
            </a:r>
          </a:p>
          <a:p>
            <a:pPr marL="358775" indent="-358775">
              <a:spcBef>
                <a:spcPts val="600"/>
              </a:spcBef>
              <a:buFont typeface="+mj-lt"/>
              <a:buAutoNum type="arabicParenR" startAt="2"/>
            </a:pPr>
            <a:r>
              <a:rPr lang="ru-RU" altLang="ru-RU" sz="2400" dirty="0">
                <a:latin typeface="Calibri" panose="020F0502020204030204" pitchFamily="34" charset="0"/>
              </a:rPr>
              <a:t>Датчики создаются с помощью ввода в консоли текстовых команд</a:t>
            </a:r>
          </a:p>
          <a:p>
            <a:pPr marL="358775" indent="-358775">
              <a:spcBef>
                <a:spcPts val="600"/>
              </a:spcBef>
              <a:buFont typeface="+mj-lt"/>
              <a:buAutoNum type="arabicParenR" startAt="2"/>
            </a:pPr>
            <a:r>
              <a:rPr lang="ru-RU" altLang="ru-RU" sz="2400" dirty="0">
                <a:latin typeface="Calibri" panose="020F0502020204030204" pitchFamily="34" charset="0"/>
              </a:rPr>
              <a:t>Каждый датчик обладает именем, используя которое, можно отдавать ему команды</a:t>
            </a:r>
            <a:br>
              <a:rPr lang="ru-RU" altLang="ru-RU" sz="2400" dirty="0">
                <a:latin typeface="Calibri" panose="020F0502020204030204" pitchFamily="34" charset="0"/>
              </a:rPr>
            </a:br>
            <a:r>
              <a:rPr lang="ru-RU" altLang="ru-RU" sz="2400" dirty="0">
                <a:latin typeface="Calibri" panose="020F0502020204030204" pitchFamily="34" charset="0"/>
              </a:rPr>
              <a:t>(включить/выключить свет, открыть/закрыть дверь)</a:t>
            </a:r>
          </a:p>
          <a:p>
            <a:pPr marL="358775" indent="-358775">
              <a:spcBef>
                <a:spcPts val="600"/>
              </a:spcBef>
              <a:buFont typeface="+mj-lt"/>
              <a:buAutoNum type="arabicParenR" startAt="2"/>
            </a:pPr>
            <a:r>
              <a:rPr lang="ru-RU" altLang="ru-RU" sz="2400" dirty="0">
                <a:latin typeface="Calibri" panose="020F0502020204030204" pitchFamily="34" charset="0"/>
              </a:rPr>
              <a:t>Программа должна поддерживать систему подсказок: команда </a:t>
            </a:r>
            <a:r>
              <a:rPr lang="en-US" altLang="ru-RU" sz="2400" dirty="0">
                <a:latin typeface="Calibri" panose="020F0502020204030204" pitchFamily="34" charset="0"/>
              </a:rPr>
              <a:t>help </a:t>
            </a:r>
            <a:r>
              <a:rPr lang="ru-RU" altLang="ru-RU" sz="2400" dirty="0">
                <a:latin typeface="Calibri" panose="020F0502020204030204" pitchFamily="34" charset="0"/>
              </a:rPr>
              <a:t>отображает подсказку для выбранной команды</a:t>
            </a:r>
          </a:p>
          <a:p>
            <a:pPr marL="358775" indent="-358775">
              <a:spcBef>
                <a:spcPts val="600"/>
              </a:spcBef>
              <a:buFont typeface="+mj-lt"/>
              <a:buAutoNum type="arabicParenR" startAt="2"/>
            </a:pPr>
            <a:r>
              <a:rPr lang="ru-RU" altLang="ru-RU" sz="2400" dirty="0">
                <a:latin typeface="Calibri" panose="020F0502020204030204" pitchFamily="34" charset="0"/>
              </a:rPr>
              <a:t>Схема квартиры </a:t>
            </a:r>
            <a:r>
              <a:rPr lang="ru-RU" altLang="ru-RU" sz="2400" dirty="0" err="1">
                <a:latin typeface="Calibri" panose="020F0502020204030204" pitchFamily="34" charset="0"/>
              </a:rPr>
              <a:t>отрисовывается</a:t>
            </a:r>
            <a:r>
              <a:rPr lang="ru-RU" altLang="ru-RU" sz="2400" dirty="0">
                <a:latin typeface="Calibri" panose="020F0502020204030204" pitchFamily="34" charset="0"/>
              </a:rPr>
              <a:t> в правой половине консоли,</a:t>
            </a:r>
            <a:br>
              <a:rPr lang="ru-RU" altLang="ru-RU" sz="2400" dirty="0">
                <a:latin typeface="Calibri" panose="020F0502020204030204" pitchFamily="34" charset="0"/>
              </a:rPr>
            </a:br>
            <a:r>
              <a:rPr lang="ru-RU" altLang="ru-RU" sz="2400" dirty="0">
                <a:latin typeface="Calibri" panose="020F0502020204030204" pitchFamily="34" charset="0"/>
              </a:rPr>
              <a:t>история команд отображается в левой половине консоли</a:t>
            </a:r>
          </a:p>
          <a:p>
            <a:pPr marL="358775" indent="-358775">
              <a:spcBef>
                <a:spcPts val="600"/>
              </a:spcBef>
              <a:buFont typeface="+mj-lt"/>
              <a:buAutoNum type="arabicParenR" startAt="2"/>
            </a:pPr>
            <a:r>
              <a:rPr lang="ru-RU" altLang="ru-RU" sz="2400" dirty="0">
                <a:latin typeface="Calibri" panose="020F0502020204030204" pitchFamily="34" charset="0"/>
              </a:rPr>
              <a:t>Сохранение конфигурации в файл должно поддерживать текстовый и бинарный формат файлов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16000" y="1269000"/>
            <a:ext cx="1368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363">
              <a:lnSpc>
                <a:spcPct val="90000"/>
              </a:lnSpc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solidFill>
                  <a:prstClr val="black"/>
                </a:solidFill>
                <a:latin typeface="Calibri" panose="020F0502020204030204" pitchFamily="34" charset="0"/>
              </a:rPr>
              <a:t>двери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4000" y="1269000"/>
            <a:ext cx="17174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60363">
              <a:lnSpc>
                <a:spcPct val="90000"/>
              </a:lnSpc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solidFill>
                  <a:prstClr val="black"/>
                </a:solidFill>
                <a:latin typeface="Calibri" panose="020F0502020204030204" pitchFamily="34" charset="0"/>
              </a:rPr>
              <a:t>динамик</a:t>
            </a:r>
          </a:p>
        </p:txBody>
      </p:sp>
    </p:spTree>
    <p:extLst>
      <p:ext uri="{BB962C8B-B14F-4D97-AF65-F5344CB8AC3E}">
        <p14:creationId xmlns:p14="http://schemas.microsoft.com/office/powerpoint/2010/main" val="275953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29337" y="117000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1341000"/>
            <a:ext cx="8928000" cy="4684359"/>
          </a:xfrm>
          <a:prstGeom prst="rect">
            <a:avLst/>
          </a:prstGeom>
        </p:spPr>
        <p:txBody>
          <a:bodyPr wrap="square" rIns="72000">
            <a:spAutoFit/>
          </a:bodyPr>
          <a:lstStyle/>
          <a:p>
            <a:pPr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sz="2400" dirty="0"/>
              <a:t>Кандидаты в классы и объекты: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Предметы</a:t>
            </a:r>
            <a:endParaRPr lang="en-US" sz="2400" b="1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двери, светильники, датчики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стены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консоль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Роли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пользователь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инженер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Состояния</a:t>
            </a:r>
            <a:endParaRPr lang="en-US" sz="2400" b="1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состояния датчиков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Взаимодействия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консольные команды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протоколы связи с датчиками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8169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29337" y="117000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1341000"/>
            <a:ext cx="8928000" cy="4684359"/>
          </a:xfrm>
          <a:prstGeom prst="rect">
            <a:avLst/>
          </a:prstGeom>
        </p:spPr>
        <p:txBody>
          <a:bodyPr wrap="square" rIns="72000">
            <a:spAutoFit/>
          </a:bodyPr>
          <a:lstStyle/>
          <a:p>
            <a:pPr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sz="2400" dirty="0"/>
              <a:t>Кандидаты в классы и объекты для раннего прототипа программы: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Осязаемые предметы</a:t>
            </a:r>
            <a:endParaRPr lang="en-US" sz="2400" b="1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двери, светильники, датчики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стены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консоль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Роли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strike="sngStrike" dirty="0"/>
              <a:t>пользователь</a:t>
            </a:r>
            <a:endParaRPr lang="en-US" sz="2200" strike="sngStrike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strike="sngStrike" dirty="0"/>
              <a:t>инженер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Состояния</a:t>
            </a:r>
            <a:endParaRPr lang="en-US" sz="2400" b="1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strike="sngStrike" dirty="0"/>
              <a:t>состояния датчиков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/>
              <a:t>Взаимодействие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dirty="0"/>
              <a:t>консольные команды</a:t>
            </a:r>
            <a:endParaRPr lang="en-US" sz="2200" dirty="0"/>
          </a:p>
          <a:p>
            <a:pPr marL="914400" lvl="1" indent="-457200">
              <a:lnSpc>
                <a:spcPct val="9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ru-RU" sz="2200" strike="sngStrike" dirty="0"/>
              <a:t>протоколы связи с датчиками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90991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-19344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Методы объектно-ориентированного анализа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1269000"/>
            <a:ext cx="8784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800" dirty="0"/>
              <a:t>Есть три подхода к классификации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классическая категоризация</a:t>
            </a:r>
            <a:br>
              <a:rPr lang="ru-RU" sz="2800" dirty="0"/>
            </a:br>
            <a:r>
              <a:rPr lang="en-US" sz="2800" dirty="0"/>
              <a:t>(</a:t>
            </a:r>
            <a:r>
              <a:rPr lang="ru-RU" sz="2800" dirty="0"/>
              <a:t>классификация по общим свойствам</a:t>
            </a:r>
            <a:r>
              <a:rPr lang="en-US" sz="2800" dirty="0"/>
              <a:t>)</a:t>
            </a:r>
            <a:endParaRPr lang="ru-RU" sz="28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концептуальная кластеризация</a:t>
            </a:r>
            <a:br>
              <a:rPr lang="ru-RU" sz="2800" dirty="0"/>
            </a:br>
            <a:r>
              <a:rPr lang="ru-RU" sz="2800" dirty="0"/>
              <a:t>(классификация по понятиям)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ru-RU" sz="2800" dirty="0"/>
              <a:t>теория прототипов</a:t>
            </a:r>
            <a:br>
              <a:rPr lang="ru-RU" sz="2800" dirty="0"/>
            </a:br>
            <a:r>
              <a:rPr lang="ru-RU" sz="2800" dirty="0"/>
              <a:t>(классификация по схожести с прототипом)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Основная трудность классификации – выбрать одно из множества практически равноправных решений.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ru-RU" sz="2800" dirty="0"/>
              <a:t>Классификация - процесс последовательных приближений.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566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1" y="117000"/>
            <a:ext cx="8862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1413000"/>
            <a:ext cx="8640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sz="2400" dirty="0"/>
              <a:t>Конструирование классов:</a:t>
            </a:r>
          </a:p>
          <a:p>
            <a:pPr>
              <a:spcBef>
                <a:spcPts val="1200"/>
              </a:spcBef>
              <a:buClr>
                <a:schemeClr val="hlink"/>
              </a:buClr>
              <a:buSzPct val="80000"/>
            </a:pPr>
            <a:r>
              <a:rPr lang="ru-RU" sz="2400" dirty="0"/>
              <a:t>Один из часто используемых шаблонов проектирования - </a:t>
            </a:r>
            <a:r>
              <a:rPr lang="en-US" sz="2400" dirty="0"/>
              <a:t>MVC</a:t>
            </a:r>
            <a:r>
              <a:rPr lang="ru-RU" sz="2400" dirty="0"/>
              <a:t>, предлагает разбивать проект на три группы классов:</a:t>
            </a:r>
            <a:br>
              <a:rPr lang="ru-RU" sz="2400" dirty="0"/>
            </a:br>
            <a:r>
              <a:rPr lang="ru-RU" sz="2400" dirty="0"/>
              <a:t>Модель, представление, контроллер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en-US" sz="2400" dirty="0"/>
              <a:t>MVC</a:t>
            </a:r>
            <a:r>
              <a:rPr lang="ru-RU" sz="2400" dirty="0"/>
              <a:t> –</a:t>
            </a:r>
            <a:r>
              <a:rPr lang="en-US" sz="2400" dirty="0"/>
              <a:t> </a:t>
            </a:r>
            <a:r>
              <a:rPr lang="ru-RU" sz="2400" dirty="0"/>
              <a:t>"</a:t>
            </a:r>
            <a:r>
              <a:rPr lang="en-US" sz="2400" dirty="0"/>
              <a:t>Model-View-Controller</a:t>
            </a:r>
            <a:r>
              <a:rPr lang="ru-RU" sz="2400" dirty="0"/>
              <a:t>")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0000" y="3573000"/>
            <a:ext cx="8856000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b="1" u="sng" dirty="0"/>
              <a:t>Модель</a:t>
            </a:r>
            <a:r>
              <a:rPr lang="ru-RU" sz="2400" dirty="0"/>
              <a:t> (</a:t>
            </a:r>
            <a:r>
              <a:rPr lang="ru-RU" sz="2400" dirty="0" err="1"/>
              <a:t>Model</a:t>
            </a:r>
            <a:r>
              <a:rPr lang="ru-RU" sz="2400" dirty="0"/>
              <a:t>) – хранилище и предоставляет по запросу данные, реагирует на команды контроллера, изменяя своё состояние.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b="1" u="sng" dirty="0"/>
              <a:t>Представление</a:t>
            </a:r>
            <a:r>
              <a:rPr lang="ru-RU" sz="2400" dirty="0"/>
              <a:t> (</a:t>
            </a:r>
            <a:r>
              <a:rPr lang="ru-RU" sz="2400" dirty="0" err="1"/>
              <a:t>View</a:t>
            </a:r>
            <a:r>
              <a:rPr lang="ru-RU" sz="2400" dirty="0"/>
              <a:t>) - отвечает за отображение данных модели пользователю, реагируя на изменения модели.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b="1" u="sng" dirty="0"/>
              <a:t>Контроллер</a:t>
            </a:r>
            <a:r>
              <a:rPr lang="ru-RU" sz="2400" dirty="0"/>
              <a:t> (</a:t>
            </a:r>
            <a:r>
              <a:rPr lang="ru-RU" sz="2400" dirty="0" err="1"/>
              <a:t>Controller</a:t>
            </a:r>
            <a:r>
              <a:rPr lang="ru-RU" sz="2400" dirty="0"/>
              <a:t>) - интерпретирует действия пользователя, оповещая модель о необходимости изменений.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5775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1" y="117000"/>
            <a:ext cx="88625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</a:p>
        </p:txBody>
      </p:sp>
      <p:grpSp>
        <p:nvGrpSpPr>
          <p:cNvPr id="7" name="Группа 77"/>
          <p:cNvGrpSpPr/>
          <p:nvPr/>
        </p:nvGrpSpPr>
        <p:grpSpPr>
          <a:xfrm>
            <a:off x="6717363" y="3015073"/>
            <a:ext cx="693152" cy="884893"/>
            <a:chOff x="1489609" y="4262294"/>
            <a:chExt cx="953729" cy="1012725"/>
          </a:xfrm>
          <a:solidFill>
            <a:srgbClr val="F7FFA7"/>
          </a:solidFill>
        </p:grpSpPr>
        <p:grpSp>
          <p:nvGrpSpPr>
            <p:cNvPr id="9" name="Группа 33"/>
            <p:cNvGrpSpPr/>
            <p:nvPr/>
          </p:nvGrpSpPr>
          <p:grpSpPr>
            <a:xfrm>
              <a:off x="1489609" y="4262294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6" name="Блок-схема: процесс 15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Блок-схема: процесс 16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0" name="Группа 42"/>
            <p:cNvGrpSpPr/>
            <p:nvPr/>
          </p:nvGrpSpPr>
          <p:grpSpPr>
            <a:xfrm>
              <a:off x="1597764" y="434095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4" name="Блок-схема: процесс 13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Блок-схема: процесс 14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" name="Группа 46"/>
            <p:cNvGrpSpPr/>
            <p:nvPr/>
          </p:nvGrpSpPr>
          <p:grpSpPr>
            <a:xfrm>
              <a:off x="1691170" y="440486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2" name="Блок-схема: процесс 11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Блок-схема: процесс 12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2" name="Блок-схема: магнитный диск 51"/>
          <p:cNvSpPr/>
          <p:nvPr/>
        </p:nvSpPr>
        <p:spPr>
          <a:xfrm>
            <a:off x="8013363" y="4739832"/>
            <a:ext cx="720000" cy="1040167"/>
          </a:xfrm>
          <a:prstGeom prst="flowChartMagneticDisk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645706" y="2943073"/>
            <a:ext cx="2304000" cy="1548436"/>
            <a:chOff x="1044000" y="2493000"/>
            <a:chExt cx="2304000" cy="1548436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1907268" y="2493000"/>
              <a:ext cx="408448" cy="1134780"/>
              <a:chOff x="612000" y="1629000"/>
              <a:chExt cx="864000" cy="2016000"/>
            </a:xfrm>
          </p:grpSpPr>
          <p:sp>
            <p:nvSpPr>
              <p:cNvPr id="56" name="Улыбающееся лицо 55"/>
              <p:cNvSpPr/>
              <p:nvPr/>
            </p:nvSpPr>
            <p:spPr>
              <a:xfrm>
                <a:off x="683999" y="1629000"/>
                <a:ext cx="720000" cy="720001"/>
              </a:xfrm>
              <a:prstGeom prst="smileyFace">
                <a:avLst/>
              </a:prstGeom>
              <a:noFill/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>
                <a:stCxn id="56" idx="4"/>
              </p:cNvCxnSpPr>
              <p:nvPr/>
            </p:nvCxnSpPr>
            <p:spPr>
              <a:xfrm>
                <a:off x="1044001" y="2349001"/>
                <a:ext cx="0" cy="791999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>
                <a:off x="104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>
                <a:off x="612000" y="2493000"/>
                <a:ext cx="864000" cy="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/>
              <p:cNvCxnSpPr/>
              <p:nvPr/>
            </p:nvCxnSpPr>
            <p:spPr>
              <a:xfrm flipH="1">
                <a:off x="684000" y="3141000"/>
                <a:ext cx="360000" cy="504000"/>
              </a:xfrm>
              <a:prstGeom prst="line">
                <a:avLst/>
              </a:prstGeom>
              <a:ln w="317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1044000" y="3579771"/>
              <a:ext cx="2304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50000"/>
                    </a:schemeClr>
                  </a:solidFill>
                </a:rPr>
                <a:t>пользователь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429360" y="4105303"/>
            <a:ext cx="129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модель</a:t>
            </a:r>
          </a:p>
        </p:txBody>
      </p:sp>
      <p:grpSp>
        <p:nvGrpSpPr>
          <p:cNvPr id="62" name="Группа 77"/>
          <p:cNvGrpSpPr/>
          <p:nvPr/>
        </p:nvGrpSpPr>
        <p:grpSpPr>
          <a:xfrm>
            <a:off x="4269363" y="1719073"/>
            <a:ext cx="693152" cy="884893"/>
            <a:chOff x="1489609" y="4262294"/>
            <a:chExt cx="953729" cy="1012725"/>
          </a:xfrm>
          <a:solidFill>
            <a:srgbClr val="F7FFA7"/>
          </a:solidFill>
        </p:grpSpPr>
        <p:grpSp>
          <p:nvGrpSpPr>
            <p:cNvPr id="63" name="Группа 33"/>
            <p:cNvGrpSpPr/>
            <p:nvPr/>
          </p:nvGrpSpPr>
          <p:grpSpPr>
            <a:xfrm>
              <a:off x="1489609" y="4262294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70" name="Блок-схема: процесс 69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Блок-схема: процесс 70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42"/>
            <p:cNvGrpSpPr/>
            <p:nvPr/>
          </p:nvGrpSpPr>
          <p:grpSpPr>
            <a:xfrm>
              <a:off x="1597764" y="434095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68" name="Блок-схема: процесс 67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Блок-схема: процесс 68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5" name="Группа 46"/>
            <p:cNvGrpSpPr/>
            <p:nvPr/>
          </p:nvGrpSpPr>
          <p:grpSpPr>
            <a:xfrm>
              <a:off x="1691170" y="440486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66" name="Блок-схема: процесс 65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Блок-схема: процесс 66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3477363" y="272707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представление</a:t>
            </a:r>
          </a:p>
        </p:txBody>
      </p:sp>
      <p:sp>
        <p:nvSpPr>
          <p:cNvPr id="73" name="Стрелка вниз 72"/>
          <p:cNvSpPr/>
          <p:nvPr/>
        </p:nvSpPr>
        <p:spPr>
          <a:xfrm rot="3604657">
            <a:off x="2864619" y="2047457"/>
            <a:ext cx="577488" cy="1412174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1749363" y="207907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видит</a:t>
            </a:r>
          </a:p>
        </p:txBody>
      </p:sp>
      <p:sp>
        <p:nvSpPr>
          <p:cNvPr id="75" name="Стрелка вниз 74"/>
          <p:cNvSpPr/>
          <p:nvPr/>
        </p:nvSpPr>
        <p:spPr>
          <a:xfrm rot="17745785">
            <a:off x="3011802" y="3509619"/>
            <a:ext cx="519930" cy="1371111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1821363" y="4527073"/>
            <a:ext cx="230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отдаёт</a:t>
            </a:r>
            <a:br>
              <a:rPr lang="ru-RU" sz="2400" dirty="0"/>
            </a:br>
            <a:r>
              <a:rPr lang="ru-RU" sz="2400" dirty="0"/>
              <a:t>команды</a:t>
            </a:r>
          </a:p>
        </p:txBody>
      </p:sp>
      <p:grpSp>
        <p:nvGrpSpPr>
          <p:cNvPr id="77" name="Группа 77"/>
          <p:cNvGrpSpPr/>
          <p:nvPr/>
        </p:nvGrpSpPr>
        <p:grpSpPr>
          <a:xfrm>
            <a:off x="4269363" y="4527073"/>
            <a:ext cx="693152" cy="884893"/>
            <a:chOff x="1489609" y="4262294"/>
            <a:chExt cx="953729" cy="1012725"/>
          </a:xfrm>
          <a:solidFill>
            <a:srgbClr val="F7FFA7"/>
          </a:solidFill>
        </p:grpSpPr>
        <p:grpSp>
          <p:nvGrpSpPr>
            <p:cNvPr id="78" name="Группа 33"/>
            <p:cNvGrpSpPr/>
            <p:nvPr/>
          </p:nvGrpSpPr>
          <p:grpSpPr>
            <a:xfrm>
              <a:off x="1489609" y="4262294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85" name="Блок-схема: процесс 84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Блок-схема: процесс 85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9" name="Группа 42"/>
            <p:cNvGrpSpPr/>
            <p:nvPr/>
          </p:nvGrpSpPr>
          <p:grpSpPr>
            <a:xfrm>
              <a:off x="1597764" y="434095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83" name="Блок-схема: процесс 82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4" name="Блок-схема: процесс 83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0" name="Группа 46"/>
            <p:cNvGrpSpPr/>
            <p:nvPr/>
          </p:nvGrpSpPr>
          <p:grpSpPr>
            <a:xfrm>
              <a:off x="1691170" y="440486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81" name="Блок-схема: процесс 80"/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Блок-схема: процесс 81"/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3531282" y="557362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контроллер</a:t>
            </a:r>
          </a:p>
        </p:txBody>
      </p:sp>
      <p:sp>
        <p:nvSpPr>
          <p:cNvPr id="88" name="Стрелка вниз 87"/>
          <p:cNvSpPr/>
          <p:nvPr/>
        </p:nvSpPr>
        <p:spPr>
          <a:xfrm rot="14703410">
            <a:off x="5639960" y="3670530"/>
            <a:ext cx="570803" cy="1163836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4989363" y="467107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изменяет</a:t>
            </a:r>
          </a:p>
        </p:txBody>
      </p:sp>
      <p:sp>
        <p:nvSpPr>
          <p:cNvPr id="90" name="Стрелка вниз 89"/>
          <p:cNvSpPr/>
          <p:nvPr/>
        </p:nvSpPr>
        <p:spPr>
          <a:xfrm rot="6891850">
            <a:off x="5632730" y="1897957"/>
            <a:ext cx="513268" cy="1428609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/>
          <p:cNvSpPr txBox="1"/>
          <p:nvPr/>
        </p:nvSpPr>
        <p:spPr>
          <a:xfrm>
            <a:off x="5493363" y="1215073"/>
            <a:ext cx="2304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читает и отображает состояние</a:t>
            </a:r>
          </a:p>
        </p:txBody>
      </p:sp>
      <p:sp>
        <p:nvSpPr>
          <p:cNvPr id="46" name="Двойная стрелка влево/вправо 45"/>
          <p:cNvSpPr/>
          <p:nvPr/>
        </p:nvSpPr>
        <p:spPr>
          <a:xfrm rot="2964418">
            <a:off x="7485353" y="3928798"/>
            <a:ext cx="864000" cy="504000"/>
          </a:xfrm>
          <a:prstGeom prst="leftRight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7869363" y="5819832"/>
            <a:ext cx="108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HDD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0131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2" grpId="0"/>
      <p:bldP spid="73" grpId="0" animBg="1"/>
      <p:bldP spid="74" grpId="0"/>
      <p:bldP spid="75" grpId="0" animBg="1"/>
      <p:bldP spid="76" grpId="0"/>
      <p:bldP spid="87" grpId="0"/>
      <p:bldP spid="88" grpId="0" animBg="1"/>
      <p:bldP spid="89" grpId="0"/>
      <p:bldP spid="90" grpId="0" animBg="1"/>
      <p:bldP spid="91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72000" y="3356999"/>
            <a:ext cx="720001" cy="1008001"/>
            <a:chOff x="2772000" y="3356999"/>
            <a:chExt cx="720001" cy="1008001"/>
          </a:xfrm>
        </p:grpSpPr>
        <p:cxnSp>
          <p:nvCxnSpPr>
            <p:cNvPr id="17" name="Прямая со стрелкой 16"/>
            <p:cNvCxnSpPr>
              <a:endCxn id="20" idx="0"/>
            </p:cNvCxnSpPr>
            <p:nvPr/>
          </p:nvCxnSpPr>
          <p:spPr>
            <a:xfrm flipV="1">
              <a:off x="2772000" y="3382290"/>
              <a:ext cx="583494" cy="98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Равнобедренный треугольник 19"/>
            <p:cNvSpPr/>
            <p:nvPr/>
          </p:nvSpPr>
          <p:spPr>
            <a:xfrm rot="1899484">
              <a:off x="3021845" y="3356999"/>
              <a:ext cx="470156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/>
          <p:cNvGrpSpPr/>
          <p:nvPr/>
        </p:nvGrpSpPr>
        <p:grpSpPr>
          <a:xfrm flipH="1">
            <a:off x="5508000" y="3357000"/>
            <a:ext cx="720001" cy="936000"/>
            <a:chOff x="2852399" y="3462634"/>
            <a:chExt cx="727725" cy="982766"/>
          </a:xfrm>
        </p:grpSpPr>
        <p:cxnSp>
          <p:nvCxnSpPr>
            <p:cNvPr id="43" name="Прямая со стрелкой 42"/>
            <p:cNvCxnSpPr>
              <a:endCxn id="44" idx="0"/>
            </p:cNvCxnSpPr>
            <p:nvPr/>
          </p:nvCxnSpPr>
          <p:spPr>
            <a:xfrm flipV="1">
              <a:off x="2852399" y="3489658"/>
              <a:ext cx="612086" cy="9557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Равнобедренный треугольник 43"/>
            <p:cNvSpPr/>
            <p:nvPr/>
          </p:nvSpPr>
          <p:spPr>
            <a:xfrm rot="1899484">
              <a:off x="3148124" y="34626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284185" y="3357187"/>
            <a:ext cx="427415" cy="935813"/>
            <a:chOff x="4284185" y="3357187"/>
            <a:chExt cx="427415" cy="935813"/>
          </a:xfrm>
        </p:grpSpPr>
        <p:cxnSp>
          <p:nvCxnSpPr>
            <p:cNvPr id="47" name="Прямая со стрелкой 46"/>
            <p:cNvCxnSpPr>
              <a:stCxn id="31" idx="0"/>
              <a:endCxn id="48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Равнобедренный треугольник 47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1"/>
            <a:ext cx="8640000" cy="7200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Наследование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3132000" y="1269000"/>
            <a:ext cx="2808001" cy="2088000"/>
            <a:chOff x="467999" y="1413000"/>
            <a:chExt cx="2808001" cy="208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68000" y="1413000"/>
              <a:ext cx="2808000" cy="2088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CEmployee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m_Name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m_ID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unsigned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67999" y="1845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467999" y="270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396000" y="4293000"/>
            <a:ext cx="2448000" cy="1440000"/>
            <a:chOff x="5796000" y="909000"/>
            <a:chExt cx="2448000" cy="1440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CLaborer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96000" y="76500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Иерархия наследования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3276000" y="4293000"/>
            <a:ext cx="2448000" cy="1800000"/>
            <a:chOff x="5796000" y="909000"/>
            <a:chExt cx="2448000" cy="180000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CScientist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m_PubsCnt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156000" y="4293000"/>
            <a:ext cx="2736000" cy="1800000"/>
            <a:chOff x="5796000" y="909000"/>
            <a:chExt cx="2448000" cy="180000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796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CManager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ru-RU" sz="2400" dirty="0">
                  <a:solidFill>
                    <a:schemeClr val="tx1"/>
                  </a:solidFill>
                </a:rPr>
                <a:t>-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m_Title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pPr>
                <a:spcBef>
                  <a:spcPts val="12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Input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Print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796000" y="1341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796000" y="184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Таблица 52"/>
          <p:cNvGraphicFramePr>
            <a:graphicFrameLocks noGrp="1"/>
          </p:cNvGraphicFramePr>
          <p:nvPr>
            <p:extLst/>
          </p:nvPr>
        </p:nvGraphicFramePr>
        <p:xfrm>
          <a:off x="6732000" y="1701000"/>
          <a:ext cx="2160000" cy="1371600"/>
        </p:xfrm>
        <a:graphic>
          <a:graphicData uri="http://schemas.openxmlformats.org/drawingml/2006/table">
            <a:tbl>
              <a:tblPr/>
              <a:tblGrid>
                <a:gridCol w="56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+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public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private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5"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</a:rPr>
                        <a:t>#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protected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86407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C3364C02-A61A-4114-B140-51C60A907061}"/>
              </a:ext>
            </a:extLst>
          </p:cNvPr>
          <p:cNvCxnSpPr/>
          <p:nvPr/>
        </p:nvCxnSpPr>
        <p:spPr>
          <a:xfrm>
            <a:off x="5987872" y="904350"/>
            <a:ext cx="0" cy="535673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0E7B8481-EFD7-4865-BDBF-B1E23BB45063}"/>
              </a:ext>
            </a:extLst>
          </p:cNvPr>
          <p:cNvCxnSpPr/>
          <p:nvPr/>
        </p:nvCxnSpPr>
        <p:spPr>
          <a:xfrm>
            <a:off x="3293926" y="842817"/>
            <a:ext cx="0" cy="535673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" name="Блок-схема: магнитный диск 51"/>
          <p:cNvSpPr/>
          <p:nvPr/>
        </p:nvSpPr>
        <p:spPr>
          <a:xfrm>
            <a:off x="7204760" y="2822398"/>
            <a:ext cx="720000" cy="1040167"/>
          </a:xfrm>
          <a:prstGeom prst="flowChartMagneticDisk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6924806" y="3954275"/>
            <a:ext cx="1296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модель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32761" y="201173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HTML</a:t>
            </a:r>
            <a:endParaRPr lang="ru-RU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1836000" y="4509000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HTTP </a:t>
            </a:r>
            <a:r>
              <a:rPr lang="ru-RU" sz="2400" dirty="0"/>
              <a:t>запрос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72761" y="4603733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изменяет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33363" y="1507408"/>
            <a:ext cx="230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/>
              <a:t>читает состояние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B68AF4E1-84FB-40AA-BE28-4A888DEC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9" y="2573349"/>
            <a:ext cx="1588309" cy="1518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607EB0B-17C5-40BD-B00B-FE91EB0732D1}"/>
              </a:ext>
            </a:extLst>
          </p:cNvPr>
          <p:cNvSpPr txBox="1"/>
          <p:nvPr/>
        </p:nvSpPr>
        <p:spPr>
          <a:xfrm>
            <a:off x="441464" y="1957590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браузер</a:t>
            </a: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C7838482-6256-4C41-9E8C-8BF37F97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1" y="117000"/>
            <a:ext cx="88625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Трёхзвенная архитектура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3C13EC-79EC-4683-8215-6B4D8E86A56B}"/>
              </a:ext>
            </a:extLst>
          </p:cNvPr>
          <p:cNvSpPr txBox="1"/>
          <p:nvPr/>
        </p:nvSpPr>
        <p:spPr>
          <a:xfrm>
            <a:off x="745570" y="764096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Клиент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44A468-95C5-477C-9AEB-0F4693D1680A}"/>
              </a:ext>
            </a:extLst>
          </p:cNvPr>
          <p:cNvSpPr txBox="1"/>
          <p:nvPr/>
        </p:nvSpPr>
        <p:spPr>
          <a:xfrm>
            <a:off x="3349232" y="732100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Сервер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FD52E3-B867-4C2F-9973-F10A75B50FF5}"/>
              </a:ext>
            </a:extLst>
          </p:cNvPr>
          <p:cNvSpPr txBox="1"/>
          <p:nvPr/>
        </p:nvSpPr>
        <p:spPr>
          <a:xfrm>
            <a:off x="6779366" y="716107"/>
            <a:ext cx="19733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База данных</a:t>
            </a:r>
          </a:p>
        </p:txBody>
      </p:sp>
      <p:sp>
        <p:nvSpPr>
          <p:cNvPr id="101" name="Стрелка вниз 72">
            <a:extLst>
              <a:ext uri="{FF2B5EF4-FFF2-40B4-BE49-F238E27FC236}">
                <a16:creationId xmlns:a16="http://schemas.microsoft.com/office/drawing/2014/main" id="{EDF97EB2-B64F-44DF-B88C-D3341ECD0DAD}"/>
              </a:ext>
            </a:extLst>
          </p:cNvPr>
          <p:cNvSpPr/>
          <p:nvPr/>
        </p:nvSpPr>
        <p:spPr>
          <a:xfrm rot="3604657">
            <a:off x="2864619" y="2047457"/>
            <a:ext cx="577488" cy="1412174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Стрелка вниз 74">
            <a:extLst>
              <a:ext uri="{FF2B5EF4-FFF2-40B4-BE49-F238E27FC236}">
                <a16:creationId xmlns:a16="http://schemas.microsoft.com/office/drawing/2014/main" id="{41F2A215-3124-47F7-87D8-8422BA47BA43}"/>
              </a:ext>
            </a:extLst>
          </p:cNvPr>
          <p:cNvSpPr/>
          <p:nvPr/>
        </p:nvSpPr>
        <p:spPr>
          <a:xfrm rot="17745785">
            <a:off x="3011802" y="3509619"/>
            <a:ext cx="519930" cy="1371111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Стрелка вниз 87">
            <a:extLst>
              <a:ext uri="{FF2B5EF4-FFF2-40B4-BE49-F238E27FC236}">
                <a16:creationId xmlns:a16="http://schemas.microsoft.com/office/drawing/2014/main" id="{2173157C-57D3-44B2-B6CF-268FB93686C5}"/>
              </a:ext>
            </a:extLst>
          </p:cNvPr>
          <p:cNvSpPr/>
          <p:nvPr/>
        </p:nvSpPr>
        <p:spPr>
          <a:xfrm rot="14703410">
            <a:off x="5639960" y="3670530"/>
            <a:ext cx="570803" cy="1163836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трелка вниз 89">
            <a:extLst>
              <a:ext uri="{FF2B5EF4-FFF2-40B4-BE49-F238E27FC236}">
                <a16:creationId xmlns:a16="http://schemas.microsoft.com/office/drawing/2014/main" id="{A94DD74D-1881-4542-8EC1-7D3DECD8F45E}"/>
              </a:ext>
            </a:extLst>
          </p:cNvPr>
          <p:cNvSpPr/>
          <p:nvPr/>
        </p:nvSpPr>
        <p:spPr>
          <a:xfrm rot="6891850">
            <a:off x="5632730" y="1897957"/>
            <a:ext cx="513268" cy="1428609"/>
          </a:xfrm>
          <a:prstGeom prst="downArrow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5" name="Группа 77">
            <a:extLst>
              <a:ext uri="{FF2B5EF4-FFF2-40B4-BE49-F238E27FC236}">
                <a16:creationId xmlns:a16="http://schemas.microsoft.com/office/drawing/2014/main" id="{DE56408C-8B4A-429C-8121-B1796F0D5FD8}"/>
              </a:ext>
            </a:extLst>
          </p:cNvPr>
          <p:cNvGrpSpPr/>
          <p:nvPr/>
        </p:nvGrpSpPr>
        <p:grpSpPr>
          <a:xfrm>
            <a:off x="4238486" y="2822398"/>
            <a:ext cx="693152" cy="884893"/>
            <a:chOff x="1489609" y="4262294"/>
            <a:chExt cx="953729" cy="1012725"/>
          </a:xfrm>
          <a:solidFill>
            <a:srgbClr val="F7FFA7"/>
          </a:solidFill>
        </p:grpSpPr>
        <p:grpSp>
          <p:nvGrpSpPr>
            <p:cNvPr id="116" name="Группа 33">
              <a:extLst>
                <a:ext uri="{FF2B5EF4-FFF2-40B4-BE49-F238E27FC236}">
                  <a16:creationId xmlns:a16="http://schemas.microsoft.com/office/drawing/2014/main" id="{8D6294F3-EAB1-4A99-AC4D-FB295B5AF5E5}"/>
                </a:ext>
              </a:extLst>
            </p:cNvPr>
            <p:cNvGrpSpPr/>
            <p:nvPr/>
          </p:nvGrpSpPr>
          <p:grpSpPr>
            <a:xfrm>
              <a:off x="1489609" y="4262294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23" name="Блок-схема: процесс 122">
                <a:extLst>
                  <a:ext uri="{FF2B5EF4-FFF2-40B4-BE49-F238E27FC236}">
                    <a16:creationId xmlns:a16="http://schemas.microsoft.com/office/drawing/2014/main" id="{A20A5365-8B2A-4506-A39E-73CEA2277283}"/>
                  </a:ext>
                </a:extLst>
              </p:cNvPr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Блок-схема: процесс 123">
                <a:extLst>
                  <a:ext uri="{FF2B5EF4-FFF2-40B4-BE49-F238E27FC236}">
                    <a16:creationId xmlns:a16="http://schemas.microsoft.com/office/drawing/2014/main" id="{13AEA2FA-30C0-4699-AE3D-9ADB7EDDDED1}"/>
                  </a:ext>
                </a:extLst>
              </p:cNvPr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7" name="Группа 42">
              <a:extLst>
                <a:ext uri="{FF2B5EF4-FFF2-40B4-BE49-F238E27FC236}">
                  <a16:creationId xmlns:a16="http://schemas.microsoft.com/office/drawing/2014/main" id="{14AC889B-05F0-4A7D-8D9A-2204357F521E}"/>
                </a:ext>
              </a:extLst>
            </p:cNvPr>
            <p:cNvGrpSpPr/>
            <p:nvPr/>
          </p:nvGrpSpPr>
          <p:grpSpPr>
            <a:xfrm>
              <a:off x="1597764" y="434095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21" name="Блок-схема: процесс 120">
                <a:extLst>
                  <a:ext uri="{FF2B5EF4-FFF2-40B4-BE49-F238E27FC236}">
                    <a16:creationId xmlns:a16="http://schemas.microsoft.com/office/drawing/2014/main" id="{FC34497A-8A42-49DA-BE95-E8E6F88FE55B}"/>
                  </a:ext>
                </a:extLst>
              </p:cNvPr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2" name="Блок-схема: процесс 121">
                <a:extLst>
                  <a:ext uri="{FF2B5EF4-FFF2-40B4-BE49-F238E27FC236}">
                    <a16:creationId xmlns:a16="http://schemas.microsoft.com/office/drawing/2014/main" id="{09303AC7-A070-41B8-A354-938FFC677022}"/>
                  </a:ext>
                </a:extLst>
              </p:cNvPr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8" name="Группа 46">
              <a:extLst>
                <a:ext uri="{FF2B5EF4-FFF2-40B4-BE49-F238E27FC236}">
                  <a16:creationId xmlns:a16="http://schemas.microsoft.com/office/drawing/2014/main" id="{4D3F2C52-650C-46D9-9B9D-27A55A55E87A}"/>
                </a:ext>
              </a:extLst>
            </p:cNvPr>
            <p:cNvGrpSpPr/>
            <p:nvPr/>
          </p:nvGrpSpPr>
          <p:grpSpPr>
            <a:xfrm>
              <a:off x="1691170" y="4404862"/>
              <a:ext cx="752168" cy="870157"/>
              <a:chOff x="2300748" y="4336026"/>
              <a:chExt cx="752168" cy="870157"/>
            </a:xfrm>
            <a:grpFill/>
          </p:grpSpPr>
          <p:sp>
            <p:nvSpPr>
              <p:cNvPr id="119" name="Блок-схема: процесс 118">
                <a:extLst>
                  <a:ext uri="{FF2B5EF4-FFF2-40B4-BE49-F238E27FC236}">
                    <a16:creationId xmlns:a16="http://schemas.microsoft.com/office/drawing/2014/main" id="{977BDBE8-0041-465E-9AF0-765DC7A47BDA}"/>
                  </a:ext>
                </a:extLst>
              </p:cNvPr>
              <p:cNvSpPr/>
              <p:nvPr/>
            </p:nvSpPr>
            <p:spPr>
              <a:xfrm>
                <a:off x="2300748" y="4336026"/>
                <a:ext cx="752168" cy="265471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Блок-схема: процесс 119">
                <a:extLst>
                  <a:ext uri="{FF2B5EF4-FFF2-40B4-BE49-F238E27FC236}">
                    <a16:creationId xmlns:a16="http://schemas.microsoft.com/office/drawing/2014/main" id="{CEE3835E-C3D7-4EC0-ACEA-630F1BD9B0F3}"/>
                  </a:ext>
                </a:extLst>
              </p:cNvPr>
              <p:cNvSpPr/>
              <p:nvPr/>
            </p:nvSpPr>
            <p:spPr>
              <a:xfrm>
                <a:off x="2300748" y="4601499"/>
                <a:ext cx="752168" cy="604684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C007C5AC-E339-47AE-9D01-A26005105A28}"/>
              </a:ext>
            </a:extLst>
          </p:cNvPr>
          <p:cNvSpPr txBox="1"/>
          <p:nvPr/>
        </p:nvSpPr>
        <p:spPr>
          <a:xfrm>
            <a:off x="3546075" y="3773124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контроллер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DB28C0-83F7-4987-BD64-EC3E1ED20E19}"/>
              </a:ext>
            </a:extLst>
          </p:cNvPr>
          <p:cNvSpPr txBox="1"/>
          <p:nvPr/>
        </p:nvSpPr>
        <p:spPr>
          <a:xfrm>
            <a:off x="4983203" y="3159707"/>
            <a:ext cx="230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SQL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411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89000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Диаграммы последовательности действий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00" y="1413000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пользователь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00" y="1444304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контроллер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9455" y="1413000"/>
            <a:ext cx="18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представление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0000" y="1444304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модель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16000" y="1917000"/>
            <a:ext cx="0" cy="4392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492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868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8244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116000" y="1917000"/>
            <a:ext cx="0" cy="43920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Скругленный прямоугольник 59"/>
          <p:cNvSpPr/>
          <p:nvPr/>
        </p:nvSpPr>
        <p:spPr>
          <a:xfrm>
            <a:off x="1692000" y="3429000"/>
            <a:ext cx="2232000" cy="648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Ось времени</a:t>
            </a:r>
          </a:p>
        </p:txBody>
      </p:sp>
      <p:cxnSp>
        <p:nvCxnSpPr>
          <p:cNvPr id="62" name="Прямая со стрелкой 61"/>
          <p:cNvCxnSpPr>
            <a:stCxn id="60" idx="1"/>
          </p:cNvCxnSpPr>
          <p:nvPr/>
        </p:nvCxnSpPr>
        <p:spPr>
          <a:xfrm flipH="1">
            <a:off x="1188000" y="3753000"/>
            <a:ext cx="504000" cy="46800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4932000" y="2961000"/>
            <a:ext cx="2232000" cy="648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Действующие лица (</a:t>
            </a:r>
            <a:r>
              <a:rPr lang="en-US" sz="2400" dirty="0">
                <a:solidFill>
                  <a:schemeClr val="tx1"/>
                </a:solidFill>
              </a:rPr>
              <a:t>actors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Прямая со стрелкой 65"/>
          <p:cNvCxnSpPr>
            <a:stCxn id="65" idx="0"/>
          </p:cNvCxnSpPr>
          <p:nvPr/>
        </p:nvCxnSpPr>
        <p:spPr>
          <a:xfrm flipH="1" flipV="1">
            <a:off x="1836000" y="1917000"/>
            <a:ext cx="4212000" cy="104400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5" idx="0"/>
          </p:cNvCxnSpPr>
          <p:nvPr/>
        </p:nvCxnSpPr>
        <p:spPr>
          <a:xfrm flipH="1" flipV="1">
            <a:off x="3780000" y="1917000"/>
            <a:ext cx="2268000" cy="104400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65" idx="0"/>
          </p:cNvCxnSpPr>
          <p:nvPr/>
        </p:nvCxnSpPr>
        <p:spPr>
          <a:xfrm flipH="1" flipV="1">
            <a:off x="6012000" y="1917000"/>
            <a:ext cx="36000" cy="104400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5" idx="0"/>
          </p:cNvCxnSpPr>
          <p:nvPr/>
        </p:nvCxnSpPr>
        <p:spPr>
          <a:xfrm flipV="1">
            <a:off x="6048000" y="1917000"/>
            <a:ext cx="1980000" cy="104400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Скругленный прямоугольник 77"/>
          <p:cNvSpPr/>
          <p:nvPr/>
        </p:nvSpPr>
        <p:spPr>
          <a:xfrm>
            <a:off x="3348000" y="4509000"/>
            <a:ext cx="5688000" cy="1728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Диаграмма последовательности действий</a:t>
            </a:r>
            <a:r>
              <a:rPr lang="ru-RU" sz="2000" dirty="0">
                <a:solidFill>
                  <a:schemeClr val="tx1"/>
                </a:solidFill>
              </a:rPr>
              <a:t> – позволяет отобразить на единой временной оси жизненный цикл какого-либо определённого события и последовательность выполняемых действий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ru-RU" sz="2000" dirty="0">
                <a:solidFill>
                  <a:schemeClr val="tx1"/>
                </a:solidFill>
              </a:rPr>
              <a:t> участвующими в нём лицами (</a:t>
            </a:r>
            <a:r>
              <a:rPr lang="ru-RU" sz="2000" dirty="0" err="1">
                <a:solidFill>
                  <a:schemeClr val="tx1"/>
                </a:solidFill>
              </a:rPr>
              <a:t>Actor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3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04000" y="2493000"/>
            <a:ext cx="194400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видит состояние модели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4000" y="4797000"/>
            <a:ext cx="194400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видит изменённую модель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000" y="3645000"/>
            <a:ext cx="194400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вносит изменения в модель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89000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Диаграммы последовательности действий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00" y="1485000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пользователь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00" y="1485000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контроллер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9455" y="1485000"/>
            <a:ext cx="18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представление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0000" y="1485000"/>
            <a:ext cx="17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модель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16000" y="1917000"/>
            <a:ext cx="0" cy="4392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492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868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8244000" y="1917000"/>
            <a:ext cx="0" cy="438266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00000" y="2061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084000" y="4365000"/>
            <a:ext cx="1944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348000" y="2637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780000" y="1917000"/>
            <a:ext cx="19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передаёт данные для </a:t>
            </a:r>
            <a:r>
              <a:rPr lang="ru-RU" sz="2000" dirty="0" err="1"/>
              <a:t>отрисовки</a:t>
            </a:r>
            <a:endParaRPr lang="ru-RU" sz="20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3708000" y="2637000"/>
            <a:ext cx="4320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332000" y="5517000"/>
            <a:ext cx="1944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332000" y="3789000"/>
            <a:ext cx="4320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972000" y="3213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5724000" y="3789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636000" y="3069000"/>
            <a:ext cx="19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вводит текстовую команду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8100000" y="4365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3348000" y="4941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852000" y="4221000"/>
            <a:ext cx="19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2000" dirty="0"/>
              <a:t>передаёт данные для </a:t>
            </a:r>
            <a:r>
              <a:rPr lang="ru-RU" sz="2000" dirty="0" err="1"/>
              <a:t>отрисовки</a:t>
            </a:r>
            <a:endParaRPr lang="ru-RU" sz="20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3708000" y="4941000"/>
            <a:ext cx="4320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972000" y="5517000"/>
            <a:ext cx="288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828000" y="5949000"/>
            <a:ext cx="288000" cy="288000"/>
            <a:chOff x="252000" y="4149000"/>
            <a:chExt cx="288000" cy="288000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>
              <a:off x="252000" y="4149000"/>
              <a:ext cx="288000" cy="288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52000" y="4149000"/>
              <a:ext cx="288000" cy="288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/>
          <p:cNvCxnSpPr/>
          <p:nvPr/>
        </p:nvCxnSpPr>
        <p:spPr>
          <a:xfrm flipH="1">
            <a:off x="1332000" y="3213000"/>
            <a:ext cx="1944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1" grpId="0"/>
      <p:bldP spid="23" grpId="0"/>
      <p:bldP spid="25" grpId="0" animBg="1"/>
      <p:bldP spid="26" grpId="0"/>
      <p:bldP spid="33" grpId="0" animBg="1"/>
      <p:bldP spid="36" grpId="0" animBg="1"/>
      <p:bldP spid="38" grpId="0"/>
      <p:bldP spid="39" grpId="0" animBg="1"/>
      <p:bldP spid="40" grpId="0" animBg="1"/>
      <p:bldP spid="41" grpId="0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00" y="0"/>
            <a:ext cx="8640000" cy="1450757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: сервисные классы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1485000"/>
            <a:ext cx="8712000" cy="465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psSeparators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skipEmpty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strlwr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изменить регистр всех букв на нижний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изменить регистр всех букв на верхний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 кодировки cp1251 (используем в IDE при наборе исходников)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cp866 (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кодировку консоли)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ConvertToDos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сконвертировать строку из кодировки cp866 (кодировки консоли)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cp1251(используем в IDE при наборе исходников)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ConvertToWin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96727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: сервисные классы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1485000"/>
            <a:ext cx="871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GetConsolePos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SetConsolePos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SetTextColor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crBackColor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crForeColor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DrawTextMultiline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crBackColor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crForeColor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it-IT" dirty="0">
                <a:solidFill>
                  <a:srgbClr val="880000"/>
                </a:solidFill>
                <a:latin typeface="Consolas" panose="020B0609020204030204" pitchFamily="49" charset="0"/>
              </a:rPr>
              <a:t>getline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console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A000A0"/>
                </a:solidFill>
                <a:latin typeface="Consolas" panose="020B0609020204030204" pitchFamily="49" charset="0"/>
              </a:rPr>
              <a:t>OUT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it-IT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26849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00" y="-171000"/>
            <a:ext cx="8640000" cy="1450757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: сервисные классы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1341000"/>
            <a:ext cx="8712000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0    -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цвет текста, для получения цвета фона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1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умножить на 16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dark_green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dark_cyan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dark_magenta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dark_yellow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ark_gray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9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light_green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light_cyan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light_magenta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light_yellow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76534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: сервисные классы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88000" y="1701000"/>
            <a:ext cx="88560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CConsoleManip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DrawTextMultiline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crBackColor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crForeColor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DrawTextMultiline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"\\ | /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    "--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\2--\n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    "/ | \\\n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light_yellow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dark_yellow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000" y="4149000"/>
            <a:ext cx="7272000" cy="2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╔===========================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    </a:t>
            </a:r>
            <a:endParaRPr lang="en-US" dirty="0">
              <a:solidFill>
                <a:srgbClr val="80800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_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20000" y="4149000"/>
            <a:ext cx="7272000" cy="2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╔===========================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    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█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| /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--ʘ--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 | \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&gt;_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║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 flipH="1">
            <a:off x="5652000" y="3357000"/>
            <a:ext cx="720001" cy="936000"/>
            <a:chOff x="2852399" y="3462634"/>
            <a:chExt cx="727725" cy="982766"/>
          </a:xfrm>
        </p:grpSpPr>
        <p:cxnSp>
          <p:nvCxnSpPr>
            <p:cNvPr id="29" name="Прямая со стрелкой 28"/>
            <p:cNvCxnSpPr>
              <a:endCxn id="30" idx="0"/>
            </p:cNvCxnSpPr>
            <p:nvPr/>
          </p:nvCxnSpPr>
          <p:spPr>
            <a:xfrm flipV="1">
              <a:off x="2852399" y="3489658"/>
              <a:ext cx="612086" cy="9557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Равнобедренный треугольник 29"/>
            <p:cNvSpPr/>
            <p:nvPr/>
          </p:nvSpPr>
          <p:spPr>
            <a:xfrm rot="1899484">
              <a:off x="3148124" y="3462634"/>
              <a:ext cx="432000" cy="426280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628000" y="3357000"/>
            <a:ext cx="720001" cy="1008001"/>
            <a:chOff x="2772000" y="3356999"/>
            <a:chExt cx="720001" cy="1008001"/>
          </a:xfrm>
        </p:grpSpPr>
        <p:cxnSp>
          <p:nvCxnSpPr>
            <p:cNvPr id="9" name="Прямая со стрелкой 8"/>
            <p:cNvCxnSpPr>
              <a:endCxn id="10" idx="0"/>
            </p:cNvCxnSpPr>
            <p:nvPr/>
          </p:nvCxnSpPr>
          <p:spPr>
            <a:xfrm flipV="1">
              <a:off x="2772000" y="3382290"/>
              <a:ext cx="583494" cy="98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Равнобедренный треугольник 9"/>
            <p:cNvSpPr/>
            <p:nvPr/>
          </p:nvSpPr>
          <p:spPr>
            <a:xfrm rot="1899484">
              <a:off x="3021845" y="3356999"/>
              <a:ext cx="470156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 стрелкой 30"/>
          <p:cNvCxnSpPr>
            <a:stCxn id="20" idx="0"/>
            <a:endCxn id="32" idx="0"/>
          </p:cNvCxnSpPr>
          <p:nvPr/>
        </p:nvCxnSpPr>
        <p:spPr>
          <a:xfrm flipV="1">
            <a:off x="4500000" y="3357187"/>
            <a:ext cx="6221" cy="791813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авнобедренный треугольник 31"/>
          <p:cNvSpPr/>
          <p:nvPr/>
        </p:nvSpPr>
        <p:spPr>
          <a:xfrm rot="21596854" flipH="1">
            <a:off x="4284185" y="335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модель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908000" y="1125000"/>
            <a:ext cx="5184000" cy="2232000"/>
            <a:chOff x="467999" y="1413000"/>
            <a:chExt cx="2808001" cy="2232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0" y="1413000"/>
              <a:ext cx="2808000" cy="223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Name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string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Draw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428497"/>
                  </a:solidFill>
                  <a:cs typeface="Consolas" panose="020B0609020204030204" pitchFamily="49" charset="0"/>
                </a:rPr>
                <a:t>CConsoleManip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pConsole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  <a:cs typeface="Consolas" panose="020B0609020204030204" pitchFamily="49" charset="0"/>
                </a:rPr>
                <a:t>InputParams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428497"/>
                  </a:solidFill>
                  <a:cs typeface="Consolas" panose="020B0609020204030204" pitchFamily="49" charset="0"/>
                </a:rPr>
                <a:t>CConsoleManip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pConsole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Store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IStorer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pStorer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Load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ILoader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pLoader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Clone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213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324000" y="4221000"/>
            <a:ext cx="2448000" cy="2016000"/>
            <a:chOff x="5796000" y="909000"/>
            <a:chExt cx="2448000" cy="1440000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5796000" y="909000"/>
              <a:ext cx="2448000" cy="144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CRoomObject</a:t>
              </a:r>
              <a:endParaRPr lang="en-US" sz="2200" b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X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Y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Width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Height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  <a:endParaRPr lang="ru-RU" sz="2200" dirty="0">
                <a:solidFill>
                  <a:srgbClr val="0000FF"/>
                </a:solidFill>
                <a:cs typeface="Consolas" panose="020B0609020204030204" pitchFamily="49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796000" y="219471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3276000" y="4149000"/>
            <a:ext cx="2448000" cy="2088000"/>
            <a:chOff x="5940000" y="909000"/>
            <a:chExt cx="2448000" cy="1800000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5940000" y="909000"/>
              <a:ext cx="2448000" cy="180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CLampObject</a:t>
              </a:r>
              <a:endParaRPr lang="en-US" sz="2200" b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X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Y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isOn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bool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  <a:cs typeface="Consolas" panose="020B0609020204030204" pitchFamily="49" charset="0"/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  <a:endParaRPr lang="ru-RU" sz="22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940000" y="208831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6156000" y="4005000"/>
            <a:ext cx="2736000" cy="2232000"/>
            <a:chOff x="5796000" y="909000"/>
            <a:chExt cx="2448000" cy="2232000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5796000" y="909000"/>
              <a:ext cx="2448000" cy="223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CDoorObject</a:t>
              </a:r>
              <a:endParaRPr lang="en-US" sz="2200" b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X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Y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int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Direction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  <a:cs typeface="Consolas" panose="020B0609020204030204" pitchFamily="49" charset="0"/>
                </a:rPr>
                <a:t>enmDir</a:t>
              </a:r>
              <a:endParaRPr lang="en-US" sz="2200" dirty="0">
                <a:solidFill>
                  <a:srgbClr val="428497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isOpen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  <a:cs typeface="Consolas" panose="020B0609020204030204" pitchFamily="49" charset="0"/>
                </a:rPr>
                <a:t>bool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Open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Close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</a:p>
            <a:p>
              <a:pPr>
                <a:lnSpc>
                  <a:spcPct val="90000"/>
                </a:lnSpc>
              </a:pPr>
              <a:endParaRPr lang="ru-RU" sz="2200" dirty="0">
                <a:solidFill>
                  <a:srgbClr val="0000FF"/>
                </a:solidFill>
                <a:cs typeface="Consolas" panose="020B0609020204030204" pitchFamily="49" charset="0"/>
              </a:endParaRPr>
            </a:p>
          </p:txBody>
        </p:sp>
        <p:cxnSp>
          <p:nvCxnSpPr>
            <p:cNvPr id="26" name="Прямая соединительная линия 25"/>
            <p:cNvCxnSpPr/>
            <p:nvPr/>
          </p:nvCxnSpPr>
          <p:spPr>
            <a:xfrm>
              <a:off x="5796000" y="1269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5796000" y="256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49322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/>
          <p:nvPr/>
        </p:nvCxnSpPr>
        <p:spPr>
          <a:xfrm flipV="1">
            <a:off x="6732000" y="2277000"/>
            <a:ext cx="0" cy="151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5652000" y="2277000"/>
            <a:ext cx="10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решение 54"/>
          <p:cNvSpPr/>
          <p:nvPr/>
        </p:nvSpPr>
        <p:spPr>
          <a:xfrm>
            <a:off x="5652000" y="2133000"/>
            <a:ext cx="504000" cy="28800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модель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324000" y="1701000"/>
            <a:ext cx="5328000" cy="1152000"/>
            <a:chOff x="467999" y="1413000"/>
            <a:chExt cx="2808001" cy="1152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8000" y="1413000"/>
              <a:ext cx="2808000" cy="115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CObjectFactory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</a:rPr>
                <a:t>Objects</a:t>
              </a:r>
              <a:r>
                <a:rPr lang="en-US" sz="2200" dirty="0">
                  <a:solidFill>
                    <a:schemeClr val="tx1"/>
                  </a:solidFill>
                </a:rPr>
                <a:t>[]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 err="1">
                  <a:solidFill>
                    <a:srgbClr val="428497"/>
                  </a:solidFill>
                </a:rPr>
                <a:t>CBaseObject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  <a:p>
              <a:pPr>
                <a:lnSpc>
                  <a:spcPct val="90000"/>
                </a:lnSpc>
                <a:spcBef>
                  <a:spcPts val="9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CreateObject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>
                  <a:solidFill>
                    <a:srgbClr val="000080"/>
                  </a:solidFill>
                </a:rPr>
                <a:t>type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>
                  <a:solidFill>
                    <a:srgbClr val="428497"/>
                  </a:solidFill>
                </a:rPr>
                <a:t>string</a:t>
              </a:r>
              <a:r>
                <a:rPr lang="en-US" sz="2200" dirty="0">
                  <a:solidFill>
                    <a:schemeClr val="tx1"/>
                  </a:solidFill>
                </a:rPr>
                <a:t>) : </a:t>
              </a:r>
              <a:r>
                <a:rPr lang="en-US" sz="2200" dirty="0" err="1">
                  <a:solidFill>
                    <a:srgbClr val="428497"/>
                  </a:solidFill>
                </a:rPr>
                <a:t>CBaseObject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67999" y="213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652000" y="1773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000" y="3069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0..*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3924000" y="3573000"/>
            <a:ext cx="5040000" cy="2304000"/>
            <a:chOff x="467999" y="1413000"/>
            <a:chExt cx="2808001" cy="230400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68000" y="1413000"/>
              <a:ext cx="2808000" cy="230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Name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string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Draw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428497"/>
                  </a:solidFill>
                  <a:cs typeface="Consolas" panose="020B0609020204030204" pitchFamily="49" charset="0"/>
                </a:rPr>
                <a:t>CConsoleManip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pConsole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  <a:cs typeface="Consolas" panose="020B0609020204030204" pitchFamily="49" charset="0"/>
                </a:rPr>
                <a:t>InputParams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428497"/>
                  </a:solidFill>
                  <a:cs typeface="Consolas" panose="020B0609020204030204" pitchFamily="49" charset="0"/>
                </a:rPr>
                <a:t>CConsoleManip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pConsole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Store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IStorer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pStorer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Load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ILoader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* </a:t>
              </a:r>
              <a:r>
                <a:rPr lang="en-US" sz="2200" dirty="0" err="1">
                  <a:solidFill>
                    <a:srgbClr val="000080"/>
                  </a:solidFill>
                  <a:cs typeface="Consolas" panose="020B0609020204030204" pitchFamily="49" charset="0"/>
                </a:rPr>
                <a:t>pLoader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  <a:cs typeface="Consolas" panose="020B0609020204030204" pitchFamily="49" charset="0"/>
                </a:rPr>
                <a:t>Clone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67999" y="213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5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180000" y="1341000"/>
            <a:ext cx="7488000" cy="3600001"/>
            <a:chOff x="467999" y="1413000"/>
            <a:chExt cx="2808001" cy="1047273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8000" y="1413000"/>
              <a:ext cx="2808000" cy="104727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m_Objects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 []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CBaseObject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m_MusicContext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CMusicContext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spcBef>
                  <a:spcPts val="1200"/>
                </a:spcBef>
              </a:pP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DrawAll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pConsole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CConsoleManip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Store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pStorer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216F85"/>
                  </a:solidFill>
                  <a:latin typeface="Consolas" panose="020B0609020204030204" pitchFamily="49" charset="0"/>
                </a:rPr>
                <a:t>IStorer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>
                  <a:solidFill>
                    <a:srgbClr val="880000"/>
                  </a:solidFill>
                  <a:latin typeface="Consolas" panose="020B0609020204030204" pitchFamily="49" charset="0"/>
                </a:rPr>
                <a:t>Load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pLoader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216F85"/>
                  </a:solidFill>
                  <a:latin typeface="Consolas" panose="020B0609020204030204" pitchFamily="49" charset="0"/>
                </a:rPr>
                <a:t>ILoader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*, 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pFactory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CObjectFactory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FindObject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psName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: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CBaseObject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</a:t>
              </a: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GetObjectsByType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16F85"/>
                  </a:solidFill>
                  <a:latin typeface="Consolas" panose="020B0609020204030204" pitchFamily="49" charset="0"/>
                </a:rPr>
                <a:t>ITYPE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i="1" dirty="0">
                  <a:solidFill>
                    <a:srgbClr val="216F85"/>
                  </a:solidFill>
                  <a:latin typeface="Consolas" panose="020B0609020204030204" pitchFamily="49" charset="0"/>
                </a:rPr>
                <a:t>vector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16F85"/>
                  </a:solidFill>
                  <a:latin typeface="Consolas" panose="020B0609020204030204" pitchFamily="49" charset="0"/>
                </a:rPr>
                <a:t>ITYPE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*&gt;</a:t>
              </a: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DestroyAll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DeleteObject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psName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AddObject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pObj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CBaseObject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 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 err="1">
                  <a:solidFill>
                    <a:srgbClr val="880000"/>
                  </a:solidFill>
                  <a:latin typeface="Consolas" panose="020B0609020204030204" pitchFamily="49" charset="0"/>
                </a:rPr>
                <a:t>PrintListOfObjects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pConsole</a:t>
              </a:r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16F85"/>
                  </a:solidFill>
                  <a:latin typeface="Consolas" panose="020B0609020204030204" pitchFamily="49" charset="0"/>
                </a:rPr>
                <a:t>CConsoleManip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*)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67999" y="1517727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67999" y="1706236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7668000" y="1701000"/>
            <a:ext cx="864000" cy="288000"/>
            <a:chOff x="5652000" y="2565000"/>
            <a:chExt cx="864000" cy="288000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5652000" y="2709000"/>
              <a:ext cx="86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решение 54"/>
            <p:cNvSpPr/>
            <p:nvPr/>
          </p:nvSpPr>
          <p:spPr>
            <a:xfrm>
              <a:off x="5652000" y="2565000"/>
              <a:ext cx="504000" cy="288000"/>
            </a:xfrm>
            <a:prstGeom prst="flowChartDecision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модель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2000" y="1269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6000" y="4725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0..*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7164000" y="5157000"/>
            <a:ext cx="1728000" cy="1080000"/>
            <a:chOff x="467999" y="1413000"/>
            <a:chExt cx="2808002" cy="1080000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68001" y="1413000"/>
              <a:ext cx="2808000" cy="108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467999" y="213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Прямая соединительная линия 22"/>
          <p:cNvCxnSpPr/>
          <p:nvPr/>
        </p:nvCxnSpPr>
        <p:spPr>
          <a:xfrm flipV="1">
            <a:off x="8532000" y="1845000"/>
            <a:ext cx="0" cy="331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 flipH="1">
            <a:off x="5076000" y="2997000"/>
            <a:ext cx="720001" cy="1008002"/>
            <a:chOff x="2772000" y="3356999"/>
            <a:chExt cx="720001" cy="1008002"/>
          </a:xfrm>
        </p:grpSpPr>
        <p:cxnSp>
          <p:nvCxnSpPr>
            <p:cNvPr id="37" name="Прямая со стрелкой 36"/>
            <p:cNvCxnSpPr>
              <a:endCxn id="38" idx="0"/>
            </p:cNvCxnSpPr>
            <p:nvPr/>
          </p:nvCxnSpPr>
          <p:spPr>
            <a:xfrm flipV="1">
              <a:off x="2772000" y="3382290"/>
              <a:ext cx="583494" cy="9827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Равнобедренный треугольник 37"/>
            <p:cNvSpPr/>
            <p:nvPr/>
          </p:nvSpPr>
          <p:spPr>
            <a:xfrm rot="1899484">
              <a:off x="3021845" y="3356999"/>
              <a:ext cx="470156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700000" y="2997000"/>
            <a:ext cx="720001" cy="1008002"/>
            <a:chOff x="2772000" y="3356999"/>
            <a:chExt cx="720001" cy="1008002"/>
          </a:xfrm>
        </p:grpSpPr>
        <p:cxnSp>
          <p:nvCxnSpPr>
            <p:cNvPr id="30" name="Прямая со стрелкой 29"/>
            <p:cNvCxnSpPr>
              <a:endCxn id="35" idx="0"/>
            </p:cNvCxnSpPr>
            <p:nvPr/>
          </p:nvCxnSpPr>
          <p:spPr>
            <a:xfrm flipV="1">
              <a:off x="2772000" y="3382290"/>
              <a:ext cx="583494" cy="9827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 rot="1899484">
              <a:off x="3021845" y="3356999"/>
              <a:ext cx="470156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268000" y="837000"/>
            <a:ext cx="4320000" cy="2160000"/>
            <a:chOff x="467999" y="1413000"/>
            <a:chExt cx="2369251" cy="1491429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468000" y="1413000"/>
              <a:ext cx="2369250" cy="1491429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i="1" dirty="0" err="1">
                  <a:solidFill>
                    <a:schemeClr val="tx1"/>
                  </a:solidFill>
                </a:rPr>
                <a:t>IStorer</a:t>
              </a:r>
              <a:endParaRPr lang="en-US" sz="2400" i="1" dirty="0">
                <a:solidFill>
                  <a:schemeClr val="tx1"/>
                </a:solidFill>
              </a:endParaRPr>
            </a:p>
            <a:p>
              <a:pPr>
                <a:spcBef>
                  <a:spcPts val="18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en-US" sz="2400" dirty="0">
                  <a:solidFill>
                    <a:schemeClr val="tx1"/>
                  </a:solidFill>
                </a:rPr>
                <a:t> = 0</a:t>
              </a:r>
              <a:endParaRPr lang="en-US" sz="2400" dirty="0">
                <a:solidFill>
                  <a:srgbClr val="0000FF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>
                  <a:solidFill>
                    <a:srgbClr val="000080"/>
                  </a:solidFill>
                </a:rPr>
                <a:t>str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en-US" sz="2400" dirty="0">
                  <a:solidFill>
                    <a:schemeClr val="tx1"/>
                  </a:solidFill>
                </a:rPr>
                <a:t> = 0</a:t>
              </a:r>
              <a:endParaRPr lang="en-US" sz="2400" dirty="0">
                <a:solidFill>
                  <a:srgbClr val="0000FF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bool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en-US" sz="2400" dirty="0">
                  <a:solidFill>
                    <a:schemeClr val="tx1"/>
                  </a:solidFill>
                </a:rPr>
                <a:t> = 0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float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en-US" sz="2400" dirty="0">
                  <a:solidFill>
                    <a:schemeClr val="tx1"/>
                  </a:solidFill>
                </a:rPr>
                <a:t> = 0</a:t>
              </a:r>
              <a:endParaRPr lang="en-US" sz="2400" dirty="0">
                <a:solidFill>
                  <a:srgbClr val="0000FF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67999" y="1711286"/>
              <a:ext cx="2369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467999" y="1860429"/>
              <a:ext cx="236925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08000" y="3933000"/>
            <a:ext cx="4392000" cy="2304001"/>
            <a:chOff x="467999" y="1413000"/>
            <a:chExt cx="2369251" cy="1590858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68000" y="1413000"/>
              <a:ext cx="2369250" cy="1590858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CTxtStorer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 err="1">
                  <a:solidFill>
                    <a:srgbClr val="000080"/>
                  </a:solidFill>
                </a:rPr>
                <a:t>m_File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428497"/>
                  </a:solidFill>
                </a:rPr>
                <a:t>ofstream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</a:pPr>
              <a:r>
                <a:rPr lang="ru-RU" sz="2400" spc="-70" dirty="0">
                  <a:solidFill>
                    <a:schemeClr val="tx1"/>
                  </a:solidFill>
                </a:rPr>
                <a:t>+ </a:t>
              </a:r>
              <a:r>
                <a:rPr lang="en-US" sz="2400" spc="-70" dirty="0">
                  <a:solidFill>
                    <a:srgbClr val="880000"/>
                  </a:solidFill>
                </a:rPr>
                <a:t>CTxtStorer</a:t>
              </a:r>
              <a:r>
                <a:rPr lang="en-US" sz="2400" spc="-70" dirty="0">
                  <a:solidFill>
                    <a:schemeClr val="tx1"/>
                  </a:solidFill>
                </a:rPr>
                <a:t>(</a:t>
              </a:r>
              <a:r>
                <a:rPr lang="en-US" sz="2400" spc="-70" dirty="0">
                  <a:solidFill>
                    <a:srgbClr val="0000FF"/>
                  </a:solidFill>
                </a:rPr>
                <a:t>const char</a:t>
              </a:r>
              <a:r>
                <a:rPr lang="en-US" sz="2400" spc="-70" dirty="0">
                  <a:solidFill>
                    <a:schemeClr val="tx1"/>
                  </a:solidFill>
                </a:rPr>
                <a:t>* </a:t>
              </a:r>
              <a:r>
                <a:rPr lang="en-US" sz="2400" spc="-70" dirty="0" err="1">
                  <a:solidFill>
                    <a:srgbClr val="000080"/>
                  </a:solidFill>
                </a:rPr>
                <a:t>sFileName</a:t>
              </a:r>
              <a:r>
                <a:rPr lang="en-US" sz="2400" spc="-70" dirty="0">
                  <a:solidFill>
                    <a:schemeClr val="tx1"/>
                  </a:solidFill>
                </a:rPr>
                <a:t>)</a:t>
              </a:r>
              <a:endParaRPr lang="ru-RU" sz="2400" spc="-7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>
                  <a:solidFill>
                    <a:srgbClr val="000080"/>
                  </a:solidFill>
                </a:rPr>
                <a:t>str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bool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. . .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67999" y="1711286"/>
              <a:ext cx="2369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467999" y="2009571"/>
              <a:ext cx="236925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4644000" y="3933000"/>
            <a:ext cx="4392000" cy="2304001"/>
            <a:chOff x="467999" y="1413000"/>
            <a:chExt cx="2369251" cy="1590858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468000" y="1413000"/>
              <a:ext cx="2369250" cy="1590858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CBinStorer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- </a:t>
              </a:r>
              <a:r>
                <a:rPr lang="en-US" sz="2400" dirty="0" err="1">
                  <a:solidFill>
                    <a:schemeClr val="tx1"/>
                  </a:solidFill>
                </a:rPr>
                <a:t>m_File</a:t>
              </a:r>
              <a:r>
                <a:rPr lang="en-US" sz="2400" dirty="0">
                  <a:solidFill>
                    <a:schemeClr val="tx1"/>
                  </a:solidFill>
                </a:rPr>
                <a:t> : </a:t>
              </a:r>
              <a:r>
                <a:rPr lang="en-US" sz="2400" dirty="0">
                  <a:solidFill>
                    <a:srgbClr val="428497"/>
                  </a:solidFill>
                </a:rPr>
                <a:t>ofstream</a:t>
              </a:r>
            </a:p>
            <a:p>
              <a:pPr>
                <a:lnSpc>
                  <a:spcPct val="90000"/>
                </a:lnSpc>
                <a:spcBef>
                  <a:spcPts val="1200"/>
                </a:spcBef>
              </a:pPr>
              <a:r>
                <a:rPr lang="ru-RU" sz="2400" spc="-70" dirty="0">
                  <a:solidFill>
                    <a:schemeClr val="tx1"/>
                  </a:solidFill>
                </a:rPr>
                <a:t>+ </a:t>
              </a:r>
              <a:r>
                <a:rPr lang="en-US" sz="2400" spc="-70" dirty="0">
                  <a:solidFill>
                    <a:srgbClr val="880000"/>
                  </a:solidFill>
                </a:rPr>
                <a:t>CBinStorer</a:t>
              </a:r>
              <a:r>
                <a:rPr lang="en-US" sz="2400" spc="-70" dirty="0">
                  <a:solidFill>
                    <a:schemeClr val="tx1"/>
                  </a:solidFill>
                </a:rPr>
                <a:t>(</a:t>
              </a:r>
              <a:r>
                <a:rPr lang="en-US" sz="2400" spc="-70" dirty="0">
                  <a:solidFill>
                    <a:srgbClr val="0000FF"/>
                  </a:solidFill>
                </a:rPr>
                <a:t>const char</a:t>
              </a:r>
              <a:r>
                <a:rPr lang="en-US" sz="2400" spc="-70" dirty="0">
                  <a:solidFill>
                    <a:schemeClr val="tx1"/>
                  </a:solidFill>
                </a:rPr>
                <a:t>* </a:t>
              </a:r>
              <a:r>
                <a:rPr lang="en-US" sz="2400" spc="-70" dirty="0" err="1">
                  <a:solidFill>
                    <a:srgbClr val="000080"/>
                  </a:solidFill>
                </a:rPr>
                <a:t>sFileName</a:t>
              </a:r>
              <a:r>
                <a:rPr lang="en-US" sz="2400" spc="-70" dirty="0">
                  <a:solidFill>
                    <a:schemeClr val="tx1"/>
                  </a:solidFill>
                </a:rPr>
                <a:t>)</a:t>
              </a:r>
              <a:endParaRPr lang="ru-RU" sz="2400" spc="-7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const char</a:t>
              </a:r>
              <a:r>
                <a:rPr lang="en-US" sz="2400" dirty="0">
                  <a:solidFill>
                    <a:schemeClr val="tx1"/>
                  </a:solidFill>
                </a:rPr>
                <a:t>* </a:t>
              </a:r>
              <a:r>
                <a:rPr lang="en-US" sz="2400" dirty="0">
                  <a:solidFill>
                    <a:srgbClr val="000080"/>
                  </a:solidFill>
                </a:rPr>
                <a:t>str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>
                  <a:solidFill>
                    <a:srgbClr val="880000"/>
                  </a:solidFill>
                </a:rPr>
                <a:t>Store</a:t>
              </a:r>
              <a:r>
                <a:rPr lang="en-US" sz="2400" dirty="0">
                  <a:solidFill>
                    <a:schemeClr val="tx1"/>
                  </a:solidFill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</a:rPr>
                <a:t>bool </a:t>
              </a:r>
              <a:r>
                <a:rPr lang="en-US" sz="2400" dirty="0" err="1">
                  <a:solidFill>
                    <a:srgbClr val="000080"/>
                  </a:solidFill>
                </a:rPr>
                <a:t>val</a:t>
              </a:r>
              <a:r>
                <a:rPr lang="en-US" sz="2400" dirty="0">
                  <a:solidFill>
                    <a:schemeClr val="tx1"/>
                  </a:solidFill>
                </a:rPr>
                <a:t>) : </a:t>
              </a:r>
              <a:r>
                <a:rPr lang="en-US" sz="2400" dirty="0">
                  <a:solidFill>
                    <a:srgbClr val="0000FF"/>
                  </a:solidFill>
                </a:rPr>
                <a:t>bool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rgbClr val="000080"/>
                  </a:solidFill>
                </a:rPr>
                <a:t>. . .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67999" y="1711286"/>
              <a:ext cx="23692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467999" y="2009571"/>
              <a:ext cx="236925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78736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Прямая со стрелкой 83"/>
          <p:cNvCxnSpPr>
            <a:endCxn id="85" idx="0"/>
          </p:cNvCxnSpPr>
          <p:nvPr/>
        </p:nvCxnSpPr>
        <p:spPr>
          <a:xfrm flipV="1">
            <a:off x="4434221" y="2997188"/>
            <a:ext cx="0" cy="2304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87" idx="0"/>
          </p:cNvCxnSpPr>
          <p:nvPr/>
        </p:nvCxnSpPr>
        <p:spPr>
          <a:xfrm flipV="1">
            <a:off x="6018222" y="2997187"/>
            <a:ext cx="0" cy="2304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7" idx="0"/>
          </p:cNvCxnSpPr>
          <p:nvPr/>
        </p:nvCxnSpPr>
        <p:spPr>
          <a:xfrm flipV="1">
            <a:off x="2994221" y="2997187"/>
            <a:ext cx="0" cy="2304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65" idx="0"/>
          </p:cNvCxnSpPr>
          <p:nvPr/>
        </p:nvCxnSpPr>
        <p:spPr>
          <a:xfrm flipV="1">
            <a:off x="1770222" y="2997000"/>
            <a:ext cx="0" cy="2304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контроллер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00000" y="1125000"/>
            <a:ext cx="7704000" cy="1872000"/>
            <a:chOff x="467999" y="1413000"/>
            <a:chExt cx="2808001" cy="1872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0" y="1413000"/>
              <a:ext cx="2808000" cy="187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Name</a:t>
              </a:r>
              <a:r>
                <a:rPr lang="en-US" sz="2200" dirty="0">
                  <a:solidFill>
                    <a:srgbClr val="000080"/>
                  </a:solidFill>
                </a:rPr>
                <a:t>()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</a:rPr>
                <a:t>const char</a:t>
              </a:r>
              <a:r>
                <a:rPr lang="en-US" sz="2200" dirty="0">
                  <a:solidFill>
                    <a:schemeClr val="tx1"/>
                  </a:solidFill>
                </a:rPr>
                <a:t>* = 0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Hint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</a:rPr>
                <a:t>const char</a:t>
              </a:r>
              <a:r>
                <a:rPr lang="en-US" sz="2200" dirty="0">
                  <a:solidFill>
                    <a:schemeClr val="tx1"/>
                  </a:solidFill>
                </a:rPr>
                <a:t>* = 0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Help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 err="1">
                  <a:solidFill>
                    <a:srgbClr val="000080"/>
                  </a:solidFill>
                </a:rPr>
                <a:t>pCont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</a:rPr>
                <a:t>CContext</a:t>
              </a:r>
              <a:r>
                <a:rPr lang="en-US" sz="2200" dirty="0">
                  <a:solidFill>
                    <a:schemeClr val="tx1"/>
                  </a:solidFill>
                </a:rPr>
                <a:t>*, </a:t>
              </a:r>
              <a:r>
                <a:rPr lang="en-US" sz="2200" dirty="0" err="1">
                  <a:solidFill>
                    <a:srgbClr val="000080"/>
                  </a:solidFill>
                </a:rPr>
                <a:t>params</a:t>
              </a:r>
              <a:r>
                <a:rPr lang="en-US" sz="2200" dirty="0">
                  <a:solidFill>
                    <a:srgbClr val="000080"/>
                  </a:solidFill>
                </a:rPr>
                <a:t> [] : </a:t>
              </a:r>
              <a:r>
                <a:rPr lang="en-US" sz="2200" dirty="0" err="1">
                  <a:solidFill>
                    <a:srgbClr val="428497"/>
                  </a:solidFill>
                </a:rPr>
                <a:t>stringEx</a:t>
              </a:r>
              <a:r>
                <a:rPr lang="en-US" sz="2200" dirty="0">
                  <a:solidFill>
                    <a:schemeClr val="tx1"/>
                  </a:solidFill>
                </a:rPr>
                <a:t>) = 0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Execute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 err="1">
                  <a:solidFill>
                    <a:srgbClr val="000080"/>
                  </a:solidFill>
                </a:rPr>
                <a:t>pCont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</a:rPr>
                <a:t>CContext</a:t>
              </a:r>
              <a:r>
                <a:rPr lang="en-US" sz="2200" dirty="0">
                  <a:solidFill>
                    <a:schemeClr val="tx1"/>
                  </a:solidFill>
                </a:rPr>
                <a:t>*, </a:t>
              </a:r>
              <a:r>
                <a:rPr lang="en-US" sz="2200" dirty="0" err="1">
                  <a:solidFill>
                    <a:srgbClr val="000080"/>
                  </a:solidFill>
                </a:rPr>
                <a:t>params</a:t>
              </a:r>
              <a:r>
                <a:rPr lang="en-US" sz="2200" dirty="0">
                  <a:solidFill>
                    <a:srgbClr val="000080"/>
                  </a:solidFill>
                </a:rPr>
                <a:t> [] : </a:t>
              </a:r>
              <a:r>
                <a:rPr lang="en-US" sz="2200" dirty="0" err="1">
                  <a:solidFill>
                    <a:srgbClr val="428497"/>
                  </a:solidFill>
                </a:rPr>
                <a:t>stringEx</a:t>
              </a:r>
              <a:r>
                <a:rPr lang="en-US" sz="2200" dirty="0">
                  <a:solidFill>
                    <a:schemeClr val="tx1"/>
                  </a:solidFill>
                </a:rPr>
                <a:t>) = 0</a:t>
              </a: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1917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684000" y="3861000"/>
            <a:ext cx="936000" cy="864000"/>
            <a:chOff x="5796000" y="909000"/>
            <a:chExt cx="2448000" cy="61714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CHelp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Прямая со стрелкой 30"/>
          <p:cNvCxnSpPr>
            <a:endCxn id="32" idx="0"/>
          </p:cNvCxnSpPr>
          <p:nvPr/>
        </p:nvCxnSpPr>
        <p:spPr>
          <a:xfrm flipV="1">
            <a:off x="1271575" y="2997187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авнобедренный треугольник 31"/>
          <p:cNvSpPr/>
          <p:nvPr/>
        </p:nvSpPr>
        <p:spPr>
          <a:xfrm rot="21596854" flipH="1">
            <a:off x="1055761" y="299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2484000" y="5085000"/>
            <a:ext cx="936000" cy="864000"/>
            <a:chOff x="5796000" y="909000"/>
            <a:chExt cx="2448000" cy="617143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CLoad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>
            <a:off x="1332000" y="5085000"/>
            <a:ext cx="936000" cy="864000"/>
            <a:chOff x="5796000" y="909000"/>
            <a:chExt cx="2448000" cy="61714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CSave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единительная линия 39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1908000" y="3861000"/>
            <a:ext cx="936000" cy="864000"/>
            <a:chOff x="5796000" y="909000"/>
            <a:chExt cx="2448000" cy="617143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</a:rPr>
                <a:t>CList</a:t>
              </a:r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3132000" y="3861000"/>
            <a:ext cx="1152000" cy="864000"/>
            <a:chOff x="5796000" y="909000"/>
            <a:chExt cx="2448000" cy="617143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CCreate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4572000" y="3861000"/>
            <a:ext cx="1152000" cy="864000"/>
            <a:chOff x="5796000" y="909000"/>
            <a:chExt cx="2448000" cy="617143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CDelete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6372000" y="3861000"/>
            <a:ext cx="1152000" cy="864000"/>
            <a:chOff x="5796000" y="909000"/>
            <a:chExt cx="2448000" cy="617143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COpen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/>
          <p:cNvGrpSpPr/>
          <p:nvPr/>
        </p:nvGrpSpPr>
        <p:grpSpPr>
          <a:xfrm>
            <a:off x="7668000" y="3861000"/>
            <a:ext cx="1152000" cy="864000"/>
            <a:chOff x="5796000" y="909000"/>
            <a:chExt cx="2448000" cy="617143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CClose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Прямая со стрелкой 61"/>
          <p:cNvCxnSpPr>
            <a:endCxn id="63" idx="0"/>
          </p:cNvCxnSpPr>
          <p:nvPr/>
        </p:nvCxnSpPr>
        <p:spPr>
          <a:xfrm flipV="1">
            <a:off x="2412000" y="2997000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Равнобедренный треугольник 62"/>
          <p:cNvSpPr/>
          <p:nvPr/>
        </p:nvSpPr>
        <p:spPr>
          <a:xfrm rot="21596854" flipH="1">
            <a:off x="2196186" y="2997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Равнобедренный треугольник 64"/>
          <p:cNvSpPr/>
          <p:nvPr/>
        </p:nvSpPr>
        <p:spPr>
          <a:xfrm rot="21596854" flipH="1">
            <a:off x="1548186" y="2997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Равнобедренный треугольник 66"/>
          <p:cNvSpPr/>
          <p:nvPr/>
        </p:nvSpPr>
        <p:spPr>
          <a:xfrm rot="21596854" flipH="1">
            <a:off x="2772185" y="299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9" idx="0"/>
          </p:cNvCxnSpPr>
          <p:nvPr/>
        </p:nvCxnSpPr>
        <p:spPr>
          <a:xfrm flipV="1">
            <a:off x="3708000" y="2997000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Равнобедренный треугольник 68"/>
          <p:cNvSpPr/>
          <p:nvPr/>
        </p:nvSpPr>
        <p:spPr>
          <a:xfrm rot="21596854" flipH="1">
            <a:off x="3492186" y="2997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/>
          <p:cNvCxnSpPr>
            <a:endCxn id="71" idx="0"/>
          </p:cNvCxnSpPr>
          <p:nvPr/>
        </p:nvCxnSpPr>
        <p:spPr>
          <a:xfrm flipV="1">
            <a:off x="5148000" y="2997000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Равнобедренный треугольник 70"/>
          <p:cNvSpPr/>
          <p:nvPr/>
        </p:nvSpPr>
        <p:spPr>
          <a:xfrm rot="21596854" flipH="1">
            <a:off x="4932186" y="2997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2" name="Группа 71"/>
          <p:cNvGrpSpPr/>
          <p:nvPr/>
        </p:nvGrpSpPr>
        <p:grpSpPr>
          <a:xfrm>
            <a:off x="3708000" y="5085000"/>
            <a:ext cx="1440000" cy="864000"/>
            <a:chOff x="5796000" y="909000"/>
            <a:chExt cx="2448000" cy="617143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CSwitchOn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/>
          <p:cNvGrpSpPr/>
          <p:nvPr/>
        </p:nvGrpSpPr>
        <p:grpSpPr>
          <a:xfrm>
            <a:off x="5220000" y="5085000"/>
            <a:ext cx="1656000" cy="864000"/>
            <a:chOff x="5796000" y="909000"/>
            <a:chExt cx="2448000" cy="617143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CSwitchOff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Прямая соединительная линия 77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Прямая со стрелкой 79"/>
          <p:cNvCxnSpPr>
            <a:endCxn id="81" idx="0"/>
          </p:cNvCxnSpPr>
          <p:nvPr/>
        </p:nvCxnSpPr>
        <p:spPr>
          <a:xfrm flipV="1">
            <a:off x="6948000" y="2997188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Равнобедренный треугольник 80"/>
          <p:cNvSpPr/>
          <p:nvPr/>
        </p:nvSpPr>
        <p:spPr>
          <a:xfrm rot="21596854" flipH="1">
            <a:off x="6732186" y="2997196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3" idx="0"/>
          </p:cNvCxnSpPr>
          <p:nvPr/>
        </p:nvCxnSpPr>
        <p:spPr>
          <a:xfrm flipV="1">
            <a:off x="8244000" y="2997187"/>
            <a:ext cx="6222" cy="863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Равнобедренный треугольник 82"/>
          <p:cNvSpPr/>
          <p:nvPr/>
        </p:nvSpPr>
        <p:spPr>
          <a:xfrm rot="21596854" flipH="1">
            <a:off x="8028186" y="299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Равнобедренный треугольник 84"/>
          <p:cNvSpPr/>
          <p:nvPr/>
        </p:nvSpPr>
        <p:spPr>
          <a:xfrm rot="21596854" flipH="1">
            <a:off x="4212185" y="2997196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Равнобедренный треугольник 86"/>
          <p:cNvSpPr/>
          <p:nvPr/>
        </p:nvSpPr>
        <p:spPr>
          <a:xfrm rot="21596854" flipH="1">
            <a:off x="5796186" y="2997195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3894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81" grpId="0" animBg="1"/>
      <p:bldP spid="83" grpId="0" animBg="1"/>
      <p:bldP spid="85" grpId="0" animBg="1"/>
      <p:bldP spid="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/>
          <p:nvPr/>
        </p:nvCxnSpPr>
        <p:spPr>
          <a:xfrm flipV="1">
            <a:off x="7380000" y="2493000"/>
            <a:ext cx="0" cy="144000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6444000" y="2493000"/>
            <a:ext cx="93600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решение 54"/>
          <p:cNvSpPr/>
          <p:nvPr/>
        </p:nvSpPr>
        <p:spPr>
          <a:xfrm>
            <a:off x="6444000" y="2349000"/>
            <a:ext cx="504000" cy="2880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: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контроллер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252000" y="1917000"/>
            <a:ext cx="6120000" cy="1152000"/>
            <a:chOff x="467999" y="1413000"/>
            <a:chExt cx="2808001" cy="1152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468000" y="1413000"/>
              <a:ext cx="2808000" cy="115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</a:rPr>
                <a:t>Commands </a:t>
              </a:r>
              <a:r>
                <a:rPr lang="en-US" sz="2200" dirty="0">
                  <a:solidFill>
                    <a:schemeClr val="tx1"/>
                  </a:solidFill>
                </a:rPr>
                <a:t>[]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 err="1">
                  <a:solidFill>
                    <a:srgbClr val="428497"/>
                  </a:solidFill>
                </a:rPr>
                <a:t>ICommand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FindCommand</a:t>
              </a:r>
              <a:r>
                <a:rPr lang="en-US" sz="2200" dirty="0">
                  <a:solidFill>
                    <a:srgbClr val="88000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>
                  <a:solidFill>
                    <a:srgbClr val="000080"/>
                  </a:solidFill>
                </a:rPr>
                <a:t>name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>
                  <a:solidFill>
                    <a:srgbClr val="0000FF"/>
                  </a:solidFill>
                </a:rPr>
                <a:t>const char</a:t>
              </a:r>
              <a:r>
                <a:rPr lang="en-US" sz="2200" dirty="0">
                  <a:solidFill>
                    <a:schemeClr val="tx1"/>
                  </a:solidFill>
                </a:rPr>
                <a:t>*) : </a:t>
              </a:r>
              <a:r>
                <a:rPr lang="en-US" sz="2200" dirty="0" err="1">
                  <a:solidFill>
                    <a:srgbClr val="428497"/>
                  </a:solidFill>
                </a:rPr>
                <a:t>ICommand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467999" y="213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340000" y="3933000"/>
            <a:ext cx="6552000" cy="1872000"/>
            <a:chOff x="467999" y="1413000"/>
            <a:chExt cx="2808001" cy="18720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68000" y="1413000"/>
              <a:ext cx="2808000" cy="1872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Name</a:t>
              </a:r>
              <a:r>
                <a:rPr lang="en-US" sz="2200" dirty="0">
                  <a:solidFill>
                    <a:srgbClr val="000080"/>
                  </a:solidFill>
                </a:rPr>
                <a:t>()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</a:rPr>
                <a:t>const char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Hint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: </a:t>
              </a:r>
              <a:r>
                <a:rPr lang="en-US" sz="2200" dirty="0">
                  <a:solidFill>
                    <a:srgbClr val="0000FF"/>
                  </a:solidFill>
                </a:rPr>
                <a:t>const char</a:t>
              </a:r>
              <a:r>
                <a:rPr lang="en-US" sz="2200" dirty="0">
                  <a:solidFill>
                    <a:schemeClr val="tx1"/>
                  </a:solidFill>
                </a:rPr>
                <a:t>*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Help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 err="1">
                  <a:solidFill>
                    <a:srgbClr val="000080"/>
                  </a:solidFill>
                </a:rPr>
                <a:t>pCont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</a:rPr>
                <a:t>CContext</a:t>
              </a:r>
              <a:r>
                <a:rPr lang="en-US" sz="2200" dirty="0">
                  <a:solidFill>
                    <a:schemeClr val="tx1"/>
                  </a:solidFill>
                </a:rPr>
                <a:t>*, </a:t>
              </a:r>
              <a:r>
                <a:rPr lang="en-US" sz="2200" dirty="0" err="1">
                  <a:solidFill>
                    <a:srgbClr val="000080"/>
                  </a:solidFill>
                </a:rPr>
                <a:t>params</a:t>
              </a:r>
              <a:r>
                <a:rPr lang="en-US" sz="2200" dirty="0">
                  <a:solidFill>
                    <a:srgbClr val="000080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[]</a:t>
              </a:r>
              <a:r>
                <a:rPr lang="en-US" sz="2200" dirty="0">
                  <a:solidFill>
                    <a:srgbClr val="000080"/>
                  </a:solidFill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</a:rPr>
                <a:t>stringEx</a:t>
              </a:r>
              <a:r>
                <a:rPr lang="en-US" sz="22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Execute</a:t>
              </a:r>
              <a:r>
                <a:rPr lang="en-US" sz="2200" dirty="0">
                  <a:solidFill>
                    <a:schemeClr val="tx1"/>
                  </a:solidFill>
                </a:rPr>
                <a:t>(</a:t>
              </a:r>
              <a:r>
                <a:rPr lang="en-US" sz="2200" dirty="0" err="1">
                  <a:solidFill>
                    <a:srgbClr val="000080"/>
                  </a:solidFill>
                </a:rPr>
                <a:t>pCont</a:t>
              </a:r>
              <a:r>
                <a:rPr lang="en-US" sz="2200" dirty="0">
                  <a:solidFill>
                    <a:schemeClr val="tx1"/>
                  </a:solidFill>
                </a:rPr>
                <a:t> : </a:t>
              </a:r>
              <a:r>
                <a:rPr lang="en-US" sz="2200" dirty="0" err="1">
                  <a:solidFill>
                    <a:srgbClr val="428497"/>
                  </a:solidFill>
                </a:rPr>
                <a:t>CContext</a:t>
              </a:r>
              <a:r>
                <a:rPr lang="en-US" sz="2200" dirty="0">
                  <a:solidFill>
                    <a:schemeClr val="tx1"/>
                  </a:solidFill>
                </a:rPr>
                <a:t>*, </a:t>
              </a:r>
              <a:r>
                <a:rPr lang="en-US" sz="2200" dirty="0" err="1">
                  <a:solidFill>
                    <a:srgbClr val="000080"/>
                  </a:solidFill>
                </a:rPr>
                <a:t>params</a:t>
              </a:r>
              <a:r>
                <a:rPr lang="en-US" sz="2200" dirty="0">
                  <a:solidFill>
                    <a:srgbClr val="000080"/>
                  </a:solidFill>
                </a:rPr>
                <a:t> [] : </a:t>
              </a:r>
              <a:r>
                <a:rPr lang="en-US" sz="2200" dirty="0" err="1">
                  <a:solidFill>
                    <a:srgbClr val="428497"/>
                  </a:solidFill>
                </a:rPr>
                <a:t>stringEx</a:t>
              </a:r>
              <a:r>
                <a:rPr lang="en-US" sz="22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467999" y="1917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444000" y="1989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48000" y="1989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0..*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916000" y="5805000"/>
            <a:ext cx="287815" cy="503813"/>
            <a:chOff x="2556185" y="5805187"/>
            <a:chExt cx="427415" cy="863813"/>
          </a:xfrm>
        </p:grpSpPr>
        <p:cxnSp>
          <p:nvCxnSpPr>
            <p:cNvPr id="24" name="Прямая со стрелкой 23"/>
            <p:cNvCxnSpPr>
              <a:endCxn id="25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Равнобедренный треугольник 24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419815" y="5804813"/>
            <a:ext cx="287815" cy="503813"/>
            <a:chOff x="2556185" y="5805187"/>
            <a:chExt cx="427415" cy="863813"/>
          </a:xfrm>
        </p:grpSpPr>
        <p:cxnSp>
          <p:nvCxnSpPr>
            <p:cNvPr id="27" name="Прямая со стрелкой 26"/>
            <p:cNvCxnSpPr>
              <a:endCxn id="28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Равнобедренный треугольник 27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995815" y="5804813"/>
            <a:ext cx="287815" cy="503813"/>
            <a:chOff x="2556185" y="5805187"/>
            <a:chExt cx="427415" cy="863813"/>
          </a:xfrm>
        </p:grpSpPr>
        <p:cxnSp>
          <p:nvCxnSpPr>
            <p:cNvPr id="30" name="Прямая со стрелкой 29"/>
            <p:cNvCxnSpPr>
              <a:endCxn id="31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Равнобедренный треугольник 30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4571815" y="5804813"/>
            <a:ext cx="287815" cy="503813"/>
            <a:chOff x="2556185" y="5805187"/>
            <a:chExt cx="427415" cy="863813"/>
          </a:xfrm>
        </p:grpSpPr>
        <p:cxnSp>
          <p:nvCxnSpPr>
            <p:cNvPr id="37" name="Прямая со стрелкой 36"/>
            <p:cNvCxnSpPr>
              <a:endCxn id="38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Равнобедренный треугольник 37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5147815" y="5804813"/>
            <a:ext cx="287815" cy="503813"/>
            <a:chOff x="2556185" y="5805187"/>
            <a:chExt cx="427415" cy="863813"/>
          </a:xfrm>
        </p:grpSpPr>
        <p:cxnSp>
          <p:nvCxnSpPr>
            <p:cNvPr id="40" name="Прямая со стрелкой 39"/>
            <p:cNvCxnSpPr>
              <a:endCxn id="41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Равнобедренный треугольник 40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5723815" y="5804813"/>
            <a:ext cx="287815" cy="503813"/>
            <a:chOff x="2556185" y="5805187"/>
            <a:chExt cx="427415" cy="863813"/>
          </a:xfrm>
        </p:grpSpPr>
        <p:cxnSp>
          <p:nvCxnSpPr>
            <p:cNvPr id="43" name="Прямая со стрелкой 42"/>
            <p:cNvCxnSpPr>
              <a:endCxn id="44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Равнобедренный треугольник 43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6371815" y="5804813"/>
            <a:ext cx="287815" cy="503813"/>
            <a:chOff x="2556185" y="5805187"/>
            <a:chExt cx="427415" cy="863813"/>
          </a:xfrm>
        </p:grpSpPr>
        <p:cxnSp>
          <p:nvCxnSpPr>
            <p:cNvPr id="46" name="Прямая со стрелкой 45"/>
            <p:cNvCxnSpPr>
              <a:endCxn id="47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Равнобедренный треугольник 46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6947815" y="5804813"/>
            <a:ext cx="287815" cy="503813"/>
            <a:chOff x="2556185" y="5805187"/>
            <a:chExt cx="427415" cy="863813"/>
          </a:xfrm>
        </p:grpSpPr>
        <p:cxnSp>
          <p:nvCxnSpPr>
            <p:cNvPr id="49" name="Прямая со стрелкой 48"/>
            <p:cNvCxnSpPr>
              <a:endCxn id="51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Равнобедренный треугольник 50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7523815" y="5804813"/>
            <a:ext cx="287815" cy="503813"/>
            <a:chOff x="2556185" y="5805187"/>
            <a:chExt cx="427415" cy="863813"/>
          </a:xfrm>
        </p:grpSpPr>
        <p:cxnSp>
          <p:nvCxnSpPr>
            <p:cNvPr id="53" name="Прямая со стрелкой 52"/>
            <p:cNvCxnSpPr>
              <a:endCxn id="54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Равнобедренный треугольник 53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8099815" y="5804813"/>
            <a:ext cx="287815" cy="503813"/>
            <a:chOff x="2556185" y="5805187"/>
            <a:chExt cx="427415" cy="863813"/>
          </a:xfrm>
        </p:grpSpPr>
        <p:cxnSp>
          <p:nvCxnSpPr>
            <p:cNvPr id="57" name="Прямая со стрелкой 56"/>
            <p:cNvCxnSpPr>
              <a:endCxn id="58" idx="0"/>
            </p:cNvCxnSpPr>
            <p:nvPr/>
          </p:nvCxnSpPr>
          <p:spPr>
            <a:xfrm flipV="1">
              <a:off x="2771999" y="5805187"/>
              <a:ext cx="6222" cy="863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Равнобедренный треугольник 57"/>
            <p:cNvSpPr/>
            <p:nvPr/>
          </p:nvSpPr>
          <p:spPr>
            <a:xfrm rot="21596854" flipH="1">
              <a:off x="2556185" y="5805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073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Прямая со стрелкой 69"/>
          <p:cNvCxnSpPr/>
          <p:nvPr/>
        </p:nvCxnSpPr>
        <p:spPr>
          <a:xfrm flipV="1">
            <a:off x="3420000" y="4509000"/>
            <a:ext cx="6221" cy="1080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3780000" y="2277001"/>
            <a:ext cx="6221" cy="100799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2556000" y="4509000"/>
            <a:ext cx="6221" cy="1080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484000" y="2277000"/>
            <a:ext cx="6221" cy="100799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авнобедренный треугольник 31"/>
          <p:cNvSpPr/>
          <p:nvPr/>
        </p:nvSpPr>
        <p:spPr>
          <a:xfrm rot="21596854" flipH="1">
            <a:off x="2268185" y="2277193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команда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SwitchOn</a:t>
            </a:r>
            <a:endParaRPr lang="ru-RU" altLang="ru-RU" sz="4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972000" y="3213000"/>
            <a:ext cx="1872000" cy="1296000"/>
            <a:chOff x="5940000" y="909000"/>
            <a:chExt cx="2448000" cy="1117241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5940000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CLampObject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1836000" y="1197000"/>
            <a:ext cx="2520000" cy="1080000"/>
            <a:chOff x="467999" y="1413000"/>
            <a:chExt cx="2808001" cy="1224000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68000" y="1413000"/>
              <a:ext cx="2808000" cy="122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Name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string</a:t>
              </a: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222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1908000" y="5229000"/>
            <a:ext cx="2016000" cy="864000"/>
            <a:chOff x="5796000" y="909000"/>
            <a:chExt cx="2448000" cy="617143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CSwitchOn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204000" y="3213000"/>
            <a:ext cx="1872000" cy="1296000"/>
            <a:chOff x="5940000" y="909000"/>
            <a:chExt cx="2448000" cy="1117241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5940000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CTVObject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Равнобедренный треугольник 68"/>
          <p:cNvSpPr/>
          <p:nvPr/>
        </p:nvSpPr>
        <p:spPr>
          <a:xfrm rot="21596854" flipH="1">
            <a:off x="3564185" y="2277193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6228000" y="1773000"/>
            <a:ext cx="2736000" cy="648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* Этого класса пока нет в программе</a:t>
            </a:r>
          </a:p>
        </p:txBody>
      </p:sp>
      <p:cxnSp>
        <p:nvCxnSpPr>
          <p:cNvPr id="72" name="Прямая со стрелкой 71"/>
          <p:cNvCxnSpPr>
            <a:stCxn id="71" idx="2"/>
          </p:cNvCxnSpPr>
          <p:nvPr/>
        </p:nvCxnSpPr>
        <p:spPr>
          <a:xfrm flipH="1">
            <a:off x="5220000" y="2421000"/>
            <a:ext cx="2376000" cy="936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73" idx="1"/>
          </p:cNvCxnSpPr>
          <p:nvPr/>
        </p:nvCxnSpPr>
        <p:spPr>
          <a:xfrm flipH="1">
            <a:off x="3636000" y="4941000"/>
            <a:ext cx="17280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5364000" y="4005000"/>
            <a:ext cx="3600000" cy="187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Для того, чтобы выполнить действие ("</a:t>
            </a:r>
            <a:r>
              <a:rPr lang="ru-RU" sz="2200" dirty="0" err="1">
                <a:solidFill>
                  <a:schemeClr val="tx1"/>
                </a:solidFill>
              </a:rPr>
              <a:t>вкл</a:t>
            </a:r>
            <a:r>
              <a:rPr lang="ru-RU" sz="2200" dirty="0">
                <a:solidFill>
                  <a:schemeClr val="tx1"/>
                </a:solidFill>
              </a:rPr>
              <a:t>") команда должна знать внутреннюю структуру объектов. А это логические зависимости ко всем таким объектам.</a:t>
            </a:r>
          </a:p>
        </p:txBody>
      </p:sp>
    </p:spTree>
    <p:extLst>
      <p:ext uri="{BB962C8B-B14F-4D97-AF65-F5344CB8AC3E}">
        <p14:creationId xmlns:p14="http://schemas.microsoft.com/office/powerpoint/2010/main" val="26326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 стрелкой 73"/>
          <p:cNvCxnSpPr/>
          <p:nvPr/>
        </p:nvCxnSpPr>
        <p:spPr>
          <a:xfrm flipV="1">
            <a:off x="6444000" y="2205000"/>
            <a:ext cx="0" cy="1584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40" idx="0"/>
          </p:cNvCxnSpPr>
          <p:nvPr/>
        </p:nvCxnSpPr>
        <p:spPr>
          <a:xfrm flipV="1">
            <a:off x="4716000" y="3069000"/>
            <a:ext cx="6221" cy="1511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 rot="2766528">
            <a:off x="2963204" y="2847167"/>
            <a:ext cx="427415" cy="1511813"/>
            <a:chOff x="3636185" y="3069000"/>
            <a:chExt cx="427415" cy="1511813"/>
          </a:xfrm>
        </p:grpSpPr>
        <p:cxnSp>
          <p:nvCxnSpPr>
            <p:cNvPr id="41" name="Прямая со стрелкой 40"/>
            <p:cNvCxnSpPr>
              <a:endCxn id="48" idx="0"/>
            </p:cNvCxnSpPr>
            <p:nvPr/>
          </p:nvCxnSpPr>
          <p:spPr>
            <a:xfrm flipV="1">
              <a:off x="3852000" y="3069000"/>
              <a:ext cx="6221" cy="1511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Равнобедренный треугольник 47"/>
            <p:cNvSpPr/>
            <p:nvPr/>
          </p:nvSpPr>
          <p:spPr>
            <a:xfrm rot="21596854" flipH="1">
              <a:off x="3636185" y="3069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 rot="18500868">
            <a:off x="2226846" y="2661419"/>
            <a:ext cx="1422928" cy="2052624"/>
            <a:chOff x="2645111" y="2277195"/>
            <a:chExt cx="1422928" cy="2052624"/>
          </a:xfrm>
        </p:grpSpPr>
        <p:cxnSp>
          <p:nvCxnSpPr>
            <p:cNvPr id="68" name="Прямая со стрелкой 67"/>
            <p:cNvCxnSpPr/>
            <p:nvPr/>
          </p:nvCxnSpPr>
          <p:spPr>
            <a:xfrm rot="3099132" flipH="1" flipV="1">
              <a:off x="2453454" y="2715234"/>
              <a:ext cx="1806242" cy="1422928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Равнобедренный треугольник 68"/>
            <p:cNvSpPr/>
            <p:nvPr/>
          </p:nvSpPr>
          <p:spPr>
            <a:xfrm rot="21596854" flipH="1">
              <a:off x="3132186" y="227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" name="Прямая со стрелкой 56"/>
          <p:cNvCxnSpPr/>
          <p:nvPr/>
        </p:nvCxnSpPr>
        <p:spPr>
          <a:xfrm flipH="1">
            <a:off x="5796000" y="1989000"/>
            <a:ext cx="1368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332000" y="3141000"/>
            <a:ext cx="6221" cy="10079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авнобедренный треугольник 31"/>
          <p:cNvSpPr/>
          <p:nvPr/>
        </p:nvSpPr>
        <p:spPr>
          <a:xfrm rot="21596854" flipH="1">
            <a:off x="1116185" y="3069196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команда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SwitchOn</a:t>
            </a:r>
            <a:endParaRPr lang="ru-RU" altLang="ru-RU" sz="4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044000" y="4077000"/>
            <a:ext cx="1872000" cy="1296000"/>
            <a:chOff x="5940000" y="909000"/>
            <a:chExt cx="2448000" cy="1117241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5940000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CLampObject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252000" y="1989000"/>
            <a:ext cx="2520000" cy="1080000"/>
            <a:chOff x="467999" y="1413000"/>
            <a:chExt cx="2808001" cy="1224000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68000" y="1413000"/>
              <a:ext cx="2808000" cy="122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Name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string</a:t>
              </a: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222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6948000" y="1773000"/>
            <a:ext cx="2016000" cy="864000"/>
            <a:chOff x="5796000" y="909000"/>
            <a:chExt cx="2448000" cy="617143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CSwitchOn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276000" y="4077000"/>
            <a:ext cx="1872000" cy="1296000"/>
            <a:chOff x="5940000" y="909000"/>
            <a:chExt cx="2448000" cy="1117241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5940000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CTVObject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Скругленный прямоугольник 72"/>
          <p:cNvSpPr/>
          <p:nvPr/>
        </p:nvSpPr>
        <p:spPr>
          <a:xfrm>
            <a:off x="5292000" y="3717000"/>
            <a:ext cx="3744000" cy="25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Теперь для создания нового объекта с функцией "</a:t>
            </a:r>
            <a:r>
              <a:rPr lang="ru-RU" sz="2200" dirty="0" err="1">
                <a:solidFill>
                  <a:schemeClr val="tx1"/>
                </a:solidFill>
              </a:rPr>
              <a:t>вкл</a:t>
            </a:r>
            <a:r>
              <a:rPr lang="ru-RU" sz="2200" dirty="0">
                <a:solidFill>
                  <a:schemeClr val="tx1"/>
                </a:solidFill>
              </a:rPr>
              <a:t>/</a:t>
            </a:r>
            <a:r>
              <a:rPr lang="ru-RU" sz="2200" dirty="0" err="1">
                <a:solidFill>
                  <a:schemeClr val="tx1"/>
                </a:solidFill>
              </a:rPr>
              <a:t>выкл</a:t>
            </a:r>
            <a:r>
              <a:rPr lang="ru-RU" sz="2200" dirty="0">
                <a:solidFill>
                  <a:schemeClr val="tx1"/>
                </a:solidFill>
              </a:rPr>
              <a:t>" не нужно искать все команды, которые её реализуют. И невозможно забыть прописать такую команду, потому что зависимость у команды только одна.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917000"/>
            <a:ext cx="2592000" cy="1152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/>
          <p:cNvGrpSpPr/>
          <p:nvPr/>
        </p:nvGrpSpPr>
        <p:grpSpPr>
          <a:xfrm>
            <a:off x="3276000" y="1773000"/>
            <a:ext cx="2520001" cy="1296000"/>
            <a:chOff x="5940000" y="909000"/>
            <a:chExt cx="2448001" cy="1117241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940001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</a:rPr>
                <a:t>ISwitchOnOffObject</a:t>
              </a:r>
              <a:endParaRPr lang="en-US" sz="2200" b="1" i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SwitchOn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 err="1">
                  <a:solidFill>
                    <a:srgbClr val="880000"/>
                  </a:solidFill>
                </a:rPr>
                <a:t>SwitchOff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Равнобедренный треугольник 39"/>
          <p:cNvSpPr/>
          <p:nvPr/>
        </p:nvSpPr>
        <p:spPr>
          <a:xfrm rot="21596854" flipH="1">
            <a:off x="4500185" y="3069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3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Прямая со стрелкой 34"/>
          <p:cNvCxnSpPr>
            <a:endCxn id="40" idx="0"/>
          </p:cNvCxnSpPr>
          <p:nvPr/>
        </p:nvCxnSpPr>
        <p:spPr>
          <a:xfrm flipV="1">
            <a:off x="4716000" y="3069000"/>
            <a:ext cx="6221" cy="1511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 rot="2766528">
            <a:off x="2963204" y="2847167"/>
            <a:ext cx="427415" cy="1511813"/>
            <a:chOff x="3636185" y="3069000"/>
            <a:chExt cx="427415" cy="1511813"/>
          </a:xfrm>
        </p:grpSpPr>
        <p:cxnSp>
          <p:nvCxnSpPr>
            <p:cNvPr id="41" name="Прямая со стрелкой 40"/>
            <p:cNvCxnSpPr>
              <a:endCxn id="48" idx="0"/>
            </p:cNvCxnSpPr>
            <p:nvPr/>
          </p:nvCxnSpPr>
          <p:spPr>
            <a:xfrm flipV="1">
              <a:off x="3852000" y="3069000"/>
              <a:ext cx="6221" cy="151181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Равнобедренный треугольник 47"/>
            <p:cNvSpPr/>
            <p:nvPr/>
          </p:nvSpPr>
          <p:spPr>
            <a:xfrm rot="21596854" flipH="1">
              <a:off x="3636185" y="3069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/>
          <p:cNvGrpSpPr/>
          <p:nvPr/>
        </p:nvGrpSpPr>
        <p:grpSpPr>
          <a:xfrm rot="18500868">
            <a:off x="2226846" y="2661419"/>
            <a:ext cx="1422928" cy="2052624"/>
            <a:chOff x="2645111" y="2277195"/>
            <a:chExt cx="1422928" cy="2052624"/>
          </a:xfrm>
        </p:grpSpPr>
        <p:cxnSp>
          <p:nvCxnSpPr>
            <p:cNvPr id="68" name="Прямая со стрелкой 67"/>
            <p:cNvCxnSpPr/>
            <p:nvPr/>
          </p:nvCxnSpPr>
          <p:spPr>
            <a:xfrm rot="3099132" flipH="1" flipV="1">
              <a:off x="2453454" y="2715234"/>
              <a:ext cx="1806242" cy="1422928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Равнобедренный треугольник 68"/>
            <p:cNvSpPr/>
            <p:nvPr/>
          </p:nvSpPr>
          <p:spPr>
            <a:xfrm rot="21596854" flipH="1">
              <a:off x="3132186" y="227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" name="Прямая со стрелкой 56"/>
          <p:cNvCxnSpPr>
            <a:stCxn id="51" idx="1"/>
          </p:cNvCxnSpPr>
          <p:nvPr/>
        </p:nvCxnSpPr>
        <p:spPr>
          <a:xfrm flipH="1">
            <a:off x="5796000" y="1557000"/>
            <a:ext cx="1152000" cy="432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332000" y="3141000"/>
            <a:ext cx="6221" cy="10079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Равнобедренный треугольник 31"/>
          <p:cNvSpPr/>
          <p:nvPr/>
        </p:nvSpPr>
        <p:spPr>
          <a:xfrm rot="21596854" flipH="1">
            <a:off x="1116185" y="3069196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команда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Open</a:t>
            </a:r>
            <a:endParaRPr lang="ru-RU" altLang="ru-RU" sz="4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252000" y="1989000"/>
            <a:ext cx="2520000" cy="1080000"/>
            <a:chOff x="467999" y="1413000"/>
            <a:chExt cx="2808001" cy="1224000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68000" y="1413000"/>
              <a:ext cx="2808000" cy="1224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  <a:cs typeface="Consolas" panose="020B0609020204030204" pitchFamily="49" charset="0"/>
                </a:rPr>
                <a:t>CBaseObject</a:t>
              </a:r>
              <a:endParaRPr lang="en-US" sz="2200" b="1" i="1" dirty="0">
                <a:solidFill>
                  <a:schemeClr val="tx1"/>
                </a:solidFill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-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0080"/>
                  </a:solidFill>
                  <a:cs typeface="Consolas" panose="020B0609020204030204" pitchFamily="49" charset="0"/>
                </a:rPr>
                <a:t>Name </a:t>
              </a:r>
              <a:r>
                <a:rPr lang="en-US" sz="2200" dirty="0">
                  <a:solidFill>
                    <a:schemeClr val="tx1"/>
                  </a:solidFill>
                  <a:cs typeface="Consolas" panose="020B0609020204030204" pitchFamily="49" charset="0"/>
                </a:rPr>
                <a:t>: </a:t>
              </a:r>
              <a:r>
                <a:rPr lang="en-US" sz="2200" dirty="0">
                  <a:solidFill>
                    <a:srgbClr val="428497"/>
                  </a:solidFill>
                  <a:cs typeface="Consolas" panose="020B0609020204030204" pitchFamily="49" charset="0"/>
                </a:rPr>
                <a:t>string</a:t>
              </a: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67999" y="1773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2229000"/>
              <a:ext cx="280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6948000" y="2205000"/>
            <a:ext cx="2016000" cy="864000"/>
            <a:chOff x="5796000" y="909000"/>
            <a:chExt cx="2448000" cy="617143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CClose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276000" y="4077000"/>
            <a:ext cx="1872000" cy="1296000"/>
            <a:chOff x="5940000" y="909000"/>
            <a:chExt cx="2448000" cy="1117241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5940000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CWaterValve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Open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Close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180000" y="1917000"/>
            <a:ext cx="2592000" cy="1152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/>
          <p:cNvGrpSpPr/>
          <p:nvPr/>
        </p:nvGrpSpPr>
        <p:grpSpPr>
          <a:xfrm>
            <a:off x="3276000" y="1773000"/>
            <a:ext cx="2520001" cy="1296000"/>
            <a:chOff x="5940000" y="909000"/>
            <a:chExt cx="2448001" cy="1117241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940001" y="909000"/>
              <a:ext cx="2448000" cy="111724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i="1" dirty="0" err="1">
                  <a:solidFill>
                    <a:schemeClr val="tx1"/>
                  </a:solidFill>
                </a:rPr>
                <a:t>IOpenCloseObject</a:t>
              </a:r>
              <a:endParaRPr lang="en-US" sz="2200" b="1" i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Open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Close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5940000" y="121934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940000" y="140555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Равнобедренный треугольник 39"/>
          <p:cNvSpPr/>
          <p:nvPr/>
        </p:nvSpPr>
        <p:spPr>
          <a:xfrm rot="21596854" flipH="1">
            <a:off x="4500185" y="3069008"/>
            <a:ext cx="427415" cy="405995"/>
          </a:xfrm>
          <a:prstGeom prst="triangle">
            <a:avLst>
              <a:gd name="adj" fmla="val 480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9" name="Группа 48"/>
          <p:cNvGrpSpPr/>
          <p:nvPr/>
        </p:nvGrpSpPr>
        <p:grpSpPr>
          <a:xfrm>
            <a:off x="6948000" y="1125000"/>
            <a:ext cx="2016000" cy="864000"/>
            <a:chOff x="5796000" y="909000"/>
            <a:chExt cx="2448000" cy="617143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 err="1">
                  <a:solidFill>
                    <a:schemeClr val="tx1"/>
                  </a:solidFill>
                </a:rPr>
                <a:t>COpen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972000" y="4077000"/>
            <a:ext cx="1872000" cy="1296000"/>
            <a:chOff x="5796000" y="909000"/>
            <a:chExt cx="2448000" cy="129600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5796000" y="909000"/>
              <a:ext cx="2448000" cy="1296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200" b="1" dirty="0" err="1">
                  <a:solidFill>
                    <a:schemeClr val="tx1"/>
                  </a:solidFill>
                </a:rPr>
                <a:t>CDoorObject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ru-RU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Open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sz="2200" dirty="0">
                  <a:solidFill>
                    <a:schemeClr val="tx1"/>
                  </a:solidFill>
                </a:rPr>
                <a:t>+ </a:t>
              </a:r>
              <a:r>
                <a:rPr lang="en-US" sz="2200" dirty="0">
                  <a:solidFill>
                    <a:srgbClr val="880000"/>
                  </a:solidFill>
                </a:rPr>
                <a:t>Close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endParaRPr lang="ru-RU" sz="2200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>
              <a:off x="5796000" y="1269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5796000" y="148500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59"/>
          <p:cNvCxnSpPr>
            <a:stCxn id="43" idx="1"/>
          </p:cNvCxnSpPr>
          <p:nvPr/>
        </p:nvCxnSpPr>
        <p:spPr>
          <a:xfrm flipH="1" flipV="1">
            <a:off x="5796000" y="2133000"/>
            <a:ext cx="1152000" cy="5040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Скругленный прямоугольник 60"/>
          <p:cNvSpPr/>
          <p:nvPr/>
        </p:nvSpPr>
        <p:spPr>
          <a:xfrm>
            <a:off x="6228000" y="5373000"/>
            <a:ext cx="2736000" cy="648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* Этого класса пока нет в программе</a:t>
            </a:r>
          </a:p>
        </p:txBody>
      </p:sp>
      <p:cxnSp>
        <p:nvCxnSpPr>
          <p:cNvPr id="62" name="Прямая со стрелкой 61"/>
          <p:cNvCxnSpPr>
            <a:stCxn id="61" idx="1"/>
          </p:cNvCxnSpPr>
          <p:nvPr/>
        </p:nvCxnSpPr>
        <p:spPr>
          <a:xfrm flipH="1" flipV="1">
            <a:off x="5220000" y="4437000"/>
            <a:ext cx="1008000" cy="1260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84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0" y="1341000"/>
            <a:ext cx="9111646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CCmdSwitchOn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CBaseObject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m_ActiveModel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pContext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"Указанный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объект не найден"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ISwitchOnOffObject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ISwitchOnOffObject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pContext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m_Console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"Объект не поддерживает 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вкл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выкл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-27365"/>
            <a:ext cx="8785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Объектно-ориентированное проектирование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: </a:t>
            </a: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команда </a:t>
            </a:r>
            <a:r>
              <a:rPr lang="en-US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SwitchOn</a:t>
            </a:r>
            <a:endParaRPr lang="ru-RU" altLang="ru-RU" sz="4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11678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7092000" y="3357000"/>
            <a:ext cx="151200" cy="1224000"/>
            <a:chOff x="6300000" y="2205000"/>
            <a:chExt cx="144000" cy="1224000"/>
          </a:xfrm>
        </p:grpSpPr>
        <p:cxnSp>
          <p:nvCxnSpPr>
            <p:cNvPr id="191" name="Прямая соединительная линия 190"/>
            <p:cNvCxnSpPr/>
            <p:nvPr/>
          </p:nvCxnSpPr>
          <p:spPr>
            <a:xfrm flipV="1">
              <a:off x="6368571" y="2421000"/>
              <a:ext cx="3429" cy="100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Ромб 191"/>
            <p:cNvSpPr/>
            <p:nvPr/>
          </p:nvSpPr>
          <p:spPr>
            <a:xfrm rot="5400000">
              <a:off x="6228000" y="2277000"/>
              <a:ext cx="288000" cy="144000"/>
            </a:xfrm>
            <a:prstGeom prst="diamond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3996000" y="1341000"/>
            <a:ext cx="2592000" cy="144000"/>
            <a:chOff x="6732000" y="2349000"/>
            <a:chExt cx="2592000" cy="144000"/>
          </a:xfrm>
        </p:grpSpPr>
        <p:cxnSp>
          <p:nvCxnSpPr>
            <p:cNvPr id="98" name="Прямая соединительная линия 97"/>
            <p:cNvCxnSpPr/>
            <p:nvPr/>
          </p:nvCxnSpPr>
          <p:spPr>
            <a:xfrm flipH="1">
              <a:off x="6732000" y="2421000"/>
              <a:ext cx="25920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Ромб 98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9" name="Ромб 198"/>
          <p:cNvSpPr/>
          <p:nvPr/>
        </p:nvSpPr>
        <p:spPr>
          <a:xfrm>
            <a:off x="3996000" y="1629000"/>
            <a:ext cx="288000" cy="144000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8" name="Прямая соединительная линия 197"/>
          <p:cNvCxnSpPr/>
          <p:nvPr/>
        </p:nvCxnSpPr>
        <p:spPr>
          <a:xfrm flipH="1">
            <a:off x="3924000" y="1701000"/>
            <a:ext cx="20880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/>
          <p:cNvGrpSpPr/>
          <p:nvPr/>
        </p:nvGrpSpPr>
        <p:grpSpPr>
          <a:xfrm rot="5400000">
            <a:off x="108000" y="3645000"/>
            <a:ext cx="2016000" cy="144000"/>
            <a:chOff x="6732000" y="2349000"/>
            <a:chExt cx="2016000" cy="144000"/>
          </a:xfrm>
          <a:solidFill>
            <a:schemeClr val="tx1"/>
          </a:solidFill>
        </p:grpSpPr>
        <p:cxnSp>
          <p:nvCxnSpPr>
            <p:cNvPr id="221" name="Прямая соединительная линия 220"/>
            <p:cNvCxnSpPr/>
            <p:nvPr/>
          </p:nvCxnSpPr>
          <p:spPr>
            <a:xfrm rot="16200000" flipV="1">
              <a:off x="7740000" y="1413000"/>
              <a:ext cx="0" cy="2016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Ромб 221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1" name="Группа 210"/>
          <p:cNvGrpSpPr/>
          <p:nvPr/>
        </p:nvGrpSpPr>
        <p:grpSpPr>
          <a:xfrm rot="5400000">
            <a:off x="2880000" y="3177000"/>
            <a:ext cx="1080000" cy="144000"/>
            <a:chOff x="6732000" y="2349000"/>
            <a:chExt cx="1080000" cy="144000"/>
          </a:xfrm>
          <a:solidFill>
            <a:schemeClr val="tx1"/>
          </a:solidFill>
        </p:grpSpPr>
        <p:cxnSp>
          <p:nvCxnSpPr>
            <p:cNvPr id="212" name="Прямая соединительная линия 211"/>
            <p:cNvCxnSpPr/>
            <p:nvPr/>
          </p:nvCxnSpPr>
          <p:spPr>
            <a:xfrm rot="16200000" flipV="1">
              <a:off x="7272000" y="1881000"/>
              <a:ext cx="0" cy="1080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Ромб 212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4716000" y="4653000"/>
            <a:ext cx="576000" cy="144000"/>
            <a:chOff x="6732000" y="2349000"/>
            <a:chExt cx="576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020000" y="2133000"/>
              <a:ext cx="0" cy="576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396000" y="981000"/>
            <a:ext cx="3600000" cy="1728000"/>
            <a:chOff x="467999" y="1413000"/>
            <a:chExt cx="2433602" cy="1913142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68002" y="1413000"/>
              <a:ext cx="2433599" cy="191314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CContext</a:t>
              </a:r>
              <a:endParaRPr lang="en-US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</a:rPr>
                <a:t>m_Console</a:t>
              </a:r>
              <a:r>
                <a:rPr lang="en-US" dirty="0">
                  <a:solidFill>
                    <a:schemeClr val="tx1"/>
                  </a:solidFill>
                </a:rPr>
                <a:t> : </a:t>
              </a:r>
              <a:r>
                <a:rPr lang="en-US" dirty="0" err="1">
                  <a:solidFill>
                    <a:srgbClr val="428497"/>
                  </a:solidFill>
                </a:rPr>
                <a:t>CConsoleManip</a:t>
              </a:r>
              <a:endParaRPr lang="ru-RU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</a:rPr>
                <a:t>m_Commands</a:t>
              </a:r>
              <a:r>
                <a:rPr lang="en-US" dirty="0">
                  <a:solidFill>
                    <a:schemeClr val="tx1"/>
                  </a:solidFill>
                </a:rPr>
                <a:t> : </a:t>
              </a:r>
              <a:r>
                <a:rPr lang="en-US" dirty="0" err="1">
                  <a:solidFill>
                    <a:srgbClr val="428497"/>
                  </a:solidFill>
                </a:rPr>
                <a:t>CCommandHolder</a:t>
              </a:r>
              <a:endParaRPr lang="ru-RU" dirty="0">
                <a:solidFill>
                  <a:srgbClr val="428497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</a:rPr>
                <a:t>m_ActiveModel</a:t>
              </a:r>
              <a:r>
                <a:rPr lang="en-US" dirty="0">
                  <a:solidFill>
                    <a:srgbClr val="000080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rgbClr val="428497"/>
                  </a:solidFill>
                </a:rPr>
                <a:t>CModel</a:t>
              </a:r>
              <a:endParaRPr lang="ru-RU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</a:rPr>
                <a:t>m_ObjFactory</a:t>
              </a:r>
              <a:r>
                <a:rPr lang="en-US" dirty="0">
                  <a:solidFill>
                    <a:srgbClr val="000080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rgbClr val="428497"/>
                  </a:solidFill>
                </a:rPr>
                <a:t>CObjectFactory</a:t>
              </a:r>
              <a:endParaRPr lang="en-US" dirty="0">
                <a:solidFill>
                  <a:srgbClr val="428497"/>
                </a:solidFill>
              </a:endParaRPr>
            </a:p>
            <a:p>
              <a:pPr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67999" y="1731857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2927571"/>
              <a:ext cx="243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Группа 84"/>
          <p:cNvGrpSpPr/>
          <p:nvPr/>
        </p:nvGrpSpPr>
        <p:grpSpPr>
          <a:xfrm>
            <a:off x="180000" y="4725000"/>
            <a:ext cx="2591999" cy="648001"/>
            <a:chOff x="5617894" y="908999"/>
            <a:chExt cx="2448001" cy="558620"/>
          </a:xfrm>
        </p:grpSpPr>
        <p:sp>
          <p:nvSpPr>
            <p:cNvPr id="86" name="Прямоугольник 85"/>
            <p:cNvSpPr/>
            <p:nvPr/>
          </p:nvSpPr>
          <p:spPr>
            <a:xfrm>
              <a:off x="5617895" y="908999"/>
              <a:ext cx="2448000" cy="55862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CObjectFactory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ru-RU" dirty="0">
                  <a:solidFill>
                    <a:schemeClr val="tx1"/>
                  </a:solidFill>
                </a:rPr>
                <a:t>-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000080"/>
                  </a:solidFill>
                </a:rPr>
                <a:t>Objects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  <a:r>
                <a:rPr lang="en-US" dirty="0">
                  <a:solidFill>
                    <a:srgbClr val="000080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rgbClr val="428497"/>
                  </a:solidFill>
                </a:rPr>
                <a:t>CBaseObject</a:t>
              </a:r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87" name="Прямая соединительная линия 8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Группа 104"/>
          <p:cNvGrpSpPr/>
          <p:nvPr/>
        </p:nvGrpSpPr>
        <p:grpSpPr>
          <a:xfrm>
            <a:off x="5724000" y="2493000"/>
            <a:ext cx="2880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dirty="0">
                  <a:solidFill>
                    <a:schemeClr val="tx1"/>
                  </a:solidFill>
                </a:rPr>
                <a:t>-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rgbClr val="000080"/>
                  </a:solidFill>
                </a:rPr>
                <a:t>Commands </a:t>
              </a:r>
              <a:r>
                <a:rPr lang="en-US" dirty="0">
                  <a:solidFill>
                    <a:schemeClr val="tx1"/>
                  </a:solidFill>
                </a:rPr>
                <a:t>[]</a:t>
              </a:r>
              <a:r>
                <a:rPr lang="en-US" dirty="0">
                  <a:solidFill>
                    <a:srgbClr val="000080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rgbClr val="428497"/>
                  </a:solidFill>
                </a:rPr>
                <a:t>ICommand</a:t>
              </a:r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6588000" y="4365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4284000" y="5013000"/>
            <a:ext cx="1512000" cy="576000"/>
            <a:chOff x="467999" y="1413000"/>
            <a:chExt cx="2433602" cy="63771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3" y="1413000"/>
              <a:ext cx="2433598" cy="637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CBaseObject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67999" y="1773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1917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TextBox 344"/>
          <p:cNvSpPr txBox="1"/>
          <p:nvPr/>
        </p:nvSpPr>
        <p:spPr>
          <a:xfrm>
            <a:off x="7164000" y="4005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1476000" y="5301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1980000" y="587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076000" y="4365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5004000" y="4725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189" name="Группа 188"/>
          <p:cNvGrpSpPr/>
          <p:nvPr/>
        </p:nvGrpSpPr>
        <p:grpSpPr>
          <a:xfrm>
            <a:off x="1908000" y="3285000"/>
            <a:ext cx="3528000" cy="1152000"/>
            <a:chOff x="5617894" y="908999"/>
            <a:chExt cx="2448001" cy="893792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5617895" y="908999"/>
              <a:ext cx="2448000" cy="89379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>
                  <a:solidFill>
                    <a:srgbClr val="000080"/>
                  </a:solidFill>
                </a:rPr>
                <a:t>m_Objects</a:t>
              </a:r>
              <a:r>
                <a:rPr lang="en-US" dirty="0">
                  <a:solidFill>
                    <a:schemeClr val="tx1"/>
                  </a:solidFill>
                </a:rPr>
                <a:t>[] : </a:t>
              </a:r>
              <a:r>
                <a:rPr lang="en-US" dirty="0" err="1">
                  <a:solidFill>
                    <a:srgbClr val="428497"/>
                  </a:solidFill>
                </a:rPr>
                <a:t>CBaseObject</a:t>
              </a:r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+ </a:t>
              </a:r>
              <a:r>
                <a:rPr lang="en-US" dirty="0" err="1">
                  <a:solidFill>
                    <a:srgbClr val="000080"/>
                  </a:solidFill>
                </a:rPr>
                <a:t>m_MusicContext</a:t>
              </a:r>
              <a:r>
                <a:rPr lang="en-US" dirty="0">
                  <a:solidFill>
                    <a:schemeClr val="tx1"/>
                  </a:solidFill>
                </a:rPr>
                <a:t> : </a:t>
              </a:r>
              <a:r>
                <a:rPr lang="en-US" dirty="0" err="1">
                  <a:solidFill>
                    <a:srgbClr val="428497"/>
                  </a:solidFill>
                </a:rPr>
                <a:t>CMusicContext</a:t>
              </a:r>
              <a:endParaRPr lang="en-US" dirty="0">
                <a:solidFill>
                  <a:srgbClr val="428497"/>
                </a:solidFill>
              </a:endParaRPr>
            </a:p>
          </p:txBody>
        </p: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>
              <a:off x="5617894" y="1579343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Прямая соединительная линия 200"/>
          <p:cNvCxnSpPr/>
          <p:nvPr/>
        </p:nvCxnSpPr>
        <p:spPr>
          <a:xfrm>
            <a:off x="6012000" y="1701000"/>
            <a:ext cx="0" cy="7920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236000" y="3285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grpSp>
        <p:nvGrpSpPr>
          <p:cNvPr id="214" name="Группа 213"/>
          <p:cNvGrpSpPr/>
          <p:nvPr/>
        </p:nvGrpSpPr>
        <p:grpSpPr>
          <a:xfrm>
            <a:off x="6516000" y="1053000"/>
            <a:ext cx="1799999" cy="935999"/>
            <a:chOff x="5617894" y="908999"/>
            <a:chExt cx="2448000" cy="403447"/>
          </a:xfrm>
        </p:grpSpPr>
        <p:sp>
          <p:nvSpPr>
            <p:cNvPr id="215" name="Прямоугольник 214"/>
            <p:cNvSpPr/>
            <p:nvPr/>
          </p:nvSpPr>
          <p:spPr>
            <a:xfrm>
              <a:off x="5617895" y="908999"/>
              <a:ext cx="2447999" cy="403447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CConsoleManip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Прямая соединительная линия 215"/>
            <p:cNvCxnSpPr/>
            <p:nvPr/>
          </p:nvCxnSpPr>
          <p:spPr>
            <a:xfrm>
              <a:off x="5617894" y="10641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218"/>
            <p:cNvCxnSpPr/>
            <p:nvPr/>
          </p:nvCxnSpPr>
          <p:spPr>
            <a:xfrm>
              <a:off x="5617894" y="1188309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Прямая соединительная линия 233"/>
          <p:cNvCxnSpPr/>
          <p:nvPr/>
        </p:nvCxnSpPr>
        <p:spPr>
          <a:xfrm flipH="1">
            <a:off x="1404000" y="5877000"/>
            <a:ext cx="1080000" cy="0"/>
          </a:xfrm>
          <a:prstGeom prst="lin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2484000" y="5661000"/>
            <a:ext cx="1512000" cy="576000"/>
            <a:chOff x="467999" y="1413000"/>
            <a:chExt cx="2433602" cy="637714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468003" y="1413000"/>
              <a:ext cx="2433598" cy="637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CBaseObject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Прямая соединительная линия 62"/>
            <p:cNvCxnSpPr/>
            <p:nvPr/>
          </p:nvCxnSpPr>
          <p:spPr>
            <a:xfrm>
              <a:off x="467999" y="1773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467999" y="1917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Группа 65"/>
          <p:cNvGrpSpPr/>
          <p:nvPr/>
        </p:nvGrpSpPr>
        <p:grpSpPr>
          <a:xfrm rot="5400000">
            <a:off x="1152000" y="5553000"/>
            <a:ext cx="504000" cy="144000"/>
            <a:chOff x="6732000" y="2349000"/>
            <a:chExt cx="504000" cy="144000"/>
          </a:xfrm>
          <a:solidFill>
            <a:schemeClr val="tx1"/>
          </a:solidFill>
        </p:grpSpPr>
        <p:cxnSp>
          <p:nvCxnSpPr>
            <p:cNvPr id="67" name="Прямая соединительная линия 66"/>
            <p:cNvCxnSpPr/>
            <p:nvPr/>
          </p:nvCxnSpPr>
          <p:spPr>
            <a:xfrm rot="16200000" flipV="1">
              <a:off x="6984000" y="2169000"/>
              <a:ext cx="0" cy="504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Ромб 67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7503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 rot="-5400000">
            <a:off x="5148093" y="2780907"/>
            <a:ext cx="287814" cy="863999"/>
            <a:chOff x="4932186" y="2997002"/>
            <a:chExt cx="427415" cy="1152082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rot="5400000" flipH="1" flipV="1">
              <a:off x="4573936" y="3568818"/>
              <a:ext cx="1152082" cy="845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3780000" y="2493000"/>
            <a:ext cx="1008000" cy="144000"/>
            <a:chOff x="6732000" y="2349000"/>
            <a:chExt cx="1008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236000" y="1917000"/>
              <a:ext cx="0" cy="1008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Вывод списка команд и списка объектов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204000" y="1197000"/>
            <a:ext cx="1944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3636000" y="2997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8000" y="1989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4000" y="263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grpSp>
        <p:nvGrpSpPr>
          <p:cNvPr id="81" name="Группа 80"/>
          <p:cNvGrpSpPr/>
          <p:nvPr/>
        </p:nvGrpSpPr>
        <p:grpSpPr>
          <a:xfrm>
            <a:off x="5724000" y="2997000"/>
            <a:ext cx="864000" cy="720000"/>
            <a:chOff x="5796000" y="909000"/>
            <a:chExt cx="2448000" cy="617143"/>
          </a:xfrm>
        </p:grpSpPr>
        <p:sp>
          <p:nvSpPr>
            <p:cNvPr id="82" name="Прямоугольник 81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CHelp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Прямая соединительная линия 82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Прямая со стрелкой 129"/>
          <p:cNvCxnSpPr/>
          <p:nvPr/>
        </p:nvCxnSpPr>
        <p:spPr>
          <a:xfrm flipV="1">
            <a:off x="6156000" y="1629000"/>
            <a:ext cx="0" cy="136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endCxn id="106" idx="3"/>
          </p:cNvCxnSpPr>
          <p:nvPr/>
        </p:nvCxnSpPr>
        <p:spPr>
          <a:xfrm flipH="1">
            <a:off x="5148000" y="1629000"/>
            <a:ext cx="1008000" cy="1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Группа 131"/>
          <p:cNvGrpSpPr/>
          <p:nvPr/>
        </p:nvGrpSpPr>
        <p:grpSpPr>
          <a:xfrm>
            <a:off x="4140000" y="3789000"/>
            <a:ext cx="287814" cy="863999"/>
            <a:chOff x="4932186" y="2997002"/>
            <a:chExt cx="427415" cy="1152082"/>
          </a:xfrm>
        </p:grpSpPr>
        <p:cxnSp>
          <p:nvCxnSpPr>
            <p:cNvPr id="133" name="Прямая со стрелкой 132"/>
            <p:cNvCxnSpPr>
              <a:endCxn id="134" idx="0"/>
            </p:cNvCxnSpPr>
            <p:nvPr/>
          </p:nvCxnSpPr>
          <p:spPr>
            <a:xfrm rot="5400000" flipH="1" flipV="1">
              <a:off x="4573936" y="3568818"/>
              <a:ext cx="1152082" cy="845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Равнобедренный треугольник 133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5" name="Группа 134"/>
          <p:cNvGrpSpPr/>
          <p:nvPr/>
        </p:nvGrpSpPr>
        <p:grpSpPr>
          <a:xfrm>
            <a:off x="3852000" y="4509000"/>
            <a:ext cx="864000" cy="720000"/>
            <a:chOff x="5796000" y="909000"/>
            <a:chExt cx="2448000" cy="617143"/>
          </a:xfrm>
        </p:grpSpPr>
        <p:sp>
          <p:nvSpPr>
            <p:cNvPr id="136" name="Прямоугольник 135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CList</a:t>
              </a:r>
            </a:p>
          </p:txBody>
        </p:sp>
        <p:cxnSp>
          <p:nvCxnSpPr>
            <p:cNvPr id="137" name="Прямая соединительная линия 136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Группа 138"/>
          <p:cNvGrpSpPr/>
          <p:nvPr/>
        </p:nvGrpSpPr>
        <p:grpSpPr>
          <a:xfrm>
            <a:off x="1116000" y="2349000"/>
            <a:ext cx="1440000" cy="792000"/>
            <a:chOff x="5617894" y="908999"/>
            <a:chExt cx="2448001" cy="614482"/>
          </a:xfrm>
        </p:grpSpPr>
        <p:sp>
          <p:nvSpPr>
            <p:cNvPr id="140" name="Прямоугольник 139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Прямая соединительная линия 140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Прямая со стрелкой 142"/>
          <p:cNvCxnSpPr/>
          <p:nvPr/>
        </p:nvCxnSpPr>
        <p:spPr>
          <a:xfrm>
            <a:off x="1836000" y="4653000"/>
            <a:ext cx="2016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endCxn id="140" idx="2"/>
          </p:cNvCxnSpPr>
          <p:nvPr/>
        </p:nvCxnSpPr>
        <p:spPr>
          <a:xfrm flipV="1">
            <a:off x="1836000" y="3141000"/>
            <a:ext cx="1" cy="1512001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 rot="-5400000">
            <a:off x="5328093" y="2600907"/>
            <a:ext cx="287814" cy="1224000"/>
            <a:chOff x="4932186" y="2997002"/>
            <a:chExt cx="427415" cy="1632118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3780000" y="2493000"/>
            <a:ext cx="1008000" cy="144000"/>
            <a:chOff x="6732000" y="2349000"/>
            <a:chExt cx="1008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236000" y="1917000"/>
              <a:ext cx="0" cy="1008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Открытие и закрытие объектов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204000" y="1197000"/>
            <a:ext cx="1944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3636000" y="2997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8000" y="1989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4000" y="263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1116000" y="2349000"/>
            <a:ext cx="1440000" cy="792000"/>
            <a:chOff x="5617894" y="908999"/>
            <a:chExt cx="2448001" cy="61448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/>
          <p:nvPr/>
        </p:nvCxnSpPr>
        <p:spPr>
          <a:xfrm>
            <a:off x="6948000" y="3141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29" idx="2"/>
          </p:cNvCxnSpPr>
          <p:nvPr/>
        </p:nvCxnSpPr>
        <p:spPr>
          <a:xfrm flipV="1">
            <a:off x="1836000" y="3141000"/>
            <a:ext cx="1" cy="172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/>
          <p:cNvGrpSpPr/>
          <p:nvPr/>
        </p:nvGrpSpPr>
        <p:grpSpPr>
          <a:xfrm>
            <a:off x="6084000" y="2637000"/>
            <a:ext cx="864000" cy="720000"/>
            <a:chOff x="5796000" y="909000"/>
            <a:chExt cx="2448000" cy="61714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COpen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единительная линия 39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Группа 41"/>
          <p:cNvGrpSpPr/>
          <p:nvPr/>
        </p:nvGrpSpPr>
        <p:grpSpPr>
          <a:xfrm>
            <a:off x="6084000" y="3429000"/>
            <a:ext cx="864000" cy="720000"/>
            <a:chOff x="5796000" y="909000"/>
            <a:chExt cx="2448000" cy="617143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CClose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 rot="-5400000">
            <a:off x="5328093" y="3032907"/>
            <a:ext cx="287814" cy="1224000"/>
            <a:chOff x="4932186" y="2997002"/>
            <a:chExt cx="427415" cy="1632118"/>
          </a:xfrm>
        </p:grpSpPr>
        <p:cxnSp>
          <p:nvCxnSpPr>
            <p:cNvPr id="48" name="Прямая со стрелкой 47"/>
            <p:cNvCxnSpPr>
              <a:endCxn id="4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Равнобедренный треугольник 4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660000" y="1557000"/>
            <a:ext cx="2016000" cy="720000"/>
            <a:chOff x="6804000" y="3645000"/>
            <a:chExt cx="1944000" cy="720000"/>
          </a:xfrm>
        </p:grpSpPr>
        <p:sp>
          <p:nvSpPr>
            <p:cNvPr id="50" name="Прямоугольник 49"/>
            <p:cNvSpPr/>
            <p:nvPr/>
          </p:nvSpPr>
          <p:spPr>
            <a:xfrm>
              <a:off x="6804000" y="3645000"/>
              <a:ext cx="1944000" cy="7200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IOpenCloseObject</a:t>
              </a:r>
              <a:endParaRPr lang="en-US" sz="2200" b="1" i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endParaRPr lang="ru-RU" sz="2200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Прямая соединительная линия 50"/>
            <p:cNvCxnSpPr/>
            <p:nvPr/>
          </p:nvCxnSpPr>
          <p:spPr>
            <a:xfrm>
              <a:off x="6804000" y="3933000"/>
              <a:ext cx="19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6804000" y="4149000"/>
              <a:ext cx="19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>
            <a:endCxn id="50" idx="2"/>
          </p:cNvCxnSpPr>
          <p:nvPr/>
        </p:nvCxnSpPr>
        <p:spPr>
          <a:xfrm flipV="1">
            <a:off x="7668000" y="2277000"/>
            <a:ext cx="0" cy="136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6948000" y="2853000"/>
            <a:ext cx="720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6948000" y="3645000"/>
            <a:ext cx="720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8028000" y="3141000"/>
            <a:ext cx="0" cy="172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6948000" y="4005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836000" y="4869000"/>
            <a:ext cx="6192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5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3708000" y="3789000"/>
            <a:ext cx="287814" cy="1224000"/>
            <a:chOff x="4932186" y="2997002"/>
            <a:chExt cx="427415" cy="1632118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3780000" y="2493000"/>
            <a:ext cx="1008000" cy="144000"/>
            <a:chOff x="6732000" y="2349000"/>
            <a:chExt cx="1008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236000" y="1917000"/>
              <a:ext cx="0" cy="1008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Создание и удаление объектов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204000" y="1197000"/>
            <a:ext cx="1944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3636000" y="2997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8000" y="1989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4000" y="263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1116000" y="2349000"/>
            <a:ext cx="1440000" cy="792000"/>
            <a:chOff x="5617894" y="908999"/>
            <a:chExt cx="2448001" cy="61448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/>
          <p:nvPr/>
        </p:nvCxnSpPr>
        <p:spPr>
          <a:xfrm>
            <a:off x="2268000" y="5589000"/>
            <a:ext cx="2376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3276000" y="2853000"/>
            <a:ext cx="1" cy="172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4500000" y="3789000"/>
            <a:ext cx="287814" cy="1224000"/>
            <a:chOff x="4932186" y="2997002"/>
            <a:chExt cx="427415" cy="1632118"/>
          </a:xfrm>
        </p:grpSpPr>
        <p:cxnSp>
          <p:nvCxnSpPr>
            <p:cNvPr id="48" name="Прямая со стрелкой 47"/>
            <p:cNvCxnSpPr>
              <a:endCxn id="4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Равнобедренный треугольник 4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 стрелкой 53"/>
          <p:cNvCxnSpPr/>
          <p:nvPr/>
        </p:nvCxnSpPr>
        <p:spPr>
          <a:xfrm flipV="1">
            <a:off x="972000" y="4509000"/>
            <a:ext cx="0" cy="1440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5148000" y="5301000"/>
            <a:ext cx="0" cy="64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972000" y="5949000"/>
            <a:ext cx="4176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268000" y="3141000"/>
            <a:ext cx="0" cy="244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2556000" y="2853000"/>
            <a:ext cx="720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108000" y="3861000"/>
            <a:ext cx="1584000" cy="648001"/>
            <a:chOff x="5617894" y="908999"/>
            <a:chExt cx="2448001" cy="55862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5617895" y="908999"/>
              <a:ext cx="2448000" cy="55862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CObjectFactory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5617894" y="128141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Группа 60"/>
          <p:cNvGrpSpPr/>
          <p:nvPr/>
        </p:nvGrpSpPr>
        <p:grpSpPr>
          <a:xfrm>
            <a:off x="4428000" y="4581000"/>
            <a:ext cx="936000" cy="720000"/>
            <a:chOff x="5796000" y="909000"/>
            <a:chExt cx="2448000" cy="617143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CCreate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Прямая соединительная линия 62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Группа 68"/>
          <p:cNvGrpSpPr/>
          <p:nvPr/>
        </p:nvGrpSpPr>
        <p:grpSpPr>
          <a:xfrm>
            <a:off x="3132000" y="4581000"/>
            <a:ext cx="936000" cy="720000"/>
            <a:chOff x="5796000" y="909000"/>
            <a:chExt cx="2448000" cy="617143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CDelete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Прямая со стрелкой 72"/>
          <p:cNvCxnSpPr/>
          <p:nvPr/>
        </p:nvCxnSpPr>
        <p:spPr>
          <a:xfrm flipV="1">
            <a:off x="4644000" y="5301000"/>
            <a:ext cx="0" cy="28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5148000" y="3861000"/>
            <a:ext cx="3024001" cy="2231999"/>
            <a:chOff x="467999" y="1413001"/>
            <a:chExt cx="2144292" cy="1541143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0" y="1413001"/>
              <a:ext cx="2144291" cy="1541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CStudent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ru-RU" sz="2400" dirty="0">
                  <a:solidFill>
                    <a:srgbClr val="000080"/>
                  </a:solidFill>
                </a:rPr>
                <a:t>ФИО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428497"/>
                  </a:solidFill>
                </a:rPr>
                <a:t>string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ru-RU" sz="2400" dirty="0">
                  <a:solidFill>
                    <a:srgbClr val="000080"/>
                  </a:solidFill>
                </a:rPr>
                <a:t>возраст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int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ru-RU" sz="2400" dirty="0">
                  <a:solidFill>
                    <a:srgbClr val="000080"/>
                  </a:solidFill>
                </a:rPr>
                <a:t>пол</a:t>
              </a:r>
              <a:r>
                <a:rPr lang="ru-RU" sz="2400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 err="1">
                  <a:solidFill>
                    <a:srgbClr val="428497"/>
                  </a:solidFill>
                </a:rPr>
                <a:t>enmSex</a:t>
              </a:r>
              <a:endParaRPr lang="en-US" sz="2400" dirty="0">
                <a:solidFill>
                  <a:srgbClr val="428497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ru-RU" sz="2400" dirty="0">
                  <a:solidFill>
                    <a:srgbClr val="000080"/>
                  </a:solidFill>
                </a:rPr>
                <a:t>успеваемость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>
                  <a:solidFill>
                    <a:srgbClr val="0000FF"/>
                  </a:solidFill>
                </a:rPr>
                <a:t>float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67999" y="1711285"/>
              <a:ext cx="21442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2755286"/>
              <a:ext cx="2144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540000" y="3429000"/>
            <a:ext cx="3384000" cy="1152000"/>
            <a:chOff x="467999" y="1413000"/>
            <a:chExt cx="1974376" cy="795429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468000" y="1413000"/>
              <a:ext cx="1974375" cy="795429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CDataBase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+ </a:t>
              </a:r>
              <a:r>
                <a:rPr lang="en-US" sz="2400" dirty="0" err="1">
                  <a:solidFill>
                    <a:srgbClr val="000080"/>
                  </a:solidFill>
                </a:rPr>
                <a:t>vStudents</a:t>
              </a:r>
              <a:r>
                <a:rPr lang="en-US" sz="2400" dirty="0">
                  <a:solidFill>
                    <a:schemeClr val="tx1"/>
                  </a:solidFill>
                </a:rPr>
                <a:t>[]</a:t>
              </a:r>
              <a:r>
                <a:rPr lang="en-US" sz="2400" dirty="0">
                  <a:solidFill>
                    <a:srgbClr val="000080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: </a:t>
              </a:r>
              <a:r>
                <a:rPr lang="en-US" sz="2400" dirty="0" err="1">
                  <a:solidFill>
                    <a:srgbClr val="428497"/>
                  </a:solidFill>
                </a:rPr>
                <a:t>CStudent</a:t>
              </a:r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67999" y="1711286"/>
              <a:ext cx="19743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467999" y="2009572"/>
              <a:ext cx="197437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Прямая со стрелкой 27"/>
          <p:cNvCxnSpPr/>
          <p:nvPr/>
        </p:nvCxnSpPr>
        <p:spPr>
          <a:xfrm>
            <a:off x="3924000" y="4149000"/>
            <a:ext cx="12240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80000" y="765000"/>
            <a:ext cx="8892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Отношение </a:t>
            </a:r>
            <a:r>
              <a:rPr lang="ru-RU" sz="2400" b="1" u="sng" dirty="0">
                <a:solidFill>
                  <a:schemeClr val="tx1"/>
                </a:solidFill>
              </a:rPr>
              <a:t>ассоциации</a:t>
            </a:r>
            <a:r>
              <a:rPr lang="ru-RU" sz="2400" dirty="0">
                <a:solidFill>
                  <a:schemeClr val="tx1"/>
                </a:solidFill>
              </a:rPr>
              <a:t> – показывает, что объекты одной сущности (класса) связаны с объектами другой сущности таким образом, что можно перемещаться от объектов одного класса к другому.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80000" y="2493000"/>
            <a:ext cx="8892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Например, класс </a:t>
            </a:r>
            <a:r>
              <a:rPr lang="en-US" sz="22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CStudent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класс </a:t>
            </a:r>
            <a:r>
              <a:rPr lang="en-US" sz="22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CDataBase</a:t>
            </a:r>
            <a:r>
              <a:rPr lang="ru-RU" sz="2400" dirty="0">
                <a:solidFill>
                  <a:schemeClr val="tx1"/>
                </a:solidFill>
              </a:rPr>
              <a:t> имеют ассоциацию, так как запись о студенте помещена в базу данных. 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990205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Группа 144"/>
          <p:cNvGrpSpPr/>
          <p:nvPr/>
        </p:nvGrpSpPr>
        <p:grpSpPr>
          <a:xfrm>
            <a:off x="6948000" y="3645000"/>
            <a:ext cx="216000" cy="792000"/>
            <a:chOff x="4932186" y="2997002"/>
            <a:chExt cx="427415" cy="1632118"/>
          </a:xfrm>
        </p:grpSpPr>
        <p:cxnSp>
          <p:nvCxnSpPr>
            <p:cNvPr id="146" name="Прямая со стрелкой 145"/>
            <p:cNvCxnSpPr>
              <a:endCxn id="147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Равнобедренный треугольник 146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8" name="Группа 147"/>
          <p:cNvGrpSpPr/>
          <p:nvPr/>
        </p:nvGrpSpPr>
        <p:grpSpPr>
          <a:xfrm>
            <a:off x="7524000" y="3645000"/>
            <a:ext cx="216000" cy="792000"/>
            <a:chOff x="4932186" y="2997002"/>
            <a:chExt cx="427415" cy="1632118"/>
          </a:xfrm>
        </p:grpSpPr>
        <p:cxnSp>
          <p:nvCxnSpPr>
            <p:cNvPr id="149" name="Прямая со стрелкой 148"/>
            <p:cNvCxnSpPr>
              <a:endCxn id="150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Равнобедренный треугольник 149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5" name="Группа 134"/>
          <p:cNvGrpSpPr/>
          <p:nvPr/>
        </p:nvGrpSpPr>
        <p:grpSpPr>
          <a:xfrm>
            <a:off x="6948000" y="1341000"/>
            <a:ext cx="216000" cy="792000"/>
            <a:chOff x="4932186" y="2997002"/>
            <a:chExt cx="427415" cy="1632118"/>
          </a:xfrm>
        </p:grpSpPr>
        <p:cxnSp>
          <p:nvCxnSpPr>
            <p:cNvPr id="136" name="Прямая со стрелкой 135"/>
            <p:cNvCxnSpPr>
              <a:endCxn id="137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Равнобедренный треугольник 136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7524000" y="1341000"/>
            <a:ext cx="216000" cy="792000"/>
            <a:chOff x="4932186" y="2997002"/>
            <a:chExt cx="427415" cy="1632118"/>
          </a:xfrm>
        </p:grpSpPr>
        <p:cxnSp>
          <p:nvCxnSpPr>
            <p:cNvPr id="139" name="Прямая со стрелкой 138"/>
            <p:cNvCxnSpPr>
              <a:endCxn id="140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Равнобедренный треугольник 139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7" name="Прямая со стрелкой 126"/>
          <p:cNvCxnSpPr/>
          <p:nvPr/>
        </p:nvCxnSpPr>
        <p:spPr>
          <a:xfrm flipV="1">
            <a:off x="5292000" y="3213000"/>
            <a:ext cx="0" cy="136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2556000" y="5013000"/>
            <a:ext cx="936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3708000" y="3789000"/>
            <a:ext cx="287814" cy="1224000"/>
            <a:chOff x="4932186" y="2997002"/>
            <a:chExt cx="427415" cy="1632118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3780000" y="2493000"/>
            <a:ext cx="1008000" cy="144000"/>
            <a:chOff x="6732000" y="2349000"/>
            <a:chExt cx="1008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236000" y="1917000"/>
              <a:ext cx="0" cy="1008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en-US" altLang="ru-RU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Загрузка и сохранение модели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204000" y="1197000"/>
            <a:ext cx="1944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3636000" y="2997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8000" y="1989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84000" y="263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1116000" y="2349000"/>
            <a:ext cx="1440000" cy="792000"/>
            <a:chOff x="5617894" y="908999"/>
            <a:chExt cx="2448001" cy="614482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/>
          <p:nvPr/>
        </p:nvCxnSpPr>
        <p:spPr>
          <a:xfrm>
            <a:off x="1908000" y="5589000"/>
            <a:ext cx="2736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3276000" y="2853000"/>
            <a:ext cx="1" cy="172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4500000" y="3789000"/>
            <a:ext cx="287814" cy="1224000"/>
            <a:chOff x="4932186" y="2997002"/>
            <a:chExt cx="427415" cy="1632118"/>
          </a:xfrm>
        </p:grpSpPr>
        <p:cxnSp>
          <p:nvCxnSpPr>
            <p:cNvPr id="48" name="Прямая со стрелкой 47"/>
            <p:cNvCxnSpPr>
              <a:endCxn id="4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Равнобедренный треугольник 4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 стрелкой 53"/>
          <p:cNvCxnSpPr/>
          <p:nvPr/>
        </p:nvCxnSpPr>
        <p:spPr>
          <a:xfrm flipV="1">
            <a:off x="972000" y="4509000"/>
            <a:ext cx="0" cy="1440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5148000" y="5301000"/>
            <a:ext cx="0" cy="64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972000" y="5949000"/>
            <a:ext cx="4176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1908000" y="3141000"/>
            <a:ext cx="0" cy="244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2556000" y="2853000"/>
            <a:ext cx="720000" cy="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>
            <a:off x="108000" y="3861000"/>
            <a:ext cx="1584000" cy="648001"/>
            <a:chOff x="5617894" y="908999"/>
            <a:chExt cx="2448001" cy="55862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5617895" y="908999"/>
              <a:ext cx="2448000" cy="55862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CObjectFactory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5617894" y="128141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Прямая со стрелкой 72"/>
          <p:cNvCxnSpPr/>
          <p:nvPr/>
        </p:nvCxnSpPr>
        <p:spPr>
          <a:xfrm flipV="1">
            <a:off x="4644000" y="5301000"/>
            <a:ext cx="0" cy="288000"/>
          </a:xfrm>
          <a:prstGeom prst="straightConnector1">
            <a:avLst/>
          </a:prstGeom>
          <a:ln w="31750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4428000" y="4581000"/>
            <a:ext cx="936000" cy="720000"/>
            <a:chOff x="5796000" y="909000"/>
            <a:chExt cx="2448000" cy="617143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CLoad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/>
          <p:cNvGrpSpPr/>
          <p:nvPr/>
        </p:nvGrpSpPr>
        <p:grpSpPr>
          <a:xfrm>
            <a:off x="3132000" y="4581000"/>
            <a:ext cx="936000" cy="720000"/>
            <a:chOff x="5796000" y="909000"/>
            <a:chExt cx="2448000" cy="617143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5796000" y="909000"/>
              <a:ext cx="2448000" cy="617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CSave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5796000" y="12175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5796000" y="1371857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Группа 101"/>
          <p:cNvGrpSpPr/>
          <p:nvPr/>
        </p:nvGrpSpPr>
        <p:grpSpPr>
          <a:xfrm>
            <a:off x="6012000" y="4293000"/>
            <a:ext cx="1224000" cy="504000"/>
            <a:chOff x="467999" y="1413000"/>
            <a:chExt cx="2808001" cy="302400"/>
          </a:xfrm>
        </p:grpSpPr>
        <p:sp>
          <p:nvSpPr>
            <p:cNvPr id="115" name="Прямоугольник 114"/>
            <p:cNvSpPr/>
            <p:nvPr/>
          </p:nvSpPr>
          <p:spPr>
            <a:xfrm>
              <a:off x="467999" y="1413000"/>
              <a:ext cx="2808001" cy="3024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ru-RU" b="1" dirty="0">
                  <a:solidFill>
                    <a:schemeClr val="tx1"/>
                  </a:solidFill>
                </a:rPr>
                <a:t>С</a:t>
              </a:r>
              <a:r>
                <a:rPr lang="en-US" b="1" dirty="0" err="1">
                  <a:solidFill>
                    <a:schemeClr val="tx1"/>
                  </a:solidFill>
                </a:rPr>
                <a:t>TxtLoader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7452000" y="4293000"/>
            <a:ext cx="1224000" cy="504000"/>
            <a:chOff x="467999" y="1413000"/>
            <a:chExt cx="2808001" cy="302400"/>
          </a:xfrm>
        </p:grpSpPr>
        <p:sp>
          <p:nvSpPr>
            <p:cNvPr id="104" name="Прямоугольник 103"/>
            <p:cNvSpPr/>
            <p:nvPr/>
          </p:nvSpPr>
          <p:spPr>
            <a:xfrm>
              <a:off x="467999" y="1413000"/>
              <a:ext cx="2808001" cy="3024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CBinLoader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Группа 82"/>
          <p:cNvGrpSpPr/>
          <p:nvPr/>
        </p:nvGrpSpPr>
        <p:grpSpPr>
          <a:xfrm>
            <a:off x="2124000" y="3789000"/>
            <a:ext cx="936000" cy="576000"/>
            <a:chOff x="467999" y="1413000"/>
            <a:chExt cx="2808001" cy="345600"/>
          </a:xfrm>
        </p:grpSpPr>
        <p:sp>
          <p:nvSpPr>
            <p:cNvPr id="92" name="Прямоугольник 91"/>
            <p:cNvSpPr/>
            <p:nvPr/>
          </p:nvSpPr>
          <p:spPr>
            <a:xfrm>
              <a:off x="467999" y="1413000"/>
              <a:ext cx="2808001" cy="3456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IStorer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Прямая соединительная линия 92"/>
            <p:cNvCxnSpPr/>
            <p:nvPr/>
          </p:nvCxnSpPr>
          <p:spPr>
            <a:xfrm>
              <a:off x="467999" y="15858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Группа 83"/>
          <p:cNvGrpSpPr/>
          <p:nvPr/>
        </p:nvGrpSpPr>
        <p:grpSpPr>
          <a:xfrm>
            <a:off x="6012000" y="1989000"/>
            <a:ext cx="1224000" cy="504000"/>
            <a:chOff x="467999" y="1413000"/>
            <a:chExt cx="2808001" cy="302400"/>
          </a:xfrm>
        </p:grpSpPr>
        <p:sp>
          <p:nvSpPr>
            <p:cNvPr id="89" name="Прямоугольник 88"/>
            <p:cNvSpPr/>
            <p:nvPr/>
          </p:nvSpPr>
          <p:spPr>
            <a:xfrm>
              <a:off x="467999" y="1413000"/>
              <a:ext cx="2808001" cy="3024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ru-RU" b="1" dirty="0">
                  <a:solidFill>
                    <a:schemeClr val="tx1"/>
                  </a:solidFill>
                </a:rPr>
                <a:t>С</a:t>
              </a:r>
              <a:r>
                <a:rPr lang="en-US" b="1" dirty="0" err="1">
                  <a:solidFill>
                    <a:schemeClr val="tx1"/>
                  </a:solidFill>
                </a:rPr>
                <a:t>TxtStorer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Прямая соединительная линия 89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Группа 84"/>
          <p:cNvGrpSpPr/>
          <p:nvPr/>
        </p:nvGrpSpPr>
        <p:grpSpPr>
          <a:xfrm>
            <a:off x="7452000" y="1989000"/>
            <a:ext cx="1224000" cy="504000"/>
            <a:chOff x="467999" y="1413000"/>
            <a:chExt cx="2808001" cy="302400"/>
          </a:xfrm>
        </p:grpSpPr>
        <p:sp>
          <p:nvSpPr>
            <p:cNvPr id="86" name="Прямоугольник 85"/>
            <p:cNvSpPr/>
            <p:nvPr/>
          </p:nvSpPr>
          <p:spPr>
            <a:xfrm>
              <a:off x="467999" y="1413000"/>
              <a:ext cx="2808001" cy="3024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CBinStorer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Прямая соединительная линия 86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Прямая со стрелкой 124"/>
          <p:cNvCxnSpPr/>
          <p:nvPr/>
        </p:nvCxnSpPr>
        <p:spPr>
          <a:xfrm flipV="1">
            <a:off x="2556000" y="4365000"/>
            <a:ext cx="0" cy="6480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>
            <a:off x="5292000" y="3213000"/>
            <a:ext cx="15840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Группа 130"/>
          <p:cNvGrpSpPr/>
          <p:nvPr/>
        </p:nvGrpSpPr>
        <p:grpSpPr>
          <a:xfrm>
            <a:off x="6876000" y="765000"/>
            <a:ext cx="936000" cy="576000"/>
            <a:chOff x="467999" y="1413000"/>
            <a:chExt cx="2808001" cy="345600"/>
          </a:xfrm>
        </p:grpSpPr>
        <p:sp>
          <p:nvSpPr>
            <p:cNvPr id="132" name="Прямоугольник 131"/>
            <p:cNvSpPr/>
            <p:nvPr/>
          </p:nvSpPr>
          <p:spPr>
            <a:xfrm>
              <a:off x="467999" y="1413000"/>
              <a:ext cx="2808001" cy="3456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IStorer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467999" y="15858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Группа 140"/>
          <p:cNvGrpSpPr/>
          <p:nvPr/>
        </p:nvGrpSpPr>
        <p:grpSpPr>
          <a:xfrm>
            <a:off x="6876000" y="3069000"/>
            <a:ext cx="936000" cy="576000"/>
            <a:chOff x="467999" y="1413000"/>
            <a:chExt cx="2808001" cy="345600"/>
          </a:xfrm>
        </p:grpSpPr>
        <p:sp>
          <p:nvSpPr>
            <p:cNvPr id="142" name="Прямоугольник 141"/>
            <p:cNvSpPr/>
            <p:nvPr/>
          </p:nvSpPr>
          <p:spPr>
            <a:xfrm>
              <a:off x="467999" y="1413000"/>
              <a:ext cx="2808001" cy="3456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ILoader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Прямая соединительная линия 142"/>
            <p:cNvCxnSpPr/>
            <p:nvPr/>
          </p:nvCxnSpPr>
          <p:spPr>
            <a:xfrm>
              <a:off x="467999" y="15858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467999" y="16722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354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Группа 123"/>
          <p:cNvGrpSpPr/>
          <p:nvPr/>
        </p:nvGrpSpPr>
        <p:grpSpPr>
          <a:xfrm rot="5400000">
            <a:off x="4428000" y="2565000"/>
            <a:ext cx="864000" cy="144000"/>
            <a:chOff x="6732000" y="2349000"/>
            <a:chExt cx="864000" cy="144000"/>
          </a:xfrm>
          <a:solidFill>
            <a:schemeClr val="tx1"/>
          </a:solidFill>
        </p:grpSpPr>
        <p:cxnSp>
          <p:nvCxnSpPr>
            <p:cNvPr id="125" name="Прямая соединительная линия 124"/>
            <p:cNvCxnSpPr/>
            <p:nvPr/>
          </p:nvCxnSpPr>
          <p:spPr>
            <a:xfrm rot="16200000" flipV="1">
              <a:off x="7164000" y="1989000"/>
              <a:ext cx="0" cy="864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Ромб 125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7" name="Группа 126"/>
          <p:cNvGrpSpPr/>
          <p:nvPr/>
        </p:nvGrpSpPr>
        <p:grpSpPr>
          <a:xfrm rot="5400000">
            <a:off x="5544000" y="2385000"/>
            <a:ext cx="504000" cy="144000"/>
            <a:chOff x="6732000" y="2349000"/>
            <a:chExt cx="504000" cy="144000"/>
          </a:xfrm>
          <a:solidFill>
            <a:schemeClr val="tx1"/>
          </a:solidFill>
        </p:grpSpPr>
        <p:cxnSp>
          <p:nvCxnSpPr>
            <p:cNvPr id="128" name="Прямая соединительная линия 127"/>
            <p:cNvCxnSpPr/>
            <p:nvPr/>
          </p:nvCxnSpPr>
          <p:spPr>
            <a:xfrm rot="16200000" flipV="1">
              <a:off x="6984000" y="2169000"/>
              <a:ext cx="0" cy="504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омб 128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 rot="5400000">
            <a:off x="5724000" y="4221000"/>
            <a:ext cx="720000" cy="144000"/>
            <a:chOff x="6732000" y="2349000"/>
            <a:chExt cx="720000" cy="144000"/>
          </a:xfrm>
          <a:solidFill>
            <a:schemeClr val="tx1"/>
          </a:solidFill>
        </p:grpSpPr>
        <p:cxnSp>
          <p:nvCxnSpPr>
            <p:cNvPr id="89" name="Прямая соединительная линия 88"/>
            <p:cNvCxnSpPr/>
            <p:nvPr/>
          </p:nvCxnSpPr>
          <p:spPr>
            <a:xfrm rot="16200000" flipV="1">
              <a:off x="7092000" y="2061000"/>
              <a:ext cx="0" cy="720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Ромб 8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3420000" y="4653000"/>
            <a:ext cx="1728000" cy="792000"/>
            <a:chOff x="5617894" y="908999"/>
            <a:chExt cx="2448001" cy="614482"/>
          </a:xfrm>
        </p:grpSpPr>
        <p:sp>
          <p:nvSpPr>
            <p:cNvPr id="76" name="Прямоугольник 75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CMusicContext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Прямая соединительная линия 77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/>
          <p:cNvGrpSpPr/>
          <p:nvPr/>
        </p:nvGrpSpPr>
        <p:grpSpPr>
          <a:xfrm rot="5400000">
            <a:off x="3240000" y="4185000"/>
            <a:ext cx="792000" cy="144000"/>
            <a:chOff x="6732000" y="2349000"/>
            <a:chExt cx="792000" cy="144000"/>
          </a:xfrm>
          <a:solidFill>
            <a:schemeClr val="tx1"/>
          </a:solidFill>
        </p:grpSpPr>
        <p:cxnSp>
          <p:nvCxnSpPr>
            <p:cNvPr id="82" name="Прямая соединительная линия 81"/>
            <p:cNvCxnSpPr/>
            <p:nvPr/>
          </p:nvCxnSpPr>
          <p:spPr>
            <a:xfrm rot="16200000" flipV="1">
              <a:off x="7128000" y="2025000"/>
              <a:ext cx="0" cy="792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Ромб 82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8" name="Группа 207"/>
          <p:cNvGrpSpPr/>
          <p:nvPr/>
        </p:nvGrpSpPr>
        <p:grpSpPr>
          <a:xfrm rot="5400000">
            <a:off x="576000" y="4113000"/>
            <a:ext cx="936000" cy="144000"/>
            <a:chOff x="6732000" y="2349000"/>
            <a:chExt cx="936000" cy="144000"/>
          </a:xfrm>
          <a:solidFill>
            <a:schemeClr val="tx1"/>
          </a:solidFill>
        </p:grpSpPr>
        <p:cxnSp>
          <p:nvCxnSpPr>
            <p:cNvPr id="209" name="Прямая соединительная линия 208"/>
            <p:cNvCxnSpPr/>
            <p:nvPr/>
          </p:nvCxnSpPr>
          <p:spPr>
            <a:xfrm rot="16200000" flipV="1">
              <a:off x="7200000" y="1953000"/>
              <a:ext cx="0" cy="936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Ромб 209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252000" y="4437000"/>
            <a:ext cx="1440000" cy="576000"/>
            <a:chOff x="467999" y="1413000"/>
            <a:chExt cx="2433602" cy="637714"/>
          </a:xfrm>
        </p:grpSpPr>
        <p:sp>
          <p:nvSpPr>
            <p:cNvPr id="133" name="Прямоугольник 132"/>
            <p:cNvSpPr/>
            <p:nvPr/>
          </p:nvSpPr>
          <p:spPr>
            <a:xfrm>
              <a:off x="468002" y="1413000"/>
              <a:ext cx="2433599" cy="637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CBaseObject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Прямая соединительная линия 133"/>
            <p:cNvCxnSpPr/>
            <p:nvPr/>
          </p:nvCxnSpPr>
          <p:spPr>
            <a:xfrm>
              <a:off x="467999" y="1773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467999" y="1917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188000" y="407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grpSp>
        <p:nvGrpSpPr>
          <p:cNvPr id="73" name="Группа 72"/>
          <p:cNvGrpSpPr/>
          <p:nvPr/>
        </p:nvGrpSpPr>
        <p:grpSpPr>
          <a:xfrm rot="5400000">
            <a:off x="3276000" y="2565000"/>
            <a:ext cx="864000" cy="144000"/>
            <a:chOff x="6732000" y="2349000"/>
            <a:chExt cx="864000" cy="144000"/>
          </a:xfrm>
          <a:solidFill>
            <a:schemeClr val="tx1"/>
          </a:solidFill>
        </p:grpSpPr>
        <p:cxnSp>
          <p:nvCxnSpPr>
            <p:cNvPr id="74" name="Прямая соединительная линия 73"/>
            <p:cNvCxnSpPr/>
            <p:nvPr/>
          </p:nvCxnSpPr>
          <p:spPr>
            <a:xfrm rot="16200000" flipV="1">
              <a:off x="7164000" y="1989000"/>
              <a:ext cx="0" cy="864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Ромб 74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3" name="Группа 62"/>
          <p:cNvGrpSpPr/>
          <p:nvPr/>
        </p:nvGrpSpPr>
        <p:grpSpPr>
          <a:xfrm rot="5400000">
            <a:off x="1980000" y="4437000"/>
            <a:ext cx="1296000" cy="144000"/>
            <a:chOff x="6732000" y="2349000"/>
            <a:chExt cx="1296000" cy="144000"/>
          </a:xfrm>
          <a:solidFill>
            <a:schemeClr val="tx1"/>
          </a:solidFill>
        </p:grpSpPr>
        <p:cxnSp>
          <p:nvCxnSpPr>
            <p:cNvPr id="64" name="Прямая соединительная линия 63"/>
            <p:cNvCxnSpPr/>
            <p:nvPr/>
          </p:nvCxnSpPr>
          <p:spPr>
            <a:xfrm rot="16200000" flipV="1">
              <a:off x="7380000" y="1773000"/>
              <a:ext cx="0" cy="1296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Ромб 64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1" name="Группа 210"/>
          <p:cNvGrpSpPr/>
          <p:nvPr/>
        </p:nvGrpSpPr>
        <p:grpSpPr>
          <a:xfrm rot="5400000">
            <a:off x="3096000" y="2385000"/>
            <a:ext cx="504000" cy="144000"/>
            <a:chOff x="6732000" y="2349000"/>
            <a:chExt cx="504000" cy="144000"/>
          </a:xfrm>
          <a:solidFill>
            <a:schemeClr val="tx1"/>
          </a:solidFill>
        </p:grpSpPr>
        <p:cxnSp>
          <p:nvCxnSpPr>
            <p:cNvPr id="212" name="Прямая соединительная линия 211"/>
            <p:cNvCxnSpPr/>
            <p:nvPr/>
          </p:nvCxnSpPr>
          <p:spPr>
            <a:xfrm rot="16200000" flipV="1">
              <a:off x="6984000" y="2169000"/>
              <a:ext cx="0" cy="504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Ромб 212"/>
            <p:cNvSpPr/>
            <p:nvPr/>
          </p:nvSpPr>
          <p:spPr>
            <a:xfrm>
              <a:off x="6732000" y="2349000"/>
              <a:ext cx="288000" cy="144000"/>
            </a:xfrm>
            <a:prstGeom prst="diamond">
              <a:avLst/>
            </a:prstGeom>
            <a:grpFill/>
            <a:ln w="317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-27365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bg1">
                    <a:lumMod val="50000"/>
                  </a:schemeClr>
                </a:solidFill>
              </a:rPr>
              <a:t>Диаграмма классов программы  </a:t>
            </a:r>
            <a:r>
              <a:rPr lang="en-US" altLang="ru-RU" sz="3200" dirty="0" err="1">
                <a:solidFill>
                  <a:schemeClr val="bg1">
                    <a:lumMod val="50000"/>
                  </a:schemeClr>
                </a:solidFill>
              </a:rPr>
              <a:t>SmartHouseKernel</a:t>
            </a:r>
            <a:endParaRPr lang="ru-RU" altLang="ru-RU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3132000" y="1269000"/>
            <a:ext cx="2880000" cy="936000"/>
            <a:chOff x="467999" y="1413000"/>
            <a:chExt cx="2433602" cy="1036285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68002" y="1413000"/>
              <a:ext cx="2433599" cy="1036285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CContext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467999" y="1731857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67999" y="2050714"/>
              <a:ext cx="243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Группа 84"/>
          <p:cNvGrpSpPr/>
          <p:nvPr/>
        </p:nvGrpSpPr>
        <p:grpSpPr>
          <a:xfrm>
            <a:off x="324000" y="3069000"/>
            <a:ext cx="1584000" cy="648001"/>
            <a:chOff x="5617894" y="908999"/>
            <a:chExt cx="2448001" cy="558620"/>
          </a:xfrm>
        </p:grpSpPr>
        <p:sp>
          <p:nvSpPr>
            <p:cNvPr id="86" name="Прямоугольник 85"/>
            <p:cNvSpPr/>
            <p:nvPr/>
          </p:nvSpPr>
          <p:spPr>
            <a:xfrm>
              <a:off x="5617895" y="908999"/>
              <a:ext cx="2448000" cy="55862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CObjectFactory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Прямая соединительная линия 8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5617894" y="1281412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Группа 104"/>
          <p:cNvGrpSpPr/>
          <p:nvPr/>
        </p:nvGrpSpPr>
        <p:grpSpPr>
          <a:xfrm>
            <a:off x="4428000" y="3069000"/>
            <a:ext cx="1944000" cy="864001"/>
            <a:chOff x="5617894" y="908999"/>
            <a:chExt cx="2448001" cy="744826"/>
          </a:xfrm>
        </p:grpSpPr>
        <p:sp>
          <p:nvSpPr>
            <p:cNvPr id="106" name="Прямоугольник 105"/>
            <p:cNvSpPr/>
            <p:nvPr/>
          </p:nvSpPr>
          <p:spPr>
            <a:xfrm>
              <a:off x="5617895" y="908999"/>
              <a:ext cx="2448000" cy="744826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CCommandHolder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5617894" y="1405550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Группа 108"/>
          <p:cNvGrpSpPr/>
          <p:nvPr/>
        </p:nvGrpSpPr>
        <p:grpSpPr>
          <a:xfrm>
            <a:off x="5868000" y="4653000"/>
            <a:ext cx="1224000" cy="792000"/>
            <a:chOff x="467999" y="1413000"/>
            <a:chExt cx="2808001" cy="475200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467999" y="1413000"/>
              <a:ext cx="2808001" cy="475200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ICommand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Прямая соединительная линия 110"/>
            <p:cNvCxnSpPr/>
            <p:nvPr/>
          </p:nvCxnSpPr>
          <p:spPr>
            <a:xfrm>
              <a:off x="467999" y="16290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>
              <a:off x="467999" y="1758600"/>
              <a:ext cx="2808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1620000" y="5157000"/>
            <a:ext cx="1440000" cy="576000"/>
            <a:chOff x="467999" y="1413000"/>
            <a:chExt cx="2433602" cy="63771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2" y="1413000"/>
              <a:ext cx="2433599" cy="637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i="1" dirty="0" err="1">
                  <a:solidFill>
                    <a:schemeClr val="tx1"/>
                  </a:solidFill>
                </a:rPr>
                <a:t>CBaseObject</a:t>
              </a:r>
              <a:endParaRPr lang="en-US" sz="2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67999" y="1773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1917000"/>
              <a:ext cx="2433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TextBox 345"/>
          <p:cNvSpPr txBox="1"/>
          <p:nvPr/>
        </p:nvSpPr>
        <p:spPr>
          <a:xfrm>
            <a:off x="5724000" y="3861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508000" y="4365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268000" y="3789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2124000" y="4797000"/>
            <a:ext cx="64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0..*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189" name="Группа 188"/>
          <p:cNvGrpSpPr/>
          <p:nvPr/>
        </p:nvGrpSpPr>
        <p:grpSpPr>
          <a:xfrm>
            <a:off x="2412000" y="3069000"/>
            <a:ext cx="1440000" cy="792000"/>
            <a:chOff x="5617894" y="908999"/>
            <a:chExt cx="2448001" cy="614482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5617895" y="908999"/>
              <a:ext cx="2448000" cy="614482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CModel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5617894" y="1157274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>
              <a:off x="5617894" y="1355895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Группа 213"/>
          <p:cNvGrpSpPr/>
          <p:nvPr/>
        </p:nvGrpSpPr>
        <p:grpSpPr>
          <a:xfrm>
            <a:off x="6876000" y="3069000"/>
            <a:ext cx="1799999" cy="935999"/>
            <a:chOff x="5617894" y="908999"/>
            <a:chExt cx="2448000" cy="403447"/>
          </a:xfrm>
        </p:grpSpPr>
        <p:sp>
          <p:nvSpPr>
            <p:cNvPr id="215" name="Прямоугольник 214"/>
            <p:cNvSpPr/>
            <p:nvPr/>
          </p:nvSpPr>
          <p:spPr>
            <a:xfrm>
              <a:off x="5617896" y="908999"/>
              <a:ext cx="2447998" cy="403447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US" b="1" dirty="0" err="1">
                  <a:solidFill>
                    <a:schemeClr val="tx1"/>
                  </a:solidFill>
                </a:rPr>
                <a:t>CConsoleManip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Прямая соединительная линия 215"/>
            <p:cNvCxnSpPr/>
            <p:nvPr/>
          </p:nvCxnSpPr>
          <p:spPr>
            <a:xfrm>
              <a:off x="5617894" y="1064171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218"/>
            <p:cNvCxnSpPr/>
            <p:nvPr/>
          </p:nvCxnSpPr>
          <p:spPr>
            <a:xfrm>
              <a:off x="5617894" y="1188309"/>
              <a:ext cx="24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188000" y="3717000"/>
            <a:ext cx="28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1116000" y="2709000"/>
            <a:ext cx="2232000" cy="0"/>
          </a:xfrm>
          <a:prstGeom prst="line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1116000" y="2709000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Группа 90"/>
          <p:cNvGrpSpPr/>
          <p:nvPr/>
        </p:nvGrpSpPr>
        <p:grpSpPr>
          <a:xfrm>
            <a:off x="1620000" y="5732999"/>
            <a:ext cx="216000" cy="576001"/>
            <a:chOff x="4932186" y="2997000"/>
            <a:chExt cx="427415" cy="1186997"/>
          </a:xfrm>
        </p:grpSpPr>
        <p:cxnSp>
          <p:nvCxnSpPr>
            <p:cNvPr id="92" name="Прямая со стрелкой 91"/>
            <p:cNvCxnSpPr>
              <a:endCxn id="93" idx="0"/>
            </p:cNvCxnSpPr>
            <p:nvPr/>
          </p:nvCxnSpPr>
          <p:spPr>
            <a:xfrm flipV="1">
              <a:off x="5145894" y="2997000"/>
              <a:ext cx="8337" cy="118699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Равнобедренный треугольник 92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2196000" y="5732999"/>
            <a:ext cx="216000" cy="576001"/>
            <a:chOff x="4932186" y="2997000"/>
            <a:chExt cx="427415" cy="1186997"/>
          </a:xfrm>
        </p:grpSpPr>
        <p:cxnSp>
          <p:nvCxnSpPr>
            <p:cNvPr id="95" name="Прямая со стрелкой 94"/>
            <p:cNvCxnSpPr>
              <a:endCxn id="96" idx="0"/>
            </p:cNvCxnSpPr>
            <p:nvPr/>
          </p:nvCxnSpPr>
          <p:spPr>
            <a:xfrm flipV="1">
              <a:off x="5145894" y="2997000"/>
              <a:ext cx="8337" cy="118699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3" name="Группа 102"/>
          <p:cNvGrpSpPr/>
          <p:nvPr/>
        </p:nvGrpSpPr>
        <p:grpSpPr>
          <a:xfrm>
            <a:off x="2772000" y="5732998"/>
            <a:ext cx="216000" cy="576002"/>
            <a:chOff x="4932186" y="2996999"/>
            <a:chExt cx="427415" cy="1186999"/>
          </a:xfrm>
        </p:grpSpPr>
        <p:cxnSp>
          <p:nvCxnSpPr>
            <p:cNvPr id="104" name="Прямая со стрелкой 103"/>
            <p:cNvCxnSpPr>
              <a:endCxn id="113" idx="0"/>
            </p:cNvCxnSpPr>
            <p:nvPr/>
          </p:nvCxnSpPr>
          <p:spPr>
            <a:xfrm flipV="1">
              <a:off x="5145894" y="2996999"/>
              <a:ext cx="8337" cy="118699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Равнобедренный треугольник 112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4" name="Группа 113"/>
          <p:cNvGrpSpPr/>
          <p:nvPr/>
        </p:nvGrpSpPr>
        <p:grpSpPr>
          <a:xfrm>
            <a:off x="5796000" y="5445000"/>
            <a:ext cx="216000" cy="792000"/>
            <a:chOff x="4932186" y="2997002"/>
            <a:chExt cx="427415" cy="1632118"/>
          </a:xfrm>
        </p:grpSpPr>
        <p:cxnSp>
          <p:nvCxnSpPr>
            <p:cNvPr id="115" name="Прямая со стрелкой 114"/>
            <p:cNvCxnSpPr>
              <a:endCxn id="116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Равнобедренный треугольник 115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6372000" y="5445000"/>
            <a:ext cx="216000" cy="792000"/>
            <a:chOff x="4932186" y="2997002"/>
            <a:chExt cx="427415" cy="1632118"/>
          </a:xfrm>
        </p:grpSpPr>
        <p:cxnSp>
          <p:nvCxnSpPr>
            <p:cNvPr id="118" name="Прямая со стрелкой 117"/>
            <p:cNvCxnSpPr>
              <a:endCxn id="119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Равнобедренный треугольник 118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0" name="Группа 119"/>
          <p:cNvGrpSpPr/>
          <p:nvPr/>
        </p:nvGrpSpPr>
        <p:grpSpPr>
          <a:xfrm>
            <a:off x="6948000" y="5445000"/>
            <a:ext cx="216000" cy="792000"/>
            <a:chOff x="4932186" y="2997002"/>
            <a:chExt cx="427415" cy="1632118"/>
          </a:xfrm>
        </p:grpSpPr>
        <p:cxnSp>
          <p:nvCxnSpPr>
            <p:cNvPr id="121" name="Прямая со стрелкой 120"/>
            <p:cNvCxnSpPr>
              <a:endCxn id="122" idx="0"/>
            </p:cNvCxnSpPr>
            <p:nvPr/>
          </p:nvCxnSpPr>
          <p:spPr>
            <a:xfrm rot="5400000" flipH="1" flipV="1">
              <a:off x="4333919" y="3808837"/>
              <a:ext cx="1632118" cy="844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Равнобедренный треугольник 121"/>
            <p:cNvSpPr/>
            <p:nvPr/>
          </p:nvSpPr>
          <p:spPr>
            <a:xfrm rot="21596854" flipH="1">
              <a:off x="4932186" y="2997008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0" name="Прямая соединительная линия 129"/>
          <p:cNvCxnSpPr/>
          <p:nvPr/>
        </p:nvCxnSpPr>
        <p:spPr>
          <a:xfrm flipH="1">
            <a:off x="5796000" y="2709000"/>
            <a:ext cx="2016000" cy="0"/>
          </a:xfrm>
          <a:prstGeom prst="line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7812000" y="2709000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39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730757"/>
          </a:xfrm>
        </p:spPr>
        <p:txBody>
          <a:bodyPr>
            <a:normAutofit/>
          </a:bodyPr>
          <a:lstStyle/>
          <a:p>
            <a:r>
              <a:rPr lang="ru-RU" altLang="ru-R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Планы на будущее проекта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1989000"/>
            <a:ext cx="8712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Добавить другие "умные" объекты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Добавить другие команды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Сделать проигрывание не единственного музыкального файла, а всех в каталоге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Добавить опрос физических датчиков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ru-RU" sz="2400" dirty="0">
                <a:highlight>
                  <a:srgbClr val="FFFFFF"/>
                </a:highlight>
                <a:latin typeface="Consolas" panose="020B0609020204030204" pitchFamily="49" charset="0"/>
              </a:rPr>
              <a:t>Графический интерфейс пользователя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545976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Наследование и полиморфизм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52000" y="1341000"/>
            <a:ext cx="8640232" cy="4104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92"/>
              <a:tabLst>
                <a:tab pos="358775" algn="l"/>
              </a:tabLst>
            </a:pPr>
            <a:r>
              <a:rPr lang="ru-RU" sz="2400" dirty="0"/>
              <a:t>Этапы разработки объектно-ориентированных программных систем: объектно-ориентированный анализ,</a:t>
            </a:r>
            <a:br>
              <a:rPr lang="ru-RU" sz="2400" dirty="0"/>
            </a:br>
            <a:r>
              <a:rPr lang="ru-RU" sz="2400" dirty="0"/>
              <a:t>объектно-ориентированное проектирование,</a:t>
            </a:r>
            <a:br>
              <a:rPr lang="ru-RU" sz="2400" dirty="0"/>
            </a:br>
            <a:r>
              <a:rPr lang="ru-RU" sz="2400" dirty="0"/>
              <a:t>объектно-ориентированное программирование.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92"/>
              <a:tabLst>
                <a:tab pos="358775" algn="l"/>
              </a:tabLst>
            </a:pPr>
            <a:r>
              <a:rPr lang="ru-RU" sz="2400" dirty="0"/>
              <a:t>Композиция классов и ее реализация.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92"/>
              <a:tabLst>
                <a:tab pos="358775" algn="l"/>
              </a:tabLst>
            </a:pPr>
            <a:r>
              <a:rPr lang="ru-RU" sz="2400" dirty="0"/>
              <a:t>Диаграммы классов.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92"/>
              <a:tabLst>
                <a:tab pos="358775" algn="l"/>
              </a:tabLst>
            </a:pPr>
            <a:r>
              <a:rPr lang="ru-RU" sz="2400" dirty="0"/>
              <a:t>Понятие об архитектуре объектно-ориентированной программы.</a:t>
            </a:r>
            <a:br>
              <a:rPr lang="en-US" sz="2400" dirty="0"/>
            </a:br>
            <a:r>
              <a:rPr lang="ru-RU" sz="2400" dirty="0"/>
              <a:t>Трехзвенная архитектура(уровень представления,</a:t>
            </a:r>
            <a:br>
              <a:rPr lang="en-US" sz="2400" dirty="0"/>
            </a:br>
            <a:r>
              <a:rPr lang="ru-RU" sz="2400" dirty="0"/>
              <a:t>уровень бизнес-правил, уровень управления данными).</a:t>
            </a:r>
          </a:p>
        </p:txBody>
      </p:sp>
    </p:spTree>
    <p:extLst>
      <p:ext uri="{BB962C8B-B14F-4D97-AF65-F5344CB8AC3E}">
        <p14:creationId xmlns:p14="http://schemas.microsoft.com/office/powerpoint/2010/main" val="15506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5292000" y="2709000"/>
            <a:ext cx="1440000" cy="1151999"/>
            <a:chOff x="467999" y="1413002"/>
            <a:chExt cx="2144292" cy="1541143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468000" y="1413002"/>
              <a:ext cx="2144291" cy="1541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Жена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67999" y="2087252"/>
              <a:ext cx="21442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67999" y="2568859"/>
              <a:ext cx="2144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Прямая со стрелкой 27"/>
          <p:cNvCxnSpPr/>
          <p:nvPr/>
        </p:nvCxnSpPr>
        <p:spPr>
          <a:xfrm flipH="1">
            <a:off x="3852000" y="2925000"/>
            <a:ext cx="14400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1818" y="1125000"/>
            <a:ext cx="88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Двунаправленная ассоциация обозначается без стрелочек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2412000" y="2709000"/>
            <a:ext cx="1440000" cy="1151999"/>
            <a:chOff x="467999" y="1413001"/>
            <a:chExt cx="2144292" cy="1541143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468000" y="1413001"/>
              <a:ext cx="2144291" cy="15411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Муж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467999" y="2087252"/>
              <a:ext cx="21442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67999" y="2568859"/>
              <a:ext cx="2144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924000" y="2349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00" y="2349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908000" y="4221000"/>
            <a:ext cx="6984000" cy="194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Цифрами обозначается "мощность связи" – со сколькими объектами связан текущий объект. В данном примере связь "один к одному", то есть каждому объекту первого типа соответствует единственный объект второго типа, и наоборот.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2437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/>
          <p:cNvCxnSpPr>
            <a:stCxn id="42" idx="3"/>
            <a:endCxn id="41" idx="1"/>
          </p:cNvCxnSpPr>
          <p:nvPr/>
        </p:nvCxnSpPr>
        <p:spPr>
          <a:xfrm flipV="1">
            <a:off x="3348000" y="3875833"/>
            <a:ext cx="1296000" cy="178516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Ассоциация: агрегация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693000"/>
            <a:ext cx="8892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Часто ассоциации представляют из себя отношение "целое и его части": части включаются как поля-члены класса в целое(через указатель или по значению).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2133000"/>
            <a:ext cx="8640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Агрегация и композиция – виды ассоциации.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b="1" u="sng" dirty="0">
                <a:solidFill>
                  <a:schemeClr val="tx1"/>
                </a:solidFill>
              </a:rPr>
              <a:t>Агрегация</a:t>
            </a:r>
            <a:r>
              <a:rPr lang="ru-RU" sz="2400" dirty="0">
                <a:solidFill>
                  <a:schemeClr val="tx1"/>
                </a:solidFill>
              </a:rPr>
              <a:t> – включение в виде указателя на объект. Объект может существовать отдельно от целого, может быть перенесён в другое "целое". 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540000" y="3573000"/>
            <a:ext cx="7632001" cy="2663999"/>
            <a:chOff x="540000" y="3429000"/>
            <a:chExt cx="7632001" cy="2663999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H="1">
              <a:off x="3924000" y="4077000"/>
              <a:ext cx="122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решение 39"/>
            <p:cNvSpPr/>
            <p:nvPr/>
          </p:nvSpPr>
          <p:spPr>
            <a:xfrm>
              <a:off x="3924000" y="3933000"/>
              <a:ext cx="432000" cy="288000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5148000" y="3861000"/>
              <a:ext cx="3024001" cy="2231999"/>
              <a:chOff x="467999" y="1413001"/>
              <a:chExt cx="2144292" cy="1541143"/>
            </a:xfrm>
          </p:grpSpPr>
          <p:sp>
            <p:nvSpPr>
              <p:cNvPr id="29" name="Прямоугольник 28"/>
              <p:cNvSpPr/>
              <p:nvPr/>
            </p:nvSpPr>
            <p:spPr>
              <a:xfrm>
                <a:off x="468000" y="1413001"/>
                <a:ext cx="2144291" cy="1541143"/>
              </a:xfrm>
              <a:prstGeom prst="rect">
                <a:avLst/>
              </a:prstGeom>
              <a:solidFill>
                <a:srgbClr val="F7FF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CStudent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ФИО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428497"/>
                    </a:solidFill>
                  </a:rPr>
                  <a:t>string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rgbClr val="000080"/>
                    </a:solidFill>
                  </a:rPr>
                  <a:t>возраст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</a:rPr>
                  <a:t>int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пол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rgbClr val="428497"/>
                    </a:solidFill>
                  </a:rPr>
                  <a:t>enmSex</a:t>
                </a:r>
                <a:endParaRPr lang="en-US" sz="2400" dirty="0">
                  <a:solidFill>
                    <a:srgbClr val="428497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успеваемость</a:t>
                </a:r>
                <a:r>
                  <a:rPr lang="en-US" sz="2400" dirty="0">
                    <a:solidFill>
                      <a:srgbClr val="00008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</a:rPr>
                  <a:t>float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467999" y="1711285"/>
                <a:ext cx="214429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467999" y="2755286"/>
                <a:ext cx="21442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Группа 32"/>
            <p:cNvGrpSpPr/>
            <p:nvPr/>
          </p:nvGrpSpPr>
          <p:grpSpPr>
            <a:xfrm>
              <a:off x="540000" y="3429000"/>
              <a:ext cx="3384000" cy="1152000"/>
              <a:chOff x="380249" y="1413000"/>
              <a:chExt cx="2062126" cy="795429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380249" y="1413000"/>
                <a:ext cx="2062126" cy="795429"/>
              </a:xfrm>
              <a:prstGeom prst="rect">
                <a:avLst/>
              </a:prstGeom>
              <a:solidFill>
                <a:srgbClr val="F7FF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>
                    <a:solidFill>
                      <a:schemeClr val="tx1"/>
                    </a:solidFill>
                  </a:rPr>
                  <a:t>CDataBase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en-US" sz="2400" dirty="0" err="1">
                    <a:solidFill>
                      <a:srgbClr val="000080"/>
                    </a:solidFill>
                  </a:rPr>
                  <a:t>vStudents</a:t>
                </a:r>
                <a:r>
                  <a:rPr lang="en-US" sz="2400" dirty="0">
                    <a:solidFill>
                      <a:schemeClr val="tx1"/>
                    </a:solidFill>
                  </a:rPr>
                  <a:t>[]</a:t>
                </a:r>
                <a:r>
                  <a:rPr lang="en-US" sz="2400" dirty="0">
                    <a:solidFill>
                      <a:srgbClr val="00008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rgbClr val="428497"/>
                    </a:solidFill>
                  </a:rPr>
                  <a:t>CStudent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*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380249" y="1711286"/>
                <a:ext cx="20621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380249" y="2009572"/>
                <a:ext cx="2062126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924000" y="3573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44000" y="3645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0..*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324000" y="5085000"/>
            <a:ext cx="3024000" cy="115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мощность связи: "один ко многим"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730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Ассоциация: композиция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76000" y="2853000"/>
            <a:ext cx="5328001" cy="2304000"/>
            <a:chOff x="1044000" y="3069000"/>
            <a:chExt cx="5328001" cy="2304000"/>
          </a:xfrm>
        </p:grpSpPr>
        <p:cxnSp>
          <p:nvCxnSpPr>
            <p:cNvPr id="28" name="Прямая со стрелкой 27"/>
            <p:cNvCxnSpPr>
              <a:endCxn id="30" idx="3"/>
            </p:cNvCxnSpPr>
            <p:nvPr/>
          </p:nvCxnSpPr>
          <p:spPr>
            <a:xfrm flipH="1">
              <a:off x="4572000" y="3645000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Блок-схема: решение 29"/>
            <p:cNvSpPr/>
            <p:nvPr/>
          </p:nvSpPr>
          <p:spPr>
            <a:xfrm>
              <a:off x="4140000" y="3501000"/>
              <a:ext cx="432000" cy="288000"/>
            </a:xfrm>
            <a:prstGeom prst="flowChartDecision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1044000" y="3069000"/>
              <a:ext cx="3096000" cy="2304000"/>
              <a:chOff x="861119" y="1413001"/>
              <a:chExt cx="2414881" cy="1590858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861119" y="1413001"/>
                <a:ext cx="2414881" cy="1590858"/>
              </a:xfrm>
              <a:prstGeom prst="rect">
                <a:avLst/>
              </a:prstGeom>
              <a:solidFill>
                <a:srgbClr val="F7FF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CStudent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ФИО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428497"/>
                    </a:solidFill>
                  </a:rPr>
                  <a:t>string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rgbClr val="000080"/>
                    </a:solidFill>
                  </a:rPr>
                  <a:t>возраст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</a:rPr>
                  <a:t>int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пол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rgbClr val="428497"/>
                    </a:solidFill>
                  </a:rPr>
                  <a:t>enmSex</a:t>
                </a:r>
                <a:endParaRPr lang="en-US" sz="2400" dirty="0">
                  <a:solidFill>
                    <a:srgbClr val="428497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+ </a:t>
                </a:r>
                <a:r>
                  <a:rPr lang="ru-RU" sz="2400" dirty="0">
                    <a:solidFill>
                      <a:srgbClr val="000080"/>
                    </a:solidFill>
                  </a:rPr>
                  <a:t>успеваемость</a:t>
                </a:r>
                <a:r>
                  <a:rPr lang="en-US" sz="2400" dirty="0">
                    <a:solidFill>
                      <a:srgbClr val="00008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>
                    <a:solidFill>
                      <a:srgbClr val="0000FF"/>
                    </a:solidFill>
                  </a:rPr>
                  <a:t>float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Прямая соединительная линия 12"/>
              <p:cNvCxnSpPr/>
              <p:nvPr/>
            </p:nvCxnSpPr>
            <p:spPr>
              <a:xfrm flipV="1">
                <a:off x="861119" y="1711286"/>
                <a:ext cx="241488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V="1">
                <a:off x="861119" y="2755286"/>
                <a:ext cx="241488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Группа 15"/>
            <p:cNvGrpSpPr/>
            <p:nvPr/>
          </p:nvGrpSpPr>
          <p:grpSpPr>
            <a:xfrm>
              <a:off x="5004000" y="3429001"/>
              <a:ext cx="1368001" cy="1080001"/>
              <a:chOff x="467999" y="1413001"/>
              <a:chExt cx="1067041" cy="745715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468000" y="1413001"/>
                <a:ext cx="1067040" cy="745715"/>
              </a:xfrm>
              <a:prstGeom prst="rect">
                <a:avLst/>
              </a:prstGeom>
              <a:solidFill>
                <a:srgbClr val="F7FF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467999" y="1711286"/>
                <a:ext cx="1067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467999" y="1910143"/>
                <a:ext cx="10670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52547" y="909000"/>
            <a:ext cx="889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Композиция – отношение ассоциации, при котором связь более жёсткая – время жизни обоих объектов совпадает: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2853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00" y="2925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4633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Группа 132"/>
          <p:cNvGrpSpPr/>
          <p:nvPr/>
        </p:nvGrpSpPr>
        <p:grpSpPr>
          <a:xfrm>
            <a:off x="4716000" y="2997000"/>
            <a:ext cx="283600" cy="648000"/>
            <a:chOff x="4284185" y="3357187"/>
            <a:chExt cx="427415" cy="935813"/>
          </a:xfrm>
        </p:grpSpPr>
        <p:cxnSp>
          <p:nvCxnSpPr>
            <p:cNvPr id="134" name="Прямая со стрелкой 133"/>
            <p:cNvCxnSpPr>
              <a:endCxn id="135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Равнобедренный треугольник 134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7092000" y="2997000"/>
            <a:ext cx="283600" cy="648000"/>
            <a:chOff x="4284185" y="3357187"/>
            <a:chExt cx="427415" cy="935813"/>
          </a:xfrm>
        </p:grpSpPr>
        <p:cxnSp>
          <p:nvCxnSpPr>
            <p:cNvPr id="137" name="Прямая со стрелкой 136"/>
            <p:cNvCxnSpPr>
              <a:endCxn id="138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Равнобедренный треугольник 137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2340000" y="2997000"/>
            <a:ext cx="283600" cy="648000"/>
            <a:chOff x="4284185" y="3357187"/>
            <a:chExt cx="427415" cy="935813"/>
          </a:xfrm>
        </p:grpSpPr>
        <p:cxnSp>
          <p:nvCxnSpPr>
            <p:cNvPr id="59" name="Прямая со стрелкой 58"/>
            <p:cNvCxnSpPr>
              <a:endCxn id="60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Равнобедренный треугольник 59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Ассоциация: композиция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548000" y="1917000"/>
            <a:ext cx="6120000" cy="1079999"/>
            <a:chOff x="861119" y="1413001"/>
            <a:chExt cx="2414881" cy="74571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i="1" dirty="0">
                  <a:solidFill>
                    <a:schemeClr val="tx1"/>
                  </a:solidFill>
                </a:rPr>
                <a:t>автомобиль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252547" y="909000"/>
            <a:ext cx="88920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Пример наивной декомпозиции: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108000" y="5301000"/>
            <a:ext cx="940800" cy="864000"/>
            <a:chOff x="861119" y="1413001"/>
            <a:chExt cx="2414881" cy="636343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Бензин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1116000" y="5301000"/>
            <a:ext cx="940800" cy="864000"/>
            <a:chOff x="861119" y="1413001"/>
            <a:chExt cx="2414881" cy="636343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Дизель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/>
          <p:cNvGrpSpPr/>
          <p:nvPr/>
        </p:nvGrpSpPr>
        <p:grpSpPr>
          <a:xfrm>
            <a:off x="2124000" y="5301000"/>
            <a:ext cx="1008000" cy="864000"/>
            <a:chOff x="861119" y="1413001"/>
            <a:chExt cx="2414880" cy="636343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861119" y="1413001"/>
              <a:ext cx="2414880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 err="1">
                  <a:solidFill>
                    <a:schemeClr val="tx1"/>
                  </a:solidFill>
                </a:rPr>
                <a:t>Электро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540000" y="3573000"/>
            <a:ext cx="2592000" cy="1079999"/>
            <a:chOff x="861119" y="1413001"/>
            <a:chExt cx="2414881" cy="745714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легковой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3492000" y="3573000"/>
            <a:ext cx="2592000" cy="1079999"/>
            <a:chOff x="861119" y="1413001"/>
            <a:chExt cx="2414881" cy="74571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грузовой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6444000" y="3573000"/>
            <a:ext cx="2592000" cy="1079999"/>
            <a:chOff x="861119" y="1413001"/>
            <a:chExt cx="2414881" cy="745714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автобус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Группа 60"/>
          <p:cNvGrpSpPr/>
          <p:nvPr/>
        </p:nvGrpSpPr>
        <p:grpSpPr>
          <a:xfrm>
            <a:off x="540000" y="4653000"/>
            <a:ext cx="283600" cy="648000"/>
            <a:chOff x="4284185" y="3357187"/>
            <a:chExt cx="427415" cy="935813"/>
          </a:xfrm>
        </p:grpSpPr>
        <p:cxnSp>
          <p:nvCxnSpPr>
            <p:cNvPr id="62" name="Прямая со стрелкой 61"/>
            <p:cNvCxnSpPr>
              <a:endCxn id="63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Равнобедренный треугольник 62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1476000" y="4653000"/>
            <a:ext cx="283600" cy="648000"/>
            <a:chOff x="4284185" y="3357187"/>
            <a:chExt cx="427415" cy="935813"/>
          </a:xfrm>
        </p:grpSpPr>
        <p:cxnSp>
          <p:nvCxnSpPr>
            <p:cNvPr id="65" name="Прямая со стрелкой 64"/>
            <p:cNvCxnSpPr>
              <a:endCxn id="66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Равнобедренный треугольник 65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2484000" y="4653000"/>
            <a:ext cx="283600" cy="648000"/>
            <a:chOff x="4284185" y="3357187"/>
            <a:chExt cx="427415" cy="935813"/>
          </a:xfrm>
        </p:grpSpPr>
        <p:cxnSp>
          <p:nvCxnSpPr>
            <p:cNvPr id="68" name="Прямая со стрелкой 67"/>
            <p:cNvCxnSpPr>
              <a:endCxn id="69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Равнобедренный треугольник 68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3204000" y="5301000"/>
            <a:ext cx="940800" cy="864000"/>
            <a:chOff x="861119" y="1413001"/>
            <a:chExt cx="2414881" cy="636343"/>
          </a:xfrm>
        </p:grpSpPr>
        <p:sp>
          <p:nvSpPr>
            <p:cNvPr id="92" name="Прямоугольник 91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Бензин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Прямая соединительная линия 92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Группа 94"/>
          <p:cNvGrpSpPr/>
          <p:nvPr/>
        </p:nvGrpSpPr>
        <p:grpSpPr>
          <a:xfrm>
            <a:off x="4212000" y="5301000"/>
            <a:ext cx="940800" cy="864000"/>
            <a:chOff x="861119" y="1413001"/>
            <a:chExt cx="2414881" cy="636343"/>
          </a:xfrm>
        </p:grpSpPr>
        <p:sp>
          <p:nvSpPr>
            <p:cNvPr id="96" name="Прямоугольник 95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Дизель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Прямая соединительная линия 96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Группа 98"/>
          <p:cNvGrpSpPr/>
          <p:nvPr/>
        </p:nvGrpSpPr>
        <p:grpSpPr>
          <a:xfrm>
            <a:off x="5220000" y="5301000"/>
            <a:ext cx="1008000" cy="864000"/>
            <a:chOff x="861119" y="1413001"/>
            <a:chExt cx="2414880" cy="636343"/>
          </a:xfrm>
        </p:grpSpPr>
        <p:sp>
          <p:nvSpPr>
            <p:cNvPr id="100" name="Прямоугольник 99"/>
            <p:cNvSpPr/>
            <p:nvPr/>
          </p:nvSpPr>
          <p:spPr>
            <a:xfrm>
              <a:off x="861119" y="1413001"/>
              <a:ext cx="2414880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 err="1">
                  <a:solidFill>
                    <a:schemeClr val="tx1"/>
                  </a:solidFill>
                </a:rPr>
                <a:t>Электро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Прямая соединительная линия 100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636000" y="4653000"/>
            <a:ext cx="283600" cy="648000"/>
            <a:chOff x="4284185" y="3357187"/>
            <a:chExt cx="427415" cy="935813"/>
          </a:xfrm>
        </p:grpSpPr>
        <p:cxnSp>
          <p:nvCxnSpPr>
            <p:cNvPr id="104" name="Прямая со стрелкой 103"/>
            <p:cNvCxnSpPr>
              <a:endCxn id="105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Равнобедренный треугольник 104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4572000" y="4653000"/>
            <a:ext cx="283600" cy="648000"/>
            <a:chOff x="4284185" y="3357187"/>
            <a:chExt cx="427415" cy="935813"/>
          </a:xfrm>
        </p:grpSpPr>
        <p:cxnSp>
          <p:nvCxnSpPr>
            <p:cNvPr id="107" name="Прямая со стрелкой 106"/>
            <p:cNvCxnSpPr>
              <a:endCxn id="108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Равнобедренный треугольник 107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9" name="Группа 108"/>
          <p:cNvGrpSpPr/>
          <p:nvPr/>
        </p:nvGrpSpPr>
        <p:grpSpPr>
          <a:xfrm>
            <a:off x="5580000" y="4653000"/>
            <a:ext cx="283600" cy="648000"/>
            <a:chOff x="4284185" y="3357187"/>
            <a:chExt cx="427415" cy="935813"/>
          </a:xfrm>
        </p:grpSpPr>
        <p:cxnSp>
          <p:nvCxnSpPr>
            <p:cNvPr id="110" name="Прямая со стрелкой 109"/>
            <p:cNvCxnSpPr>
              <a:endCxn id="111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Равнобедренный треугольник 110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2" name="Группа 111"/>
          <p:cNvGrpSpPr/>
          <p:nvPr/>
        </p:nvGrpSpPr>
        <p:grpSpPr>
          <a:xfrm>
            <a:off x="6300000" y="5301000"/>
            <a:ext cx="940800" cy="864000"/>
            <a:chOff x="861119" y="1413001"/>
            <a:chExt cx="2414881" cy="636343"/>
          </a:xfrm>
        </p:grpSpPr>
        <p:sp>
          <p:nvSpPr>
            <p:cNvPr id="113" name="Прямоугольник 112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Бензин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Прямая соединительная линия 113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Группа 115"/>
          <p:cNvGrpSpPr/>
          <p:nvPr/>
        </p:nvGrpSpPr>
        <p:grpSpPr>
          <a:xfrm>
            <a:off x="7308000" y="5301000"/>
            <a:ext cx="940800" cy="864000"/>
            <a:chOff x="861119" y="1413001"/>
            <a:chExt cx="2414881" cy="636343"/>
          </a:xfrm>
        </p:grpSpPr>
        <p:sp>
          <p:nvSpPr>
            <p:cNvPr id="117" name="Прямоугольник 116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Дизель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Прямая соединительная линия 117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Группа 119"/>
          <p:cNvGrpSpPr/>
          <p:nvPr/>
        </p:nvGrpSpPr>
        <p:grpSpPr>
          <a:xfrm>
            <a:off x="8316000" y="5301000"/>
            <a:ext cx="1008000" cy="864000"/>
            <a:chOff x="861119" y="1413001"/>
            <a:chExt cx="2414880" cy="636343"/>
          </a:xfrm>
        </p:grpSpPr>
        <p:sp>
          <p:nvSpPr>
            <p:cNvPr id="121" name="Прямоугольник 120"/>
            <p:cNvSpPr/>
            <p:nvPr/>
          </p:nvSpPr>
          <p:spPr>
            <a:xfrm>
              <a:off x="861119" y="1413001"/>
              <a:ext cx="2414880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 err="1">
                  <a:solidFill>
                    <a:schemeClr val="tx1"/>
                  </a:solidFill>
                </a:rPr>
                <a:t>Электро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Прямая соединительная линия 121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Группа 123"/>
          <p:cNvGrpSpPr/>
          <p:nvPr/>
        </p:nvGrpSpPr>
        <p:grpSpPr>
          <a:xfrm>
            <a:off x="6732000" y="4653000"/>
            <a:ext cx="283600" cy="648000"/>
            <a:chOff x="4284185" y="3357187"/>
            <a:chExt cx="427415" cy="935813"/>
          </a:xfrm>
        </p:grpSpPr>
        <p:cxnSp>
          <p:nvCxnSpPr>
            <p:cNvPr id="125" name="Прямая со стрелкой 124"/>
            <p:cNvCxnSpPr>
              <a:endCxn id="126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Равнобедренный треугольник 125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7668000" y="4653000"/>
            <a:ext cx="283600" cy="648000"/>
            <a:chOff x="4284185" y="3357187"/>
            <a:chExt cx="427415" cy="935813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8676000" y="4653000"/>
            <a:ext cx="283600" cy="648000"/>
            <a:chOff x="4284185" y="3357187"/>
            <a:chExt cx="427415" cy="935813"/>
          </a:xfrm>
        </p:grpSpPr>
        <p:cxnSp>
          <p:nvCxnSpPr>
            <p:cNvPr id="131" name="Прямая со стрелкой 130"/>
            <p:cNvCxnSpPr>
              <a:endCxn id="132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Равнобедренный треугольник 131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827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Блок-схема: решение 143"/>
          <p:cNvSpPr/>
          <p:nvPr/>
        </p:nvSpPr>
        <p:spPr>
          <a:xfrm>
            <a:off x="5830500" y="2276999"/>
            <a:ext cx="432000" cy="288000"/>
          </a:xfrm>
          <a:prstGeom prst="flowChartDecision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3" name="Группа 132"/>
          <p:cNvGrpSpPr/>
          <p:nvPr/>
        </p:nvGrpSpPr>
        <p:grpSpPr>
          <a:xfrm>
            <a:off x="3060000" y="2925000"/>
            <a:ext cx="283600" cy="648000"/>
            <a:chOff x="4284185" y="3357187"/>
            <a:chExt cx="427415" cy="935813"/>
          </a:xfrm>
        </p:grpSpPr>
        <p:cxnSp>
          <p:nvCxnSpPr>
            <p:cNvPr id="134" name="Прямая со стрелкой 133"/>
            <p:cNvCxnSpPr/>
            <p:nvPr/>
          </p:nvCxnSpPr>
          <p:spPr>
            <a:xfrm flipV="1">
              <a:off x="4499995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Равнобедренный треугольник 134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4860000" y="2925000"/>
            <a:ext cx="283600" cy="648000"/>
            <a:chOff x="4284185" y="3357187"/>
            <a:chExt cx="427415" cy="935813"/>
          </a:xfrm>
        </p:grpSpPr>
        <p:cxnSp>
          <p:nvCxnSpPr>
            <p:cNvPr id="137" name="Прямая со стрелкой 136"/>
            <p:cNvCxnSpPr>
              <a:endCxn id="138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Равнобедренный треугольник 137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972000" y="2925000"/>
            <a:ext cx="283600" cy="648000"/>
            <a:chOff x="4284185" y="3357187"/>
            <a:chExt cx="427415" cy="935813"/>
          </a:xfrm>
        </p:grpSpPr>
        <p:cxnSp>
          <p:nvCxnSpPr>
            <p:cNvPr id="59" name="Прямая со стрелкой 58"/>
            <p:cNvCxnSpPr>
              <a:endCxn id="60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Равнобедренный треугольник 59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8000" y="117000"/>
            <a:ext cx="8928000" cy="1151999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Ассоциация: композиция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80000" y="1845000"/>
            <a:ext cx="5688000" cy="1079999"/>
            <a:chOff x="861119" y="1413001"/>
            <a:chExt cx="2414881" cy="74571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i="1" dirty="0">
                  <a:solidFill>
                    <a:schemeClr val="tx1"/>
                  </a:solidFill>
                </a:rPr>
                <a:t>автомобиль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252547" y="909000"/>
            <a:ext cx="88920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Использование композиции: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grpSp>
        <p:nvGrpSpPr>
          <p:cNvPr id="46" name="Группа 45"/>
          <p:cNvGrpSpPr/>
          <p:nvPr/>
        </p:nvGrpSpPr>
        <p:grpSpPr>
          <a:xfrm>
            <a:off x="108000" y="3573000"/>
            <a:ext cx="2088000" cy="1079999"/>
            <a:chOff x="861119" y="1363287"/>
            <a:chExt cx="2414881" cy="745714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861119" y="1363287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легковой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/>
          <p:cNvGrpSpPr/>
          <p:nvPr/>
        </p:nvGrpSpPr>
        <p:grpSpPr>
          <a:xfrm>
            <a:off x="2412000" y="3573000"/>
            <a:ext cx="1512000" cy="1079999"/>
            <a:chOff x="861119" y="1413001"/>
            <a:chExt cx="2414881" cy="74571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грузовой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4140000" y="3573000"/>
            <a:ext cx="1728000" cy="1079999"/>
            <a:chOff x="861119" y="1413001"/>
            <a:chExt cx="2414881" cy="745714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861119" y="1413001"/>
              <a:ext cx="2414881" cy="745714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dirty="0">
                  <a:solidFill>
                    <a:schemeClr val="tx1"/>
                  </a:solidFill>
                </a:rPr>
                <a:t>автобус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861119" y="1910144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Группа 111"/>
          <p:cNvGrpSpPr/>
          <p:nvPr/>
        </p:nvGrpSpPr>
        <p:grpSpPr>
          <a:xfrm>
            <a:off x="6012000" y="3933000"/>
            <a:ext cx="940800" cy="864000"/>
            <a:chOff x="861119" y="1413001"/>
            <a:chExt cx="2414881" cy="636343"/>
          </a:xfrm>
        </p:grpSpPr>
        <p:sp>
          <p:nvSpPr>
            <p:cNvPr id="113" name="Прямоугольник 112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Бензин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Прямая соединительная линия 113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Группа 115"/>
          <p:cNvGrpSpPr/>
          <p:nvPr/>
        </p:nvGrpSpPr>
        <p:grpSpPr>
          <a:xfrm>
            <a:off x="7020000" y="3933000"/>
            <a:ext cx="940800" cy="864000"/>
            <a:chOff x="861119" y="1413001"/>
            <a:chExt cx="2414881" cy="636343"/>
          </a:xfrm>
        </p:grpSpPr>
        <p:sp>
          <p:nvSpPr>
            <p:cNvPr id="117" name="Прямоугольник 116"/>
            <p:cNvSpPr/>
            <p:nvPr/>
          </p:nvSpPr>
          <p:spPr>
            <a:xfrm>
              <a:off x="861119" y="1413001"/>
              <a:ext cx="2414881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>
                  <a:solidFill>
                    <a:schemeClr val="tx1"/>
                  </a:solidFill>
                </a:rPr>
                <a:t>Дизель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Прямая соединительная линия 117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Группа 119"/>
          <p:cNvGrpSpPr/>
          <p:nvPr/>
        </p:nvGrpSpPr>
        <p:grpSpPr>
          <a:xfrm>
            <a:off x="8028000" y="3933000"/>
            <a:ext cx="1008000" cy="864000"/>
            <a:chOff x="861119" y="1413001"/>
            <a:chExt cx="2414880" cy="636343"/>
          </a:xfrm>
        </p:grpSpPr>
        <p:sp>
          <p:nvSpPr>
            <p:cNvPr id="121" name="Прямоугольник 120"/>
            <p:cNvSpPr/>
            <p:nvPr/>
          </p:nvSpPr>
          <p:spPr>
            <a:xfrm>
              <a:off x="861119" y="1413001"/>
              <a:ext cx="2414880" cy="636343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ru-RU" sz="2000" b="1" dirty="0" err="1">
                  <a:solidFill>
                    <a:schemeClr val="tx1"/>
                  </a:solidFill>
                </a:rPr>
                <a:t>Электро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Прямая соединительная линия 121"/>
            <p:cNvCxnSpPr/>
            <p:nvPr/>
          </p:nvCxnSpPr>
          <p:spPr>
            <a:xfrm flipV="1">
              <a:off x="861119" y="1711286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flipV="1">
              <a:off x="861119" y="1860430"/>
              <a:ext cx="241488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Группа 123"/>
          <p:cNvGrpSpPr/>
          <p:nvPr/>
        </p:nvGrpSpPr>
        <p:grpSpPr>
          <a:xfrm>
            <a:off x="6622500" y="3285000"/>
            <a:ext cx="283600" cy="648000"/>
            <a:chOff x="4284185" y="3357187"/>
            <a:chExt cx="427415" cy="935813"/>
          </a:xfrm>
        </p:grpSpPr>
        <p:cxnSp>
          <p:nvCxnSpPr>
            <p:cNvPr id="125" name="Прямая со стрелкой 124"/>
            <p:cNvCxnSpPr>
              <a:endCxn id="126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Равнобедренный треугольник 125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7380000" y="3285000"/>
            <a:ext cx="283600" cy="648000"/>
            <a:chOff x="4284185" y="3357187"/>
            <a:chExt cx="427415" cy="935813"/>
          </a:xfrm>
        </p:grpSpPr>
        <p:cxnSp>
          <p:nvCxnSpPr>
            <p:cNvPr id="128" name="Прямая со стрелкой 127"/>
            <p:cNvCxnSpPr>
              <a:endCxn id="129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Равнобедренный треугольник 128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8134500" y="3285000"/>
            <a:ext cx="283600" cy="648000"/>
            <a:chOff x="4284185" y="3357187"/>
            <a:chExt cx="427415" cy="935813"/>
          </a:xfrm>
        </p:grpSpPr>
        <p:cxnSp>
          <p:nvCxnSpPr>
            <p:cNvPr id="131" name="Прямая со стрелкой 130"/>
            <p:cNvCxnSpPr>
              <a:endCxn id="132" idx="0"/>
            </p:cNvCxnSpPr>
            <p:nvPr/>
          </p:nvCxnSpPr>
          <p:spPr>
            <a:xfrm flipV="1">
              <a:off x="4500000" y="3357187"/>
              <a:ext cx="6221" cy="93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Равнобедренный треугольник 131"/>
            <p:cNvSpPr/>
            <p:nvPr/>
          </p:nvSpPr>
          <p:spPr>
            <a:xfrm rot="21596854" flipH="1">
              <a:off x="4284185" y="3357195"/>
              <a:ext cx="427415" cy="405995"/>
            </a:xfrm>
            <a:prstGeom prst="triangle">
              <a:avLst>
                <a:gd name="adj" fmla="val 4800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3" name="Прямая со стрелкой 142"/>
          <p:cNvCxnSpPr>
            <a:endCxn id="144" idx="3"/>
          </p:cNvCxnSpPr>
          <p:nvPr/>
        </p:nvCxnSpPr>
        <p:spPr>
          <a:xfrm flipH="1">
            <a:off x="6262500" y="2420999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6694500" y="2205000"/>
            <a:ext cx="1872000" cy="1080001"/>
            <a:chOff x="6804000" y="1845000"/>
            <a:chExt cx="1368001" cy="1080001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6804001" y="1845000"/>
              <a:ext cx="1368000" cy="1080001"/>
            </a:xfrm>
            <a:prstGeom prst="rect">
              <a:avLst/>
            </a:prstGeom>
            <a:solidFill>
              <a:srgbClr val="F7FF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sz="2400" b="1" i="1" dirty="0">
                  <a:solidFill>
                    <a:schemeClr val="tx1"/>
                  </a:solidFill>
                </a:rPr>
                <a:t>Двигатель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Прямая соединительная линия 145"/>
            <p:cNvCxnSpPr/>
            <p:nvPr/>
          </p:nvCxnSpPr>
          <p:spPr>
            <a:xfrm>
              <a:off x="6804000" y="2276999"/>
              <a:ext cx="136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Прямая соединительная линия 146"/>
            <p:cNvCxnSpPr/>
            <p:nvPr/>
          </p:nvCxnSpPr>
          <p:spPr>
            <a:xfrm>
              <a:off x="6804000" y="2564999"/>
              <a:ext cx="136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5830501" y="1845000"/>
            <a:ext cx="28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06501" y="1917000"/>
            <a:ext cx="648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20242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29767</TotalTime>
  <Words>6223</Words>
  <Application>Microsoft Office PowerPoint</Application>
  <PresentationFormat>Экран (4:3)</PresentationFormat>
  <Paragraphs>943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Consolas</vt:lpstr>
      <vt:lpstr>Courier New</vt:lpstr>
      <vt:lpstr>Wingdings</vt:lpstr>
      <vt:lpstr>Ретро</vt:lpstr>
      <vt:lpstr>Отношения классов</vt:lpstr>
      <vt:lpstr>Наследование</vt:lpstr>
      <vt:lpstr>Реализация интерфейса</vt:lpstr>
      <vt:lpstr>Ассоциация</vt:lpstr>
      <vt:lpstr>Ассоциация</vt:lpstr>
      <vt:lpstr>Ассоциация: агрегация</vt:lpstr>
      <vt:lpstr>Ассоциация: композиция</vt:lpstr>
      <vt:lpstr>Ассоциация: композиция</vt:lpstr>
      <vt:lpstr>Ассоциация: композиция</vt:lpstr>
      <vt:lpstr>Зависимость</vt:lpstr>
      <vt:lpstr>Зависимость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Объектно-ориентированное проектирование : сервисные классы</vt:lpstr>
      <vt:lpstr>Объектно-ориентированное проектирование : сервисные классы</vt:lpstr>
      <vt:lpstr>Объектно-ориентированное проектирование : сервисные классы</vt:lpstr>
      <vt:lpstr>Объектно-ориентированное проектирование : сервисные классы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Планы на будущее проекта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проектирование</dc:title>
  <dc:creator>.</dc:creator>
  <cp:lastModifiedBy>Ion</cp:lastModifiedBy>
  <cp:revision>1680</cp:revision>
  <dcterms:created xsi:type="dcterms:W3CDTF">2017-05-18T18:58:30Z</dcterms:created>
  <dcterms:modified xsi:type="dcterms:W3CDTF">2020-05-18T17:59:29Z</dcterms:modified>
</cp:coreProperties>
</file>