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40"/>
  </p:notesMasterIdLst>
  <p:handoutMasterIdLst>
    <p:handoutMasterId r:id="rId141"/>
  </p:handoutMasterIdLst>
  <p:sldIdLst>
    <p:sldId id="326" r:id="rId2"/>
    <p:sldId id="327" r:id="rId3"/>
    <p:sldId id="325" r:id="rId4"/>
    <p:sldId id="329" r:id="rId5"/>
    <p:sldId id="328" r:id="rId6"/>
    <p:sldId id="330" r:id="rId7"/>
    <p:sldId id="331" r:id="rId8"/>
    <p:sldId id="332" r:id="rId9"/>
    <p:sldId id="667" r:id="rId10"/>
    <p:sldId id="668" r:id="rId11"/>
    <p:sldId id="670" r:id="rId12"/>
    <p:sldId id="334" r:id="rId13"/>
    <p:sldId id="333" r:id="rId14"/>
    <p:sldId id="671" r:id="rId15"/>
    <p:sldId id="642" r:id="rId16"/>
    <p:sldId id="417" r:id="rId17"/>
    <p:sldId id="350" r:id="rId18"/>
    <p:sldId id="354" r:id="rId19"/>
    <p:sldId id="352" r:id="rId20"/>
    <p:sldId id="353" r:id="rId21"/>
    <p:sldId id="355" r:id="rId22"/>
    <p:sldId id="356" r:id="rId23"/>
    <p:sldId id="358" r:id="rId24"/>
    <p:sldId id="357" r:id="rId25"/>
    <p:sldId id="359" r:id="rId26"/>
    <p:sldId id="360" r:id="rId27"/>
    <p:sldId id="361" r:id="rId28"/>
    <p:sldId id="400" r:id="rId29"/>
    <p:sldId id="399" r:id="rId30"/>
    <p:sldId id="402" r:id="rId31"/>
    <p:sldId id="401" r:id="rId32"/>
    <p:sldId id="405" r:id="rId33"/>
    <p:sldId id="407" r:id="rId34"/>
    <p:sldId id="419" r:id="rId35"/>
    <p:sldId id="409" r:id="rId36"/>
    <p:sldId id="406" r:id="rId37"/>
    <p:sldId id="643" r:id="rId38"/>
    <p:sldId id="411" r:id="rId39"/>
    <p:sldId id="412" r:id="rId40"/>
    <p:sldId id="633" r:id="rId41"/>
    <p:sldId id="414" r:id="rId42"/>
    <p:sldId id="416" r:id="rId43"/>
    <p:sldId id="410" r:id="rId44"/>
    <p:sldId id="445" r:id="rId45"/>
    <p:sldId id="448" r:id="rId46"/>
    <p:sldId id="447" r:id="rId47"/>
    <p:sldId id="424" r:id="rId48"/>
    <p:sldId id="425" r:id="rId49"/>
    <p:sldId id="449" r:id="rId50"/>
    <p:sldId id="450" r:id="rId51"/>
    <p:sldId id="458" r:id="rId52"/>
    <p:sldId id="649" r:id="rId53"/>
    <p:sldId id="460" r:id="rId54"/>
    <p:sldId id="461" r:id="rId55"/>
    <p:sldId id="462" r:id="rId56"/>
    <p:sldId id="463" r:id="rId57"/>
    <p:sldId id="465" r:id="rId58"/>
    <p:sldId id="464" r:id="rId59"/>
    <p:sldId id="466" r:id="rId60"/>
    <p:sldId id="467" r:id="rId61"/>
    <p:sldId id="468" r:id="rId62"/>
    <p:sldId id="650" r:id="rId63"/>
    <p:sldId id="469" r:id="rId64"/>
    <p:sldId id="476" r:id="rId65"/>
    <p:sldId id="477" r:id="rId66"/>
    <p:sldId id="478" r:id="rId67"/>
    <p:sldId id="503" r:id="rId68"/>
    <p:sldId id="488" r:id="rId69"/>
    <p:sldId id="502" r:id="rId70"/>
    <p:sldId id="504" r:id="rId71"/>
    <p:sldId id="505" r:id="rId72"/>
    <p:sldId id="507" r:id="rId73"/>
    <p:sldId id="510" r:id="rId74"/>
    <p:sldId id="508" r:id="rId75"/>
    <p:sldId id="511" r:id="rId76"/>
    <p:sldId id="509" r:id="rId77"/>
    <p:sldId id="512" r:id="rId78"/>
    <p:sldId id="513" r:id="rId79"/>
    <p:sldId id="506" r:id="rId80"/>
    <p:sldId id="514" r:id="rId81"/>
    <p:sldId id="538" r:id="rId82"/>
    <p:sldId id="539" r:id="rId83"/>
    <p:sldId id="543" r:id="rId84"/>
    <p:sldId id="544" r:id="rId85"/>
    <p:sldId id="545" r:id="rId86"/>
    <p:sldId id="546" r:id="rId87"/>
    <p:sldId id="547" r:id="rId88"/>
    <p:sldId id="651" r:id="rId89"/>
    <p:sldId id="652" r:id="rId90"/>
    <p:sldId id="653" r:id="rId91"/>
    <p:sldId id="554" r:id="rId92"/>
    <p:sldId id="654" r:id="rId93"/>
    <p:sldId id="656" r:id="rId94"/>
    <p:sldId id="657" r:id="rId95"/>
    <p:sldId id="658" r:id="rId96"/>
    <p:sldId id="659" r:id="rId97"/>
    <p:sldId id="585" r:id="rId98"/>
    <p:sldId id="586" r:id="rId99"/>
    <p:sldId id="587" r:id="rId100"/>
    <p:sldId id="591" r:id="rId101"/>
    <p:sldId id="590" r:id="rId102"/>
    <p:sldId id="660" r:id="rId103"/>
    <p:sldId id="592" r:id="rId104"/>
    <p:sldId id="593" r:id="rId105"/>
    <p:sldId id="594" r:id="rId106"/>
    <p:sldId id="595" r:id="rId107"/>
    <p:sldId id="596" r:id="rId108"/>
    <p:sldId id="597" r:id="rId109"/>
    <p:sldId id="598" r:id="rId110"/>
    <p:sldId id="661" r:id="rId111"/>
    <p:sldId id="599" r:id="rId112"/>
    <p:sldId id="600" r:id="rId113"/>
    <p:sldId id="601" r:id="rId114"/>
    <p:sldId id="602" r:id="rId115"/>
    <p:sldId id="603" r:id="rId116"/>
    <p:sldId id="604" r:id="rId117"/>
    <p:sldId id="605" r:id="rId118"/>
    <p:sldId id="606" r:id="rId119"/>
    <p:sldId id="608" r:id="rId120"/>
    <p:sldId id="663" r:id="rId121"/>
    <p:sldId id="664" r:id="rId122"/>
    <p:sldId id="623" r:id="rId123"/>
    <p:sldId id="624" r:id="rId124"/>
    <p:sldId id="625" r:id="rId125"/>
    <p:sldId id="626" r:id="rId126"/>
    <p:sldId id="627" r:id="rId127"/>
    <p:sldId id="628" r:id="rId128"/>
    <p:sldId id="629" r:id="rId129"/>
    <p:sldId id="630" r:id="rId130"/>
    <p:sldId id="634" r:id="rId131"/>
    <p:sldId id="635" r:id="rId132"/>
    <p:sldId id="636" r:id="rId133"/>
    <p:sldId id="637" r:id="rId134"/>
    <p:sldId id="638" r:id="rId135"/>
    <p:sldId id="639" r:id="rId136"/>
    <p:sldId id="640" r:id="rId137"/>
    <p:sldId id="665" r:id="rId138"/>
    <p:sldId id="662" r:id="rId1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1. Языки программирования" id="{DF49A6C4-0C20-48BE-94C6-3904DAD6AB02}">
          <p14:sldIdLst>
            <p14:sldId id="326"/>
            <p14:sldId id="327"/>
            <p14:sldId id="325"/>
            <p14:sldId id="329"/>
            <p14:sldId id="328"/>
            <p14:sldId id="330"/>
            <p14:sldId id="331"/>
            <p14:sldId id="332"/>
            <p14:sldId id="667"/>
            <p14:sldId id="668"/>
            <p14:sldId id="670"/>
            <p14:sldId id="334"/>
            <p14:sldId id="333"/>
            <p14:sldId id="671"/>
            <p14:sldId id="642"/>
          </p14:sldIdLst>
        </p14:section>
        <p14:section name="2.2. Базовые элементы языка программирования" id="{45DA81EC-6FC5-47E4-A328-5C6BF075679D}">
          <p14:sldIdLst>
            <p14:sldId id="417"/>
            <p14:sldId id="350"/>
            <p14:sldId id="354"/>
            <p14:sldId id="352"/>
            <p14:sldId id="353"/>
            <p14:sldId id="355"/>
            <p14:sldId id="356"/>
            <p14:sldId id="358"/>
            <p14:sldId id="357"/>
            <p14:sldId id="359"/>
            <p14:sldId id="360"/>
            <p14:sldId id="361"/>
            <p14:sldId id="400"/>
            <p14:sldId id="399"/>
            <p14:sldId id="402"/>
            <p14:sldId id="401"/>
            <p14:sldId id="405"/>
            <p14:sldId id="407"/>
            <p14:sldId id="419"/>
            <p14:sldId id="409"/>
            <p14:sldId id="406"/>
            <p14:sldId id="643"/>
            <p14:sldId id="411"/>
            <p14:sldId id="412"/>
            <p14:sldId id="633"/>
            <p14:sldId id="414"/>
            <p14:sldId id="416"/>
            <p14:sldId id="410"/>
            <p14:sldId id="445"/>
            <p14:sldId id="448"/>
            <p14:sldId id="447"/>
            <p14:sldId id="424"/>
            <p14:sldId id="425"/>
            <p14:sldId id="449"/>
            <p14:sldId id="450"/>
            <p14:sldId id="458"/>
            <p14:sldId id="649"/>
            <p14:sldId id="460"/>
            <p14:sldId id="461"/>
            <p14:sldId id="462"/>
            <p14:sldId id="463"/>
            <p14:sldId id="465"/>
            <p14:sldId id="464"/>
            <p14:sldId id="466"/>
            <p14:sldId id="467"/>
            <p14:sldId id="468"/>
            <p14:sldId id="650"/>
            <p14:sldId id="469"/>
            <p14:sldId id="476"/>
            <p14:sldId id="477"/>
            <p14:sldId id="478"/>
            <p14:sldId id="503"/>
            <p14:sldId id="488"/>
            <p14:sldId id="502"/>
            <p14:sldId id="504"/>
            <p14:sldId id="505"/>
            <p14:sldId id="507"/>
            <p14:sldId id="510"/>
            <p14:sldId id="508"/>
            <p14:sldId id="511"/>
            <p14:sldId id="509"/>
            <p14:sldId id="512"/>
            <p14:sldId id="513"/>
            <p14:sldId id="506"/>
            <p14:sldId id="514"/>
            <p14:sldId id="538"/>
            <p14:sldId id="539"/>
            <p14:sldId id="543"/>
            <p14:sldId id="544"/>
            <p14:sldId id="545"/>
            <p14:sldId id="546"/>
            <p14:sldId id="547"/>
            <p14:sldId id="651"/>
            <p14:sldId id="652"/>
            <p14:sldId id="653"/>
            <p14:sldId id="554"/>
            <p14:sldId id="654"/>
            <p14:sldId id="656"/>
            <p14:sldId id="657"/>
            <p14:sldId id="658"/>
            <p14:sldId id="659"/>
            <p14:sldId id="585"/>
            <p14:sldId id="586"/>
            <p14:sldId id="587"/>
            <p14:sldId id="591"/>
            <p14:sldId id="590"/>
            <p14:sldId id="660"/>
            <p14:sldId id="592"/>
            <p14:sldId id="593"/>
            <p14:sldId id="594"/>
            <p14:sldId id="595"/>
            <p14:sldId id="596"/>
            <p14:sldId id="597"/>
            <p14:sldId id="598"/>
            <p14:sldId id="661"/>
            <p14:sldId id="599"/>
            <p14:sldId id="600"/>
            <p14:sldId id="601"/>
            <p14:sldId id="602"/>
            <p14:sldId id="603"/>
            <p14:sldId id="604"/>
            <p14:sldId id="605"/>
            <p14:sldId id="606"/>
            <p14:sldId id="608"/>
            <p14:sldId id="663"/>
            <p14:sldId id="664"/>
            <p14:sldId id="623"/>
            <p14:sldId id="624"/>
            <p14:sldId id="625"/>
            <p14:sldId id="626"/>
            <p14:sldId id="627"/>
            <p14:sldId id="628"/>
            <p14:sldId id="629"/>
            <p14:sldId id="630"/>
            <p14:sldId id="634"/>
            <p14:sldId id="635"/>
            <p14:sldId id="636"/>
            <p14:sldId id="637"/>
            <p14:sldId id="638"/>
            <p14:sldId id="639"/>
            <p14:sldId id="640"/>
            <p14:sldId id="665"/>
            <p14:sldId id="6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0000FF"/>
    <a:srgbClr val="008000"/>
    <a:srgbClr val="680000"/>
    <a:srgbClr val="216F85"/>
    <a:srgbClr val="E8D9F3"/>
    <a:srgbClr val="FF8585"/>
    <a:srgbClr val="EFE5F7"/>
    <a:srgbClr val="FBFEFF"/>
    <a:srgbClr val="CBEC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2" autoAdjust="0"/>
    <p:restoredTop sz="66189" autoAdjust="0"/>
  </p:normalViewPr>
  <p:slideViewPr>
    <p:cSldViewPr>
      <p:cViewPr varScale="1">
        <p:scale>
          <a:sx n="77" d="100"/>
          <a:sy n="77" d="100"/>
        </p:scale>
        <p:origin x="2046" y="60"/>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1" d="100"/>
          <a:sy n="71" d="100"/>
        </p:scale>
        <p:origin x="2842" y="77"/>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30.09.2019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30.09.2019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"Алгоритмы + структуры данных = программы." – название монографии Вирта Н.</a:t>
            </a:r>
            <a:r>
              <a:rPr lang="ru-RU" baseline="0" dirty="0" smtClean="0"/>
              <a:t> -</a:t>
            </a:r>
            <a:r>
              <a:rPr lang="ru-RU" dirty="0" smtClean="0"/>
              <a:t> известного швейцарского специалиста по системному программированию.</a:t>
            </a:r>
          </a:p>
          <a:p>
            <a:r>
              <a:rPr lang="ru-RU" dirty="0" smtClean="0"/>
              <a:t>На лабораторных работах в нашем курсе</a:t>
            </a:r>
            <a:r>
              <a:rPr lang="ru-RU" baseline="0" dirty="0" smtClean="0"/>
              <a:t> изучается не только язык программирования, но и алгоритмы обработки данных.</a:t>
            </a:r>
          </a:p>
          <a:p>
            <a:r>
              <a:rPr lang="ru-RU" baseline="0" dirty="0" smtClean="0"/>
              <a:t>В варианте А – синтаксис языка программирования + немного алгоритмов,</a:t>
            </a:r>
            <a:br>
              <a:rPr lang="ru-RU" baseline="0" dirty="0" smtClean="0"/>
            </a:br>
            <a:r>
              <a:rPr lang="ru-RU" baseline="0" dirty="0" smtClean="0"/>
              <a:t>в варианте Б – синтаксис языка программирования + много алгоритмов.</a:t>
            </a:r>
          </a:p>
          <a:p>
            <a:r>
              <a:rPr lang="ru-RU" baseline="0" dirty="0" smtClean="0"/>
              <a:t>Приёмы из раздела "искусство программирования" будут озвучиваться на лекциях и отрабатываться на лабораторных задачах.</a:t>
            </a:r>
          </a:p>
          <a:p>
            <a:r>
              <a:rPr lang="ru-RU" baseline="0" dirty="0" smtClean="0"/>
              <a:t>Применение таких приёмов не является обязательным – преподаватели проверяют, что вы получили верный результат, но не сколько времени вы на него потратили. Приёмы из разряда "искусство программирования" позволяют делать меньше ошибок и, соответственно, меньше времени тратить на их поиск.</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341354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Идея из конца 80 годов, но в учебниках пишут поэтому упоминаю. Предназначены для написания программ людьми далёкими от программирования.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 уж пятое поколение не состоялось, наверное сейчас переосмысливая, надо добавить пятое поколение – параллельные языки программирования.</a:t>
            </a:r>
          </a:p>
          <a:p>
            <a:endParaRPr lang="ru-RU" baseline="0" dirty="0" smtClean="0"/>
          </a:p>
          <a:p>
            <a:r>
              <a:rPr lang="ru-RU" baseline="0" dirty="0" smtClean="0"/>
              <a:t>Все приведенные выше "классификации" языков программирования приведены для понимания, чем могут отличаться разные языки. Они все условны, и чаще всего языки не относятся к одному типу однозначно. Более того в процессе развития в языки добавляют новые элементы так что язык начинает относится как бы к двум противоположным классам:</a:t>
            </a:r>
          </a:p>
          <a:p>
            <a:pPr marL="171450" indent="-171450">
              <a:buFontTx/>
              <a:buChar char="-"/>
            </a:pPr>
            <a:r>
              <a:rPr lang="ru-RU" baseline="0" dirty="0" smtClean="0"/>
              <a:t>интерпретируемые и компилируемые языки: для каждого компилируемого языка можно написать интерпретатор и наоборот,</a:t>
            </a:r>
          </a:p>
          <a:p>
            <a:pPr marL="171450" indent="-171450">
              <a:buFontTx/>
              <a:buChar char="-"/>
            </a:pPr>
            <a:r>
              <a:rPr lang="ru-RU" baseline="0" dirty="0" smtClean="0"/>
              <a:t>В С++11 была добавлена возможность использовать неявную типизацию (</a:t>
            </a:r>
            <a:r>
              <a:rPr lang="en-US" baseline="0" dirty="0" smtClean="0"/>
              <a:t>auto </a:t>
            </a:r>
            <a:r>
              <a:rPr lang="ru-RU" baseline="0" dirty="0" smtClean="0"/>
              <a:t>при объявлении переменных), хотя изначально язык был явно типизируемым.</a:t>
            </a:r>
          </a:p>
          <a:p>
            <a:pPr marL="171450" indent="-171450">
              <a:buFontTx/>
              <a:buChar char="-"/>
            </a:pPr>
            <a:r>
              <a:rPr lang="ru-RU" baseline="0" dirty="0" smtClean="0"/>
              <a:t>Аналогично с введением лямбда функций С++ стал поддерживать функциональную парадигму, хотя изначально создавался в русле структурного программирования (объектно-ориентированное программирование является развитием структурного программирования).</a:t>
            </a:r>
          </a:p>
          <a:p>
            <a:endParaRPr lang="en-US" b="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201316945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На этом слайде представлен результат выводе кириллического текста при</a:t>
            </a:r>
            <a:r>
              <a:rPr lang="ru-RU" sz="1200" baseline="0" dirty="0" smtClean="0"/>
              <a:t> использовании разных названий кодировки на компилятора </a:t>
            </a:r>
            <a:r>
              <a:rPr lang="en-US" sz="1200" baseline="0" dirty="0" smtClean="0"/>
              <a:t>MS VS 2005</a:t>
            </a:r>
          </a:p>
          <a:p>
            <a:endParaRPr lang="en-US" sz="1200" baseline="0" dirty="0" smtClean="0"/>
          </a:p>
          <a:p>
            <a:r>
              <a:rPr lang="ru-RU" sz="1200" dirty="0" smtClean="0"/>
              <a:t>в </a:t>
            </a:r>
            <a:r>
              <a:rPr lang="en-US" sz="1200" dirty="0" smtClean="0"/>
              <a:t>IDE </a:t>
            </a:r>
            <a:r>
              <a:rPr lang="en-US" sz="1200" dirty="0" err="1" smtClean="0"/>
              <a:t>CodeBlocks</a:t>
            </a:r>
            <a:r>
              <a:rPr lang="en-US" sz="1200" baseline="0" dirty="0" smtClean="0"/>
              <a:t> </a:t>
            </a:r>
            <a:r>
              <a:rPr lang="ru-RU" sz="1200" baseline="0" dirty="0" smtClean="0"/>
              <a:t>функция </a:t>
            </a:r>
            <a:r>
              <a:rPr lang="en-US" sz="1200" baseline="0" dirty="0" smtClean="0"/>
              <a:t>setlocale </a:t>
            </a:r>
            <a:r>
              <a:rPr lang="ru-RU" sz="1200" baseline="0" dirty="0" smtClean="0"/>
              <a:t>не работает. Вместо неё можно использовать функции </a:t>
            </a:r>
          </a:p>
          <a:p>
            <a:r>
              <a:rPr lang="en-US" sz="1200" baseline="0" dirty="0" err="1" smtClean="0"/>
              <a:t>SetConsoleCP</a:t>
            </a:r>
            <a:r>
              <a:rPr lang="en-US" sz="1200" baseline="0" dirty="0" smtClean="0"/>
              <a:t>(1251);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SetConsoleOutputCP</a:t>
            </a:r>
            <a:r>
              <a:rPr lang="en-US" sz="1200" baseline="0" dirty="0" smtClean="0"/>
              <a:t>(1251)</a:t>
            </a:r>
            <a:endParaRPr lang="ru-RU"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из заголовочного файла </a:t>
            </a:r>
            <a:r>
              <a:rPr lang="en-US" sz="1200" baseline="0" dirty="0" smtClean="0"/>
              <a:t>#include &lt;windows.h&gt;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Но это работает только со шрифтом </a:t>
            </a:r>
            <a:r>
              <a:rPr lang="en-US" sz="1200" baseline="0" dirty="0" smtClean="0"/>
              <a:t>Lucida Console</a:t>
            </a:r>
            <a:r>
              <a:rPr lang="ru-RU" sz="1200" baseline="0" dirty="0" smtClean="0"/>
              <a:t>,</a:t>
            </a:r>
            <a:r>
              <a:rPr lang="en-US" sz="1200" baseline="0" dirty="0" smtClean="0"/>
              <a:t> </a:t>
            </a:r>
            <a:r>
              <a:rPr lang="ru-RU" sz="1200" baseline="0" dirty="0" smtClean="0"/>
              <a:t>а по умолчанию стоит </a:t>
            </a:r>
            <a:r>
              <a:rPr lang="en-US" sz="1200" baseline="0" dirty="0" smtClean="0"/>
              <a:t>Consolas</a:t>
            </a:r>
            <a:r>
              <a:rPr lang="ru-RU"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то есть придётся на каждом компьютере вручную поменять в настройках консоли шрифт.</a:t>
            </a:r>
          </a:p>
        </p:txBody>
      </p:sp>
      <p:sp>
        <p:nvSpPr>
          <p:cNvPr id="4" name="Номер слайда 3"/>
          <p:cNvSpPr>
            <a:spLocks noGrp="1"/>
          </p:cNvSpPr>
          <p:nvPr>
            <p:ph type="sldNum" sz="quarter" idx="10"/>
          </p:nvPr>
        </p:nvSpPr>
        <p:spPr/>
        <p:txBody>
          <a:bodyPr/>
          <a:lstStyle/>
          <a:p>
            <a:fld id="{2E08C350-4DE1-4956-942B-64CFE5E0D8AA}" type="slidenum">
              <a:rPr lang="ru-RU" smtClean="0"/>
              <a:t>125</a:t>
            </a:fld>
            <a:endParaRPr lang="ru-RU"/>
          </a:p>
        </p:txBody>
      </p:sp>
    </p:spTree>
    <p:extLst>
      <p:ext uri="{BB962C8B-B14F-4D97-AF65-F5344CB8AC3E}">
        <p14:creationId xmlns:p14="http://schemas.microsoft.com/office/powerpoint/2010/main" val="193870171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Операторы </a:t>
            </a:r>
            <a:r>
              <a:rPr lang="en-US" sz="1200" dirty="0" smtClean="0"/>
              <a:t>&lt;&lt; </a:t>
            </a:r>
            <a:r>
              <a:rPr lang="ru-RU" sz="1200" dirty="0" smtClean="0"/>
              <a:t>и </a:t>
            </a:r>
            <a:r>
              <a:rPr lang="en-US" sz="1200" dirty="0" smtClean="0"/>
              <a:t>&gt;&gt;</a:t>
            </a:r>
            <a:r>
              <a:rPr lang="ru-RU" sz="1200" dirty="0" smtClean="0"/>
              <a:t>,</a:t>
            </a:r>
            <a:r>
              <a:rPr lang="en-US" sz="1200" dirty="0" smtClean="0"/>
              <a:t> </a:t>
            </a:r>
            <a:r>
              <a:rPr lang="ru-RU" sz="1200" dirty="0" smtClean="0"/>
              <a:t>как и оператор присвоения =, поддерживают каскадирование.</a:t>
            </a:r>
          </a:p>
          <a:p>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126</a:t>
            </a:fld>
            <a:endParaRPr lang="ru-RU"/>
          </a:p>
        </p:txBody>
      </p:sp>
    </p:spTree>
    <p:extLst>
      <p:ext uri="{BB962C8B-B14F-4D97-AF65-F5344CB8AC3E}">
        <p14:creationId xmlns:p14="http://schemas.microsoft.com/office/powerpoint/2010/main" val="32173093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Вопрос:</a:t>
            </a:r>
            <a:r>
              <a:rPr lang="ru-RU" sz="1200" baseline="0" dirty="0" smtClean="0"/>
              <a:t> будет ли выводить на экран текст </a:t>
            </a:r>
            <a:r>
              <a:rPr lang="en-US" sz="1200" baseline="0" dirty="0" smtClean="0"/>
              <a:t>"</a:t>
            </a:r>
            <a:r>
              <a:rPr lang="ru-RU" sz="1200" baseline="0" dirty="0" smtClean="0"/>
              <a:t>Проверка</a:t>
            </a:r>
            <a:r>
              <a:rPr lang="en-US" sz="1200" baseline="0" dirty="0" smtClean="0"/>
              <a:t>"</a:t>
            </a:r>
            <a:r>
              <a:rPr lang="ru-RU" sz="1200" baseline="0" dirty="0" smtClean="0"/>
              <a:t> следующий код:</a:t>
            </a:r>
          </a:p>
          <a:p>
            <a:r>
              <a:rPr lang="en-US" sz="1200" baseline="0" dirty="0" smtClean="0"/>
              <a:t>"</a:t>
            </a:r>
            <a:r>
              <a:rPr lang="ru-RU" sz="1200" baseline="0" dirty="0" smtClean="0"/>
              <a:t>Проверка</a:t>
            </a:r>
            <a:r>
              <a:rPr lang="en-US" sz="1200" baseline="0" dirty="0" smtClean="0"/>
              <a:t>" &gt;&gt; cout</a:t>
            </a:r>
            <a:endParaRPr lang="ru-RU" sz="1200" dirty="0" smtClean="0"/>
          </a:p>
          <a:p>
            <a:endParaRPr lang="ru-RU" dirty="0" smtClean="0"/>
          </a:p>
          <a:p>
            <a:r>
              <a:rPr lang="ru-RU" dirty="0" smtClean="0"/>
              <a:t>Ответ: не будет, поскольку при</a:t>
            </a:r>
            <a:r>
              <a:rPr lang="ru-RU" baseline="0" dirty="0" smtClean="0"/>
              <a:t> такой записи невозможно каскадирование.</a:t>
            </a:r>
          </a:p>
          <a:p>
            <a:r>
              <a:rPr lang="ru-RU" baseline="0" dirty="0" smtClean="0"/>
              <a:t>Поэтому оператор </a:t>
            </a:r>
            <a:r>
              <a:rPr lang="en-US" baseline="0" dirty="0" smtClean="0"/>
              <a:t>&gt;&gt; </a:t>
            </a:r>
            <a:r>
              <a:rPr lang="ru-RU" baseline="0" dirty="0" smtClean="0"/>
              <a:t>вообще не поддерживается потоком вывода </a:t>
            </a:r>
            <a:r>
              <a:rPr lang="en-US" baseline="0" dirty="0" smtClean="0"/>
              <a:t>cout</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127</a:t>
            </a:fld>
            <a:endParaRPr lang="ru-RU"/>
          </a:p>
        </p:txBody>
      </p:sp>
    </p:spTree>
    <p:extLst>
      <p:ext uri="{BB962C8B-B14F-4D97-AF65-F5344CB8AC3E}">
        <p14:creationId xmlns:p14="http://schemas.microsoft.com/office/powerpoint/2010/main" val="175102922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На этом слайде приведен пример форматированного вывода на экран переменных разных типов.</a:t>
            </a:r>
          </a:p>
          <a:p>
            <a:r>
              <a:rPr lang="ru-RU" sz="1200" dirty="0" smtClean="0"/>
              <a:t>Обратить внимание:</a:t>
            </a:r>
          </a:p>
          <a:p>
            <a:r>
              <a:rPr lang="ru-RU" sz="1200" dirty="0" smtClean="0"/>
              <a:t>1)</a:t>
            </a:r>
            <a:r>
              <a:rPr lang="ru-RU" sz="1200" baseline="0" dirty="0" smtClean="0"/>
              <a:t> </a:t>
            </a:r>
            <a:r>
              <a:rPr lang="ru-RU" sz="1200" dirty="0" smtClean="0"/>
              <a:t>при делении -125 </a:t>
            </a:r>
            <a:r>
              <a:rPr lang="en-US" sz="1200" dirty="0" smtClean="0"/>
              <a:t>/</a:t>
            </a:r>
            <a:r>
              <a:rPr lang="en-US" sz="1200" baseline="0" dirty="0" smtClean="0"/>
              <a:t> 2 </a:t>
            </a:r>
            <a:r>
              <a:rPr lang="ru-RU" sz="1200" baseline="0" dirty="0" smtClean="0"/>
              <a:t>результат получается целочисленным, поскольку оба операнда целочисленные.</a:t>
            </a:r>
            <a:endParaRPr lang="en-US" sz="1200" dirty="0" smtClean="0"/>
          </a:p>
          <a:p>
            <a:r>
              <a:rPr lang="ru-RU" sz="1200" dirty="0" smtClean="0"/>
              <a:t>2) приоритет операций</a:t>
            </a:r>
            <a:r>
              <a:rPr lang="en-US" sz="1200" baseline="0" dirty="0" smtClean="0"/>
              <a:t> </a:t>
            </a:r>
            <a:r>
              <a:rPr lang="ru-RU" sz="1200" baseline="0" dirty="0" smtClean="0"/>
              <a:t>деления </a:t>
            </a:r>
            <a:r>
              <a:rPr lang="en-US" sz="1200" dirty="0" smtClean="0"/>
              <a:t>/</a:t>
            </a:r>
            <a:r>
              <a:rPr lang="ru-RU" sz="1200" baseline="0" dirty="0" smtClean="0"/>
              <a:t>, умножения * и операции логического отрицания ! выше чем операции вывода в поток </a:t>
            </a:r>
            <a:r>
              <a:rPr lang="en-US" sz="1200" baseline="0" dirty="0" smtClean="0"/>
              <a:t>&lt;&lt;</a:t>
            </a:r>
            <a:r>
              <a:rPr lang="ru-RU" sz="1200" baseline="0" dirty="0" smtClean="0"/>
              <a:t>, поэтому скобки тут не требуются</a:t>
            </a:r>
          </a:p>
          <a:p>
            <a:r>
              <a:rPr lang="ru-RU" sz="1200" baseline="0" dirty="0" smtClean="0"/>
              <a:t>3) При выводе переменной типа </a:t>
            </a:r>
            <a:r>
              <a:rPr lang="en-US" sz="1200" baseline="0" dirty="0" smtClean="0"/>
              <a:t>char</a:t>
            </a:r>
            <a:r>
              <a:rPr lang="ru-RU" sz="1200" baseline="0" dirty="0" smtClean="0"/>
              <a:t> выводится символ соответствующий коду хранящемуся в этой переменной, однако переменные типа </a:t>
            </a:r>
            <a:r>
              <a:rPr lang="en-US" sz="1200" baseline="0" dirty="0" smtClean="0"/>
              <a:t>char </a:t>
            </a:r>
            <a:r>
              <a:rPr lang="ru-RU" sz="1200" baseline="0" dirty="0" smtClean="0"/>
              <a:t>могут использоваться не только для хранения символов, но и просто 8 битовых знаковых чисел.</a:t>
            </a:r>
          </a:p>
          <a:p>
            <a:r>
              <a:rPr lang="ru-RU" sz="1200" baseline="0" dirty="0" smtClean="0"/>
              <a:t>4) в последней строчке выводится на экран значение переменной – указателя. В таких переменных фактически хранится адрес в памяти какой то другой переменной. Поэтому при выводе её на экран выводится именно адрес в памяти, чтобы он отличался от обычных чисел (да и потому что так удобнее анализировать некоторые ошибки) адрес выводится в шестнадцатеричном формате. Указатели будут рассмотрены позднее в третьей лабораторной работе.</a:t>
            </a:r>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128</a:t>
            </a:fld>
            <a:endParaRPr lang="ru-RU"/>
          </a:p>
        </p:txBody>
      </p:sp>
    </p:spTree>
    <p:extLst>
      <p:ext uri="{BB962C8B-B14F-4D97-AF65-F5344CB8AC3E}">
        <p14:creationId xmlns:p14="http://schemas.microsoft.com/office/powerpoint/2010/main" val="10511241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129</a:t>
            </a:fld>
            <a:endParaRPr lang="ru-RU"/>
          </a:p>
        </p:txBody>
      </p:sp>
    </p:spTree>
    <p:extLst>
      <p:ext uri="{BB962C8B-B14F-4D97-AF65-F5344CB8AC3E}">
        <p14:creationId xmlns:p14="http://schemas.microsoft.com/office/powerpoint/2010/main" val="309084714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Мне больше всего нравится последний</a:t>
            </a:r>
            <a:r>
              <a:rPr lang="ru-RU" sz="1200" baseline="0" dirty="0" smtClean="0"/>
              <a:t> вариант: текст легче всего читается в коде программы, он также разбит на строки.</a:t>
            </a:r>
          </a:p>
          <a:p>
            <a:r>
              <a:rPr lang="ru-RU" sz="1200" baseline="0" dirty="0" smtClean="0"/>
              <a:t>Приемлемым также  является третий вариант, однако он допускает возможность пропустить признак управляющего символа </a:t>
            </a:r>
            <a:r>
              <a:rPr lang="en-US" sz="1200" baseline="0" dirty="0" smtClean="0"/>
              <a:t>'\' </a:t>
            </a:r>
            <a:r>
              <a:rPr lang="ru-RU" sz="1200" baseline="0" dirty="0" smtClean="0"/>
              <a:t>перед </a:t>
            </a:r>
            <a:r>
              <a:rPr lang="en-US" sz="1200" baseline="0" dirty="0" smtClean="0"/>
              <a:t>n</a:t>
            </a:r>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130</a:t>
            </a:fld>
            <a:endParaRPr lang="ru-RU"/>
          </a:p>
        </p:txBody>
      </p:sp>
    </p:spTree>
    <p:extLst>
      <p:ext uri="{BB962C8B-B14F-4D97-AF65-F5344CB8AC3E}">
        <p14:creationId xmlns:p14="http://schemas.microsoft.com/office/powerpoint/2010/main" val="410342723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Компилятор объединяет только следующие друг за другом литералы-строки.</a:t>
            </a:r>
          </a:p>
          <a:p>
            <a:r>
              <a:rPr lang="ru-RU" sz="1200" dirty="0" smtClean="0"/>
              <a:t>Литерал строка не объединяется с литералом-символом.</a:t>
            </a:r>
          </a:p>
        </p:txBody>
      </p:sp>
      <p:sp>
        <p:nvSpPr>
          <p:cNvPr id="4" name="Номер слайда 3"/>
          <p:cNvSpPr>
            <a:spLocks noGrp="1"/>
          </p:cNvSpPr>
          <p:nvPr>
            <p:ph type="sldNum" sz="quarter" idx="10"/>
          </p:nvPr>
        </p:nvSpPr>
        <p:spPr/>
        <p:txBody>
          <a:bodyPr/>
          <a:lstStyle/>
          <a:p>
            <a:fld id="{2E08C350-4DE1-4956-942B-64CFE5E0D8AA}" type="slidenum">
              <a:rPr lang="ru-RU" smtClean="0"/>
              <a:t>131</a:t>
            </a:fld>
            <a:endParaRPr lang="ru-RU"/>
          </a:p>
        </p:txBody>
      </p:sp>
    </p:spTree>
    <p:extLst>
      <p:ext uri="{BB962C8B-B14F-4D97-AF65-F5344CB8AC3E}">
        <p14:creationId xmlns:p14="http://schemas.microsoft.com/office/powerpoint/2010/main" val="30842714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При</a:t>
            </a:r>
            <a:r>
              <a:rPr lang="ru-RU" sz="1200" baseline="0" dirty="0" smtClean="0"/>
              <a:t> выводе информации в виде таблицы необходимо применять "форматирование" чтобы данные из разных столбцов не сливались.</a:t>
            </a:r>
          </a:p>
          <a:p>
            <a:r>
              <a:rPr lang="ru-RU" sz="1200" baseline="0" dirty="0" smtClean="0"/>
              <a:t>В этом примере не очень хорошо получается то, что выравнивание выполняется вручную: названия городов дополнены пробелами до одинаковой длины.</a:t>
            </a:r>
            <a:endParaRPr lang="en-US" sz="1200" dirty="0" smtClean="0"/>
          </a:p>
          <a:p>
            <a:r>
              <a:rPr lang="ru-RU" sz="1200" dirty="0" smtClean="0"/>
              <a:t>При изменении набора городов, надо вручную пересчитывать максимальную</a:t>
            </a:r>
            <a:r>
              <a:rPr lang="ru-RU" sz="1200" baseline="0" dirty="0" smtClean="0"/>
              <a:t> длину названия города и </a:t>
            </a:r>
            <a:r>
              <a:rPr lang="ru-RU" sz="1200" dirty="0" smtClean="0"/>
              <a:t>дополнять</a:t>
            </a:r>
            <a:r>
              <a:rPr lang="ru-RU" sz="1200" baseline="0" dirty="0" smtClean="0"/>
              <a:t> пробелами весь список городов. Это неудобно, поэтому используем манипулятор </a:t>
            </a:r>
            <a:r>
              <a:rPr lang="en-US" sz="1200" baseline="0" dirty="0" smtClean="0"/>
              <a:t>setw</a:t>
            </a:r>
            <a:r>
              <a:rPr lang="ru-RU" sz="1200" baseline="0" dirty="0" smtClean="0"/>
              <a:t>.</a:t>
            </a:r>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132</a:t>
            </a:fld>
            <a:endParaRPr lang="ru-RU"/>
          </a:p>
        </p:txBody>
      </p:sp>
    </p:spTree>
    <p:extLst>
      <p:ext uri="{BB962C8B-B14F-4D97-AF65-F5344CB8AC3E}">
        <p14:creationId xmlns:p14="http://schemas.microsoft.com/office/powerpoint/2010/main" val="390592270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smtClean="0"/>
              <a:t>setw</a:t>
            </a:r>
            <a:r>
              <a:rPr lang="en-US" sz="1200" baseline="0" dirty="0" smtClean="0"/>
              <a:t> </a:t>
            </a:r>
            <a:r>
              <a:rPr lang="ru-RU" sz="1200" baseline="0" dirty="0" smtClean="0"/>
              <a:t>указывает потоку вывода, что следующее выводимое значение надо дополнить слева пробелами до указанного количества символов.</a:t>
            </a:r>
          </a:p>
          <a:p>
            <a:r>
              <a:rPr lang="ru-RU" sz="1200" baseline="0" dirty="0" smtClean="0"/>
              <a:t>Этот способ в отличии от предыдущего позволяет выводить более чем одну колонку  с данными.</a:t>
            </a:r>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133</a:t>
            </a:fld>
            <a:endParaRPr lang="ru-RU"/>
          </a:p>
        </p:txBody>
      </p:sp>
    </p:spTree>
    <p:extLst>
      <p:ext uri="{BB962C8B-B14F-4D97-AF65-F5344CB8AC3E}">
        <p14:creationId xmlns:p14="http://schemas.microsoft.com/office/powerpoint/2010/main" val="33761145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dirty="0" smtClean="0">
                <a:solidFill>
                  <a:srgbClr val="FF0000"/>
                </a:solidFill>
              </a:rPr>
              <a:t>Существуют и другие манипуляторы,</a:t>
            </a:r>
            <a:r>
              <a:rPr lang="ru-RU" sz="1200" b="0" baseline="0" dirty="0" smtClean="0">
                <a:solidFill>
                  <a:srgbClr val="FF0000"/>
                </a:solidFill>
              </a:rPr>
              <a:t> например часто используются:</a:t>
            </a:r>
            <a:endParaRPr lang="ru-RU" sz="1200" b="0" dirty="0" smtClean="0">
              <a:solidFill>
                <a:srgbClr val="FF0000"/>
              </a:solidFill>
            </a:endParaRPr>
          </a:p>
          <a:p>
            <a:r>
              <a:rPr lang="en-US" sz="1200" b="0" dirty="0" smtClean="0">
                <a:solidFill>
                  <a:srgbClr val="FF0000"/>
                </a:solidFill>
              </a:rPr>
              <a:t>hex, bin, </a:t>
            </a:r>
            <a:r>
              <a:rPr lang="en-US" sz="1200" b="0" dirty="0" err="1" smtClean="0">
                <a:solidFill>
                  <a:srgbClr val="FF0000"/>
                </a:solidFill>
              </a:rPr>
              <a:t>dec</a:t>
            </a:r>
            <a:r>
              <a:rPr lang="en-US" sz="1200" b="0" baseline="0" dirty="0" smtClean="0">
                <a:solidFill>
                  <a:srgbClr val="FF0000"/>
                </a:solidFill>
              </a:rPr>
              <a:t> – </a:t>
            </a:r>
            <a:r>
              <a:rPr lang="ru-RU" sz="1200" b="0" baseline="0" dirty="0" smtClean="0">
                <a:solidFill>
                  <a:srgbClr val="FF0000"/>
                </a:solidFill>
              </a:rPr>
              <a:t>для изменения основания системы счисления при форматировании выводимого числа.</a:t>
            </a:r>
          </a:p>
          <a:p>
            <a:r>
              <a:rPr lang="en-US" sz="1200" b="0" baseline="0" dirty="0" err="1" smtClean="0">
                <a:solidFill>
                  <a:srgbClr val="FF0000"/>
                </a:solidFill>
              </a:rPr>
              <a:t>setprecision</a:t>
            </a:r>
            <a:r>
              <a:rPr lang="en-US" sz="1200" b="0" baseline="0" dirty="0" smtClean="0">
                <a:solidFill>
                  <a:srgbClr val="FF0000"/>
                </a:solidFill>
              </a:rPr>
              <a:t> – </a:t>
            </a:r>
            <a:r>
              <a:rPr lang="ru-RU" sz="1200" b="0" baseline="0" dirty="0" smtClean="0">
                <a:solidFill>
                  <a:srgbClr val="FF0000"/>
                </a:solidFill>
              </a:rPr>
              <a:t>для изменения количества выводимых десятичных разрядов чисел с плавающей запятой</a:t>
            </a:r>
          </a:p>
          <a:p>
            <a:r>
              <a:rPr lang="en-US" sz="1200" b="0" baseline="0" dirty="0" err="1" smtClean="0">
                <a:solidFill>
                  <a:srgbClr val="FF0000"/>
                </a:solidFill>
              </a:rPr>
              <a:t>setfill</a:t>
            </a:r>
            <a:r>
              <a:rPr lang="en-US" sz="1200" b="0" baseline="0" dirty="0" smtClean="0">
                <a:solidFill>
                  <a:srgbClr val="FF0000"/>
                </a:solidFill>
              </a:rPr>
              <a:t> – </a:t>
            </a:r>
            <a:r>
              <a:rPr lang="ru-RU" sz="1200" b="0" baseline="0" dirty="0" smtClean="0">
                <a:solidFill>
                  <a:srgbClr val="FF0000"/>
                </a:solidFill>
              </a:rPr>
              <a:t>для установки изменения символа заполнителя при использовании манипулятора </a:t>
            </a:r>
            <a:r>
              <a:rPr lang="en-US" sz="1200" b="0" baseline="0" dirty="0" smtClean="0">
                <a:solidFill>
                  <a:srgbClr val="FF0000"/>
                </a:solidFill>
              </a:rPr>
              <a:t>setw(</a:t>
            </a:r>
            <a:r>
              <a:rPr lang="ru-RU" sz="1200" b="0" baseline="0" dirty="0" smtClean="0">
                <a:solidFill>
                  <a:srgbClr val="FF0000"/>
                </a:solidFill>
              </a:rPr>
              <a:t>по умолчанию пробел, а при выводе чисел иногда полезно ставить заполнитель символ </a:t>
            </a:r>
            <a:r>
              <a:rPr lang="en-US" sz="1200" b="0" baseline="0" dirty="0" smtClean="0">
                <a:solidFill>
                  <a:srgbClr val="FF0000"/>
                </a:solidFill>
              </a:rPr>
              <a:t>'0')</a:t>
            </a:r>
          </a:p>
          <a:p>
            <a:r>
              <a:rPr lang="ru-RU" sz="1200" b="0" dirty="0" smtClean="0">
                <a:solidFill>
                  <a:srgbClr val="FF0000"/>
                </a:solidFill>
              </a:rPr>
              <a:t>Во</a:t>
            </a:r>
            <a:r>
              <a:rPr lang="ru-RU" sz="1200" b="0" baseline="0" dirty="0" smtClean="0">
                <a:solidFill>
                  <a:srgbClr val="FF0000"/>
                </a:solidFill>
              </a:rPr>
              <a:t> втором семестре будет отдельная лекция про потоки ввода-вывода, где эти манипуляторы будут рассмотрены подробнее.</a:t>
            </a:r>
            <a:endParaRPr lang="ru-RU" sz="1200" b="0" dirty="0" smtClean="0">
              <a:solidFill>
                <a:srgbClr val="FF0000"/>
              </a:solidFill>
            </a:endParaRPr>
          </a:p>
        </p:txBody>
      </p:sp>
      <p:sp>
        <p:nvSpPr>
          <p:cNvPr id="4" name="Номер слайда 3"/>
          <p:cNvSpPr>
            <a:spLocks noGrp="1"/>
          </p:cNvSpPr>
          <p:nvPr>
            <p:ph type="sldNum" sz="quarter" idx="10"/>
          </p:nvPr>
        </p:nvSpPr>
        <p:spPr/>
        <p:txBody>
          <a:bodyPr/>
          <a:lstStyle/>
          <a:p>
            <a:fld id="{2E08C350-4DE1-4956-942B-64CFE5E0D8AA}" type="slidenum">
              <a:rPr lang="ru-RU" smtClean="0"/>
              <a:t>134</a:t>
            </a:fld>
            <a:endParaRPr lang="ru-RU"/>
          </a:p>
        </p:txBody>
      </p:sp>
    </p:spTree>
    <p:extLst>
      <p:ext uri="{BB962C8B-B14F-4D97-AF65-F5344CB8AC3E}">
        <p14:creationId xmlns:p14="http://schemas.microsoft.com/office/powerpoint/2010/main" val="858296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a:t>
            </a:r>
            <a:r>
              <a:rPr lang="en-US" dirty="0" smtClean="0"/>
              <a:t>TR</a:t>
            </a:r>
            <a:r>
              <a:rPr lang="ru-RU" dirty="0" smtClean="0"/>
              <a:t>1 –</a:t>
            </a:r>
            <a:r>
              <a:rPr lang="en-US" dirty="0" smtClean="0"/>
              <a:t> Technical</a:t>
            </a:r>
            <a:r>
              <a:rPr lang="en-US" baseline="0" dirty="0" smtClean="0"/>
              <a:t> Report</a:t>
            </a:r>
            <a:endParaRPr lang="ru-RU" dirty="0" smtClean="0"/>
          </a:p>
          <a:p>
            <a:r>
              <a:rPr lang="ru-RU" dirty="0" smtClean="0"/>
              <a:t>Язык си</a:t>
            </a:r>
            <a:r>
              <a:rPr lang="ru-RU" baseline="0" dirty="0" smtClean="0"/>
              <a:t> создан в 19</a:t>
            </a:r>
            <a:r>
              <a:rPr lang="en-US" baseline="0" dirty="0" smtClean="0"/>
              <a:t>69-1973 </a:t>
            </a:r>
            <a:r>
              <a:rPr lang="ru-RU" baseline="0" dirty="0" err="1" smtClean="0"/>
              <a:t>Деннисом</a:t>
            </a:r>
            <a:r>
              <a:rPr lang="ru-RU" baseline="0" dirty="0" smtClean="0"/>
              <a:t> </a:t>
            </a:r>
            <a:r>
              <a:rPr lang="ru-RU" baseline="0" dirty="0" err="1" smtClean="0"/>
              <a:t>Ритчи</a:t>
            </a:r>
            <a:r>
              <a:rPr lang="ru-RU" baseline="0" dirty="0" smtClean="0"/>
              <a:t>, а первая книга по нему вышла в 1978г за авторством Брайана </a:t>
            </a:r>
            <a:r>
              <a:rPr lang="ru-RU" baseline="0" dirty="0" err="1" smtClean="0"/>
              <a:t>Кернигана</a:t>
            </a:r>
            <a:r>
              <a:rPr lang="ru-RU" baseline="0" dirty="0" smtClean="0"/>
              <a:t> и </a:t>
            </a:r>
            <a:r>
              <a:rPr lang="ru-RU" baseline="0" dirty="0" err="1" smtClean="0"/>
              <a:t>Денниса</a:t>
            </a:r>
            <a:r>
              <a:rPr lang="ru-RU" baseline="0" dirty="0" smtClean="0"/>
              <a:t> </a:t>
            </a:r>
            <a:r>
              <a:rPr lang="ru-RU" baseline="0" dirty="0" err="1" smtClean="0"/>
              <a:t>Ритчи</a:t>
            </a:r>
            <a:r>
              <a:rPr lang="ru-RU" baseline="0" dirty="0" smtClean="0"/>
              <a:t>.</a:t>
            </a:r>
          </a:p>
          <a:p>
            <a:endParaRPr lang="ru-RU" baseline="0" dirty="0" smtClean="0"/>
          </a:p>
          <a:p>
            <a:r>
              <a:rPr lang="ru-RU" baseline="0" dirty="0" smtClean="0"/>
              <a:t>Я выношу в отдельную строку издание первой книги по языку, потому что именно эта книга стала первым "неофициальным" стандартом языка. Первое официальное издание стандарта по языку С++ произошло только в 98 году.</a:t>
            </a:r>
          </a:p>
          <a:p>
            <a:endParaRPr lang="ru-RU" baseline="0" dirty="0" smtClean="0"/>
          </a:p>
          <a:p>
            <a:r>
              <a:rPr lang="en-US" dirty="0" smtClean="0"/>
              <a:t>C++23 – </a:t>
            </a:r>
            <a:r>
              <a:rPr lang="ru-RU" dirty="0" smtClean="0"/>
              <a:t>ждём</a:t>
            </a:r>
            <a:r>
              <a:rPr lang="ru-RU" baseline="0" dirty="0" smtClean="0"/>
              <a:t> поддержку </a:t>
            </a:r>
            <a:r>
              <a:rPr lang="en-US" baseline="0" dirty="0" smtClean="0"/>
              <a:t>UNICODE </a:t>
            </a:r>
            <a:r>
              <a:rPr lang="ru-RU" baseline="0" dirty="0" smtClean="0"/>
              <a:t>в стандарте.</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24426324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aseline="0" dirty="0" smtClean="0"/>
              <a:t>Примечание: в случае ошибки ввода (например при команде ввести число пользователь вводит символ) значение переменной назначения не изменится. Поэтому если вы объявили переменную и сразу в неё читаете из консоли, то чтобы там не оказался мусор надо всегда инициализировать переменные каким либо значением.</a:t>
            </a:r>
            <a:endParaRPr lang="en-US" sz="1200" baseline="0" dirty="0" smtClean="0"/>
          </a:p>
          <a:p>
            <a:r>
              <a:rPr lang="ru-RU" sz="1200" baseline="0" dirty="0" smtClean="0"/>
              <a:t>Нельзя:</a:t>
            </a:r>
          </a:p>
          <a:p>
            <a:r>
              <a:rPr lang="en-US" sz="1200" baseline="0" dirty="0" smtClean="0"/>
              <a:t>int x;</a:t>
            </a:r>
          </a:p>
          <a:p>
            <a:r>
              <a:rPr lang="en-US" sz="1200" baseline="0" dirty="0" smtClean="0"/>
              <a:t>cin &gt;&gt; x;</a:t>
            </a:r>
          </a:p>
          <a:p>
            <a:r>
              <a:rPr lang="ru-RU" sz="1200" baseline="0" dirty="0" smtClean="0"/>
              <a:t>Если тут пользователь введёт строку, то после выполнения этого кода в переменной будет то, что было до момента чтения из консоли.</a:t>
            </a:r>
          </a:p>
          <a:p>
            <a:r>
              <a:rPr lang="ru-RU" sz="1200" baseline="0" dirty="0" smtClean="0"/>
              <a:t>Поскольку переменная не инициализирована, то там мусор.</a:t>
            </a:r>
          </a:p>
          <a:p>
            <a:r>
              <a:rPr lang="ru-RU" sz="1200" baseline="0" dirty="0" smtClean="0"/>
              <a:t>Надо:</a:t>
            </a:r>
          </a:p>
          <a:p>
            <a:r>
              <a:rPr lang="en-US" sz="1200" baseline="0" dirty="0" smtClean="0"/>
              <a:t>int x = </a:t>
            </a:r>
            <a:r>
              <a:rPr lang="ru-RU" sz="1200" baseline="0" dirty="0" smtClean="0"/>
              <a:t>0</a:t>
            </a:r>
            <a:r>
              <a:rPr lang="en-US" sz="1200" baseline="0" dirty="0" smtClean="0"/>
              <a:t>;</a:t>
            </a:r>
          </a:p>
          <a:p>
            <a:r>
              <a:rPr lang="en-US" sz="1200" baseline="0" dirty="0" smtClean="0"/>
              <a:t>cin &gt;&gt; x;</a:t>
            </a:r>
          </a:p>
          <a:p>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135</a:t>
            </a:fld>
            <a:endParaRPr lang="ru-RU"/>
          </a:p>
        </p:txBody>
      </p:sp>
    </p:spTree>
    <p:extLst>
      <p:ext uri="{BB962C8B-B14F-4D97-AF65-F5344CB8AC3E}">
        <p14:creationId xmlns:p14="http://schemas.microsoft.com/office/powerpoint/2010/main" val="218489213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Можно ввести несколько чисел через пробел и ввести общим </a:t>
            </a:r>
            <a:r>
              <a:rPr lang="en-US" sz="1200" dirty="0" smtClean="0"/>
              <a:t>ENTER/</a:t>
            </a:r>
          </a:p>
          <a:p>
            <a:r>
              <a:rPr lang="ru-RU" sz="1200" dirty="0" smtClean="0"/>
              <a:t>Пока не введён </a:t>
            </a:r>
            <a:r>
              <a:rPr lang="en-US" sz="1200" dirty="0" smtClean="0"/>
              <a:t>Enter </a:t>
            </a:r>
            <a:r>
              <a:rPr lang="ru-RU" sz="1200" dirty="0" smtClean="0"/>
              <a:t>все вводимые символы накапливаются в буфере.</a:t>
            </a:r>
          </a:p>
          <a:p>
            <a:r>
              <a:rPr lang="ru-RU" sz="1200" dirty="0" smtClean="0"/>
              <a:t>Это</a:t>
            </a:r>
            <a:r>
              <a:rPr lang="ru-RU" sz="1200" baseline="0" dirty="0" smtClean="0"/>
              <a:t> позволяет исправить вводимый значения используя клавишу </a:t>
            </a:r>
            <a:r>
              <a:rPr lang="en-US" sz="1200" baseline="0" dirty="0" smtClean="0"/>
              <a:t>BACKSPACE/</a:t>
            </a:r>
            <a:endParaRPr lang="en-US"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136</a:t>
            </a:fld>
            <a:endParaRPr lang="ru-RU"/>
          </a:p>
        </p:txBody>
      </p:sp>
    </p:spTree>
    <p:extLst>
      <p:ext uri="{BB962C8B-B14F-4D97-AF65-F5344CB8AC3E}">
        <p14:creationId xmlns:p14="http://schemas.microsoft.com/office/powerpoint/2010/main" val="281260909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cin.fail()</a:t>
            </a:r>
          </a:p>
          <a:p>
            <a:r>
              <a:rPr lang="ru-RU" dirty="0" smtClean="0"/>
              <a:t>возвращает</a:t>
            </a:r>
            <a:r>
              <a:rPr lang="ru-RU" baseline="0" dirty="0" smtClean="0"/>
              <a:t> </a:t>
            </a:r>
            <a:r>
              <a:rPr lang="en-US" baseline="0" dirty="0" smtClean="0"/>
              <a:t>true </a:t>
            </a:r>
            <a:r>
              <a:rPr lang="ru-RU" baseline="0" dirty="0" smtClean="0"/>
              <a:t>если последняя операция чтения из консоли завершилась ошибкой (при этом значение читаемой переменной не изменится, а "ошибочный" символ останется в буфере ввода).</a:t>
            </a:r>
          </a:p>
          <a:p>
            <a:r>
              <a:rPr lang="ru-RU" baseline="0" dirty="0" smtClean="0"/>
              <a:t>Такое происходит, например, если при чтении с консоли числа пользователь введёт </a:t>
            </a:r>
            <a:r>
              <a:rPr lang="ru-RU" baseline="0" smtClean="0"/>
              <a:t>букву.</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137</a:t>
            </a:fld>
            <a:endParaRPr lang="ru-RU"/>
          </a:p>
        </p:txBody>
      </p:sp>
    </p:spTree>
    <p:extLst>
      <p:ext uri="{BB962C8B-B14F-4D97-AF65-F5344CB8AC3E}">
        <p14:creationId xmlns:p14="http://schemas.microsoft.com/office/powerpoint/2010/main" val="410194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Язык С++ с самого начала расширял язык С, то есть любая программа на языке С свободно компилировалась и исполнялась компилятором С++.</a:t>
            </a:r>
          </a:p>
          <a:p>
            <a:r>
              <a:rPr lang="ru-RU" baseline="0" dirty="0" smtClean="0"/>
              <a:t>Все последующие версии языка также старались поддерживать обратную совместимость и с языком С и с языком С++: программы написанные под предыдущие стандарты свободно компилируются новыми версиями компиляторов.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Язык С в то же время пошёл своей дорогой: на текущий момент есть некоторые моменты которые делают код на </a:t>
            </a:r>
            <a:r>
              <a:rPr lang="en-US" baseline="0" dirty="0" smtClean="0"/>
              <a:t>C11 </a:t>
            </a:r>
            <a:r>
              <a:rPr lang="ru-RU" baseline="0" dirty="0" smtClean="0"/>
              <a:t>не совместимым со стандартом С++11 (например инициализаторы массивов).</a:t>
            </a:r>
          </a:p>
          <a:p>
            <a:r>
              <a:rPr lang="ru-RU" baseline="0" dirty="0" smtClean="0"/>
              <a:t>Примечание:</a:t>
            </a:r>
          </a:p>
          <a:p>
            <a:r>
              <a:rPr lang="ru-RU" baseline="0" dirty="0" smtClean="0"/>
              <a:t>Комитет по стандарту языка С собирается параллельно с комитетом по языку С++, стандарты языка С по годам:</a:t>
            </a:r>
          </a:p>
          <a:p>
            <a:r>
              <a:rPr lang="ru-RU" dirty="0" smtClean="0"/>
              <a:t>С89</a:t>
            </a:r>
            <a:r>
              <a:rPr lang="ru-RU" baseline="0" dirty="0" smtClean="0"/>
              <a:t> (он же С90 ибо принят в 1990 году)</a:t>
            </a:r>
          </a:p>
          <a:p>
            <a:r>
              <a:rPr lang="ru-RU" baseline="0" dirty="0" smtClean="0"/>
              <a:t>С99 (принят в 2000)</a:t>
            </a:r>
          </a:p>
          <a:p>
            <a:r>
              <a:rPr lang="ru-RU" baseline="0" dirty="0" smtClean="0"/>
              <a:t>С11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Однако многие компиляторы ещё не поддерживают даже С99.</a:t>
            </a:r>
          </a:p>
          <a:p>
            <a:endParaRPr lang="ru-RU" baseline="0" dirty="0" smtClean="0"/>
          </a:p>
          <a:p>
            <a:r>
              <a:rPr lang="ru-RU" baseline="0" dirty="0" smtClean="0"/>
              <a:t>Стандарт С++ достаточно большой, поэтому мы будем его изучать итеративно. В основном мы будем рассматривать неизменный набор правил языка - самое ядро</a:t>
            </a:r>
            <a:r>
              <a:rPr lang="en-US" baseline="0" dirty="0" smtClean="0"/>
              <a:t>, </a:t>
            </a:r>
            <a:r>
              <a:rPr lang="ru-RU" baseline="0" dirty="0" smtClean="0"/>
              <a:t>работающее в любой версии компилятора - </a:t>
            </a:r>
            <a:r>
              <a:rPr lang="en-US" baseline="0" dirty="0" smtClean="0"/>
              <a:t>C++98</a:t>
            </a:r>
            <a:r>
              <a:rPr lang="ru-RU" baseline="0" dirty="0" smtClean="0"/>
              <a:t>. В некоторых местах я буду делать отступления включая детали из более поздних стандартов.</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4276010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17</a:t>
            </a:fld>
            <a:endParaRPr lang="ru-RU" smtClean="0"/>
          </a:p>
        </p:txBody>
      </p:sp>
    </p:spTree>
    <p:extLst>
      <p:ext uri="{BB962C8B-B14F-4D97-AF65-F5344CB8AC3E}">
        <p14:creationId xmlns:p14="http://schemas.microsoft.com/office/powerpoint/2010/main" val="81309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Всё что идёт в строке после двух</a:t>
            </a:r>
            <a:r>
              <a:rPr lang="ru-RU" baseline="0" dirty="0" smtClean="0"/>
              <a:t> символов </a:t>
            </a:r>
            <a:r>
              <a:rPr lang="en-US" baseline="0" dirty="0" smtClean="0"/>
              <a:t>// </a:t>
            </a:r>
            <a:r>
              <a:rPr lang="ru-RU" baseline="0" dirty="0" smtClean="0"/>
              <a:t>считается комментарием к программе и игнорируется компилятором</a:t>
            </a:r>
          </a:p>
          <a:p>
            <a:r>
              <a:rPr lang="ru-RU" baseline="0" dirty="0" smtClean="0"/>
              <a:t>Также комментарием считается текст между символами </a:t>
            </a:r>
            <a:r>
              <a:rPr lang="en-US" baseline="0" dirty="0" smtClean="0"/>
              <a:t>/*   */</a:t>
            </a:r>
          </a:p>
          <a:p>
            <a:r>
              <a:rPr lang="ru-RU" baseline="0" dirty="0" smtClean="0"/>
              <a:t>Такой способ оформления комментариев позволяет создавать многострочные комментарии.</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18</a:t>
            </a:fld>
            <a:endParaRPr lang="ru-RU" smtClean="0"/>
          </a:p>
        </p:txBody>
      </p:sp>
    </p:spTree>
    <p:extLst>
      <p:ext uri="{BB962C8B-B14F-4D97-AF65-F5344CB8AC3E}">
        <p14:creationId xmlns:p14="http://schemas.microsoft.com/office/powerpoint/2010/main" val="685006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Комментарии на этом слайде избыточны, но отражают уровень</a:t>
            </a:r>
            <a:r>
              <a:rPr lang="ru-RU" baseline="0" dirty="0" smtClean="0"/>
              <a:t> владения языком программирования.</a:t>
            </a:r>
          </a:p>
          <a:p>
            <a:r>
              <a:rPr lang="ru-RU" baseline="0" dirty="0" smtClean="0"/>
              <a:t>Для человека начавшего изучение языка программирования месяц назад – это хороший способ напомнить себе что делается в каждой строчке. Но чем опытнее программист, тем меньше он будет оставлять комментариев: если программа написана так, что видя её код сложно понять, что она делает – то программа написана плохо.</a:t>
            </a:r>
          </a:p>
          <a:p>
            <a:r>
              <a:rPr lang="ru-RU" baseline="0" dirty="0" smtClean="0"/>
              <a:t>Нужно стараться писать код так, чтобы он сам себя описывал и не требовал дополнительных комментариев: например, через именование переменных и функций.</a:t>
            </a:r>
          </a:p>
          <a:p>
            <a:r>
              <a:rPr lang="ru-RU" baseline="0" dirty="0" smtClean="0"/>
              <a:t>А если же такого описания не достаточно – тогда привлекать комментарии.</a:t>
            </a:r>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19</a:t>
            </a:fld>
            <a:endParaRPr lang="ru-RU" smtClean="0"/>
          </a:p>
        </p:txBody>
      </p:sp>
    </p:spTree>
    <p:extLst>
      <p:ext uri="{BB962C8B-B14F-4D97-AF65-F5344CB8AC3E}">
        <p14:creationId xmlns:p14="http://schemas.microsoft.com/office/powerpoint/2010/main" val="277521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Код должен сам себя комментировать и быть достаточно простым, чтобы быть очевидным без комментариев. Писать такой код – искусство.</a:t>
            </a:r>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20</a:t>
            </a:fld>
            <a:endParaRPr lang="ru-RU" smtClean="0"/>
          </a:p>
        </p:txBody>
      </p:sp>
    </p:spTree>
    <p:extLst>
      <p:ext uri="{BB962C8B-B14F-4D97-AF65-F5344CB8AC3E}">
        <p14:creationId xmlns:p14="http://schemas.microsoft.com/office/powerpoint/2010/main" val="3978446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Перед компиляцией файла программы препроцессор (первый</a:t>
            </a:r>
            <a:r>
              <a:rPr lang="ru-RU" baseline="0" dirty="0" smtClean="0"/>
              <a:t> этап работы компилятора) обрабатывает команды начинающиеся с знака </a:t>
            </a:r>
            <a:r>
              <a:rPr lang="en-US" baseline="0" dirty="0" smtClean="0"/>
              <a:t>#</a:t>
            </a:r>
            <a:r>
              <a:rPr lang="ru-RU" baseline="0" dirty="0" smtClean="0"/>
              <a:t>. Команда </a:t>
            </a:r>
            <a:r>
              <a:rPr lang="en-US" baseline="0" dirty="0" smtClean="0"/>
              <a:t>#include </a:t>
            </a:r>
            <a:r>
              <a:rPr lang="ru-RU" baseline="0" dirty="0" smtClean="0"/>
              <a:t>означает, что содержимое указанного файла будет целиком включено в этот файл вместо этой строчки. После этого итоговый текст будет компилироваться.</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21</a:t>
            </a:fld>
            <a:endParaRPr lang="ru-RU" smtClean="0"/>
          </a:p>
        </p:txBody>
      </p:sp>
    </p:spTree>
    <p:extLst>
      <p:ext uri="{BB962C8B-B14F-4D97-AF65-F5344CB8AC3E}">
        <p14:creationId xmlns:p14="http://schemas.microsoft.com/office/powerpoint/2010/main" val="130749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Директива </a:t>
            </a:r>
            <a:r>
              <a:rPr lang="en-US" dirty="0" smtClean="0"/>
              <a:t>#pragma once</a:t>
            </a:r>
            <a:r>
              <a:rPr lang="en-US" baseline="0" dirty="0" smtClean="0"/>
              <a:t> </a:t>
            </a:r>
            <a:r>
              <a:rPr lang="ru-RU" baseline="0" dirty="0" smtClean="0"/>
              <a:t>говорит компилятору что если этот файл встретится дважды в цепочке </a:t>
            </a:r>
            <a:r>
              <a:rPr lang="en-US" baseline="0" dirty="0" smtClean="0"/>
              <a:t>#include</a:t>
            </a:r>
            <a:r>
              <a:rPr lang="ru-RU" baseline="0" dirty="0" smtClean="0"/>
              <a:t>,</a:t>
            </a:r>
            <a:r>
              <a:rPr lang="en-US" baseline="0" dirty="0" smtClean="0"/>
              <a:t> </a:t>
            </a:r>
            <a:r>
              <a:rPr lang="ru-RU" baseline="0" dirty="0" smtClean="0"/>
              <a:t>то повторные включения следует проигнорировать.</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22</a:t>
            </a:fld>
            <a:endParaRPr lang="ru-RU" smtClean="0"/>
          </a:p>
        </p:txBody>
      </p:sp>
    </p:spTree>
    <p:extLst>
      <p:ext uri="{BB962C8B-B14F-4D97-AF65-F5344CB8AC3E}">
        <p14:creationId xmlns:p14="http://schemas.microsoft.com/office/powerpoint/2010/main" val="1855626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Если не использовать эту директиву, то придётся прописывать пространство имён </a:t>
            </a:r>
            <a:r>
              <a:rPr lang="en-US" dirty="0" smtClean="0"/>
              <a:t>std </a:t>
            </a:r>
            <a:r>
              <a:rPr lang="ru-RU" dirty="0" smtClean="0"/>
              <a:t>для всех стандартных функций (см. пример</a:t>
            </a:r>
            <a:r>
              <a:rPr lang="ru-RU" baseline="0" dirty="0" smtClean="0"/>
              <a:t> на следующем слайде).</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23</a:t>
            </a:fld>
            <a:endParaRPr lang="ru-RU" smtClean="0"/>
          </a:p>
        </p:txBody>
      </p:sp>
    </p:spTree>
    <p:extLst>
      <p:ext uri="{BB962C8B-B14F-4D97-AF65-F5344CB8AC3E}">
        <p14:creationId xmlns:p14="http://schemas.microsoft.com/office/powerpoint/2010/main" val="389895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Индекс популярности языков фирмы </a:t>
            </a:r>
            <a:r>
              <a:rPr lang="en-US" dirty="0" err="1" smtClean="0"/>
              <a:t>Tiobe</a:t>
            </a:r>
            <a:r>
              <a:rPr lang="en-US" dirty="0" smtClean="0"/>
              <a:t> </a:t>
            </a:r>
            <a:r>
              <a:rPr lang="ru-RU" dirty="0" smtClean="0"/>
              <a:t>– исторически</a:t>
            </a:r>
            <a:r>
              <a:rPr lang="ru-RU" baseline="0" dirty="0" smtClean="0"/>
              <a:t> самый старый из множества рейтингов</a:t>
            </a:r>
            <a:r>
              <a:rPr lang="ru-RU" dirty="0" smtClean="0"/>
              <a:t>,</a:t>
            </a:r>
            <a:r>
              <a:rPr lang="ru-RU" baseline="0" dirty="0" smtClean="0"/>
              <a:t> поэтому посмотрим его.</a:t>
            </a:r>
            <a:endParaRPr lang="ru-RU" dirty="0" smtClean="0"/>
          </a:p>
          <a:p>
            <a:r>
              <a:rPr lang="ru-RU" dirty="0" smtClean="0"/>
              <a:t>Основан на подсчёте количества ссылок найденных разными поисковиками по комбинации "</a:t>
            </a:r>
            <a:r>
              <a:rPr lang="en-US" dirty="0" smtClean="0"/>
              <a:t>&lt;language&gt;</a:t>
            </a:r>
            <a:r>
              <a:rPr lang="ru-RU" dirty="0" smtClean="0"/>
              <a:t> </a:t>
            </a:r>
            <a:r>
              <a:rPr lang="en-US" dirty="0" smtClean="0"/>
              <a:t>programming</a:t>
            </a:r>
            <a:r>
              <a:rPr lang="ru-RU" dirty="0" smtClean="0"/>
              <a:t>"</a:t>
            </a:r>
            <a:r>
              <a:rPr lang="en-US" dirty="0" smtClean="0"/>
              <a:t>.</a:t>
            </a:r>
            <a:endParaRPr lang="ru-RU" dirty="0" smtClean="0"/>
          </a:p>
          <a:p>
            <a:r>
              <a:rPr lang="ru-RU" dirty="0" smtClean="0"/>
              <a:t>Оценивает 255 языков программирования.</a:t>
            </a:r>
          </a:p>
          <a:p>
            <a:r>
              <a:rPr lang="ru-RU" dirty="0" smtClean="0"/>
              <a:t>Из неоднозначного по поводу таких рейтингов:</a:t>
            </a:r>
            <a:endParaRPr lang="en-US" dirty="0" smtClean="0"/>
          </a:p>
          <a:p>
            <a:pPr marL="171450" indent="-171450">
              <a:buFont typeface="Arial" panose="020B0604020202020204" pitchFamily="34" charset="0"/>
              <a:buChar char="•"/>
            </a:pPr>
            <a:r>
              <a:rPr lang="ru-RU" dirty="0" smtClean="0"/>
              <a:t>язык программирования </a:t>
            </a:r>
            <a:r>
              <a:rPr lang="en-US" dirty="0" smtClean="0"/>
              <a:t>Scratch</a:t>
            </a:r>
            <a:r>
              <a:rPr lang="en-US" baseline="0" dirty="0" smtClean="0"/>
              <a:t> </a:t>
            </a:r>
            <a:r>
              <a:rPr lang="ru-RU" baseline="0" dirty="0" smtClean="0"/>
              <a:t>на 28 месте, в предыдущем 2018 году он был на 24 месте из 255</a:t>
            </a:r>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998887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24</a:t>
            </a:fld>
            <a:endParaRPr lang="ru-RU" smtClean="0"/>
          </a:p>
        </p:txBody>
      </p:sp>
    </p:spTree>
    <p:extLst>
      <p:ext uri="{BB962C8B-B14F-4D97-AF65-F5344CB8AC3E}">
        <p14:creationId xmlns:p14="http://schemas.microsoft.com/office/powerpoint/2010/main" val="3028633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25</a:t>
            </a:fld>
            <a:endParaRPr lang="ru-RU" smtClean="0"/>
          </a:p>
        </p:txBody>
      </p:sp>
    </p:spTree>
    <p:extLst>
      <p:ext uri="{BB962C8B-B14F-4D97-AF65-F5344CB8AC3E}">
        <p14:creationId xmlns:p14="http://schemas.microsoft.com/office/powerpoint/2010/main" val="1371522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26</a:t>
            </a:fld>
            <a:endParaRPr lang="ru-RU" smtClean="0"/>
          </a:p>
        </p:txBody>
      </p:sp>
    </p:spTree>
    <p:extLst>
      <p:ext uri="{BB962C8B-B14F-4D97-AF65-F5344CB8AC3E}">
        <p14:creationId xmlns:p14="http://schemas.microsoft.com/office/powerpoint/2010/main" val="42960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27</a:t>
            </a:fld>
            <a:endParaRPr lang="ru-RU" smtClean="0"/>
          </a:p>
        </p:txBody>
      </p:sp>
    </p:spTree>
    <p:extLst>
      <p:ext uri="{BB962C8B-B14F-4D97-AF65-F5344CB8AC3E}">
        <p14:creationId xmlns:p14="http://schemas.microsoft.com/office/powerpoint/2010/main" val="339993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28</a:t>
            </a:fld>
            <a:endParaRPr lang="ru-RU" smtClean="0"/>
          </a:p>
        </p:txBody>
      </p:sp>
    </p:spTree>
    <p:extLst>
      <p:ext uri="{BB962C8B-B14F-4D97-AF65-F5344CB8AC3E}">
        <p14:creationId xmlns:p14="http://schemas.microsoft.com/office/powerpoint/2010/main" val="3069501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29</a:t>
            </a:fld>
            <a:endParaRPr lang="ru-RU" smtClean="0"/>
          </a:p>
        </p:txBody>
      </p:sp>
    </p:spTree>
    <p:extLst>
      <p:ext uri="{BB962C8B-B14F-4D97-AF65-F5344CB8AC3E}">
        <p14:creationId xmlns:p14="http://schemas.microsoft.com/office/powerpoint/2010/main" val="91830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30</a:t>
            </a:fld>
            <a:endParaRPr lang="ru-RU" smtClean="0"/>
          </a:p>
        </p:txBody>
      </p:sp>
    </p:spTree>
    <p:extLst>
      <p:ext uri="{BB962C8B-B14F-4D97-AF65-F5344CB8AC3E}">
        <p14:creationId xmlns:p14="http://schemas.microsoft.com/office/powerpoint/2010/main" val="209101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31</a:t>
            </a:fld>
            <a:endParaRPr lang="ru-RU" smtClean="0"/>
          </a:p>
        </p:txBody>
      </p:sp>
    </p:spTree>
    <p:extLst>
      <p:ext uri="{BB962C8B-B14F-4D97-AF65-F5344CB8AC3E}">
        <p14:creationId xmlns:p14="http://schemas.microsoft.com/office/powerpoint/2010/main" val="2652371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32</a:t>
            </a:fld>
            <a:endParaRPr lang="ru-RU" smtClean="0"/>
          </a:p>
        </p:txBody>
      </p:sp>
    </p:spTree>
    <p:extLst>
      <p:ext uri="{BB962C8B-B14F-4D97-AF65-F5344CB8AC3E}">
        <p14:creationId xmlns:p14="http://schemas.microsoft.com/office/powerpoint/2010/main" val="4194320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33</a:t>
            </a:fld>
            <a:endParaRPr lang="ru-RU" smtClean="0"/>
          </a:p>
        </p:txBody>
      </p:sp>
    </p:spTree>
    <p:extLst>
      <p:ext uri="{BB962C8B-B14F-4D97-AF65-F5344CB8AC3E}">
        <p14:creationId xmlns:p14="http://schemas.microsoft.com/office/powerpoint/2010/main" val="381670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Тот же рейтинг в историческом</a:t>
            </a:r>
            <a:r>
              <a:rPr lang="ru-RU" baseline="0" dirty="0" smtClean="0"/>
              <a:t> разрезе: видно как в 2004 году </a:t>
            </a:r>
            <a:r>
              <a:rPr lang="en-US" baseline="0" dirty="0" smtClean="0"/>
              <a:t>Google </a:t>
            </a:r>
            <a:r>
              <a:rPr lang="ru-RU" baseline="0" dirty="0" smtClean="0"/>
              <a:t>стал активно удалять из результатов сайты использующие накрутки и количество ссылок на сайты с описанием языков программирования </a:t>
            </a:r>
            <a:r>
              <a:rPr lang="en-US" baseline="0" dirty="0" smtClean="0"/>
              <a:t>Java</a:t>
            </a:r>
            <a:r>
              <a:rPr lang="ru-RU" baseline="0" dirty="0" smtClean="0"/>
              <a:t> и </a:t>
            </a:r>
            <a:r>
              <a:rPr lang="en-US" baseline="0" dirty="0" smtClean="0"/>
              <a:t>C++ </a:t>
            </a:r>
            <a:r>
              <a:rPr lang="ru-RU" baseline="0" dirty="0" smtClean="0"/>
              <a:t>резко упало.</a:t>
            </a:r>
          </a:p>
          <a:p>
            <a:r>
              <a:rPr lang="ru-RU" baseline="0" dirty="0" smtClean="0"/>
              <a:t>В 2016 были включены в рейтинг много новых языков, из-за чего проценты "влияния" были откушены у лидеров рейтинга.</a:t>
            </a:r>
          </a:p>
          <a:p>
            <a:r>
              <a:rPr lang="ru-RU" baseline="0" dirty="0" smtClean="0"/>
              <a:t>В фирме </a:t>
            </a:r>
            <a:r>
              <a:rPr lang="en-US" baseline="0" dirty="0" err="1" smtClean="0"/>
              <a:t>Tiobe</a:t>
            </a:r>
            <a:r>
              <a:rPr lang="en-US" baseline="0" dirty="0" smtClean="0"/>
              <a:t> </a:t>
            </a:r>
            <a:r>
              <a:rPr lang="ru-RU" baseline="0" dirty="0" smtClean="0"/>
              <a:t>утверждают, что свой алгоритм ранжирования не меняли в течении времени наблюдения, только добавили других поисковиков в алгоритм, чтобы уменьшить влияние чисток ссылок с накрутками проведенных </a:t>
            </a:r>
            <a:r>
              <a:rPr lang="en-US" baseline="0" dirty="0" smtClean="0"/>
              <a:t>Google</a:t>
            </a:r>
            <a:r>
              <a:rPr lang="ru-RU" baseline="0" dirty="0" smtClean="0"/>
              <a:t>.</a:t>
            </a:r>
          </a:p>
          <a:p>
            <a:endParaRPr lang="ru-RU" baseline="0" dirty="0" smtClean="0"/>
          </a:p>
          <a:p>
            <a:r>
              <a:rPr lang="ru-RU" baseline="0" dirty="0" smtClean="0"/>
              <a:t>Обратите внимание: </a:t>
            </a:r>
            <a:r>
              <a:rPr lang="en-US" baseline="0" dirty="0" smtClean="0"/>
              <a:t>C++ </a:t>
            </a:r>
            <a:r>
              <a:rPr lang="ru-RU" baseline="0" dirty="0" smtClean="0"/>
              <a:t> ещё ни разу не смог превысить по популярности язык С.</a:t>
            </a:r>
          </a:p>
          <a:p>
            <a:r>
              <a:rPr lang="ru-RU" baseline="0" dirty="0" smtClean="0"/>
              <a:t>(ядра всех операционных систем пишутся на </a:t>
            </a:r>
            <a:r>
              <a:rPr lang="en-US" baseline="0" dirty="0" smtClean="0"/>
              <a:t>C, </a:t>
            </a:r>
            <a:r>
              <a:rPr lang="ru-RU" baseline="0" dirty="0" smtClean="0"/>
              <a:t>поскольку быстродействие там очень важно,</a:t>
            </a:r>
          </a:p>
          <a:p>
            <a:r>
              <a:rPr lang="ru-RU" baseline="0" dirty="0" smtClean="0"/>
              <a:t>+ микропроцессоры, да итак он достаточно прост для изучения)</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4077994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Имена переменных набранные кириллицей допускаются</a:t>
            </a:r>
            <a:r>
              <a:rPr lang="ru-RU" baseline="0" dirty="0" smtClean="0"/>
              <a:t> компилятором только если в настройках ОС </a:t>
            </a:r>
            <a:r>
              <a:rPr lang="en-US" baseline="0" dirty="0" smtClean="0"/>
              <a:t>Windows</a:t>
            </a:r>
            <a:r>
              <a:rPr lang="ru-RU" baseline="0" dirty="0" smtClean="0"/>
              <a:t> выбран русский язык интерфейса.</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761743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35</a:t>
            </a:fld>
            <a:endParaRPr lang="ru-RU" smtClean="0"/>
          </a:p>
        </p:txBody>
      </p:sp>
    </p:spTree>
    <p:extLst>
      <p:ext uri="{BB962C8B-B14F-4D97-AF65-F5344CB8AC3E}">
        <p14:creationId xmlns:p14="http://schemas.microsoft.com/office/powerpoint/2010/main" val="2773078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Использовать пробелы и</a:t>
            </a:r>
            <a:r>
              <a:rPr lang="ru-RU" baseline="0" dirty="0" smtClean="0"/>
              <a:t> разрывы строк удобно чтобы обеспечить читаемость кода:</a:t>
            </a:r>
          </a:p>
          <a:p>
            <a:r>
              <a:rPr lang="ru-RU" baseline="0" dirty="0" smtClean="0"/>
              <a:t>выравнивание похожих строчек чтобы были легче заметны ошибки/опечатки</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36</a:t>
            </a:fld>
            <a:endParaRPr lang="ru-RU" smtClean="0"/>
          </a:p>
        </p:txBody>
      </p:sp>
    </p:spTree>
    <p:extLst>
      <p:ext uri="{BB962C8B-B14F-4D97-AF65-F5344CB8AC3E}">
        <p14:creationId xmlns:p14="http://schemas.microsoft.com/office/powerpoint/2010/main" val="940808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В первом примере не используются разрывы строки и поэтому строка не помещается на экране,</a:t>
            </a:r>
          </a:p>
          <a:p>
            <a:r>
              <a:rPr lang="ru-RU" dirty="0" smtClean="0"/>
              <a:t>а даже если бы и помещалась, заметить</a:t>
            </a:r>
            <a:r>
              <a:rPr lang="ru-RU" baseline="0" dirty="0" smtClean="0"/>
              <a:t> ошибку в ней нелегко.</a:t>
            </a:r>
          </a:p>
          <a:p>
            <a:r>
              <a:rPr lang="ru-RU" baseline="0" dirty="0" smtClean="0"/>
              <a:t>Второй пример использует отступы и разрывы строки чтобы похожие действия располагались близко (в соседних строчках) и в этом случае легко заметить ошибку: она вызывает "асимметрию" в коде.</a:t>
            </a:r>
          </a:p>
          <a:p>
            <a:r>
              <a:rPr lang="ru-RU" baseline="0" dirty="0" smtClean="0"/>
              <a:t>Но это просто пример того что аккуратное форматирование упрощает поиск ошибок. А вот если задача стоит в том чтобы проверить что символ является цифрой то проще использовать способ из третьего примера:</a:t>
            </a:r>
          </a:p>
          <a:p>
            <a:r>
              <a:rPr lang="ru-RU" baseline="0" dirty="0" smtClean="0"/>
              <a:t>символы цифр 0, 1, 2, 3 … 9 имеют коды идущие подряд. Поэтому вместо сравнения со всеми возможными цифрами лучше использовать два сравнения что код символа попадает в диапазон от символа с кодом </a:t>
            </a:r>
            <a:r>
              <a:rPr lang="en-US" baseline="0" dirty="0" smtClean="0"/>
              <a:t>'</a:t>
            </a:r>
            <a:r>
              <a:rPr lang="ru-RU" baseline="0" dirty="0" smtClean="0"/>
              <a:t>0</a:t>
            </a:r>
            <a:r>
              <a:rPr lang="en-US" baseline="0" dirty="0" smtClean="0"/>
              <a:t>'</a:t>
            </a:r>
            <a:r>
              <a:rPr lang="ru-RU" baseline="0" dirty="0" smtClean="0"/>
              <a:t> до символа с кодом </a:t>
            </a:r>
            <a:r>
              <a:rPr lang="en-US" baseline="0" dirty="0" smtClean="0"/>
              <a:t>'</a:t>
            </a:r>
            <a:r>
              <a:rPr lang="ru-RU" baseline="0" dirty="0" smtClean="0"/>
              <a:t>9</a:t>
            </a:r>
            <a:r>
              <a:rPr lang="en-US" baseline="0" dirty="0" smtClean="0"/>
              <a:t>'</a:t>
            </a:r>
            <a:r>
              <a:rPr lang="ru-RU" baseline="0" dirty="0" smtClean="0"/>
              <a:t>.</a:t>
            </a:r>
          </a:p>
          <a:p>
            <a:r>
              <a:rPr lang="ru-RU" baseline="0" dirty="0" smtClean="0"/>
              <a:t>Если задача стоит на проверку что символ является буквой, то третий способ не имеет альтернатив.</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37</a:t>
            </a:fld>
            <a:endParaRPr lang="ru-RU" smtClean="0"/>
          </a:p>
        </p:txBody>
      </p:sp>
    </p:spTree>
    <p:extLst>
      <p:ext uri="{BB962C8B-B14F-4D97-AF65-F5344CB8AC3E}">
        <p14:creationId xmlns:p14="http://schemas.microsoft.com/office/powerpoint/2010/main" val="815709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38</a:t>
            </a:fld>
            <a:endParaRPr lang="ru-RU" smtClean="0"/>
          </a:p>
        </p:txBody>
      </p:sp>
    </p:spTree>
    <p:extLst>
      <p:ext uri="{BB962C8B-B14F-4D97-AF65-F5344CB8AC3E}">
        <p14:creationId xmlns:p14="http://schemas.microsoft.com/office/powerpoint/2010/main" val="3702362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39</a:t>
            </a:fld>
            <a:endParaRPr lang="ru-RU" smtClean="0"/>
          </a:p>
        </p:txBody>
      </p:sp>
    </p:spTree>
    <p:extLst>
      <p:ext uri="{BB962C8B-B14F-4D97-AF65-F5344CB8AC3E}">
        <p14:creationId xmlns:p14="http://schemas.microsoft.com/office/powerpoint/2010/main" val="212104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Звонок \</a:t>
            </a:r>
            <a:r>
              <a:rPr lang="en-US" dirty="0" smtClean="0"/>
              <a:t>a</a:t>
            </a:r>
            <a:r>
              <a:rPr lang="en-US" baseline="0" dirty="0" smtClean="0"/>
              <a:t> </a:t>
            </a:r>
            <a:r>
              <a:rPr lang="ru-RU" dirty="0" smtClean="0"/>
              <a:t>– этот управляющий символ остался</a:t>
            </a:r>
            <a:r>
              <a:rPr lang="ru-RU" baseline="0" dirty="0" smtClean="0"/>
              <a:t> в стандарте со времён телетайпов. При его приёме вместо печати символа осуществлялся удар молоточком по колокольчику, чтобы привлечь внимание оператора.</a:t>
            </a:r>
          </a:p>
          <a:p>
            <a:r>
              <a:rPr lang="ru-RU" baseline="0" dirty="0" smtClean="0"/>
              <a:t>Забой</a:t>
            </a:r>
            <a:r>
              <a:rPr lang="en-US" baseline="0" dirty="0" smtClean="0"/>
              <a:t> \b – backspace.</a:t>
            </a:r>
          </a:p>
          <a:p>
            <a:r>
              <a:rPr lang="ru-RU" dirty="0" smtClean="0"/>
              <a:t>Символы</a:t>
            </a:r>
            <a:r>
              <a:rPr lang="ru-RU" baseline="0" dirty="0" smtClean="0"/>
              <a:t> возврата строки </a:t>
            </a:r>
            <a:r>
              <a:rPr lang="en-US" baseline="0" dirty="0" smtClean="0"/>
              <a:t>\n </a:t>
            </a:r>
            <a:r>
              <a:rPr lang="ru-RU" baseline="0" dirty="0" smtClean="0"/>
              <a:t>и возврата каретки </a:t>
            </a:r>
            <a:r>
              <a:rPr lang="en-US" baseline="0" dirty="0" smtClean="0"/>
              <a:t>\r </a:t>
            </a:r>
            <a:r>
              <a:rPr lang="ru-RU" baseline="0" dirty="0" smtClean="0"/>
              <a:t>исторически также остались от первых телетайпов – инженеры не смогли добиться одновременного срабатывания и перевода строки и возврата каретки и внедрили такое "временное" решение. С тех пор во всех текстовых файлах для при обозначении конца страницы используется комбинация этих двух символов</a:t>
            </a:r>
            <a:r>
              <a:rPr lang="en-US" baseline="0" dirty="0" smtClean="0"/>
              <a:t>:</a:t>
            </a:r>
          </a:p>
          <a:p>
            <a:r>
              <a:rPr lang="ru-RU" baseline="0" dirty="0" smtClean="0"/>
              <a:t>на ОС </a:t>
            </a:r>
            <a:r>
              <a:rPr lang="en-US" baseline="0" dirty="0" smtClean="0"/>
              <a:t>Windows </a:t>
            </a:r>
            <a:r>
              <a:rPr lang="ru-RU" baseline="0" dirty="0" smtClean="0"/>
              <a:t>\</a:t>
            </a:r>
            <a:r>
              <a:rPr lang="en-US" baseline="0" dirty="0" smtClean="0"/>
              <a:t>r\n</a:t>
            </a:r>
          </a:p>
          <a:p>
            <a:r>
              <a:rPr lang="ru-RU" baseline="0" dirty="0" smtClean="0"/>
              <a:t>на ОС </a:t>
            </a:r>
            <a:r>
              <a:rPr lang="en-US" baseline="0" dirty="0" smtClean="0"/>
              <a:t>Linux </a:t>
            </a:r>
            <a:r>
              <a:rPr lang="ru-RU" baseline="0" dirty="0" smtClean="0"/>
              <a:t>\</a:t>
            </a:r>
            <a:r>
              <a:rPr lang="en-US" baseline="0" dirty="0" smtClean="0"/>
              <a:t>n</a:t>
            </a:r>
          </a:p>
          <a:p>
            <a:endParaRPr lang="en-US" dirty="0" smtClean="0"/>
          </a:p>
          <a:p>
            <a:r>
              <a:rPr lang="ru-RU" dirty="0" smtClean="0"/>
              <a:t>Поскольку строка</a:t>
            </a:r>
            <a:r>
              <a:rPr lang="ru-RU" baseline="0" dirty="0" smtClean="0"/>
              <a:t> заканчивается кавычками то, чтобы создать строку содержащую кавычки, используется управляющая последовательность </a:t>
            </a:r>
            <a:r>
              <a:rPr lang="en-US" baseline="0" dirty="0" smtClean="0"/>
              <a:t>\". </a:t>
            </a:r>
            <a:r>
              <a:rPr lang="ru-RU" baseline="0" dirty="0" smtClean="0"/>
              <a:t>При этом в строку будет записан только один символ ".</a:t>
            </a:r>
          </a:p>
          <a:p>
            <a:r>
              <a:rPr lang="ru-RU" baseline="0" dirty="0" smtClean="0"/>
              <a:t>Аналогично можно записать символ одинарная кавычка: </a:t>
            </a:r>
            <a:r>
              <a:rPr lang="en-US" baseline="0" dirty="0" smtClean="0"/>
              <a:t>'\''.</a:t>
            </a:r>
          </a:p>
          <a:p>
            <a:endParaRPr lang="en-US" dirty="0" smtClean="0"/>
          </a:p>
          <a:p>
            <a:r>
              <a:rPr lang="ru-RU" dirty="0" smtClean="0"/>
              <a:t>Поскольку</a:t>
            </a:r>
            <a:r>
              <a:rPr lang="ru-RU" baseline="0" dirty="0" smtClean="0"/>
              <a:t> символ \ используется для ввода управляющих символов, то необходим способ ввести его самого. Для этого используется комбинация из двух таких символов </a:t>
            </a:r>
            <a:r>
              <a:rPr lang="en-US" baseline="0" dirty="0" smtClean="0"/>
              <a:t>\\</a:t>
            </a:r>
          </a:p>
          <a:p>
            <a:endParaRPr lang="en-US" baseline="0" dirty="0" smtClean="0"/>
          </a:p>
          <a:p>
            <a:r>
              <a:rPr lang="ru-RU" baseline="0" dirty="0" smtClean="0"/>
              <a:t>С использованием управляющих символов возможно ввести любой символ по его коду. Однако надо быть осторожным, поскольку из соображений совместимости с самой первой редакцией языка </a:t>
            </a:r>
            <a:r>
              <a:rPr lang="en-US" baseline="0" dirty="0" smtClean="0"/>
              <a:t>C </a:t>
            </a:r>
            <a:r>
              <a:rPr lang="ru-RU" baseline="0" dirty="0" smtClean="0"/>
              <a:t>ввод осуществляется в восьмеричной системе. Лучше сразу использовать шестнадцатеричную систему – переводить проще.</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40</a:t>
            </a:fld>
            <a:endParaRPr lang="ru-RU" smtClean="0"/>
          </a:p>
        </p:txBody>
      </p:sp>
    </p:spTree>
    <p:extLst>
      <p:ext uri="{BB962C8B-B14F-4D97-AF65-F5344CB8AC3E}">
        <p14:creationId xmlns:p14="http://schemas.microsoft.com/office/powerpoint/2010/main" val="1253775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pPr marL="0" indent="0" eaLnBrk="1" hangingPunct="1">
              <a:spcBef>
                <a:spcPts val="0"/>
              </a:spcBef>
              <a:spcAft>
                <a:spcPts val="600"/>
              </a:spcAft>
              <a:buNone/>
              <a:tabLst>
                <a:tab pos="2593975" algn="l"/>
              </a:tabLst>
            </a:pPr>
            <a:r>
              <a:rPr lang="ru-RU" dirty="0" smtClean="0"/>
              <a:t>Каждому литералу в программе соответствует область оперативной памяти ЭВМ, в которой хранится значение этого литерала.</a:t>
            </a:r>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41</a:t>
            </a:fld>
            <a:endParaRPr lang="ru-RU" smtClean="0"/>
          </a:p>
        </p:txBody>
      </p:sp>
    </p:spTree>
    <p:extLst>
      <p:ext uri="{BB962C8B-B14F-4D97-AF65-F5344CB8AC3E}">
        <p14:creationId xmlns:p14="http://schemas.microsoft.com/office/powerpoint/2010/main" val="1702017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В </a:t>
            </a:r>
            <a:r>
              <a:rPr lang="en-US" dirty="0" smtClean="0"/>
              <a:t>C++</a:t>
            </a:r>
            <a:r>
              <a:rPr lang="en-US" baseline="0" dirty="0" smtClean="0"/>
              <a:t> </a:t>
            </a:r>
            <a:r>
              <a:rPr lang="ru-RU" baseline="0" dirty="0" smtClean="0"/>
              <a:t>есть ещё один способ объявления констант – через команды препроцессору (их также называют директивы препроцессора). Для это используется команда </a:t>
            </a:r>
            <a:r>
              <a:rPr lang="en-US" baseline="0" dirty="0" smtClean="0"/>
              <a:t>#define, </a:t>
            </a:r>
            <a:r>
              <a:rPr lang="ru-RU" baseline="0" dirty="0" smtClean="0"/>
              <a:t>она создаёт так называемый макрос. Например команда:</a:t>
            </a:r>
          </a:p>
          <a:p>
            <a:r>
              <a:rPr lang="en-US" baseline="0" dirty="0" smtClean="0"/>
              <a:t>#define M_PI 3.141592654</a:t>
            </a:r>
          </a:p>
          <a:p>
            <a:r>
              <a:rPr lang="ru-RU" baseline="0" dirty="0" smtClean="0"/>
              <a:t>говорит препроцессору, что если далее в тексте программы он встретит идентификатор </a:t>
            </a:r>
            <a:r>
              <a:rPr lang="en-US" baseline="0" dirty="0" smtClean="0"/>
              <a:t>M_PI</a:t>
            </a:r>
            <a:r>
              <a:rPr lang="ru-RU" baseline="0" dirty="0" smtClean="0"/>
              <a:t>, то его надо заменить на текст </a:t>
            </a:r>
            <a:r>
              <a:rPr lang="en-US" baseline="0" dirty="0" smtClean="0"/>
              <a:t>3.141592654</a:t>
            </a:r>
            <a:r>
              <a:rPr lang="ru-RU" baseline="0" dirty="0" smtClean="0"/>
              <a:t>.</a:t>
            </a:r>
          </a:p>
          <a:p>
            <a:r>
              <a:rPr lang="ru-RU" baseline="0" dirty="0" smtClean="0"/>
              <a:t>Такие константы не занимают дополнительной памяти, и полностью идентичны тому, что в коде везде будет прописано значение </a:t>
            </a:r>
            <a:r>
              <a:rPr lang="en-US" baseline="0" dirty="0" smtClean="0"/>
              <a:t>3.141592654</a:t>
            </a:r>
            <a:r>
              <a:rPr lang="ru-RU" baseline="0" dirty="0" smtClean="0"/>
              <a:t>.</a:t>
            </a:r>
            <a:endParaRPr lang="en-US" baseline="0" dirty="0" smtClean="0"/>
          </a:p>
          <a:p>
            <a:r>
              <a:rPr lang="ru-RU" baseline="0" dirty="0" smtClean="0"/>
              <a:t>При этом значение на которое происходит замена может представлять из себя выражение или даже кусок кода (в том числе с циклами, операторами ветвления и даже с целыми функциями).</a:t>
            </a:r>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42</a:t>
            </a:fld>
            <a:endParaRPr lang="ru-RU" smtClean="0"/>
          </a:p>
        </p:txBody>
      </p:sp>
    </p:spTree>
    <p:extLst>
      <p:ext uri="{BB962C8B-B14F-4D97-AF65-F5344CB8AC3E}">
        <p14:creationId xmlns:p14="http://schemas.microsoft.com/office/powerpoint/2010/main" val="2042285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43</a:t>
            </a:fld>
            <a:endParaRPr lang="ru-RU" smtClean="0"/>
          </a:p>
        </p:txBody>
      </p:sp>
    </p:spTree>
    <p:extLst>
      <p:ext uri="{BB962C8B-B14F-4D97-AF65-F5344CB8AC3E}">
        <p14:creationId xmlns:p14="http://schemas.microsoft.com/office/powerpoint/2010/main" val="291382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немного уменьшить значимость этого (и многих других) рейтингов приведу пример</a:t>
            </a:r>
            <a:r>
              <a:rPr lang="ru-RU" baseline="0" dirty="0" smtClean="0"/>
              <a:t> рейтинга сформированного другой очень уважаемой организацией:</a:t>
            </a:r>
          </a:p>
          <a:p>
            <a:r>
              <a:rPr lang="en-US" baseline="0" dirty="0" smtClean="0"/>
              <a:t>https://spectrum.ieee.org/static/interactive-the-top-programming-languages-2018</a:t>
            </a:r>
            <a:endParaRPr lang="ru-RU" baseline="0" dirty="0" smtClean="0"/>
          </a:p>
          <a:p>
            <a:r>
              <a:rPr lang="en-US" dirty="0" smtClean="0"/>
              <a:t>IEEE</a:t>
            </a:r>
            <a:r>
              <a:rPr lang="en-US" baseline="0" dirty="0" smtClean="0"/>
              <a:t> – </a:t>
            </a:r>
            <a:r>
              <a:rPr lang="ru-RU" baseline="0" dirty="0" smtClean="0"/>
              <a:t>американское инженерное общество</a:t>
            </a:r>
            <a:r>
              <a:rPr lang="en-US" baseline="0" dirty="0" smtClean="0"/>
              <a:t> </a:t>
            </a:r>
            <a:r>
              <a:rPr lang="ru-RU" baseline="0" dirty="0" smtClean="0"/>
              <a:t>с более чем 50 летней историей.</a:t>
            </a:r>
          </a:p>
          <a:p>
            <a:r>
              <a:rPr lang="en-US" baseline="0" dirty="0" smtClean="0"/>
              <a:t>IEEE </a:t>
            </a:r>
            <a:r>
              <a:rPr lang="ru-RU" baseline="0" dirty="0" smtClean="0"/>
              <a:t>также ежегодно подсчитывает самый популярный язык используя данные тех же поисковиков, только коэффициенты между их результатами другие, поэтому и </a:t>
            </a:r>
            <a:r>
              <a:rPr lang="en-US" baseline="0" dirty="0" smtClean="0"/>
              <a:t>TOP-10 </a:t>
            </a:r>
            <a:r>
              <a:rPr lang="ru-RU" baseline="0" dirty="0" smtClean="0"/>
              <a:t>отличается. Так что любые рейтинги субъективны и без логического анализа бесполезны.</a:t>
            </a:r>
          </a:p>
          <a:p>
            <a:r>
              <a:rPr lang="ru-RU" baseline="0" dirty="0" smtClean="0"/>
              <a:t>В этом рейтинге иконками отображается информация о том, на каких платформах этот язык применяется.</a:t>
            </a:r>
          </a:p>
          <a:p>
            <a:r>
              <a:rPr lang="ru-RU" dirty="0" smtClean="0"/>
              <a:t>При ранжировании используется </a:t>
            </a:r>
            <a:r>
              <a:rPr lang="en-US" dirty="0" smtClean="0"/>
              <a:t>12 </a:t>
            </a:r>
            <a:r>
              <a:rPr lang="ru-RU" dirty="0" smtClean="0"/>
              <a:t>метрик из 10 поисковых сайтов. Оценивается</a:t>
            </a:r>
            <a:r>
              <a:rPr lang="ru-RU" baseline="0" dirty="0" smtClean="0"/>
              <a:t> </a:t>
            </a:r>
            <a:r>
              <a:rPr lang="ru-RU" dirty="0" smtClean="0"/>
              <a:t>48 языков.</a:t>
            </a:r>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1345988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Образ слайда 1"/>
          <p:cNvSpPr>
            <a:spLocks noGrp="1" noRot="1" noChangeAspect="1" noTextEdit="1"/>
          </p:cNvSpPr>
          <p:nvPr>
            <p:ph type="sldImg"/>
          </p:nvPr>
        </p:nvSpPr>
        <p:spPr>
          <a:ln/>
        </p:spPr>
      </p:sp>
      <p:sp>
        <p:nvSpPr>
          <p:cNvPr id="125955" name="Заметки 2"/>
          <p:cNvSpPr>
            <a:spLocks noGrp="1"/>
          </p:cNvSpPr>
          <p:nvPr>
            <p:ph type="body" idx="1"/>
          </p:nvPr>
        </p:nvSpPr>
        <p:spPr>
          <a:noFill/>
          <a:ln/>
        </p:spPr>
        <p:txBody>
          <a:bodyPr/>
          <a:lstStyle/>
          <a:p>
            <a:r>
              <a:rPr lang="ru-RU" dirty="0" smtClean="0"/>
              <a:t>Приведенное на этом слайде – цитата из </a:t>
            </a:r>
            <a:r>
              <a:rPr lang="ru-RU" dirty="0" err="1" smtClean="0"/>
              <a:t>Лафоре</a:t>
            </a:r>
            <a:r>
              <a:rPr lang="ru-RU" dirty="0" smtClean="0"/>
              <a:t>:</a:t>
            </a:r>
            <a:r>
              <a:rPr lang="ru-RU" baseline="0" dirty="0" smtClean="0"/>
              <a:t> тут небольшая путаница.</a:t>
            </a:r>
          </a:p>
          <a:p>
            <a:endParaRPr lang="ru-RU" dirty="0" smtClean="0"/>
          </a:p>
          <a:p>
            <a:r>
              <a:rPr lang="ru-RU" dirty="0" smtClean="0"/>
              <a:t>Идентификатор – это не только идентификатор переменных,</a:t>
            </a:r>
            <a:r>
              <a:rPr lang="ru-RU" baseline="0" dirty="0" smtClean="0"/>
              <a:t/>
            </a:r>
            <a:br>
              <a:rPr lang="ru-RU" baseline="0" dirty="0" smtClean="0"/>
            </a:br>
            <a:r>
              <a:rPr lang="ru-RU" baseline="0" dirty="0" smtClean="0"/>
              <a:t>в </a:t>
            </a:r>
            <a:r>
              <a:rPr lang="en-US" baseline="0" dirty="0" smtClean="0"/>
              <a:t>C++ </a:t>
            </a:r>
            <a:r>
              <a:rPr lang="ru-RU" baseline="0" dirty="0" smtClean="0"/>
              <a:t>можно </a:t>
            </a:r>
            <a:r>
              <a:rPr lang="ru-RU" b="1" baseline="0" dirty="0" smtClean="0"/>
              <a:t>объявить</a:t>
            </a:r>
            <a:r>
              <a:rPr lang="ru-RU" baseline="0" dirty="0" smtClean="0"/>
              <a:t> пользовательский тип данных, при этом реального выделения памяти не произойдёт пока не будет </a:t>
            </a:r>
            <a:r>
              <a:rPr lang="ru-RU" b="1" baseline="0" dirty="0" smtClean="0"/>
              <a:t>определена</a:t>
            </a:r>
            <a:r>
              <a:rPr lang="ru-RU" baseline="0" dirty="0" smtClean="0"/>
              <a:t> переменная этого типа.</a:t>
            </a:r>
          </a:p>
          <a:p>
            <a:endParaRPr lang="ru-RU" baseline="0" dirty="0" smtClean="0"/>
          </a:p>
          <a:p>
            <a:r>
              <a:rPr lang="ru-RU" baseline="0" dirty="0" smtClean="0"/>
              <a:t>Но для стандартных (встроенных) типов:</a:t>
            </a:r>
            <a:br>
              <a:rPr lang="ru-RU" baseline="0" dirty="0" smtClean="0"/>
            </a:br>
            <a:r>
              <a:rPr lang="ru-RU" b="1" baseline="0" dirty="0" smtClean="0"/>
              <a:t>объявление</a:t>
            </a:r>
            <a:r>
              <a:rPr lang="ru-RU" baseline="0" dirty="0" smtClean="0"/>
              <a:t> = </a:t>
            </a:r>
            <a:r>
              <a:rPr lang="ru-RU" b="1" baseline="0" dirty="0" smtClean="0"/>
              <a:t>определение</a:t>
            </a:r>
          </a:p>
          <a:p>
            <a:endParaRPr lang="ru-RU" b="1" baseline="0" dirty="0" smtClean="0"/>
          </a:p>
          <a:p>
            <a:r>
              <a:rPr lang="ru-RU" b="0" baseline="0" dirty="0" smtClean="0"/>
              <a:t>Использование пользовательских типов, для которых эта эквивалентность не соблюдается, будет рассмотрено позже.</a:t>
            </a:r>
            <a:endParaRPr lang="ru-RU" b="0" dirty="0" smtClean="0"/>
          </a:p>
        </p:txBody>
      </p:sp>
      <p:sp>
        <p:nvSpPr>
          <p:cNvPr id="125956" name="Номер слайда 3"/>
          <p:cNvSpPr>
            <a:spLocks noGrp="1"/>
          </p:cNvSpPr>
          <p:nvPr>
            <p:ph type="sldNum" sz="quarter" idx="5"/>
          </p:nvPr>
        </p:nvSpPr>
        <p:spPr>
          <a:noFill/>
        </p:spPr>
        <p:txBody>
          <a:bodyPr/>
          <a:lstStyle/>
          <a:p>
            <a:fld id="{F28A5EFC-C75C-4E7B-BAF2-F72CADC9A739}" type="slidenum">
              <a:rPr lang="ru-RU" smtClean="0"/>
              <a:pPr/>
              <a:t>47</a:t>
            </a:fld>
            <a:endParaRPr lang="ru-RU" smtClean="0"/>
          </a:p>
        </p:txBody>
      </p:sp>
    </p:spTree>
    <p:extLst>
      <p:ext uri="{BB962C8B-B14F-4D97-AF65-F5344CB8AC3E}">
        <p14:creationId xmlns:p14="http://schemas.microsoft.com/office/powerpoint/2010/main" val="3380713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Образ слайда 1"/>
          <p:cNvSpPr>
            <a:spLocks noGrp="1" noRot="1" noChangeAspect="1" noTextEdit="1"/>
          </p:cNvSpPr>
          <p:nvPr>
            <p:ph type="sldImg"/>
          </p:nvPr>
        </p:nvSpPr>
        <p:spPr>
          <a:ln/>
        </p:spPr>
      </p:sp>
      <p:sp>
        <p:nvSpPr>
          <p:cNvPr id="125955" name="Заметки 2"/>
          <p:cNvSpPr>
            <a:spLocks noGrp="1"/>
          </p:cNvSpPr>
          <p:nvPr>
            <p:ph type="body" idx="1"/>
          </p:nvPr>
        </p:nvSpPr>
        <p:spPr>
          <a:noFill/>
          <a:ln/>
        </p:spPr>
        <p:txBody>
          <a:bodyPr/>
          <a:lstStyle/>
          <a:p>
            <a:r>
              <a:rPr lang="ru-RU" dirty="0" smtClean="0"/>
              <a:t>Рекомендация: одна строка – одно объявление, тогда код читается легче, и сразу очевидно какие </a:t>
            </a:r>
            <a:r>
              <a:rPr lang="ru-RU" dirty="0" err="1" smtClean="0"/>
              <a:t>перменные</a:t>
            </a:r>
            <a:r>
              <a:rPr lang="ru-RU" dirty="0" smtClean="0"/>
              <a:t> каким значением инициализируются.</a:t>
            </a:r>
          </a:p>
        </p:txBody>
      </p:sp>
      <p:sp>
        <p:nvSpPr>
          <p:cNvPr id="125956" name="Номер слайда 3"/>
          <p:cNvSpPr>
            <a:spLocks noGrp="1"/>
          </p:cNvSpPr>
          <p:nvPr>
            <p:ph type="sldNum" sz="quarter" idx="5"/>
          </p:nvPr>
        </p:nvSpPr>
        <p:spPr>
          <a:noFill/>
        </p:spPr>
        <p:txBody>
          <a:bodyPr/>
          <a:lstStyle/>
          <a:p>
            <a:fld id="{F28A5EFC-C75C-4E7B-BAF2-F72CADC9A739}" type="slidenum">
              <a:rPr lang="ru-RU" smtClean="0"/>
              <a:pPr/>
              <a:t>48</a:t>
            </a:fld>
            <a:endParaRPr lang="ru-RU" smtClean="0"/>
          </a:p>
        </p:txBody>
      </p:sp>
    </p:spTree>
    <p:extLst>
      <p:ext uri="{BB962C8B-B14F-4D97-AF65-F5344CB8AC3E}">
        <p14:creationId xmlns:p14="http://schemas.microsoft.com/office/powerpoint/2010/main" val="11118235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49</a:t>
            </a:fld>
            <a:endParaRPr lang="ru-RU" smtClean="0"/>
          </a:p>
        </p:txBody>
      </p:sp>
    </p:spTree>
    <p:extLst>
      <p:ext uri="{BB962C8B-B14F-4D97-AF65-F5344CB8AC3E}">
        <p14:creationId xmlns:p14="http://schemas.microsoft.com/office/powerpoint/2010/main" val="32300304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50</a:t>
            </a:fld>
            <a:endParaRPr lang="ru-RU" smtClean="0"/>
          </a:p>
        </p:txBody>
      </p:sp>
    </p:spTree>
    <p:extLst>
      <p:ext uri="{BB962C8B-B14F-4D97-AF65-F5344CB8AC3E}">
        <p14:creationId xmlns:p14="http://schemas.microsoft.com/office/powerpoint/2010/main" val="3268407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51</a:t>
            </a:fld>
            <a:endParaRPr lang="ru-RU" smtClean="0"/>
          </a:p>
        </p:txBody>
      </p:sp>
    </p:spTree>
    <p:extLst>
      <p:ext uri="{BB962C8B-B14F-4D97-AF65-F5344CB8AC3E}">
        <p14:creationId xmlns:p14="http://schemas.microsoft.com/office/powerpoint/2010/main" val="3683088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52</a:t>
            </a:fld>
            <a:endParaRPr lang="ru-RU" smtClean="0"/>
          </a:p>
        </p:txBody>
      </p:sp>
    </p:spTree>
    <p:extLst>
      <p:ext uri="{BB962C8B-B14F-4D97-AF65-F5344CB8AC3E}">
        <p14:creationId xmlns:p14="http://schemas.microsoft.com/office/powerpoint/2010/main" val="3270182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pPr marL="9525" marR="0" indent="-9525" algn="l" defTabSz="914400" rtl="0" eaLnBrk="1" fontAlgn="auto" latinLnBrk="0" hangingPunct="1">
              <a:lnSpc>
                <a:spcPct val="100000"/>
              </a:lnSpc>
              <a:spcBef>
                <a:spcPts val="0"/>
              </a:spcBef>
              <a:spcAft>
                <a:spcPts val="0"/>
              </a:spcAft>
              <a:buClrTx/>
              <a:buSzTx/>
              <a:buFontTx/>
              <a:buNone/>
              <a:tabLst>
                <a:tab pos="2593975" algn="l"/>
              </a:tabLst>
              <a:defRPr/>
            </a:pPr>
            <a:r>
              <a:rPr lang="ru-RU" sz="1200" dirty="0" smtClean="0"/>
              <a:t>Блок ограничивается фигурными скобками. Например, тело функции </a:t>
            </a:r>
            <a:r>
              <a:rPr lang="en-US" sz="1200" dirty="0" smtClean="0"/>
              <a:t>main </a:t>
            </a:r>
            <a:r>
              <a:rPr lang="ru-RU" sz="1200" dirty="0" smtClean="0"/>
              <a:t>(как и любой другой функции) является блоком.</a:t>
            </a:r>
          </a:p>
          <a:p>
            <a:pPr marL="9525" indent="-9525">
              <a:tabLst>
                <a:tab pos="2593975" algn="l"/>
              </a:tabLst>
            </a:pPr>
            <a:endParaRPr lang="ru-RU" sz="1200" dirty="0" smtClean="0"/>
          </a:p>
          <a:p>
            <a:pPr marL="9525" indent="-9525">
              <a:tabLst>
                <a:tab pos="2593975" algn="l"/>
              </a:tabLst>
            </a:pPr>
            <a:r>
              <a:rPr lang="ru-RU" sz="1200" dirty="0" smtClean="0"/>
              <a:t>Переменные доступны в том блоке программы, в котором они объявлены. </a:t>
            </a:r>
          </a:p>
          <a:p>
            <a:pPr marL="9525" indent="-9525">
              <a:tabLst>
                <a:tab pos="2593975" algn="l"/>
              </a:tabLst>
            </a:pPr>
            <a:endParaRPr lang="ru-RU" sz="1200" dirty="0" smtClean="0"/>
          </a:p>
          <a:p>
            <a:pPr marL="9525" indent="-9525">
              <a:tabLst>
                <a:tab pos="2593975" algn="l"/>
              </a:tabLst>
            </a:pPr>
            <a:r>
              <a:rPr lang="ru-RU" sz="1200" dirty="0" smtClean="0"/>
              <a:t>Внутри функции может быть введено сколько угодно блоков, и внутри каждого из них можно описывать локальные переменные, доступные только внутри этого блока.</a:t>
            </a:r>
          </a:p>
          <a:p>
            <a:pPr marL="9525" indent="-9525">
              <a:tabLst>
                <a:tab pos="2593975" algn="l"/>
              </a:tabLst>
            </a:pPr>
            <a:endParaRPr lang="ru-RU" sz="1200" dirty="0" smtClean="0"/>
          </a:p>
          <a:p>
            <a:pPr marL="9525" indent="-9525">
              <a:tabLst>
                <a:tab pos="2593975" algn="l"/>
              </a:tabLst>
            </a:pPr>
            <a:r>
              <a:rPr lang="ru-RU" sz="1200" dirty="0" smtClean="0"/>
              <a:t>Если во вложенном блоке описана переменная с тем же именем, что и в охватывающем, внутри блока будет доступна описанная в нем локальная переменная. После завершения вложенного блока, в охватывающем блоке будет доступна описанная в нем переменная (и ее значение).</a:t>
            </a:r>
          </a:p>
          <a:p>
            <a:pPr marL="9525" indent="-9525">
              <a:tabLst>
                <a:tab pos="2593975" algn="l"/>
              </a:tabLst>
            </a:pPr>
            <a:endParaRPr lang="ru-RU" sz="1200" dirty="0" smtClean="0"/>
          </a:p>
          <a:p>
            <a:pPr marL="9525" indent="-9525">
              <a:tabLst>
                <a:tab pos="2593975" algn="l"/>
              </a:tabLst>
            </a:pPr>
            <a:r>
              <a:rPr lang="ru-RU" sz="1200" dirty="0" smtClean="0"/>
              <a:t>Если переменная описана вне функций, она является глобальной и доступна из любой части программы. </a:t>
            </a:r>
          </a:p>
          <a:p>
            <a:pPr marL="9525" indent="-9525">
              <a:tabLst>
                <a:tab pos="2593975" algn="l"/>
              </a:tabLst>
            </a:pPr>
            <a:endParaRPr lang="ru-RU" sz="1200" dirty="0" smtClean="0"/>
          </a:p>
          <a:p>
            <a:pPr marL="9525" indent="-9525">
              <a:tabLst>
                <a:tab pos="2593975" algn="l"/>
              </a:tabLst>
            </a:pPr>
            <a:r>
              <a:rPr lang="ru-RU" sz="1200" dirty="0" smtClean="0"/>
              <a:t>Доступ к  глобальной переменной может быть утрачен при объявлении одноименной локальной переменной</a:t>
            </a:r>
            <a:endParaRPr lang="en-US" sz="1200" dirty="0" smtClean="0"/>
          </a:p>
          <a:p>
            <a:pPr marL="9525" indent="-9525">
              <a:tabLst>
                <a:tab pos="2593975" algn="l"/>
              </a:tabLst>
            </a:pPr>
            <a:endParaRPr lang="ru-RU" sz="1200" dirty="0" smtClean="0"/>
          </a:p>
          <a:p>
            <a:pPr marL="9525" indent="-9525">
              <a:tabLst>
                <a:tab pos="2593975" algn="l"/>
              </a:tabLst>
            </a:pPr>
            <a:r>
              <a:rPr lang="ru-RU" sz="1200" dirty="0" smtClean="0"/>
              <a:t>Для доступа к одноименной глобальной переменной из блока, где описана одноименная локальная переменная, следует использовать оператор разрешения области действия (разрешения области видимости) </a:t>
            </a:r>
            <a:r>
              <a:rPr lang="ru-RU" sz="1200" b="1" dirty="0" smtClean="0"/>
              <a:t>::</a:t>
            </a:r>
          </a:p>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53</a:t>
            </a:fld>
            <a:endParaRPr lang="ru-RU" smtClean="0"/>
          </a:p>
        </p:txBody>
      </p:sp>
    </p:spTree>
    <p:extLst>
      <p:ext uri="{BB962C8B-B14F-4D97-AF65-F5344CB8AC3E}">
        <p14:creationId xmlns:p14="http://schemas.microsoft.com/office/powerpoint/2010/main" val="6576267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54</a:t>
            </a:fld>
            <a:endParaRPr lang="ru-RU" smtClean="0"/>
          </a:p>
        </p:txBody>
      </p:sp>
    </p:spTree>
    <p:extLst>
      <p:ext uri="{BB962C8B-B14F-4D97-AF65-F5344CB8AC3E}">
        <p14:creationId xmlns:p14="http://schemas.microsoft.com/office/powerpoint/2010/main" val="2305326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55</a:t>
            </a:fld>
            <a:endParaRPr lang="ru-RU" smtClean="0"/>
          </a:p>
        </p:txBody>
      </p:sp>
    </p:spTree>
    <p:extLst>
      <p:ext uri="{BB962C8B-B14F-4D97-AF65-F5344CB8AC3E}">
        <p14:creationId xmlns:p14="http://schemas.microsoft.com/office/powerpoint/2010/main" val="40339041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56</a:t>
            </a:fld>
            <a:endParaRPr lang="ru-RU" smtClean="0"/>
          </a:p>
        </p:txBody>
      </p:sp>
    </p:spTree>
    <p:extLst>
      <p:ext uri="{BB962C8B-B14F-4D97-AF65-F5344CB8AC3E}">
        <p14:creationId xmlns:p14="http://schemas.microsoft.com/office/powerpoint/2010/main" val="320769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К этому слайду надо обязательно вернуться в конце курса (перед экзаменом), на данный момент</a:t>
            </a:r>
            <a:r>
              <a:rPr lang="ru-RU" baseline="0" dirty="0" smtClean="0"/>
              <a:t> многие термины могут быть не понятны</a:t>
            </a:r>
            <a:r>
              <a:rPr lang="ru-RU" dirty="0" smtClean="0"/>
              <a:t>.</a:t>
            </a:r>
          </a:p>
          <a:p>
            <a:pPr marL="228600" indent="-228600">
              <a:buAutoNum type="arabicParenR"/>
            </a:pPr>
            <a:r>
              <a:rPr lang="ru-RU" dirty="0" smtClean="0"/>
              <a:t>По модели исполнения:</a:t>
            </a:r>
            <a:r>
              <a:rPr lang="ru-RU" baseline="0" dirty="0" smtClean="0"/>
              <a:t/>
            </a:r>
            <a:br>
              <a:rPr lang="ru-RU" baseline="0" dirty="0" smtClean="0"/>
            </a:br>
            <a:r>
              <a:rPr lang="ru-RU" baseline="0" dirty="0" smtClean="0"/>
              <a:t>- </a:t>
            </a:r>
            <a:r>
              <a:rPr lang="ru-RU" b="1" baseline="0" dirty="0" smtClean="0"/>
              <a:t>интерпретируемые</a:t>
            </a:r>
            <a:r>
              <a:rPr lang="ru-RU" baseline="0" dirty="0" smtClean="0"/>
              <a:t> – программа интерпретатор читает каждую строчку программы последовательно и выполняет её. На преобразование и анализ каждой строки требуется тратить время, при этом его надо тратить при каждом исполнении этой строки, поэтому получается очень медленно (10-100 раз медленнее компилируемых языков).</a:t>
            </a:r>
            <a:br>
              <a:rPr lang="ru-RU" baseline="0" dirty="0" smtClean="0"/>
            </a:br>
            <a:r>
              <a:rPr lang="ru-RU" baseline="0" dirty="0" smtClean="0"/>
              <a:t>- </a:t>
            </a:r>
            <a:r>
              <a:rPr lang="ru-RU" b="1" baseline="0" dirty="0" smtClean="0"/>
              <a:t>компилируемые </a:t>
            </a:r>
            <a:r>
              <a:rPr lang="ru-RU" baseline="0" dirty="0" smtClean="0"/>
              <a:t>– текст программы преобразуется в машинные коды, исполняемые процессором, однократно на этапе компиляции.</a:t>
            </a:r>
            <a:br>
              <a:rPr lang="ru-RU" baseline="0" dirty="0" smtClean="0"/>
            </a:br>
            <a:r>
              <a:rPr lang="ru-RU" baseline="0" dirty="0" smtClean="0"/>
              <a:t>- </a:t>
            </a:r>
            <a:r>
              <a:rPr lang="ru-RU" b="1" dirty="0" smtClean="0"/>
              <a:t>транс-компилируемые</a:t>
            </a:r>
            <a:r>
              <a:rPr lang="ru-RU" b="1" baseline="0" dirty="0" smtClean="0"/>
              <a:t> </a:t>
            </a:r>
            <a:r>
              <a:rPr lang="ru-RU" b="0" baseline="0" dirty="0" smtClean="0"/>
              <a:t>языки – программа на таком языке компилируется не в машинные коды а в инструкции более простого языка. Например, первая реализация языка С++ была транс-компилируемой – программа компилировалась в текст на языке </a:t>
            </a:r>
            <a:r>
              <a:rPr lang="en-US" b="0" baseline="0" dirty="0" smtClean="0"/>
              <a:t>C</a:t>
            </a:r>
            <a:r>
              <a:rPr lang="ru-RU" b="0" baseline="0" dirty="0" smtClean="0"/>
              <a:t>, а далее уже компилятором языка С преобразовывалась в машинные коды.</a:t>
            </a:r>
            <a:br>
              <a:rPr lang="ru-RU" b="0" baseline="0" dirty="0" smtClean="0"/>
            </a:br>
            <a:r>
              <a:rPr lang="ru-RU" b="0" baseline="0" dirty="0" smtClean="0"/>
              <a:t>- также н</a:t>
            </a:r>
            <a:r>
              <a:rPr lang="ru-RU" baseline="0" dirty="0" smtClean="0"/>
              <a:t>ичто не мешает для одного и того же языка написать и компилятор и интерпретатор</a:t>
            </a:r>
            <a:r>
              <a:rPr lang="ru-RU" b="0" dirty="0" smtClean="0"/>
              <a:t>.</a:t>
            </a:r>
          </a:p>
          <a:p>
            <a:pPr marL="228600" indent="-228600">
              <a:buAutoNum type="arabicParenR"/>
            </a:pPr>
            <a:r>
              <a:rPr lang="ru-RU" b="0" dirty="0" smtClean="0"/>
              <a:t>Парадигма программирования </a:t>
            </a:r>
            <a:r>
              <a:rPr lang="ru-RU" dirty="0" smtClean="0"/>
              <a:t>— это совокупность идей и понятий, определяющих стиль написания компьютерных программ (подход к </a:t>
            </a:r>
            <a:r>
              <a:rPr lang="ru-RU" b="0" dirty="0" smtClean="0"/>
              <a:t>программированию</a:t>
            </a:r>
            <a:r>
              <a:rPr lang="ru-RU" dirty="0" smtClean="0"/>
              <a:t>). Их много и не все из них взаимоисключающие.</a:t>
            </a:r>
          </a:p>
          <a:p>
            <a:pPr marL="0" indent="0">
              <a:buNone/>
            </a:pPr>
            <a:r>
              <a:rPr lang="ru-RU" b="1" baseline="0" dirty="0" smtClean="0"/>
              <a:t>Императивное программирование</a:t>
            </a:r>
            <a:r>
              <a:rPr lang="ru-RU" baseline="0" dirty="0" smtClean="0"/>
              <a:t> – в программе задаётся конкретный порядок операций.</a:t>
            </a:r>
          </a:p>
          <a:p>
            <a:pPr marL="0" indent="0">
              <a:buNone/>
            </a:pPr>
            <a:r>
              <a:rPr lang="ru-RU" b="1" baseline="0" dirty="0" smtClean="0"/>
              <a:t>Декларативное</a:t>
            </a:r>
            <a:r>
              <a:rPr lang="ru-RU" baseline="0" dirty="0" smtClean="0"/>
              <a:t> </a:t>
            </a:r>
            <a:r>
              <a:rPr lang="ru-RU" b="1" baseline="0" dirty="0" smtClean="0"/>
              <a:t>программирование </a:t>
            </a:r>
            <a:r>
              <a:rPr lang="ru-RU" baseline="0" dirty="0" smtClean="0"/>
              <a:t>– в программе задаётся результат, который нужно получить, а уже компилятор сам подбирает свои функции для получения этого результата:</a:t>
            </a:r>
          </a:p>
          <a:p>
            <a:pPr marL="0" indent="0">
              <a:buNone/>
            </a:pPr>
            <a:r>
              <a:rPr lang="ru-RU" baseline="0" dirty="0" smtClean="0"/>
              <a:t>Например на языке программирования </a:t>
            </a:r>
            <a:r>
              <a:rPr lang="en-US" baseline="0" dirty="0" smtClean="0"/>
              <a:t>C#</a:t>
            </a:r>
            <a:r>
              <a:rPr lang="ru-RU" baseline="0" dirty="0" smtClean="0"/>
              <a:t> можно записать следующую команду</a:t>
            </a:r>
          </a:p>
          <a:p>
            <a:pPr marL="0" indent="0">
              <a:buNone/>
            </a:pPr>
            <a:r>
              <a:rPr lang="en-US" dirty="0" smtClean="0"/>
              <a:t>int sum = </a:t>
            </a:r>
            <a:r>
              <a:rPr lang="en-US" dirty="0" err="1" smtClean="0"/>
              <a:t>arr.Where</a:t>
            </a:r>
            <a:r>
              <a:rPr lang="en-US" dirty="0" smtClean="0"/>
              <a:t>(x =&gt; x &gt;</a:t>
            </a:r>
            <a:r>
              <a:rPr lang="ru-RU" baseline="0" dirty="0" smtClean="0"/>
              <a:t> </a:t>
            </a:r>
            <a:r>
              <a:rPr lang="en-US" dirty="0" smtClean="0"/>
              <a:t>10).Sum();</a:t>
            </a:r>
            <a:endParaRPr lang="ru-RU" dirty="0" smtClean="0"/>
          </a:p>
          <a:p>
            <a:pPr marL="0" indent="0">
              <a:buNone/>
            </a:pPr>
            <a:r>
              <a:rPr lang="ru-RU" baseline="0" dirty="0" smtClean="0"/>
              <a:t>Она из массива </a:t>
            </a:r>
            <a:r>
              <a:rPr lang="en-US" baseline="0" dirty="0" err="1" smtClean="0"/>
              <a:t>arr</a:t>
            </a:r>
            <a:r>
              <a:rPr lang="en-US" baseline="0" dirty="0" smtClean="0"/>
              <a:t> </a:t>
            </a:r>
            <a:r>
              <a:rPr lang="ru-RU" baseline="0" dirty="0" smtClean="0"/>
              <a:t>сперва извлекает все элементы, большие 10, а потом суммирует их.</a:t>
            </a:r>
          </a:p>
          <a:p>
            <a:pPr marL="0" indent="0">
              <a:buNone/>
            </a:pPr>
            <a:r>
              <a:rPr lang="ru-RU" baseline="0" dirty="0" smtClean="0"/>
              <a:t>Про парадигмы функционального, структурного, объектно-ориентированного программирования (ООП) будет подробнее на одной из последующих лекций:</a:t>
            </a:r>
          </a:p>
          <a:p>
            <a:pPr marL="0" indent="0">
              <a:buNone/>
            </a:pPr>
            <a:r>
              <a:rPr lang="ru-RU" b="1" baseline="0" dirty="0" smtClean="0"/>
              <a:t>структурное программирование</a:t>
            </a:r>
            <a:r>
              <a:rPr lang="ru-RU" b="0" baseline="0" dirty="0" smtClean="0"/>
              <a:t> – программирование с использованием таких структурных блоков как ветвление, циклов, функций</a:t>
            </a:r>
          </a:p>
          <a:p>
            <a:pPr marL="0" indent="0">
              <a:buNone/>
            </a:pPr>
            <a:r>
              <a:rPr lang="ru-RU" b="1" baseline="0" dirty="0" smtClean="0"/>
              <a:t>ООП</a:t>
            </a:r>
            <a:r>
              <a:rPr lang="ru-RU" b="0" baseline="0" dirty="0" smtClean="0"/>
              <a:t> – парадигма программирования на основе использования объектов.</a:t>
            </a:r>
          </a:p>
          <a:p>
            <a:pPr marL="0" indent="0">
              <a:buNone/>
            </a:pPr>
            <a:r>
              <a:rPr lang="ru-RU" b="1" baseline="0" dirty="0" smtClean="0"/>
              <a:t>функциональное программирование </a:t>
            </a:r>
            <a:r>
              <a:rPr lang="ru-RU" b="0" baseline="0" dirty="0" smtClean="0"/>
              <a:t>– парадигма не использующая описание программы как набора последовательно применяемых функций. Пример приведённый чуть выше для декларативного программирования также иллюстрирует и функциональный подход.</a:t>
            </a:r>
          </a:p>
          <a:p>
            <a:pPr marL="0" indent="0">
              <a:buNone/>
            </a:pPr>
            <a:r>
              <a:rPr lang="ru-RU" b="1" baseline="0" dirty="0" smtClean="0"/>
              <a:t>3) </a:t>
            </a:r>
            <a:r>
              <a:rPr lang="ru-RU" baseline="0" dirty="0" smtClean="0"/>
              <a:t>Про систему типов будет отдельная лекция с более подробными объяснениями.</a:t>
            </a:r>
          </a:p>
          <a:p>
            <a:pPr marL="0" indent="0">
              <a:buNone/>
            </a:pPr>
            <a:r>
              <a:rPr lang="ru-RU" b="1" baseline="0" dirty="0" smtClean="0"/>
              <a:t>3.1) динамическая типизация</a:t>
            </a:r>
            <a:r>
              <a:rPr lang="ru-RU" baseline="0" dirty="0" smtClean="0"/>
              <a:t> - проверка типов переменных осуществляется во время исполнения программы (</a:t>
            </a:r>
            <a:r>
              <a:rPr lang="en-US" baseline="0" dirty="0" smtClean="0"/>
              <a:t>run-time</a:t>
            </a:r>
            <a:r>
              <a:rPr lang="ru-RU" baseline="0" dirty="0" smtClean="0"/>
              <a:t>), это может понадобиться например если переменная может менять свой тип во время выполнения программы. Например:</a:t>
            </a:r>
          </a:p>
          <a:p>
            <a:pPr marL="0" indent="0">
              <a:buNone/>
            </a:pPr>
            <a:r>
              <a:rPr lang="en-US" baseline="0" dirty="0" err="1" smtClean="0"/>
              <a:t>var</a:t>
            </a:r>
            <a:r>
              <a:rPr lang="en-US" baseline="0" dirty="0" smtClean="0"/>
              <a:t> x = 3; </a:t>
            </a:r>
            <a:r>
              <a:rPr lang="ru-RU" baseline="0" dirty="0" smtClean="0"/>
              <a:t>- объявили переменную и присвоили ей значение 3, её тип стал </a:t>
            </a:r>
            <a:r>
              <a:rPr lang="en-US" baseline="0" dirty="0" smtClean="0"/>
              <a:t>integer</a:t>
            </a:r>
          </a:p>
          <a:p>
            <a:pPr marL="0" indent="0">
              <a:buNone/>
            </a:pPr>
            <a:r>
              <a:rPr lang="en-US" baseline="0" dirty="0" smtClean="0"/>
              <a:t>x = "abc"; </a:t>
            </a:r>
            <a:r>
              <a:rPr lang="ru-RU" baseline="0" dirty="0" smtClean="0"/>
              <a:t>- присвоили этой же переменной строковое значение, её тип поменялся на строковый.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smtClean="0"/>
              <a:t>статическая типизация</a:t>
            </a:r>
            <a:r>
              <a:rPr lang="ru-RU" baseline="0" dirty="0" smtClean="0"/>
              <a:t> - проверка типов переменных осуществляется во время компиляции программы (</a:t>
            </a:r>
            <a:r>
              <a:rPr lang="en-US" baseline="0" dirty="0" smtClean="0"/>
              <a:t>compile-time</a:t>
            </a:r>
            <a:r>
              <a:rPr lang="ru-RU"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Первоначально </a:t>
            </a:r>
            <a:r>
              <a:rPr lang="en-US" baseline="0" dirty="0" smtClean="0"/>
              <a:t>C</a:t>
            </a:r>
            <a:r>
              <a:rPr lang="ru-RU" baseline="0" dirty="0" smtClean="0"/>
              <a:t>++</a:t>
            </a:r>
            <a:r>
              <a:rPr lang="en-US" baseline="0" dirty="0" smtClean="0"/>
              <a:t> -</a:t>
            </a:r>
            <a:r>
              <a:rPr lang="ru-RU" baseline="0" dirty="0" smtClean="0"/>
              <a:t> язык со статической типизацией, но в стандарте </a:t>
            </a:r>
            <a:r>
              <a:rPr lang="en-US" baseline="0" dirty="0" smtClean="0"/>
              <a:t>C++17 </a:t>
            </a:r>
            <a:r>
              <a:rPr lang="ru-RU" baseline="0" dirty="0" smtClean="0"/>
              <a:t>был добавлен тип позволяющий использовать при желании динамическую типизацию для некоторых переменных (</a:t>
            </a:r>
            <a:r>
              <a:rPr lang="en-US" baseline="0" dirty="0" smtClean="0"/>
              <a:t>std::variant)</a:t>
            </a:r>
            <a:r>
              <a:rPr lang="ru-RU"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3.2)</a:t>
            </a:r>
            <a:r>
              <a:rPr lang="ru-RU" b="1" baseline="0" dirty="0" smtClean="0"/>
              <a:t> </a:t>
            </a:r>
            <a:r>
              <a:rPr lang="ru-RU" b="1" baseline="0" dirty="0" err="1" smtClean="0"/>
              <a:t>нетипизироыванные</a:t>
            </a:r>
            <a:r>
              <a:rPr lang="ru-RU" b="1" baseline="0" dirty="0" smtClean="0"/>
              <a:t> языки программирования </a:t>
            </a:r>
            <a:r>
              <a:rPr lang="ru-RU" baseline="0" dirty="0" smtClean="0"/>
              <a:t>– программа не знает какого типа данные лежат в какой ячейке, программист в каждой команде указывает как интерпретировать данные к которым он обращается: как целое число, вещественное или как символ. В основном это низкоуровневые языки, например ассемблеры.</a:t>
            </a:r>
          </a:p>
          <a:p>
            <a:pPr marL="0" indent="0">
              <a:buNone/>
            </a:pPr>
            <a:r>
              <a:rPr lang="ru-RU" b="1" baseline="0" dirty="0" smtClean="0"/>
              <a:t>слабая типизация</a:t>
            </a:r>
            <a:r>
              <a:rPr lang="ru-RU" b="0" baseline="0" dirty="0" smtClean="0"/>
              <a:t> – язык программирования позволяет проводить операции над переменными разных типов осуществляя преобразование по смыслу, например при выполнении инструкции </a:t>
            </a:r>
          </a:p>
          <a:p>
            <a:pPr marL="0" indent="0">
              <a:buNone/>
            </a:pPr>
            <a:r>
              <a:rPr lang="en-US" b="0" baseline="0" dirty="0" smtClean="0"/>
              <a:t>"Hello" + 5</a:t>
            </a:r>
            <a:endParaRPr lang="ru-RU" b="0" baseline="0" dirty="0" smtClean="0"/>
          </a:p>
          <a:p>
            <a:pPr marL="0" indent="0">
              <a:buNone/>
            </a:pPr>
            <a:r>
              <a:rPr lang="ru-RU" b="0" baseline="0" dirty="0" smtClean="0"/>
              <a:t>в </a:t>
            </a:r>
            <a:r>
              <a:rPr lang="en-US" b="0" baseline="0" dirty="0" smtClean="0"/>
              <a:t>JavaScript</a:t>
            </a:r>
            <a:r>
              <a:rPr lang="ru-RU" b="0" baseline="0" dirty="0" smtClean="0"/>
              <a:t> получится </a:t>
            </a:r>
            <a:r>
              <a:rPr lang="en-US" b="0" baseline="0" dirty="0" smtClean="0"/>
              <a:t>"Hello5"</a:t>
            </a:r>
            <a:r>
              <a:rPr lang="ru-RU" b="0" baseline="0" dirty="0" smtClean="0"/>
              <a:t>, поскольку число 5 будет преобразовано в строку.</a:t>
            </a:r>
          </a:p>
          <a:p>
            <a:pPr marL="0" indent="0">
              <a:buNone/>
            </a:pPr>
            <a:r>
              <a:rPr lang="ru-RU" b="0" baseline="0" dirty="0" smtClean="0"/>
              <a:t>в </a:t>
            </a:r>
            <a:r>
              <a:rPr lang="ru-RU" b="1" baseline="0" dirty="0" smtClean="0"/>
              <a:t>сильно типизированных </a:t>
            </a:r>
            <a:r>
              <a:rPr lang="ru-RU" b="0" baseline="0" dirty="0" smtClean="0"/>
              <a:t>языках такие действия можно осуществлять только с операндами одного типа, иначе</a:t>
            </a:r>
            <a:br>
              <a:rPr lang="ru-RU" b="0" baseline="0" dirty="0" smtClean="0"/>
            </a:br>
            <a:r>
              <a:rPr lang="ru-RU" b="0" baseline="0" dirty="0" smtClean="0"/>
              <a:t>- генерируется ошибка и программа прекращает выполнение (если язык с динамической компиляцией)</a:t>
            </a:r>
            <a:br>
              <a:rPr lang="ru-RU" b="0" baseline="0" dirty="0" smtClean="0"/>
            </a:br>
            <a:r>
              <a:rPr lang="ru-RU" b="0" baseline="0" dirty="0" smtClean="0"/>
              <a:t>- или программа просто не компилируется (если язык со статической типизацией).</a:t>
            </a:r>
          </a:p>
          <a:p>
            <a:pPr marL="0" indent="0">
              <a:buNone/>
            </a:pPr>
            <a:r>
              <a:rPr lang="ru-RU" b="0" baseline="0" dirty="0" smtClean="0"/>
              <a:t>Для сложения строки и числа (как в примере выше для языка </a:t>
            </a:r>
            <a:r>
              <a:rPr lang="en-US" b="0" baseline="0" dirty="0" smtClean="0"/>
              <a:t>JavaScript</a:t>
            </a:r>
            <a:r>
              <a:rPr lang="ru-RU" b="0" baseline="0" dirty="0" smtClean="0"/>
              <a:t>), надо явно преобразовать число в строку и потом выполнить объединение строк.</a:t>
            </a:r>
          </a:p>
          <a:p>
            <a:pPr marL="0" indent="0">
              <a:buNone/>
            </a:pPr>
            <a:r>
              <a:rPr lang="ru-RU" b="0" baseline="0" dirty="0" smtClean="0"/>
              <a:t>В слабо типизированных языках получается меньше кода, ведь все действия по приведения переменных осуществляются автоматически неявно. В то же время в сильно типизированных языках программист всегда должен осознанно делать все преобразования, что позволяет замечать на стадии написания места, которые могут потенциально вызывать ошибку. Поэтому в тех областях применения где требуется надёжность программ (авиация, космонавтика, атомная энергетика) используются только сильно типизированные языки.</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 </a:t>
            </a:r>
            <a:r>
              <a:rPr lang="ru-RU" baseline="0" dirty="0" smtClean="0"/>
              <a:t>находится где-то между сильно и слабой типизацией – некоторые преобразования осуществляются автоматически, некоторые с выдачей предупреждения при компиляции.</a:t>
            </a:r>
          </a:p>
          <a:p>
            <a:pPr marL="0" indent="0">
              <a:buNone/>
            </a:pPr>
            <a:r>
              <a:rPr lang="en-US" b="1" baseline="0" dirty="0" smtClean="0"/>
              <a:t>3.3)</a:t>
            </a:r>
            <a:r>
              <a:rPr lang="ru-RU" b="1" baseline="0" dirty="0" smtClean="0"/>
              <a:t> явно и неявно типизированные </a:t>
            </a:r>
            <a:r>
              <a:rPr lang="ru-RU" baseline="0" dirty="0" smtClean="0"/>
              <a:t>– надо ли указывать программисту тип каждой переменной вручную или компилятор сам определит тип в зависимости от присваиваемого значения.</a:t>
            </a:r>
          </a:p>
          <a:p>
            <a:pPr marL="0" indent="0">
              <a:buNone/>
            </a:pPr>
            <a:r>
              <a:rPr lang="ru-RU" baseline="0" dirty="0" smtClean="0"/>
              <a:t>Первоначально </a:t>
            </a:r>
            <a:r>
              <a:rPr lang="en-US" baseline="0" dirty="0" smtClean="0"/>
              <a:t>C++ </a:t>
            </a:r>
            <a:r>
              <a:rPr lang="ru-RU" baseline="0" dirty="0" smtClean="0"/>
              <a:t>был явно типизированным, но начиная со стандарта </a:t>
            </a:r>
            <a:r>
              <a:rPr lang="en-US" baseline="0" dirty="0" smtClean="0"/>
              <a:t>C++11 </a:t>
            </a:r>
            <a:r>
              <a:rPr lang="ru-RU" baseline="0" dirty="0" smtClean="0"/>
              <a:t>появилась возможность использовать неявную типизацию (ключевое слово </a:t>
            </a:r>
            <a:r>
              <a:rPr lang="en-US" baseline="0" dirty="0" smtClean="0"/>
              <a:t>auto)</a:t>
            </a:r>
            <a:r>
              <a:rPr lang="ru-RU" baseline="0" dirty="0" smtClean="0"/>
              <a:t>.</a:t>
            </a:r>
          </a:p>
          <a:p>
            <a:pPr marL="0" indent="0">
              <a:buNone/>
            </a:pPr>
            <a:r>
              <a:rPr lang="ru-RU" dirty="0" smtClean="0"/>
              <a:t>Замечание:</a:t>
            </a:r>
            <a:r>
              <a:rPr lang="ru-RU" baseline="0" dirty="0" smtClean="0"/>
              <a:t> а</a:t>
            </a:r>
            <a:r>
              <a:rPr lang="ru-RU" dirty="0" smtClean="0"/>
              <a:t>ссемблеров существует</a:t>
            </a:r>
            <a:r>
              <a:rPr lang="ru-RU" baseline="0" dirty="0" smtClean="0"/>
              <a:t> много – для каждого семейства процессоров своя система регистров и команд и совершенно другой ассемблер.</a:t>
            </a:r>
          </a:p>
          <a:p>
            <a:pPr marL="0" indent="0">
              <a:buNone/>
            </a:pPr>
            <a:r>
              <a:rPr lang="ru-RU" baseline="0" dirty="0" smtClean="0"/>
              <a:t>4) </a:t>
            </a:r>
            <a:r>
              <a:rPr lang="ru-RU" b="1" baseline="0" dirty="0" smtClean="0"/>
              <a:t>По уровню абстракции</a:t>
            </a:r>
            <a:r>
              <a:rPr lang="ru-RU" baseline="0" dirty="0" smtClean="0"/>
              <a:t> – см. на следующем слайде.</a:t>
            </a:r>
          </a:p>
          <a:p>
            <a:pPr marL="0" indent="0">
              <a:buNone/>
            </a:pPr>
            <a:r>
              <a:rPr lang="ru-RU" baseline="0" dirty="0" smtClean="0"/>
              <a:t>5) </a:t>
            </a:r>
            <a:r>
              <a:rPr lang="ru-RU" b="1" baseline="0" dirty="0" smtClean="0"/>
              <a:t>По поколению </a:t>
            </a:r>
            <a:r>
              <a:rPr lang="ru-RU" baseline="0" dirty="0" smtClean="0"/>
              <a:t>– см. на слайде через один.</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3714870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r>
              <a:rPr lang="ru-RU" dirty="0" smtClean="0"/>
              <a:t>Переменная </a:t>
            </a:r>
            <a:r>
              <a:rPr lang="en-US" dirty="0" smtClean="0"/>
              <a:t>i</a:t>
            </a:r>
            <a:r>
              <a:rPr lang="ru-RU" baseline="0" dirty="0" smtClean="0"/>
              <a:t>, объявленная в начале функции </a:t>
            </a:r>
            <a:r>
              <a:rPr lang="en-US" baseline="0" dirty="0" smtClean="0"/>
              <a:t>main </a:t>
            </a:r>
            <a:r>
              <a:rPr lang="ru-RU" baseline="0" dirty="0" smtClean="0"/>
              <a:t>становится недоступна, поскольку её "прикрывает" новая переменная </a:t>
            </a:r>
            <a:r>
              <a:rPr lang="en-US" baseline="0" dirty="0" smtClean="0"/>
              <a:t>i, </a:t>
            </a:r>
            <a:r>
              <a:rPr lang="ru-RU" baseline="0" dirty="0" smtClean="0"/>
              <a:t>объявленная во вложенном блоке.</a:t>
            </a:r>
          </a:p>
          <a:p>
            <a:r>
              <a:rPr lang="ru-RU" baseline="0" dirty="0" smtClean="0"/>
              <a:t>К глобальной переменной </a:t>
            </a:r>
            <a:r>
              <a:rPr lang="en-US" baseline="0" dirty="0" smtClean="0"/>
              <a:t>i </a:t>
            </a:r>
            <a:r>
              <a:rPr lang="ru-RU" baseline="0" dirty="0" smtClean="0"/>
              <a:t>по прежнему можно обратиться через </a:t>
            </a:r>
            <a:r>
              <a:rPr lang="en-US" baseline="0" dirty="0" smtClean="0"/>
              <a:t>::i</a:t>
            </a:r>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57</a:t>
            </a:fld>
            <a:endParaRPr lang="ru-RU" smtClean="0"/>
          </a:p>
        </p:txBody>
      </p:sp>
    </p:spTree>
    <p:extLst>
      <p:ext uri="{BB962C8B-B14F-4D97-AF65-F5344CB8AC3E}">
        <p14:creationId xmlns:p14="http://schemas.microsoft.com/office/powerpoint/2010/main" val="1215034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dirty="0"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58</a:t>
            </a:fld>
            <a:endParaRPr lang="ru-RU" smtClean="0"/>
          </a:p>
        </p:txBody>
      </p:sp>
    </p:spTree>
    <p:extLst>
      <p:ext uri="{BB962C8B-B14F-4D97-AF65-F5344CB8AC3E}">
        <p14:creationId xmlns:p14="http://schemas.microsoft.com/office/powerpoint/2010/main" val="1231310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baseline="0" dirty="0" smtClean="0"/>
              <a:t>В </a:t>
            </a:r>
            <a:r>
              <a:rPr lang="ru-RU" b="0" baseline="0" dirty="0" err="1" smtClean="0"/>
              <a:t>Лафоре</a:t>
            </a:r>
            <a:r>
              <a:rPr lang="ru-RU" b="0" baseline="0" dirty="0" smtClean="0"/>
              <a:t> если переменная с одним именем используется в разных местах (без сохранения значения) рекомендуют </a:t>
            </a:r>
            <a:r>
              <a:rPr lang="ru-RU" b="0" i="0" baseline="0" dirty="0" smtClean="0"/>
              <a:t>объявлять её в начале программы, а зря: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baseline="0" dirty="0" smtClean="0"/>
              <a:t>тогда при анализе что делает программа не ясно: нужно ли значение переменной далее после каждого использования или нет.</a:t>
            </a:r>
            <a:r>
              <a:rPr lang="en-US" b="0" i="0" baseline="0" dirty="0" smtClean="0"/>
              <a:t> </a:t>
            </a:r>
            <a:r>
              <a:rPr lang="ru-RU" b="0" i="0" baseline="0" dirty="0" smtClean="0"/>
              <a:t>То есть пока не просмотришь весь код функции не поймёшь весь алгоритм.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baseline="0" dirty="0" smtClean="0"/>
              <a:t>Я рекомендую всегда использовать </a:t>
            </a:r>
            <a:r>
              <a:rPr lang="en-US" b="0" i="0" baseline="0" dirty="0" smtClean="0"/>
              <a:t>C++ </a:t>
            </a:r>
            <a:r>
              <a:rPr lang="ru-RU" b="0" i="0" baseline="0" dirty="0" smtClean="0"/>
              <a:t>стиль объявления переменных: переменная объявляется только в той области видимости, где она реально нужна и максимально близко к своему первому использованию. Это позволяет избежать одной очень распространённой "</a:t>
            </a:r>
            <a:r>
              <a:rPr lang="ru-RU" b="0" i="0" baseline="0" dirty="0" err="1" smtClean="0"/>
              <a:t>новичковой</a:t>
            </a:r>
            <a:r>
              <a:rPr lang="ru-RU" b="0" i="0" baseline="0" dirty="0" smtClean="0"/>
              <a:t>" ошибки:</a:t>
            </a:r>
            <a:br>
              <a:rPr lang="ru-RU" b="0" i="0" baseline="0" dirty="0" smtClean="0"/>
            </a:br>
            <a:r>
              <a:rPr lang="ru-RU" b="0" i="0" baseline="0" dirty="0" smtClean="0"/>
              <a:t>- забытая инициализация переменной (после прошлого использования).</a:t>
            </a:r>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59</a:t>
            </a:fld>
            <a:endParaRPr lang="ru-RU" smtClean="0"/>
          </a:p>
        </p:txBody>
      </p:sp>
    </p:spTree>
    <p:extLst>
      <p:ext uri="{BB962C8B-B14F-4D97-AF65-F5344CB8AC3E}">
        <p14:creationId xmlns:p14="http://schemas.microsoft.com/office/powerpoint/2010/main" val="3901490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60</a:t>
            </a:fld>
            <a:endParaRPr lang="ru-RU" smtClean="0"/>
          </a:p>
        </p:txBody>
      </p:sp>
    </p:spTree>
    <p:extLst>
      <p:ext uri="{BB962C8B-B14F-4D97-AF65-F5344CB8AC3E}">
        <p14:creationId xmlns:p14="http://schemas.microsoft.com/office/powerpoint/2010/main" val="5911779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Образ слайда 1"/>
          <p:cNvSpPr>
            <a:spLocks noGrp="1" noRot="1" noChangeAspect="1" noTextEdit="1"/>
          </p:cNvSpPr>
          <p:nvPr>
            <p:ph type="sldImg"/>
          </p:nvPr>
        </p:nvSpPr>
        <p:spPr>
          <a:ln/>
        </p:spPr>
      </p:sp>
      <p:sp>
        <p:nvSpPr>
          <p:cNvPr id="124931" name="Заметки 2"/>
          <p:cNvSpPr>
            <a:spLocks noGrp="1"/>
          </p:cNvSpPr>
          <p:nvPr>
            <p:ph type="body" idx="1"/>
          </p:nvPr>
        </p:nvSpPr>
        <p:spPr>
          <a:noFill/>
          <a:ln/>
        </p:spPr>
        <p:txBody>
          <a:bodyPr/>
          <a:lstStyle/>
          <a:p>
            <a:endParaRPr lang="ru-RU" smtClean="0"/>
          </a:p>
        </p:txBody>
      </p:sp>
      <p:sp>
        <p:nvSpPr>
          <p:cNvPr id="124932" name="Номер слайда 3"/>
          <p:cNvSpPr>
            <a:spLocks noGrp="1"/>
          </p:cNvSpPr>
          <p:nvPr>
            <p:ph type="sldNum" sz="quarter" idx="5"/>
          </p:nvPr>
        </p:nvSpPr>
        <p:spPr>
          <a:noFill/>
        </p:spPr>
        <p:txBody>
          <a:bodyPr/>
          <a:lstStyle/>
          <a:p>
            <a:fld id="{83CDF1F0-AC60-415C-8CF2-2AA4BF7BEFEB}" type="slidenum">
              <a:rPr lang="ru-RU" smtClean="0"/>
              <a:pPr/>
              <a:t>61</a:t>
            </a:fld>
            <a:endParaRPr lang="ru-RU" smtClean="0"/>
          </a:p>
        </p:txBody>
      </p:sp>
    </p:spTree>
    <p:extLst>
      <p:ext uri="{BB962C8B-B14F-4D97-AF65-F5344CB8AC3E}">
        <p14:creationId xmlns:p14="http://schemas.microsoft.com/office/powerpoint/2010/main" val="17619858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63</a:t>
            </a:fld>
            <a:endParaRPr lang="ru-RU"/>
          </a:p>
        </p:txBody>
      </p:sp>
    </p:spTree>
    <p:extLst>
      <p:ext uri="{BB962C8B-B14F-4D97-AF65-F5344CB8AC3E}">
        <p14:creationId xmlns:p14="http://schemas.microsoft.com/office/powerpoint/2010/main" val="848297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08C350-4DE1-4956-942B-64CFE5E0D8AA}" type="slidenum">
              <a:rPr lang="ru-RU" smtClean="0"/>
              <a:t>64</a:t>
            </a:fld>
            <a:endParaRPr lang="ru-RU"/>
          </a:p>
        </p:txBody>
      </p:sp>
    </p:spTree>
    <p:extLst>
      <p:ext uri="{BB962C8B-B14F-4D97-AF65-F5344CB8AC3E}">
        <p14:creationId xmlns:p14="http://schemas.microsoft.com/office/powerpoint/2010/main" val="41507698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a:t>
            </a:r>
            <a:r>
              <a:rPr lang="ru-RU" dirty="0" err="1" smtClean="0"/>
              <a:t>безтиповых</a:t>
            </a:r>
            <a:r>
              <a:rPr lang="ru-RU" dirty="0" smtClean="0"/>
              <a:t> языках (</a:t>
            </a:r>
            <a:r>
              <a:rPr lang="ru-RU" dirty="0" err="1" smtClean="0"/>
              <a:t>асемблер</a:t>
            </a:r>
            <a:r>
              <a:rPr lang="ru-RU" dirty="0" smtClean="0"/>
              <a:t>) пользовательские типы создаются и обрабатываются вручную, при</a:t>
            </a:r>
            <a:r>
              <a:rPr lang="ru-RU" baseline="0" dirty="0" smtClean="0"/>
              <a:t> этом корректность обращения к переменным такого пользовательского типа никак не контролируется компилятором. Кроме того часто при разработке программ возникает необходимость изменить пользовательский тип. В таком случае при обновлении обращений к такой переменной в программе легко пропустить одно-два использования и получить трудно обнаруживаемую ошибку: тип переменной поменялся, а обращение к ней идёт по старому.</a:t>
            </a:r>
            <a:br>
              <a:rPr lang="ru-RU" baseline="0" dirty="0" smtClean="0"/>
            </a:br>
            <a:r>
              <a:rPr lang="ru-RU" baseline="0" dirty="0" smtClean="0"/>
              <a:t>Это одна из существенных проблем ограничивающих максимальный возможный размер программы написанной на </a:t>
            </a:r>
            <a:r>
              <a:rPr lang="ru-RU" baseline="0" dirty="0" err="1" smtClean="0"/>
              <a:t>асемблере</a:t>
            </a:r>
            <a:r>
              <a:rPr lang="ru-RU" baseline="0" dirty="0" smtClean="0"/>
              <a:t>.</a:t>
            </a:r>
          </a:p>
          <a:p>
            <a:endParaRPr lang="ru-RU" baseline="0" dirty="0" smtClean="0"/>
          </a:p>
          <a:p>
            <a:r>
              <a:rPr lang="ru-RU" dirty="0" smtClean="0"/>
              <a:t>Языки высокого уровня</a:t>
            </a:r>
            <a:r>
              <a:rPr lang="ru-RU" baseline="0" dirty="0" smtClean="0"/>
              <a:t> предоставляют более удобный способ для объявления пользовательских типов и контролируют что обращение к переменным такого типа будет корректным.</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66</a:t>
            </a:fld>
            <a:endParaRPr lang="ru-RU"/>
          </a:p>
        </p:txBody>
      </p:sp>
    </p:spTree>
    <p:extLst>
      <p:ext uri="{BB962C8B-B14F-4D97-AF65-F5344CB8AC3E}">
        <p14:creationId xmlns:p14="http://schemas.microsoft.com/office/powerpoint/2010/main" val="42009022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08C350-4DE1-4956-942B-64CFE5E0D8AA}" type="slidenum">
              <a:rPr lang="ru-RU" smtClean="0"/>
              <a:t>67</a:t>
            </a:fld>
            <a:endParaRPr lang="ru-RU"/>
          </a:p>
        </p:txBody>
      </p:sp>
    </p:spTree>
    <p:extLst>
      <p:ext uri="{BB962C8B-B14F-4D97-AF65-F5344CB8AC3E}">
        <p14:creationId xmlns:p14="http://schemas.microsoft.com/office/powerpoint/2010/main" val="5930866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Эти типы есть во всех языках на персональных компьютерах, поскольку они реализуются </a:t>
            </a:r>
            <a:r>
              <a:rPr lang="ru-RU" dirty="0" err="1" smtClean="0"/>
              <a:t>аппаратно</a:t>
            </a:r>
            <a:r>
              <a:rPr lang="ru-RU" dirty="0" smtClean="0"/>
              <a:t> на уровне процессора.</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68</a:t>
            </a:fld>
            <a:endParaRPr lang="ru-RU"/>
          </a:p>
        </p:txBody>
      </p:sp>
    </p:spTree>
    <p:extLst>
      <p:ext uri="{BB962C8B-B14F-4D97-AF65-F5344CB8AC3E}">
        <p14:creationId xmlns:p14="http://schemas.microsoft.com/office/powerpoint/2010/main" val="185924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программирования на </a:t>
            </a:r>
            <a:r>
              <a:rPr lang="ru-RU" b="1" dirty="0" smtClean="0"/>
              <a:t>низко</a:t>
            </a:r>
            <a:r>
              <a:rPr lang="ru-RU" b="1" baseline="0" dirty="0" smtClean="0"/>
              <a:t> уровневых языках программирования</a:t>
            </a:r>
            <a:r>
              <a:rPr lang="ru-RU" baseline="0" dirty="0" smtClean="0"/>
              <a:t> нужно знать и учитывать все нюансы конкретного процессора, на котором будет исполнятся программа. Деталей много, и при переходе на другой процессор может потребоваться полностью переписывать программу. Однако именно это знание позволяет выжать максимум из "железа". (в поисковике смотреть "</a:t>
            </a:r>
            <a:r>
              <a:rPr lang="en-US" baseline="0" dirty="0" smtClean="0"/>
              <a:t>Darkness Lay Your Eyes Upon Me</a:t>
            </a:r>
            <a:r>
              <a:rPr lang="ru-RU" baseline="0" dirty="0" smtClean="0"/>
              <a:t>" – пример </a:t>
            </a:r>
            <a:r>
              <a:rPr lang="en-US" baseline="0" dirty="0" smtClean="0"/>
              <a:t>64K intro </a:t>
            </a:r>
            <a:r>
              <a:rPr lang="ru-RU" baseline="0" dirty="0" smtClean="0"/>
              <a:t>программы, у которой исполняемый файл занимает около </a:t>
            </a:r>
            <a:r>
              <a:rPr lang="en-US" baseline="0" dirty="0" smtClean="0"/>
              <a:t>64</a:t>
            </a:r>
            <a:r>
              <a:rPr lang="ru-RU" baseline="0" dirty="0" smtClean="0"/>
              <a:t>Кб).</a:t>
            </a:r>
          </a:p>
          <a:p>
            <a:r>
              <a:rPr lang="ru-RU" b="1" baseline="0" dirty="0" smtClean="0"/>
              <a:t>Высокоуровневые языки </a:t>
            </a:r>
            <a:r>
              <a:rPr lang="ru-RU" baseline="0" dirty="0" smtClean="0"/>
              <a:t>позволяют наоборот абстрагироваться и не думать о конкретном процессоре.</a:t>
            </a:r>
          </a:p>
          <a:p>
            <a:r>
              <a:rPr lang="ru-RU" baseline="0" dirty="0" smtClean="0"/>
              <a:t>Плюсы таких языков:</a:t>
            </a:r>
          </a:p>
          <a:p>
            <a:pPr marL="171450" indent="-171450">
              <a:buFontTx/>
              <a:buChar char="-"/>
            </a:pPr>
            <a:r>
              <a:rPr lang="ru-RU" baseline="0" dirty="0" smtClean="0"/>
              <a:t>программировать получается проще, поскольку нужно учитывать меньше нюансов.</a:t>
            </a:r>
          </a:p>
          <a:p>
            <a:pPr marL="171450" indent="-171450">
              <a:buFontTx/>
              <a:buChar char="-"/>
            </a:pPr>
            <a:r>
              <a:rPr lang="ru-RU" baseline="0" dirty="0" smtClean="0"/>
              <a:t>программы получаются более гибкими: внесение новой функциональности в программу получается проще и быстрее.</a:t>
            </a:r>
          </a:p>
          <a:p>
            <a:pPr marL="0" indent="0">
              <a:buFontTx/>
              <a:buNone/>
            </a:pPr>
            <a:r>
              <a:rPr lang="ru-RU" baseline="0" dirty="0" smtClean="0"/>
              <a:t>Минусы:</a:t>
            </a:r>
          </a:p>
          <a:p>
            <a:pPr marL="171450" indent="-171450">
              <a:buFontTx/>
              <a:buChar char="-"/>
            </a:pPr>
            <a:r>
              <a:rPr lang="ru-RU" baseline="0" dirty="0" smtClean="0"/>
              <a:t>больший размер исполняемого файла (существенно).</a:t>
            </a:r>
          </a:p>
          <a:p>
            <a:pPr marL="171450" indent="-171450">
              <a:buFontTx/>
              <a:buChar char="-"/>
            </a:pPr>
            <a:r>
              <a:rPr lang="ru-RU" baseline="0" dirty="0" smtClean="0"/>
              <a:t>ниже быстродействие программы (не столь существенно).</a:t>
            </a:r>
          </a:p>
          <a:p>
            <a:pPr marL="0" indent="0">
              <a:buFontTx/>
              <a:buNone/>
            </a:pPr>
            <a:endParaRPr lang="ru-RU" baseline="0" dirty="0" smtClean="0"/>
          </a:p>
          <a:p>
            <a:pPr marL="0" indent="0">
              <a:buFontTx/>
              <a:buNone/>
            </a:pPr>
            <a:r>
              <a:rPr lang="ru-RU" baseline="0" dirty="0" smtClean="0"/>
              <a:t>С++ находится где-то посредине. На нём можно писать программы без учёта особенностей аппаратного обеспечений, но зная эти особенности можно делать программы лучше.</a:t>
            </a:r>
            <a:br>
              <a:rPr lang="ru-RU" baseline="0" dirty="0" smtClean="0"/>
            </a:br>
            <a:r>
              <a:rPr lang="ru-RU" baseline="0" dirty="0" smtClean="0"/>
              <a:t>Вообще использовать такие термины можно только относительно: "язык С++ более высокоуровневый чем ассемблер</a:t>
            </a:r>
            <a:r>
              <a:rPr lang="en-US" baseline="0" dirty="0" smtClean="0"/>
              <a:t> </a:t>
            </a:r>
            <a:r>
              <a:rPr lang="ru-RU" baseline="0" dirty="0" smtClean="0"/>
              <a:t>и более низкоуровневый чем </a:t>
            </a:r>
            <a:r>
              <a:rPr lang="en-US" baseline="0" dirty="0" smtClean="0"/>
              <a:t>Java".</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2369992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унарные</a:t>
            </a:r>
            <a:r>
              <a:rPr lang="ru-RU" baseline="0" dirty="0" smtClean="0"/>
              <a:t> – принимают один операнд: "логическое не", операция взятия адреса и   т. д.</a:t>
            </a:r>
          </a:p>
          <a:p>
            <a:r>
              <a:rPr lang="ru-RU" baseline="0" dirty="0" smtClean="0"/>
              <a:t>бинарные – принимают два операнда: сложение, умножение, все операции сравнения и т.д.</a:t>
            </a:r>
          </a:p>
          <a:p>
            <a:r>
              <a:rPr lang="ru-RU" baseline="0" dirty="0" smtClean="0"/>
              <a:t>тернарная – три операнда, такая операция только одна, о ней на отдельном слайде ниже</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70</a:t>
            </a:fld>
            <a:endParaRPr lang="ru-RU"/>
          </a:p>
        </p:txBody>
      </p:sp>
    </p:spTree>
    <p:extLst>
      <p:ext uri="{BB962C8B-B14F-4D97-AF65-F5344CB8AC3E}">
        <p14:creationId xmlns:p14="http://schemas.microsoft.com/office/powerpoint/2010/main" val="41125875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Неявное</a:t>
            </a:r>
            <a:r>
              <a:rPr lang="ru-RU" baseline="0" dirty="0" smtClean="0"/>
              <a:t> преобразование типа при присвоении происходит:</a:t>
            </a:r>
          </a:p>
          <a:p>
            <a:pPr marL="171450" indent="-171450">
              <a:buFontTx/>
              <a:buChar char="-"/>
            </a:pPr>
            <a:r>
              <a:rPr lang="ru-RU" baseline="0" dirty="0" smtClean="0"/>
              <a:t>незаметно если типы совпадают, либо если переменная в левой части равно имеет больший диапазон возможных значений чем источник</a:t>
            </a:r>
          </a:p>
          <a:p>
            <a:pPr marL="171450" indent="-171450">
              <a:buFontTx/>
              <a:buChar char="-"/>
            </a:pPr>
            <a:r>
              <a:rPr lang="ru-RU" baseline="0" dirty="0" smtClean="0"/>
              <a:t>с выдачей предупреждения </a:t>
            </a:r>
            <a:r>
              <a:rPr lang="en-US" baseline="0" dirty="0" smtClean="0"/>
              <a:t>(Warning) </a:t>
            </a:r>
            <a:r>
              <a:rPr lang="ru-RU" baseline="0" dirty="0" smtClean="0"/>
              <a:t>компилятором если при присвоении диапазон возможных значений сужается, а значит часть информации может потеряться (например, если значение переменной </a:t>
            </a:r>
            <a:r>
              <a:rPr lang="en-US" baseline="0" dirty="0" smtClean="0"/>
              <a:t>int </a:t>
            </a:r>
            <a:r>
              <a:rPr lang="ru-RU" baseline="0" dirty="0" smtClean="0"/>
              <a:t>попытаться присвоить переменой типа </a:t>
            </a:r>
            <a:r>
              <a:rPr lang="en-US" baseline="0" dirty="0" smtClean="0"/>
              <a:t>unsigned char</a:t>
            </a:r>
            <a:r>
              <a:rPr lang="ru-RU" baseline="0" dirty="0" smtClean="0"/>
              <a:t>, то значения большие 255 буду повреждены).</a:t>
            </a:r>
            <a:br>
              <a:rPr lang="ru-RU" baseline="0" dirty="0" smtClean="0"/>
            </a:br>
            <a:r>
              <a:rPr lang="ru-RU" baseline="0" dirty="0" smtClean="0"/>
              <a:t>При этом код будет скомпилирован, но это потенциальное место логической ошибки.</a:t>
            </a:r>
          </a:p>
          <a:p>
            <a:pPr marL="0" indent="0">
              <a:buFontTx/>
              <a:buNone/>
            </a:pPr>
            <a:r>
              <a:rPr lang="ru-RU" baseline="0" dirty="0" smtClean="0"/>
              <a:t>Отсюда правило: все </a:t>
            </a:r>
            <a:r>
              <a:rPr lang="en-US" baseline="0" dirty="0" smtClean="0"/>
              <a:t>warning'</a:t>
            </a:r>
            <a:r>
              <a:rPr lang="ru-RU" baseline="0" dirty="0" smtClean="0"/>
              <a:t>и из кода надо вычищать. Если вы действительно желаете сделать преобразование с потерей точности, то следует описать преобразование явно, тогда компилятор не будет выдавать предупреждений. Например так:</a:t>
            </a:r>
          </a:p>
          <a:p>
            <a:pPr marL="0" indent="0">
              <a:buFontTx/>
              <a:buNone/>
            </a:pPr>
            <a:r>
              <a:rPr lang="en-US" baseline="0" dirty="0" smtClean="0"/>
              <a:t>unsigned char x = (unsigned char)0x12345678;</a:t>
            </a:r>
          </a:p>
          <a:p>
            <a:pPr marL="0" indent="0">
              <a:buFontTx/>
              <a:buNone/>
            </a:pPr>
            <a:r>
              <a:rPr lang="ru-RU" baseline="0" dirty="0" smtClean="0"/>
              <a:t>В переменную </a:t>
            </a:r>
            <a:r>
              <a:rPr lang="en-US" baseline="0" dirty="0" smtClean="0"/>
              <a:t>x </a:t>
            </a:r>
            <a:r>
              <a:rPr lang="ru-RU" baseline="0" dirty="0" smtClean="0"/>
              <a:t>попадут младшие 8 бит числа </a:t>
            </a:r>
            <a:r>
              <a:rPr lang="en-US" baseline="0" dirty="0" smtClean="0"/>
              <a:t>0x12345678, </a:t>
            </a:r>
            <a:r>
              <a:rPr lang="ru-RU" baseline="0" dirty="0" smtClean="0"/>
              <a:t>а именно </a:t>
            </a:r>
            <a:r>
              <a:rPr lang="en-US" baseline="0" dirty="0" smtClean="0"/>
              <a:t>0x78.</a:t>
            </a:r>
          </a:p>
          <a:p>
            <a:pPr marL="0" indent="0">
              <a:buFontTx/>
              <a:buNone/>
            </a:pPr>
            <a:r>
              <a:rPr lang="ru-RU" baseline="0" smtClean="0"/>
              <a:t>Пример приведён в шестнадцатеричной системе счисления, чтобы было видно какие биты теряются.</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71</a:t>
            </a:fld>
            <a:endParaRPr lang="ru-RU"/>
          </a:p>
        </p:txBody>
      </p:sp>
    </p:spTree>
    <p:extLst>
      <p:ext uri="{BB962C8B-B14F-4D97-AF65-F5344CB8AC3E}">
        <p14:creationId xmlns:p14="http://schemas.microsoft.com/office/powerpoint/2010/main" val="31437782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L-value</a:t>
            </a:r>
            <a:r>
              <a:rPr lang="en-US" baseline="0" dirty="0" smtClean="0"/>
              <a:t> – </a:t>
            </a:r>
            <a:r>
              <a:rPr lang="ru-RU" baseline="0" dirty="0" smtClean="0"/>
              <a:t>то что слева от знака равно, то есть куда можно сохранить результат вычисления выражения.</a:t>
            </a:r>
          </a:p>
          <a:p>
            <a:r>
              <a:rPr lang="en-US" baseline="0" dirty="0" smtClean="0"/>
              <a:t>R-value – </a:t>
            </a:r>
            <a:r>
              <a:rPr lang="ru-RU" baseline="0" dirty="0" smtClean="0"/>
              <a:t>то что справа от знака равно, то есть это и есть результат в вычисления выражения.</a:t>
            </a:r>
          </a:p>
          <a:p>
            <a:endParaRPr lang="ru-RU" baseline="0" dirty="0" smtClean="0"/>
          </a:p>
          <a:p>
            <a:r>
              <a:rPr lang="ru-RU" baseline="0" dirty="0" smtClean="0"/>
              <a:t>Чуть позже мы пройдём эту терминологию подробнее.</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72</a:t>
            </a:fld>
            <a:endParaRPr lang="ru-RU"/>
          </a:p>
        </p:txBody>
      </p:sp>
    </p:spTree>
    <p:extLst>
      <p:ext uri="{BB962C8B-B14F-4D97-AF65-F5344CB8AC3E}">
        <p14:creationId xmlns:p14="http://schemas.microsoft.com/office/powerpoint/2010/main" val="6551525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положительных чисел потеря</a:t>
            </a:r>
            <a:r>
              <a:rPr lang="ru-RU" baseline="0" dirty="0" smtClean="0"/>
              <a:t> старших бит эквивалентна взятию остатка от деления на:</a:t>
            </a:r>
          </a:p>
          <a:p>
            <a:pPr marL="171450" indent="-171450">
              <a:buFontTx/>
              <a:buChar char="-"/>
            </a:pPr>
            <a:r>
              <a:rPr lang="ru-RU" baseline="0" dirty="0" smtClean="0"/>
              <a:t>2</a:t>
            </a:r>
            <a:r>
              <a:rPr lang="ru-RU" baseline="30000" dirty="0" smtClean="0"/>
              <a:t>8</a:t>
            </a:r>
            <a:r>
              <a:rPr lang="ru-RU" baseline="0" dirty="0" smtClean="0"/>
              <a:t> = 256 при приведении к 8 битному типу </a:t>
            </a:r>
            <a:r>
              <a:rPr lang="en-US" baseline="0" dirty="0" smtClean="0"/>
              <a:t>unsigned char </a:t>
            </a:r>
            <a:endParaRPr lang="ru-RU" baseline="0" dirty="0" smtClean="0"/>
          </a:p>
          <a:p>
            <a:pPr marL="171450" indent="-171450">
              <a:buFontTx/>
              <a:buChar char="-"/>
            </a:pPr>
            <a:r>
              <a:rPr lang="ru-RU" baseline="0" dirty="0" smtClean="0"/>
              <a:t>2</a:t>
            </a:r>
            <a:r>
              <a:rPr lang="ru-RU" baseline="30000" dirty="0" smtClean="0"/>
              <a:t>16</a:t>
            </a:r>
            <a:r>
              <a:rPr lang="ru-RU" baseline="0" dirty="0" smtClean="0"/>
              <a:t> = </a:t>
            </a:r>
            <a:r>
              <a:rPr lang="en-US" baseline="0" dirty="0" smtClean="0"/>
              <a:t>65536</a:t>
            </a:r>
            <a:r>
              <a:rPr lang="ru-RU" baseline="0" dirty="0" smtClean="0"/>
              <a:t> при приведении к 16 битному типу </a:t>
            </a:r>
            <a:r>
              <a:rPr lang="en-US" baseline="0" dirty="0" smtClean="0"/>
              <a:t>unsigned short int</a:t>
            </a:r>
          </a:p>
          <a:p>
            <a:pPr marL="0" indent="0">
              <a:buFontTx/>
              <a:buNone/>
            </a:pPr>
            <a:r>
              <a:rPr lang="ru-RU" dirty="0" smtClean="0"/>
              <a:t>Однако</a:t>
            </a:r>
            <a:r>
              <a:rPr lang="ru-RU" baseline="0" dirty="0" smtClean="0"/>
              <a:t> если приводить к знаковому типу то его старший бит означает знак, а значит знак исходного числа потеряется в любом случае, а знак результата будет зависеть от того какой бит окажется в позиции старшего бита переменной результата</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76</a:t>
            </a:fld>
            <a:endParaRPr lang="ru-RU"/>
          </a:p>
        </p:txBody>
      </p:sp>
    </p:spTree>
    <p:extLst>
      <p:ext uri="{BB962C8B-B14F-4D97-AF65-F5344CB8AC3E}">
        <p14:creationId xmlns:p14="http://schemas.microsoft.com/office/powerpoint/2010/main" val="24832558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08C350-4DE1-4956-942B-64CFE5E0D8AA}" type="slidenum">
              <a:rPr lang="ru-RU" smtClean="0"/>
              <a:t>77</a:t>
            </a:fld>
            <a:endParaRPr lang="ru-RU"/>
          </a:p>
        </p:txBody>
      </p:sp>
    </p:spTree>
    <p:extLst>
      <p:ext uri="{BB962C8B-B14F-4D97-AF65-F5344CB8AC3E}">
        <p14:creationId xmlns:p14="http://schemas.microsoft.com/office/powerpoint/2010/main" val="30778484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Показанное на этом слайде преобразование</a:t>
            </a:r>
            <a:r>
              <a:rPr lang="ru-RU" baseline="0" dirty="0" smtClean="0"/>
              <a:t> вещественных чисел в целочисленный формат при условии переполнения является "неопределённым поведением" и рассчитывать, что программа будет себя вести также на другой ОС или при компиляции другим компилятором не стоит.</a:t>
            </a:r>
            <a:endParaRPr lang="en-US" dirty="0" smtClean="0"/>
          </a:p>
          <a:p>
            <a:r>
              <a:rPr lang="ru-RU" dirty="0" smtClean="0"/>
              <a:t>В этом примере компилятор выдаст очень много</a:t>
            </a:r>
            <a:r>
              <a:rPr lang="ru-RU" baseline="0" dirty="0" smtClean="0"/>
              <a:t> предупреждений (</a:t>
            </a:r>
            <a:r>
              <a:rPr lang="en-US" dirty="0" smtClean="0"/>
              <a:t>Warning’</a:t>
            </a:r>
            <a:r>
              <a:rPr lang="ru-RU" dirty="0" err="1" smtClean="0"/>
              <a:t>ов</a:t>
            </a:r>
            <a:r>
              <a:rPr lang="ru-RU" dirty="0" smtClean="0"/>
              <a:t>)</a:t>
            </a:r>
            <a:r>
              <a:rPr lang="ru-RU" baseline="0" dirty="0" smtClean="0"/>
              <a:t> потому, что тут почти в каждой строчке теряется информация при присвоениях.</a:t>
            </a:r>
          </a:p>
          <a:p>
            <a:r>
              <a:rPr lang="ru-RU" baseline="0" dirty="0" smtClean="0"/>
              <a:t>Но это учебный пример.</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78</a:t>
            </a:fld>
            <a:endParaRPr lang="ru-RU"/>
          </a:p>
        </p:txBody>
      </p:sp>
    </p:spTree>
    <p:extLst>
      <p:ext uri="{BB962C8B-B14F-4D97-AF65-F5344CB8AC3E}">
        <p14:creationId xmlns:p14="http://schemas.microsoft.com/office/powerpoint/2010/main" val="10144871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слайде проиллюстрированы</a:t>
            </a:r>
            <a:r>
              <a:rPr lang="ru-RU" baseline="0" dirty="0" smtClean="0"/>
              <a:t> две ошибки возникающие при преобразовании переменных в формате с плавающей запятой к формату с меньшей </a:t>
            </a:r>
            <a:r>
              <a:rPr lang="ru-RU" baseline="0" dirty="0" err="1" smtClean="0"/>
              <a:t>битностью</a:t>
            </a:r>
            <a:r>
              <a:rPr lang="ru-RU" baseline="0" dirty="0" smtClean="0"/>
              <a:t> (</a:t>
            </a:r>
            <a:r>
              <a:rPr lang="en-US" baseline="0" dirty="0" smtClean="0"/>
              <a:t>double -&gt; float):</a:t>
            </a:r>
          </a:p>
          <a:p>
            <a:r>
              <a:rPr lang="en-US" baseline="0" dirty="0" smtClean="0"/>
              <a:t>- </a:t>
            </a:r>
            <a:r>
              <a:rPr lang="ru-RU" baseline="0" dirty="0" smtClean="0"/>
              <a:t>переполнение (</a:t>
            </a:r>
            <a:r>
              <a:rPr lang="en-US" baseline="0" dirty="0" smtClean="0"/>
              <a:t>f</a:t>
            </a:r>
            <a:r>
              <a:rPr lang="en-US" dirty="0" smtClean="0"/>
              <a:t>loat</a:t>
            </a:r>
            <a:r>
              <a:rPr lang="en-US" baseline="0" dirty="0" smtClean="0"/>
              <a:t> overflow</a:t>
            </a:r>
            <a:r>
              <a:rPr lang="ru-RU" baseline="0" dirty="0" smtClean="0"/>
              <a:t>)</a:t>
            </a:r>
            <a:endParaRPr lang="en-US" baseline="0" dirty="0" smtClean="0"/>
          </a:p>
          <a:p>
            <a:r>
              <a:rPr lang="ru-RU" baseline="0" dirty="0" smtClean="0"/>
              <a:t>- потеря порядка (</a:t>
            </a:r>
            <a:r>
              <a:rPr lang="en-US" baseline="0" dirty="0" smtClean="0"/>
              <a:t>float underflow)</a:t>
            </a:r>
          </a:p>
          <a:p>
            <a:endParaRPr lang="en-US" baseline="0" dirty="0" smtClean="0"/>
          </a:p>
          <a:p>
            <a:r>
              <a:rPr lang="ru-RU" baseline="0" dirty="0" smtClean="0"/>
              <a:t>Примечание: сравнивать две переменных со значением </a:t>
            </a:r>
            <a:r>
              <a:rPr lang="en-US" baseline="0" dirty="0" smtClean="0"/>
              <a:t>+</a:t>
            </a:r>
            <a:r>
              <a:rPr lang="en-US" baseline="0" dirty="0" err="1" smtClean="0"/>
              <a:t>Inf</a:t>
            </a:r>
            <a:r>
              <a:rPr lang="en-US" baseline="0" dirty="0" smtClean="0"/>
              <a:t> </a:t>
            </a:r>
            <a:r>
              <a:rPr lang="ru-RU" baseline="0" dirty="0" smtClean="0"/>
              <a:t>можно, но если лучше для проверки является ли значение переменной бесконечностью использовать функцию </a:t>
            </a:r>
            <a:r>
              <a:rPr lang="en-US" baseline="0" dirty="0" err="1" smtClean="0"/>
              <a:t>isfinite</a:t>
            </a:r>
            <a:r>
              <a:rPr lang="en-US" baseline="0" dirty="0" smtClean="0"/>
              <a:t>() – </a:t>
            </a:r>
            <a:r>
              <a:rPr lang="ru-RU" baseline="0" dirty="0" smtClean="0"/>
              <a:t>она проверяет является ли число конечным. Объявляется в файле</a:t>
            </a:r>
            <a:endParaRPr lang="en-US" baseline="0" dirty="0" smtClean="0"/>
          </a:p>
          <a:p>
            <a:pPr marL="0" indent="0">
              <a:buFont typeface="Arial" panose="020B0604020202020204" pitchFamily="34" charset="0"/>
              <a:buNone/>
            </a:pPr>
            <a:r>
              <a:rPr lang="en-US" baseline="0" dirty="0" smtClean="0"/>
              <a:t>math.h</a:t>
            </a:r>
          </a:p>
        </p:txBody>
      </p:sp>
      <p:sp>
        <p:nvSpPr>
          <p:cNvPr id="4" name="Номер слайда 3"/>
          <p:cNvSpPr>
            <a:spLocks noGrp="1"/>
          </p:cNvSpPr>
          <p:nvPr>
            <p:ph type="sldNum" sz="quarter" idx="10"/>
          </p:nvPr>
        </p:nvSpPr>
        <p:spPr/>
        <p:txBody>
          <a:bodyPr/>
          <a:lstStyle/>
          <a:p>
            <a:fld id="{2E08C350-4DE1-4956-942B-64CFE5E0D8AA}" type="slidenum">
              <a:rPr lang="ru-RU" smtClean="0"/>
              <a:t>80</a:t>
            </a:fld>
            <a:endParaRPr lang="ru-RU"/>
          </a:p>
        </p:txBody>
      </p:sp>
    </p:spTree>
    <p:extLst>
      <p:ext uri="{BB962C8B-B14F-4D97-AF65-F5344CB8AC3E}">
        <p14:creationId xmlns:p14="http://schemas.microsoft.com/office/powerpoint/2010/main" val="36753142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08C350-4DE1-4956-942B-64CFE5E0D8AA}" type="slidenum">
              <a:rPr lang="ru-RU" smtClean="0"/>
              <a:t>81</a:t>
            </a:fld>
            <a:endParaRPr lang="ru-RU"/>
          </a:p>
        </p:txBody>
      </p:sp>
    </p:spTree>
    <p:extLst>
      <p:ext uri="{BB962C8B-B14F-4D97-AF65-F5344CB8AC3E}">
        <p14:creationId xmlns:p14="http://schemas.microsoft.com/office/powerpoint/2010/main" val="24657860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этом коде очень много присвоений с потерей информации: компилятор будет выдавать на каждое такое преобразование отдельное предупреждение (</a:t>
            </a:r>
            <a:r>
              <a:rPr lang="en-US" dirty="0" smtClean="0"/>
              <a:t>Warning)</a:t>
            </a:r>
          </a:p>
          <a:p>
            <a:pPr marL="228600" indent="-228600">
              <a:buAutoNum type="arabicParenR"/>
            </a:pPr>
            <a:r>
              <a:rPr lang="ru-RU" baseline="0" dirty="0" smtClean="0"/>
              <a:t>при присвоении переменной </a:t>
            </a:r>
            <a:r>
              <a:rPr lang="en-US" baseline="0" dirty="0" smtClean="0">
                <a:solidFill>
                  <a:srgbClr val="0000FF"/>
                </a:solidFill>
              </a:rPr>
              <a:t>float</a:t>
            </a:r>
            <a:r>
              <a:rPr lang="en-US" baseline="0" dirty="0" smtClean="0"/>
              <a:t> y </a:t>
            </a:r>
            <a:r>
              <a:rPr lang="ru-RU" baseline="0" dirty="0" smtClean="0"/>
              <a:t>значения типа </a:t>
            </a:r>
            <a:r>
              <a:rPr lang="en-US" baseline="0" dirty="0" smtClean="0">
                <a:solidFill>
                  <a:srgbClr val="0000FF"/>
                </a:solidFill>
              </a:rPr>
              <a:t>double</a:t>
            </a:r>
            <a:r>
              <a:rPr lang="en-US" baseline="0" dirty="0" smtClean="0"/>
              <a:t> </a:t>
            </a:r>
            <a:r>
              <a:rPr lang="ru-RU" baseline="0" dirty="0" smtClean="0"/>
              <a:t>лишние значащие биты обрезаются,</a:t>
            </a:r>
            <a:r>
              <a:rPr lang="en-US" baseline="0" dirty="0" smtClean="0"/>
              <a:t> </a:t>
            </a:r>
            <a:r>
              <a:rPr lang="ru-RU" baseline="0" dirty="0" smtClean="0"/>
              <a:t>при этом исходное число 4.567 имеет 4 значащих десятичных разряда, что помещается в тип </a:t>
            </a:r>
            <a:r>
              <a:rPr lang="en-US" baseline="0" dirty="0" smtClean="0"/>
              <a:t>float (7 </a:t>
            </a:r>
            <a:r>
              <a:rPr lang="ru-RU" baseline="0" dirty="0" smtClean="0"/>
              <a:t>десятичных значащих разрядов), поэтому присвоенное значение хотя и отличается от исходного</a:t>
            </a:r>
            <a:r>
              <a:rPr lang="en-US" baseline="0" dirty="0" smtClean="0"/>
              <a:t>,</a:t>
            </a:r>
            <a:r>
              <a:rPr lang="ru-RU" baseline="0" dirty="0" smtClean="0"/>
              <a:t> но не более чем на </a:t>
            </a:r>
            <a:r>
              <a:rPr lang="en-US" baseline="0" dirty="0" smtClean="0"/>
              <a:t>10</a:t>
            </a:r>
            <a:r>
              <a:rPr lang="en-US" baseline="30000" dirty="0" smtClean="0"/>
              <a:t>-7</a:t>
            </a:r>
          </a:p>
          <a:p>
            <a:pPr marL="228600" indent="-228600">
              <a:buAutoNum type="arabicParenR"/>
            </a:pPr>
            <a:r>
              <a:rPr lang="ru-RU" baseline="0" dirty="0" smtClean="0"/>
              <a:t>при присвоении переменной </a:t>
            </a:r>
            <a:r>
              <a:rPr lang="en-US" baseline="0" dirty="0" smtClean="0">
                <a:solidFill>
                  <a:srgbClr val="0000FF"/>
                </a:solidFill>
              </a:rPr>
              <a:t>int</a:t>
            </a:r>
            <a:r>
              <a:rPr lang="en-US" baseline="0" dirty="0" smtClean="0"/>
              <a:t> i </a:t>
            </a:r>
            <a:r>
              <a:rPr lang="ru-RU" baseline="0" dirty="0" smtClean="0"/>
              <a:t>значения </a:t>
            </a:r>
            <a:r>
              <a:rPr lang="en-US" baseline="0" dirty="0" smtClean="0">
                <a:solidFill>
                  <a:srgbClr val="0000FF"/>
                </a:solidFill>
              </a:rPr>
              <a:t>float</a:t>
            </a:r>
            <a:r>
              <a:rPr lang="en-US" baseline="0" dirty="0" smtClean="0"/>
              <a:t> 4.567f </a:t>
            </a:r>
            <a:r>
              <a:rPr lang="ru-RU" baseline="0" dirty="0" smtClean="0"/>
              <a:t>дробная часть отбрасывается (не округляется), результат 4</a:t>
            </a:r>
          </a:p>
          <a:p>
            <a:pPr marL="228600" indent="-228600">
              <a:buAutoNum type="arabicParenR"/>
            </a:pPr>
            <a:r>
              <a:rPr lang="ru-RU" baseline="0" dirty="0" smtClean="0"/>
              <a:t>при присвоении переменной </a:t>
            </a:r>
            <a:r>
              <a:rPr lang="en-US" baseline="0" dirty="0" smtClean="0">
                <a:solidFill>
                  <a:srgbClr val="0000FF"/>
                </a:solidFill>
              </a:rPr>
              <a:t>bool</a:t>
            </a:r>
            <a:r>
              <a:rPr lang="en-US" baseline="0" dirty="0" smtClean="0"/>
              <a:t> b</a:t>
            </a:r>
            <a:r>
              <a:rPr lang="ru-RU" baseline="0" dirty="0" smtClean="0"/>
              <a:t> значения типа </a:t>
            </a:r>
            <a:r>
              <a:rPr lang="en-US" baseline="0" dirty="0" smtClean="0">
                <a:solidFill>
                  <a:srgbClr val="0000FF"/>
                </a:solidFill>
              </a:rPr>
              <a:t>int</a:t>
            </a:r>
            <a:r>
              <a:rPr lang="en-US" baseline="0" dirty="0" smtClean="0"/>
              <a:t> </a:t>
            </a:r>
            <a:r>
              <a:rPr lang="ru-RU" baseline="0" dirty="0" smtClean="0"/>
              <a:t>преобразование осуществляется по правилу: если присвоили 0 – значит новое значение </a:t>
            </a:r>
            <a:r>
              <a:rPr lang="en-US" baseline="0" dirty="0" smtClean="0">
                <a:solidFill>
                  <a:srgbClr val="0000FF"/>
                </a:solidFill>
              </a:rPr>
              <a:t>false</a:t>
            </a:r>
            <a:r>
              <a:rPr lang="en-US" baseline="0" dirty="0" smtClean="0"/>
              <a:t>, </a:t>
            </a:r>
            <a:r>
              <a:rPr lang="ru-RU" baseline="0" dirty="0" smtClean="0"/>
              <a:t>иначе новое значение </a:t>
            </a:r>
            <a:r>
              <a:rPr lang="en-US" baseline="0" dirty="0" smtClean="0">
                <a:solidFill>
                  <a:srgbClr val="0000FF"/>
                </a:solidFill>
              </a:rPr>
              <a:t>true</a:t>
            </a:r>
            <a:r>
              <a:rPr lang="en-US" baseline="0" dirty="0" smtClean="0"/>
              <a:t>. </a:t>
            </a:r>
            <a:r>
              <a:rPr lang="ru-RU" baseline="0" dirty="0" smtClean="0"/>
              <a:t>Это единственное неявное преобразование, которое не выдаст предупреждения (</a:t>
            </a:r>
            <a:r>
              <a:rPr lang="en-US" baseline="0" dirty="0" smtClean="0"/>
              <a:t>Warning</a:t>
            </a:r>
            <a:r>
              <a:rPr lang="ru-RU" baseline="0" dirty="0" smtClean="0"/>
              <a:t>)</a:t>
            </a:r>
            <a:r>
              <a:rPr lang="en-US" baseline="0" dirty="0" smtClean="0"/>
              <a:t>, </a:t>
            </a:r>
            <a:r>
              <a:rPr lang="ru-RU" baseline="0" dirty="0" smtClean="0"/>
              <a:t>так как часто используется в операторе ветвления:</a:t>
            </a:r>
            <a:br>
              <a:rPr lang="ru-RU" baseline="0" dirty="0" smtClean="0"/>
            </a:br>
            <a:r>
              <a:rPr lang="ru-RU" baseline="0" dirty="0" smtClean="0"/>
              <a:t>вместо</a:t>
            </a:r>
            <a:r>
              <a:rPr lang="en-US" baseline="0" dirty="0" smtClean="0"/>
              <a:t/>
            </a:r>
            <a:br>
              <a:rPr lang="en-US" baseline="0" dirty="0" smtClean="0"/>
            </a:br>
            <a:r>
              <a:rPr lang="en-US" baseline="0" dirty="0" smtClean="0"/>
              <a:t>if (x != 0)</a:t>
            </a:r>
            <a:br>
              <a:rPr lang="en-US" baseline="0" dirty="0" smtClean="0"/>
            </a:br>
            <a:r>
              <a:rPr lang="ru-RU" baseline="0" dirty="0" smtClean="0"/>
              <a:t>можно написать кратко</a:t>
            </a:r>
            <a:br>
              <a:rPr lang="ru-RU" baseline="0" dirty="0" smtClean="0"/>
            </a:br>
            <a:r>
              <a:rPr lang="en-US" baseline="0" dirty="0" smtClean="0"/>
              <a:t>if (x)</a:t>
            </a:r>
          </a:p>
          <a:p>
            <a:pPr marL="228600" indent="-228600">
              <a:buAutoNum type="arabicParenR"/>
            </a:pPr>
            <a:r>
              <a:rPr lang="ru-RU" baseline="0" dirty="0" smtClean="0"/>
              <a:t>при присвоении переменной </a:t>
            </a:r>
            <a:r>
              <a:rPr lang="en-US" baseline="0" dirty="0" smtClean="0"/>
              <a:t>float x </a:t>
            </a:r>
            <a:r>
              <a:rPr lang="ru-RU" baseline="0" dirty="0" smtClean="0"/>
              <a:t>значения </a:t>
            </a:r>
            <a:r>
              <a:rPr lang="en-US" baseline="0" dirty="0" smtClean="0"/>
              <a:t>bool, </a:t>
            </a:r>
            <a:r>
              <a:rPr lang="ru-RU" baseline="0" dirty="0" smtClean="0"/>
              <a:t>происходит обратное преобразование:</a:t>
            </a:r>
            <a:br>
              <a:rPr lang="ru-RU" baseline="0" dirty="0" smtClean="0"/>
            </a:br>
            <a:r>
              <a:rPr lang="ru-RU" baseline="0" dirty="0" smtClean="0"/>
              <a:t>значение </a:t>
            </a:r>
            <a:r>
              <a:rPr lang="en-US" baseline="0" dirty="0" smtClean="0"/>
              <a:t>false </a:t>
            </a:r>
            <a:r>
              <a:rPr lang="ru-RU" baseline="0" dirty="0" smtClean="0"/>
              <a:t>превращается в 0, значение </a:t>
            </a:r>
            <a:r>
              <a:rPr lang="en-US" baseline="0" dirty="0" smtClean="0"/>
              <a:t>true </a:t>
            </a:r>
            <a:r>
              <a:rPr lang="ru-RU" baseline="0" dirty="0" smtClean="0"/>
              <a:t>превращается в 1.</a:t>
            </a:r>
            <a:br>
              <a:rPr lang="ru-RU" baseline="0" dirty="0" smtClean="0"/>
            </a:br>
            <a:r>
              <a:rPr lang="ru-RU" baseline="0" dirty="0" smtClean="0"/>
              <a:t>Это преобразование не генерирует предупреждения, поскольку переменная назначения имеет больший диапазон возможных значений чем источник, а значит информация не теряется при преобразовании.</a:t>
            </a:r>
            <a:br>
              <a:rPr lang="ru-RU" baseline="0" dirty="0" smtClean="0"/>
            </a:br>
            <a:endParaRPr lang="en-US" baseline="0" dirty="0" smtClean="0"/>
          </a:p>
          <a:p>
            <a:pPr marL="0" indent="0">
              <a:buNone/>
            </a:pPr>
            <a:endParaRPr lang="en-US"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83</a:t>
            </a:fld>
            <a:endParaRPr lang="ru-RU"/>
          </a:p>
        </p:txBody>
      </p:sp>
    </p:spTree>
    <p:extLst>
      <p:ext uri="{BB962C8B-B14F-4D97-AF65-F5344CB8AC3E}">
        <p14:creationId xmlns:p14="http://schemas.microsoft.com/office/powerpoint/2010/main" val="3438239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слайде оператор</a:t>
            </a:r>
            <a:r>
              <a:rPr lang="ru-RU" baseline="0" dirty="0" smtClean="0"/>
              <a:t> = используется в левой части другого оператора равно:</a:t>
            </a:r>
          </a:p>
          <a:p>
            <a:r>
              <a:rPr lang="en-US" baseline="0" dirty="0" smtClean="0"/>
              <a:t>1) </a:t>
            </a:r>
            <a:r>
              <a:rPr lang="ru-RU" baseline="0" dirty="0" smtClean="0"/>
              <a:t>в первую очередь выполняется операция в скобках - значение переменной </a:t>
            </a:r>
            <a:r>
              <a:rPr lang="en-US" baseline="0" dirty="0" smtClean="0"/>
              <a:t>Z </a:t>
            </a:r>
            <a:r>
              <a:rPr lang="ru-RU" baseline="0" dirty="0" smtClean="0"/>
              <a:t>заносится в переменную </a:t>
            </a:r>
            <a:r>
              <a:rPr lang="en-US" baseline="0" dirty="0" smtClean="0"/>
              <a:t>Y</a:t>
            </a:r>
            <a:r>
              <a:rPr lang="ru-RU" baseline="0" dirty="0" smtClean="0"/>
              <a:t>, </a:t>
            </a:r>
          </a:p>
          <a:p>
            <a:r>
              <a:rPr lang="en-US" baseline="0" dirty="0" smtClean="0"/>
              <a:t>2) </a:t>
            </a:r>
            <a:r>
              <a:rPr lang="ru-RU" baseline="0" dirty="0" smtClean="0"/>
              <a:t>эта операция возвращает переменную </a:t>
            </a:r>
            <a:r>
              <a:rPr lang="en-US" baseline="0" dirty="0" smtClean="0"/>
              <a:t>Y (L-Value)</a:t>
            </a:r>
            <a:r>
              <a:rPr lang="ru-RU" baseline="0" dirty="0" smtClean="0"/>
              <a:t>, в которую сразу же записывается новое значение 6.5.</a:t>
            </a:r>
          </a:p>
          <a:p>
            <a:r>
              <a:rPr lang="en-US" dirty="0" smtClean="0"/>
              <a:t>3) </a:t>
            </a:r>
            <a:r>
              <a:rPr lang="ru-RU" dirty="0" smtClean="0"/>
              <a:t>далее</a:t>
            </a:r>
            <a:r>
              <a:rPr lang="ru-RU" baseline="0" dirty="0" smtClean="0"/>
              <a:t> значение записанное в переменную </a:t>
            </a:r>
            <a:r>
              <a:rPr lang="en-US" baseline="0" dirty="0" smtClean="0"/>
              <a:t>Y </a:t>
            </a:r>
            <a:r>
              <a:rPr lang="ru-RU" baseline="0" dirty="0" smtClean="0"/>
              <a:t>присваивается переменной </a:t>
            </a:r>
            <a:r>
              <a:rPr lang="en-US" baseline="0" dirty="0" smtClean="0"/>
              <a:t>X</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84</a:t>
            </a:fld>
            <a:endParaRPr lang="ru-RU"/>
          </a:p>
        </p:txBody>
      </p:sp>
    </p:spTree>
    <p:extLst>
      <p:ext uri="{BB962C8B-B14F-4D97-AF65-F5344CB8AC3E}">
        <p14:creationId xmlns:p14="http://schemas.microsoft.com/office/powerpoint/2010/main" val="187660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smtClean="0"/>
              <a:t>До языков программирования можно выделить программирование на машинных кодах.</a:t>
            </a:r>
          </a:p>
          <a:p>
            <a:r>
              <a:rPr lang="ru-RU" b="0" dirty="0" smtClean="0"/>
              <a:t>Далее можно указать ассемблер – одна строка = одна машинная инструкция.</a:t>
            </a:r>
          </a:p>
          <a:p>
            <a:r>
              <a:rPr lang="ru-RU" b="0" dirty="0" smtClean="0"/>
              <a:t>А после ассемблера уже пошли поколения языков программирования.</a:t>
            </a:r>
          </a:p>
          <a:p>
            <a:endParaRPr lang="ru-RU" b="0" dirty="0" smtClean="0"/>
          </a:p>
          <a:p>
            <a:r>
              <a:rPr lang="ru-RU" b="0" dirty="0" smtClean="0"/>
              <a:t>Языки первого поколения использовались</a:t>
            </a:r>
            <a:r>
              <a:rPr lang="ru-RU" b="0" baseline="0" dirty="0" smtClean="0"/>
              <a:t> для математических расчётов и математического моделирования.</a:t>
            </a:r>
            <a:br>
              <a:rPr lang="ru-RU" b="0" baseline="0" dirty="0" smtClean="0"/>
            </a:br>
            <a:r>
              <a:rPr lang="ru-RU" b="0" baseline="0" dirty="0" smtClean="0"/>
              <a:t>В них не нужно было писать машинные инструкции, они понимали математические формулы.</a:t>
            </a:r>
          </a:p>
          <a:p>
            <a:r>
              <a:rPr lang="ru-RU" b="0" baseline="0" dirty="0" smtClean="0"/>
              <a:t>Подпрограммы были, но для передачи параметров использовались только глобальные переменные.</a:t>
            </a:r>
          </a:p>
          <a:p>
            <a:endParaRPr lang="ru-RU" b="0" baseline="0" dirty="0" smtClean="0"/>
          </a:p>
          <a:p>
            <a:r>
              <a:rPr lang="ru-RU" b="0" dirty="0" smtClean="0"/>
              <a:t>Языки программирования второго поколения перенесли акцент на алгоритмические абстракции: появились подпрограммы с нормальной передачей параметров, однако всё ещё работать с кашей из подпрограмм было неудобно: невозможно было создавать большие программы.</a:t>
            </a:r>
            <a:endParaRPr lang="en-US" b="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32677903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Операция деления </a:t>
            </a:r>
            <a:r>
              <a:rPr lang="en-US" dirty="0" smtClean="0"/>
              <a:t>/ </a:t>
            </a:r>
            <a:r>
              <a:rPr lang="ru-RU" dirty="0" smtClean="0"/>
              <a:t>не</a:t>
            </a:r>
            <a:r>
              <a:rPr lang="ru-RU" baseline="0" dirty="0" smtClean="0"/>
              <a:t> меняет тип операндов: если оба операнда целые – то и результат целый, если требуется получить вещественный результат, то надо как минимум один из операндов сделать вещественным, например так:</a:t>
            </a:r>
          </a:p>
          <a:p>
            <a:r>
              <a:rPr lang="en-US" baseline="0" dirty="0" smtClean="0"/>
              <a:t>int x = 25;</a:t>
            </a:r>
            <a:r>
              <a:rPr lang="ru-RU" baseline="0" dirty="0" smtClean="0"/>
              <a:t/>
            </a:r>
            <a:br>
              <a:rPr lang="ru-RU" baseline="0" dirty="0" smtClean="0"/>
            </a:br>
            <a:r>
              <a:rPr lang="en-US" baseline="0" dirty="0" smtClean="0"/>
              <a:t>double y = x / 2;</a:t>
            </a:r>
          </a:p>
          <a:p>
            <a:r>
              <a:rPr lang="ru-RU" baseline="0" dirty="0" smtClean="0"/>
              <a:t>заменить на</a:t>
            </a:r>
          </a:p>
          <a:p>
            <a:r>
              <a:rPr lang="en-US" baseline="0" dirty="0" smtClean="0"/>
              <a:t>double y = x / 2.0;</a:t>
            </a:r>
            <a:endParaRPr lang="ru-RU" dirty="0" smtClean="0"/>
          </a:p>
          <a:p>
            <a:r>
              <a:rPr lang="ru-RU" dirty="0" smtClean="0"/>
              <a:t>Операция взятия</a:t>
            </a:r>
            <a:r>
              <a:rPr lang="ru-RU" baseline="0" dirty="0" smtClean="0"/>
              <a:t> остатка от деления % определена только для целых типов.</a:t>
            </a:r>
          </a:p>
          <a:p>
            <a:r>
              <a:rPr lang="ru-RU" baseline="0" dirty="0" smtClean="0"/>
              <a:t>Для вещественных типов аналогичный результат можно получить с использованием функций </a:t>
            </a:r>
            <a:r>
              <a:rPr lang="en-US" baseline="0" dirty="0" err="1" smtClean="0"/>
              <a:t>fmod</a:t>
            </a:r>
            <a:r>
              <a:rPr lang="ru-RU" baseline="0" dirty="0" smtClean="0"/>
              <a:t> из файла </a:t>
            </a:r>
            <a:r>
              <a:rPr lang="en-US" baseline="0" dirty="0" smtClean="0"/>
              <a:t>math.h</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85</a:t>
            </a:fld>
            <a:endParaRPr lang="ru-RU"/>
          </a:p>
        </p:txBody>
      </p:sp>
    </p:spTree>
    <p:extLst>
      <p:ext uri="{BB962C8B-B14F-4D97-AF65-F5344CB8AC3E}">
        <p14:creationId xmlns:p14="http://schemas.microsoft.com/office/powerpoint/2010/main" val="10501123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Эта</a:t>
            </a:r>
            <a:r>
              <a:rPr lang="ru-RU" baseline="0" dirty="0" smtClean="0"/>
              <a:t> частичная таблица приоритетов, пока только чтобы понять как работает приоритеты операций. Полная таблица будет позже.</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86</a:t>
            </a:fld>
            <a:endParaRPr lang="ru-RU"/>
          </a:p>
        </p:txBody>
      </p:sp>
    </p:spTree>
    <p:extLst>
      <p:ext uri="{BB962C8B-B14F-4D97-AF65-F5344CB8AC3E}">
        <p14:creationId xmlns:p14="http://schemas.microsoft.com/office/powerpoint/2010/main" val="831083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 самые высокоприоритетные</a:t>
            </a:r>
          </a:p>
          <a:p>
            <a:r>
              <a:rPr lang="en-US" dirty="0" smtClean="0"/>
              <a:t>&lt;&lt;</a:t>
            </a:r>
            <a:r>
              <a:rPr lang="en-US" baseline="0" dirty="0" smtClean="0"/>
              <a:t> &gt;&gt; </a:t>
            </a:r>
            <a:r>
              <a:rPr lang="ru-RU" baseline="0" dirty="0" smtClean="0"/>
              <a:t>выше только операций сравнения(всех) и операций присвоения (и тернарного оператора тоже)</a:t>
            </a:r>
          </a:p>
          <a:p>
            <a:r>
              <a:rPr lang="ru-RU" baseline="0" dirty="0" smtClean="0"/>
              <a:t>Если не важно пре или пост то лучше использовать префиксную форму</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91</a:t>
            </a:fld>
            <a:endParaRPr lang="ru-RU"/>
          </a:p>
        </p:txBody>
      </p:sp>
    </p:spTree>
    <p:extLst>
      <p:ext uri="{BB962C8B-B14F-4D97-AF65-F5344CB8AC3E}">
        <p14:creationId xmlns:p14="http://schemas.microsoft.com/office/powerpoint/2010/main" val="41828680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Префиксная форма записи в данном случае повела себя просто как </a:t>
            </a:r>
            <a:r>
              <a:rPr lang="en-US" dirty="0" smtClean="0"/>
              <a:t>(x + 1),</a:t>
            </a:r>
          </a:p>
          <a:p>
            <a:r>
              <a:rPr lang="ru-RU" dirty="0" smtClean="0"/>
              <a:t>поскольку</a:t>
            </a:r>
            <a:r>
              <a:rPr lang="ru-RU" baseline="0" dirty="0" smtClean="0"/>
              <a:t> записанное значение (3) было сразу же переписано новым значением (12)</a:t>
            </a:r>
            <a:endParaRPr lang="en-US" baseline="0" dirty="0" smtClean="0"/>
          </a:p>
          <a:p>
            <a:endParaRPr lang="en-US"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95</a:t>
            </a:fld>
            <a:endParaRPr lang="ru-RU"/>
          </a:p>
        </p:txBody>
      </p:sp>
    </p:spTree>
    <p:extLst>
      <p:ext uri="{BB962C8B-B14F-4D97-AF65-F5344CB8AC3E}">
        <p14:creationId xmlns:p14="http://schemas.microsoft.com/office/powerpoint/2010/main" val="33846307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0" dirty="0" smtClean="0"/>
              <a:t> </a:t>
            </a:r>
            <a:r>
              <a:rPr lang="ru-RU" baseline="0" dirty="0" smtClean="0"/>
              <a:t>постфиксная операция, а значит инкремент фактически произойдёт только после выполнения остальных инструкций в этой строке, но это не точно. Такое использование постфиксного инкремента, когда в одной строке фактически дважды присваивается, является </a:t>
            </a:r>
            <a:r>
              <a:rPr lang="en-US" baseline="0" dirty="0" smtClean="0"/>
              <a:t>"</a:t>
            </a:r>
            <a:r>
              <a:rPr lang="ru-RU" baseline="0" dirty="0" smtClean="0"/>
              <a:t>неопределённым</a:t>
            </a:r>
            <a:r>
              <a:rPr lang="en-US" baseline="0" dirty="0" smtClean="0"/>
              <a:t>", </a:t>
            </a:r>
            <a:r>
              <a:rPr lang="ru-RU" baseline="0" dirty="0" smtClean="0"/>
              <a:t>на разных компиляторах результат может отличаться</a:t>
            </a:r>
            <a:r>
              <a:rPr lang="en-US" baseline="0" dirty="0" smtClean="0"/>
              <a:t>.</a:t>
            </a:r>
            <a:r>
              <a:rPr lang="ru-RU" baseline="0" dirty="0" smtClean="0"/>
              <a:t> А искать такого рода ошибки после обновления </a:t>
            </a:r>
            <a:r>
              <a:rPr lang="en-US" baseline="0" dirty="0" smtClean="0"/>
              <a:t>IDE </a:t>
            </a:r>
            <a:r>
              <a:rPr lang="ru-RU" baseline="0" dirty="0" smtClean="0"/>
              <a:t>(и компилятора вместе с ней) очень тяжело. Исходно это поведение было неопределённым, далее в двух последовательных стандартах его дважды пытались уточнить и описать. В итоге лучше просто не использовать.</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96</a:t>
            </a:fld>
            <a:endParaRPr lang="ru-RU"/>
          </a:p>
        </p:txBody>
      </p:sp>
    </p:spTree>
    <p:extLst>
      <p:ext uri="{BB962C8B-B14F-4D97-AF65-F5344CB8AC3E}">
        <p14:creationId xmlns:p14="http://schemas.microsoft.com/office/powerpoint/2010/main" val="15697612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97</a:t>
            </a:fld>
            <a:endParaRPr lang="ru-RU"/>
          </a:p>
        </p:txBody>
      </p:sp>
    </p:spTree>
    <p:extLst>
      <p:ext uri="{BB962C8B-B14F-4D97-AF65-F5344CB8AC3E}">
        <p14:creationId xmlns:p14="http://schemas.microsoft.com/office/powerpoint/2010/main" val="40607336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2E08C350-4DE1-4956-942B-64CFE5E0D8AA}" type="slidenum">
              <a:rPr lang="ru-RU" smtClean="0"/>
              <a:t>98</a:t>
            </a:fld>
            <a:endParaRPr lang="ru-RU"/>
          </a:p>
        </p:txBody>
      </p:sp>
    </p:spTree>
    <p:extLst>
      <p:ext uri="{BB962C8B-B14F-4D97-AF65-F5344CB8AC3E}">
        <p14:creationId xmlns:p14="http://schemas.microsoft.com/office/powerpoint/2010/main" val="26294598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99</a:t>
            </a:fld>
            <a:endParaRPr lang="ru-RU"/>
          </a:p>
        </p:txBody>
      </p:sp>
    </p:spTree>
    <p:extLst>
      <p:ext uri="{BB962C8B-B14F-4D97-AF65-F5344CB8AC3E}">
        <p14:creationId xmlns:p14="http://schemas.microsoft.com/office/powerpoint/2010/main" val="35120953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 выполнении арифметических операций в формате с плавающей запятой,</a:t>
            </a:r>
            <a:r>
              <a:rPr lang="ru-RU" baseline="0" dirty="0" smtClean="0"/>
              <a:t> каждая операция может приводить к арифметической ошибке, меньшей чем величина младшего значащего бита. Последовательность таких операций приводит к тому, что ошибки накапливаются.</a:t>
            </a:r>
          </a:p>
          <a:p>
            <a:r>
              <a:rPr lang="ru-RU" baseline="0" dirty="0" smtClean="0"/>
              <a:t>Поэтому после последовательности арифметических операций чаще всего точный результат получаться не будет. А значит всегда будет некоторая (пусть и небольшая) "погрешность". Сильнее всего этот эффект наблюдается при попытках сравнения на точное равенство результата последовательности арифметических операций с каким либо требуемым результатом.</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100</a:t>
            </a:fld>
            <a:endParaRPr lang="ru-RU"/>
          </a:p>
        </p:txBody>
      </p:sp>
    </p:spTree>
    <p:extLst>
      <p:ext uri="{BB962C8B-B14F-4D97-AF65-F5344CB8AC3E}">
        <p14:creationId xmlns:p14="http://schemas.microsoft.com/office/powerpoint/2010/main" val="23262688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DBL_EPSILON </a:t>
            </a:r>
            <a:r>
              <a:rPr lang="ru-RU" dirty="0" smtClean="0"/>
              <a:t>и </a:t>
            </a:r>
            <a:r>
              <a:rPr lang="en-US" dirty="0" smtClean="0"/>
              <a:t>FLT_EPSILON</a:t>
            </a:r>
            <a:r>
              <a:rPr lang="en-US" baseline="0" dirty="0" smtClean="0"/>
              <a:t> – </a:t>
            </a:r>
            <a:r>
              <a:rPr lang="ru-RU" baseline="0" dirty="0" smtClean="0"/>
              <a:t>вес младшего значащего бита если в переменной хранится 1.0, </a:t>
            </a:r>
            <a:r>
              <a:rPr lang="ru-RU" baseline="0" dirty="0" err="1" smtClean="0"/>
              <a:t>соответсвенно</a:t>
            </a:r>
            <a:r>
              <a:rPr lang="ru-RU" baseline="0" dirty="0" smtClean="0"/>
              <a:t> для форматов </a:t>
            </a:r>
            <a:r>
              <a:rPr lang="en-US" baseline="0" dirty="0" smtClean="0"/>
              <a:t>double </a:t>
            </a:r>
            <a:r>
              <a:rPr lang="ru-RU" baseline="0" dirty="0" smtClean="0"/>
              <a:t>и </a:t>
            </a:r>
            <a:r>
              <a:rPr lang="en-US" baseline="0" dirty="0" smtClean="0"/>
              <a:t>float</a:t>
            </a:r>
            <a:r>
              <a:rPr lang="ru-RU" baseline="0" dirty="0" smtClean="0"/>
              <a:t>.</a:t>
            </a:r>
          </a:p>
          <a:p>
            <a:r>
              <a:rPr lang="ru-RU" baseline="0" dirty="0" smtClean="0"/>
              <a:t>Если требуется определить вес младшего значащего бита для любого другого числа не равного 1.0, то достаточно умножить это число на </a:t>
            </a:r>
            <a:r>
              <a:rPr lang="en-US" baseline="0" dirty="0" smtClean="0"/>
              <a:t>DBL_EPSILON</a:t>
            </a:r>
            <a:r>
              <a:rPr lang="ru-RU" baseline="0" dirty="0" smtClean="0"/>
              <a:t>. Получится число чуть больше младшего бита но точно менее чем в два раза, так что его уже можно использовать как порог при сравнении двух чисел в</a:t>
            </a:r>
            <a:r>
              <a:rPr lang="en-US" baseline="0" dirty="0" smtClean="0"/>
              <a:t> </a:t>
            </a:r>
            <a:r>
              <a:rPr lang="ru-RU" baseline="0" dirty="0" smtClean="0"/>
              <a:t>формате с плавающей запятой(см следующий слайд)</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101</a:t>
            </a:fld>
            <a:endParaRPr lang="ru-RU"/>
          </a:p>
        </p:txBody>
      </p:sp>
    </p:spTree>
    <p:extLst>
      <p:ext uri="{BB962C8B-B14F-4D97-AF65-F5344CB8AC3E}">
        <p14:creationId xmlns:p14="http://schemas.microsoft.com/office/powerpoint/2010/main" val="147772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smtClean="0"/>
              <a:t>Языки третьего поколения, такие как ALGOL-68 и </a:t>
            </a:r>
            <a:r>
              <a:rPr lang="ru-RU" b="0" dirty="0" err="1" smtClean="0"/>
              <a:t>Pascal</a:t>
            </a:r>
            <a:r>
              <a:rPr lang="ru-RU" b="0" dirty="0" smtClean="0"/>
              <a:t>, поддерживают абстракцию данных.</a:t>
            </a:r>
          </a:p>
          <a:p>
            <a:r>
              <a:rPr lang="ru-RU" b="0" dirty="0" smtClean="0"/>
              <a:t>Теперь разработчики получили возможность описывать свои собственные виды данных (т.е. создавать пользовательские типы).</a:t>
            </a:r>
          </a:p>
          <a:p>
            <a:endParaRPr lang="ru-RU" b="0" dirty="0" smtClean="0"/>
          </a:p>
          <a:p>
            <a:r>
              <a:rPr lang="ru-RU" b="0" dirty="0" smtClean="0"/>
              <a:t>1970-е годы ознаменовались бурным всплеском активности в области разработки языков программирования. В результате было создано несколько тысяч разных языков программирования и их вариантов. Со временем необходимость разрабатывать все более крупные программы сделала очевидной неадекватность старых языков. Многие механизмы новых языков программирования разрабатывались именно для того, чтобы преодолеть эти ограничения. Лишь немногие из этих языков прошли проверку временем (вы когда-нибудь видели современный учебник по языкам </a:t>
            </a:r>
            <a:r>
              <a:rPr lang="ru-RU" b="0" dirty="0" err="1" smtClean="0"/>
              <a:t>Fred</a:t>
            </a:r>
            <a:r>
              <a:rPr lang="ru-RU" b="0" dirty="0" smtClean="0"/>
              <a:t>, </a:t>
            </a:r>
            <a:r>
              <a:rPr lang="ru-RU" b="0" dirty="0" err="1" smtClean="0"/>
              <a:t>Chaos</a:t>
            </a:r>
            <a:r>
              <a:rPr lang="ru-RU" b="0" dirty="0" smtClean="0"/>
              <a:t> или </a:t>
            </a:r>
            <a:r>
              <a:rPr lang="ru-RU" b="0" dirty="0" err="1" smtClean="0"/>
              <a:t>Tranquil</a:t>
            </a:r>
            <a:r>
              <a:rPr lang="ru-RU" b="0" dirty="0" smtClean="0"/>
              <a:t>?). Однако многие из концепций, воплощенных в этих языках, были внедрены в новых версиях более ранних языков. </a:t>
            </a:r>
          </a:p>
          <a:p>
            <a:endParaRPr lang="en-US" b="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28226240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102</a:t>
            </a:fld>
            <a:endParaRPr lang="ru-RU"/>
          </a:p>
        </p:txBody>
      </p:sp>
    </p:spTree>
    <p:extLst>
      <p:ext uri="{BB962C8B-B14F-4D97-AF65-F5344CB8AC3E}">
        <p14:creationId xmlns:p14="http://schemas.microsoft.com/office/powerpoint/2010/main" val="26230616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Логические</a:t>
            </a:r>
            <a:r>
              <a:rPr lang="ru-RU" baseline="0" smtClean="0"/>
              <a:t> операции - к</a:t>
            </a:r>
            <a:r>
              <a:rPr lang="ru-RU" smtClean="0"/>
              <a:t>оторые принимают булевский тип</a:t>
            </a:r>
          </a:p>
        </p:txBody>
      </p:sp>
      <p:sp>
        <p:nvSpPr>
          <p:cNvPr id="4" name="Номер слайда 3"/>
          <p:cNvSpPr>
            <a:spLocks noGrp="1"/>
          </p:cNvSpPr>
          <p:nvPr>
            <p:ph type="sldNum" sz="quarter" idx="10"/>
          </p:nvPr>
        </p:nvSpPr>
        <p:spPr/>
        <p:txBody>
          <a:bodyPr/>
          <a:lstStyle/>
          <a:p>
            <a:fld id="{2E08C350-4DE1-4956-942B-64CFE5E0D8AA}" type="slidenum">
              <a:rPr lang="ru-RU" smtClean="0"/>
              <a:t>103</a:t>
            </a:fld>
            <a:endParaRPr lang="ru-RU"/>
          </a:p>
        </p:txBody>
      </p:sp>
    </p:spTree>
    <p:extLst>
      <p:ext uri="{BB962C8B-B14F-4D97-AF65-F5344CB8AC3E}">
        <p14:creationId xmlns:p14="http://schemas.microsoft.com/office/powerpoint/2010/main" val="12904938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Почему операторы И и ИЛИ</a:t>
            </a:r>
            <a:r>
              <a:rPr lang="ru-RU" b="1" baseline="0" dirty="0" smtClean="0"/>
              <a:t> имеют приоритет ниже </a:t>
            </a:r>
            <a:r>
              <a:rPr lang="ru-RU" baseline="0" dirty="0" smtClean="0"/>
              <a:t>чем == и ниже чем операции сравнения</a:t>
            </a:r>
            <a:r>
              <a:rPr lang="en-US" baseline="0" dirty="0" smtClean="0"/>
              <a:t/>
            </a:r>
            <a:br>
              <a:rPr lang="en-US" baseline="0" dirty="0" smtClean="0"/>
            </a:br>
            <a:r>
              <a:rPr lang="ru-RU" baseline="0" dirty="0" smtClean="0"/>
              <a:t>(</a:t>
            </a:r>
            <a:r>
              <a:rPr lang="en-US" baseline="0" dirty="0" smtClean="0"/>
              <a:t>&lt;</a:t>
            </a:r>
            <a:r>
              <a:rPr lang="ru-RU" baseline="0" dirty="0" smtClean="0"/>
              <a:t>, </a:t>
            </a:r>
            <a:r>
              <a:rPr lang="en-US" baseline="0" dirty="0" smtClean="0"/>
              <a:t>&gt;, &lt;=, &gt;= )?</a:t>
            </a:r>
          </a:p>
          <a:p>
            <a:r>
              <a:rPr lang="ru-RU" baseline="0" dirty="0" smtClean="0"/>
              <a:t>Ответ: потому что в операторе ветвления чаще всего объединяется несколько условий (результат операции сравнения) через логические операторы (и</a:t>
            </a:r>
            <a:r>
              <a:rPr lang="en-US" baseline="0" dirty="0" smtClean="0"/>
              <a:t>/</a:t>
            </a:r>
            <a:r>
              <a:rPr lang="ru-RU" baseline="0" dirty="0" smtClean="0"/>
              <a:t>или), указанный порядок приоритета позволяет не использовать скобок в таких случаях</a:t>
            </a:r>
            <a:r>
              <a:rPr lang="en-US" baseline="0" dirty="0" smtClean="0"/>
              <a:t>. </a:t>
            </a:r>
            <a:r>
              <a:rPr lang="ru-RU" baseline="0" dirty="0" smtClean="0"/>
              <a:t>Сравните:</a:t>
            </a:r>
            <a:endParaRPr lang="en-US" baseline="0" dirty="0" smtClean="0"/>
          </a:p>
          <a:p>
            <a:r>
              <a:rPr lang="en-US" dirty="0" smtClean="0">
                <a:latin typeface="Consolas" panose="020B0609020204030204" pitchFamily="49" charset="0"/>
                <a:cs typeface="Consolas" panose="020B0609020204030204" pitchFamily="49" charset="0"/>
              </a:rPr>
              <a:t>if ((x &gt;= 1) &amp;&amp; (x &lt;= 8) &amp;&amp;</a:t>
            </a:r>
          </a:p>
          <a:p>
            <a:r>
              <a:rPr lang="en-US" dirty="0" smtClean="0">
                <a:latin typeface="Consolas" panose="020B0609020204030204" pitchFamily="49" charset="0"/>
                <a:cs typeface="Consolas" panose="020B0609020204030204" pitchFamily="49" charset="0"/>
              </a:rPr>
              <a:t>    (y &gt;= 1) &amp;&amp; (y &lt;= 8))</a:t>
            </a:r>
          </a:p>
          <a:p>
            <a:r>
              <a:rPr lang="ru-RU" dirty="0" smtClean="0">
                <a:latin typeface="Consolas" panose="020B0609020204030204" pitchFamily="49" charset="0"/>
                <a:cs typeface="Consolas" panose="020B0609020204030204" pitchFamily="49" charset="0"/>
              </a:rPr>
              <a:t>В этом примере внутренние скобки необязательны,</a:t>
            </a:r>
            <a:r>
              <a:rPr lang="ru-RU" baseline="0" dirty="0" smtClean="0">
                <a:latin typeface="Consolas" panose="020B0609020204030204" pitchFamily="49" charset="0"/>
                <a:cs typeface="Consolas" panose="020B0609020204030204" pitchFamily="49" charset="0"/>
              </a:rPr>
              <a:t> так как они не изменяют приоритета операций:</a:t>
            </a:r>
          </a:p>
          <a:p>
            <a:r>
              <a:rPr lang="en-US" dirty="0" smtClean="0">
                <a:latin typeface="Consolas" panose="020B0609020204030204" pitchFamily="49" charset="0"/>
                <a:cs typeface="Consolas" panose="020B0609020204030204" pitchFamily="49" charset="0"/>
              </a:rPr>
              <a:t>if (x &gt;= 1 &amp;&amp; x &lt;= 8 &amp;&amp;</a:t>
            </a:r>
          </a:p>
          <a:p>
            <a:r>
              <a:rPr lang="en-US" dirty="0" smtClean="0">
                <a:latin typeface="Consolas" panose="020B0609020204030204" pitchFamily="49" charset="0"/>
                <a:cs typeface="Consolas" panose="020B0609020204030204" pitchFamily="49" charset="0"/>
              </a:rPr>
              <a:t>    y &gt;= 1 &amp;&amp; y &lt;= 8)</a:t>
            </a:r>
          </a:p>
        </p:txBody>
      </p:sp>
      <p:sp>
        <p:nvSpPr>
          <p:cNvPr id="4" name="Номер слайда 3"/>
          <p:cNvSpPr>
            <a:spLocks noGrp="1"/>
          </p:cNvSpPr>
          <p:nvPr>
            <p:ph type="sldNum" sz="quarter" idx="10"/>
          </p:nvPr>
        </p:nvSpPr>
        <p:spPr/>
        <p:txBody>
          <a:bodyPr/>
          <a:lstStyle/>
          <a:p>
            <a:fld id="{2E08C350-4DE1-4956-942B-64CFE5E0D8AA}" type="slidenum">
              <a:rPr lang="ru-RU" smtClean="0"/>
              <a:t>104</a:t>
            </a:fld>
            <a:endParaRPr lang="ru-RU"/>
          </a:p>
        </p:txBody>
      </p:sp>
    </p:spTree>
    <p:extLst>
      <p:ext uri="{BB962C8B-B14F-4D97-AF65-F5344CB8AC3E}">
        <p14:creationId xmlns:p14="http://schemas.microsoft.com/office/powerpoint/2010/main" val="5340952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Операция </a:t>
            </a:r>
            <a:r>
              <a:rPr lang="en-US" dirty="0" smtClean="0"/>
              <a:t>XOR </a:t>
            </a:r>
            <a:r>
              <a:rPr lang="ru-RU" dirty="0" smtClean="0"/>
              <a:t>существует только как</a:t>
            </a:r>
            <a:r>
              <a:rPr lang="ru-RU" baseline="0" dirty="0" smtClean="0"/>
              <a:t> битовая.</a:t>
            </a:r>
          </a:p>
          <a:p>
            <a:r>
              <a:rPr lang="ru-RU" baseline="0" dirty="0" smtClean="0"/>
              <a:t>Но если применять её к результатам операций сравнения (</a:t>
            </a:r>
            <a:r>
              <a:rPr lang="en-US" baseline="0" dirty="0" smtClean="0"/>
              <a:t>true/false) </a:t>
            </a:r>
            <a:r>
              <a:rPr lang="ru-RU" baseline="0" dirty="0" smtClean="0"/>
              <a:t>в которых только один значащий бит, то она будет работать с ними как логическая.</a:t>
            </a:r>
          </a:p>
          <a:p>
            <a:endParaRPr lang="ru-RU" baseline="0" dirty="0" smtClean="0"/>
          </a:p>
          <a:p>
            <a:r>
              <a:rPr lang="ru-RU" baseline="0" dirty="0" smtClean="0"/>
              <a:t>Обратите внимание как выводить значение переменной в формате </a:t>
            </a:r>
            <a:r>
              <a:rPr lang="en-US" baseline="0" dirty="0" smtClean="0"/>
              <a:t>HEX, </a:t>
            </a:r>
            <a:r>
              <a:rPr lang="ru-RU" baseline="0" dirty="0" smtClean="0"/>
              <a:t>подробнее об этом в конце пары.</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105</a:t>
            </a:fld>
            <a:endParaRPr lang="ru-RU"/>
          </a:p>
        </p:txBody>
      </p:sp>
    </p:spTree>
    <p:extLst>
      <p:ext uri="{BB962C8B-B14F-4D97-AF65-F5344CB8AC3E}">
        <p14:creationId xmlns:p14="http://schemas.microsoft.com/office/powerpoint/2010/main" val="37186356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106</a:t>
            </a:fld>
            <a:endParaRPr lang="ru-RU"/>
          </a:p>
        </p:txBody>
      </p:sp>
    </p:spTree>
    <p:extLst>
      <p:ext uri="{BB962C8B-B14F-4D97-AF65-F5344CB8AC3E}">
        <p14:creationId xmlns:p14="http://schemas.microsoft.com/office/powerpoint/2010/main" val="31165013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107</a:t>
            </a:fld>
            <a:endParaRPr lang="ru-RU"/>
          </a:p>
        </p:txBody>
      </p:sp>
    </p:spTree>
    <p:extLst>
      <p:ext uri="{BB962C8B-B14F-4D97-AF65-F5344CB8AC3E}">
        <p14:creationId xmlns:p14="http://schemas.microsoft.com/office/powerpoint/2010/main" val="33764630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108</a:t>
            </a:fld>
            <a:endParaRPr lang="ru-RU"/>
          </a:p>
        </p:txBody>
      </p:sp>
    </p:spTree>
    <p:extLst>
      <p:ext uri="{BB962C8B-B14F-4D97-AF65-F5344CB8AC3E}">
        <p14:creationId xmlns:p14="http://schemas.microsoft.com/office/powerpoint/2010/main" val="22714069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Приоритет операции сдвига выше</a:t>
            </a:r>
            <a:r>
              <a:rPr lang="ru-RU" baseline="0" dirty="0" smtClean="0"/>
              <a:t> </a:t>
            </a:r>
            <a:r>
              <a:rPr lang="ru-RU" dirty="0" smtClean="0"/>
              <a:t>приоритета операций </a:t>
            </a:r>
            <a:r>
              <a:rPr lang="en-US" dirty="0" smtClean="0"/>
              <a:t>|</a:t>
            </a:r>
            <a:r>
              <a:rPr lang="en-US" baseline="0" dirty="0" smtClean="0"/>
              <a:t> </a:t>
            </a:r>
            <a:r>
              <a:rPr lang="ru-RU" baseline="0" dirty="0" smtClean="0"/>
              <a:t>и </a:t>
            </a:r>
            <a:r>
              <a:rPr lang="en-US" baseline="0" dirty="0" smtClean="0"/>
              <a:t>&amp;, </a:t>
            </a:r>
            <a:r>
              <a:rPr lang="ru-RU" baseline="0" dirty="0" smtClean="0"/>
              <a:t>чтобы их можно было использовать без скобок</a:t>
            </a:r>
            <a:r>
              <a:rPr lang="en-US" baseline="0" dirty="0" smtClean="0"/>
              <a:t>.</a:t>
            </a: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109</a:t>
            </a:fld>
            <a:endParaRPr lang="ru-RU"/>
          </a:p>
        </p:txBody>
      </p:sp>
    </p:spTree>
    <p:extLst>
      <p:ext uri="{BB962C8B-B14F-4D97-AF65-F5344CB8AC3E}">
        <p14:creationId xmlns:p14="http://schemas.microsoft.com/office/powerpoint/2010/main" val="273376379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aseline="0" dirty="0" smtClean="0"/>
              <a:t>C</a:t>
            </a:r>
            <a:r>
              <a:rPr lang="ru-RU" baseline="0" dirty="0" smtClean="0"/>
              <a:t> операцией </a:t>
            </a:r>
            <a:r>
              <a:rPr lang="en-US" baseline="0" dirty="0" smtClean="0"/>
              <a:t>~ </a:t>
            </a:r>
            <a:r>
              <a:rPr lang="ru-RU" baseline="0" dirty="0" smtClean="0"/>
              <a:t>это не проходит – она унарная и имеет приоритет выше всех бинарных операций, поэтому используем дополнительные скобки</a:t>
            </a:r>
          </a:p>
        </p:txBody>
      </p:sp>
      <p:sp>
        <p:nvSpPr>
          <p:cNvPr id="4" name="Номер слайда 3"/>
          <p:cNvSpPr>
            <a:spLocks noGrp="1"/>
          </p:cNvSpPr>
          <p:nvPr>
            <p:ph type="sldNum" sz="quarter" idx="10"/>
          </p:nvPr>
        </p:nvSpPr>
        <p:spPr/>
        <p:txBody>
          <a:bodyPr/>
          <a:lstStyle/>
          <a:p>
            <a:fld id="{2E08C350-4DE1-4956-942B-64CFE5E0D8AA}" type="slidenum">
              <a:rPr lang="ru-RU" smtClean="0"/>
              <a:t>110</a:t>
            </a:fld>
            <a:endParaRPr lang="ru-RU"/>
          </a:p>
        </p:txBody>
      </p:sp>
    </p:spTree>
    <p:extLst>
      <p:ext uri="{BB962C8B-B14F-4D97-AF65-F5344CB8AC3E}">
        <p14:creationId xmlns:p14="http://schemas.microsoft.com/office/powerpoint/2010/main" val="402670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111</a:t>
            </a:fld>
            <a:endParaRPr lang="ru-RU"/>
          </a:p>
        </p:txBody>
      </p:sp>
    </p:spTree>
    <p:extLst>
      <p:ext uri="{BB962C8B-B14F-4D97-AF65-F5344CB8AC3E}">
        <p14:creationId xmlns:p14="http://schemas.microsoft.com/office/powerpoint/2010/main" val="23723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smtClean="0"/>
              <a:t>Объектно-ориентированное программирование мы будем проходить весь второй семестр. ООП</a:t>
            </a:r>
            <a:r>
              <a:rPr lang="ru-RU" b="0" baseline="0" dirty="0" smtClean="0"/>
              <a:t> позволяет создавать поистине огромные программы, создаваемые огромными коллективами разработчиков и не потонуть в сложности. Используют главный принцип борьбы со сложностью - принцип "разделяй и властвуй".</a:t>
            </a:r>
            <a:endParaRPr lang="ru-RU" b="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41829846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112</a:t>
            </a:fld>
            <a:endParaRPr lang="ru-RU"/>
          </a:p>
        </p:txBody>
      </p:sp>
    </p:spTree>
    <p:extLst>
      <p:ext uri="{BB962C8B-B14F-4D97-AF65-F5344CB8AC3E}">
        <p14:creationId xmlns:p14="http://schemas.microsoft.com/office/powerpoint/2010/main" val="34135813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Таблица включает операции с указателями (</a:t>
            </a:r>
            <a:r>
              <a:rPr lang="ru-RU" dirty="0" err="1" smtClean="0"/>
              <a:t>указатель_на</a:t>
            </a:r>
            <a:r>
              <a:rPr lang="ru-RU" dirty="0" smtClean="0"/>
              <a:t> _структуру, </a:t>
            </a:r>
            <a:r>
              <a:rPr lang="ru-RU" dirty="0" err="1" smtClean="0"/>
              <a:t>идентификатор_члена</a:t>
            </a:r>
            <a:r>
              <a:rPr lang="ru-RU" dirty="0" smtClean="0"/>
              <a:t>, </a:t>
            </a:r>
            <a:r>
              <a:rPr lang="ru-RU" dirty="0" err="1" smtClean="0"/>
              <a:t>идентификатор_структуры</a:t>
            </a:r>
            <a:r>
              <a:rPr lang="ru-RU" dirty="0" smtClean="0"/>
              <a:t>, взятие указателя, разыменование</a:t>
            </a:r>
            <a:r>
              <a:rPr lang="ru-RU" baseline="0" dirty="0" smtClean="0"/>
              <a:t> указателя</a:t>
            </a:r>
            <a:r>
              <a:rPr lang="ru-RU" dirty="0" smtClean="0"/>
              <a:t>), которые будут рассмотрены в третьей лабораторной на практике.</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113</a:t>
            </a:fld>
            <a:endParaRPr lang="ru-RU"/>
          </a:p>
        </p:txBody>
      </p:sp>
    </p:spTree>
    <p:extLst>
      <p:ext uri="{BB962C8B-B14F-4D97-AF65-F5344CB8AC3E}">
        <p14:creationId xmlns:p14="http://schemas.microsoft.com/office/powerpoint/2010/main" val="21357287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114</a:t>
            </a:fld>
            <a:endParaRPr lang="ru-RU"/>
          </a:p>
        </p:txBody>
      </p:sp>
    </p:spTree>
    <p:extLst>
      <p:ext uri="{BB962C8B-B14F-4D97-AF65-F5344CB8AC3E}">
        <p14:creationId xmlns:p14="http://schemas.microsoft.com/office/powerpoint/2010/main" val="37174547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Тест на внимательность: что за тип </a:t>
            </a:r>
            <a:r>
              <a:rPr lang="en-US" dirty="0" smtClean="0"/>
              <a:t>long double, </a:t>
            </a:r>
            <a:r>
              <a:rPr lang="ru-RU" dirty="0" smtClean="0"/>
              <a:t>сколько</a:t>
            </a:r>
            <a:r>
              <a:rPr lang="ru-RU" baseline="0" dirty="0" smtClean="0"/>
              <a:t> бит</a:t>
            </a:r>
            <a:r>
              <a:rPr lang="en-US" dirty="0" smtClean="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116</a:t>
            </a:fld>
            <a:endParaRPr lang="ru-RU"/>
          </a:p>
        </p:txBody>
      </p:sp>
    </p:spTree>
    <p:extLst>
      <p:ext uri="{BB962C8B-B14F-4D97-AF65-F5344CB8AC3E}">
        <p14:creationId xmlns:p14="http://schemas.microsoft.com/office/powerpoint/2010/main" val="25059909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static_cast </a:t>
            </a:r>
            <a:r>
              <a:rPr lang="ru-RU" dirty="0" smtClean="0"/>
              <a:t>используется когда надо преобразовать</a:t>
            </a:r>
            <a:r>
              <a:rPr lang="ru-RU" baseline="0" dirty="0" smtClean="0"/>
              <a:t> значение переменной к значению другого типа, чаще всего при этом изменяется битовое представление числа в памяти. Исключение – преобразование </a:t>
            </a:r>
            <a:r>
              <a:rPr lang="en-US" baseline="0" dirty="0" smtClean="0"/>
              <a:t>signed </a:t>
            </a:r>
            <a:r>
              <a:rPr lang="ru-RU" baseline="0" dirty="0" smtClean="0"/>
              <a:t>типа к аналогичному </a:t>
            </a:r>
            <a:r>
              <a:rPr lang="en-US" baseline="0" dirty="0" smtClean="0"/>
              <a:t>unsigned </a:t>
            </a:r>
            <a:r>
              <a:rPr lang="ru-RU" baseline="0" dirty="0" smtClean="0"/>
              <a:t>типу.</a:t>
            </a:r>
          </a:p>
          <a:p>
            <a:r>
              <a:rPr lang="ru-RU" baseline="0" dirty="0" smtClean="0"/>
              <a:t>Другие операторы преобразования типа будут рассмотрены в соответствующих разделах, пока перечислю без объяснений:</a:t>
            </a:r>
            <a:endParaRPr lang="en-US" baseline="0" dirty="0" smtClean="0"/>
          </a:p>
          <a:p>
            <a:r>
              <a:rPr lang="en-US" baseline="0" dirty="0" smtClean="0"/>
              <a:t>reinterpret_cast&lt;</a:t>
            </a:r>
            <a:r>
              <a:rPr lang="ru-RU" dirty="0" smtClean="0"/>
              <a:t>Требуемый тип</a:t>
            </a:r>
            <a:r>
              <a:rPr lang="en-US" baseline="0" dirty="0" smtClean="0"/>
              <a:t>&gt;</a:t>
            </a:r>
            <a:r>
              <a:rPr lang="ru-RU" baseline="0" dirty="0" smtClean="0"/>
              <a:t> - в теме про указатели</a:t>
            </a:r>
          </a:p>
          <a:p>
            <a:r>
              <a:rPr lang="en-US" dirty="0" err="1" smtClean="0"/>
              <a:t>dynamic_cast</a:t>
            </a:r>
            <a:r>
              <a:rPr lang="en-US" dirty="0" smtClean="0"/>
              <a:t>&lt;</a:t>
            </a:r>
            <a:r>
              <a:rPr lang="ru-RU" dirty="0" smtClean="0"/>
              <a:t>Требуемый тип</a:t>
            </a:r>
            <a:r>
              <a:rPr lang="en-US" dirty="0" smtClean="0"/>
              <a:t>&gt;</a:t>
            </a:r>
            <a:r>
              <a:rPr lang="ru-RU" dirty="0" smtClean="0"/>
              <a:t> - в теме про классы, подраздел про наследование</a:t>
            </a:r>
            <a:endParaRPr lang="en-US" dirty="0" smtClean="0"/>
          </a:p>
          <a:p>
            <a:r>
              <a:rPr lang="en-US" dirty="0" err="1" smtClean="0"/>
              <a:t>const_cast</a:t>
            </a:r>
            <a:r>
              <a:rPr lang="en-US" dirty="0" smtClean="0"/>
              <a:t>&lt;</a:t>
            </a:r>
            <a:r>
              <a:rPr lang="ru-RU" dirty="0" smtClean="0"/>
              <a:t>Требуемый тип</a:t>
            </a:r>
            <a:r>
              <a:rPr lang="en-US" dirty="0" smtClean="0"/>
              <a:t>&gt;</a:t>
            </a:r>
            <a:r>
              <a:rPr lang="ru-RU" dirty="0" smtClean="0"/>
              <a:t> - редко</a:t>
            </a:r>
            <a:r>
              <a:rPr lang="ru-RU" baseline="0" dirty="0" smtClean="0"/>
              <a:t> используемый, поэтому </a:t>
            </a:r>
            <a:r>
              <a:rPr lang="ru-RU" dirty="0" smtClean="0"/>
              <a:t>отдельно в</a:t>
            </a:r>
            <a:r>
              <a:rPr lang="ru-RU" baseline="0" dirty="0" smtClean="0"/>
              <a:t> нашем курсе не рассматривается, позволяет добавлять/удалять у типа модификаторы (например </a:t>
            </a:r>
            <a:r>
              <a:rPr lang="en-US" baseline="0" dirty="0" smtClean="0"/>
              <a:t>const, volatile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117</a:t>
            </a:fld>
            <a:endParaRPr lang="ru-RU"/>
          </a:p>
        </p:txBody>
      </p:sp>
    </p:spTree>
    <p:extLst>
      <p:ext uri="{BB962C8B-B14F-4D97-AF65-F5344CB8AC3E}">
        <p14:creationId xmlns:p14="http://schemas.microsoft.com/office/powerpoint/2010/main" val="35072705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этом примере показывается</a:t>
            </a:r>
            <a:r>
              <a:rPr lang="ru-RU" baseline="0" dirty="0" smtClean="0"/>
              <a:t> ошибка, возникшая из-за неучтённого диапазона возможных значений переменной: после умножения на 10 значение не помещается в переменной типа </a:t>
            </a:r>
            <a:r>
              <a:rPr lang="en-US" baseline="0" dirty="0" smtClean="0"/>
              <a:t>int</a:t>
            </a:r>
            <a:r>
              <a:rPr lang="ru-RU" baseline="0" dirty="0" smtClean="0"/>
              <a:t>, старшие значащие биты результата теряются, поэтому после деления на 10 не получается исходное число.</a:t>
            </a:r>
          </a:p>
          <a:p>
            <a:r>
              <a:rPr lang="ru-RU" baseline="0" dirty="0" err="1" smtClean="0"/>
              <a:t>Лафоре</a:t>
            </a:r>
            <a:r>
              <a:rPr lang="ru-RU" baseline="0" dirty="0" smtClean="0"/>
              <a:t> предлагает использовать для хранения промежуточного результата тип с большим количеством разрядов (</a:t>
            </a:r>
            <a:r>
              <a:rPr lang="en-US" baseline="0" dirty="0" smtClean="0"/>
              <a:t>double </a:t>
            </a:r>
            <a:r>
              <a:rPr lang="ru-RU" baseline="0" dirty="0" smtClean="0"/>
              <a:t>позволяет хранить 15 десятичных разрядов числа, против </a:t>
            </a:r>
            <a:r>
              <a:rPr lang="en-US" baseline="0" dirty="0" smtClean="0"/>
              <a:t>9 </a:t>
            </a:r>
            <a:r>
              <a:rPr lang="ru-RU" baseline="0" dirty="0" smtClean="0"/>
              <a:t>у типа </a:t>
            </a:r>
            <a:r>
              <a:rPr lang="en-US" baseline="0" dirty="0" smtClean="0"/>
              <a:t>int)</a:t>
            </a:r>
            <a:r>
              <a:rPr lang="ru-RU" baseline="0" dirty="0" smtClean="0"/>
              <a:t>. Для этого один из операндов преобразуется с помощью </a:t>
            </a:r>
            <a:r>
              <a:rPr lang="en-US" baseline="0" dirty="0" smtClean="0"/>
              <a:t>static_cast </a:t>
            </a:r>
            <a:r>
              <a:rPr lang="ru-RU" baseline="0" dirty="0" smtClean="0"/>
              <a:t>к типу </a:t>
            </a:r>
            <a:r>
              <a:rPr lang="en-US" baseline="0" dirty="0" smtClean="0"/>
              <a:t>double</a:t>
            </a:r>
            <a:r>
              <a:rPr lang="ru-RU" baseline="0" dirty="0" smtClean="0"/>
              <a:t>,</a:t>
            </a:r>
            <a:r>
              <a:rPr lang="en-US" baseline="0" dirty="0" smtClean="0"/>
              <a:t> </a:t>
            </a:r>
            <a:r>
              <a:rPr lang="ru-RU" baseline="0" dirty="0" smtClean="0"/>
              <a:t>тогда результат операции также будет типа </a:t>
            </a:r>
            <a:r>
              <a:rPr lang="en-US" baseline="0" dirty="0" smtClean="0"/>
              <a:t>double, </a:t>
            </a:r>
            <a:r>
              <a:rPr lang="ru-RU" baseline="0" dirty="0" smtClean="0"/>
              <a:t>дальнейшая запись результата деления на 10 неявно преобразуется к типу переменной назначения </a:t>
            </a:r>
            <a:r>
              <a:rPr lang="en-US" baseline="0" dirty="0" smtClean="0"/>
              <a:t>int(</a:t>
            </a:r>
            <a:r>
              <a:rPr lang="ru-RU" baseline="0" dirty="0" smtClean="0"/>
              <a:t>при этом компилятор выдаст тут предупреждение о потере значащих бит при таком преобразовании).</a:t>
            </a:r>
          </a:p>
          <a:p>
            <a:r>
              <a:rPr lang="ru-RU" baseline="0" dirty="0" smtClean="0"/>
              <a:t>Примечание: такого же результата можно было добиться если преобразовать к типу </a:t>
            </a:r>
            <a:r>
              <a:rPr lang="en-US" baseline="0" dirty="0" smtClean="0"/>
              <a:t>double</a:t>
            </a:r>
            <a:r>
              <a:rPr lang="ru-RU" baseline="0" dirty="0" smtClean="0"/>
              <a:t> операнд литерал 10.0</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118</a:t>
            </a:fld>
            <a:endParaRPr lang="ru-RU"/>
          </a:p>
        </p:txBody>
      </p:sp>
    </p:spTree>
    <p:extLst>
      <p:ext uri="{BB962C8B-B14F-4D97-AF65-F5344CB8AC3E}">
        <p14:creationId xmlns:p14="http://schemas.microsoft.com/office/powerpoint/2010/main" val="24648804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Это</a:t>
            </a:r>
            <a:r>
              <a:rPr lang="ru-RU" baseline="0" dirty="0" smtClean="0"/>
              <a:t> пример с предыдущего слайда, но для хранения промежуточного результата используется переменная формата </a:t>
            </a:r>
            <a:r>
              <a:rPr lang="en-US" baseline="0" dirty="0" smtClean="0"/>
              <a:t>float.</a:t>
            </a:r>
          </a:p>
          <a:p>
            <a:r>
              <a:rPr lang="ru-RU" dirty="0" smtClean="0"/>
              <a:t>Формат</a:t>
            </a:r>
            <a:r>
              <a:rPr lang="ru-RU" baseline="0" dirty="0" smtClean="0"/>
              <a:t> </a:t>
            </a:r>
            <a:r>
              <a:rPr lang="en-US" baseline="0" dirty="0" smtClean="0"/>
              <a:t>float </a:t>
            </a:r>
            <a:r>
              <a:rPr lang="ru-RU" baseline="0" dirty="0" smtClean="0"/>
              <a:t>позволяет хранить лишь 7 значащих цифр числа, поэтому последние разряды должны быть искажены.</a:t>
            </a:r>
          </a:p>
          <a:p>
            <a:r>
              <a:rPr lang="ru-RU" baseline="0" dirty="0" smtClean="0"/>
              <a:t>Однако в первом примере этого не происходит. Почему?</a:t>
            </a:r>
          </a:p>
          <a:p>
            <a:r>
              <a:rPr lang="ru-RU" baseline="0" dirty="0" smtClean="0"/>
              <a:t>Ответ</a:t>
            </a:r>
            <a:r>
              <a:rPr lang="en-US" baseline="0" dirty="0" smtClean="0"/>
              <a:t>:</a:t>
            </a:r>
            <a:r>
              <a:rPr lang="ru-RU" baseline="0" dirty="0" smtClean="0"/>
              <a:t> потому что промежуточные вычисления в формате с плавающей запятой всегда выполняются в формате </a:t>
            </a:r>
            <a:r>
              <a:rPr lang="en-US" baseline="0" dirty="0" smtClean="0"/>
              <a:t>double (</a:t>
            </a:r>
            <a:r>
              <a:rPr lang="ru-RU" baseline="0" dirty="0" smtClean="0"/>
              <a:t>на современных процессорах персональных компьютеров, на процессорах другого типа может быть иначе).</a:t>
            </a:r>
          </a:p>
          <a:p>
            <a:r>
              <a:rPr lang="ru-RU" baseline="0" dirty="0" smtClean="0"/>
              <a:t>Во втором примере промежуточный результат принудительно сохраняется в переменной типа </a:t>
            </a:r>
            <a:r>
              <a:rPr lang="en-US" baseline="0" dirty="0" smtClean="0"/>
              <a:t>float </a:t>
            </a:r>
            <a:r>
              <a:rPr lang="ru-RU" baseline="0" dirty="0" smtClean="0"/>
              <a:t>и в этот момент последние разряды искажаются.</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119</a:t>
            </a:fld>
            <a:endParaRPr lang="ru-RU"/>
          </a:p>
        </p:txBody>
      </p:sp>
    </p:spTree>
    <p:extLst>
      <p:ext uri="{BB962C8B-B14F-4D97-AF65-F5344CB8AC3E}">
        <p14:creationId xmlns:p14="http://schemas.microsoft.com/office/powerpoint/2010/main" val="33284475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Потоки - </a:t>
            </a:r>
            <a:r>
              <a:rPr lang="ru-RU" sz="1200" dirty="0" smtClean="0"/>
              <a:t>абстрактное понятие, введённое для</a:t>
            </a:r>
            <a:r>
              <a:rPr lang="ru-RU" sz="1200" baseline="0" dirty="0" smtClean="0"/>
              <a:t> </a:t>
            </a:r>
            <a:r>
              <a:rPr lang="ru-RU" sz="1200" dirty="0" smtClean="0"/>
              <a:t>отражения перемещения данных от приемника к источнику.</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Что-то</a:t>
            </a:r>
            <a:r>
              <a:rPr lang="ru-RU" sz="1200" baseline="0" dirty="0" smtClean="0"/>
              <a:t> вроде </a:t>
            </a:r>
            <a:r>
              <a:rPr lang="ru-RU" sz="1200" dirty="0" smtClean="0"/>
              <a:t>«трубы в бассейне» куда можно отправить данные (если</a:t>
            </a:r>
            <a:r>
              <a:rPr lang="ru-RU" sz="1200" baseline="0" dirty="0" smtClean="0"/>
              <a:t> труба выходная), или из которой можно получить данные (если труба вводная), и при этом программа не знает, что находится на другом конце трубы.</a:t>
            </a:r>
            <a:endParaRPr lang="en-US" sz="1200" dirty="0" smtClean="0"/>
          </a:p>
          <a:p>
            <a:r>
              <a:rPr lang="en-US" sz="1200" dirty="0" smtClean="0"/>
              <a:t>cout – </a:t>
            </a:r>
            <a:r>
              <a:rPr lang="ru-RU" sz="1200" dirty="0" smtClean="0"/>
              <a:t>стандартный поток для вывода информации</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с</a:t>
            </a:r>
            <a:r>
              <a:rPr lang="en-US" sz="1200" dirty="0" smtClean="0"/>
              <a:t>in</a:t>
            </a:r>
            <a:r>
              <a:rPr lang="ru-RU" sz="1200" dirty="0" smtClean="0"/>
              <a:t> </a:t>
            </a:r>
            <a:r>
              <a:rPr lang="en-US" sz="1200" dirty="0" smtClean="0"/>
              <a:t>– </a:t>
            </a:r>
            <a:r>
              <a:rPr lang="ru-RU" sz="1200" dirty="0" smtClean="0"/>
              <a:t>стандартный поток для ввода информации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Обычно</a:t>
            </a:r>
            <a:r>
              <a:rPr lang="ru-RU" sz="1200" baseline="0" dirty="0" smtClean="0"/>
              <a:t> </a:t>
            </a:r>
            <a:r>
              <a:rPr lang="en-US" sz="1200" baseline="0" dirty="0" smtClean="0"/>
              <a:t>cout </a:t>
            </a:r>
            <a:r>
              <a:rPr lang="ru-RU" sz="1200" baseline="0" dirty="0" smtClean="0"/>
              <a:t>выводит на экран, </a:t>
            </a:r>
            <a:r>
              <a:rPr lang="en-US" sz="1200" baseline="0" dirty="0" smtClean="0"/>
              <a:t>cin </a:t>
            </a:r>
            <a:r>
              <a:rPr lang="ru-RU" sz="1200" baseline="0" dirty="0" smtClean="0"/>
              <a:t>– читает с клавиатуры. Но операционная система позволяет переопределить потоки как в программе, так и  при запуске уже скомпилированного исполняемого файла так, чтобы поток </a:t>
            </a:r>
            <a:r>
              <a:rPr lang="en-US" sz="1200" baseline="0" dirty="0" smtClean="0"/>
              <a:t>cin </a:t>
            </a:r>
            <a:r>
              <a:rPr lang="ru-RU" sz="1200" baseline="0" dirty="0" smtClean="0"/>
              <a:t>читал из файла, а </a:t>
            </a:r>
            <a:r>
              <a:rPr lang="en-US" sz="1200" baseline="0" dirty="0" smtClean="0"/>
              <a:t>cout </a:t>
            </a:r>
            <a:r>
              <a:rPr lang="ru-RU" sz="1200" baseline="0" dirty="0" smtClean="0"/>
              <a:t>записывал в файл. Такая операция называется перенаправление потоков.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Более того в старых реализациях поток вывода можно было перенаправить например, на принтер. Сейчас этой возможностью не пользуются, поскольку такой способ не позволяет задать форматирование текста (шрифт, размер, цвет).</a:t>
            </a:r>
            <a:endParaRPr lang="en-US" sz="1200" dirty="0" smtClean="0"/>
          </a:p>
          <a:p>
            <a:endParaRPr lang="ru-RU" sz="1200" dirty="0" smtClean="0"/>
          </a:p>
          <a:p>
            <a:r>
              <a:rPr lang="en-US" sz="1200" dirty="0" smtClean="0"/>
              <a:t>&lt;&lt;</a:t>
            </a:r>
            <a:r>
              <a:rPr lang="ru-RU" sz="1200" baseline="0" dirty="0" smtClean="0"/>
              <a:t> - операция вставки в поток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&gt;&gt;</a:t>
            </a:r>
            <a:r>
              <a:rPr lang="ru-RU" sz="1200" baseline="0" dirty="0" smtClean="0"/>
              <a:t> - операция чтения из потока</a:t>
            </a:r>
          </a:p>
          <a:p>
            <a:endParaRPr lang="ru-RU" sz="1200" baseline="0" dirty="0" smtClean="0"/>
          </a:p>
          <a:p>
            <a:r>
              <a:rPr lang="ru-RU" sz="1200" baseline="0" dirty="0" smtClean="0"/>
              <a:t>Почему </a:t>
            </a:r>
            <a:r>
              <a:rPr lang="en-US" sz="1200" baseline="0" dirty="0" smtClean="0"/>
              <a:t>cin </a:t>
            </a:r>
            <a:r>
              <a:rPr lang="ru-RU" sz="1200" baseline="0" dirty="0" smtClean="0"/>
              <a:t>и </a:t>
            </a:r>
            <a:r>
              <a:rPr lang="en-US" sz="1200" baseline="0" dirty="0" smtClean="0"/>
              <a:t>cout – </a:t>
            </a:r>
            <a:r>
              <a:rPr lang="ru-RU" sz="1200" baseline="0" dirty="0" smtClean="0"/>
              <a:t>разные объекты, а не один?</a:t>
            </a:r>
          </a:p>
          <a:p>
            <a:r>
              <a:rPr lang="ru-RU" sz="1200" baseline="0" dirty="0" smtClean="0"/>
              <a:t>Ответ: потому что они работают с разными устройствами: вывод на экран и чтение из клавиатуры.</a:t>
            </a:r>
          </a:p>
          <a:p>
            <a:r>
              <a:rPr lang="ru-RU" sz="1200" baseline="0" dirty="0" smtClean="0"/>
              <a:t>Хотя внутри стандартной библиотеки С++ они всё равно взаимодействуют: все читаемое с клавиатуры по умолчанию печатается на экран.</a:t>
            </a:r>
          </a:p>
        </p:txBody>
      </p:sp>
      <p:sp>
        <p:nvSpPr>
          <p:cNvPr id="4" name="Номер слайда 3"/>
          <p:cNvSpPr>
            <a:spLocks noGrp="1"/>
          </p:cNvSpPr>
          <p:nvPr>
            <p:ph type="sldNum" sz="quarter" idx="10"/>
          </p:nvPr>
        </p:nvSpPr>
        <p:spPr/>
        <p:txBody>
          <a:bodyPr/>
          <a:lstStyle/>
          <a:p>
            <a:fld id="{2E08C350-4DE1-4956-942B-64CFE5E0D8AA}" type="slidenum">
              <a:rPr lang="ru-RU" smtClean="0"/>
              <a:t>122</a:t>
            </a:fld>
            <a:endParaRPr lang="ru-RU"/>
          </a:p>
        </p:txBody>
      </p:sp>
    </p:spTree>
    <p:extLst>
      <p:ext uri="{BB962C8B-B14F-4D97-AF65-F5344CB8AC3E}">
        <p14:creationId xmlns:p14="http://schemas.microsoft.com/office/powerpoint/2010/main" val="21483949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123</a:t>
            </a:fld>
            <a:endParaRPr lang="ru-RU"/>
          </a:p>
        </p:txBody>
      </p:sp>
    </p:spTree>
    <p:extLst>
      <p:ext uri="{BB962C8B-B14F-4D97-AF65-F5344CB8AC3E}">
        <p14:creationId xmlns:p14="http://schemas.microsoft.com/office/powerpoint/2010/main" val="18617265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aseline="0" dirty="0" smtClean="0"/>
              <a:t>В консоли есть проблема с выводом кириллицы.</a:t>
            </a:r>
          </a:p>
          <a:p>
            <a:r>
              <a:rPr lang="ru-RU" sz="1200" baseline="0" dirty="0" smtClean="0"/>
              <a:t>Она заключается в том, что исторически в ОС </a:t>
            </a:r>
            <a:r>
              <a:rPr lang="en-US" sz="1200" baseline="0" dirty="0" smtClean="0"/>
              <a:t>MSDOS </a:t>
            </a:r>
            <a:r>
              <a:rPr lang="ru-RU" sz="1200" baseline="0" dirty="0" smtClean="0"/>
              <a:t>для отображения кириллицы использовалась кодировка 866. А в операционной системе </a:t>
            </a:r>
            <a:r>
              <a:rPr lang="en-US" sz="1200" baseline="0" dirty="0" smtClean="0"/>
              <a:t>Windows </a:t>
            </a:r>
            <a:r>
              <a:rPr lang="ru-RU" sz="1200" baseline="0" dirty="0" smtClean="0"/>
              <a:t>используется кодировка 1251. Из соображений обратной совместимости, а именно, чтобы можно было запускать старые программы на новой ОС пока программисты не напишут новые программы, в консольном режиме всё также используется кодировка 866.</a:t>
            </a:r>
          </a:p>
          <a:p>
            <a:r>
              <a:rPr lang="ru-RU" sz="1200" baseline="0" dirty="0" smtClean="0"/>
              <a:t>Поэтому, если читать с клавиатуры текст, то он будет в кодировке 866. Если его после прочтения выдать на экран, то вывод идёт в той же кодировке и текст будет читаемым.</a:t>
            </a:r>
          </a:p>
          <a:p>
            <a:r>
              <a:rPr lang="ru-RU" sz="1200" baseline="0" dirty="0" smtClean="0"/>
              <a:t>Если же текст набирается в </a:t>
            </a:r>
            <a:r>
              <a:rPr lang="en-US" sz="1200" baseline="0" dirty="0" smtClean="0"/>
              <a:t>IDE </a:t>
            </a:r>
            <a:r>
              <a:rPr lang="en-US" sz="1200" baseline="0" dirty="0" err="1" smtClean="0"/>
              <a:t>VisualStudio</a:t>
            </a:r>
            <a:r>
              <a:rPr lang="en-US" sz="1200" baseline="0" dirty="0" smtClean="0"/>
              <a:t>, </a:t>
            </a:r>
            <a:r>
              <a:rPr lang="ru-RU" sz="1200" baseline="0" dirty="0" smtClean="0"/>
              <a:t>то он будет в кодировке 1251 и при выводе на экран получатся "</a:t>
            </a:r>
            <a:r>
              <a:rPr lang="ru-RU" sz="1200" baseline="0" dirty="0" err="1" smtClean="0"/>
              <a:t>кракозябры</a:t>
            </a:r>
            <a:r>
              <a:rPr lang="ru-RU" sz="1200" baseline="0" dirty="0" smtClean="0"/>
              <a:t>".</a:t>
            </a:r>
            <a:endParaRPr lang="en-US" sz="1200" dirty="0" smtClean="0"/>
          </a:p>
          <a:p>
            <a:endParaRPr lang="en-US" sz="1200" dirty="0" smtClean="0"/>
          </a:p>
          <a:p>
            <a:r>
              <a:rPr lang="ru-RU" sz="1200" dirty="0" smtClean="0"/>
              <a:t>Стандартное</a:t>
            </a:r>
            <a:r>
              <a:rPr lang="ru-RU" sz="1200" baseline="0" dirty="0" smtClean="0"/>
              <a:t> решение проблемы: переключить кодировку консоли с помощью функции </a:t>
            </a:r>
            <a:r>
              <a:rPr lang="en-US" sz="1200" baseline="0" dirty="0" smtClean="0"/>
              <a:t>setlocale </a:t>
            </a:r>
            <a:r>
              <a:rPr lang="ru-RU" sz="1200" baseline="0" dirty="0" smtClean="0"/>
              <a:t>из библиотеки </a:t>
            </a:r>
            <a:r>
              <a:rPr lang="en-US" sz="1200" baseline="0" dirty="0" smtClean="0"/>
              <a:t>&lt;locale.h&gt;</a:t>
            </a:r>
            <a:endParaRPr lang="ru-RU" sz="1200" baseline="0" dirty="0" smtClean="0"/>
          </a:p>
          <a:p>
            <a:r>
              <a:rPr lang="ru-RU" sz="1200" baseline="0" dirty="0" smtClean="0"/>
              <a:t>При  вызове она возвращает строку – название кодировки которая была активна на момент вызова функции.</a:t>
            </a:r>
            <a:endParaRPr lang="en-US" sz="1200" baseline="0" dirty="0" smtClean="0"/>
          </a:p>
          <a:p>
            <a:r>
              <a:rPr lang="ru-RU" sz="1200" baseline="0" dirty="0" smtClean="0"/>
              <a:t>Она принимает два параметра:</a:t>
            </a:r>
          </a:p>
          <a:p>
            <a:pPr marL="228600" indent="-228600">
              <a:buAutoNum type="arabicParenR"/>
            </a:pPr>
            <a:r>
              <a:rPr lang="ru-RU" sz="1200" baseline="0" dirty="0" smtClean="0"/>
              <a:t>для обычных применений всегда используется константа </a:t>
            </a:r>
            <a:r>
              <a:rPr lang="en-US" sz="1200" baseline="0" dirty="0" smtClean="0"/>
              <a:t>LC_ALL.</a:t>
            </a:r>
          </a:p>
          <a:p>
            <a:pPr marL="228600" indent="-228600">
              <a:buAutoNum type="arabicParenR"/>
            </a:pPr>
            <a:r>
              <a:rPr lang="ru-RU" sz="1200" baseline="0" dirty="0" smtClean="0"/>
              <a:t>название требуемой кодировки в виде строки. Или </a:t>
            </a:r>
            <a:r>
              <a:rPr lang="en-US" sz="1200" baseline="0" dirty="0" smtClean="0"/>
              <a:t>NULL </a:t>
            </a:r>
            <a:r>
              <a:rPr lang="ru-RU" sz="1200" baseline="0" dirty="0" smtClean="0"/>
              <a:t>если требуется не переключение, а просто чтение текущей активной кодировки.</a:t>
            </a:r>
          </a:p>
          <a:p>
            <a:pPr marL="0" indent="0">
              <a:buNone/>
            </a:pPr>
            <a:r>
              <a:rPr lang="ru-RU" sz="1200" baseline="0" dirty="0" smtClean="0"/>
              <a:t>К сожалению, на разных компиляторах или разных ОС результаты отличаются и универсального решения нет.  Поэтому подбираем из возможных форматов тот который работает на используемом компиляторе методом перебора.</a:t>
            </a:r>
          </a:p>
          <a:p>
            <a:pPr marL="0" indent="0">
              <a:buNone/>
            </a:pPr>
            <a:endParaRPr lang="ru-RU" sz="1200" baseline="0" dirty="0" smtClean="0"/>
          </a:p>
          <a:p>
            <a:pPr marL="0" indent="0">
              <a:buNone/>
            </a:pPr>
            <a:r>
              <a:rPr lang="ru-RU" sz="1200" baseline="0" dirty="0" smtClean="0"/>
              <a:t>Название кодировки может быть указано частично. Для русской кодировки 1251 можно указать:</a:t>
            </a:r>
          </a:p>
          <a:p>
            <a:pPr marL="0" indent="0">
              <a:buNone/>
            </a:pPr>
            <a:r>
              <a:rPr lang="ru-RU" sz="1200" baseline="0" dirty="0" smtClean="0"/>
              <a:t>полное название кодировки</a:t>
            </a:r>
            <a:r>
              <a:rPr lang="en-US" sz="1200" baseline="0" dirty="0" smtClean="0"/>
              <a:t> "Russian_Russia.1251"</a:t>
            </a:r>
            <a:endParaRPr lang="ru-RU" sz="1200" baseline="0" dirty="0" smtClean="0"/>
          </a:p>
          <a:p>
            <a:pPr marL="0" indent="0">
              <a:buNone/>
            </a:pPr>
            <a:r>
              <a:rPr lang="ru-RU" sz="1200" baseline="0" dirty="0" smtClean="0"/>
              <a:t>сокращённое обозначение </a:t>
            </a:r>
            <a:r>
              <a:rPr lang="en-US" sz="1200" baseline="0" dirty="0" smtClean="0"/>
              <a:t>"</a:t>
            </a:r>
            <a:r>
              <a:rPr lang="en-US" sz="1200" baseline="0" dirty="0" err="1" smtClean="0"/>
              <a:t>rus</a:t>
            </a:r>
            <a:r>
              <a:rPr lang="en-US" sz="1200" baseline="0" dirty="0" smtClean="0"/>
              <a:t>"</a:t>
            </a:r>
            <a:endParaRPr lang="ru-RU" sz="1200" baseline="0" dirty="0" smtClean="0"/>
          </a:p>
          <a:p>
            <a:pPr marL="0" indent="0">
              <a:buNone/>
            </a:pPr>
            <a:r>
              <a:rPr lang="ru-RU" sz="1200" baseline="0" dirty="0" smtClean="0"/>
              <a:t>конец строки с номером кодовой таблицы </a:t>
            </a:r>
            <a:r>
              <a:rPr lang="en-US" sz="1200" baseline="0" dirty="0" smtClean="0"/>
              <a:t>".1251"</a:t>
            </a:r>
            <a:endParaRPr lang="ru-RU" sz="1200"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124</a:t>
            </a:fld>
            <a:endParaRPr lang="ru-RU"/>
          </a:p>
        </p:txBody>
      </p:sp>
    </p:spTree>
    <p:extLst>
      <p:ext uri="{BB962C8B-B14F-4D97-AF65-F5344CB8AC3E}">
        <p14:creationId xmlns:p14="http://schemas.microsoft.com/office/powerpoint/2010/main" val="236696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smtClean="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smtClean="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3601895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9" name="Номер слайда 8"/>
          <p:cNvSpPr>
            <a:spLocks noGrp="1"/>
          </p:cNvSpPr>
          <p:nvPr>
            <p:ph type="sldNum" sz="quarter" idx="12"/>
          </p:nvPr>
        </p:nvSpPr>
        <p:spPr>
          <a:xfrm>
            <a:off x="7425344" y="6459786"/>
            <a:ext cx="984019" cy="365125"/>
          </a:xfrm>
          <a:prstGeom prst="rect">
            <a:avLst/>
          </a:prstGeom>
        </p:spPr>
        <p:txBody>
          <a:bodyPr/>
          <a:lstStyle>
            <a:lvl1pPr>
              <a:defRPr sz="2000"/>
            </a:lvl1p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3744256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219032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3543283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0" name="Номер слайда 9"/>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1"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20434422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5" name="Footer Placeholder 4"/>
          <p:cNvSpPr>
            <a:spLocks noGrp="1"/>
          </p:cNvSpPr>
          <p:nvPr>
            <p:ph type="ftr" sz="quarter" idx="14"/>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22188534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20645571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Номер слайда 3"/>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28593353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5263" y="228600"/>
            <a:ext cx="8015287" cy="9144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609600" y="1600200"/>
            <a:ext cx="3886200" cy="44196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3886200" cy="44196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sz="quarter" idx="12"/>
          </p:nvPr>
        </p:nvSpPr>
        <p:spPr>
          <a:xfrm>
            <a:off x="7425344" y="6459786"/>
            <a:ext cx="984019" cy="365125"/>
          </a:xfrm>
          <a:prstGeom prst="rect">
            <a:avLst/>
          </a:prstGeom>
          <a:ln/>
        </p:spPr>
        <p:txBody>
          <a:bodyPr/>
          <a:lstStyle>
            <a:lvl1pPr>
              <a:defRPr/>
            </a:lvl1pPr>
          </a:lstStyle>
          <a:p>
            <a:pPr>
              <a:defRPr/>
            </a:pPr>
            <a:fld id="{53B6C1DE-0AA3-4AF7-9F0E-A423E43E1EE4}" type="slidenum">
              <a:rPr lang="ru-RU"/>
              <a:pPr>
                <a:defRPr/>
              </a:pPr>
              <a:t>‹#›</a:t>
            </a:fld>
            <a:endParaRPr lang="ru-RU"/>
          </a:p>
        </p:txBody>
      </p:sp>
      <p:sp>
        <p:nvSpPr>
          <p:cNvPr id="8"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16007807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smtClean="0"/>
              <a:t>ОСНОВЫ </a:t>
            </a:r>
            <a:r>
              <a:rPr lang="ru-RU" dirty="0" err="1" smtClean="0"/>
              <a:t>ПРОГРаммирования</a:t>
            </a:r>
            <a:endParaRPr lang="ru-RU" dirty="0" smtClean="0"/>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4" r:id="rId4"/>
    <p:sldLayoutId id="2147483665" r:id="rId5"/>
    <p:sldLayoutId id="2147483666" r:id="rId6"/>
    <p:sldLayoutId id="2147483667" r:id="rId7"/>
    <p:sldLayoutId id="2147483668" r:id="rId8"/>
    <p:sldLayoutId id="2147483675" r:id="rId9"/>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Основы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a:t>
            </a:fld>
            <a:endParaRPr lang="en-US" dirty="0"/>
          </a:p>
        </p:txBody>
      </p:sp>
      <p:sp>
        <p:nvSpPr>
          <p:cNvPr id="7" name="Прямоугольник 6"/>
          <p:cNvSpPr/>
          <p:nvPr/>
        </p:nvSpPr>
        <p:spPr>
          <a:xfrm>
            <a:off x="607222" y="731892"/>
            <a:ext cx="8536778" cy="5580374"/>
          </a:xfrm>
          <a:prstGeom prst="rect">
            <a:avLst/>
          </a:prstGeom>
          <a:noFill/>
        </p:spPr>
        <p:txBody>
          <a:bodyPr wrap="square">
            <a:spAutoFit/>
          </a:bodyPr>
          <a:lstStyle/>
          <a:p>
            <a:pPr marL="342900" indent="-342900">
              <a:lnSpc>
                <a:spcPct val="107000"/>
              </a:lnSpc>
              <a:spcAft>
                <a:spcPts val="0"/>
              </a:spcAft>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1. Компьютеры и </a:t>
            </a:r>
            <a:r>
              <a:rPr lang="ru-RU" b="1"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b="1"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1. Принципы работы </a:t>
            </a:r>
            <a:r>
              <a:rPr lang="ru-RU" dirty="0" smtClean="0">
                <a:solidFill>
                  <a:schemeClr val="bg1">
                    <a:lumMod val="65000"/>
                  </a:schemeClr>
                </a:solidFill>
                <a:ea typeface="Calibri" panose="020F0502020204030204" pitchFamily="34" charset="0"/>
                <a:cs typeface="Times New Roman" panose="02020603050405020304" pitchFamily="18" charset="0"/>
              </a:rPr>
              <a:t>компьютера</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2. </a:t>
            </a:r>
            <a:r>
              <a:rPr lang="ru-RU"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3. Представление данных в компьютере</a:t>
            </a:r>
            <a:endParaRPr lang="ru-RU" sz="1400" dirty="0">
              <a:solidFill>
                <a:schemeClr val="bg1">
                  <a:lumMod val="65000"/>
                </a:schemeClr>
              </a:solidFill>
              <a:ea typeface="Calibri" panose="020F0502020204030204" pitchFamily="34" charset="0"/>
              <a:cs typeface="Times New Roman" panose="02020603050405020304" pitchFamily="18" charset="0"/>
            </a:endParaRPr>
          </a:p>
          <a:p>
            <a:pPr marL="628650" indent="-628650">
              <a:lnSpc>
                <a:spcPct val="107000"/>
              </a:lnSpc>
              <a:spcAft>
                <a:spcPts val="0"/>
              </a:spcAft>
            </a:pPr>
            <a:r>
              <a:rPr lang="ru-RU" sz="3600" b="1" u="sng" dirty="0">
                <a:solidFill>
                  <a:schemeClr val="tx1">
                    <a:lumMod val="75000"/>
                    <a:lumOff val="25000"/>
                  </a:schemeClr>
                </a:solidFill>
                <a:ea typeface="Calibri" panose="020F0502020204030204" pitchFamily="34" charset="0"/>
                <a:cs typeface="Times New Roman" panose="02020603050405020304" pitchFamily="18" charset="0"/>
              </a:rPr>
              <a:t>Раздел </a:t>
            </a: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2.</a:t>
            </a:r>
            <a: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t/>
            </a:r>
            <a:b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b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Основы</a:t>
            </a:r>
            <a: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t> </a:t>
            </a: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программирования</a:t>
            </a:r>
            <a:endPar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endParaRPr>
          </a:p>
          <a:p>
            <a:pPr marL="627063" indent="-452438">
              <a:spcBef>
                <a:spcPts val="1800"/>
              </a:spcBef>
              <a:spcAft>
                <a:spcPts val="0"/>
              </a:spcAft>
              <a:buClr>
                <a:schemeClr val="accent2"/>
              </a:buClr>
              <a:buFont typeface="Wingdings" panose="05000000000000000000" pitchFamily="2" charset="2"/>
              <a:buChar char="Ø"/>
            </a:pPr>
            <a:r>
              <a:rPr lang="ru-RU" sz="3600" b="1" i="1" dirty="0" smtClean="0">
                <a:solidFill>
                  <a:schemeClr val="tx1">
                    <a:lumMod val="75000"/>
                    <a:lumOff val="25000"/>
                  </a:schemeClr>
                </a:solidFill>
                <a:ea typeface="Calibri" panose="020F0502020204030204" pitchFamily="34" charset="0"/>
                <a:cs typeface="Times New Roman" panose="02020603050405020304" pitchFamily="18" charset="0"/>
              </a:rPr>
              <a:t>Тема </a:t>
            </a:r>
            <a:r>
              <a:rPr lang="ru-RU" sz="3600" b="1" i="1" dirty="0">
                <a:solidFill>
                  <a:schemeClr val="tx1">
                    <a:lumMod val="75000"/>
                    <a:lumOff val="25000"/>
                  </a:schemeClr>
                </a:solidFill>
                <a:ea typeface="Calibri" panose="020F0502020204030204" pitchFamily="34" charset="0"/>
                <a:cs typeface="Times New Roman" panose="02020603050405020304" pitchFamily="18" charset="0"/>
              </a:rPr>
              <a:t>4. Языки </a:t>
            </a:r>
            <a:r>
              <a:rPr lang="ru-RU" sz="3600" b="1" i="1" dirty="0" smtClean="0">
                <a:solidFill>
                  <a:schemeClr val="tx1">
                    <a:lumMod val="75000"/>
                    <a:lumOff val="25000"/>
                  </a:schemeClr>
                </a:solidFill>
                <a:ea typeface="Calibri" panose="020F0502020204030204" pitchFamily="34" charset="0"/>
                <a:cs typeface="Times New Roman" panose="02020603050405020304" pitchFamily="18" charset="0"/>
              </a:rPr>
              <a:t>программирования</a:t>
            </a:r>
            <a:r>
              <a:rPr lang="ru-RU" sz="3600" i="1" dirty="0">
                <a:ea typeface="Calibri" panose="020F0502020204030204" pitchFamily="34" charset="0"/>
                <a:cs typeface="Times New Roman" panose="02020603050405020304" pitchFamily="18" charset="0"/>
              </a:rPr>
              <a:t/>
            </a:r>
            <a:br>
              <a:rPr lang="ru-RU" sz="3600" i="1" dirty="0">
                <a:ea typeface="Calibri" panose="020F0502020204030204" pitchFamily="34" charset="0"/>
                <a:cs typeface="Times New Roman" panose="02020603050405020304" pitchFamily="18" charset="0"/>
              </a:rPr>
            </a:br>
            <a:r>
              <a:rPr lang="ru-RU" dirty="0">
                <a:solidFill>
                  <a:schemeClr val="bg1">
                    <a:lumMod val="65000"/>
                  </a:schemeClr>
                </a:solidFill>
                <a:ea typeface="Calibri" panose="020F0502020204030204" pitchFamily="34" charset="0"/>
                <a:cs typeface="Times New Roman" panose="02020603050405020304" pitchFamily="18" charset="0"/>
              </a:rPr>
              <a:t>Тема 5. Базовые элементы языка </a:t>
            </a:r>
            <a:r>
              <a:rPr lang="ru-RU"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r>
              <a:rPr lang="ru-RU" dirty="0">
                <a:solidFill>
                  <a:schemeClr val="bg1">
                    <a:lumMod val="65000"/>
                  </a:schemeClr>
                </a:solidFill>
                <a:ea typeface="Calibri" panose="020F0502020204030204" pitchFamily="34" charset="0"/>
                <a:cs typeface="Times New Roman" panose="02020603050405020304" pitchFamily="18" charset="0"/>
              </a:rPr>
              <a:t/>
            </a:r>
            <a:br>
              <a:rPr lang="ru-RU" dirty="0">
                <a:solidFill>
                  <a:schemeClr val="bg1">
                    <a:lumMod val="65000"/>
                  </a:schemeClr>
                </a:solidFill>
                <a:ea typeface="Calibri" panose="020F0502020204030204" pitchFamily="34" charset="0"/>
                <a:cs typeface="Times New Roman" panose="02020603050405020304" pitchFamily="18" charset="0"/>
              </a:rPr>
            </a:br>
            <a:r>
              <a:rPr lang="ru-RU" dirty="0">
                <a:solidFill>
                  <a:schemeClr val="bg1">
                    <a:lumMod val="65000"/>
                  </a:schemeClr>
                </a:solidFill>
                <a:ea typeface="Calibri" panose="020F0502020204030204" pitchFamily="34" charset="0"/>
                <a:cs typeface="Times New Roman" panose="02020603050405020304" pitchFamily="18" charset="0"/>
              </a:rPr>
              <a:t>Тема 6. Концепция типа </a:t>
            </a:r>
            <a:r>
              <a:rPr lang="ru-RU" dirty="0" smtClean="0">
                <a:solidFill>
                  <a:schemeClr val="bg1">
                    <a:lumMod val="65000"/>
                  </a:schemeClr>
                </a:solidFill>
                <a:ea typeface="Calibri" panose="020F0502020204030204" pitchFamily="34" charset="0"/>
                <a:cs typeface="Times New Roman" panose="02020603050405020304" pitchFamily="18" charset="0"/>
              </a:rPr>
              <a:t>данных</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pPr>
            <a:r>
              <a:rPr lang="ru-RU" b="1" dirty="0">
                <a:solidFill>
                  <a:schemeClr val="bg1">
                    <a:lumMod val="65000"/>
                  </a:schemeClr>
                </a:solidFill>
              </a:rPr>
              <a:t>Раздел 3. Процедурное </a:t>
            </a:r>
            <a:r>
              <a:rPr lang="ru-RU" b="1" dirty="0" smtClean="0">
                <a:solidFill>
                  <a:schemeClr val="bg1">
                    <a:lumMod val="65000"/>
                  </a:schemeClr>
                </a:solidFill>
              </a:rPr>
              <a:t>программирование</a:t>
            </a:r>
            <a:endParaRPr lang="en-US" b="1" dirty="0" smtClean="0">
              <a:solidFill>
                <a:schemeClr val="bg1">
                  <a:lumMod val="6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7. Введение в процедурное и структурное </a:t>
            </a:r>
            <a:r>
              <a:rPr lang="ru-RU" dirty="0" smtClean="0">
                <a:solidFill>
                  <a:schemeClr val="bg1">
                    <a:lumMod val="75000"/>
                  </a:schemeClr>
                </a:solidFill>
              </a:rPr>
              <a:t>программирование</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8. Управляющие </a:t>
            </a:r>
            <a:r>
              <a:rPr lang="ru-RU" dirty="0" smtClean="0">
                <a:solidFill>
                  <a:schemeClr val="bg1">
                    <a:lumMod val="75000"/>
                  </a:schemeClr>
                </a:solidFill>
              </a:rPr>
              <a:t>инструкции</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9. Базовые структуры </a:t>
            </a:r>
            <a:r>
              <a:rPr lang="ru-RU" dirty="0" smtClean="0">
                <a:solidFill>
                  <a:schemeClr val="bg1">
                    <a:lumMod val="75000"/>
                  </a:schemeClr>
                </a:solidFill>
              </a:rPr>
              <a:t>данных</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10. Управление </a:t>
            </a:r>
            <a:r>
              <a:rPr lang="ru-RU" dirty="0" smtClean="0">
                <a:solidFill>
                  <a:schemeClr val="bg1">
                    <a:lumMod val="75000"/>
                  </a:schemeClr>
                </a:solidFill>
              </a:rPr>
              <a:t>памятью</a:t>
            </a:r>
          </a:p>
          <a:p>
            <a:pPr marL="628650" indent="-1588">
              <a:lnSpc>
                <a:spcPct val="107000"/>
              </a:lnSpc>
            </a:pPr>
            <a:r>
              <a:rPr lang="ru-RU" dirty="0">
                <a:solidFill>
                  <a:schemeClr val="bg1">
                    <a:lumMod val="75000"/>
                  </a:schemeClr>
                </a:solidFill>
              </a:rPr>
              <a:t>Тема 11. Функции </a:t>
            </a:r>
            <a:endParaRPr lang="ru-RU" sz="1400" dirty="0">
              <a:solidFill>
                <a:schemeClr val="bg1">
                  <a:lumMod val="75000"/>
                </a:schemeClr>
              </a:solidFill>
              <a:effectLst/>
              <a:ea typeface="Calibri" panose="020F0502020204030204" pitchFamily="34" charset="0"/>
              <a:cs typeface="Times New Roman" panose="02020603050405020304" pitchFamily="18" charset="0"/>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029113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a:t>
            </a:r>
            <a:r>
              <a:rPr lang="ru-RU" smtClean="0">
                <a:solidFill>
                  <a:schemeClr val="tx1">
                    <a:lumMod val="50000"/>
                    <a:lumOff val="50000"/>
                  </a:schemeClr>
                </a:solidFill>
              </a:rPr>
              <a:t>«поколению»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10</a:t>
            </a:fld>
            <a:endParaRPr lang="en-US"/>
          </a:p>
        </p:txBody>
      </p:sp>
      <p:sp>
        <p:nvSpPr>
          <p:cNvPr id="7" name="Rectangle 1"/>
          <p:cNvSpPr>
            <a:spLocks noGrp="1" noChangeArrowheads="1"/>
          </p:cNvSpPr>
          <p:nvPr>
            <p:ph idx="1"/>
          </p:nvPr>
        </p:nvSpPr>
        <p:spPr bwMode="auto">
          <a:xfrm>
            <a:off x="215516" y="916995"/>
            <a:ext cx="8820980"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Четвёртое </a:t>
            </a:r>
            <a:r>
              <a:rPr lang="ru-RU" altLang="ru-RU" sz="2200" dirty="0" smtClean="0">
                <a:solidFill>
                  <a:schemeClr val="tx1"/>
                </a:solidFill>
              </a:rPr>
              <a:t>поколение, бум объектно-ориентированного программирования (1980-1990),</a:t>
            </a:r>
            <a:br>
              <a:rPr lang="ru-RU" altLang="ru-RU" sz="2200" dirty="0" smtClean="0">
                <a:solidFill>
                  <a:schemeClr val="tx1"/>
                </a:solidFill>
              </a:rPr>
            </a:br>
            <a:r>
              <a:rPr lang="ru-RU" altLang="ru-RU" sz="2200" dirty="0" smtClean="0">
                <a:solidFill>
                  <a:schemeClr val="tx1"/>
                </a:solidFill>
              </a:rPr>
              <a:t>проверку временем прошли лишь несколько языков: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err="1" smtClean="0">
                <a:solidFill>
                  <a:schemeClr val="tx1"/>
                </a:solidFill>
              </a:rPr>
              <a:t>Smalltalk</a:t>
            </a:r>
            <a:r>
              <a:rPr lang="ru-RU" altLang="ru-RU" sz="2200" dirty="0" smtClean="0">
                <a:solidFill>
                  <a:schemeClr val="tx1"/>
                </a:solidFill>
              </a:rPr>
              <a:t> 90	Чисто </a:t>
            </a:r>
            <a:r>
              <a:rPr lang="ru-RU" altLang="ru-RU" sz="2200" dirty="0">
                <a:solidFill>
                  <a:schemeClr val="tx1"/>
                </a:solidFill>
              </a:rPr>
              <a:t>объектно-ориентированный язык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a:solidFill>
                  <a:schemeClr val="tx1"/>
                </a:solidFill>
              </a:rPr>
              <a:t>C</a:t>
            </a:r>
            <a:r>
              <a:rPr lang="ru-RU" altLang="ru-RU" sz="2200" dirty="0" smtClean="0">
                <a:solidFill>
                  <a:schemeClr val="tx1"/>
                </a:solidFill>
              </a:rPr>
              <a:t>++	Происходит </a:t>
            </a:r>
            <a:r>
              <a:rPr lang="ru-RU" altLang="ru-RU" sz="2200" dirty="0">
                <a:solidFill>
                  <a:schemeClr val="tx1"/>
                </a:solidFill>
              </a:rPr>
              <a:t>от языков С и </a:t>
            </a:r>
            <a:r>
              <a:rPr lang="ru-RU" altLang="ru-RU" sz="2200" dirty="0" err="1">
                <a:solidFill>
                  <a:schemeClr val="tx1"/>
                </a:solidFill>
              </a:rPr>
              <a:t>Simula</a:t>
            </a:r>
            <a:r>
              <a:rPr lang="ru-RU" altLang="ru-RU" sz="2200" dirty="0">
                <a:solidFill>
                  <a:schemeClr val="tx1"/>
                </a:solidFill>
              </a:rPr>
              <a:t>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smtClean="0">
                <a:solidFill>
                  <a:schemeClr val="tx1"/>
                </a:solidFill>
              </a:rPr>
              <a:t>Ada83	Строгий </a:t>
            </a:r>
            <a:r>
              <a:rPr lang="ru-RU" altLang="ru-RU" sz="2200" dirty="0">
                <a:solidFill>
                  <a:schemeClr val="tx1"/>
                </a:solidFill>
              </a:rPr>
              <a:t>контроль типов; сильное влияние языка </a:t>
            </a:r>
            <a:r>
              <a:rPr lang="ru-RU" altLang="ru-RU" sz="2200" dirty="0" err="1">
                <a:solidFill>
                  <a:schemeClr val="tx1"/>
                </a:solidFill>
              </a:rPr>
              <a:t>Pascal</a:t>
            </a:r>
            <a:r>
              <a:rPr lang="ru-RU" altLang="ru-RU" sz="2200" dirty="0">
                <a:solidFill>
                  <a:schemeClr val="tx1"/>
                </a:solidFill>
              </a:rPr>
              <a:t>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err="1" smtClean="0">
                <a:solidFill>
                  <a:schemeClr val="tx1"/>
                </a:solidFill>
              </a:rPr>
              <a:t>Eiffel</a:t>
            </a:r>
            <a:r>
              <a:rPr lang="ru-RU" altLang="ru-RU" sz="2200" dirty="0">
                <a:solidFill>
                  <a:schemeClr val="tx1"/>
                </a:solidFill>
              </a:rPr>
              <a:t>	</a:t>
            </a:r>
            <a:r>
              <a:rPr lang="ru-RU" altLang="ru-RU" sz="2200" dirty="0" smtClean="0">
                <a:solidFill>
                  <a:schemeClr val="tx1"/>
                </a:solidFill>
              </a:rPr>
              <a:t>Происходит </a:t>
            </a:r>
            <a:r>
              <a:rPr lang="ru-RU" altLang="ru-RU" sz="2200" dirty="0">
                <a:solidFill>
                  <a:schemeClr val="tx1"/>
                </a:solidFill>
              </a:rPr>
              <a:t>от языков </a:t>
            </a:r>
            <a:r>
              <a:rPr lang="ru-RU" altLang="ru-RU" sz="2200" dirty="0" err="1">
                <a:solidFill>
                  <a:schemeClr val="tx1"/>
                </a:solidFill>
              </a:rPr>
              <a:t>Ada</a:t>
            </a:r>
            <a:r>
              <a:rPr lang="ru-RU" altLang="ru-RU" sz="2200" dirty="0">
                <a:solidFill>
                  <a:schemeClr val="tx1"/>
                </a:solidFill>
              </a:rPr>
              <a:t> и </a:t>
            </a:r>
            <a:r>
              <a:rPr lang="ru-RU" altLang="ru-RU" sz="2200" dirty="0" err="1">
                <a:solidFill>
                  <a:schemeClr val="tx1"/>
                </a:solidFill>
              </a:rPr>
              <a:t>Simula</a:t>
            </a:r>
            <a:r>
              <a:rPr lang="ru-RU" altLang="ru-RU" sz="2200" dirty="0">
                <a:solidFill>
                  <a:schemeClr val="tx1"/>
                </a:solidFill>
              </a:rPr>
              <a:t> </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7430800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100</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Сравнение вещественных чисел на точное равенство</a:t>
            </a:r>
          </a:p>
        </p:txBody>
      </p:sp>
      <p:sp>
        <p:nvSpPr>
          <p:cNvPr id="6" name="Прямоугольник 5"/>
          <p:cNvSpPr/>
          <p:nvPr/>
        </p:nvSpPr>
        <p:spPr>
          <a:xfrm>
            <a:off x="431540" y="1628800"/>
            <a:ext cx="6048672" cy="2123658"/>
          </a:xfrm>
          <a:prstGeom prst="rect">
            <a:avLst/>
          </a:prstGeom>
        </p:spPr>
        <p:txBody>
          <a:bodyPr wrap="square">
            <a:sp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1.5;</a:t>
            </a:r>
          </a:p>
          <a:p>
            <a:pPr>
              <a:tabLst>
                <a:tab pos="5562600"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1.5)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	</a:t>
            </a:r>
          </a:p>
          <a:p>
            <a:pPr>
              <a:tabLst>
                <a:tab pos="5562600" algn="l"/>
              </a:tabLst>
            </a:pPr>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a:t>
            </a:r>
            <a:r>
              <a:rPr lang="en-US" sz="2200" dirty="0" smtClean="0">
                <a:solidFill>
                  <a:srgbClr val="00008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0.1</a:t>
            </a:r>
            <a:r>
              <a:rPr lang="en-US" sz="2200" dirty="0">
                <a:solidFill>
                  <a:srgbClr val="000000"/>
                </a:solidFill>
                <a:highlight>
                  <a:srgbClr val="FFFFFF"/>
                </a:highlight>
                <a:latin typeface="Consolas" panose="020B0609020204030204" pitchFamily="49" charset="0"/>
              </a:rPr>
              <a:t>;</a:t>
            </a:r>
          </a:p>
          <a:p>
            <a:pPr>
              <a:tabLst>
                <a:tab pos="5562600"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1.4)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lvl="0">
              <a:tabLst>
                <a:tab pos="5562600" algn="l"/>
              </a:tabLst>
            </a:pP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 </a:t>
            </a:r>
            <a:r>
              <a:rPr lang="en-US" sz="2200" dirty="0">
                <a:solidFill>
                  <a:srgbClr val="000000"/>
                </a:solidFill>
                <a:highlight>
                  <a:srgbClr val="FFFFFF"/>
                </a:highlight>
                <a:latin typeface="Consolas" panose="020B0609020204030204" pitchFamily="49" charset="0"/>
              </a:rPr>
              <a:t>0.1;</a:t>
            </a:r>
          </a:p>
          <a:p>
            <a:pPr>
              <a:tabLst>
                <a:tab pos="5562600" algn="l"/>
              </a:tabLst>
            </a:pPr>
            <a:r>
              <a:rPr lang="fr-FR" sz="2200" i="1" dirty="0" smtClean="0">
                <a:solidFill>
                  <a:srgbClr val="000080"/>
                </a:solidFill>
                <a:highlight>
                  <a:srgbClr val="FFFFFF"/>
                </a:highlight>
                <a:latin typeface="Consolas" panose="020B0609020204030204" pitchFamily="49" charset="0"/>
              </a:rPr>
              <a:t>cout</a:t>
            </a:r>
            <a:r>
              <a:rPr lang="fr-FR" sz="2200" dirty="0" smtClean="0">
                <a:solidFill>
                  <a:srgbClr val="0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&lt;&lt; </a:t>
            </a:r>
            <a:r>
              <a:rPr lang="fr-FR" sz="2200" dirty="0" smtClean="0">
                <a:solidFill>
                  <a:srgbClr val="000000"/>
                </a:solidFill>
                <a:highlight>
                  <a:srgbClr val="FFFFFF"/>
                </a:highlight>
                <a:latin typeface="Consolas" panose="020B0609020204030204" pitchFamily="49" charset="0"/>
              </a:rPr>
              <a:t>(</a:t>
            </a:r>
            <a:r>
              <a:rPr lang="fr-FR" sz="2200" dirty="0">
                <a:solidFill>
                  <a:srgbClr val="000080"/>
                </a:solidFill>
                <a:highlight>
                  <a:srgbClr val="FFFFFF"/>
                </a:highlight>
                <a:latin typeface="Consolas" panose="020B0609020204030204" pitchFamily="49" charset="0"/>
              </a:rPr>
              <a:t>x</a:t>
            </a:r>
            <a:r>
              <a:rPr lang="fr-FR" sz="2200" dirty="0">
                <a:solidFill>
                  <a:srgbClr val="000000"/>
                </a:solidFill>
                <a:highlight>
                  <a:srgbClr val="FFFFFF"/>
                </a:highlight>
                <a:latin typeface="Consolas" panose="020B0609020204030204" pitchFamily="49" charset="0"/>
              </a:rPr>
              <a:t> == 1.3) &lt;&lt; </a:t>
            </a:r>
            <a:r>
              <a:rPr lang="fr-FR" sz="2200" i="1" dirty="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5220072" y="1988840"/>
            <a:ext cx="1692188" cy="3996444"/>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0</a:t>
            </a:r>
            <a:endPar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170359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101</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Сравнение вещественных чисел на точное равенство</a:t>
            </a:r>
          </a:p>
        </p:txBody>
      </p:sp>
      <p:sp>
        <p:nvSpPr>
          <p:cNvPr id="6" name="Прямоугольник 5"/>
          <p:cNvSpPr/>
          <p:nvPr/>
        </p:nvSpPr>
        <p:spPr>
          <a:xfrm>
            <a:off x="251520" y="1484784"/>
            <a:ext cx="8568952" cy="1446550"/>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#include</a:t>
            </a:r>
            <a:r>
              <a:rPr lang="en-US" sz="2200" dirty="0">
                <a:solidFill>
                  <a:srgbClr val="000000"/>
                </a:solidFill>
                <a:highlight>
                  <a:srgbClr val="FFFFFF"/>
                </a:highlight>
                <a:latin typeface="Consolas" panose="020B0609020204030204" pitchFamily="49" charset="0"/>
              </a:rPr>
              <a:t> </a:t>
            </a:r>
            <a:r>
              <a:rPr lang="en-US" sz="2200" dirty="0">
                <a:solidFill>
                  <a:srgbClr val="800000"/>
                </a:solidFill>
                <a:highlight>
                  <a:srgbClr val="FFFFFF"/>
                </a:highlight>
                <a:latin typeface="Consolas" panose="020B0609020204030204" pitchFamily="49" charset="0"/>
              </a:rPr>
              <a:t>&lt;float.h&gt;</a:t>
            </a:r>
            <a:endParaRPr lang="en-US" sz="2200" dirty="0" smtClean="0">
              <a:solidFill>
                <a:srgbClr val="0000FF"/>
              </a:solidFill>
              <a:highlight>
                <a:srgbClr val="FFFFFF"/>
              </a:highlight>
              <a:latin typeface="Consolas" panose="020B0609020204030204" pitchFamily="49" charset="0"/>
            </a:endParaRPr>
          </a:p>
          <a:p>
            <a:endParaRPr lang="en-US" sz="2200" dirty="0">
              <a:solidFill>
                <a:srgbClr val="0000FF"/>
              </a:solidFill>
              <a:highlight>
                <a:srgbClr val="FFFFFF"/>
              </a:highlight>
              <a:latin typeface="Consolas" panose="020B0609020204030204" pitchFamily="49" charset="0"/>
            </a:endParaRPr>
          </a:p>
          <a:p>
            <a:r>
              <a:rPr lang="ru-RU" sz="2200" dirty="0" smtClean="0">
                <a:solidFill>
                  <a:srgbClr val="680000"/>
                </a:solidFill>
                <a:latin typeface="Consolas" panose="020B0609020204030204" pitchFamily="49" charset="0"/>
                <a:cs typeface="Consolas" panose="020B0609020204030204" pitchFamily="49" charset="0"/>
              </a:rPr>
              <a:t>DBL_EPSILON</a:t>
            </a:r>
            <a:r>
              <a:rPr lang="en-US" sz="2200" dirty="0" smtClean="0">
                <a:latin typeface="Consolas" panose="020B0609020204030204" pitchFamily="49" charset="0"/>
                <a:cs typeface="Consolas" panose="020B0609020204030204" pitchFamily="49" charset="0"/>
              </a:rPr>
              <a:t> </a:t>
            </a:r>
            <a:r>
              <a:rPr lang="ru-RU" sz="2200" dirty="0" smtClean="0"/>
              <a:t>— </a:t>
            </a:r>
            <a:r>
              <a:rPr lang="ru-RU" sz="2200" dirty="0"/>
              <a:t>минимальное положительное х, </a:t>
            </a:r>
            <a:r>
              <a:rPr lang="ru-RU" sz="2200" dirty="0" smtClean="0"/>
              <a:t>такое,</a:t>
            </a:r>
            <a:r>
              <a:rPr lang="en-US" sz="2200" dirty="0" smtClean="0"/>
              <a:t> </a:t>
            </a:r>
            <a:r>
              <a:rPr lang="ru-RU" sz="2200" dirty="0" smtClean="0"/>
              <a:t>что</a:t>
            </a:r>
            <a:br>
              <a:rPr lang="ru-RU" sz="2200" dirty="0" smtClean="0"/>
            </a:br>
            <a:r>
              <a:rPr lang="ru-RU" sz="2200" dirty="0" smtClean="0"/>
              <a:t>					</a:t>
            </a:r>
            <a:r>
              <a:rPr lang="ru-RU" sz="2200" dirty="0" smtClean="0">
                <a:latin typeface="Consolas" panose="020B0609020204030204" pitchFamily="49" charset="0"/>
                <a:cs typeface="Consolas" panose="020B0609020204030204" pitchFamily="49" charset="0"/>
              </a:rPr>
              <a:t>1.0 </a:t>
            </a:r>
            <a:r>
              <a:rPr lang="ru-RU" sz="2200" dirty="0">
                <a:latin typeface="Consolas" panose="020B0609020204030204" pitchFamily="49" charset="0"/>
                <a:cs typeface="Consolas" panose="020B0609020204030204" pitchFamily="49" charset="0"/>
              </a:rPr>
              <a:t>+ x != </a:t>
            </a:r>
            <a:r>
              <a:rPr lang="ru-RU" sz="2200" dirty="0" smtClean="0">
                <a:latin typeface="Consolas" panose="020B0609020204030204" pitchFamily="49" charset="0"/>
                <a:cs typeface="Consolas" panose="020B0609020204030204" pitchFamily="49" charset="0"/>
              </a:rPr>
              <a:t>1.0</a:t>
            </a:r>
            <a:endParaRPr lang="ru-RU" sz="22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69963986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102</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Сравнение вещественных чисел на точное равенство</a:t>
            </a:r>
          </a:p>
        </p:txBody>
      </p:sp>
      <p:sp>
        <p:nvSpPr>
          <p:cNvPr id="6" name="Прямоугольник 5"/>
          <p:cNvSpPr/>
          <p:nvPr/>
        </p:nvSpPr>
        <p:spPr>
          <a:xfrm>
            <a:off x="287524" y="1304764"/>
            <a:ext cx="5904656" cy="4493538"/>
          </a:xfrm>
          <a:prstGeom prst="rect">
            <a:avLst/>
          </a:prstGeom>
        </p:spPr>
        <p:txBody>
          <a:bodyPr wrap="square">
            <a:sp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1.5</a:t>
            </a:r>
            <a:r>
              <a:rPr lang="en-US" sz="2200" dirty="0" smtClean="0">
                <a:solidFill>
                  <a:srgbClr val="000000"/>
                </a:solidFill>
                <a:highlight>
                  <a:srgbClr val="FFFFFF"/>
                </a:highlight>
                <a:latin typeface="Consolas" panose="020B0609020204030204" pitchFamily="49" charset="0"/>
              </a:rPr>
              <a:t>;	</a:t>
            </a:r>
          </a:p>
          <a:p>
            <a:pPr>
              <a:tabLst>
                <a:tab pos="5562600" algn="l"/>
              </a:tabLst>
            </a:pP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 </a:t>
            </a:r>
            <a:r>
              <a:rPr lang="en-US" sz="2200" dirty="0">
                <a:solidFill>
                  <a:srgbClr val="000000"/>
                </a:solidFill>
                <a:highlight>
                  <a:srgbClr val="FFFFFF"/>
                </a:highlight>
                <a:latin typeface="Consolas" panose="020B0609020204030204" pitchFamily="49" charset="0"/>
              </a:rPr>
              <a:t>0.1;</a:t>
            </a:r>
          </a:p>
          <a:p>
            <a:pPr>
              <a:tabLst>
                <a:tab pos="5562600" algn="l"/>
              </a:tabLst>
            </a:pP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 </a:t>
            </a:r>
            <a:r>
              <a:rPr lang="en-US" sz="2200" dirty="0" smtClean="0">
                <a:solidFill>
                  <a:srgbClr val="000000"/>
                </a:solidFill>
                <a:highlight>
                  <a:srgbClr val="FFFFFF"/>
                </a:highlight>
                <a:latin typeface="Consolas" panose="020B0609020204030204" pitchFamily="49" charset="0"/>
              </a:rPr>
              <a:t>0.1;</a:t>
            </a:r>
            <a:endParaRPr lang="en-US" sz="2200" dirty="0">
              <a:solidFill>
                <a:srgbClr val="000000"/>
              </a:solidFill>
              <a:highlight>
                <a:srgbClr val="FFFFFF"/>
              </a:highlight>
              <a:latin typeface="Consolas" panose="020B0609020204030204" pitchFamily="49" charset="0"/>
            </a:endParaRPr>
          </a:p>
          <a:p>
            <a:pPr>
              <a:tabLst>
                <a:tab pos="5562600" algn="l"/>
              </a:tabLst>
            </a:pPr>
            <a:r>
              <a:rPr lang="en-US" sz="2200" dirty="0" smtClean="0">
                <a:solidFill>
                  <a:srgbClr val="0000FF"/>
                </a:solidFill>
                <a:highlight>
                  <a:srgbClr val="FFFFFF"/>
                </a:highlight>
                <a:latin typeface="Consolas" panose="020B0609020204030204" pitchFamily="49" charset="0"/>
              </a:rPr>
              <a:t>bool</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 </a:t>
            </a:r>
            <a:r>
              <a:rPr lang="en-US" sz="2200" i="1" dirty="0">
                <a:solidFill>
                  <a:srgbClr val="880000"/>
                </a:solidFill>
                <a:highlight>
                  <a:srgbClr val="FFFFFF"/>
                </a:highlight>
                <a:latin typeface="Consolas" panose="020B0609020204030204" pitchFamily="49" charset="0"/>
              </a:rPr>
              <a:t>abs</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- 1.3) &lt;= </a:t>
            </a:r>
            <a:r>
              <a:rPr lang="en-US" sz="2200" i="1" dirty="0">
                <a:solidFill>
                  <a:srgbClr val="6F008A"/>
                </a:solidFill>
                <a:highlight>
                  <a:srgbClr val="FFFFFF"/>
                </a:highlight>
                <a:latin typeface="Consolas" panose="020B0609020204030204" pitchFamily="49" charset="0"/>
              </a:rPr>
              <a:t>DBL_EPSILON</a:t>
            </a:r>
            <a:r>
              <a:rPr lang="en-US" sz="2200" dirty="0">
                <a:solidFill>
                  <a:srgbClr val="000000"/>
                </a:solidFill>
                <a:highlight>
                  <a:srgbClr val="FFFFFF"/>
                </a:highlight>
                <a:latin typeface="Consolas" panose="020B0609020204030204" pitchFamily="49" charset="0"/>
              </a:rPr>
              <a:t>;</a:t>
            </a:r>
          </a:p>
          <a:p>
            <a:pPr>
              <a:tabLst>
                <a:tab pos="5562600"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tabLst>
                <a:tab pos="5562600" algn="l"/>
              </a:tabLst>
            </a:pP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 </a:t>
            </a:r>
            <a:r>
              <a:rPr lang="en-US" sz="2200" dirty="0">
                <a:solidFill>
                  <a:srgbClr val="000000"/>
                </a:solidFill>
                <a:highlight>
                  <a:srgbClr val="FFFFFF"/>
                </a:highlight>
                <a:latin typeface="Consolas" panose="020B0609020204030204" pitchFamily="49" charset="0"/>
              </a:rPr>
              <a:t>0.1;</a:t>
            </a:r>
          </a:p>
          <a:p>
            <a:pPr>
              <a:tabLst>
                <a:tab pos="5562600"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abs</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- 1.2) &lt;= </a:t>
            </a:r>
            <a:r>
              <a:rPr lang="en-US" sz="2200" i="1" dirty="0">
                <a:solidFill>
                  <a:srgbClr val="6F008A"/>
                </a:solidFill>
                <a:highlight>
                  <a:srgbClr val="FFFFFF"/>
                </a:highlight>
                <a:latin typeface="Consolas" panose="020B0609020204030204" pitchFamily="49" charset="0"/>
              </a:rPr>
              <a:t>DBL_EPSILON</a:t>
            </a:r>
            <a:r>
              <a:rPr lang="en-US" sz="2200" dirty="0">
                <a:solidFill>
                  <a:srgbClr val="000000"/>
                </a:solidFill>
                <a:highlight>
                  <a:srgbClr val="FFFFFF"/>
                </a:highlight>
                <a:latin typeface="Consolas" panose="020B0609020204030204" pitchFamily="49" charset="0"/>
              </a:rPr>
              <a:t>;</a:t>
            </a:r>
          </a:p>
          <a:p>
            <a:pPr>
              <a:tabLst>
                <a:tab pos="5562600"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tabLst>
                <a:tab pos="5562600" algn="l"/>
              </a:tabLst>
            </a:pP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x - </a:t>
            </a:r>
            <a:r>
              <a:rPr lang="en-US" sz="2200" dirty="0">
                <a:solidFill>
                  <a:srgbClr val="000000"/>
                </a:solidFill>
                <a:highlight>
                  <a:srgbClr val="FFFFFF"/>
                </a:highlight>
                <a:latin typeface="Consolas" panose="020B0609020204030204" pitchFamily="49" charset="0"/>
              </a:rPr>
              <a:t>0.1</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tabLst>
                <a:tab pos="5562600"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abs</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- 1.1) &lt;= </a:t>
            </a:r>
            <a:r>
              <a:rPr lang="en-US" sz="2200" i="1" dirty="0">
                <a:solidFill>
                  <a:srgbClr val="6F008A"/>
                </a:solidFill>
                <a:highlight>
                  <a:srgbClr val="FFFFFF"/>
                </a:highlight>
                <a:latin typeface="Consolas" panose="020B0609020204030204" pitchFamily="49" charset="0"/>
              </a:rPr>
              <a:t>DBL_EPSILON</a:t>
            </a:r>
            <a:r>
              <a:rPr lang="en-US" sz="2200" dirty="0">
                <a:solidFill>
                  <a:srgbClr val="000000"/>
                </a:solidFill>
                <a:highlight>
                  <a:srgbClr val="FFFFFF"/>
                </a:highlight>
                <a:latin typeface="Consolas" panose="020B0609020204030204" pitchFamily="49" charset="0"/>
              </a:rPr>
              <a:t>;</a:t>
            </a:r>
          </a:p>
          <a:p>
            <a:pPr>
              <a:tabLst>
                <a:tab pos="5562600"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tabLst>
                <a:tab pos="5562600" algn="l"/>
              </a:tabLst>
            </a:pP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 </a:t>
            </a:r>
            <a:r>
              <a:rPr lang="en-US" sz="2200" i="1" dirty="0">
                <a:solidFill>
                  <a:srgbClr val="880000"/>
                </a:solidFill>
                <a:highlight>
                  <a:srgbClr val="FFFFFF"/>
                </a:highlight>
                <a:latin typeface="Consolas" panose="020B0609020204030204" pitchFamily="49" charset="0"/>
              </a:rPr>
              <a:t>abs</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- 1.1) &lt;= </a:t>
            </a:r>
            <a:r>
              <a:rPr lang="en-US" sz="2200" i="1" dirty="0" smtClean="0">
                <a:solidFill>
                  <a:srgbClr val="6F008A"/>
                </a:solidFill>
                <a:highlight>
                  <a:srgbClr val="FFFFFF"/>
                </a:highlight>
                <a:latin typeface="Consolas" panose="020B0609020204030204" pitchFamily="49" charset="0"/>
              </a:rPr>
              <a:t>DBL_EPSILON </a:t>
            </a:r>
            <a:r>
              <a:rPr lang="en-US" sz="2200" dirty="0" smtClean="0">
                <a:highlight>
                  <a:srgbClr val="FFFFFF"/>
                </a:highlight>
                <a:latin typeface="Consolas" panose="020B0609020204030204" pitchFamily="49" charset="0"/>
              </a:rPr>
              <a:t>* 10</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tabLst>
                <a:tab pos="5562600" algn="l"/>
              </a:tabLst>
            </a:pP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8000"/>
              </a:solidFill>
              <a:highlight>
                <a:srgbClr val="FFFFFF"/>
              </a:highlight>
              <a:latin typeface="Consolas" panose="020B0609020204030204" pitchFamily="49" charset="0"/>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6516216" y="1628800"/>
            <a:ext cx="1692188" cy="4392488"/>
          </a:xfrm>
          <a:prstGeom prst="rect">
            <a:avLst/>
          </a:prstGeom>
          <a:solidFill>
            <a:schemeClr val="tx1"/>
          </a:solidFill>
        </p:spPr>
        <p:txBody>
          <a:bodyPr wrap="square">
            <a:noAutofit/>
          </a:bodyPr>
          <a:lstStyle/>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0</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endPar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39164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103</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Логические операции</a:t>
            </a:r>
          </a:p>
        </p:txBody>
      </p:sp>
      <p:graphicFrame>
        <p:nvGraphicFramePr>
          <p:cNvPr id="8" name="Таблица 7"/>
          <p:cNvGraphicFramePr>
            <a:graphicFrameLocks noGrp="1"/>
          </p:cNvGraphicFramePr>
          <p:nvPr>
            <p:extLst>
              <p:ext uri="{D42A27DB-BD31-4B8C-83A1-F6EECF244321}">
                <p14:modId xmlns:p14="http://schemas.microsoft.com/office/powerpoint/2010/main" val="2141518515"/>
              </p:ext>
            </p:extLst>
          </p:nvPr>
        </p:nvGraphicFramePr>
        <p:xfrm>
          <a:off x="815773" y="1378974"/>
          <a:ext cx="3657603" cy="2153920"/>
        </p:xfrm>
        <a:graphic>
          <a:graphicData uri="http://schemas.openxmlformats.org/drawingml/2006/table">
            <a:tbl>
              <a:tblPr>
                <a:tableStyleId>{5C22544A-7EE6-4342-B048-85BDC9FD1C3A}</a:tableStyleId>
              </a:tblPr>
              <a:tblGrid>
                <a:gridCol w="1074060">
                  <a:extLst>
                    <a:ext uri="{9D8B030D-6E8A-4147-A177-3AD203B41FA5}">
                      <a16:colId xmlns="" xmlns:a16="http://schemas.microsoft.com/office/drawing/2014/main" val="20000"/>
                    </a:ext>
                  </a:extLst>
                </a:gridCol>
                <a:gridCol w="1059542">
                  <a:extLst>
                    <a:ext uri="{9D8B030D-6E8A-4147-A177-3AD203B41FA5}">
                      <a16:colId xmlns="" xmlns:a16="http://schemas.microsoft.com/office/drawing/2014/main" val="20001"/>
                    </a:ext>
                  </a:extLst>
                </a:gridCol>
                <a:gridCol w="1524001">
                  <a:extLst>
                    <a:ext uri="{9D8B030D-6E8A-4147-A177-3AD203B41FA5}">
                      <a16:colId xmlns="" xmlns:a16="http://schemas.microsoft.com/office/drawing/2014/main" val="20002"/>
                    </a:ext>
                  </a:extLst>
                </a:gridCol>
              </a:tblGrid>
              <a:tr h="370840">
                <a:tc>
                  <a:txBody>
                    <a:bodyPr/>
                    <a:lstStyle/>
                    <a:p>
                      <a:pPr algn="ctr"/>
                      <a:r>
                        <a:rPr lang="en-US" sz="2200" b="1" baseline="0" dirty="0" smtClean="0">
                          <a:solidFill>
                            <a:srgbClr val="000080"/>
                          </a:solidFill>
                        </a:rPr>
                        <a:t>a</a:t>
                      </a:r>
                      <a:endParaRPr lang="ru-RU" sz="2200" b="1" dirty="0">
                        <a:solidFill>
                          <a:srgbClr val="000080"/>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solidFill>
                            <a:srgbClr val="000080"/>
                          </a:solidFill>
                        </a:rPr>
                        <a:t>b</a:t>
                      </a:r>
                      <a:endParaRPr lang="ru-RU" sz="2200" b="1" dirty="0">
                        <a:solidFill>
                          <a:srgbClr val="000080"/>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solidFill>
                            <a:srgbClr val="000080"/>
                          </a:solidFill>
                        </a:rPr>
                        <a:t>a</a:t>
                      </a:r>
                      <a:r>
                        <a:rPr lang="en-US" sz="2200" b="1" dirty="0" smtClean="0">
                          <a:solidFill>
                            <a:schemeClr val="tx1"/>
                          </a:solidFill>
                        </a:rPr>
                        <a:t> AND </a:t>
                      </a:r>
                      <a:r>
                        <a:rPr lang="en-US" sz="2200" b="1" dirty="0" smtClean="0">
                          <a:solidFill>
                            <a:srgbClr val="000080"/>
                          </a:solidFill>
                        </a:rPr>
                        <a:t>b</a:t>
                      </a:r>
                      <a:r>
                        <a:rPr lang="en-US" sz="2200" b="1" dirty="0" smtClean="0">
                          <a:solidFill>
                            <a:schemeClr val="tx1"/>
                          </a:solidFill>
                        </a:rPr>
                        <a:t>   </a:t>
                      </a:r>
                    </a:p>
                    <a:p>
                      <a:pPr algn="ctr"/>
                      <a:r>
                        <a:rPr lang="en-US" sz="2200" b="1" dirty="0" smtClean="0">
                          <a:solidFill>
                            <a:schemeClr val="tx1"/>
                          </a:solidFill>
                        </a:rPr>
                        <a:t> &amp;&amp;</a:t>
                      </a:r>
                      <a:endParaRPr lang="ru-RU" sz="2200" b="1" dirty="0">
                        <a:solidFill>
                          <a:schemeClr val="tx1"/>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smtClean="0">
                          <a:solidFill>
                            <a:srgbClr val="0000FF"/>
                          </a:solidFill>
                          <a:latin typeface="Consolas" panose="020B0609020204030204" pitchFamily="49" charset="0"/>
                          <a:cs typeface="Consolas" panose="020B0609020204030204" pitchFamily="49" charset="0"/>
                        </a:rPr>
                        <a:t>true</a:t>
                      </a:r>
                      <a:endParaRPr lang="ru-RU" sz="2200" smtClean="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3973120459"/>
              </p:ext>
            </p:extLst>
          </p:nvPr>
        </p:nvGraphicFramePr>
        <p:xfrm>
          <a:off x="5082976" y="1386364"/>
          <a:ext cx="3236685" cy="2153920"/>
        </p:xfrm>
        <a:graphic>
          <a:graphicData uri="http://schemas.openxmlformats.org/drawingml/2006/table">
            <a:tbl>
              <a:tblPr>
                <a:tableStyleId>{5C22544A-7EE6-4342-B048-85BDC9FD1C3A}</a:tableStyleId>
              </a:tblPr>
              <a:tblGrid>
                <a:gridCol w="1078895">
                  <a:extLst>
                    <a:ext uri="{9D8B030D-6E8A-4147-A177-3AD203B41FA5}">
                      <a16:colId xmlns="" xmlns:a16="http://schemas.microsoft.com/office/drawing/2014/main" val="20000"/>
                    </a:ext>
                  </a:extLst>
                </a:gridCol>
                <a:gridCol w="1078895">
                  <a:extLst>
                    <a:ext uri="{9D8B030D-6E8A-4147-A177-3AD203B41FA5}">
                      <a16:colId xmlns="" xmlns:a16="http://schemas.microsoft.com/office/drawing/2014/main" val="20001"/>
                    </a:ext>
                  </a:extLst>
                </a:gridCol>
                <a:gridCol w="1078895">
                  <a:extLst>
                    <a:ext uri="{9D8B030D-6E8A-4147-A177-3AD203B41FA5}">
                      <a16:colId xmlns="" xmlns:a16="http://schemas.microsoft.com/office/drawing/2014/main" val="20002"/>
                    </a:ext>
                  </a:extLst>
                </a:gridCol>
              </a:tblGrid>
              <a:tr h="370840">
                <a:tc>
                  <a:txBody>
                    <a:bodyPr/>
                    <a:lstStyle/>
                    <a:p>
                      <a:pPr algn="ctr"/>
                      <a:r>
                        <a:rPr lang="en-US" sz="2200" b="1" dirty="0" smtClean="0">
                          <a:solidFill>
                            <a:schemeClr val="tx1"/>
                          </a:solidFill>
                        </a:rPr>
                        <a:t>bool</a:t>
                      </a:r>
                      <a:r>
                        <a:rPr lang="en-US" sz="2200" b="1" baseline="0" dirty="0" smtClean="0">
                          <a:solidFill>
                            <a:schemeClr val="tx1"/>
                          </a:solidFill>
                        </a:rPr>
                        <a:t>  </a:t>
                      </a:r>
                      <a:r>
                        <a:rPr lang="en-US" sz="2200" b="1" baseline="0" dirty="0" smtClean="0">
                          <a:solidFill>
                            <a:srgbClr val="000080"/>
                          </a:solidFill>
                        </a:rPr>
                        <a:t>a</a:t>
                      </a:r>
                      <a:endParaRPr lang="ru-RU" sz="2200" b="1" dirty="0">
                        <a:solidFill>
                          <a:srgbClr val="000080"/>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solidFill>
                            <a:schemeClr val="tx1"/>
                          </a:solidFill>
                        </a:rPr>
                        <a:t>bool </a:t>
                      </a:r>
                      <a:r>
                        <a:rPr lang="en-US" sz="2200" b="1" dirty="0" smtClean="0">
                          <a:solidFill>
                            <a:srgbClr val="000080"/>
                          </a:solidFill>
                        </a:rPr>
                        <a:t>b</a:t>
                      </a:r>
                      <a:endParaRPr lang="ru-RU" sz="2200" b="1" dirty="0">
                        <a:solidFill>
                          <a:srgbClr val="000080"/>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solidFill>
                            <a:srgbClr val="000080"/>
                          </a:solidFill>
                        </a:rPr>
                        <a:t>a</a:t>
                      </a:r>
                      <a:r>
                        <a:rPr lang="en-US" sz="2200" b="1" baseline="0" dirty="0" smtClean="0">
                          <a:solidFill>
                            <a:schemeClr val="tx1"/>
                          </a:solidFill>
                        </a:rPr>
                        <a:t> OR</a:t>
                      </a:r>
                      <a:r>
                        <a:rPr lang="en-US" sz="2200" b="1" dirty="0" smtClean="0">
                          <a:solidFill>
                            <a:schemeClr val="tx1"/>
                          </a:solidFill>
                        </a:rPr>
                        <a:t> </a:t>
                      </a:r>
                      <a:r>
                        <a:rPr lang="en-US" sz="2200" b="1" dirty="0" smtClean="0">
                          <a:solidFill>
                            <a:srgbClr val="000080"/>
                          </a:solidFill>
                        </a:rPr>
                        <a:t>b</a:t>
                      </a:r>
                    </a:p>
                    <a:p>
                      <a:pPr algn="ctr"/>
                      <a:r>
                        <a:rPr lang="en-US" sz="2200" b="1" dirty="0" smtClean="0">
                          <a:solidFill>
                            <a:schemeClr val="tx1"/>
                          </a:solidFill>
                        </a:rPr>
                        <a:t>||</a:t>
                      </a:r>
                      <a:endParaRPr lang="ru-RU" sz="2200" b="1" dirty="0">
                        <a:solidFill>
                          <a:schemeClr val="tx1"/>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4093981917"/>
              </p:ext>
            </p:extLst>
          </p:nvPr>
        </p:nvGraphicFramePr>
        <p:xfrm>
          <a:off x="801263" y="3710729"/>
          <a:ext cx="3686624" cy="1854200"/>
        </p:xfrm>
        <a:graphic>
          <a:graphicData uri="http://schemas.openxmlformats.org/drawingml/2006/table">
            <a:tbl>
              <a:tblPr>
                <a:tableStyleId>{073A0DAA-6AF3-43AB-8588-CEC1D06C72B9}</a:tableStyleId>
              </a:tblPr>
              <a:tblGrid>
                <a:gridCol w="1059539">
                  <a:extLst>
                    <a:ext uri="{9D8B030D-6E8A-4147-A177-3AD203B41FA5}">
                      <a16:colId xmlns="" xmlns:a16="http://schemas.microsoft.com/office/drawing/2014/main" val="20000"/>
                    </a:ext>
                  </a:extLst>
                </a:gridCol>
                <a:gridCol w="1059543">
                  <a:extLst>
                    <a:ext uri="{9D8B030D-6E8A-4147-A177-3AD203B41FA5}">
                      <a16:colId xmlns="" xmlns:a16="http://schemas.microsoft.com/office/drawing/2014/main" val="20001"/>
                    </a:ext>
                  </a:extLst>
                </a:gridCol>
                <a:gridCol w="1567542">
                  <a:extLst>
                    <a:ext uri="{9D8B030D-6E8A-4147-A177-3AD203B41FA5}">
                      <a16:colId xmlns="" xmlns:a16="http://schemas.microsoft.com/office/drawing/2014/main" val="20002"/>
                    </a:ext>
                  </a:extLst>
                </a:gridCol>
              </a:tblGrid>
              <a:tr h="370840">
                <a:tc>
                  <a:txBody>
                    <a:bodyPr/>
                    <a:lstStyle/>
                    <a:p>
                      <a:pPr algn="ctr"/>
                      <a:r>
                        <a:rPr lang="en-US" sz="2200" b="1" dirty="0" smtClean="0">
                          <a:solidFill>
                            <a:schemeClr val="tx1"/>
                          </a:solidFill>
                        </a:rPr>
                        <a:t>bool</a:t>
                      </a:r>
                      <a:r>
                        <a:rPr lang="en-US" sz="2200" b="1" baseline="0" dirty="0" smtClean="0">
                          <a:solidFill>
                            <a:schemeClr val="tx1"/>
                          </a:solidFill>
                        </a:rPr>
                        <a:t>  </a:t>
                      </a:r>
                      <a:r>
                        <a:rPr lang="en-US" sz="2200" b="1" baseline="0" dirty="0" smtClean="0">
                          <a:solidFill>
                            <a:srgbClr val="000080"/>
                          </a:solidFill>
                        </a:rPr>
                        <a:t>a</a:t>
                      </a:r>
                      <a:endParaRPr lang="ru-RU" sz="2200" b="1" dirty="0">
                        <a:solidFill>
                          <a:srgbClr val="000080"/>
                        </a:solidFill>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b="1" dirty="0" smtClean="0">
                          <a:solidFill>
                            <a:schemeClr val="tx1"/>
                          </a:solidFill>
                        </a:rPr>
                        <a:t>bool </a:t>
                      </a:r>
                      <a:r>
                        <a:rPr lang="en-US" sz="2200" b="1" dirty="0" smtClean="0">
                          <a:solidFill>
                            <a:srgbClr val="000080"/>
                          </a:solidFill>
                        </a:rPr>
                        <a:t>b</a:t>
                      </a:r>
                      <a:endParaRPr lang="ru-RU" sz="2200" b="1" dirty="0">
                        <a:solidFill>
                          <a:srgbClr val="000080"/>
                        </a:solidFill>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b="1" dirty="0" smtClean="0">
                          <a:solidFill>
                            <a:srgbClr val="000080"/>
                          </a:solidFill>
                        </a:rPr>
                        <a:t>a</a:t>
                      </a:r>
                      <a:r>
                        <a:rPr lang="en-US" sz="2200" b="1" dirty="0" smtClean="0">
                          <a:solidFill>
                            <a:schemeClr val="tx1"/>
                          </a:solidFill>
                        </a:rPr>
                        <a:t> XOR </a:t>
                      </a:r>
                      <a:r>
                        <a:rPr lang="en-US" sz="2200" b="1" dirty="0" smtClean="0">
                          <a:solidFill>
                            <a:srgbClr val="000080"/>
                          </a:solidFill>
                        </a:rPr>
                        <a:t>b</a:t>
                      </a:r>
                      <a:endParaRPr lang="ru-RU" sz="2200" b="1" dirty="0">
                        <a:solidFill>
                          <a:srgbClr val="000080"/>
                        </a:solidFill>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false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4"/>
                  </a:ext>
                </a:extLst>
              </a:tr>
            </a:tbl>
          </a:graphicData>
        </a:graphic>
      </p:graphicFrame>
      <p:sp>
        <p:nvSpPr>
          <p:cNvPr id="13" name="TextBox 12"/>
          <p:cNvSpPr txBox="1"/>
          <p:nvPr/>
        </p:nvSpPr>
        <p:spPr>
          <a:xfrm>
            <a:off x="179512" y="5625244"/>
            <a:ext cx="6336704" cy="677108"/>
          </a:xfrm>
          <a:prstGeom prst="rect">
            <a:avLst/>
          </a:prstGeom>
          <a:noFill/>
          <a:ln>
            <a:solidFill>
              <a:schemeClr val="accent1"/>
            </a:solidFill>
          </a:ln>
        </p:spPr>
        <p:txBody>
          <a:bodyPr wrap="square" lIns="36000" tIns="0" rIns="36000" bIns="0" rtlCol="0">
            <a:spAutoFit/>
          </a:bodyPr>
          <a:lstStyle/>
          <a:p>
            <a:r>
              <a:rPr lang="ru-RU" sz="2200" dirty="0" smtClean="0"/>
              <a:t>Логическая операция </a:t>
            </a:r>
            <a:r>
              <a:rPr lang="en-US" sz="2200" dirty="0"/>
              <a:t>X</a:t>
            </a:r>
            <a:r>
              <a:rPr lang="en-US" sz="2200" dirty="0" smtClean="0"/>
              <a:t>OR </a:t>
            </a:r>
            <a:r>
              <a:rPr lang="ru-RU" sz="2200" dirty="0"/>
              <a:t>н</a:t>
            </a:r>
            <a:r>
              <a:rPr lang="ru-RU" sz="2200" dirty="0" smtClean="0"/>
              <a:t>е реализована в С и С++,</a:t>
            </a:r>
            <a:r>
              <a:rPr lang="en-US" sz="2200" dirty="0" smtClean="0"/>
              <a:t> </a:t>
            </a:r>
            <a:r>
              <a:rPr lang="ru-RU" sz="2200" dirty="0" smtClean="0"/>
              <a:t>есть только аналогичная битовая операция </a:t>
            </a:r>
            <a:r>
              <a:rPr lang="en-US" sz="2200" dirty="0" smtClean="0"/>
              <a:t>^</a:t>
            </a:r>
            <a:endParaRPr lang="ru-RU" sz="2200" dirty="0"/>
          </a:p>
        </p:txBody>
      </p:sp>
      <p:graphicFrame>
        <p:nvGraphicFramePr>
          <p:cNvPr id="14" name="Таблица 13"/>
          <p:cNvGraphicFramePr>
            <a:graphicFrameLocks noGrp="1"/>
          </p:cNvGraphicFramePr>
          <p:nvPr>
            <p:extLst>
              <p:ext uri="{D42A27DB-BD31-4B8C-83A1-F6EECF244321}">
                <p14:modId xmlns:p14="http://schemas.microsoft.com/office/powerpoint/2010/main" val="4116289174"/>
              </p:ext>
            </p:extLst>
          </p:nvPr>
        </p:nvGraphicFramePr>
        <p:xfrm>
          <a:off x="5082976" y="3710729"/>
          <a:ext cx="2157790" cy="1412240"/>
        </p:xfrm>
        <a:graphic>
          <a:graphicData uri="http://schemas.openxmlformats.org/drawingml/2006/table">
            <a:tbl>
              <a:tblPr>
                <a:tableStyleId>{5C22544A-7EE6-4342-B048-85BDC9FD1C3A}</a:tableStyleId>
              </a:tblPr>
              <a:tblGrid>
                <a:gridCol w="1078895">
                  <a:extLst>
                    <a:ext uri="{9D8B030D-6E8A-4147-A177-3AD203B41FA5}">
                      <a16:colId xmlns="" xmlns:a16="http://schemas.microsoft.com/office/drawing/2014/main" val="20000"/>
                    </a:ext>
                  </a:extLst>
                </a:gridCol>
                <a:gridCol w="1078895">
                  <a:extLst>
                    <a:ext uri="{9D8B030D-6E8A-4147-A177-3AD203B41FA5}">
                      <a16:colId xmlns="" xmlns:a16="http://schemas.microsoft.com/office/drawing/2014/main" val="20001"/>
                    </a:ext>
                  </a:extLst>
                </a:gridCol>
              </a:tblGrid>
              <a:tr h="379051">
                <a:tc>
                  <a:txBody>
                    <a:bodyPr/>
                    <a:lstStyle/>
                    <a:p>
                      <a:pPr algn="ctr"/>
                      <a:r>
                        <a:rPr lang="en-US" sz="2200" b="1" dirty="0" smtClean="0">
                          <a:solidFill>
                            <a:schemeClr val="tx1"/>
                          </a:solidFill>
                        </a:rPr>
                        <a:t>bool</a:t>
                      </a:r>
                      <a:r>
                        <a:rPr lang="en-US" sz="2200" b="1" baseline="0" dirty="0" smtClean="0">
                          <a:solidFill>
                            <a:schemeClr val="tx1"/>
                          </a:solidFill>
                        </a:rPr>
                        <a:t>  a</a:t>
                      </a:r>
                      <a:endParaRPr lang="ru-RU" sz="2200" b="1" dirty="0">
                        <a:solidFill>
                          <a:schemeClr val="tx1"/>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solidFill>
                            <a:schemeClr val="tx1"/>
                          </a:solidFill>
                        </a:rPr>
                        <a:t>NOT a</a:t>
                      </a:r>
                    </a:p>
                    <a:p>
                      <a:pPr algn="ctr"/>
                      <a:r>
                        <a:rPr lang="en-US" sz="2200" b="1" dirty="0" smtClean="0">
                          <a:solidFill>
                            <a:schemeClr val="tx1"/>
                          </a:solidFill>
                        </a:rPr>
                        <a:t>!</a:t>
                      </a:r>
                      <a:endParaRPr lang="ru-RU" sz="2200" b="1" dirty="0">
                        <a:solidFill>
                          <a:schemeClr val="tx1"/>
                        </a:solidFill>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200" smtClean="0">
                          <a:solidFill>
                            <a:srgbClr val="0000FF"/>
                          </a:solidFill>
                          <a:latin typeface="Consolas" panose="020B0609020204030204" pitchFamily="49" charset="0"/>
                          <a:cs typeface="Consolas" panose="020B0609020204030204" pitchFamily="49" charset="0"/>
                        </a:rPr>
                        <a:t>true</a:t>
                      </a:r>
                      <a:endParaRPr lang="ru-RU" sz="220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FF"/>
                          </a:solidFill>
                          <a:latin typeface="Consolas" panose="020B0609020204030204" pitchFamily="49" charset="0"/>
                          <a:cs typeface="Consolas" panose="020B0609020204030204" pitchFamily="49" charset="0"/>
                        </a:rPr>
                        <a:t>false</a:t>
                      </a:r>
                      <a:endParaRPr lang="ru-RU" sz="2200" dirty="0">
                        <a:solidFill>
                          <a:srgbClr val="0000FF"/>
                        </a:solidFill>
                        <a:latin typeface="Consolas" panose="020B0609020204030204" pitchFamily="49" charset="0"/>
                        <a:cs typeface="Consolas" panose="020B0609020204030204" pitchFamily="49" charset="0"/>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15" name="TextBox 14"/>
          <p:cNvSpPr txBox="1"/>
          <p:nvPr/>
        </p:nvSpPr>
        <p:spPr>
          <a:xfrm>
            <a:off x="7308304" y="5445224"/>
            <a:ext cx="1594323" cy="769441"/>
          </a:xfrm>
          <a:prstGeom prst="rect">
            <a:avLst/>
          </a:prstGeom>
          <a:noFill/>
          <a:ln>
            <a:solidFill>
              <a:schemeClr val="accent1"/>
            </a:solidFill>
          </a:ln>
        </p:spPr>
        <p:txBody>
          <a:bodyPr wrap="square" rtlCol="0">
            <a:spAutoFit/>
          </a:bodyPr>
          <a:lstStyle/>
          <a:p>
            <a:r>
              <a:rPr lang="en-US" sz="2200" dirty="0" smtClean="0">
                <a:latin typeface="Consolas" panose="020B0609020204030204" pitchFamily="49" charset="0"/>
                <a:cs typeface="Consolas" panose="020B0609020204030204" pitchFamily="49" charset="0"/>
              </a:rPr>
              <a:t>0 – </a:t>
            </a:r>
            <a:r>
              <a:rPr lang="en-US" sz="2200" dirty="0" smtClean="0">
                <a:solidFill>
                  <a:srgbClr val="0000FF"/>
                </a:solidFill>
                <a:latin typeface="Consolas" panose="020B0609020204030204" pitchFamily="49" charset="0"/>
                <a:cs typeface="Consolas" panose="020B0609020204030204" pitchFamily="49" charset="0"/>
              </a:rPr>
              <a:t>false</a:t>
            </a:r>
          </a:p>
          <a:p>
            <a:r>
              <a:rPr lang="en-US" sz="2200" dirty="0" smtClean="0">
                <a:latin typeface="Consolas" panose="020B0609020204030204" pitchFamily="49" charset="0"/>
                <a:cs typeface="Consolas" panose="020B0609020204030204" pitchFamily="49" charset="0"/>
              </a:rPr>
              <a:t>1 – </a:t>
            </a:r>
            <a:r>
              <a:rPr lang="en-US" sz="2200" dirty="0" smtClean="0">
                <a:solidFill>
                  <a:srgbClr val="0000FF"/>
                </a:solidFill>
                <a:latin typeface="Consolas" panose="020B0609020204030204" pitchFamily="49" charset="0"/>
                <a:cs typeface="Consolas" panose="020B0609020204030204" pitchFamily="49" charset="0"/>
              </a:rPr>
              <a:t>true</a:t>
            </a:r>
            <a:endParaRPr lang="ru-RU" sz="2200" dirty="0">
              <a:solidFill>
                <a:srgbClr val="0000FF"/>
              </a:solidFill>
              <a:latin typeface="Consolas" panose="020B0609020204030204" pitchFamily="49" charset="0"/>
              <a:cs typeface="Consolas" panose="020B0609020204030204" pitchFamily="49" charset="0"/>
            </a:endParaRPr>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1209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104</a:t>
            </a:fld>
            <a:endParaRPr lang="ru-RU"/>
          </a:p>
        </p:txBody>
      </p:sp>
      <p:sp>
        <p:nvSpPr>
          <p:cNvPr id="8" name="Rectangle 2"/>
          <p:cNvSpPr txBox="1">
            <a:spLocks noChangeArrowheads="1"/>
          </p:cNvSpPr>
          <p:nvPr/>
        </p:nvSpPr>
        <p:spPr>
          <a:xfrm>
            <a:off x="539552" y="332656"/>
            <a:ext cx="8159303" cy="115212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операций сравнения и логических  операций </a:t>
            </a:r>
          </a:p>
        </p:txBody>
      </p:sp>
      <p:graphicFrame>
        <p:nvGraphicFramePr>
          <p:cNvPr id="9" name="Таблица 8"/>
          <p:cNvGraphicFramePr>
            <a:graphicFrameLocks noGrp="1"/>
          </p:cNvGraphicFramePr>
          <p:nvPr>
            <p:extLst>
              <p:ext uri="{D42A27DB-BD31-4B8C-83A1-F6EECF244321}">
                <p14:modId xmlns:p14="http://schemas.microsoft.com/office/powerpoint/2010/main" val="538420564"/>
              </p:ext>
            </p:extLst>
          </p:nvPr>
        </p:nvGraphicFramePr>
        <p:xfrm>
          <a:off x="2051720" y="1988840"/>
          <a:ext cx="4366662" cy="2560320"/>
        </p:xfrm>
        <a:graphic>
          <a:graphicData uri="http://schemas.openxmlformats.org/drawingml/2006/table">
            <a:tbl>
              <a:tblPr>
                <a:tableStyleId>{5C22544A-7EE6-4342-B048-85BDC9FD1C3A}</a:tableStyleId>
              </a:tblPr>
              <a:tblGrid>
                <a:gridCol w="2844316">
                  <a:extLst>
                    <a:ext uri="{9D8B030D-6E8A-4147-A177-3AD203B41FA5}">
                      <a16:colId xmlns="" xmlns:a16="http://schemas.microsoft.com/office/drawing/2014/main" val="20000"/>
                    </a:ext>
                  </a:extLst>
                </a:gridCol>
                <a:gridCol w="1522346">
                  <a:extLst>
                    <a:ext uri="{9D8B030D-6E8A-4147-A177-3AD203B41FA5}">
                      <a16:colId xmlns="" xmlns:a16="http://schemas.microsoft.com/office/drawing/2014/main" val="20001"/>
                    </a:ext>
                  </a:extLst>
                </a:gridCol>
              </a:tblGrid>
              <a:tr h="370840">
                <a:tc>
                  <a:txBody>
                    <a:bodyPr/>
                    <a:lstStyle/>
                    <a:p>
                      <a:pPr algn="ctr"/>
                      <a:r>
                        <a:rPr lang="ru-RU" sz="2200" b="1" dirty="0" smtClean="0"/>
                        <a:t>Оператор</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Приоритет</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0792">
                <a:tc>
                  <a:txBody>
                    <a:bodyPr/>
                    <a:lstStyle/>
                    <a:p>
                      <a:pPr algn="ct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dirty="0" smtClean="0"/>
                        <a:t>Высший</a:t>
                      </a: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Consolas" panose="020B0609020204030204" pitchFamily="49" charset="0"/>
                          <a:cs typeface="Consolas" panose="020B0609020204030204" pitchFamily="49" charset="0"/>
                        </a:rPr>
                        <a:t>&gt;</a:t>
                      </a:r>
                      <a:r>
                        <a:rPr lang="en-US" sz="2200" baseline="0" dirty="0" smtClean="0">
                          <a:latin typeface="Consolas" panose="020B0609020204030204" pitchFamily="49" charset="0"/>
                          <a:cs typeface="Consolas" panose="020B0609020204030204" pitchFamily="49" charset="0"/>
                        </a:rPr>
                        <a:t>  &gt;=  &lt;   &lt;=</a:t>
                      </a:r>
                      <a:r>
                        <a:rPr lang="ru-RU" sz="2200" dirty="0" smtClean="0">
                          <a:latin typeface="Consolas" panose="020B0609020204030204" pitchFamily="49" charset="0"/>
                          <a:cs typeface="Consolas" panose="020B0609020204030204" pitchFamily="49" charset="0"/>
                        </a:rPr>
                        <a:t> </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en-US" sz="2200" dirty="0" smtClean="0">
                          <a:latin typeface="Consolas" panose="020B0609020204030204" pitchFamily="49" charset="0"/>
                          <a:cs typeface="Consolas" panose="020B0609020204030204" pitchFamily="49" charset="0"/>
                        </a:rPr>
                        <a:t>==    !=</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en-US" sz="2200" dirty="0" smtClean="0">
                          <a:latin typeface="Consolas" panose="020B0609020204030204" pitchFamily="49" charset="0"/>
                          <a:cs typeface="Consolas" panose="020B0609020204030204" pitchFamily="49" charset="0"/>
                        </a:rPr>
                        <a:t>&amp;&amp;</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ctr"/>
                      <a:r>
                        <a:rPr lang="en-US"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dirty="0" smtClean="0"/>
                        <a:t>Низший</a:t>
                      </a: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1" name="Rectangle 3"/>
          <p:cNvSpPr txBox="1">
            <a:spLocks noChangeArrowheads="1"/>
          </p:cNvSpPr>
          <p:nvPr/>
        </p:nvSpPr>
        <p:spPr bwMode="auto">
          <a:xfrm>
            <a:off x="683761" y="4797152"/>
            <a:ext cx="7921625" cy="13681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lvl="0" indent="-457200" defTabSz="914400" fontAlgn="base">
              <a:spcBef>
                <a:spcPct val="20000"/>
              </a:spcBef>
              <a:spcAft>
                <a:spcPct val="0"/>
              </a:spcAft>
              <a:buClr>
                <a:schemeClr val="accent1"/>
              </a:buClr>
              <a:buSzPct val="80000"/>
              <a:buFont typeface="Wingdings" pitchFamily="2" charset="2"/>
              <a:buChar char="l"/>
              <a:tabLst>
                <a:tab pos="2593975" algn="l"/>
              </a:tabLst>
              <a:defRPr/>
            </a:pPr>
            <a:r>
              <a:rPr lang="ru-RU" sz="2000" kern="0" dirty="0" smtClean="0"/>
              <a:t>операции </a:t>
            </a:r>
            <a:r>
              <a:rPr lang="ru-RU" sz="2000" kern="0" dirty="0"/>
              <a:t>сравнения и логические операции имеют приоритет </a:t>
            </a:r>
            <a:r>
              <a:rPr lang="ru-RU" sz="2000" kern="0" dirty="0" smtClean="0"/>
              <a:t>ниже, </a:t>
            </a:r>
            <a:r>
              <a:rPr lang="ru-RU" sz="2000" kern="0" dirty="0"/>
              <a:t>чем арифметические операции</a:t>
            </a:r>
          </a:p>
          <a:p>
            <a:pPr marL="457200" lvl="0" indent="-457200" defTabSz="914400" fontAlgn="base">
              <a:spcBef>
                <a:spcPct val="20000"/>
              </a:spcBef>
              <a:spcAft>
                <a:spcPct val="0"/>
              </a:spcAft>
              <a:buClr>
                <a:schemeClr val="accent1"/>
              </a:buClr>
              <a:buSzPct val="80000"/>
              <a:buFont typeface="Wingdings" pitchFamily="2" charset="2"/>
              <a:buChar char="l"/>
              <a:tabLst>
                <a:tab pos="2593975" algn="l"/>
              </a:tabLst>
              <a:defRPr/>
            </a:pPr>
            <a:r>
              <a:rPr lang="ru-RU" sz="2000" kern="0" dirty="0" smtClean="0"/>
              <a:t>для </a:t>
            </a:r>
            <a:r>
              <a:rPr lang="ru-RU" sz="2000" kern="0" dirty="0"/>
              <a:t>изменения порядка выполнения операций применяют </a:t>
            </a:r>
            <a:r>
              <a:rPr lang="ru-RU" sz="2000" kern="0" dirty="0" smtClean="0"/>
              <a:t>скобки</a:t>
            </a:r>
          </a:p>
          <a:p>
            <a:pPr lvl="0" defTabSz="914400" fontAlgn="base">
              <a:spcBef>
                <a:spcPct val="20000"/>
              </a:spcBef>
              <a:spcAft>
                <a:spcPct val="0"/>
              </a:spcAft>
              <a:buClr>
                <a:schemeClr val="accent1"/>
              </a:buClr>
              <a:buSzPct val="80000"/>
              <a:tabLst>
                <a:tab pos="2593975" algn="l"/>
              </a:tabLst>
              <a:defRPr/>
            </a:pPr>
            <a:endParaRPr kumimoji="0" lang="ru-RU"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05917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105</a:t>
            </a:fld>
            <a:endParaRPr lang="ru-RU"/>
          </a:p>
        </p:txBody>
      </p:sp>
      <p:sp>
        <p:nvSpPr>
          <p:cNvPr id="8" name="Rectangle 2"/>
          <p:cNvSpPr txBox="1">
            <a:spLocks noChangeArrowheads="1"/>
          </p:cNvSpPr>
          <p:nvPr/>
        </p:nvSpPr>
        <p:spPr>
          <a:xfrm>
            <a:off x="493538" y="116632"/>
            <a:ext cx="8159303" cy="93610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Побитовые операции </a:t>
            </a:r>
          </a:p>
        </p:txBody>
      </p:sp>
      <p:graphicFrame>
        <p:nvGraphicFramePr>
          <p:cNvPr id="10" name="Таблица 9"/>
          <p:cNvGraphicFramePr>
            <a:graphicFrameLocks noGrp="1"/>
          </p:cNvGraphicFramePr>
          <p:nvPr>
            <p:extLst>
              <p:ext uri="{D42A27DB-BD31-4B8C-83A1-F6EECF244321}">
                <p14:modId xmlns:p14="http://schemas.microsoft.com/office/powerpoint/2010/main" val="983553663"/>
              </p:ext>
            </p:extLst>
          </p:nvPr>
        </p:nvGraphicFramePr>
        <p:xfrm>
          <a:off x="1547664" y="1088740"/>
          <a:ext cx="5940660" cy="2743200"/>
        </p:xfrm>
        <a:graphic>
          <a:graphicData uri="http://schemas.openxmlformats.org/drawingml/2006/table">
            <a:tbl>
              <a:tblPr>
                <a:tableStyleId>{5C22544A-7EE6-4342-B048-85BDC9FD1C3A}</a:tableStyleId>
              </a:tblPr>
              <a:tblGrid>
                <a:gridCol w="1584175">
                  <a:extLst>
                    <a:ext uri="{9D8B030D-6E8A-4147-A177-3AD203B41FA5}">
                      <a16:colId xmlns="" xmlns:a16="http://schemas.microsoft.com/office/drawing/2014/main" val="20000"/>
                    </a:ext>
                  </a:extLst>
                </a:gridCol>
                <a:gridCol w="4356485">
                  <a:extLst>
                    <a:ext uri="{9D8B030D-6E8A-4147-A177-3AD203B41FA5}">
                      <a16:colId xmlns="" xmlns:a16="http://schemas.microsoft.com/office/drawing/2014/main" val="20001"/>
                    </a:ext>
                  </a:extLst>
                </a:gridCol>
              </a:tblGrid>
              <a:tr h="326572">
                <a:tc>
                  <a:txBody>
                    <a:bodyPr/>
                    <a:lstStyle/>
                    <a:p>
                      <a:pPr algn="ctr"/>
                      <a:r>
                        <a:rPr lang="ru-RU" sz="2200" b="1" dirty="0" smtClean="0"/>
                        <a:t>Операторы</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tabLst>
                          <a:tab pos="1168400" algn="l"/>
                          <a:tab pos="1431925" algn="l"/>
                        </a:tabLst>
                      </a:pPr>
                      <a:r>
                        <a:rPr lang="ru-RU" sz="2200" b="1" dirty="0" smtClean="0"/>
                        <a:t>Действие</a:t>
                      </a:r>
                      <a:r>
                        <a:rPr lang="ru-RU" sz="2400" dirty="0" smtClean="0">
                          <a:solidFill>
                            <a:srgbClr val="000000"/>
                          </a:solidFill>
                          <a:highlight>
                            <a:srgbClr val="FFFFFF"/>
                          </a:highlight>
                          <a:latin typeface="Consolas" panose="020B0609020204030204" pitchFamily="49" charset="0"/>
                        </a:rPr>
                        <a:t>	 </a:t>
                      </a:r>
                      <a:r>
                        <a:rPr lang="ru-RU" sz="2200" b="1" dirty="0" smtClean="0"/>
                        <a:t>(операнды – целые,</a:t>
                      </a:r>
                      <a:br>
                        <a:rPr lang="ru-RU" sz="2200" b="1" dirty="0" smtClean="0"/>
                      </a:br>
                      <a:r>
                        <a:rPr lang="ru-RU" sz="2400" dirty="0" smtClean="0">
                          <a:solidFill>
                            <a:srgbClr val="000000"/>
                          </a:solidFill>
                          <a:highlight>
                            <a:srgbClr val="FFFFFF"/>
                          </a:highlight>
                          <a:latin typeface="Consolas" panose="020B0609020204030204" pitchFamily="49" charset="0"/>
                        </a:rPr>
                        <a:t>		</a:t>
                      </a:r>
                      <a:r>
                        <a:rPr lang="ru-RU" sz="2200" b="1" dirty="0" smtClean="0"/>
                        <a:t>результат – целый) </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82102">
                <a:tc>
                  <a:txBody>
                    <a:bodyPr/>
                    <a:lstStyle/>
                    <a:p>
                      <a:pPr algn="ctr"/>
                      <a:r>
                        <a:rPr lang="en-US" sz="2200" dirty="0" smtClean="0"/>
                        <a:t>&amp;</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aseline="0" smtClean="0"/>
                        <a:t>Побитовое И </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82102">
                <a:tc>
                  <a:txBody>
                    <a:bodyPr/>
                    <a:lstStyle/>
                    <a:p>
                      <a:pPr algn="ctr"/>
                      <a:r>
                        <a:rPr lang="en-US" sz="2200" dirty="0" smtClean="0"/>
                        <a:t>|</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Побитовое</a:t>
                      </a:r>
                      <a:r>
                        <a:rPr lang="ru-RU" sz="2200" baseline="0" smtClean="0"/>
                        <a:t> ИЛИ</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82102">
                <a:tc>
                  <a:txBody>
                    <a:bodyPr/>
                    <a:lstStyle/>
                    <a:p>
                      <a:pPr algn="ctr"/>
                      <a:r>
                        <a:rPr lang="en-US" sz="2200" dirty="0" smtClean="0"/>
                        <a:t>^</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Побитовое</a:t>
                      </a:r>
                      <a:r>
                        <a:rPr lang="ru-RU" sz="2200" baseline="0" smtClean="0"/>
                        <a:t> ИСКЛЮЧАЮЩЕЕ ИЛИ</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82102">
                <a:tc>
                  <a:txBody>
                    <a:bodyPr/>
                    <a:lstStyle/>
                    <a:p>
                      <a:pPr algn="ctr"/>
                      <a:r>
                        <a:rPr lang="en-US" sz="2200" dirty="0" smtClean="0"/>
                        <a:t>&gt;&gt;</a:t>
                      </a:r>
                      <a:r>
                        <a:rPr lang="en-US" sz="2200" baseline="0" dirty="0" smtClean="0"/>
                        <a:t> </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Сдвиг</a:t>
                      </a:r>
                      <a:r>
                        <a:rPr lang="ru-RU" sz="2200" baseline="0" smtClean="0"/>
                        <a:t> вправо</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82102">
                <a:tc>
                  <a:txBody>
                    <a:bodyPr/>
                    <a:lstStyle/>
                    <a:p>
                      <a:pPr algn="ctr"/>
                      <a:r>
                        <a:rPr lang="en-US" sz="2200" dirty="0" smtClean="0"/>
                        <a:t>&lt;&lt;</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Сдвиг</a:t>
                      </a:r>
                      <a:r>
                        <a:rPr lang="ru-RU" sz="2200" baseline="0" smtClean="0"/>
                        <a:t> влево </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82102">
                <a:tc>
                  <a:txBody>
                    <a:bodyPr/>
                    <a:lstStyle/>
                    <a:p>
                      <a:pPr algn="ctr"/>
                      <a:r>
                        <a:rPr lang="en-US" sz="2200" dirty="0" smtClean="0"/>
                        <a:t>~</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Побитовое</a:t>
                      </a:r>
                      <a:r>
                        <a:rPr lang="ru-RU" sz="2200" baseline="0" dirty="0" smtClean="0"/>
                        <a:t> НЕ</a:t>
                      </a:r>
                      <a:endParaRPr lang="ru-RU" sz="2200"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2072357348"/>
              </p:ext>
            </p:extLst>
          </p:nvPr>
        </p:nvGraphicFramePr>
        <p:xfrm>
          <a:off x="4680012" y="4077072"/>
          <a:ext cx="3995220" cy="761556"/>
        </p:xfrm>
        <a:graphic>
          <a:graphicData uri="http://schemas.openxmlformats.org/drawingml/2006/table">
            <a:tbl>
              <a:tblPr>
                <a:tableStyleId>{5C22544A-7EE6-4342-B048-85BDC9FD1C3A}</a:tableStyleId>
              </a:tblPr>
              <a:tblGrid>
                <a:gridCol w="799044">
                  <a:extLst>
                    <a:ext uri="{9D8B030D-6E8A-4147-A177-3AD203B41FA5}">
                      <a16:colId xmlns="" xmlns:a16="http://schemas.microsoft.com/office/drawing/2014/main" val="20000"/>
                    </a:ext>
                  </a:extLst>
                </a:gridCol>
                <a:gridCol w="3196176">
                  <a:extLst>
                    <a:ext uri="{9D8B030D-6E8A-4147-A177-3AD203B41FA5}">
                      <a16:colId xmlns="" xmlns:a16="http://schemas.microsoft.com/office/drawing/2014/main" val="20001"/>
                    </a:ext>
                  </a:extLst>
                </a:gridCol>
              </a:tblGrid>
              <a:tr h="390716">
                <a:tc>
                  <a:txBody>
                    <a:bodyPr/>
                    <a:lstStyle/>
                    <a:p>
                      <a:pPr algn="ctr"/>
                      <a:r>
                        <a:rPr lang="en-US" sz="2200" dirty="0" smtClean="0">
                          <a:latin typeface="Consolas" panose="020B0609020204030204" pitchFamily="49" charset="0"/>
                          <a:cs typeface="Consolas" panose="020B0609020204030204" pitchFamily="49" charset="0"/>
                        </a:rPr>
                        <a:t>y</a:t>
                      </a:r>
                      <a:endParaRPr lang="ru-RU" sz="2200" dirty="0">
                        <a:latin typeface="Consolas" panose="020B0609020204030204" pitchFamily="49" charset="0"/>
                        <a:cs typeface="Consolas" panose="020B0609020204030204" pitchFamily="49" charset="0"/>
                      </a:endParaRPr>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0111</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1111</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a:t>
                      </a:r>
                      <a:r>
                        <a:rPr lang="ru-RU" sz="2200" dirty="0" smtClean="0">
                          <a:latin typeface="Consolas" panose="020B0609020204030204" pitchFamily="49" charset="0"/>
                          <a:cs typeface="Consolas" panose="020B0609020204030204" pitchFamily="49" charset="0"/>
                        </a:rPr>
                        <a:t>0</a:t>
                      </a:r>
                      <a:r>
                        <a:rPr lang="en-US" sz="2200" dirty="0" smtClean="0">
                          <a:latin typeface="Consolas" panose="020B0609020204030204" pitchFamily="49" charset="0"/>
                          <a:cs typeface="Consolas" panose="020B0609020204030204" pitchFamily="49" charset="0"/>
                        </a:rPr>
                        <a:t>1</a:t>
                      </a:r>
                      <a:r>
                        <a:rPr lang="ru-RU" sz="2200" dirty="0" smtClean="0">
                          <a:latin typeface="Consolas" panose="020B0609020204030204" pitchFamily="49" charset="0"/>
                          <a:cs typeface="Consolas" panose="020B0609020204030204" pitchFamily="49" charset="0"/>
                        </a:rPr>
                        <a:t>0 0101</a:t>
                      </a:r>
                      <a:endParaRPr lang="ru-RU" sz="2200" dirty="0">
                        <a:latin typeface="Consolas" panose="020B0609020204030204" pitchFamily="49" charset="0"/>
                        <a:cs typeface="Consolas" panose="020B0609020204030204" pitchFamily="49" charset="0"/>
                      </a:endParaRPr>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sz="2200" smtClean="0">
                          <a:latin typeface="Consolas" panose="020B0609020204030204" pitchFamily="49" charset="0"/>
                          <a:cs typeface="Consolas" panose="020B0609020204030204" pitchFamily="49" charset="0"/>
                        </a:rPr>
                        <a:t>~y</a:t>
                      </a:r>
                      <a:endParaRPr lang="ru-RU" sz="2200">
                        <a:latin typeface="Consolas" panose="020B0609020204030204" pitchFamily="49" charset="0"/>
                        <a:cs typeface="Consolas" panose="020B0609020204030204" pitchFamily="49" charset="0"/>
                      </a:endParaRPr>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2" name="Прямоугольник 1"/>
          <p:cNvSpPr/>
          <p:nvPr/>
        </p:nvSpPr>
        <p:spPr>
          <a:xfrm>
            <a:off x="251520" y="4833156"/>
            <a:ext cx="4212468" cy="1446550"/>
          </a:xfrm>
          <a:prstGeom prst="rect">
            <a:avLst/>
          </a:prstGeom>
          <a:ln>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unsigned</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short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0x7FA5;</a:t>
            </a:r>
            <a:endParaRPr lang="en-US" sz="2200" dirty="0">
              <a:solidFill>
                <a:srgbClr val="000000"/>
              </a:solidFill>
              <a:highlight>
                <a:srgbClr val="FFFFFF"/>
              </a:highlight>
              <a:latin typeface="Consolas" panose="020B0609020204030204" pitchFamily="49" charset="0"/>
            </a:endParaRPr>
          </a:p>
          <a:p>
            <a:pPr>
              <a:tabLst>
                <a:tab pos="3856038" algn="l"/>
              </a:tabLst>
            </a:pPr>
            <a:r>
              <a:rPr lang="fr-FR" sz="2200" i="1" dirty="0" smtClean="0">
                <a:solidFill>
                  <a:srgbClr val="000080"/>
                </a:solidFill>
                <a:highlight>
                  <a:srgbClr val="FFFFFF"/>
                </a:highlight>
                <a:latin typeface="Consolas" panose="020B0609020204030204" pitchFamily="49" charset="0"/>
              </a:rPr>
              <a:t>cout</a:t>
            </a:r>
            <a:r>
              <a:rPr lang="fr-FR" sz="2200" dirty="0" smtClean="0">
                <a:solidFill>
                  <a:srgbClr val="0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&lt;&lt; </a:t>
            </a:r>
            <a:r>
              <a:rPr lang="fr-FR" sz="2200" i="1" dirty="0">
                <a:solidFill>
                  <a:srgbClr val="216F85"/>
                </a:solidFill>
                <a:highlight>
                  <a:srgbClr val="FFFFFF"/>
                </a:highlight>
                <a:latin typeface="Consolas" panose="020B0609020204030204" pitchFamily="49" charset="0"/>
              </a:rPr>
              <a:t>hex</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y</a:t>
            </a:r>
            <a:r>
              <a:rPr lang="fr-FR" sz="2200" dirty="0">
                <a:solidFill>
                  <a:srgbClr val="000000"/>
                </a:solidFill>
                <a:highlight>
                  <a:srgbClr val="FFFFFF"/>
                </a:highlight>
                <a:latin typeface="Consolas" panose="020B0609020204030204" pitchFamily="49" charset="0"/>
              </a:rPr>
              <a:t> &lt;&lt; </a:t>
            </a:r>
            <a:r>
              <a:rPr lang="fr-FR" sz="2200" i="1" dirty="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p>
          <a:p>
            <a:pPr>
              <a:tabLst>
                <a:tab pos="3856038" algn="l"/>
              </a:tabLst>
            </a:pPr>
            <a:r>
              <a:rPr lang="en-US" sz="2200" dirty="0" smtClean="0">
                <a:solidFill>
                  <a:srgbClr val="000080"/>
                </a:solidFill>
                <a:highlight>
                  <a:srgbClr val="FFFFFF"/>
                </a:highlight>
                <a:latin typeface="Consolas" panose="020B0609020204030204" pitchFamily="49" charset="0"/>
              </a:rPr>
              <a:t>y</a:t>
            </a:r>
            <a:r>
              <a:rPr lang="ru-RU" sz="2200" dirty="0" smtClean="0">
                <a:solidFill>
                  <a:srgbClr val="000080"/>
                </a:solidFill>
                <a:highlight>
                  <a:srgbClr val="FFFFFF"/>
                </a:highlight>
                <a:latin typeface="Consolas" panose="020B0609020204030204" pitchFamily="49" charset="0"/>
              </a:rPr>
              <a:t> = </a:t>
            </a:r>
            <a:r>
              <a:rPr lang="en-US" sz="2200" dirty="0" smtClean="0">
                <a:solidFill>
                  <a:srgbClr val="000080"/>
                </a:solidFill>
                <a:highlight>
                  <a:srgbClr val="FFFFFF"/>
                </a:highlight>
                <a:latin typeface="Consolas" panose="020B0609020204030204" pitchFamily="49" charset="0"/>
              </a:rPr>
              <a:t>~y</a:t>
            </a:r>
            <a:r>
              <a:rPr lang="en-US" sz="2200" dirty="0">
                <a:solidFill>
                  <a:srgbClr val="000080"/>
                </a:solidFill>
                <a:highlight>
                  <a:srgbClr val="FFFFFF"/>
                </a:highlight>
                <a:latin typeface="Consolas" panose="020B0609020204030204" pitchFamily="49" charset="0"/>
              </a:rPr>
              <a:t>;</a:t>
            </a:r>
            <a:endParaRPr lang="fr-FR" sz="2200" b="1" dirty="0">
              <a:solidFill>
                <a:srgbClr val="000000"/>
              </a:solidFill>
              <a:highlight>
                <a:srgbClr val="FFFFFF"/>
              </a:highlight>
              <a:latin typeface="Consolas" panose="020B0609020204030204" pitchFamily="49" charset="0"/>
            </a:endParaRPr>
          </a:p>
          <a:p>
            <a:pPr>
              <a:tabLst>
                <a:tab pos="3856038" algn="l"/>
              </a:tabLs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216F85"/>
                </a:solidFill>
                <a:highlight>
                  <a:srgbClr val="FFFFFF"/>
                </a:highlight>
                <a:latin typeface="Consolas" panose="020B0609020204030204" pitchFamily="49" charset="0"/>
              </a:rPr>
              <a:t>hex</a:t>
            </a:r>
            <a:r>
              <a:rPr lang="en-US" sz="2200" dirty="0">
                <a:solidFill>
                  <a:srgbClr val="000000"/>
                </a:solidFill>
                <a:highlight>
                  <a:srgbClr val="FFFFFF"/>
                </a:highlight>
                <a:latin typeface="Consolas" panose="020B0609020204030204" pitchFamily="49" charset="0"/>
              </a:rPr>
              <a:t> &lt;&lt; </a:t>
            </a:r>
            <a:r>
              <a:rPr lang="en-US" sz="2200" dirty="0" smtClean="0">
                <a:solidFill>
                  <a:srgbClr val="000080"/>
                </a:solidFill>
                <a:highlight>
                  <a:srgbClr val="FFFFFF"/>
                </a:highlight>
                <a:latin typeface="Consolas" panose="020B0609020204030204" pitchFamily="49" charset="0"/>
              </a:rPr>
              <a:t>y</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 name="Прямоугольник 3"/>
          <p:cNvSpPr/>
          <p:nvPr/>
        </p:nvSpPr>
        <p:spPr>
          <a:xfrm>
            <a:off x="5468680" y="4473117"/>
            <a:ext cx="3207776" cy="360040"/>
          </a:xfrm>
          <a:prstGeom prst="rect">
            <a:avLst/>
          </a:prstGeom>
          <a:noFill/>
        </p:spPr>
        <p:txBody>
          <a:bodyPr wrap="none" tIns="0" bIns="0" anchor="ctr">
            <a:noAutofit/>
          </a:bodyPr>
          <a:lstStyle/>
          <a:p>
            <a:pPr lvl="0" algn="ctr" defTabSz="914400"/>
            <a:r>
              <a:rPr lang="en-US" sz="2200" dirty="0" smtClean="0">
                <a:solidFill>
                  <a:prstClr val="black"/>
                </a:solidFill>
                <a:latin typeface="Consolas" panose="020B0609020204030204" pitchFamily="49" charset="0"/>
                <a:cs typeface="Consolas" panose="020B0609020204030204" pitchFamily="49" charset="0"/>
              </a:rPr>
              <a:t>1000</a:t>
            </a:r>
            <a:r>
              <a:rPr lang="ru-RU" sz="2200" dirty="0" smtClean="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0000</a:t>
            </a:r>
            <a:r>
              <a:rPr lang="ru-RU" sz="2200" dirty="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0</a:t>
            </a:r>
            <a:r>
              <a:rPr lang="ru-RU" sz="2200" dirty="0">
                <a:solidFill>
                  <a:prstClr val="black"/>
                </a:solidFill>
                <a:latin typeface="Consolas" panose="020B0609020204030204" pitchFamily="49" charset="0"/>
                <a:cs typeface="Consolas" panose="020B0609020204030204" pitchFamily="49" charset="0"/>
              </a:rPr>
              <a:t>1</a:t>
            </a:r>
            <a:r>
              <a:rPr lang="en-US" sz="2200" dirty="0">
                <a:solidFill>
                  <a:prstClr val="black"/>
                </a:solidFill>
                <a:latin typeface="Consolas" panose="020B0609020204030204" pitchFamily="49" charset="0"/>
                <a:cs typeface="Consolas" panose="020B0609020204030204" pitchFamily="49" charset="0"/>
              </a:rPr>
              <a:t>0</a:t>
            </a:r>
            <a:r>
              <a:rPr lang="ru-RU" sz="2200" dirty="0">
                <a:solidFill>
                  <a:prstClr val="black"/>
                </a:solidFill>
                <a:latin typeface="Consolas" panose="020B0609020204030204" pitchFamily="49" charset="0"/>
                <a:cs typeface="Consolas" panose="020B0609020204030204" pitchFamily="49" charset="0"/>
              </a:rPr>
              <a:t>1 1</a:t>
            </a:r>
            <a:r>
              <a:rPr lang="en-US" sz="2200" dirty="0">
                <a:solidFill>
                  <a:prstClr val="black"/>
                </a:solidFill>
                <a:latin typeface="Consolas" panose="020B0609020204030204" pitchFamily="49" charset="0"/>
                <a:cs typeface="Consolas" panose="020B0609020204030204" pitchFamily="49" charset="0"/>
              </a:rPr>
              <a:t>0</a:t>
            </a:r>
            <a:r>
              <a:rPr lang="ru-RU" sz="2200" dirty="0">
                <a:solidFill>
                  <a:prstClr val="black"/>
                </a:solidFill>
                <a:latin typeface="Consolas" panose="020B0609020204030204" pitchFamily="49" charset="0"/>
                <a:cs typeface="Consolas" panose="020B0609020204030204" pitchFamily="49" charset="0"/>
              </a:rPr>
              <a:t>1</a:t>
            </a:r>
            <a:r>
              <a:rPr lang="en-US" sz="2200" dirty="0">
                <a:solidFill>
                  <a:prstClr val="black"/>
                </a:solidFill>
                <a:latin typeface="Consolas" panose="020B0609020204030204" pitchFamily="49" charset="0"/>
                <a:cs typeface="Consolas" panose="020B0609020204030204" pitchFamily="49" charset="0"/>
              </a:rPr>
              <a:t>0</a:t>
            </a:r>
            <a:endParaRPr lang="ru-RU" sz="2200" dirty="0">
              <a:solidFill>
                <a:prstClr val="black"/>
              </a:solidFill>
              <a:latin typeface="Consolas" panose="020B0609020204030204" pitchFamily="49" charset="0"/>
              <a:cs typeface="Consolas" panose="020B0609020204030204" pitchFamily="49" charset="0"/>
            </a:endParaRPr>
          </a:p>
        </p:txBody>
      </p:sp>
      <p:sp>
        <p:nvSpPr>
          <p:cNvPr id="11" name="Прямоугольник 10"/>
          <p:cNvSpPr/>
          <p:nvPr/>
        </p:nvSpPr>
        <p:spPr>
          <a:xfrm>
            <a:off x="4680012" y="5193196"/>
            <a:ext cx="2376264" cy="1116124"/>
          </a:xfrm>
          <a:prstGeom prst="rect">
            <a:avLst/>
          </a:prstGeom>
          <a:solidFill>
            <a:schemeClr val="tx1"/>
          </a:solidFill>
        </p:spPr>
        <p:txBody>
          <a:bodyPr wrap="square">
            <a:noAutofit/>
          </a:bodyPr>
          <a:lstStyle/>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7</a:t>
            </a:r>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fa5</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805a</a:t>
            </a:r>
          </a:p>
        </p:txBody>
      </p:sp>
    </p:spTree>
    <p:extLst>
      <p:ext uri="{BB962C8B-B14F-4D97-AF65-F5344CB8AC3E}">
        <p14:creationId xmlns:p14="http://schemas.microsoft.com/office/powerpoint/2010/main" val="401847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106</a:t>
            </a:fld>
            <a:endParaRPr lang="ru-RU"/>
          </a:p>
        </p:txBody>
      </p:sp>
      <p:sp>
        <p:nvSpPr>
          <p:cNvPr id="8" name="Rectangle 2"/>
          <p:cNvSpPr txBox="1">
            <a:spLocks noChangeArrowheads="1"/>
          </p:cNvSpPr>
          <p:nvPr/>
        </p:nvSpPr>
        <p:spPr>
          <a:xfrm>
            <a:off x="493538" y="116632"/>
            <a:ext cx="8159303" cy="11521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Сброс </a:t>
            </a:r>
            <a:r>
              <a:rPr lang="ru-RU" b="1" smtClean="0">
                <a:solidFill>
                  <a:schemeClr val="tx1">
                    <a:lumMod val="50000"/>
                    <a:lumOff val="50000"/>
                  </a:schemeClr>
                </a:solidFill>
              </a:rPr>
              <a:t>бита</a:t>
            </a:r>
            <a:endParaRPr lang="ru-RU" b="1">
              <a:solidFill>
                <a:schemeClr val="tx1">
                  <a:lumMod val="50000"/>
                  <a:lumOff val="50000"/>
                </a:schemeClr>
              </a:solidFill>
            </a:endParaRPr>
          </a:p>
        </p:txBody>
      </p:sp>
      <p:sp>
        <p:nvSpPr>
          <p:cNvPr id="3" name="Прямоугольник 2"/>
          <p:cNvSpPr/>
          <p:nvPr/>
        </p:nvSpPr>
        <p:spPr>
          <a:xfrm>
            <a:off x="431540" y="1196752"/>
            <a:ext cx="8352928" cy="2462213"/>
          </a:xfrm>
          <a:prstGeom prst="rect">
            <a:avLst/>
          </a:prstGeom>
          <a:ln>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err="1" smtClean="0">
                <a:solidFill>
                  <a:srgbClr val="880000"/>
                </a:solidFill>
                <a:highlight>
                  <a:srgbClr val="FFFFFF"/>
                </a:highlight>
                <a:latin typeface="Consolas" panose="020B0609020204030204" pitchFamily="49" charset="0"/>
              </a:rPr>
              <a:t>get_char_from_modem</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читаем из порта модема символ, </a:t>
            </a:r>
            <a:endParaRPr lang="ru-RU"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закодированный 7 битами + старший бит четности</a:t>
            </a:r>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 </a:t>
            </a:r>
            <a:r>
              <a:rPr lang="en-US" sz="2200" dirty="0" err="1">
                <a:solidFill>
                  <a:srgbClr val="680000"/>
                </a:solidFill>
                <a:highlight>
                  <a:srgbClr val="FFFFFF"/>
                </a:highlight>
                <a:latin typeface="Consolas" panose="020B0609020204030204" pitchFamily="49" charset="0"/>
              </a:rPr>
              <a:t>read_modem</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ru-RU" sz="2200" dirty="0">
                <a:solidFill>
                  <a:srgbClr val="0000FF"/>
                </a:solidFill>
                <a:highlight>
                  <a:srgbClr val="FFFFFF"/>
                </a:highlight>
                <a:latin typeface="Consolas" panose="020B0609020204030204" pitchFamily="49" charset="0"/>
              </a:rPr>
              <a:t>return</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ch</a:t>
            </a:r>
            <a:r>
              <a:rPr lang="ru-RU" sz="2200" dirty="0">
                <a:solidFill>
                  <a:srgbClr val="000000"/>
                </a:solidFill>
                <a:highlight>
                  <a:srgbClr val="FFFFFF"/>
                </a:highlight>
                <a:latin typeface="Consolas" panose="020B0609020204030204" pitchFamily="49" charset="0"/>
              </a:rPr>
              <a:t> &amp; 127;      </a:t>
            </a:r>
            <a:r>
              <a:rPr lang="ru-RU" sz="2200" dirty="0">
                <a:solidFill>
                  <a:srgbClr val="008000"/>
                </a:solidFill>
                <a:highlight>
                  <a:srgbClr val="FFFFFF"/>
                </a:highlight>
                <a:latin typeface="Consolas" panose="020B0609020204030204" pitchFamily="49" charset="0"/>
              </a:rPr>
              <a:t>// </a:t>
            </a:r>
            <a:r>
              <a:rPr lang="ru-RU" sz="2200" dirty="0" smtClean="0">
                <a:solidFill>
                  <a:srgbClr val="008000"/>
                </a:solidFill>
                <a:highlight>
                  <a:srgbClr val="FFFFFF"/>
                </a:highlight>
                <a:latin typeface="Consolas" panose="020B0609020204030204" pitchFamily="49" charset="0"/>
              </a:rPr>
              <a:t>сбрасываем старший </a:t>
            </a:r>
            <a:r>
              <a:rPr lang="ru-RU" sz="2200" dirty="0">
                <a:solidFill>
                  <a:srgbClr val="008000"/>
                </a:solidFill>
                <a:highlight>
                  <a:srgbClr val="FFFFFF"/>
                </a:highlight>
                <a:latin typeface="Consolas" panose="020B0609020204030204" pitchFamily="49" charset="0"/>
              </a:rPr>
              <a:t>бит в 0</a:t>
            </a:r>
            <a:endParaRPr lang="ru-RU"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a:t>
            </a:r>
            <a:endParaRPr lang="ru-RU" sz="2200" dirty="0"/>
          </a:p>
        </p:txBody>
      </p:sp>
      <p:graphicFrame>
        <p:nvGraphicFramePr>
          <p:cNvPr id="11" name="Таблица 10"/>
          <p:cNvGraphicFramePr>
            <a:graphicFrameLocks noGrp="1"/>
          </p:cNvGraphicFramePr>
          <p:nvPr>
            <p:extLst>
              <p:ext uri="{D42A27DB-BD31-4B8C-83A1-F6EECF244321}">
                <p14:modId xmlns:p14="http://schemas.microsoft.com/office/powerpoint/2010/main" val="1652439050"/>
              </p:ext>
            </p:extLst>
          </p:nvPr>
        </p:nvGraphicFramePr>
        <p:xfrm>
          <a:off x="431543" y="3933056"/>
          <a:ext cx="8352927" cy="1798320"/>
        </p:xfrm>
        <a:graphic>
          <a:graphicData uri="http://schemas.openxmlformats.org/drawingml/2006/table">
            <a:tbl>
              <a:tblPr>
                <a:tableStyleId>{8799B23B-EC83-4686-B30A-512413B5E67A}</a:tableStyleId>
              </a:tblPr>
              <a:tblGrid>
                <a:gridCol w="242960">
                  <a:extLst>
                    <a:ext uri="{9D8B030D-6E8A-4147-A177-3AD203B41FA5}">
                      <a16:colId xmlns="" xmlns:a16="http://schemas.microsoft.com/office/drawing/2014/main" val="20000"/>
                    </a:ext>
                  </a:extLst>
                </a:gridCol>
                <a:gridCol w="242960">
                  <a:extLst>
                    <a:ext uri="{9D8B030D-6E8A-4147-A177-3AD203B41FA5}">
                      <a16:colId xmlns="" xmlns:a16="http://schemas.microsoft.com/office/drawing/2014/main" val="20001"/>
                    </a:ext>
                  </a:extLst>
                </a:gridCol>
                <a:gridCol w="242960">
                  <a:extLst>
                    <a:ext uri="{9D8B030D-6E8A-4147-A177-3AD203B41FA5}">
                      <a16:colId xmlns="" xmlns:a16="http://schemas.microsoft.com/office/drawing/2014/main" val="20002"/>
                    </a:ext>
                  </a:extLst>
                </a:gridCol>
                <a:gridCol w="242960">
                  <a:extLst>
                    <a:ext uri="{9D8B030D-6E8A-4147-A177-3AD203B41FA5}">
                      <a16:colId xmlns="" xmlns:a16="http://schemas.microsoft.com/office/drawing/2014/main" val="20003"/>
                    </a:ext>
                  </a:extLst>
                </a:gridCol>
                <a:gridCol w="242960">
                  <a:extLst>
                    <a:ext uri="{9D8B030D-6E8A-4147-A177-3AD203B41FA5}">
                      <a16:colId xmlns="" xmlns:a16="http://schemas.microsoft.com/office/drawing/2014/main" val="20004"/>
                    </a:ext>
                  </a:extLst>
                </a:gridCol>
                <a:gridCol w="242960">
                  <a:extLst>
                    <a:ext uri="{9D8B030D-6E8A-4147-A177-3AD203B41FA5}">
                      <a16:colId xmlns="" xmlns:a16="http://schemas.microsoft.com/office/drawing/2014/main" val="20005"/>
                    </a:ext>
                  </a:extLst>
                </a:gridCol>
                <a:gridCol w="242960">
                  <a:extLst>
                    <a:ext uri="{9D8B030D-6E8A-4147-A177-3AD203B41FA5}">
                      <a16:colId xmlns="" xmlns:a16="http://schemas.microsoft.com/office/drawing/2014/main" val="20006"/>
                    </a:ext>
                  </a:extLst>
                </a:gridCol>
                <a:gridCol w="242960">
                  <a:extLst>
                    <a:ext uri="{9D8B030D-6E8A-4147-A177-3AD203B41FA5}">
                      <a16:colId xmlns="" xmlns:a16="http://schemas.microsoft.com/office/drawing/2014/main" val="20007"/>
                    </a:ext>
                  </a:extLst>
                </a:gridCol>
                <a:gridCol w="242960">
                  <a:extLst>
                    <a:ext uri="{9D8B030D-6E8A-4147-A177-3AD203B41FA5}">
                      <a16:colId xmlns="" xmlns:a16="http://schemas.microsoft.com/office/drawing/2014/main" val="20008"/>
                    </a:ext>
                  </a:extLst>
                </a:gridCol>
                <a:gridCol w="6166287">
                  <a:extLst>
                    <a:ext uri="{9D8B030D-6E8A-4147-A177-3AD203B41FA5}">
                      <a16:colId xmlns="" xmlns:a16="http://schemas.microsoft.com/office/drawing/2014/main" val="20009"/>
                    </a:ext>
                  </a:extLst>
                </a:gridCol>
              </a:tblGrid>
              <a:tr h="370840">
                <a:tc>
                  <a:txBody>
                    <a:bodyPr/>
                    <a:lstStyle/>
                    <a:p>
                      <a:pPr algn="ctr"/>
                      <a:endParaRPr lang="ru-RU" sz="2200" dirty="0">
                        <a:solidFill>
                          <a:srgbClr val="C00000"/>
                        </a:solidFill>
                      </a:endParaRPr>
                    </a:p>
                  </a:txBody>
                  <a:tcPr anchor="ctr">
                    <a:lnL w="952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smtClean="0">
                          <a:solidFill>
                            <a:srgbClr val="C00000"/>
                          </a:solidFill>
                        </a:rPr>
                        <a:t>1</a:t>
                      </a:r>
                      <a:endParaRPr lang="ru-RU" sz="22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b="0" dirty="0" smtClean="0"/>
                        <a:t>    </a:t>
                      </a:r>
                      <a:r>
                        <a:rPr lang="en-US" sz="2200" b="0" dirty="0" smtClean="0">
                          <a:solidFill>
                            <a:srgbClr val="008000"/>
                          </a:solidFill>
                        </a:rPr>
                        <a:t>ch</a:t>
                      </a:r>
                      <a:r>
                        <a:rPr lang="ru-RU" sz="2200" b="0" dirty="0" smtClean="0">
                          <a:solidFill>
                            <a:srgbClr val="008000"/>
                          </a:solidFill>
                        </a:rPr>
                        <a:t> содержит символ </a:t>
                      </a:r>
                      <a:r>
                        <a:rPr lang="en-US" sz="2200" b="0" dirty="0" smtClean="0">
                          <a:solidFill>
                            <a:srgbClr val="008000"/>
                          </a:solidFill>
                        </a:rPr>
                        <a:t>'A'</a:t>
                      </a:r>
                      <a:r>
                        <a:rPr lang="ru-RU" sz="2200" b="0" dirty="0" smtClean="0">
                          <a:solidFill>
                            <a:srgbClr val="008000"/>
                          </a:solidFill>
                        </a:rPr>
                        <a:t> (код 65)  </a:t>
                      </a:r>
                      <a:r>
                        <a:rPr lang="en-US" sz="2200" b="0" dirty="0" smtClean="0">
                          <a:solidFill>
                            <a:srgbClr val="008000"/>
                          </a:solidFill>
                        </a:rPr>
                        <a:t>+</a:t>
                      </a:r>
                      <a:r>
                        <a:rPr lang="ru-RU" sz="2200" b="0" dirty="0" smtClean="0">
                          <a:solidFill>
                            <a:srgbClr val="008000"/>
                          </a:solidFill>
                        </a:rPr>
                        <a:t> бит</a:t>
                      </a:r>
                      <a:r>
                        <a:rPr lang="ru-RU" sz="2200" b="0" baseline="0" dirty="0" smtClean="0">
                          <a:solidFill>
                            <a:srgbClr val="008000"/>
                          </a:solidFill>
                        </a:rPr>
                        <a:t> четности</a:t>
                      </a:r>
                      <a:endParaRPr lang="ru-RU" sz="2200" b="0" dirty="0">
                        <a:solidFill>
                          <a:srgbClr val="008000"/>
                        </a:solidFill>
                      </a:endParaRPr>
                    </a:p>
                  </a:txBody>
                  <a:tcPr anchor="ctr">
                    <a:lnL w="12700" cap="flat" cmpd="sng" algn="ctr">
                      <a:no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51245">
                <a:tc>
                  <a:txBody>
                    <a:bodyPr/>
                    <a:lstStyle/>
                    <a:p>
                      <a:pPr algn="ctr"/>
                      <a:endParaRPr lang="ru-RU" sz="2200" dirty="0"/>
                    </a:p>
                  </a:txBody>
                  <a:tcPr anchor="ctr">
                    <a:lnL w="952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solidFill>
                            <a:srgbClr val="008000"/>
                          </a:solidFill>
                        </a:rPr>
                        <a:t>    двоичное представление</a:t>
                      </a:r>
                      <a:r>
                        <a:rPr lang="ru-RU" sz="2200" baseline="0" dirty="0" smtClean="0">
                          <a:solidFill>
                            <a:srgbClr val="008000"/>
                          </a:solidFill>
                        </a:rPr>
                        <a:t> 127</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ctr"/>
                      <a:r>
                        <a:rPr lang="en-US" sz="2200" dirty="0" smtClean="0">
                          <a:solidFill>
                            <a:schemeClr val="tx1"/>
                          </a:solidFill>
                        </a:rPr>
                        <a:t>&amp;</a:t>
                      </a:r>
                      <a:endParaRPr lang="ru-RU" sz="2200" dirty="0">
                        <a:solidFill>
                          <a:schemeClr val="tx1"/>
                        </a:solidFill>
                      </a:endParaRPr>
                    </a:p>
                  </a:txBody>
                  <a:tcPr anchor="ctr">
                    <a:lnL w="952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aseline="0" dirty="0" smtClean="0">
                          <a:solidFill>
                            <a:schemeClr val="tx1"/>
                          </a:solidFill>
                        </a:rPr>
                        <a:t>    </a:t>
                      </a:r>
                      <a:r>
                        <a:rPr lang="ru-RU" sz="2200" baseline="0" dirty="0" smtClean="0">
                          <a:solidFill>
                            <a:srgbClr val="008000"/>
                          </a:solidFill>
                        </a:rPr>
                        <a:t>побитовый оператор И</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solidFill>
                        <a:schemeClr val="accent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endParaRPr lang="ru-RU" sz="2200"/>
                    </a:p>
                  </a:txBody>
                  <a:tcPr anchor="ctr">
                    <a:lnL w="9525"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t>    </a:t>
                      </a:r>
                      <a:r>
                        <a:rPr lang="ru-RU" sz="2200" dirty="0" smtClean="0">
                          <a:solidFill>
                            <a:srgbClr val="008000"/>
                          </a:solidFill>
                        </a:rPr>
                        <a:t>символ</a:t>
                      </a:r>
                      <a:r>
                        <a:rPr lang="ru-RU" sz="2200" baseline="0" dirty="0" smtClean="0">
                          <a:solidFill>
                            <a:srgbClr val="008000"/>
                          </a:solidFill>
                        </a:rPr>
                        <a:t> </a:t>
                      </a:r>
                      <a:r>
                        <a:rPr lang="en-US" sz="2200" baseline="0" dirty="0" smtClean="0">
                          <a:solidFill>
                            <a:srgbClr val="008000"/>
                          </a:solidFill>
                        </a:rPr>
                        <a:t>'A' </a:t>
                      </a:r>
                      <a:r>
                        <a:rPr lang="ru-RU" sz="2200" baseline="0" dirty="0" smtClean="0">
                          <a:solidFill>
                            <a:srgbClr val="008000"/>
                          </a:solidFill>
                        </a:rPr>
                        <a:t>без бита четности</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70116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107</a:t>
            </a:fld>
            <a:endParaRPr lang="ru-RU"/>
          </a:p>
        </p:txBody>
      </p:sp>
      <p:sp>
        <p:nvSpPr>
          <p:cNvPr id="8" name="Rectangle 2"/>
          <p:cNvSpPr txBox="1">
            <a:spLocks noChangeArrowheads="1"/>
          </p:cNvSpPr>
          <p:nvPr/>
        </p:nvSpPr>
        <p:spPr>
          <a:xfrm>
            <a:off x="493538" y="116632"/>
            <a:ext cx="8159303" cy="115212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Побитовые операции с присваиванием </a:t>
            </a:r>
          </a:p>
        </p:txBody>
      </p:sp>
      <p:sp>
        <p:nvSpPr>
          <p:cNvPr id="2" name="Прямоугольник 1"/>
          <p:cNvSpPr/>
          <p:nvPr/>
        </p:nvSpPr>
        <p:spPr>
          <a:xfrm>
            <a:off x="395536" y="4797152"/>
            <a:ext cx="4212468" cy="1476365"/>
          </a:xfrm>
          <a:prstGeom prst="rect">
            <a:avLst/>
          </a:prstGeom>
          <a:ln>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unsigned</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short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0x00FF;</a:t>
            </a:r>
          </a:p>
          <a:p>
            <a:r>
              <a:rPr lang="fr-FR" sz="2200" i="1" dirty="0" smtClean="0">
                <a:solidFill>
                  <a:srgbClr val="000080"/>
                </a:solidFill>
                <a:highlight>
                  <a:srgbClr val="FFFFFF"/>
                </a:highlight>
                <a:latin typeface="Consolas" panose="020B0609020204030204" pitchFamily="49" charset="0"/>
              </a:rPr>
              <a:t>cout</a:t>
            </a:r>
            <a:r>
              <a:rPr lang="fr-FR" sz="2200" dirty="0" smtClean="0">
                <a:solidFill>
                  <a:srgbClr val="0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&lt;&lt; </a:t>
            </a:r>
            <a:r>
              <a:rPr lang="fr-FR" sz="2200" i="1" dirty="0">
                <a:solidFill>
                  <a:srgbClr val="216F85"/>
                </a:solidFill>
                <a:highlight>
                  <a:srgbClr val="FFFFFF"/>
                </a:highlight>
                <a:latin typeface="Consolas" panose="020B0609020204030204" pitchFamily="49" charset="0"/>
              </a:rPr>
              <a:t>hex</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y</a:t>
            </a:r>
            <a:r>
              <a:rPr lang="fr-FR" sz="2200" dirty="0">
                <a:solidFill>
                  <a:srgbClr val="000000"/>
                </a:solidFill>
                <a:highlight>
                  <a:srgbClr val="FFFFFF"/>
                </a:highlight>
                <a:latin typeface="Consolas" panose="020B0609020204030204" pitchFamily="49" charset="0"/>
              </a:rPr>
              <a:t> &lt;&lt; </a:t>
            </a:r>
            <a:r>
              <a:rPr lang="fr-FR" sz="2200" i="1" dirty="0" smtClean="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endParaRPr lang="fr-FR" sz="2200" dirty="0">
              <a:solidFill>
                <a:srgbClr val="000000"/>
              </a:solidFill>
              <a:highlight>
                <a:srgbClr val="FFFFFF"/>
              </a:highlight>
              <a:latin typeface="Consolas" panose="020B0609020204030204" pitchFamily="49" charset="0"/>
            </a:endParaRPr>
          </a:p>
          <a:p>
            <a:r>
              <a:rPr lang="en-US" sz="2200" dirty="0" smtClean="0">
                <a:solidFill>
                  <a:srgbClr val="000080"/>
                </a:solidFill>
                <a:highlight>
                  <a:srgbClr val="FFFFFF"/>
                </a:highlight>
                <a:latin typeface="Consolas" panose="020B0609020204030204" pitchFamily="49" charset="0"/>
              </a:rPr>
              <a:t>y</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&amp;= 0xAA80;</a:t>
            </a:r>
          </a:p>
          <a:p>
            <a:r>
              <a:rPr lang="fr-FR" sz="2200" i="1" dirty="0" smtClean="0">
                <a:solidFill>
                  <a:srgbClr val="000080"/>
                </a:solidFill>
                <a:highlight>
                  <a:srgbClr val="FFFFFF"/>
                </a:highlight>
                <a:latin typeface="Consolas" panose="020B0609020204030204" pitchFamily="49" charset="0"/>
              </a:rPr>
              <a:t>cout</a:t>
            </a:r>
            <a:r>
              <a:rPr lang="fr-FR" sz="2200" dirty="0" smtClean="0">
                <a:solidFill>
                  <a:srgbClr val="0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&lt;&lt; </a:t>
            </a:r>
            <a:r>
              <a:rPr lang="fr-FR" sz="2200" i="1" dirty="0">
                <a:solidFill>
                  <a:srgbClr val="216F85"/>
                </a:solidFill>
                <a:highlight>
                  <a:srgbClr val="FFFFFF"/>
                </a:highlight>
                <a:latin typeface="Consolas" panose="020B0609020204030204" pitchFamily="49" charset="0"/>
              </a:rPr>
              <a:t>hex</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y</a:t>
            </a:r>
            <a:r>
              <a:rPr lang="fr-FR" sz="2200" dirty="0">
                <a:solidFill>
                  <a:srgbClr val="000000"/>
                </a:solidFill>
                <a:highlight>
                  <a:srgbClr val="FFFFFF"/>
                </a:highlight>
                <a:latin typeface="Consolas" panose="020B0609020204030204" pitchFamily="49" charset="0"/>
              </a:rPr>
              <a:t> &lt;&lt; </a:t>
            </a:r>
            <a:r>
              <a:rPr lang="fr-FR" sz="2200" i="1" dirty="0" smtClean="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endParaRPr lang="fr-FR" sz="2200" dirty="0">
              <a:solidFill>
                <a:srgbClr val="000000"/>
              </a:solidFill>
              <a:highlight>
                <a:srgbClr val="FFFFFF"/>
              </a:highlight>
              <a:latin typeface="Consolas" panose="020B0609020204030204" pitchFamily="49"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671975087"/>
              </p:ext>
            </p:extLst>
          </p:nvPr>
        </p:nvGraphicFramePr>
        <p:xfrm>
          <a:off x="395536" y="1268760"/>
          <a:ext cx="8352928" cy="2443680"/>
        </p:xfrm>
        <a:graphic>
          <a:graphicData uri="http://schemas.openxmlformats.org/drawingml/2006/table">
            <a:tbl>
              <a:tblPr>
                <a:tableStyleId>{5C22544A-7EE6-4342-B048-85BDC9FD1C3A}</a:tableStyleId>
              </a:tblPr>
              <a:tblGrid>
                <a:gridCol w="2042637">
                  <a:extLst>
                    <a:ext uri="{9D8B030D-6E8A-4147-A177-3AD203B41FA5}">
                      <a16:colId xmlns="" xmlns:a16="http://schemas.microsoft.com/office/drawing/2014/main" val="20000"/>
                    </a:ext>
                  </a:extLst>
                </a:gridCol>
                <a:gridCol w="6310291">
                  <a:extLst>
                    <a:ext uri="{9D8B030D-6E8A-4147-A177-3AD203B41FA5}">
                      <a16:colId xmlns="" xmlns:a16="http://schemas.microsoft.com/office/drawing/2014/main" val="20001"/>
                    </a:ext>
                  </a:extLst>
                </a:gridCol>
              </a:tblGrid>
              <a:tr h="306208">
                <a:tc>
                  <a:txBody>
                    <a:bodyPr/>
                    <a:lstStyle/>
                    <a:p>
                      <a:r>
                        <a:rPr lang="ru-RU" sz="2200" b="1" dirty="0" smtClean="0"/>
                        <a:t>Знак операции</a:t>
                      </a:r>
                      <a:endParaRPr lang="ru-RU" sz="2200" b="1" dirty="0"/>
                    </a:p>
                  </a:txBody>
                  <a:tcPr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Действие (операнды – целые, результат – целый) </a:t>
                      </a:r>
                      <a:endParaRPr lang="ru-RU" sz="2200" b="1" dirty="0"/>
                    </a:p>
                  </a:txBody>
                  <a:tcPr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19802">
                <a:tc>
                  <a:txBody>
                    <a:bodyPr/>
                    <a:lstStyle/>
                    <a:p>
                      <a:pPr algn="ctr"/>
                      <a:r>
                        <a:rPr lang="en-US" sz="2200" dirty="0" smtClean="0">
                          <a:latin typeface="Consolas" panose="020B0609020204030204" pitchFamily="49" charset="0"/>
                          <a:cs typeface="Consolas" panose="020B0609020204030204" pitchFamily="49" charset="0"/>
                        </a:rPr>
                        <a:t>&amp;</a:t>
                      </a: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aseline="0" smtClean="0"/>
                        <a:t>Побитовое И  с замещением</a:t>
                      </a:r>
                      <a:endParaRPr lang="ru-RU" sz="2200"/>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19802">
                <a:tc>
                  <a:txBody>
                    <a:bodyPr/>
                    <a:lstStyle/>
                    <a:p>
                      <a:pPr algn="ctr"/>
                      <a:r>
                        <a:rPr lang="en-US" sz="2200" dirty="0" smtClean="0">
                          <a:latin typeface="Consolas" panose="020B0609020204030204" pitchFamily="49" charset="0"/>
                          <a:cs typeface="Consolas" panose="020B0609020204030204" pitchFamily="49" charset="0"/>
                        </a:rPr>
                        <a:t>|</a:t>
                      </a: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Побитовое</a:t>
                      </a:r>
                      <a:r>
                        <a:rPr lang="ru-RU" sz="2200" baseline="0" dirty="0" smtClean="0"/>
                        <a:t> ИЛИ м замещением</a:t>
                      </a:r>
                      <a:endParaRPr lang="ru-RU" sz="2200" dirty="0"/>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19802">
                <a:tc>
                  <a:txBody>
                    <a:bodyPr/>
                    <a:lstStyle/>
                    <a:p>
                      <a:pPr algn="ctr"/>
                      <a:r>
                        <a:rPr lang="en-US" sz="2200" dirty="0" smtClean="0">
                          <a:latin typeface="Consolas" panose="020B0609020204030204" pitchFamily="49" charset="0"/>
                          <a:cs typeface="Consolas" panose="020B0609020204030204" pitchFamily="49" charset="0"/>
                        </a:rPr>
                        <a:t>^</a:t>
                      </a: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Побитовое</a:t>
                      </a:r>
                      <a:r>
                        <a:rPr lang="ru-RU" sz="2200" baseline="0" dirty="0" smtClean="0"/>
                        <a:t> ИСКЛЮЧАЮЩЕЕ ИЛИ с замещением</a:t>
                      </a:r>
                      <a:endParaRPr lang="ru-RU" sz="2200" dirty="0"/>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19802">
                <a:tc>
                  <a:txBody>
                    <a:bodyPr/>
                    <a:lstStyle/>
                    <a:p>
                      <a:pPr algn="ctr"/>
                      <a:r>
                        <a:rPr lang="en-US" sz="2200" dirty="0" smtClean="0">
                          <a:latin typeface="Consolas" panose="020B0609020204030204" pitchFamily="49" charset="0"/>
                          <a:cs typeface="Consolas" panose="020B0609020204030204" pitchFamily="49" charset="0"/>
                        </a:rPr>
                        <a:t>&gt;&gt;</a:t>
                      </a:r>
                      <a:r>
                        <a:rPr lang="ru-RU" sz="2200" dirty="0" smtClean="0">
                          <a:latin typeface="Consolas" panose="020B0609020204030204" pitchFamily="49" charset="0"/>
                          <a:cs typeface="Consolas" panose="020B0609020204030204" pitchFamily="49" charset="0"/>
                        </a:rPr>
                        <a:t>=</a:t>
                      </a:r>
                      <a:r>
                        <a:rPr lang="en-US" sz="2200" baseline="0" dirty="0" smtClean="0">
                          <a:latin typeface="Consolas" panose="020B0609020204030204" pitchFamily="49" charset="0"/>
                          <a:cs typeface="Consolas" panose="020B0609020204030204" pitchFamily="49" charset="0"/>
                        </a:rPr>
                        <a:t> </a:t>
                      </a:r>
                      <a:endParaRPr lang="ru-RU" sz="2200" b="1" dirty="0">
                        <a:latin typeface="Consolas" panose="020B0609020204030204" pitchFamily="49" charset="0"/>
                        <a:cs typeface="Consolas" panose="020B0609020204030204" pitchFamily="49" charset="0"/>
                      </a:endParaRPr>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Сдвиг</a:t>
                      </a:r>
                      <a:r>
                        <a:rPr lang="ru-RU" sz="2200" baseline="0" dirty="0" smtClean="0"/>
                        <a:t> вправо с замещением </a:t>
                      </a:r>
                      <a:endParaRPr lang="ru-RU" sz="2200" dirty="0"/>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19802">
                <a:tc>
                  <a:txBody>
                    <a:bodyPr/>
                    <a:lstStyle/>
                    <a:p>
                      <a:pPr algn="ctr"/>
                      <a:r>
                        <a:rPr lang="en-US" sz="2200" dirty="0" smtClean="0">
                          <a:latin typeface="Consolas" panose="020B0609020204030204" pitchFamily="49" charset="0"/>
                          <a:cs typeface="Consolas" panose="020B0609020204030204" pitchFamily="49" charset="0"/>
                        </a:rPr>
                        <a:t>&lt;&lt;</a:t>
                      </a: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Сдвиг</a:t>
                      </a:r>
                      <a:r>
                        <a:rPr lang="ru-RU" sz="2200" baseline="0" dirty="0" smtClean="0"/>
                        <a:t> влево с замещением </a:t>
                      </a:r>
                      <a:endParaRPr lang="ru-RU" sz="2200" dirty="0"/>
                    </a:p>
                  </a:txBody>
                  <a:tcPr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719841132"/>
              </p:ext>
            </p:extLst>
          </p:nvPr>
        </p:nvGraphicFramePr>
        <p:xfrm>
          <a:off x="4716016" y="3789040"/>
          <a:ext cx="4019894" cy="1221840"/>
        </p:xfrm>
        <a:graphic>
          <a:graphicData uri="http://schemas.openxmlformats.org/drawingml/2006/table">
            <a:tbl>
              <a:tblPr>
                <a:tableStyleId>{5C22544A-7EE6-4342-B048-85BDC9FD1C3A}</a:tableStyleId>
              </a:tblPr>
              <a:tblGrid>
                <a:gridCol w="972108">
                  <a:extLst>
                    <a:ext uri="{9D8B030D-6E8A-4147-A177-3AD203B41FA5}">
                      <a16:colId xmlns="" xmlns:a16="http://schemas.microsoft.com/office/drawing/2014/main" val="20000"/>
                    </a:ext>
                  </a:extLst>
                </a:gridCol>
                <a:gridCol w="3047786">
                  <a:extLst>
                    <a:ext uri="{9D8B030D-6E8A-4147-A177-3AD203B41FA5}">
                      <a16:colId xmlns="" xmlns:a16="http://schemas.microsoft.com/office/drawing/2014/main" val="20001"/>
                    </a:ext>
                  </a:extLst>
                </a:gridCol>
              </a:tblGrid>
              <a:tr h="370840">
                <a:tc>
                  <a:txBody>
                    <a:bodyPr/>
                    <a:lstStyle/>
                    <a:p>
                      <a:pPr algn="ctr"/>
                      <a:r>
                        <a:rPr lang="en-US" sz="2200" dirty="0" smtClean="0">
                          <a:solidFill>
                            <a:srgbClr val="000080"/>
                          </a:solidFill>
                          <a:latin typeface="Consolas" panose="020B0609020204030204" pitchFamily="49" charset="0"/>
                          <a:cs typeface="Consolas" panose="020B0609020204030204" pitchFamily="49" charset="0"/>
                        </a:rPr>
                        <a:t>y</a:t>
                      </a:r>
                      <a:endParaRPr lang="ru-RU" sz="2200" dirty="0">
                        <a:solidFill>
                          <a:srgbClr val="000080"/>
                        </a:solidFill>
                        <a:latin typeface="Consolas" panose="020B0609020204030204" pitchFamily="49" charset="0"/>
                        <a:cs typeface="Consolas" panose="020B0609020204030204" pitchFamily="49" charset="0"/>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0000</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0000</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1111</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1111</a:t>
                      </a:r>
                      <a:endParaRPr lang="ru-RU" sz="2200" dirty="0">
                        <a:latin typeface="Consolas" panose="020B0609020204030204" pitchFamily="49" charset="0"/>
                        <a:cs typeface="Consolas" panose="020B0609020204030204" pitchFamily="49" charset="0"/>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pPr algn="ctr"/>
                      <a:r>
                        <a:rPr lang="en-US" sz="2200" dirty="0" smtClean="0"/>
                        <a:t>0xAA80</a:t>
                      </a:r>
                      <a:endParaRPr lang="ru-RU" sz="2200" dirty="0"/>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1011</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1011</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1000</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0000</a:t>
                      </a:r>
                      <a:endParaRPr lang="ru-RU" sz="2200" dirty="0">
                        <a:latin typeface="Consolas" panose="020B0609020204030204" pitchFamily="49" charset="0"/>
                        <a:cs typeface="Consolas" panose="020B0609020204030204" pitchFamily="49" charset="0"/>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sz="2200" dirty="0" smtClean="0"/>
                        <a:t>&amp;</a:t>
                      </a:r>
                      <a:endParaRPr lang="ru-RU" sz="2200" dirty="0"/>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Прямоугольник 11"/>
          <p:cNvSpPr/>
          <p:nvPr/>
        </p:nvSpPr>
        <p:spPr>
          <a:xfrm>
            <a:off x="4716016" y="5121188"/>
            <a:ext cx="2376264" cy="1116124"/>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ff</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80</a:t>
            </a:r>
          </a:p>
        </p:txBody>
      </p:sp>
      <p:sp>
        <p:nvSpPr>
          <p:cNvPr id="4" name="Прямоугольник 3"/>
          <p:cNvSpPr/>
          <p:nvPr/>
        </p:nvSpPr>
        <p:spPr>
          <a:xfrm>
            <a:off x="5688125" y="4617132"/>
            <a:ext cx="3060340" cy="375253"/>
          </a:xfrm>
          <a:prstGeom prst="rect">
            <a:avLst/>
          </a:prstGeom>
        </p:spPr>
        <p:txBody>
          <a:bodyPr wrap="none" lIns="36000" tIns="36000" rIns="36000" bIns="36000">
            <a:noAutofit/>
          </a:bodyPr>
          <a:lstStyle/>
          <a:p>
            <a:pPr lvl="0" defTabSz="914400"/>
            <a:r>
              <a:rPr lang="en-US" sz="2200" dirty="0">
                <a:solidFill>
                  <a:prstClr val="black"/>
                </a:solidFill>
                <a:latin typeface="Consolas" panose="020B0609020204030204" pitchFamily="49" charset="0"/>
                <a:cs typeface="Consolas" panose="020B0609020204030204" pitchFamily="49" charset="0"/>
              </a:rPr>
              <a:t>0000</a:t>
            </a:r>
            <a:r>
              <a:rPr lang="ru-RU" sz="2200" dirty="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0000</a:t>
            </a:r>
            <a:r>
              <a:rPr lang="ru-RU" sz="2200" dirty="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1000</a:t>
            </a:r>
            <a:r>
              <a:rPr lang="ru-RU" sz="2200" dirty="0">
                <a:solidFill>
                  <a:prstClr val="black"/>
                </a:solidFill>
                <a:latin typeface="Consolas" panose="020B0609020204030204" pitchFamily="49" charset="0"/>
                <a:cs typeface="Consolas" panose="020B0609020204030204" pitchFamily="49" charset="0"/>
              </a:rPr>
              <a:t> </a:t>
            </a:r>
            <a:r>
              <a:rPr lang="en-US" sz="2200" dirty="0">
                <a:solidFill>
                  <a:prstClr val="black"/>
                </a:solidFill>
                <a:latin typeface="Consolas" panose="020B0609020204030204" pitchFamily="49" charset="0"/>
                <a:cs typeface="Consolas" panose="020B0609020204030204" pitchFamily="49" charset="0"/>
              </a:rPr>
              <a:t>0000</a:t>
            </a:r>
            <a:endParaRPr lang="ru-RU" sz="220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45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108</a:t>
            </a:fld>
            <a:endParaRPr lang="ru-RU"/>
          </a:p>
        </p:txBody>
      </p:sp>
      <p:sp>
        <p:nvSpPr>
          <p:cNvPr id="8" name="Rectangle 2"/>
          <p:cNvSpPr txBox="1">
            <a:spLocks noChangeArrowheads="1"/>
          </p:cNvSpPr>
          <p:nvPr/>
        </p:nvSpPr>
        <p:spPr>
          <a:xfrm>
            <a:off x="493538" y="260648"/>
            <a:ext cx="8159303" cy="86409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tx1">
                    <a:lumMod val="50000"/>
                    <a:lumOff val="50000"/>
                  </a:schemeClr>
                </a:solidFill>
              </a:rPr>
              <a:t>Операции побитового </a:t>
            </a:r>
            <a:r>
              <a:rPr lang="ru-RU" b="1" dirty="0">
                <a:solidFill>
                  <a:schemeClr val="tx1">
                    <a:lumMod val="50000"/>
                    <a:lumOff val="50000"/>
                  </a:schemeClr>
                </a:solidFill>
              </a:rPr>
              <a:t>сдвига влево и </a:t>
            </a:r>
            <a:r>
              <a:rPr lang="ru-RU" b="1" dirty="0" smtClean="0">
                <a:solidFill>
                  <a:schemeClr val="tx1">
                    <a:lumMod val="50000"/>
                    <a:lumOff val="50000"/>
                  </a:schemeClr>
                </a:solidFill>
              </a:rPr>
              <a:t>вправо</a:t>
            </a:r>
          </a:p>
          <a:p>
            <a:r>
              <a:rPr lang="ru-RU" b="1" dirty="0">
                <a:solidFill>
                  <a:schemeClr val="tx1">
                    <a:lumMod val="50000"/>
                    <a:lumOff val="50000"/>
                  </a:schemeClr>
                </a:solidFill>
              </a:rPr>
              <a:t>(умножение и деление на степени </a:t>
            </a:r>
            <a:r>
              <a:rPr lang="ru-RU" b="1" dirty="0" smtClean="0">
                <a:solidFill>
                  <a:schemeClr val="tx1">
                    <a:lumMod val="50000"/>
                    <a:lumOff val="50000"/>
                  </a:schemeClr>
                </a:solidFill>
              </a:rPr>
              <a:t>2)</a:t>
            </a:r>
            <a:endParaRPr lang="ru-RU" b="1" dirty="0">
              <a:solidFill>
                <a:schemeClr val="tx1">
                  <a:lumMod val="50000"/>
                  <a:lumOff val="50000"/>
                </a:schemeClr>
              </a:solidFill>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553850450"/>
              </p:ext>
            </p:extLst>
          </p:nvPr>
        </p:nvGraphicFramePr>
        <p:xfrm>
          <a:off x="395536" y="1700808"/>
          <a:ext cx="8352929" cy="3322320"/>
        </p:xfrm>
        <a:graphic>
          <a:graphicData uri="http://schemas.openxmlformats.org/drawingml/2006/table">
            <a:tbl>
              <a:tblPr>
                <a:tableStyleId>{5C22544A-7EE6-4342-B048-85BDC9FD1C3A}</a:tableStyleId>
              </a:tblPr>
              <a:tblGrid>
                <a:gridCol w="2520280">
                  <a:extLst>
                    <a:ext uri="{9D8B030D-6E8A-4147-A177-3AD203B41FA5}">
                      <a16:colId xmlns="" xmlns:a16="http://schemas.microsoft.com/office/drawing/2014/main" val="20000"/>
                    </a:ext>
                  </a:extLst>
                </a:gridCol>
                <a:gridCol w="3074756">
                  <a:extLst>
                    <a:ext uri="{9D8B030D-6E8A-4147-A177-3AD203B41FA5}">
                      <a16:colId xmlns="" xmlns:a16="http://schemas.microsoft.com/office/drawing/2014/main" val="20001"/>
                    </a:ext>
                  </a:extLst>
                </a:gridCol>
                <a:gridCol w="2757893">
                  <a:extLst>
                    <a:ext uri="{9D8B030D-6E8A-4147-A177-3AD203B41FA5}">
                      <a16:colId xmlns="" xmlns:a16="http://schemas.microsoft.com/office/drawing/2014/main" val="20002"/>
                    </a:ext>
                  </a:extLst>
                </a:gridCol>
              </a:tblGrid>
              <a:tr h="370840">
                <a:tc>
                  <a:txBody>
                    <a:bodyPr/>
                    <a:lstStyle/>
                    <a:p>
                      <a:pPr algn="l"/>
                      <a:r>
                        <a:rPr lang="en-US" sz="2200" b="1" dirty="0" smtClean="0">
                          <a:solidFill>
                            <a:srgbClr val="0000FF"/>
                          </a:solidFill>
                          <a:latin typeface="Consolas" panose="020B0609020204030204" pitchFamily="49" charset="0"/>
                          <a:cs typeface="Consolas" panose="020B0609020204030204" pitchFamily="49" charset="0"/>
                        </a:rPr>
                        <a:t>unsigned char </a:t>
                      </a:r>
                      <a:r>
                        <a:rPr lang="en-US" sz="2200" b="1" dirty="0" smtClean="0">
                          <a:solidFill>
                            <a:srgbClr val="000080"/>
                          </a:solidFill>
                          <a:latin typeface="Consolas" panose="020B0609020204030204" pitchFamily="49" charset="0"/>
                          <a:cs typeface="Consolas" panose="020B0609020204030204" pitchFamily="49" charset="0"/>
                        </a:rPr>
                        <a:t>x</a:t>
                      </a:r>
                      <a:endParaRPr lang="ru-RU" sz="2200" b="1" dirty="0">
                        <a:solidFill>
                          <a:srgbClr val="000080"/>
                        </a:solidFill>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b="1" dirty="0" smtClean="0"/>
                        <a:t>Двоичное</a:t>
                      </a:r>
                      <a:r>
                        <a:rPr lang="ru-RU" sz="2200" b="1" baseline="0" dirty="0" smtClean="0"/>
                        <a:t> представление</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b="1" dirty="0" smtClean="0"/>
                        <a:t>Десятичное значение</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2200" dirty="0" smtClean="0">
                          <a:solidFill>
                            <a:srgbClr val="000080"/>
                          </a:solidFill>
                          <a:latin typeface="Consolas" panose="020B0609020204030204" pitchFamily="49" charset="0"/>
                          <a:cs typeface="Consolas" panose="020B0609020204030204" pitchFamily="49" charset="0"/>
                        </a:rPr>
                        <a:t>x</a:t>
                      </a:r>
                      <a:r>
                        <a:rPr lang="ru-RU" sz="2200" dirty="0" smtClean="0">
                          <a:latin typeface="Consolas" panose="020B0609020204030204" pitchFamily="49" charset="0"/>
                          <a:cs typeface="Consolas" panose="020B0609020204030204" pitchFamily="49" charset="0"/>
                        </a:rPr>
                        <a:t> = 7 </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0 0 0 0 0 1 1 1 </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t>7</a:t>
                      </a: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aseline="300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aseline="300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aseline="300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aseline="300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3" name="Прямоугольник 2"/>
          <p:cNvSpPr/>
          <p:nvPr/>
        </p:nvSpPr>
        <p:spPr>
          <a:xfrm>
            <a:off x="395536" y="2888940"/>
            <a:ext cx="2520280" cy="396044"/>
          </a:xfrm>
          <a:prstGeom prst="rect">
            <a:avLst/>
          </a:prstGeom>
        </p:spPr>
        <p:txBody>
          <a:bodyPr wrap="none" anchor="ctr">
            <a:noAutofit/>
          </a:bodyPr>
          <a:lstStyle/>
          <a:p>
            <a:pPr lvl="0" defTabSz="914400"/>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 </a:t>
            </a:r>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&lt;&lt; 1</a:t>
            </a:r>
            <a:endParaRPr lang="ru-RU" sz="2200" dirty="0">
              <a:solidFill>
                <a:prstClr val="black"/>
              </a:solidFill>
              <a:latin typeface="Consolas" panose="020B0609020204030204" pitchFamily="49" charset="0"/>
              <a:cs typeface="Consolas" panose="020B0609020204030204" pitchFamily="49" charset="0"/>
            </a:endParaRPr>
          </a:p>
        </p:txBody>
      </p:sp>
      <p:sp>
        <p:nvSpPr>
          <p:cNvPr id="5" name="Прямоугольник 4"/>
          <p:cNvSpPr/>
          <p:nvPr/>
        </p:nvSpPr>
        <p:spPr>
          <a:xfrm>
            <a:off x="2915816" y="2888941"/>
            <a:ext cx="3060340" cy="432048"/>
          </a:xfrm>
          <a:prstGeom prst="rect">
            <a:avLst/>
          </a:prstGeom>
        </p:spPr>
        <p:txBody>
          <a:bodyPr wrap="square" anchor="ctr">
            <a:noAutofit/>
          </a:bodyPr>
          <a:lstStyle/>
          <a:p>
            <a:pPr lvl="0" algn="ctr" defTabSz="914400"/>
            <a:r>
              <a:rPr lang="en-US" sz="2200" dirty="0">
                <a:solidFill>
                  <a:prstClr val="black"/>
                </a:solidFill>
                <a:latin typeface="Consolas" panose="020B0609020204030204" pitchFamily="49" charset="0"/>
                <a:cs typeface="Consolas" panose="020B0609020204030204" pitchFamily="49" charset="0"/>
              </a:rPr>
              <a:t>0 0 0 0 1 1 1 0</a:t>
            </a:r>
            <a:endParaRPr lang="ru-RU" sz="2200" dirty="0">
              <a:solidFill>
                <a:prstClr val="black"/>
              </a:solidFill>
              <a:latin typeface="Consolas" panose="020B0609020204030204" pitchFamily="49" charset="0"/>
              <a:cs typeface="Consolas" panose="020B0609020204030204" pitchFamily="49" charset="0"/>
            </a:endParaRPr>
          </a:p>
        </p:txBody>
      </p:sp>
      <p:sp>
        <p:nvSpPr>
          <p:cNvPr id="12" name="Прямоугольник 11"/>
          <p:cNvSpPr/>
          <p:nvPr/>
        </p:nvSpPr>
        <p:spPr>
          <a:xfrm>
            <a:off x="5976156" y="2888940"/>
            <a:ext cx="1260281" cy="430887"/>
          </a:xfrm>
          <a:prstGeom prst="rect">
            <a:avLst/>
          </a:prstGeom>
        </p:spPr>
        <p:txBody>
          <a:bodyPr wrap="none">
            <a:spAutoFit/>
          </a:bodyPr>
          <a:lstStyle/>
          <a:p>
            <a:pPr lvl="0" defTabSz="914400"/>
            <a:r>
              <a:rPr lang="en-US" sz="2200" dirty="0">
                <a:solidFill>
                  <a:prstClr val="black"/>
                </a:solidFill>
              </a:rPr>
              <a:t>14 = 7*2</a:t>
            </a:r>
            <a:r>
              <a:rPr lang="en-US" sz="2200" baseline="30000" dirty="0">
                <a:solidFill>
                  <a:prstClr val="black"/>
                </a:solidFill>
              </a:rPr>
              <a:t>1</a:t>
            </a:r>
            <a:endParaRPr lang="ru-RU" sz="2200" baseline="30000" dirty="0">
              <a:solidFill>
                <a:prstClr val="black"/>
              </a:solidFill>
            </a:endParaRPr>
          </a:p>
        </p:txBody>
      </p:sp>
      <p:sp>
        <p:nvSpPr>
          <p:cNvPr id="14" name="Прямоугольник 13"/>
          <p:cNvSpPr/>
          <p:nvPr/>
        </p:nvSpPr>
        <p:spPr>
          <a:xfrm>
            <a:off x="6012160" y="3320988"/>
            <a:ext cx="1545616" cy="430887"/>
          </a:xfrm>
          <a:prstGeom prst="rect">
            <a:avLst/>
          </a:prstGeom>
        </p:spPr>
        <p:txBody>
          <a:bodyPr wrap="none">
            <a:spAutoFit/>
          </a:bodyPr>
          <a:lstStyle/>
          <a:p>
            <a:pPr lvl="0" defTabSz="914400"/>
            <a:r>
              <a:rPr lang="en-US" sz="2200" dirty="0">
                <a:solidFill>
                  <a:prstClr val="black"/>
                </a:solidFill>
              </a:rPr>
              <a:t>112 = 14*2</a:t>
            </a:r>
            <a:r>
              <a:rPr lang="en-US" sz="2200" baseline="30000" dirty="0">
                <a:solidFill>
                  <a:prstClr val="black"/>
                </a:solidFill>
              </a:rPr>
              <a:t>3</a:t>
            </a:r>
            <a:endParaRPr lang="ru-RU" sz="2200" baseline="30000" dirty="0">
              <a:solidFill>
                <a:prstClr val="black"/>
              </a:solidFill>
            </a:endParaRPr>
          </a:p>
        </p:txBody>
      </p:sp>
      <p:sp>
        <p:nvSpPr>
          <p:cNvPr id="16" name="Прямоугольник 15"/>
          <p:cNvSpPr/>
          <p:nvPr/>
        </p:nvSpPr>
        <p:spPr>
          <a:xfrm>
            <a:off x="6012161" y="3753036"/>
            <a:ext cx="2736304" cy="430887"/>
          </a:xfrm>
          <a:prstGeom prst="rect">
            <a:avLst/>
          </a:prstGeom>
        </p:spPr>
        <p:txBody>
          <a:bodyPr wrap="square" rIns="72000">
            <a:spAutoFit/>
          </a:bodyPr>
          <a:lstStyle/>
          <a:p>
            <a:pPr lvl="0" defTabSz="914400"/>
            <a:r>
              <a:rPr lang="en-US" sz="2200" dirty="0">
                <a:solidFill>
                  <a:prstClr val="black"/>
                </a:solidFill>
              </a:rPr>
              <a:t>192  </a:t>
            </a:r>
            <a:r>
              <a:rPr lang="ru-RU" sz="2200" dirty="0">
                <a:solidFill>
                  <a:prstClr val="black"/>
                </a:solidFill>
              </a:rPr>
              <a:t>(потеря разряда) </a:t>
            </a:r>
          </a:p>
        </p:txBody>
      </p:sp>
      <p:sp>
        <p:nvSpPr>
          <p:cNvPr id="18" name="Прямоугольник 17"/>
          <p:cNvSpPr/>
          <p:nvPr/>
        </p:nvSpPr>
        <p:spPr>
          <a:xfrm>
            <a:off x="6012160" y="4149080"/>
            <a:ext cx="1513556" cy="430887"/>
          </a:xfrm>
          <a:prstGeom prst="rect">
            <a:avLst/>
          </a:prstGeom>
        </p:spPr>
        <p:txBody>
          <a:bodyPr wrap="none">
            <a:spAutoFit/>
          </a:bodyPr>
          <a:lstStyle/>
          <a:p>
            <a:pPr lvl="0" defTabSz="914400"/>
            <a:r>
              <a:rPr lang="en-US" sz="2200" dirty="0">
                <a:solidFill>
                  <a:prstClr val="black"/>
                </a:solidFill>
              </a:rPr>
              <a:t>96 = 192/2</a:t>
            </a:r>
            <a:r>
              <a:rPr lang="en-US" sz="2200" baseline="30000" dirty="0">
                <a:solidFill>
                  <a:prstClr val="black"/>
                </a:solidFill>
              </a:rPr>
              <a:t>1</a:t>
            </a:r>
            <a:endParaRPr lang="ru-RU" sz="2200" baseline="30000" dirty="0">
              <a:solidFill>
                <a:prstClr val="black"/>
              </a:solidFill>
            </a:endParaRPr>
          </a:p>
        </p:txBody>
      </p:sp>
      <p:sp>
        <p:nvSpPr>
          <p:cNvPr id="21" name="Прямоугольник 20"/>
          <p:cNvSpPr/>
          <p:nvPr/>
        </p:nvSpPr>
        <p:spPr>
          <a:xfrm>
            <a:off x="6012160" y="4581128"/>
            <a:ext cx="1370888" cy="430887"/>
          </a:xfrm>
          <a:prstGeom prst="rect">
            <a:avLst/>
          </a:prstGeom>
        </p:spPr>
        <p:txBody>
          <a:bodyPr wrap="none">
            <a:spAutoFit/>
          </a:bodyPr>
          <a:lstStyle/>
          <a:p>
            <a:pPr lvl="0" defTabSz="914400"/>
            <a:r>
              <a:rPr lang="en-US" sz="2200" dirty="0">
                <a:solidFill>
                  <a:prstClr val="black"/>
                </a:solidFill>
              </a:rPr>
              <a:t>24 = 96/2</a:t>
            </a:r>
            <a:r>
              <a:rPr lang="en-US" sz="2200" baseline="30000" dirty="0">
                <a:solidFill>
                  <a:prstClr val="black"/>
                </a:solidFill>
              </a:rPr>
              <a:t>2</a:t>
            </a:r>
            <a:endParaRPr lang="ru-RU" sz="2200" baseline="30000" dirty="0">
              <a:solidFill>
                <a:prstClr val="black"/>
              </a:solidFill>
            </a:endParaRPr>
          </a:p>
        </p:txBody>
      </p:sp>
      <p:sp>
        <p:nvSpPr>
          <p:cNvPr id="23" name="Прямоугольник 22"/>
          <p:cNvSpPr/>
          <p:nvPr/>
        </p:nvSpPr>
        <p:spPr>
          <a:xfrm>
            <a:off x="2915816" y="3320988"/>
            <a:ext cx="3060340" cy="430887"/>
          </a:xfrm>
          <a:prstGeom prst="rect">
            <a:avLst/>
          </a:prstGeom>
        </p:spPr>
        <p:txBody>
          <a:bodyPr wrap="none" anchor="ctr">
            <a:noAutofit/>
          </a:bodyPr>
          <a:lstStyle/>
          <a:p>
            <a:pPr lvl="0" algn="ctr" defTabSz="914400"/>
            <a:r>
              <a:rPr lang="en-US" sz="2200" dirty="0">
                <a:solidFill>
                  <a:prstClr val="black"/>
                </a:solidFill>
                <a:latin typeface="Consolas" panose="020B0609020204030204" pitchFamily="49" charset="0"/>
                <a:cs typeface="Consolas" panose="020B0609020204030204" pitchFamily="49" charset="0"/>
              </a:rPr>
              <a:t>0 1 1 1 0 0 0 0</a:t>
            </a:r>
            <a:endParaRPr lang="ru-RU" sz="2200" dirty="0">
              <a:solidFill>
                <a:prstClr val="black"/>
              </a:solidFill>
              <a:latin typeface="Consolas" panose="020B0609020204030204" pitchFamily="49" charset="0"/>
              <a:cs typeface="Consolas" panose="020B0609020204030204" pitchFamily="49" charset="0"/>
            </a:endParaRPr>
          </a:p>
        </p:txBody>
      </p:sp>
      <p:sp>
        <p:nvSpPr>
          <p:cNvPr id="25" name="Прямоугольник 24"/>
          <p:cNvSpPr/>
          <p:nvPr/>
        </p:nvSpPr>
        <p:spPr>
          <a:xfrm>
            <a:off x="2915816" y="3753036"/>
            <a:ext cx="3060340" cy="394883"/>
          </a:xfrm>
          <a:prstGeom prst="rect">
            <a:avLst/>
          </a:prstGeom>
        </p:spPr>
        <p:txBody>
          <a:bodyPr wrap="none" anchor="ctr">
            <a:noAutofit/>
          </a:bodyPr>
          <a:lstStyle/>
          <a:p>
            <a:pPr lvl="0" algn="ctr" defTabSz="914400"/>
            <a:r>
              <a:rPr lang="en-US" sz="2200" dirty="0">
                <a:solidFill>
                  <a:prstClr val="black"/>
                </a:solidFill>
                <a:latin typeface="Consolas" panose="020B0609020204030204" pitchFamily="49" charset="0"/>
                <a:cs typeface="Consolas" panose="020B0609020204030204" pitchFamily="49" charset="0"/>
              </a:rPr>
              <a:t>1 1 0 0 0 0 0 0</a:t>
            </a:r>
            <a:endParaRPr lang="ru-RU" sz="2200" dirty="0">
              <a:solidFill>
                <a:prstClr val="black"/>
              </a:solidFill>
              <a:latin typeface="Consolas" panose="020B0609020204030204" pitchFamily="49" charset="0"/>
              <a:cs typeface="Consolas" panose="020B0609020204030204" pitchFamily="49" charset="0"/>
            </a:endParaRPr>
          </a:p>
        </p:txBody>
      </p:sp>
      <p:sp>
        <p:nvSpPr>
          <p:cNvPr id="27" name="Прямоугольник 26"/>
          <p:cNvSpPr/>
          <p:nvPr/>
        </p:nvSpPr>
        <p:spPr>
          <a:xfrm>
            <a:off x="2915816" y="4149080"/>
            <a:ext cx="3060340" cy="430887"/>
          </a:xfrm>
          <a:prstGeom prst="rect">
            <a:avLst/>
          </a:prstGeom>
        </p:spPr>
        <p:txBody>
          <a:bodyPr wrap="square" anchor="ctr">
            <a:spAutoFit/>
          </a:bodyPr>
          <a:lstStyle/>
          <a:p>
            <a:pPr lvl="0" algn="ctr" defTabSz="914400"/>
            <a:r>
              <a:rPr lang="en-US" sz="2200" dirty="0">
                <a:solidFill>
                  <a:prstClr val="black"/>
                </a:solidFill>
                <a:latin typeface="Consolas" panose="020B0609020204030204" pitchFamily="49" charset="0"/>
                <a:cs typeface="Consolas" panose="020B0609020204030204" pitchFamily="49" charset="0"/>
              </a:rPr>
              <a:t>0 1 1 0 0 0 0 0</a:t>
            </a:r>
            <a:endParaRPr lang="ru-RU" sz="2200" dirty="0">
              <a:solidFill>
                <a:prstClr val="black"/>
              </a:solidFill>
              <a:latin typeface="Consolas" panose="020B0609020204030204" pitchFamily="49" charset="0"/>
              <a:cs typeface="Consolas" panose="020B0609020204030204" pitchFamily="49" charset="0"/>
            </a:endParaRPr>
          </a:p>
        </p:txBody>
      </p:sp>
      <p:sp>
        <p:nvSpPr>
          <p:cNvPr id="29" name="Прямоугольник 28"/>
          <p:cNvSpPr/>
          <p:nvPr/>
        </p:nvSpPr>
        <p:spPr>
          <a:xfrm>
            <a:off x="2915816" y="4581128"/>
            <a:ext cx="3060340" cy="430887"/>
          </a:xfrm>
          <a:prstGeom prst="rect">
            <a:avLst/>
          </a:prstGeom>
        </p:spPr>
        <p:txBody>
          <a:bodyPr wrap="none" anchor="ctr">
            <a:noAutofit/>
          </a:bodyPr>
          <a:lstStyle/>
          <a:p>
            <a:pPr lvl="0" algn="ctr" defTabSz="914400"/>
            <a:r>
              <a:rPr lang="en-US" sz="2200" dirty="0">
                <a:solidFill>
                  <a:prstClr val="black"/>
                </a:solidFill>
                <a:latin typeface="Consolas" panose="020B0609020204030204" pitchFamily="49" charset="0"/>
                <a:cs typeface="Consolas" panose="020B0609020204030204" pitchFamily="49" charset="0"/>
              </a:rPr>
              <a:t>0 0 0 1 1 0 0 0</a:t>
            </a:r>
            <a:endParaRPr lang="ru-RU" sz="2200" dirty="0">
              <a:solidFill>
                <a:prstClr val="black"/>
              </a:solidFill>
              <a:latin typeface="Consolas" panose="020B0609020204030204" pitchFamily="49" charset="0"/>
              <a:cs typeface="Consolas" panose="020B0609020204030204" pitchFamily="49" charset="0"/>
            </a:endParaRPr>
          </a:p>
        </p:txBody>
      </p:sp>
      <p:sp>
        <p:nvSpPr>
          <p:cNvPr id="31" name="Прямоугольник 30"/>
          <p:cNvSpPr/>
          <p:nvPr/>
        </p:nvSpPr>
        <p:spPr>
          <a:xfrm>
            <a:off x="395536" y="3320988"/>
            <a:ext cx="1273105" cy="394883"/>
          </a:xfrm>
          <a:prstGeom prst="rect">
            <a:avLst/>
          </a:prstGeom>
        </p:spPr>
        <p:txBody>
          <a:bodyPr wrap="none" anchor="ctr">
            <a:noAutofit/>
          </a:bodyPr>
          <a:lstStyle/>
          <a:p>
            <a:pPr lvl="0" defTabSz="914400"/>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&lt;&lt;= 3</a:t>
            </a:r>
            <a:endParaRPr lang="ru-RU" sz="2200" dirty="0">
              <a:solidFill>
                <a:prstClr val="black"/>
              </a:solidFill>
              <a:latin typeface="Consolas" panose="020B0609020204030204" pitchFamily="49" charset="0"/>
              <a:cs typeface="Consolas" panose="020B0609020204030204" pitchFamily="49" charset="0"/>
            </a:endParaRPr>
          </a:p>
        </p:txBody>
      </p:sp>
      <p:sp>
        <p:nvSpPr>
          <p:cNvPr id="33" name="Прямоугольник 32"/>
          <p:cNvSpPr/>
          <p:nvPr/>
        </p:nvSpPr>
        <p:spPr>
          <a:xfrm>
            <a:off x="395536" y="3753036"/>
            <a:ext cx="2520280" cy="396044"/>
          </a:xfrm>
          <a:prstGeom prst="rect">
            <a:avLst/>
          </a:prstGeom>
        </p:spPr>
        <p:txBody>
          <a:bodyPr wrap="none" tIns="36000" bIns="36000" anchor="ctr">
            <a:noAutofit/>
          </a:bodyPr>
          <a:lstStyle/>
          <a:p>
            <a:pPr lvl="0" defTabSz="914400"/>
            <a:r>
              <a:rPr lang="en-US" sz="2200" dirty="0">
                <a:solidFill>
                  <a:srgbClr val="000080"/>
                </a:solidFill>
                <a:latin typeface="Consolas" panose="020B0609020204030204" pitchFamily="49" charset="0"/>
                <a:cs typeface="Consolas" panose="020B0609020204030204" pitchFamily="49" charset="0"/>
              </a:rPr>
              <a:t>x </a:t>
            </a:r>
            <a:r>
              <a:rPr lang="en-US" sz="2200" dirty="0">
                <a:solidFill>
                  <a:prstClr val="black"/>
                </a:solidFill>
                <a:latin typeface="Consolas" panose="020B0609020204030204" pitchFamily="49" charset="0"/>
                <a:cs typeface="Consolas" panose="020B0609020204030204" pitchFamily="49" charset="0"/>
              </a:rPr>
              <a:t>&lt;&lt;= 2</a:t>
            </a:r>
            <a:endParaRPr lang="ru-RU" sz="2200" dirty="0">
              <a:solidFill>
                <a:prstClr val="black"/>
              </a:solidFill>
              <a:latin typeface="Consolas" panose="020B0609020204030204" pitchFamily="49" charset="0"/>
              <a:cs typeface="Consolas" panose="020B0609020204030204" pitchFamily="49" charset="0"/>
            </a:endParaRPr>
          </a:p>
        </p:txBody>
      </p:sp>
      <p:sp>
        <p:nvSpPr>
          <p:cNvPr id="35" name="Прямоугольник 34"/>
          <p:cNvSpPr/>
          <p:nvPr/>
        </p:nvSpPr>
        <p:spPr>
          <a:xfrm>
            <a:off x="395536" y="4149080"/>
            <a:ext cx="2063615" cy="430887"/>
          </a:xfrm>
          <a:prstGeom prst="rect">
            <a:avLst/>
          </a:prstGeom>
        </p:spPr>
        <p:txBody>
          <a:bodyPr wrap="none" tIns="36000" bIns="36000" anchor="ctr">
            <a:noAutofit/>
          </a:bodyPr>
          <a:lstStyle/>
          <a:p>
            <a:pPr lvl="0" defTabSz="914400"/>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 </a:t>
            </a:r>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&gt;&gt; 1</a:t>
            </a:r>
            <a:endParaRPr lang="ru-RU" sz="2200" dirty="0">
              <a:solidFill>
                <a:prstClr val="black"/>
              </a:solidFill>
              <a:latin typeface="Consolas" panose="020B0609020204030204" pitchFamily="49" charset="0"/>
              <a:cs typeface="Consolas" panose="020B0609020204030204" pitchFamily="49" charset="0"/>
            </a:endParaRPr>
          </a:p>
        </p:txBody>
      </p:sp>
      <p:sp>
        <p:nvSpPr>
          <p:cNvPr id="37" name="Прямоугольник 36"/>
          <p:cNvSpPr/>
          <p:nvPr/>
        </p:nvSpPr>
        <p:spPr>
          <a:xfrm>
            <a:off x="395536" y="4581128"/>
            <a:ext cx="1273105" cy="430887"/>
          </a:xfrm>
          <a:prstGeom prst="rect">
            <a:avLst/>
          </a:prstGeom>
        </p:spPr>
        <p:txBody>
          <a:bodyPr wrap="none" tIns="36000" bIns="36000" anchor="ctr">
            <a:noAutofit/>
          </a:bodyPr>
          <a:lstStyle/>
          <a:p>
            <a:pPr lvl="0" defTabSz="914400"/>
            <a:r>
              <a:rPr lang="en-US" sz="2200" dirty="0">
                <a:solidFill>
                  <a:srgbClr val="000080"/>
                </a:solidFill>
                <a:latin typeface="Consolas" panose="020B0609020204030204" pitchFamily="49" charset="0"/>
                <a:cs typeface="Consolas" panose="020B0609020204030204" pitchFamily="49" charset="0"/>
              </a:rPr>
              <a:t>x</a:t>
            </a:r>
            <a:r>
              <a:rPr lang="en-US" sz="2200" dirty="0">
                <a:solidFill>
                  <a:prstClr val="black"/>
                </a:solidFill>
                <a:latin typeface="Consolas" panose="020B0609020204030204" pitchFamily="49" charset="0"/>
                <a:cs typeface="Consolas" panose="020B0609020204030204" pitchFamily="49" charset="0"/>
              </a:rPr>
              <a:t> &gt;&gt;= 2</a:t>
            </a:r>
            <a:endParaRPr lang="ru-RU" sz="220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738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P spid="14" grpId="0"/>
      <p:bldP spid="16" grpId="0"/>
      <p:bldP spid="18" grpId="0"/>
      <p:bldP spid="21" grpId="0"/>
      <p:bldP spid="23" grpId="0"/>
      <p:bldP spid="25" grpId="0"/>
      <p:bldP spid="27" grpId="0"/>
      <p:bldP spid="29" grpId="0"/>
      <p:bldP spid="31" grpId="0"/>
      <p:bldP spid="33" grpId="0"/>
      <p:bldP spid="35" grpId="0"/>
      <p:bldP spid="3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109</a:t>
            </a:fld>
            <a:endParaRPr lang="en-US"/>
          </a:p>
        </p:txBody>
      </p:sp>
      <p:sp>
        <p:nvSpPr>
          <p:cNvPr id="5" name="Прямоугольник 4"/>
          <p:cNvSpPr/>
          <p:nvPr/>
        </p:nvSpPr>
        <p:spPr>
          <a:xfrm>
            <a:off x="251520" y="1556792"/>
            <a:ext cx="6048672" cy="1446550"/>
          </a:xfrm>
          <a:prstGeom prst="rect">
            <a:avLst/>
          </a:prstGeom>
          <a:ln>
            <a:solidFill>
              <a:schemeClr val="accent1"/>
            </a:solidFill>
          </a:ln>
        </p:spPr>
        <p:txBody>
          <a:bodyPr wrap="square">
            <a:spAutoFit/>
          </a:bodyPr>
          <a:lstStyle/>
          <a:p>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 </a:t>
            </a:r>
            <a:r>
              <a:rPr lang="en-US" sz="2200" dirty="0">
                <a:solidFill>
                  <a:srgbClr val="800000"/>
                </a:solidFill>
                <a:highlight>
                  <a:srgbClr val="FFFFFF"/>
                </a:highlight>
                <a:latin typeface="Consolas" panose="020B0609020204030204" pitchFamily="49" charset="0"/>
              </a:rPr>
              <a:t>'A'</a:t>
            </a:r>
            <a:r>
              <a:rPr lang="en-US" sz="2200" dirty="0">
                <a:solidFill>
                  <a:srgbClr val="000000"/>
                </a:solidFill>
                <a:highlight>
                  <a:srgbClr val="FFFFFF"/>
                </a:highlight>
                <a:latin typeface="Consolas" panose="020B0609020204030204" pitchFamily="49" charset="0"/>
              </a:rPr>
              <a:t> | 1 &lt;&lt; 7</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&lt;&lt; "  " &lt;&lt;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ch</a:t>
            </a:r>
            <a:r>
              <a:rPr lang="en-US" sz="2200" dirty="0" smtClean="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endParaRPr lang="ru-RU" sz="2200" dirty="0">
              <a:solidFill>
                <a:srgbClr val="000000"/>
              </a:solidFill>
              <a:highlight>
                <a:srgbClr val="FFFFFF"/>
              </a:highlight>
              <a:latin typeface="Consolas" panose="020B0609020204030204" pitchFamily="49" charset="0"/>
            </a:endParaRPr>
          </a:p>
          <a:p>
            <a:endParaRPr lang="en-US" sz="2200" dirty="0">
              <a:solidFill>
                <a:srgbClr val="000000"/>
              </a:solidFill>
              <a:highlight>
                <a:srgbClr val="FFFFFF"/>
              </a:highlight>
              <a:latin typeface="Consolas" panose="020B0609020204030204" pitchFamily="49" charset="0"/>
            </a:endParaRPr>
          </a:p>
        </p:txBody>
      </p:sp>
      <p:sp>
        <p:nvSpPr>
          <p:cNvPr id="6" name="Rectangle 2"/>
          <p:cNvSpPr txBox="1">
            <a:spLocks noChangeArrowheads="1"/>
          </p:cNvSpPr>
          <p:nvPr/>
        </p:nvSpPr>
        <p:spPr>
          <a:xfrm>
            <a:off x="493538" y="260648"/>
            <a:ext cx="8159303"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tx1">
                    <a:lumMod val="50000"/>
                    <a:lumOff val="50000"/>
                  </a:schemeClr>
                </a:solidFill>
              </a:rPr>
              <a:t>Установка и сброс бита</a:t>
            </a:r>
            <a:endParaRPr lang="ru-RU" b="1" dirty="0">
              <a:solidFill>
                <a:schemeClr val="tx1">
                  <a:lumMod val="50000"/>
                  <a:lumOff val="50000"/>
                </a:schemeClr>
              </a:solidFill>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6516216" y="1556792"/>
            <a:ext cx="2376264" cy="1800200"/>
          </a:xfrm>
          <a:prstGeom prst="rect">
            <a:avLst/>
          </a:prstGeom>
          <a:solidFill>
            <a:schemeClr val="tx1"/>
          </a:solidFill>
        </p:spPr>
        <p:txBody>
          <a:bodyPr wrap="square">
            <a:noAutofit/>
          </a:bodyPr>
          <a:lstStyle/>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a:t>
            </a:r>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  193</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graphicFrame>
        <p:nvGraphicFramePr>
          <p:cNvPr id="9" name="Таблица 8"/>
          <p:cNvGraphicFramePr>
            <a:graphicFrameLocks noGrp="1"/>
          </p:cNvGraphicFramePr>
          <p:nvPr>
            <p:extLst>
              <p:ext uri="{D42A27DB-BD31-4B8C-83A1-F6EECF244321}">
                <p14:modId xmlns:p14="http://schemas.microsoft.com/office/powerpoint/2010/main" val="2722190874"/>
              </p:ext>
            </p:extLst>
          </p:nvPr>
        </p:nvGraphicFramePr>
        <p:xfrm>
          <a:off x="431543" y="3933056"/>
          <a:ext cx="8352927" cy="1706880"/>
        </p:xfrm>
        <a:graphic>
          <a:graphicData uri="http://schemas.openxmlformats.org/drawingml/2006/table">
            <a:tbl>
              <a:tblPr>
                <a:tableStyleId>{8799B23B-EC83-4686-B30A-512413B5E67A}</a:tableStyleId>
              </a:tblPr>
              <a:tblGrid>
                <a:gridCol w="242960">
                  <a:extLst>
                    <a:ext uri="{9D8B030D-6E8A-4147-A177-3AD203B41FA5}">
                      <a16:colId xmlns="" xmlns:a16="http://schemas.microsoft.com/office/drawing/2014/main" val="20000"/>
                    </a:ext>
                  </a:extLst>
                </a:gridCol>
                <a:gridCol w="242960">
                  <a:extLst>
                    <a:ext uri="{9D8B030D-6E8A-4147-A177-3AD203B41FA5}">
                      <a16:colId xmlns="" xmlns:a16="http://schemas.microsoft.com/office/drawing/2014/main" val="20001"/>
                    </a:ext>
                  </a:extLst>
                </a:gridCol>
                <a:gridCol w="242960">
                  <a:extLst>
                    <a:ext uri="{9D8B030D-6E8A-4147-A177-3AD203B41FA5}">
                      <a16:colId xmlns="" xmlns:a16="http://schemas.microsoft.com/office/drawing/2014/main" val="20002"/>
                    </a:ext>
                  </a:extLst>
                </a:gridCol>
                <a:gridCol w="242960">
                  <a:extLst>
                    <a:ext uri="{9D8B030D-6E8A-4147-A177-3AD203B41FA5}">
                      <a16:colId xmlns="" xmlns:a16="http://schemas.microsoft.com/office/drawing/2014/main" val="20003"/>
                    </a:ext>
                  </a:extLst>
                </a:gridCol>
                <a:gridCol w="242960">
                  <a:extLst>
                    <a:ext uri="{9D8B030D-6E8A-4147-A177-3AD203B41FA5}">
                      <a16:colId xmlns="" xmlns:a16="http://schemas.microsoft.com/office/drawing/2014/main" val="20004"/>
                    </a:ext>
                  </a:extLst>
                </a:gridCol>
                <a:gridCol w="242960">
                  <a:extLst>
                    <a:ext uri="{9D8B030D-6E8A-4147-A177-3AD203B41FA5}">
                      <a16:colId xmlns="" xmlns:a16="http://schemas.microsoft.com/office/drawing/2014/main" val="20005"/>
                    </a:ext>
                  </a:extLst>
                </a:gridCol>
                <a:gridCol w="242960">
                  <a:extLst>
                    <a:ext uri="{9D8B030D-6E8A-4147-A177-3AD203B41FA5}">
                      <a16:colId xmlns="" xmlns:a16="http://schemas.microsoft.com/office/drawing/2014/main" val="20006"/>
                    </a:ext>
                  </a:extLst>
                </a:gridCol>
                <a:gridCol w="242960">
                  <a:extLst>
                    <a:ext uri="{9D8B030D-6E8A-4147-A177-3AD203B41FA5}">
                      <a16:colId xmlns="" xmlns:a16="http://schemas.microsoft.com/office/drawing/2014/main" val="20007"/>
                    </a:ext>
                  </a:extLst>
                </a:gridCol>
                <a:gridCol w="242960">
                  <a:extLst>
                    <a:ext uri="{9D8B030D-6E8A-4147-A177-3AD203B41FA5}">
                      <a16:colId xmlns="" xmlns:a16="http://schemas.microsoft.com/office/drawing/2014/main" val="20008"/>
                    </a:ext>
                  </a:extLst>
                </a:gridCol>
                <a:gridCol w="6166287">
                  <a:extLst>
                    <a:ext uri="{9D8B030D-6E8A-4147-A177-3AD203B41FA5}">
                      <a16:colId xmlns="" xmlns:a16="http://schemas.microsoft.com/office/drawing/2014/main" val="20009"/>
                    </a:ext>
                  </a:extLst>
                </a:gridCol>
              </a:tblGrid>
              <a:tr h="370840">
                <a:tc>
                  <a:txBody>
                    <a:bodyPr/>
                    <a:lstStyle/>
                    <a:p>
                      <a:pPr algn="ctr"/>
                      <a:endParaRPr lang="ru-RU" sz="2200" dirty="0">
                        <a:solidFill>
                          <a:srgbClr val="C00000"/>
                        </a:solidFill>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solidFill>
                            <a:schemeClr val="tx1"/>
                          </a:solidFill>
                        </a:rPr>
                        <a:t>0</a:t>
                      </a:r>
                      <a:endParaRPr lang="ru-RU" sz="22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b="0" dirty="0" smtClean="0"/>
                        <a:t>    </a:t>
                      </a:r>
                      <a:r>
                        <a:rPr lang="en-US" sz="2200" b="0" dirty="0" smtClean="0">
                          <a:solidFill>
                            <a:srgbClr val="008000"/>
                          </a:solidFill>
                        </a:rPr>
                        <a:t>ch</a:t>
                      </a:r>
                      <a:r>
                        <a:rPr lang="ru-RU" sz="2200" b="0" dirty="0" smtClean="0">
                          <a:solidFill>
                            <a:srgbClr val="008000"/>
                          </a:solidFill>
                        </a:rPr>
                        <a:t> содержит символ </a:t>
                      </a:r>
                      <a:r>
                        <a:rPr lang="en-US" sz="2200" b="0" dirty="0" smtClean="0">
                          <a:solidFill>
                            <a:srgbClr val="008000"/>
                          </a:solidFill>
                        </a:rPr>
                        <a:t>'A'</a:t>
                      </a:r>
                      <a:r>
                        <a:rPr lang="ru-RU" sz="2200" b="0" dirty="0" smtClean="0">
                          <a:solidFill>
                            <a:srgbClr val="008000"/>
                          </a:solidFill>
                        </a:rPr>
                        <a:t> (код 65)</a:t>
                      </a:r>
                      <a:endParaRPr lang="ru-RU" sz="2200" b="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51245">
                <a:tc>
                  <a:txBody>
                    <a:bodyPr/>
                    <a:lstStyle/>
                    <a:p>
                      <a:pPr algn="ctr"/>
                      <a:endParaRPr lang="ru-RU" sz="2200" dirty="0"/>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solidFill>
                            <a:srgbClr val="008000"/>
                          </a:solidFill>
                        </a:rPr>
                        <a:t>    двоичное представление</a:t>
                      </a:r>
                      <a:r>
                        <a:rPr lang="ru-RU" sz="2200" baseline="0" dirty="0" smtClean="0">
                          <a:solidFill>
                            <a:srgbClr val="008000"/>
                          </a:solidFill>
                        </a:rPr>
                        <a:t> </a:t>
                      </a:r>
                      <a:r>
                        <a:rPr lang="en-US" sz="2200" baseline="0" dirty="0" smtClean="0">
                          <a:solidFill>
                            <a:srgbClr val="008000"/>
                          </a:solidFill>
                        </a:rPr>
                        <a:t>1 &lt;&lt; 7</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ctr"/>
                      <a:r>
                        <a:rPr lang="en-US" sz="2200" dirty="0" smtClean="0">
                          <a:solidFill>
                            <a:schemeClr val="tx1"/>
                          </a:solidFill>
                        </a:rPr>
                        <a:t>|</a:t>
                      </a:r>
                      <a:endParaRPr lang="ru-RU" sz="2200" dirty="0">
                        <a:solidFill>
                          <a:schemeClr val="tx1"/>
                        </a:solidFill>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aseline="0" dirty="0" smtClean="0">
                          <a:solidFill>
                            <a:schemeClr val="tx1"/>
                          </a:solidFill>
                        </a:rPr>
                        <a:t>    </a:t>
                      </a:r>
                      <a:r>
                        <a:rPr lang="ru-RU" sz="2200" baseline="0" dirty="0" smtClean="0">
                          <a:solidFill>
                            <a:srgbClr val="008000"/>
                          </a:solidFill>
                        </a:rPr>
                        <a:t>побитовый оператор ИЛИ</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endParaRPr lang="ru-RU" sz="2200"/>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solidFill>
                            <a:srgbClr val="008000"/>
                          </a:solidFill>
                        </a:rPr>
                        <a:t>    </a:t>
                      </a:r>
                      <a:r>
                        <a:rPr lang="en-US" sz="2200" dirty="0" smtClean="0">
                          <a:solidFill>
                            <a:srgbClr val="008000"/>
                          </a:solidFill>
                        </a:rPr>
                        <a:t>'A' | 128 = 65 | 128 = 193</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4152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a:t>
            </a:r>
            <a:r>
              <a:rPr lang="ru-RU" smtClean="0">
                <a:solidFill>
                  <a:schemeClr val="tx1">
                    <a:lumMod val="50000"/>
                    <a:lumOff val="50000"/>
                  </a:schemeClr>
                </a:solidFill>
              </a:rPr>
              <a:t>«поколению»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11</a:t>
            </a:fld>
            <a:endParaRPr lang="en-US"/>
          </a:p>
        </p:txBody>
      </p:sp>
      <p:sp>
        <p:nvSpPr>
          <p:cNvPr id="7" name="Rectangle 1"/>
          <p:cNvSpPr>
            <a:spLocks noGrp="1" noChangeArrowheads="1"/>
          </p:cNvSpPr>
          <p:nvPr>
            <p:ph idx="1"/>
          </p:nvPr>
        </p:nvSpPr>
        <p:spPr bwMode="auto">
          <a:xfrm>
            <a:off x="215516" y="1171201"/>
            <a:ext cx="871296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1" indent="0" eaLnBrk="0" fontAlgn="base" hangingPunct="0">
              <a:lnSpc>
                <a:spcPct val="100000"/>
              </a:lnSpc>
              <a:spcBef>
                <a:spcPct val="0"/>
              </a:spcBef>
              <a:spcAft>
                <a:spcPts val="0"/>
              </a:spcAft>
              <a:buClr>
                <a:schemeClr val="accent2"/>
              </a:buClr>
              <a:buNone/>
              <a:tabLst>
                <a:tab pos="266700" algn="l"/>
              </a:tabLst>
            </a:pPr>
            <a:r>
              <a:rPr lang="ru-RU" altLang="ru-RU" sz="2200" dirty="0" smtClean="0">
                <a:solidFill>
                  <a:schemeClr val="tx1"/>
                </a:solidFill>
              </a:rPr>
              <a:t>Пятое поколение</a:t>
            </a:r>
            <a:r>
              <a:rPr lang="en-US" altLang="ru-RU" sz="2200" dirty="0" smtClean="0">
                <a:solidFill>
                  <a:schemeClr val="tx1"/>
                </a:solidFill>
              </a:rPr>
              <a:t> </a:t>
            </a:r>
            <a:r>
              <a:rPr lang="ru-RU" altLang="ru-RU" sz="2200" dirty="0">
                <a:solidFill>
                  <a:schemeClr val="tx1"/>
                </a:solidFill>
              </a:rPr>
              <a:t>(идея середины 90х) “программы пишут себя сами</a:t>
            </a:r>
            <a:r>
              <a:rPr lang="ru-RU" altLang="ru-RU" sz="2200" dirty="0" smtClean="0">
                <a:solidFill>
                  <a:schemeClr val="tx1"/>
                </a:solidFill>
              </a:rPr>
              <a:t>”.</a:t>
            </a:r>
          </a:p>
          <a:p>
            <a:pPr marL="0" lvl="1" indent="0" eaLnBrk="0" fontAlgn="base" hangingPunct="0">
              <a:lnSpc>
                <a:spcPct val="100000"/>
              </a:lnSpc>
              <a:spcBef>
                <a:spcPct val="0"/>
              </a:spcBef>
              <a:spcAft>
                <a:spcPts val="0"/>
              </a:spcAft>
              <a:buClr>
                <a:schemeClr val="accent2"/>
              </a:buClr>
              <a:buNone/>
              <a:tabLst>
                <a:tab pos="266700" algn="l"/>
              </a:tabLst>
            </a:pPr>
            <a:r>
              <a:rPr lang="ru-RU" altLang="ru-RU" sz="2200" dirty="0" smtClean="0">
                <a:solidFill>
                  <a:schemeClr val="tx1"/>
                </a:solidFill>
              </a:rPr>
              <a:t>По </a:t>
            </a:r>
            <a:r>
              <a:rPr lang="ru-RU" altLang="ru-RU" sz="2200" dirty="0">
                <a:solidFill>
                  <a:schemeClr val="tx1"/>
                </a:solidFill>
              </a:rPr>
              <a:t>идее, программист должен был описывать как программа</a:t>
            </a:r>
            <a:br>
              <a:rPr lang="ru-RU" altLang="ru-RU" sz="2200" dirty="0">
                <a:solidFill>
                  <a:schemeClr val="tx1"/>
                </a:solidFill>
              </a:rPr>
            </a:br>
            <a:r>
              <a:rPr lang="ru-RU" altLang="ru-RU" sz="2200" dirty="0">
                <a:solidFill>
                  <a:schemeClr val="tx1"/>
                </a:solidFill>
              </a:rPr>
              <a:t>должна себя вести, а остальное должен был делать компьютер.</a:t>
            </a:r>
          </a:p>
          <a:p>
            <a:pPr marL="361950" lvl="1" indent="0" eaLnBrk="0" fontAlgn="base" hangingPunct="0">
              <a:lnSpc>
                <a:spcPct val="100000"/>
              </a:lnSpc>
              <a:spcBef>
                <a:spcPct val="0"/>
              </a:spcBef>
              <a:spcAft>
                <a:spcPts val="1200"/>
              </a:spcAft>
              <a:buClr>
                <a:schemeClr val="accent2"/>
              </a:buClr>
              <a:buNone/>
              <a:tabLst>
                <a:tab pos="266700" algn="l"/>
              </a:tabLst>
            </a:pPr>
            <a:r>
              <a:rPr lang="ru-RU" altLang="ru-RU" sz="2200" dirty="0">
                <a:solidFill>
                  <a:schemeClr val="tx1"/>
                </a:solidFill>
              </a:rPr>
              <a:t>Пока не реализовано…</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2814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110</a:t>
            </a:fld>
            <a:endParaRPr lang="en-US"/>
          </a:p>
        </p:txBody>
      </p:sp>
      <p:sp>
        <p:nvSpPr>
          <p:cNvPr id="5" name="Прямоугольник 4"/>
          <p:cNvSpPr/>
          <p:nvPr/>
        </p:nvSpPr>
        <p:spPr>
          <a:xfrm>
            <a:off x="251520" y="1556792"/>
            <a:ext cx="6048672" cy="1446550"/>
          </a:xfrm>
          <a:prstGeom prst="rect">
            <a:avLst/>
          </a:prstGeom>
          <a:ln>
            <a:solidFill>
              <a:schemeClr val="accent1"/>
            </a:solidFill>
          </a:ln>
        </p:spPr>
        <p:txBody>
          <a:bodyPr wrap="square">
            <a:spAutoFit/>
          </a:bodyPr>
          <a:lstStyle/>
          <a:p>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 </a:t>
            </a:r>
            <a:r>
              <a:rPr lang="en-US" sz="2200" dirty="0">
                <a:solidFill>
                  <a:srgbClr val="800000"/>
                </a:solidFill>
                <a:highlight>
                  <a:srgbClr val="FFFFFF"/>
                </a:highlight>
                <a:latin typeface="Consolas" panose="020B0609020204030204" pitchFamily="49" charset="0"/>
              </a:rPr>
              <a:t>'A'</a:t>
            </a:r>
            <a:r>
              <a:rPr lang="en-US" sz="2200" dirty="0">
                <a:solidFill>
                  <a:srgbClr val="000000"/>
                </a:solidFill>
                <a:highlight>
                  <a:srgbClr val="FFFFFF"/>
                </a:highlight>
                <a:latin typeface="Consolas" panose="020B0609020204030204" pitchFamily="49" charset="0"/>
              </a:rPr>
              <a:t> | 1 &lt;&lt; 7</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&lt;&lt; "  " &lt;&lt;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ch</a:t>
            </a:r>
            <a:r>
              <a:rPr lang="en-US" sz="2200" dirty="0" smtClean="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smtClean="0">
                <a:solidFill>
                  <a:srgbClr val="000080"/>
                </a:solidFill>
                <a:highlight>
                  <a:srgbClr val="FFFFFF"/>
                </a:highlight>
                <a:latin typeface="Consolas" panose="020B0609020204030204" pitchFamily="49" charset="0"/>
              </a:rPr>
              <a:t>ch</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&amp;= ~(1 &lt;&lt; 7);</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&lt;&lt; </a:t>
            </a:r>
            <a:r>
              <a:rPr lang="en-US" sz="2200" dirty="0" smtClean="0">
                <a:solidFill>
                  <a:srgbClr val="000000"/>
                </a:solidFill>
                <a:highlight>
                  <a:srgbClr val="FFFFFF"/>
                </a:highlight>
                <a:latin typeface="Consolas" panose="020B0609020204030204" pitchFamily="49" charset="0"/>
              </a:rPr>
              <a:t>"  " &lt;&lt;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ch</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6" name="Rectangle 2"/>
          <p:cNvSpPr txBox="1">
            <a:spLocks noChangeArrowheads="1"/>
          </p:cNvSpPr>
          <p:nvPr/>
        </p:nvSpPr>
        <p:spPr>
          <a:xfrm>
            <a:off x="493538" y="260648"/>
            <a:ext cx="8159303"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tx1">
                    <a:lumMod val="50000"/>
                    <a:lumOff val="50000"/>
                  </a:schemeClr>
                </a:solidFill>
              </a:rPr>
              <a:t>Установка и сброс бита</a:t>
            </a:r>
            <a:endParaRPr lang="ru-RU" b="1" dirty="0">
              <a:solidFill>
                <a:schemeClr val="tx1">
                  <a:lumMod val="50000"/>
                  <a:lumOff val="50000"/>
                </a:schemeClr>
              </a:solidFill>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6516216" y="1556792"/>
            <a:ext cx="2376264" cy="1800200"/>
          </a:xfrm>
          <a:prstGeom prst="rect">
            <a:avLst/>
          </a:prstGeom>
          <a:solidFill>
            <a:schemeClr val="tx1"/>
          </a:solidFill>
        </p:spPr>
        <p:txBody>
          <a:bodyPr wrap="square">
            <a:noAutofit/>
          </a:bodyPr>
          <a:lstStyle/>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a:t>
            </a:r>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  193  </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A  65</a:t>
            </a:r>
          </a:p>
        </p:txBody>
      </p:sp>
      <p:graphicFrame>
        <p:nvGraphicFramePr>
          <p:cNvPr id="9" name="Таблица 8"/>
          <p:cNvGraphicFramePr>
            <a:graphicFrameLocks noGrp="1"/>
          </p:cNvGraphicFramePr>
          <p:nvPr>
            <p:extLst>
              <p:ext uri="{D42A27DB-BD31-4B8C-83A1-F6EECF244321}">
                <p14:modId xmlns:p14="http://schemas.microsoft.com/office/powerpoint/2010/main" val="2685517085"/>
              </p:ext>
            </p:extLst>
          </p:nvPr>
        </p:nvGraphicFramePr>
        <p:xfrm>
          <a:off x="431543" y="3933056"/>
          <a:ext cx="8352927" cy="1706880"/>
        </p:xfrm>
        <a:graphic>
          <a:graphicData uri="http://schemas.openxmlformats.org/drawingml/2006/table">
            <a:tbl>
              <a:tblPr>
                <a:tableStyleId>{8799B23B-EC83-4686-B30A-512413B5E67A}</a:tableStyleId>
              </a:tblPr>
              <a:tblGrid>
                <a:gridCol w="242960">
                  <a:extLst>
                    <a:ext uri="{9D8B030D-6E8A-4147-A177-3AD203B41FA5}">
                      <a16:colId xmlns="" xmlns:a16="http://schemas.microsoft.com/office/drawing/2014/main" val="20000"/>
                    </a:ext>
                  </a:extLst>
                </a:gridCol>
                <a:gridCol w="242960">
                  <a:extLst>
                    <a:ext uri="{9D8B030D-6E8A-4147-A177-3AD203B41FA5}">
                      <a16:colId xmlns="" xmlns:a16="http://schemas.microsoft.com/office/drawing/2014/main" val="20001"/>
                    </a:ext>
                  </a:extLst>
                </a:gridCol>
                <a:gridCol w="242960">
                  <a:extLst>
                    <a:ext uri="{9D8B030D-6E8A-4147-A177-3AD203B41FA5}">
                      <a16:colId xmlns="" xmlns:a16="http://schemas.microsoft.com/office/drawing/2014/main" val="20002"/>
                    </a:ext>
                  </a:extLst>
                </a:gridCol>
                <a:gridCol w="242960">
                  <a:extLst>
                    <a:ext uri="{9D8B030D-6E8A-4147-A177-3AD203B41FA5}">
                      <a16:colId xmlns="" xmlns:a16="http://schemas.microsoft.com/office/drawing/2014/main" val="20003"/>
                    </a:ext>
                  </a:extLst>
                </a:gridCol>
                <a:gridCol w="242960">
                  <a:extLst>
                    <a:ext uri="{9D8B030D-6E8A-4147-A177-3AD203B41FA5}">
                      <a16:colId xmlns="" xmlns:a16="http://schemas.microsoft.com/office/drawing/2014/main" val="20004"/>
                    </a:ext>
                  </a:extLst>
                </a:gridCol>
                <a:gridCol w="242960">
                  <a:extLst>
                    <a:ext uri="{9D8B030D-6E8A-4147-A177-3AD203B41FA5}">
                      <a16:colId xmlns="" xmlns:a16="http://schemas.microsoft.com/office/drawing/2014/main" val="20005"/>
                    </a:ext>
                  </a:extLst>
                </a:gridCol>
                <a:gridCol w="242960">
                  <a:extLst>
                    <a:ext uri="{9D8B030D-6E8A-4147-A177-3AD203B41FA5}">
                      <a16:colId xmlns="" xmlns:a16="http://schemas.microsoft.com/office/drawing/2014/main" val="20006"/>
                    </a:ext>
                  </a:extLst>
                </a:gridCol>
                <a:gridCol w="242960">
                  <a:extLst>
                    <a:ext uri="{9D8B030D-6E8A-4147-A177-3AD203B41FA5}">
                      <a16:colId xmlns="" xmlns:a16="http://schemas.microsoft.com/office/drawing/2014/main" val="20007"/>
                    </a:ext>
                  </a:extLst>
                </a:gridCol>
                <a:gridCol w="242960">
                  <a:extLst>
                    <a:ext uri="{9D8B030D-6E8A-4147-A177-3AD203B41FA5}">
                      <a16:colId xmlns="" xmlns:a16="http://schemas.microsoft.com/office/drawing/2014/main" val="20008"/>
                    </a:ext>
                  </a:extLst>
                </a:gridCol>
                <a:gridCol w="6166287">
                  <a:extLst>
                    <a:ext uri="{9D8B030D-6E8A-4147-A177-3AD203B41FA5}">
                      <a16:colId xmlns="" xmlns:a16="http://schemas.microsoft.com/office/drawing/2014/main" val="20009"/>
                    </a:ext>
                  </a:extLst>
                </a:gridCol>
              </a:tblGrid>
              <a:tr h="370840">
                <a:tc>
                  <a:txBody>
                    <a:bodyPr/>
                    <a:lstStyle/>
                    <a:p>
                      <a:pPr algn="ctr"/>
                      <a:endParaRPr lang="ru-RU" sz="2200" dirty="0">
                        <a:solidFill>
                          <a:srgbClr val="C00000"/>
                        </a:solidFill>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solidFill>
                            <a:schemeClr val="tx1"/>
                          </a:solidFill>
                        </a:rPr>
                        <a:t>1</a:t>
                      </a:r>
                      <a:endParaRPr lang="ru-RU" sz="22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b="0" dirty="0" smtClean="0"/>
                        <a:t>    </a:t>
                      </a:r>
                      <a:r>
                        <a:rPr lang="en-US" sz="2200" b="0" dirty="0" smtClean="0">
                          <a:solidFill>
                            <a:srgbClr val="008000"/>
                          </a:solidFill>
                        </a:rPr>
                        <a:t>ch</a:t>
                      </a:r>
                      <a:r>
                        <a:rPr lang="ru-RU" sz="2200" b="0" dirty="0" smtClean="0">
                          <a:solidFill>
                            <a:srgbClr val="008000"/>
                          </a:solidFill>
                        </a:rPr>
                        <a:t> содержит число 193</a:t>
                      </a:r>
                      <a:endParaRPr lang="ru-RU" sz="2200" b="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51245">
                <a:tc>
                  <a:txBody>
                    <a:bodyPr/>
                    <a:lstStyle/>
                    <a:p>
                      <a:pPr algn="ctr"/>
                      <a:endParaRPr lang="ru-RU" sz="2200" dirty="0"/>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0</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smtClean="0"/>
                        <a:t>1</a:t>
                      </a:r>
                      <a:endParaRPr lang="ru-RU" sz="2200" b="1"/>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ru-RU"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solidFill>
                            <a:srgbClr val="008000"/>
                          </a:solidFill>
                        </a:rPr>
                        <a:t>    битовая инверсия от </a:t>
                      </a:r>
                      <a:r>
                        <a:rPr lang="en-US" sz="2200" baseline="0" dirty="0" smtClean="0">
                          <a:solidFill>
                            <a:srgbClr val="008000"/>
                          </a:solidFill>
                        </a:rPr>
                        <a:t>1 &lt;&lt; 7</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ctr"/>
                      <a:r>
                        <a:rPr lang="en-US" sz="2200" dirty="0" smtClean="0">
                          <a:solidFill>
                            <a:schemeClr val="tx1"/>
                          </a:solidFill>
                        </a:rPr>
                        <a:t>&amp;</a:t>
                      </a:r>
                      <a:endParaRPr lang="ru-RU" sz="2200" dirty="0">
                        <a:solidFill>
                          <a:schemeClr val="tx1"/>
                        </a:solidFill>
                      </a:endParaRPr>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ru-RU" sz="2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aseline="0" dirty="0" smtClean="0">
                          <a:solidFill>
                            <a:schemeClr val="tx1"/>
                          </a:solidFill>
                        </a:rPr>
                        <a:t>    </a:t>
                      </a:r>
                      <a:r>
                        <a:rPr lang="ru-RU" sz="2200" baseline="0" dirty="0" smtClean="0">
                          <a:solidFill>
                            <a:srgbClr val="008000"/>
                          </a:solidFill>
                        </a:rPr>
                        <a:t>побитовый оператор И</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70840">
                <a:tc>
                  <a:txBody>
                    <a:bodyPr/>
                    <a:lstStyle/>
                    <a:p>
                      <a:pPr algn="ctr"/>
                      <a:endParaRPr lang="ru-RU" sz="2200" dirty="0"/>
                    </a:p>
                  </a:txBody>
                  <a:tcPr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0</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b="1" dirty="0" smtClean="0"/>
                        <a:t>1</a:t>
                      </a:r>
                      <a:endParaRPr lang="ru-RU" sz="22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ru-RU" sz="2200" dirty="0" smtClean="0">
                          <a:solidFill>
                            <a:srgbClr val="008000"/>
                          </a:solidFill>
                        </a:rPr>
                        <a:t>    </a:t>
                      </a:r>
                      <a:r>
                        <a:rPr lang="en-US" sz="2200" dirty="0" smtClean="0">
                          <a:solidFill>
                            <a:srgbClr val="008000"/>
                          </a:solidFill>
                        </a:rPr>
                        <a:t>193 &amp; 127 = 65 = 'A'</a:t>
                      </a:r>
                      <a:endParaRPr lang="ru-RU" sz="2200" dirty="0">
                        <a:solidFill>
                          <a:srgbClr val="008000"/>
                        </a:solidFill>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294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111</a:t>
            </a:fld>
            <a:endParaRPr lang="en-US"/>
          </a:p>
        </p:txBody>
      </p:sp>
      <p:sp>
        <p:nvSpPr>
          <p:cNvPr id="6" name="Rectangle 2"/>
          <p:cNvSpPr txBox="1">
            <a:spLocks noChangeArrowheads="1"/>
          </p:cNvSpPr>
          <p:nvPr/>
        </p:nvSpPr>
        <p:spPr>
          <a:xfrm>
            <a:off x="493538" y="260648"/>
            <a:ext cx="8159303"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tx1">
                    <a:lumMod val="50000"/>
                    <a:lumOff val="50000"/>
                  </a:schemeClr>
                </a:solidFill>
              </a:rPr>
              <a:t>Установка и сброс бита</a:t>
            </a:r>
            <a:endParaRPr lang="ru-RU" b="1" dirty="0">
              <a:solidFill>
                <a:schemeClr val="tx1">
                  <a:lumMod val="50000"/>
                  <a:lumOff val="50000"/>
                </a:schemeClr>
              </a:solidFill>
            </a:endParaRPr>
          </a:p>
        </p:txBody>
      </p:sp>
      <p:sp>
        <p:nvSpPr>
          <p:cNvPr id="7" name="Прямоугольник 6"/>
          <p:cNvSpPr/>
          <p:nvPr/>
        </p:nvSpPr>
        <p:spPr>
          <a:xfrm>
            <a:off x="683568" y="1880828"/>
            <a:ext cx="5292588" cy="1446550"/>
          </a:xfrm>
          <a:prstGeom prst="rect">
            <a:avLst/>
          </a:prstGeom>
          <a:ln>
            <a:solidFill>
              <a:schemeClr val="accent1"/>
            </a:solidFill>
          </a:ln>
        </p:spPr>
        <p:txBody>
          <a:bodyPr wrap="square">
            <a:spAutoFit/>
          </a:bodyPr>
          <a:lstStyle/>
          <a:p>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 устанавливаем 3 и 7 биты</a:t>
            </a:r>
            <a:endParaRPr lang="en-US" sz="2200" dirty="0" smtClean="0">
              <a:solidFill>
                <a:srgbClr val="0000FF"/>
              </a:solidFill>
              <a:highlight>
                <a:srgbClr val="FFFFFF"/>
              </a:highlight>
              <a:latin typeface="Consolas" panose="020B0609020204030204" pitchFamily="49" charset="0"/>
            </a:endParaRPr>
          </a:p>
          <a:p>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 </a:t>
            </a:r>
            <a:r>
              <a:rPr lang="en-US" sz="2200" dirty="0">
                <a:solidFill>
                  <a:srgbClr val="800000"/>
                </a:solidFill>
                <a:highlight>
                  <a:srgbClr val="FFFFFF"/>
                </a:highlight>
                <a:latin typeface="Consolas" panose="020B0609020204030204" pitchFamily="49" charset="0"/>
              </a:rPr>
              <a:t>'A'</a:t>
            </a:r>
            <a:r>
              <a:rPr lang="en-US" sz="2200" dirty="0">
                <a:solidFill>
                  <a:srgbClr val="000000"/>
                </a:solidFill>
                <a:highlight>
                  <a:srgbClr val="FFFFFF"/>
                </a:highlight>
                <a:latin typeface="Consolas" panose="020B0609020204030204" pitchFamily="49" charset="0"/>
              </a:rPr>
              <a:t> | 1 &lt;&lt; 7 | 1 &lt;&lt; 3</a:t>
            </a:r>
            <a:r>
              <a:rPr lang="en-US" sz="2200" dirty="0" smtClean="0">
                <a:solidFill>
                  <a:srgbClr val="000000"/>
                </a:solidFill>
                <a:highlight>
                  <a:srgbClr val="FFFFFF"/>
                </a:highlight>
                <a:latin typeface="Consolas" panose="020B0609020204030204" pitchFamily="49" charset="0"/>
              </a:rPr>
              <a:t>; </a:t>
            </a:r>
          </a:p>
          <a:p>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 </a:t>
            </a:r>
            <a:r>
              <a:rPr lang="ru-RU" sz="2200" dirty="0" smtClean="0">
                <a:solidFill>
                  <a:srgbClr val="008000"/>
                </a:solidFill>
                <a:highlight>
                  <a:srgbClr val="FFFFFF"/>
                </a:highlight>
                <a:latin typeface="Consolas" panose="020B0609020204030204" pitchFamily="49" charset="0"/>
              </a:rPr>
              <a:t>сбрасываем 3 </a:t>
            </a:r>
            <a:r>
              <a:rPr lang="ru-RU" sz="2200" dirty="0">
                <a:solidFill>
                  <a:srgbClr val="008000"/>
                </a:solidFill>
                <a:highlight>
                  <a:srgbClr val="FFFFFF"/>
                </a:highlight>
                <a:latin typeface="Consolas" panose="020B0609020204030204" pitchFamily="49" charset="0"/>
              </a:rPr>
              <a:t>и 7 биты</a:t>
            </a:r>
            <a:endParaRPr lang="ru-RU" sz="2200" dirty="0" smtClean="0">
              <a:solidFill>
                <a:srgbClr val="008000"/>
              </a:solidFill>
              <a:highlight>
                <a:srgbClr val="FFFFFF"/>
              </a:highlight>
              <a:latin typeface="Consolas" panose="020B0609020204030204" pitchFamily="49" charset="0"/>
            </a:endParaRPr>
          </a:p>
          <a:p>
            <a:r>
              <a:rPr lang="pl-PL" sz="2200" dirty="0" smtClean="0">
                <a:solidFill>
                  <a:srgbClr val="000080"/>
                </a:solidFill>
                <a:highlight>
                  <a:srgbClr val="FFFFFF"/>
                </a:highlight>
                <a:latin typeface="Consolas" panose="020B0609020204030204" pitchFamily="49" charset="0"/>
              </a:rPr>
              <a:t>ch</a:t>
            </a:r>
            <a:r>
              <a:rPr lang="pl-PL" sz="2200" dirty="0" smtClean="0">
                <a:solidFill>
                  <a:srgbClr val="000000"/>
                </a:solidFill>
                <a:highlight>
                  <a:srgbClr val="FFFFFF"/>
                </a:highlight>
                <a:latin typeface="Consolas" panose="020B0609020204030204" pitchFamily="49" charset="0"/>
              </a:rPr>
              <a:t> </a:t>
            </a:r>
            <a:r>
              <a:rPr lang="pl-PL" sz="2200" dirty="0">
                <a:solidFill>
                  <a:srgbClr val="000000"/>
                </a:solidFill>
                <a:highlight>
                  <a:srgbClr val="FFFFFF"/>
                </a:highlight>
                <a:latin typeface="Consolas" panose="020B0609020204030204" pitchFamily="49" charset="0"/>
              </a:rPr>
              <a:t>&amp;= ~(1 &lt;&lt; 7 | 1 &lt;&lt; 3</a:t>
            </a:r>
            <a:r>
              <a:rPr lang="pl-PL" sz="2200" dirty="0" smtClean="0">
                <a:solidFill>
                  <a:srgbClr val="000000"/>
                </a:solidFill>
                <a:highlight>
                  <a:srgbClr val="FFFFFF"/>
                </a:highlight>
                <a:latin typeface="Consolas" panose="020B0609020204030204" pitchFamily="49" charset="0"/>
              </a:rPr>
              <a:t>);</a:t>
            </a:r>
            <a:endParaRPr lang="pl-PL" sz="2200" dirty="0">
              <a:solidFill>
                <a:srgbClr val="000000"/>
              </a:solidFill>
              <a:highlight>
                <a:srgbClr val="FFFFFF"/>
              </a:highlight>
              <a:latin typeface="Consolas" panose="020B0609020204030204" pitchFamily="49" charset="0"/>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2406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112</a:t>
            </a:fld>
            <a:endParaRPr lang="en-US"/>
          </a:p>
        </p:txBody>
      </p:sp>
      <p:sp>
        <p:nvSpPr>
          <p:cNvPr id="6" name="Rectangle 2"/>
          <p:cNvSpPr txBox="1">
            <a:spLocks noChangeArrowheads="1"/>
          </p:cNvSpPr>
          <p:nvPr/>
        </p:nvSpPr>
        <p:spPr>
          <a:xfrm>
            <a:off x="493538" y="260648"/>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Операция последовательного </a:t>
            </a:r>
            <a:r>
              <a:rPr lang="ru-RU" b="1" dirty="0" smtClean="0">
                <a:solidFill>
                  <a:schemeClr val="tx1">
                    <a:lumMod val="50000"/>
                    <a:lumOff val="50000"/>
                  </a:schemeClr>
                </a:solidFill>
              </a:rPr>
              <a:t>вычисления</a:t>
            </a:r>
            <a:endParaRPr lang="ru-RU" b="1" dirty="0">
              <a:solidFill>
                <a:schemeClr val="tx1">
                  <a:lumMod val="50000"/>
                  <a:lumOff val="50000"/>
                </a:schemeClr>
              </a:solidFill>
            </a:endParaRPr>
          </a:p>
        </p:txBody>
      </p:sp>
      <p:sp>
        <p:nvSpPr>
          <p:cNvPr id="8" name="Rectangle 3"/>
          <p:cNvSpPr txBox="1">
            <a:spLocks noChangeArrowheads="1"/>
          </p:cNvSpPr>
          <p:nvPr/>
        </p:nvSpPr>
        <p:spPr bwMode="auto">
          <a:xfrm>
            <a:off x="251520" y="1160748"/>
            <a:ext cx="8676963" cy="4510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61938" marR="0" lvl="0" indent="-261938"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kumimoji="0" lang="ru-RU" sz="2200" b="0" i="0" u="none" strike="noStrike" kern="0" cap="none" spc="0" normalizeH="0" baseline="0" noProof="0" dirty="0" smtClean="0">
                <a:ln>
                  <a:noFill/>
                </a:ln>
                <a:solidFill>
                  <a:schemeClr val="tx1"/>
                </a:solidFill>
                <a:effectLst/>
                <a:uLnTx/>
                <a:uFillTx/>
                <a:latin typeface="+mn-lt"/>
              </a:rPr>
              <a:t>Операция последовательного вычисления</a:t>
            </a:r>
            <a:r>
              <a:rPr kumimoji="0" lang="en-US" sz="2200" b="0" i="0" u="none" strike="noStrike" kern="0" cap="none" spc="0" normalizeH="0" baseline="0" noProof="0" dirty="0" smtClean="0">
                <a:ln>
                  <a:noFill/>
                </a:ln>
                <a:solidFill>
                  <a:schemeClr val="tx1"/>
                </a:solidFill>
                <a:effectLst/>
                <a:uLnTx/>
                <a:uFillTx/>
                <a:latin typeface="+mn-lt"/>
              </a:rPr>
              <a:t>  </a:t>
            </a:r>
            <a:r>
              <a:rPr kumimoji="0" lang="ru-RU" sz="2200" b="1" i="0" u="none" strike="noStrike" kern="0" cap="none" spc="0" normalizeH="0" baseline="0" noProof="0" dirty="0" smtClean="0">
                <a:ln>
                  <a:noFill/>
                </a:ln>
                <a:solidFill>
                  <a:schemeClr val="tx1"/>
                </a:solidFill>
                <a:effectLst/>
                <a:uLnTx/>
                <a:uFillTx/>
                <a:latin typeface="+mn-lt"/>
              </a:rPr>
              <a:t>,</a:t>
            </a:r>
            <a:r>
              <a:rPr kumimoji="0" lang="ru-RU" sz="2200" b="0" i="0" u="none" strike="noStrike" kern="0" cap="none" spc="0" normalizeH="0" baseline="0" noProof="0" dirty="0" smtClean="0">
                <a:ln>
                  <a:noFill/>
                </a:ln>
                <a:solidFill>
                  <a:schemeClr val="tx1"/>
                </a:solidFill>
                <a:effectLst/>
                <a:uLnTx/>
                <a:uFillTx/>
                <a:latin typeface="+mn-lt"/>
              </a:rPr>
              <a:t> (запятая) связывает</a:t>
            </a:r>
            <a:br>
              <a:rPr kumimoji="0" lang="ru-RU" sz="2200" b="0" i="0" u="none" strike="noStrike" kern="0" cap="none" spc="0" normalizeH="0" baseline="0" noProof="0" dirty="0" smtClean="0">
                <a:ln>
                  <a:noFill/>
                </a:ln>
                <a:solidFill>
                  <a:schemeClr val="tx1"/>
                </a:solidFill>
                <a:effectLst/>
                <a:uLnTx/>
                <a:uFillTx/>
                <a:latin typeface="+mn-lt"/>
              </a:rPr>
            </a:br>
            <a:r>
              <a:rPr kumimoji="0" lang="ru-RU" sz="2200" b="0" i="0" u="none" strike="noStrike" kern="0" cap="none" spc="0" normalizeH="0" baseline="0" noProof="0" dirty="0" smtClean="0">
                <a:ln>
                  <a:noFill/>
                </a:ln>
                <a:solidFill>
                  <a:schemeClr val="tx1"/>
                </a:solidFill>
                <a:effectLst/>
                <a:uLnTx/>
                <a:uFillTx/>
                <a:latin typeface="+mn-lt"/>
              </a:rPr>
              <a:t>в одно целое</a:t>
            </a:r>
            <a:r>
              <a:rPr kumimoji="0" lang="ru-RU" sz="2200" b="0" i="0" u="none" strike="noStrike" kern="0" cap="none" spc="0" normalizeH="0" noProof="0" dirty="0" smtClean="0">
                <a:ln>
                  <a:noFill/>
                </a:ln>
                <a:solidFill>
                  <a:schemeClr val="tx1"/>
                </a:solidFill>
                <a:effectLst/>
                <a:uLnTx/>
                <a:uFillTx/>
                <a:latin typeface="+mn-lt"/>
              </a:rPr>
              <a:t> несколько выражений</a:t>
            </a:r>
            <a:endParaRPr lang="en-US" sz="2200" kern="0" dirty="0" smtClean="0">
              <a:latin typeface="+mn-lt"/>
            </a:endParaRPr>
          </a:p>
          <a:p>
            <a:pPr marL="261938" marR="0" lvl="0" indent="-261938"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lang="ru-RU" sz="2200" kern="0" dirty="0" smtClean="0">
                <a:latin typeface="+mn-lt"/>
              </a:rPr>
              <a:t>Выражения, разделенные запятой, вычисляются с</a:t>
            </a:r>
            <a:r>
              <a:rPr lang="be-BY" sz="2200" kern="0" dirty="0" smtClean="0">
                <a:latin typeface="+mn-lt"/>
              </a:rPr>
              <a:t>лева на</a:t>
            </a:r>
            <a:r>
              <a:rPr lang="ru-RU" sz="2200" kern="0" dirty="0" smtClean="0">
                <a:latin typeface="+mn-lt"/>
              </a:rPr>
              <a:t>право</a:t>
            </a:r>
          </a:p>
          <a:p>
            <a:pPr marL="261938" marR="0" lvl="0" indent="-261938"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lang="ru-RU" sz="2200" kern="0" dirty="0" smtClean="0">
                <a:latin typeface="+mn-lt"/>
              </a:rPr>
              <a:t>Если операция «запятая» выполняется в правой части оператора присваивания, то она возвращает значение выражения, находящегося справа (вычисленного последним)</a:t>
            </a:r>
          </a:p>
          <a:p>
            <a:pPr marL="261938" marR="0" lvl="0" indent="-261938"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lang="ru-RU" sz="2200" kern="0" dirty="0" smtClean="0"/>
              <a:t>Например, в результате выполнения:</a:t>
            </a:r>
          </a:p>
          <a:p>
            <a:pPr>
              <a:spcBef>
                <a:spcPts val="600"/>
              </a:spcBef>
              <a:tabLst>
                <a:tab pos="358775" algn="l"/>
                <a:tab pos="4035425" algn="l"/>
              </a:tabLst>
            </a:pPr>
            <a:r>
              <a:rPr lang="en-US" sz="2200" kern="0" dirty="0" smtClean="0">
                <a:solidFill>
                  <a:schemeClr val="accent2">
                    <a:lumMod val="90000"/>
                  </a:schemeClr>
                </a:solidFill>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tabLst>
                <a:tab pos="358775" algn="l"/>
                <a:tab pos="4035425" algn="l"/>
              </a:tabLst>
            </a:pP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float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0;</a:t>
            </a:r>
          </a:p>
          <a:p>
            <a:pPr>
              <a:tabLst>
                <a:tab pos="358775" algn="l"/>
                <a:tab pos="4035425" algn="l"/>
              </a:tabLst>
            </a:pPr>
            <a:r>
              <a:rPr lang="en-US" sz="2200" dirty="0" smtClean="0">
                <a:solidFill>
                  <a:srgbClr val="0000FF"/>
                </a:solidFill>
                <a:highlight>
                  <a:srgbClr val="FFFFFF"/>
                </a:highlight>
                <a:latin typeface="Consolas" panose="020B0609020204030204" pitchFamily="49" charset="0"/>
              </a:rPr>
              <a:t>	float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0;</a:t>
            </a:r>
          </a:p>
          <a:p>
            <a:pPr>
              <a:tabLst>
                <a:tab pos="358775" algn="l"/>
                <a:tab pos="5467350" algn="l"/>
              </a:tabLst>
            </a:pP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x</a:t>
            </a:r>
            <a:r>
              <a:rPr lang="ru-RU" sz="2200" dirty="0" smtClean="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y</a:t>
            </a:r>
            <a:r>
              <a:rPr lang="ru-RU" sz="2200" dirty="0">
                <a:solidFill>
                  <a:srgbClr val="000000"/>
                </a:solidFill>
                <a:highlight>
                  <a:srgbClr val="FFFFFF"/>
                </a:highlight>
                <a:latin typeface="Consolas" panose="020B0609020204030204" pitchFamily="49" charset="0"/>
              </a:rPr>
              <a:t> = 3, </a:t>
            </a:r>
            <a:r>
              <a:rPr lang="ru-RU" sz="2200" dirty="0">
                <a:solidFill>
                  <a:srgbClr val="000080"/>
                </a:solidFill>
                <a:highlight>
                  <a:srgbClr val="FFFFFF"/>
                </a:highlight>
                <a:latin typeface="Consolas" panose="020B0609020204030204" pitchFamily="49" charset="0"/>
              </a:rPr>
              <a:t>y</a:t>
            </a:r>
            <a:r>
              <a:rPr lang="ru-RU" sz="2200" dirty="0">
                <a:solidFill>
                  <a:srgbClr val="000000"/>
                </a:solidFill>
                <a:highlight>
                  <a:srgbClr val="FFFFFF"/>
                </a:highlight>
                <a:latin typeface="Consolas" panose="020B0609020204030204" pitchFamily="49" charset="0"/>
              </a:rPr>
              <a:t> + 1</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endParaRPr lang="ru-RU" sz="2200" dirty="0" smtClean="0">
              <a:solidFill>
                <a:srgbClr val="000000"/>
              </a:solidFill>
              <a:highlight>
                <a:srgbClr val="FFFFFF"/>
              </a:highlight>
              <a:latin typeface="Consolas" panose="020B0609020204030204" pitchFamily="49" charset="0"/>
            </a:endParaRPr>
          </a:p>
          <a:p>
            <a:pPr>
              <a:tabLst>
                <a:tab pos="358775" algn="l"/>
                <a:tab pos="4035425" algn="l"/>
              </a:tabLst>
            </a:pP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x</a:t>
            </a:r>
            <a:r>
              <a:rPr lang="ru-RU" sz="2200" dirty="0" smtClean="0">
                <a:solidFill>
                  <a:srgbClr val="000000"/>
                </a:solidFill>
                <a:highlight>
                  <a:srgbClr val="FFFFFF"/>
                </a:highlight>
                <a:latin typeface="Consolas" panose="020B0609020204030204" pitchFamily="49" charset="0"/>
              </a:rPr>
              <a:t> = (</a:t>
            </a:r>
            <a:r>
              <a:rPr lang="ru-RU" sz="2200" dirty="0" smtClean="0">
                <a:solidFill>
                  <a:srgbClr val="000080"/>
                </a:solidFill>
                <a:highlight>
                  <a:srgbClr val="FFFFFF"/>
                </a:highlight>
                <a:latin typeface="Consolas" panose="020B0609020204030204" pitchFamily="49" charset="0"/>
              </a:rPr>
              <a:t>y</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3.5, </a:t>
            </a:r>
            <a:r>
              <a:rPr lang="ru-RU" sz="2200" dirty="0" smtClean="0">
                <a:solidFill>
                  <a:srgbClr val="000080"/>
                </a:solidFill>
                <a:highlight>
                  <a:srgbClr val="FFFFFF"/>
                </a:highlight>
                <a:latin typeface="Consolas" panose="020B0609020204030204" pitchFamily="49" charset="0"/>
              </a:rPr>
              <a:t>i</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2, </a:t>
            </a:r>
            <a:r>
              <a:rPr lang="ru-RU" sz="2200" dirty="0" smtClean="0">
                <a:solidFill>
                  <a:srgbClr val="000080"/>
                </a:solidFill>
                <a:highlight>
                  <a:srgbClr val="FFFFFF"/>
                </a:highlight>
                <a:latin typeface="Consolas" panose="020B0609020204030204" pitchFamily="49" charset="0"/>
              </a:rPr>
              <a:t>x</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y</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i</a:t>
            </a:r>
            <a:r>
              <a:rPr lang="ru-RU" sz="2200" dirty="0" smtClean="0">
                <a:solidFill>
                  <a:srgbClr val="00000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i</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x</a:t>
            </a:r>
            <a:r>
              <a:rPr lang="ru-RU" sz="2200"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endParaRPr lang="en-US" sz="2200" dirty="0" smtClean="0">
              <a:solidFill>
                <a:srgbClr val="008000"/>
              </a:solidFill>
              <a:highlight>
                <a:srgbClr val="FFFFFF"/>
              </a:highlight>
              <a:latin typeface="Consolas" panose="020B0609020204030204" pitchFamily="49" charset="0"/>
            </a:endParaRPr>
          </a:p>
          <a:p>
            <a:pPr marL="261938" lvl="0" indent="-261938" defTabSz="914400" fontAlgn="base">
              <a:spcBef>
                <a:spcPct val="20000"/>
              </a:spcBef>
              <a:spcAft>
                <a:spcPct val="0"/>
              </a:spcAft>
              <a:buClr>
                <a:srgbClr val="1CADE4"/>
              </a:buClr>
              <a:buSzPct val="80000"/>
              <a:buFont typeface="Wingdings" pitchFamily="2" charset="2"/>
              <a:buChar char="l"/>
              <a:tabLst>
                <a:tab pos="2593975" algn="l"/>
              </a:tabLst>
              <a:defRPr/>
            </a:pPr>
            <a:r>
              <a:rPr kumimoji="0" lang="ru-RU" sz="2200" b="0" i="0" u="none" strike="noStrike" kern="0" cap="none" spc="0" normalizeH="0" baseline="0" noProof="0" dirty="0" smtClean="0">
                <a:ln>
                  <a:noFill/>
                </a:ln>
                <a:solidFill>
                  <a:schemeClr val="tx1"/>
                </a:solidFill>
                <a:effectLst/>
                <a:uLnTx/>
                <a:uFillTx/>
              </a:rPr>
              <a:t>Приоритет операции «запятая» ниже, чем операции присваивания</a:t>
            </a:r>
          </a:p>
        </p:txBody>
      </p:sp>
      <p:sp>
        <p:nvSpPr>
          <p:cNvPr id="9" name="Прямоугольник 8"/>
          <p:cNvSpPr/>
          <p:nvPr/>
        </p:nvSpPr>
        <p:spPr>
          <a:xfrm>
            <a:off x="6660232" y="4797152"/>
            <a:ext cx="1428596" cy="430887"/>
          </a:xfrm>
          <a:prstGeom prst="rect">
            <a:avLst/>
          </a:prstGeom>
        </p:spPr>
        <p:txBody>
          <a:bodyPr wrap="none">
            <a:spAutoFit/>
          </a:bodyPr>
          <a:lstStyle/>
          <a:p>
            <a:r>
              <a:rPr lang="ru-RU" sz="2200" dirty="0">
                <a:solidFill>
                  <a:srgbClr val="008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x = 4</a:t>
            </a:r>
            <a:endParaRPr lang="ru-RU" sz="2200" dirty="0"/>
          </a:p>
        </p:txBody>
      </p:sp>
      <p:sp>
        <p:nvSpPr>
          <p:cNvPr id="10" name="Прямоугольник 9"/>
          <p:cNvSpPr/>
          <p:nvPr/>
        </p:nvSpPr>
        <p:spPr>
          <a:xfrm>
            <a:off x="6660232" y="5121188"/>
            <a:ext cx="1428596" cy="430887"/>
          </a:xfrm>
          <a:prstGeom prst="rect">
            <a:avLst/>
          </a:prstGeom>
        </p:spPr>
        <p:txBody>
          <a:bodyPr wrap="none">
            <a:spAutoFit/>
          </a:bodyPr>
          <a:lstStyle/>
          <a:p>
            <a:r>
              <a:rPr lang="ru-RU" sz="2200" dirty="0">
                <a:solidFill>
                  <a:srgbClr val="008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x = 5</a:t>
            </a:r>
            <a:endParaRPr lang="ru-RU" sz="2200" dirty="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69229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113</a:t>
            </a:fld>
            <a:endParaRPr lang="en-US"/>
          </a:p>
        </p:txBody>
      </p:sp>
      <p:sp>
        <p:nvSpPr>
          <p:cNvPr id="6" name="Rectangle 2"/>
          <p:cNvSpPr txBox="1">
            <a:spLocks noChangeArrowheads="1"/>
          </p:cNvSpPr>
          <p:nvPr/>
        </p:nvSpPr>
        <p:spPr>
          <a:xfrm>
            <a:off x="503548" y="-6710"/>
            <a:ext cx="8159303"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Другие операции С/С++ </a:t>
            </a:r>
          </a:p>
        </p:txBody>
      </p:sp>
      <p:graphicFrame>
        <p:nvGraphicFramePr>
          <p:cNvPr id="7" name="Таблица 6"/>
          <p:cNvGraphicFramePr>
            <a:graphicFrameLocks noGrp="1"/>
          </p:cNvGraphicFramePr>
          <p:nvPr>
            <p:extLst>
              <p:ext uri="{D42A27DB-BD31-4B8C-83A1-F6EECF244321}">
                <p14:modId xmlns:p14="http://schemas.microsoft.com/office/powerpoint/2010/main" val="77676690"/>
              </p:ext>
            </p:extLst>
          </p:nvPr>
        </p:nvGraphicFramePr>
        <p:xfrm>
          <a:off x="251520" y="1088740"/>
          <a:ext cx="8640960" cy="4762137"/>
        </p:xfrm>
        <a:graphic>
          <a:graphicData uri="http://schemas.openxmlformats.org/drawingml/2006/table">
            <a:tbl>
              <a:tblPr>
                <a:tableStyleId>{5C22544A-7EE6-4342-B048-85BDC9FD1C3A}</a:tableStyleId>
              </a:tblPr>
              <a:tblGrid>
                <a:gridCol w="4536504">
                  <a:extLst>
                    <a:ext uri="{9D8B030D-6E8A-4147-A177-3AD203B41FA5}">
                      <a16:colId xmlns="" xmlns:a16="http://schemas.microsoft.com/office/drawing/2014/main" val="20000"/>
                    </a:ext>
                  </a:extLst>
                </a:gridCol>
                <a:gridCol w="4104456">
                  <a:extLst>
                    <a:ext uri="{9D8B030D-6E8A-4147-A177-3AD203B41FA5}">
                      <a16:colId xmlns="" xmlns:a16="http://schemas.microsoft.com/office/drawing/2014/main" val="20001"/>
                    </a:ext>
                  </a:extLst>
                </a:gridCol>
              </a:tblGrid>
              <a:tr h="525417">
                <a:tc>
                  <a:txBody>
                    <a:bodyPr/>
                    <a:lstStyle/>
                    <a:p>
                      <a:r>
                        <a:rPr lang="ru-RU" sz="2000" b="1" dirty="0" smtClean="0"/>
                        <a:t>Формат операции</a:t>
                      </a:r>
                      <a:endParaRPr lang="ru-RU" sz="2000" b="1"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b="1" dirty="0" smtClean="0"/>
                        <a:t>Название </a:t>
                      </a:r>
                      <a:endParaRPr lang="ru-RU" sz="2000" b="1"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21088">
                <a:tc>
                  <a:txBody>
                    <a:bodyPr/>
                    <a:lstStyle/>
                    <a:p>
                      <a:r>
                        <a:rPr lang="ru-RU" sz="2000" i="0" dirty="0" smtClean="0">
                          <a:latin typeface="Consolas" panose="020B0609020204030204" pitchFamily="49" charset="0"/>
                          <a:cs typeface="Consolas" panose="020B0609020204030204" pitchFamily="49" charset="0"/>
                        </a:rPr>
                        <a:t>Выражен1 </a:t>
                      </a:r>
                      <a:r>
                        <a:rPr lang="en-US" sz="2000" b="1" i="0" dirty="0" smtClean="0">
                          <a:latin typeface="Consolas" panose="020B0609020204030204" pitchFamily="49" charset="0"/>
                          <a:cs typeface="Consolas" panose="020B0609020204030204" pitchFamily="49" charset="0"/>
                        </a:rPr>
                        <a:t>?</a:t>
                      </a:r>
                      <a:r>
                        <a:rPr lang="en-US" sz="2000" i="0" baseline="0" dirty="0" smtClean="0">
                          <a:latin typeface="Consolas" panose="020B0609020204030204" pitchFamily="49" charset="0"/>
                          <a:cs typeface="Consolas" panose="020B0609020204030204" pitchFamily="49" charset="0"/>
                        </a:rPr>
                        <a:t> </a:t>
                      </a:r>
                      <a:r>
                        <a:rPr lang="ru-RU" sz="2000" i="0" baseline="0" dirty="0" smtClean="0">
                          <a:latin typeface="Consolas" panose="020B0609020204030204" pitchFamily="49" charset="0"/>
                          <a:cs typeface="Consolas" panose="020B0609020204030204" pitchFamily="49" charset="0"/>
                        </a:rPr>
                        <a:t>Выражен2</a:t>
                      </a:r>
                      <a:r>
                        <a:rPr lang="ru-RU" sz="2000" b="1" i="0" baseline="0" dirty="0" smtClean="0">
                          <a:latin typeface="Consolas" panose="020B0609020204030204" pitchFamily="49" charset="0"/>
                          <a:cs typeface="Consolas" panose="020B0609020204030204" pitchFamily="49" charset="0"/>
                        </a:rPr>
                        <a:t> </a:t>
                      </a:r>
                      <a:r>
                        <a:rPr lang="en-US" sz="2000" b="1" i="0" baseline="0" dirty="0" smtClean="0">
                          <a:latin typeface="Consolas" panose="020B0609020204030204" pitchFamily="49" charset="0"/>
                          <a:cs typeface="Consolas" panose="020B0609020204030204" pitchFamily="49" charset="0"/>
                        </a:rPr>
                        <a:t>: </a:t>
                      </a:r>
                      <a:r>
                        <a:rPr lang="ru-RU" sz="2000" i="0" baseline="0" dirty="0" smtClean="0">
                          <a:latin typeface="Consolas" panose="020B0609020204030204" pitchFamily="49" charset="0"/>
                          <a:cs typeface="Consolas" panose="020B0609020204030204" pitchFamily="49" charset="0"/>
                        </a:rPr>
                        <a:t>Выражен3</a:t>
                      </a:r>
                      <a:r>
                        <a:rPr lang="en-US" sz="2000" i="0" baseline="0" dirty="0" smtClean="0">
                          <a:latin typeface="Consolas" panose="020B0609020204030204" pitchFamily="49" charset="0"/>
                          <a:cs typeface="Consolas" panose="020B0609020204030204" pitchFamily="49" charset="0"/>
                        </a:rPr>
                        <a:t/>
                      </a:r>
                      <a:br>
                        <a:rPr lang="en-US" sz="2000" i="0" baseline="0" dirty="0" smtClean="0">
                          <a:latin typeface="Consolas" panose="020B0609020204030204" pitchFamily="49" charset="0"/>
                          <a:cs typeface="Consolas" panose="020B0609020204030204" pitchFamily="49" charset="0"/>
                        </a:rPr>
                      </a:br>
                      <a:r>
                        <a:rPr lang="en-US" sz="2000" i="0" baseline="0" dirty="0" smtClean="0">
                          <a:latin typeface="Consolas" panose="020B0609020204030204" pitchFamily="49" charset="0"/>
                          <a:cs typeface="Consolas" panose="020B0609020204030204" pitchFamily="49" charset="0"/>
                        </a:rPr>
                        <a:t>(</a:t>
                      </a:r>
                      <a:r>
                        <a:rPr lang="en-US" sz="2000" i="0" baseline="0" dirty="0" smtClean="0">
                          <a:solidFill>
                            <a:srgbClr val="000080"/>
                          </a:solidFill>
                          <a:latin typeface="Consolas" panose="020B0609020204030204" pitchFamily="49" charset="0"/>
                          <a:cs typeface="Consolas" panose="020B0609020204030204" pitchFamily="49" charset="0"/>
                        </a:rPr>
                        <a:t>a</a:t>
                      </a:r>
                      <a:r>
                        <a:rPr lang="en-US" sz="2000" i="0" baseline="0" dirty="0" smtClean="0">
                          <a:latin typeface="Consolas" panose="020B0609020204030204" pitchFamily="49" charset="0"/>
                          <a:cs typeface="Consolas" panose="020B0609020204030204" pitchFamily="49" charset="0"/>
                        </a:rPr>
                        <a:t> &gt; </a:t>
                      </a:r>
                      <a:r>
                        <a:rPr lang="en-US" sz="2000" i="0" baseline="0" dirty="0" smtClean="0">
                          <a:solidFill>
                            <a:srgbClr val="000080"/>
                          </a:solidFill>
                          <a:latin typeface="Consolas" panose="020B0609020204030204" pitchFamily="49" charset="0"/>
                          <a:cs typeface="Consolas" panose="020B0609020204030204" pitchFamily="49" charset="0"/>
                        </a:rPr>
                        <a:t>b</a:t>
                      </a:r>
                      <a:r>
                        <a:rPr lang="en-US" sz="2000" i="0" baseline="0" dirty="0" smtClean="0">
                          <a:solidFill>
                            <a:schemeClr val="tx1"/>
                          </a:solidFill>
                          <a:latin typeface="Consolas" panose="020B0609020204030204" pitchFamily="49" charset="0"/>
                          <a:cs typeface="Consolas" panose="020B0609020204030204" pitchFamily="49" charset="0"/>
                        </a:rPr>
                        <a:t>)</a:t>
                      </a:r>
                      <a:r>
                        <a:rPr lang="en-US" sz="2000" i="0" baseline="0" dirty="0" smtClean="0">
                          <a:solidFill>
                            <a:srgbClr val="000080"/>
                          </a:solidFill>
                          <a:latin typeface="Consolas" panose="020B0609020204030204" pitchFamily="49" charset="0"/>
                          <a:cs typeface="Consolas" panose="020B0609020204030204" pitchFamily="49" charset="0"/>
                        </a:rPr>
                        <a:t> </a:t>
                      </a:r>
                      <a:r>
                        <a:rPr lang="en-US" sz="2000" i="0" baseline="0" dirty="0" smtClean="0">
                          <a:latin typeface="Consolas" panose="020B0609020204030204" pitchFamily="49" charset="0"/>
                          <a:cs typeface="Consolas" panose="020B0609020204030204" pitchFamily="49" charset="0"/>
                        </a:rPr>
                        <a:t>? </a:t>
                      </a:r>
                      <a:r>
                        <a:rPr lang="en-US" sz="2000" i="0" baseline="0" dirty="0" smtClean="0">
                          <a:solidFill>
                            <a:srgbClr val="000080"/>
                          </a:solidFill>
                          <a:latin typeface="Consolas" panose="020B0609020204030204" pitchFamily="49" charset="0"/>
                          <a:cs typeface="Consolas" panose="020B0609020204030204" pitchFamily="49" charset="0"/>
                        </a:rPr>
                        <a:t>a</a:t>
                      </a:r>
                      <a:r>
                        <a:rPr lang="en-US" sz="2000" i="0" baseline="0" dirty="0" smtClean="0">
                          <a:latin typeface="Consolas" panose="020B0609020204030204" pitchFamily="49" charset="0"/>
                          <a:cs typeface="Consolas" panose="020B0609020204030204" pitchFamily="49" charset="0"/>
                        </a:rPr>
                        <a:t> : </a:t>
                      </a:r>
                      <a:r>
                        <a:rPr lang="en-US" sz="2000" i="0" baseline="0" dirty="0" smtClean="0">
                          <a:solidFill>
                            <a:srgbClr val="000080"/>
                          </a:solidFill>
                          <a:latin typeface="Consolas" panose="020B0609020204030204" pitchFamily="49" charset="0"/>
                          <a:cs typeface="Consolas" panose="020B0609020204030204" pitchFamily="49" charset="0"/>
                        </a:rPr>
                        <a:t>b</a:t>
                      </a:r>
                      <a:endParaRPr lang="ru-RU" sz="2000" b="0" i="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baseline="0" smtClean="0"/>
                        <a:t>Операция выбора </a:t>
                      </a:r>
                      <a:endParaRPr lang="ru-RU" sz="20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21088">
                <a:tc>
                  <a:txBody>
                    <a:bodyPr/>
                    <a:lstStyle/>
                    <a:p>
                      <a:r>
                        <a:rPr lang="en-US" sz="2000" b="1" i="0" dirty="0" smtClean="0">
                          <a:latin typeface="Consolas" panose="020B0609020204030204" pitchFamily="49" charset="0"/>
                          <a:cs typeface="Consolas" panose="020B0609020204030204" pitchFamily="49" charset="0"/>
                        </a:rPr>
                        <a:t>&amp;</a:t>
                      </a:r>
                      <a:r>
                        <a:rPr lang="ru-RU" sz="2000" i="0" dirty="0" smtClean="0">
                          <a:solidFill>
                            <a:srgbClr val="000080"/>
                          </a:solidFill>
                          <a:latin typeface="Consolas" panose="020B0609020204030204" pitchFamily="49" charset="0"/>
                          <a:cs typeface="Consolas" panose="020B0609020204030204" pitchFamily="49" charset="0"/>
                        </a:rPr>
                        <a:t>Идентификатор</a:t>
                      </a:r>
                      <a:r>
                        <a:rPr lang="ru-RU" sz="2000" i="0" baseline="0" dirty="0" smtClean="0">
                          <a:solidFill>
                            <a:srgbClr val="000080"/>
                          </a:solidFill>
                          <a:latin typeface="Consolas" panose="020B0609020204030204" pitchFamily="49" charset="0"/>
                          <a:cs typeface="Consolas" panose="020B0609020204030204" pitchFamily="49" charset="0"/>
                        </a:rPr>
                        <a:t> </a:t>
                      </a:r>
                      <a:endParaRPr lang="ru-RU" sz="2000" b="0" i="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smtClean="0"/>
                        <a:t>Взятия адреса </a:t>
                      </a:r>
                      <a:endParaRPr lang="ru-RU" sz="20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21088">
                <a:tc>
                  <a:txBody>
                    <a:bodyPr/>
                    <a:lstStyle/>
                    <a:p>
                      <a:r>
                        <a:rPr lang="ru-RU" sz="2000" b="1" i="0" dirty="0" smtClean="0">
                          <a:latin typeface="Consolas" panose="020B0609020204030204" pitchFamily="49" charset="0"/>
                          <a:cs typeface="Consolas" panose="020B0609020204030204" pitchFamily="49" charset="0"/>
                        </a:rPr>
                        <a:t>*</a:t>
                      </a:r>
                      <a:r>
                        <a:rPr lang="ru-RU" sz="2000" i="0" dirty="0" smtClean="0">
                          <a:solidFill>
                            <a:srgbClr val="000080"/>
                          </a:solidFill>
                          <a:latin typeface="Consolas" panose="020B0609020204030204" pitchFamily="49" charset="0"/>
                          <a:cs typeface="Consolas" panose="020B0609020204030204" pitchFamily="49" charset="0"/>
                        </a:rPr>
                        <a:t>Идентификатор</a:t>
                      </a:r>
                      <a:endParaRPr lang="ru-RU" sz="2000" b="0" i="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Разыменования указателя</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21088">
                <a:tc>
                  <a:txBody>
                    <a:bodyPr/>
                    <a:lstStyle/>
                    <a:p>
                      <a:r>
                        <a:rPr lang="en-US" sz="2000" b="0" i="0" spc="-100" dirty="0" smtClean="0">
                          <a:solidFill>
                            <a:srgbClr val="0000FF"/>
                          </a:solidFill>
                          <a:latin typeface="Consolas" panose="020B0609020204030204" pitchFamily="49" charset="0"/>
                          <a:cs typeface="Consolas" panose="020B0609020204030204" pitchFamily="49" charset="0"/>
                        </a:rPr>
                        <a:t>sizeof</a:t>
                      </a:r>
                      <a:r>
                        <a:rPr lang="en-US" sz="2000" i="0" spc="-100" baseline="0" dirty="0" smtClean="0">
                          <a:solidFill>
                            <a:srgbClr val="0000FF"/>
                          </a:solidFill>
                          <a:latin typeface="Consolas" panose="020B0609020204030204" pitchFamily="49" charset="0"/>
                          <a:cs typeface="Consolas" panose="020B0609020204030204" pitchFamily="49" charset="0"/>
                        </a:rPr>
                        <a:t> </a:t>
                      </a:r>
                      <a:r>
                        <a:rPr lang="ru-RU" sz="2000" i="0" spc="-100" baseline="0" dirty="0" smtClean="0">
                          <a:solidFill>
                            <a:srgbClr val="000080"/>
                          </a:solidFill>
                          <a:latin typeface="Consolas" panose="020B0609020204030204" pitchFamily="49" charset="0"/>
                          <a:cs typeface="Consolas" panose="020B0609020204030204" pitchFamily="49" charset="0"/>
                        </a:rPr>
                        <a:t>Идентификатор </a:t>
                      </a:r>
                      <a:r>
                        <a:rPr lang="ru-RU" sz="2000" i="0" spc="-100" baseline="0" dirty="0" smtClean="0">
                          <a:latin typeface="Consolas" panose="020B0609020204030204" pitchFamily="49" charset="0"/>
                          <a:cs typeface="Consolas" panose="020B0609020204030204" pitchFamily="49" charset="0"/>
                        </a:rPr>
                        <a:t>или</a:t>
                      </a:r>
                      <a:endParaRPr lang="en-US" sz="2000" i="0" spc="-100" baseline="0" dirty="0" smtClean="0">
                        <a:latin typeface="Consolas" panose="020B0609020204030204" pitchFamily="49" charset="0"/>
                        <a:cs typeface="Consolas" panose="020B0609020204030204" pitchFamily="49" charset="0"/>
                      </a:endParaRPr>
                    </a:p>
                    <a:p>
                      <a:r>
                        <a:rPr lang="en-US" sz="2000" b="0" i="0" spc="-100" baseline="0" dirty="0" smtClean="0">
                          <a:solidFill>
                            <a:srgbClr val="0000FF"/>
                          </a:solidFill>
                          <a:latin typeface="Consolas" panose="020B0609020204030204" pitchFamily="49" charset="0"/>
                          <a:cs typeface="Consolas" panose="020B0609020204030204" pitchFamily="49" charset="0"/>
                        </a:rPr>
                        <a:t>sizeof</a:t>
                      </a:r>
                      <a:r>
                        <a:rPr lang="ru-RU" sz="2000" b="1" i="0" spc="-100" baseline="0" dirty="0" smtClean="0">
                          <a:latin typeface="Consolas" panose="020B0609020204030204" pitchFamily="49" charset="0"/>
                          <a:cs typeface="Consolas" panose="020B0609020204030204" pitchFamily="49" charset="0"/>
                        </a:rPr>
                        <a:t>(</a:t>
                      </a:r>
                      <a:r>
                        <a:rPr lang="ru-RU" sz="2000" i="0" spc="-100" baseline="0" dirty="0" smtClean="0">
                          <a:solidFill>
                            <a:srgbClr val="216F85"/>
                          </a:solidFill>
                          <a:latin typeface="Consolas" panose="020B0609020204030204" pitchFamily="49" charset="0"/>
                          <a:cs typeface="Consolas" panose="020B0609020204030204" pitchFamily="49" charset="0"/>
                        </a:rPr>
                        <a:t>Тип</a:t>
                      </a:r>
                      <a:r>
                        <a:rPr lang="ru-RU" sz="2000" b="1" i="0" spc="-100" baseline="0" dirty="0" smtClean="0">
                          <a:latin typeface="Consolas" panose="020B0609020204030204" pitchFamily="49" charset="0"/>
                          <a:cs typeface="Consolas" panose="020B0609020204030204" pitchFamily="49" charset="0"/>
                        </a:rPr>
                        <a:t>)</a:t>
                      </a:r>
                      <a:endParaRPr lang="ru-RU" sz="2000" b="1" i="0" spc="-10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smtClean="0"/>
                        <a:t>Вычисление длины операнда (байт)</a:t>
                      </a:r>
                      <a:endParaRPr lang="ru-RU" sz="20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21088">
                <a:tc>
                  <a:txBody>
                    <a:bodyPr/>
                    <a:lstStyle/>
                    <a:p>
                      <a:r>
                        <a:rPr lang="ru-RU" sz="2000" i="0" dirty="0" smtClean="0">
                          <a:solidFill>
                            <a:srgbClr val="000080"/>
                          </a:solidFill>
                          <a:latin typeface="Consolas" panose="020B0609020204030204" pitchFamily="49" charset="0"/>
                          <a:cs typeface="Consolas" panose="020B0609020204030204" pitchFamily="49" charset="0"/>
                        </a:rPr>
                        <a:t>Идентиф_структуры</a:t>
                      </a:r>
                      <a:r>
                        <a:rPr lang="ru-RU" sz="2000" b="1" i="0" dirty="0" smtClean="0">
                          <a:latin typeface="Consolas" panose="020B0609020204030204" pitchFamily="49" charset="0"/>
                          <a:cs typeface="Consolas" panose="020B0609020204030204" pitchFamily="49" charset="0"/>
                        </a:rPr>
                        <a:t>.</a:t>
                      </a:r>
                      <a:r>
                        <a:rPr lang="ru-RU" sz="2000" i="0" dirty="0" smtClean="0">
                          <a:solidFill>
                            <a:srgbClr val="000080"/>
                          </a:solidFill>
                          <a:latin typeface="Consolas" panose="020B0609020204030204" pitchFamily="49" charset="0"/>
                          <a:cs typeface="Consolas" panose="020B0609020204030204" pitchFamily="49" charset="0"/>
                        </a:rPr>
                        <a:t>Идентиф_члена</a:t>
                      </a:r>
                      <a:endParaRPr lang="ru-RU" sz="2000" b="0" i="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Доступа к члену структуры</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21088">
                <a:tc>
                  <a:txBody>
                    <a:bodyPr/>
                    <a:lstStyle/>
                    <a:p>
                      <a:r>
                        <a:rPr lang="ru-RU" sz="2000" i="0" spc="-10" baseline="0" dirty="0" smtClean="0">
                          <a:solidFill>
                            <a:srgbClr val="000080"/>
                          </a:solidFill>
                          <a:latin typeface="Consolas" panose="020B0609020204030204" pitchFamily="49" charset="0"/>
                          <a:cs typeface="Consolas" panose="020B0609020204030204" pitchFamily="49" charset="0"/>
                        </a:rPr>
                        <a:t>Указатель</a:t>
                      </a:r>
                      <a:r>
                        <a:rPr lang="en-US" sz="2000" i="0" spc="-10" baseline="0" dirty="0" smtClean="0">
                          <a:solidFill>
                            <a:srgbClr val="000080"/>
                          </a:solidFill>
                          <a:latin typeface="Consolas" panose="020B0609020204030204" pitchFamily="49" charset="0"/>
                          <a:cs typeface="Consolas" panose="020B0609020204030204" pitchFamily="49" charset="0"/>
                        </a:rPr>
                        <a:t>_</a:t>
                      </a:r>
                      <a:r>
                        <a:rPr lang="ru-RU" sz="2000" i="0" spc="-10" baseline="0" dirty="0" err="1" smtClean="0">
                          <a:solidFill>
                            <a:srgbClr val="000080"/>
                          </a:solidFill>
                          <a:latin typeface="Consolas" panose="020B0609020204030204" pitchFamily="49" charset="0"/>
                          <a:cs typeface="Consolas" panose="020B0609020204030204" pitchFamily="49" charset="0"/>
                        </a:rPr>
                        <a:t>структ</a:t>
                      </a:r>
                      <a:r>
                        <a:rPr lang="ru-RU" sz="2400" b="1" i="0" spc="-10" baseline="0" dirty="0" smtClean="0">
                          <a:latin typeface="Consolas" panose="020B0609020204030204" pitchFamily="49" charset="0"/>
                          <a:cs typeface="Consolas" panose="020B0609020204030204" pitchFamily="49" charset="0"/>
                        </a:rPr>
                        <a:t>-</a:t>
                      </a:r>
                      <a:r>
                        <a:rPr lang="en-US" sz="2400" b="1" i="0" spc="-10" baseline="0" dirty="0" smtClean="0">
                          <a:latin typeface="Consolas" panose="020B0609020204030204" pitchFamily="49" charset="0"/>
                          <a:cs typeface="Consolas" panose="020B0609020204030204" pitchFamily="49" charset="0"/>
                        </a:rPr>
                        <a:t>&gt;</a:t>
                      </a:r>
                      <a:r>
                        <a:rPr lang="ru-RU" sz="2000" i="0" spc="-10" baseline="0" dirty="0" smtClean="0">
                          <a:solidFill>
                            <a:srgbClr val="000080"/>
                          </a:solidFill>
                          <a:latin typeface="Consolas" panose="020B0609020204030204" pitchFamily="49" charset="0"/>
                          <a:cs typeface="Consolas" panose="020B0609020204030204" pitchFamily="49" charset="0"/>
                        </a:rPr>
                        <a:t>Идентиф_члена</a:t>
                      </a:r>
                      <a:endParaRPr lang="ru-RU" sz="2000" b="0" i="0" spc="-10" baseline="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Ссылки на член структуры</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21088">
                <a:tc>
                  <a:txBody>
                    <a:bodyPr/>
                    <a:lstStyle/>
                    <a:p>
                      <a:r>
                        <a:rPr lang="ru-RU" sz="2000" i="0" spc="-100" dirty="0" smtClean="0">
                          <a:solidFill>
                            <a:srgbClr val="000080"/>
                          </a:solidFill>
                          <a:latin typeface="Consolas" panose="020B0609020204030204" pitchFamily="49" charset="0"/>
                          <a:cs typeface="Consolas" panose="020B0609020204030204" pitchFamily="49" charset="0"/>
                        </a:rPr>
                        <a:t>Идентификатор</a:t>
                      </a:r>
                      <a:r>
                        <a:rPr lang="en-US" sz="2000" b="1" i="0" spc="-100" dirty="0" smtClean="0">
                          <a:latin typeface="Consolas" panose="020B0609020204030204" pitchFamily="49" charset="0"/>
                          <a:cs typeface="Consolas" panose="020B0609020204030204" pitchFamily="49" charset="0"/>
                        </a:rPr>
                        <a:t>[</a:t>
                      </a:r>
                      <a:r>
                        <a:rPr lang="ru-RU" sz="2000" i="0" spc="-100" dirty="0" smtClean="0">
                          <a:latin typeface="Consolas" panose="020B0609020204030204" pitchFamily="49" charset="0"/>
                          <a:cs typeface="Consolas" panose="020B0609020204030204" pitchFamily="49" charset="0"/>
                        </a:rPr>
                        <a:t>Индексное</a:t>
                      </a:r>
                      <a:r>
                        <a:rPr lang="en-US" sz="2000" i="0" spc="-100" dirty="0" smtClean="0">
                          <a:latin typeface="Consolas" panose="020B0609020204030204" pitchFamily="49" charset="0"/>
                          <a:cs typeface="Consolas" panose="020B0609020204030204" pitchFamily="49" charset="0"/>
                        </a:rPr>
                        <a:t>_</a:t>
                      </a:r>
                      <a:r>
                        <a:rPr lang="ru-RU" sz="2000" i="0" spc="-100" baseline="0" dirty="0" smtClean="0">
                          <a:latin typeface="Consolas" panose="020B0609020204030204" pitchFamily="49" charset="0"/>
                          <a:cs typeface="Consolas" panose="020B0609020204030204" pitchFamily="49" charset="0"/>
                        </a:rPr>
                        <a:t>выражение</a:t>
                      </a:r>
                      <a:r>
                        <a:rPr lang="en-US" sz="2000" b="1" i="0" spc="-100" baseline="0" dirty="0" smtClean="0">
                          <a:latin typeface="Consolas" panose="020B0609020204030204" pitchFamily="49" charset="0"/>
                          <a:cs typeface="Consolas" panose="020B0609020204030204" pitchFamily="49" charset="0"/>
                        </a:rPr>
                        <a:t>]</a:t>
                      </a:r>
                      <a:endParaRPr lang="ru-RU" sz="2000" b="1" i="0" spc="-1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Индексации массива</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21088">
                <a:tc>
                  <a:txBody>
                    <a:bodyPr/>
                    <a:lstStyle/>
                    <a:p>
                      <a:r>
                        <a:rPr lang="ru-RU" sz="2000" i="1" spc="-50" baseline="0" dirty="0" smtClean="0">
                          <a:solidFill>
                            <a:srgbClr val="216F85"/>
                          </a:solidFill>
                          <a:latin typeface="Consolas" panose="020B0609020204030204" pitchFamily="49" charset="0"/>
                          <a:cs typeface="Consolas" panose="020B0609020204030204" pitchFamily="49" charset="0"/>
                        </a:rPr>
                        <a:t>Пространство_имен</a:t>
                      </a:r>
                      <a:r>
                        <a:rPr lang="ru-RU" sz="2000" b="1" i="0" spc="-50" baseline="0" dirty="0" smtClean="0">
                          <a:latin typeface="Consolas" panose="020B0609020204030204" pitchFamily="49" charset="0"/>
                          <a:cs typeface="Consolas" panose="020B0609020204030204" pitchFamily="49" charset="0"/>
                        </a:rPr>
                        <a:t>::</a:t>
                      </a:r>
                      <a:r>
                        <a:rPr lang="ru-RU" sz="2000" i="0" spc="-50" baseline="0" dirty="0" smtClean="0">
                          <a:solidFill>
                            <a:srgbClr val="000080"/>
                          </a:solidFill>
                          <a:latin typeface="Consolas" panose="020B0609020204030204" pitchFamily="49" charset="0"/>
                          <a:cs typeface="Consolas" panose="020B0609020204030204" pitchFamily="49" charset="0"/>
                        </a:rPr>
                        <a:t>Идентификатор</a:t>
                      </a:r>
                      <a:endParaRPr lang="ru-RU" sz="2000" b="0" i="0" spc="-50" baseline="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Разрешения области действия</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21088">
                <a:tc>
                  <a:txBody>
                    <a:bodyPr/>
                    <a:lstStyle/>
                    <a:p>
                      <a:r>
                        <a:rPr lang="ru-RU" sz="2000" b="1" i="0" dirty="0" smtClean="0">
                          <a:latin typeface="Consolas" panose="020B0609020204030204" pitchFamily="49" charset="0"/>
                          <a:cs typeface="Consolas" panose="020B0609020204030204" pitchFamily="49" charset="0"/>
                        </a:rPr>
                        <a:t>(</a:t>
                      </a:r>
                      <a:r>
                        <a:rPr lang="ru-RU" sz="2000" i="0" dirty="0" smtClean="0">
                          <a:latin typeface="Consolas" panose="020B0609020204030204" pitchFamily="49" charset="0"/>
                          <a:cs typeface="Consolas" panose="020B0609020204030204" pitchFamily="49" charset="0"/>
                        </a:rPr>
                        <a:t>Выражение</a:t>
                      </a:r>
                      <a:r>
                        <a:rPr lang="ru-RU" sz="2000" b="1" i="0" dirty="0" smtClean="0">
                          <a:latin typeface="Consolas" panose="020B0609020204030204" pitchFamily="49" charset="0"/>
                          <a:cs typeface="Consolas" panose="020B0609020204030204" pitchFamily="49" charset="0"/>
                        </a:rPr>
                        <a:t>)</a:t>
                      </a:r>
                      <a:endParaRPr lang="ru-RU" sz="20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000" dirty="0" smtClean="0"/>
                        <a:t>Повышения приоритета операций</a:t>
                      </a:r>
                      <a:endParaRPr lang="ru-RU" sz="20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21432444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114</a:t>
            </a:fld>
            <a:endParaRPr lang="en-US"/>
          </a:p>
        </p:txBody>
      </p:sp>
      <p:sp>
        <p:nvSpPr>
          <p:cNvPr id="6" name="Rectangle 2"/>
          <p:cNvSpPr txBox="1">
            <a:spLocks noChangeArrowheads="1"/>
          </p:cNvSpPr>
          <p:nvPr/>
        </p:nvSpPr>
        <p:spPr>
          <a:xfrm>
            <a:off x="251520" y="188640"/>
            <a:ext cx="8640960" cy="792088"/>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4400" b="1" dirty="0">
                <a:solidFill>
                  <a:schemeClr val="tx1">
                    <a:lumMod val="50000"/>
                    <a:lumOff val="50000"/>
                  </a:schemeClr>
                </a:solidFill>
              </a:rPr>
              <a:t>Приоритет основных операций в С++ </a:t>
            </a:r>
          </a:p>
        </p:txBody>
      </p:sp>
      <p:graphicFrame>
        <p:nvGraphicFramePr>
          <p:cNvPr id="9" name="Таблица 8"/>
          <p:cNvGraphicFramePr>
            <a:graphicFrameLocks noGrp="1"/>
          </p:cNvGraphicFramePr>
          <p:nvPr>
            <p:extLst>
              <p:ext uri="{D42A27DB-BD31-4B8C-83A1-F6EECF244321}">
                <p14:modId xmlns:p14="http://schemas.microsoft.com/office/powerpoint/2010/main" val="1395826353"/>
              </p:ext>
            </p:extLst>
          </p:nvPr>
        </p:nvGraphicFramePr>
        <p:xfrm>
          <a:off x="251520" y="980728"/>
          <a:ext cx="4248472" cy="5207039"/>
        </p:xfrm>
        <a:graphic>
          <a:graphicData uri="http://schemas.openxmlformats.org/drawingml/2006/table">
            <a:tbl>
              <a:tblPr>
                <a:tableStyleId>{5C22544A-7EE6-4342-B048-85BDC9FD1C3A}</a:tableStyleId>
              </a:tblPr>
              <a:tblGrid>
                <a:gridCol w="459468"/>
                <a:gridCol w="2439621">
                  <a:extLst>
                    <a:ext uri="{9D8B030D-6E8A-4147-A177-3AD203B41FA5}">
                      <a16:colId xmlns="" xmlns:a16="http://schemas.microsoft.com/office/drawing/2014/main" val="20000"/>
                    </a:ext>
                  </a:extLst>
                </a:gridCol>
                <a:gridCol w="1349383">
                  <a:extLst>
                    <a:ext uri="{9D8B030D-6E8A-4147-A177-3AD203B41FA5}">
                      <a16:colId xmlns="" xmlns:a16="http://schemas.microsoft.com/office/drawing/2014/main" val="20001"/>
                    </a:ext>
                  </a:extLst>
                </a:gridCol>
              </a:tblGrid>
              <a:tr h="513119">
                <a:tc>
                  <a:txBody>
                    <a:bodyPr/>
                    <a:lstStyle/>
                    <a:p>
                      <a:pPr algn="ctr"/>
                      <a:endParaRPr lang="ru-RU" sz="2200" dirty="0">
                        <a:solidFill>
                          <a:srgbClr val="680000"/>
                        </a:solidFill>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Операция</a:t>
                      </a:r>
                      <a:endParaRPr lang="ru-RU" sz="2200" b="1" dirty="0"/>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spc="-40" baseline="0" dirty="0" smtClean="0"/>
                        <a:t>Приоритет</a:t>
                      </a:r>
                      <a:endParaRPr lang="ru-RU" sz="2200" b="1" spc="-40" baseline="0" dirty="0"/>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01681">
                <a:tc>
                  <a:txBody>
                    <a:bodyPr/>
                    <a:lstStyle/>
                    <a:p>
                      <a:pPr algn="ctr"/>
                      <a:r>
                        <a:rPr lang="en-US" sz="2200" dirty="0" smtClean="0">
                          <a:solidFill>
                            <a:srgbClr val="680000"/>
                          </a:solidFill>
                        </a:rPr>
                        <a:t>1</a:t>
                      </a:r>
                      <a:endParaRPr lang="ru-RU" sz="2200" b="1"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 </a:t>
                      </a:r>
                      <a:endParaRPr lang="ru-RU" sz="2200" b="1" i="0" dirty="0">
                        <a:latin typeface="Consolas" panose="020B0609020204030204" pitchFamily="49" charset="0"/>
                        <a:cs typeface="Consolas" panose="020B0609020204030204" pitchFamily="49"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b="1" dirty="0" smtClean="0"/>
                        <a:t>Высший</a:t>
                      </a:r>
                      <a:endParaRPr lang="ru-RU" sz="2200" b="1"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4433">
                <a:tc>
                  <a:txBody>
                    <a:bodyPr/>
                    <a:lstStyle/>
                    <a:p>
                      <a:pPr algn="ctr"/>
                      <a:r>
                        <a:rPr lang="en-US" sz="2200" dirty="0" smtClean="0">
                          <a:solidFill>
                            <a:srgbClr val="680000"/>
                          </a:solidFill>
                        </a:rPr>
                        <a:t>2</a:t>
                      </a:r>
                      <a:endParaRPr lang="ru-RU" sz="2200" b="1"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r>
                        <a:rPr lang="en-US" sz="2200" baseline="0" dirty="0" smtClean="0">
                          <a:latin typeface="Consolas" panose="020B0609020204030204" pitchFamily="49" charset="0"/>
                          <a:cs typeface="Consolas" panose="020B0609020204030204" pitchFamily="49" charset="0"/>
                        </a:rPr>
                        <a:t>  -&gt;  [ ]  ( )</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07185">
                <a:tc>
                  <a:txBody>
                    <a:bodyPr/>
                    <a:lstStyle/>
                    <a:p>
                      <a:pPr algn="ctr"/>
                      <a:r>
                        <a:rPr lang="en-US" sz="2200" dirty="0" smtClean="0">
                          <a:solidFill>
                            <a:srgbClr val="680000"/>
                          </a:solidFill>
                        </a:rPr>
                        <a:t>3</a:t>
                      </a:r>
                      <a:endParaRPr lang="ru-RU" sz="2200" b="1"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pc="-100" dirty="0" smtClean="0">
                          <a:latin typeface="Consolas" panose="020B0609020204030204" pitchFamily="49" charset="0"/>
                          <a:cs typeface="Consolas" panose="020B0609020204030204" pitchFamily="49" charset="0"/>
                        </a:rPr>
                        <a:t>++ --</a:t>
                      </a:r>
                      <a:r>
                        <a:rPr lang="en-US" sz="2200" spc="-100" dirty="0" smtClean="0">
                          <a:latin typeface="+mn-lt"/>
                          <a:cs typeface="Consolas" panose="020B0609020204030204" pitchFamily="49" charset="0"/>
                        </a:rPr>
                        <a:t> </a:t>
                      </a:r>
                      <a:r>
                        <a:rPr lang="en-US" sz="2200" spc="-100" baseline="0" dirty="0" smtClean="0"/>
                        <a:t>(</a:t>
                      </a:r>
                      <a:r>
                        <a:rPr lang="ru-RU" sz="2200" spc="-100" baseline="0" dirty="0" smtClean="0"/>
                        <a:t>постфиксные)</a:t>
                      </a:r>
                      <a:endParaRPr lang="ru-RU" sz="2200" b="1" i="0" spc="-100" baseline="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506812">
                <a:tc>
                  <a:txBody>
                    <a:bodyPr/>
                    <a:lstStyle/>
                    <a:p>
                      <a:pPr algn="ctr"/>
                      <a:r>
                        <a:rPr lang="en-US" sz="2200" dirty="0" smtClean="0">
                          <a:solidFill>
                            <a:srgbClr val="680000"/>
                          </a:solidFill>
                        </a:rPr>
                        <a:t>4</a:t>
                      </a:r>
                      <a:endParaRPr lang="ru-RU" sz="2200" b="0" i="0" dirty="0">
                        <a:solidFill>
                          <a:srgbClr val="680000"/>
                        </a:solidFill>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  ~</a:t>
                      </a:r>
                      <a:r>
                        <a:rPr lang="ru-RU" sz="2200" baseline="0" dirty="0" smtClean="0">
                          <a:latin typeface="Consolas" panose="020B0609020204030204" pitchFamily="49" charset="0"/>
                          <a:cs typeface="Consolas" panose="020B0609020204030204" pitchFamily="49" charset="0"/>
                        </a:rPr>
                        <a:t/>
                      </a:r>
                      <a:br>
                        <a:rPr lang="ru-RU" sz="2200" baseline="0" dirty="0" smtClean="0">
                          <a:latin typeface="Consolas" panose="020B0609020204030204" pitchFamily="49" charset="0"/>
                          <a:cs typeface="Consolas" panose="020B0609020204030204" pitchFamily="49" charset="0"/>
                        </a:rPr>
                      </a:br>
                      <a:r>
                        <a:rPr lang="en-US" sz="2200" spc="-100" baseline="0" dirty="0" smtClean="0">
                          <a:latin typeface="Consolas" panose="020B0609020204030204" pitchFamily="49" charset="0"/>
                          <a:cs typeface="Consolas" panose="020B0609020204030204" pitchFamily="49" charset="0"/>
                        </a:rPr>
                        <a:t>++ --</a:t>
                      </a:r>
                      <a:r>
                        <a:rPr lang="ru-RU" sz="2200" spc="-100" baseline="0" dirty="0" smtClean="0">
                          <a:latin typeface="Consolas" panose="020B0609020204030204" pitchFamily="49" charset="0"/>
                          <a:cs typeface="Consolas" panose="020B0609020204030204" pitchFamily="49" charset="0"/>
                        </a:rPr>
                        <a:t> </a:t>
                      </a:r>
                      <a:r>
                        <a:rPr lang="en-US" sz="2200" spc="-100" baseline="0" dirty="0" smtClean="0"/>
                        <a:t>(</a:t>
                      </a:r>
                      <a:r>
                        <a:rPr lang="ru-RU" sz="2200" spc="-100" baseline="0" dirty="0" smtClean="0"/>
                        <a:t>префиксные)</a:t>
                      </a:r>
                      <a:r>
                        <a:rPr lang="en-US" sz="2200" spc="-10" baseline="0" dirty="0" smtClean="0"/>
                        <a:t/>
                      </a:r>
                      <a:br>
                        <a:rPr lang="en-US" sz="2200" spc="-10" baseline="0" dirty="0" smtClean="0"/>
                      </a:br>
                      <a:r>
                        <a:rPr lang="en-US" sz="2200" baseline="0" dirty="0" smtClean="0">
                          <a:latin typeface="Consolas" panose="020B0609020204030204" pitchFamily="49" charset="0"/>
                          <a:cs typeface="Consolas" panose="020B0609020204030204" pitchFamily="49" charset="0"/>
                        </a:rPr>
                        <a:t>*</a:t>
                      </a:r>
                      <a:r>
                        <a:rPr lang="ru-RU" sz="2200" baseline="0" dirty="0" smtClean="0"/>
                        <a:t> </a:t>
                      </a:r>
                      <a:r>
                        <a:rPr lang="ru-RU" sz="2200" spc="-10" baseline="0" dirty="0" smtClean="0"/>
                        <a:t>(разыменование)</a:t>
                      </a:r>
                      <a:r>
                        <a:rPr lang="en-US" sz="2200" spc="-10" baseline="0" dirty="0" smtClean="0"/>
                        <a:t> </a:t>
                      </a:r>
                      <a:r>
                        <a:rPr lang="en-US" sz="2200" baseline="0" dirty="0" smtClean="0">
                          <a:latin typeface="Consolas" panose="020B0609020204030204" pitchFamily="49" charset="0"/>
                          <a:cs typeface="Consolas" panose="020B0609020204030204" pitchFamily="49" charset="0"/>
                        </a:rPr>
                        <a:t>&amp;</a:t>
                      </a:r>
                      <a:br>
                        <a:rPr lang="en-US" sz="2200" baseline="0" dirty="0" smtClean="0">
                          <a:latin typeface="Consolas" panose="020B0609020204030204" pitchFamily="49" charset="0"/>
                          <a:cs typeface="Consolas" panose="020B0609020204030204" pitchFamily="49" charset="0"/>
                        </a:rPr>
                      </a:br>
                      <a:r>
                        <a:rPr lang="en-US" sz="2200" baseline="0" dirty="0" smtClean="0">
                          <a:solidFill>
                            <a:srgbClr val="0000FF"/>
                          </a:solidFill>
                          <a:latin typeface="Consolas" panose="020B0609020204030204" pitchFamily="49" charset="0"/>
                          <a:cs typeface="Consolas" panose="020B0609020204030204" pitchFamily="49" charset="0"/>
                        </a:rPr>
                        <a:t>sizeof</a:t>
                      </a:r>
                      <a:r>
                        <a:rPr lang="en-US" sz="2200" baseline="0" dirty="0" smtClean="0">
                          <a:latin typeface="Consolas" panose="020B0609020204030204" pitchFamily="49" charset="0"/>
                          <a:cs typeface="Consolas" panose="020B0609020204030204" pitchFamily="49" charset="0"/>
                        </a:rPr>
                        <a:t/>
                      </a:r>
                      <a:br>
                        <a:rPr lang="en-US" sz="2200" baseline="0" dirty="0" smtClean="0">
                          <a:latin typeface="Consolas" panose="020B0609020204030204" pitchFamily="49" charset="0"/>
                          <a:cs typeface="Consolas" panose="020B0609020204030204" pitchFamily="49" charset="0"/>
                        </a:rPr>
                      </a:br>
                      <a:r>
                        <a:rPr lang="ru-RU" sz="2200" spc="-100" baseline="0" dirty="0" smtClean="0"/>
                        <a:t>преобразование типа</a:t>
                      </a:r>
                      <a:endParaRPr lang="ru-RU" sz="2200" b="0" i="0" spc="-100" baseline="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0"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00920">
                <a:tc>
                  <a:txBody>
                    <a:bodyPr/>
                    <a:lstStyle/>
                    <a:p>
                      <a:pPr algn="ctr"/>
                      <a:r>
                        <a:rPr lang="en-US" sz="2200" dirty="0" smtClean="0">
                          <a:solidFill>
                            <a:srgbClr val="680000"/>
                          </a:solidFill>
                        </a:rPr>
                        <a:t>5</a:t>
                      </a:r>
                      <a:endParaRPr lang="ru-RU" sz="2200" b="0"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 %</a:t>
                      </a:r>
                      <a:r>
                        <a:rPr lang="ru-RU" sz="2200" dirty="0" smtClean="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 </a:t>
                      </a:r>
                      <a:r>
                        <a:rPr lang="en-US" sz="2200" spc="-100" dirty="0" smtClean="0"/>
                        <a:t>(</a:t>
                      </a:r>
                      <a:r>
                        <a:rPr lang="ru-RU" sz="2200" spc="-100" baseline="0" dirty="0" smtClean="0"/>
                        <a:t>умножение)</a:t>
                      </a:r>
                      <a:endParaRPr lang="ru-RU" sz="2200" b="0" i="0" spc="-100" baseline="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0"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00920">
                <a:tc>
                  <a:txBody>
                    <a:bodyPr/>
                    <a:lstStyle/>
                    <a:p>
                      <a:pPr algn="ctr"/>
                      <a:r>
                        <a:rPr lang="en-US" sz="2200" dirty="0" smtClean="0">
                          <a:solidFill>
                            <a:srgbClr val="680000"/>
                          </a:solidFill>
                        </a:rPr>
                        <a:t>6</a:t>
                      </a:r>
                      <a:endParaRPr lang="ru-RU" sz="2200" b="1"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dirty="0" smtClean="0">
                          <a:latin typeface="Consolas" panose="020B0609020204030204" pitchFamily="49" charset="0"/>
                          <a:cs typeface="Consolas" panose="020B0609020204030204" pitchFamily="49" charset="0"/>
                        </a:rPr>
                        <a:t>+      -</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00920">
                <a:tc>
                  <a:txBody>
                    <a:bodyPr/>
                    <a:lstStyle/>
                    <a:p>
                      <a:pPr algn="ctr"/>
                      <a:r>
                        <a:rPr lang="en-US" sz="2200" dirty="0" smtClean="0">
                          <a:solidFill>
                            <a:srgbClr val="680000"/>
                          </a:solidFill>
                        </a:rPr>
                        <a:t>7</a:t>
                      </a:r>
                      <a:endParaRPr lang="ru-RU" sz="2200" b="1" i="0" dirty="0">
                        <a:solidFill>
                          <a:srgbClr val="680000"/>
                        </a:solidFill>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&lt;&lt;</a:t>
                      </a:r>
                      <a:r>
                        <a:rPr lang="en-US" sz="2200" baseline="0" dirty="0" smtClean="0">
                          <a:latin typeface="Consolas" panose="020B0609020204030204" pitchFamily="49" charset="0"/>
                          <a:cs typeface="Consolas" panose="020B0609020204030204" pitchFamily="49" charset="0"/>
                        </a:rPr>
                        <a:t>    &gt;&gt; </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00920">
                <a:tc>
                  <a:txBody>
                    <a:bodyPr/>
                    <a:lstStyle/>
                    <a:p>
                      <a:pPr algn="ctr"/>
                      <a:r>
                        <a:rPr lang="en-US" sz="2200" dirty="0" smtClean="0">
                          <a:solidFill>
                            <a:srgbClr val="680000"/>
                          </a:solidFill>
                        </a:rPr>
                        <a:t>8</a:t>
                      </a:r>
                      <a:endParaRPr lang="ru-RU" sz="2200" b="1" i="0" dirty="0">
                        <a:solidFill>
                          <a:srgbClr val="680000"/>
                        </a:solidFill>
                        <a:latin typeface="+mn-lt"/>
                        <a:cs typeface="Times New Roman" pitchFamily="18" charset="0"/>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&lt;   &lt;=</a:t>
                      </a:r>
                      <a:r>
                        <a:rPr lang="en-US" sz="2200" baseline="0" dirty="0" smtClean="0">
                          <a:latin typeface="Consolas" panose="020B0609020204030204" pitchFamily="49" charset="0"/>
                          <a:cs typeface="Consolas" panose="020B0609020204030204" pitchFamily="49" charset="0"/>
                        </a:rPr>
                        <a:t>   &gt;   &gt;=</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300920">
                <a:tc>
                  <a:txBody>
                    <a:bodyPr/>
                    <a:lstStyle/>
                    <a:p>
                      <a:pPr algn="ctr"/>
                      <a:r>
                        <a:rPr lang="en-US" sz="2200" dirty="0" smtClean="0">
                          <a:solidFill>
                            <a:srgbClr val="680000"/>
                          </a:solidFill>
                        </a:rPr>
                        <a:t>9</a:t>
                      </a:r>
                      <a:endParaRPr lang="ru-RU" sz="2200" b="1" i="0" dirty="0">
                        <a:solidFill>
                          <a:srgbClr val="680000"/>
                        </a:solidFill>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r>
                        <a:rPr lang="en-US" sz="2200" baseline="0" dirty="0" smtClean="0">
                          <a:latin typeface="Consolas" panose="020B0609020204030204" pitchFamily="49" charset="0"/>
                          <a:cs typeface="Consolas" panose="020B0609020204030204" pitchFamily="49" charset="0"/>
                        </a:rPr>
                        <a:t>   !=</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graphicFrame>
        <p:nvGraphicFramePr>
          <p:cNvPr id="10" name="Таблица 9"/>
          <p:cNvGraphicFramePr>
            <a:graphicFrameLocks noGrp="1"/>
          </p:cNvGraphicFramePr>
          <p:nvPr>
            <p:extLst>
              <p:ext uri="{D42A27DB-BD31-4B8C-83A1-F6EECF244321}">
                <p14:modId xmlns:p14="http://schemas.microsoft.com/office/powerpoint/2010/main" val="2479951204"/>
              </p:ext>
            </p:extLst>
          </p:nvPr>
        </p:nvGraphicFramePr>
        <p:xfrm>
          <a:off x="4644008" y="980728"/>
          <a:ext cx="4248472" cy="5195450"/>
        </p:xfrm>
        <a:graphic>
          <a:graphicData uri="http://schemas.openxmlformats.org/drawingml/2006/table">
            <a:tbl>
              <a:tblPr>
                <a:tableStyleId>{5C22544A-7EE6-4342-B048-85BDC9FD1C3A}</a:tableStyleId>
              </a:tblPr>
              <a:tblGrid>
                <a:gridCol w="459469"/>
                <a:gridCol w="2447064"/>
                <a:gridCol w="1341939"/>
              </a:tblGrid>
              <a:tr h="501530">
                <a:tc>
                  <a:txBody>
                    <a:bodyPr/>
                    <a:lstStyle/>
                    <a:p>
                      <a:pPr algn="ctr"/>
                      <a:endParaRPr lang="ru-RU" sz="2200" dirty="0">
                        <a:solidFill>
                          <a:srgbClr val="680000"/>
                        </a:solidFill>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solidFill>
                            <a:srgbClr val="680000"/>
                          </a:solidFill>
                        </a:rPr>
                        <a:t>Операция</a:t>
                      </a:r>
                      <a:endParaRPr lang="ru-RU" sz="2200" b="1" dirty="0">
                        <a:solidFill>
                          <a:srgbClr val="680000"/>
                        </a:solidFill>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spc="-40" baseline="0" dirty="0" smtClean="0">
                          <a:solidFill>
                            <a:srgbClr val="680000"/>
                          </a:solidFill>
                        </a:rPr>
                        <a:t>Приоритет</a:t>
                      </a:r>
                      <a:endParaRPr lang="ru-RU" sz="2200" b="1" spc="-40" baseline="0" dirty="0">
                        <a:solidFill>
                          <a:srgbClr val="680000"/>
                        </a:solidFill>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10</a:t>
                      </a:r>
                      <a:endParaRPr lang="en-US" sz="2200" b="1" i="0" dirty="0" smtClean="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&amp;</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11</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12</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13</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&amp;&amp;</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14</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15</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0130">
                <a:tc>
                  <a:txBody>
                    <a:bodyPr/>
                    <a:lstStyle/>
                    <a:p>
                      <a:pPr algn="ctr"/>
                      <a:r>
                        <a:rPr lang="en-US" sz="2200" dirty="0" smtClean="0"/>
                        <a:t>16</a:t>
                      </a:r>
                      <a:endParaRPr lang="ru-RU" sz="2200" b="1"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     +=   -=     *=    /=   %=  &amp;=    |=</a:t>
                      </a:r>
                      <a:r>
                        <a:rPr lang="en-US" sz="2200" baseline="0" dirty="0" smtClean="0">
                          <a:latin typeface="Consolas" panose="020B0609020204030204" pitchFamily="49" charset="0"/>
                          <a:cs typeface="Consolas" panose="020B0609020204030204" pitchFamily="49" charset="0"/>
                        </a:rPr>
                        <a:t>   ^=     &gt;&gt;=  &lt;&lt;=      </a:t>
                      </a:r>
                      <a:endParaRPr lang="ru-RU" sz="2200" b="1" i="0" dirty="0">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06097">
                <a:tc>
                  <a:txBody>
                    <a:bodyPr/>
                    <a:lstStyle/>
                    <a:p>
                      <a:pPr algn="ctr"/>
                      <a:r>
                        <a:rPr lang="en-US" sz="2200" dirty="0" smtClean="0"/>
                        <a:t>17</a:t>
                      </a:r>
                      <a:endParaRPr lang="ru-RU" sz="2200" b="0"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solidFill>
                            <a:srgbClr val="0000FF"/>
                          </a:solidFill>
                          <a:latin typeface="Consolas" panose="020B0609020204030204" pitchFamily="49" charset="0"/>
                          <a:cs typeface="Consolas" panose="020B0609020204030204" pitchFamily="49" charset="0"/>
                        </a:rPr>
                        <a:t>throw</a:t>
                      </a:r>
                      <a:endParaRPr lang="ru-RU" sz="2200" b="0" i="0" dirty="0">
                        <a:solidFill>
                          <a:srgbClr val="0000FF"/>
                        </a:solidFill>
                        <a:latin typeface="Consolas" panose="020B0609020204030204" pitchFamily="49" charset="0"/>
                        <a:cs typeface="Consolas" panose="020B0609020204030204" pitchFamily="49" charset="0"/>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06097">
                <a:tc>
                  <a:txBody>
                    <a:bodyPr/>
                    <a:lstStyle/>
                    <a:p>
                      <a:pPr algn="ctr"/>
                      <a:r>
                        <a:rPr lang="en-US" sz="2200" dirty="0" smtClean="0"/>
                        <a:t>18</a:t>
                      </a:r>
                      <a:endParaRPr lang="ru-RU" sz="2200" b="0"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t>, </a:t>
                      </a:r>
                      <a:r>
                        <a:rPr lang="ru-RU" sz="2200" spc="-50" dirty="0" smtClean="0"/>
                        <a:t>(последовательное</a:t>
                      </a:r>
                      <a:r>
                        <a:rPr lang="ru-RU" sz="2200" spc="-50" baseline="0" dirty="0" smtClean="0"/>
                        <a:t> выполнение операций)</a:t>
                      </a:r>
                      <a:endParaRPr lang="ru-RU" sz="2200" b="0" i="0" spc="-5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b="1" dirty="0" smtClean="0"/>
                        <a:t>Низший</a:t>
                      </a:r>
                      <a:endParaRPr lang="ru-RU" sz="2200" b="1" i="0" dirty="0">
                        <a:latin typeface="+mn-lt"/>
                      </a:endParaRPr>
                    </a:p>
                  </a:txBody>
                  <a:tcPr marL="36000" marR="36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47663497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115</a:t>
            </a:fld>
            <a:endParaRPr lang="en-US"/>
          </a:p>
        </p:txBody>
      </p:sp>
      <p:sp>
        <p:nvSpPr>
          <p:cNvPr id="5" name="Rectangle 2"/>
          <p:cNvSpPr txBox="1">
            <a:spLocks noChangeArrowheads="1"/>
          </p:cNvSpPr>
          <p:nvPr/>
        </p:nvSpPr>
        <p:spPr>
          <a:xfrm>
            <a:off x="493538" y="260648"/>
            <a:ext cx="8326934"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Неявные  преобразования типов</a:t>
            </a:r>
          </a:p>
        </p:txBody>
      </p:sp>
      <p:sp>
        <p:nvSpPr>
          <p:cNvPr id="6" name="Прямоугольник 5"/>
          <p:cNvSpPr/>
          <p:nvPr/>
        </p:nvSpPr>
        <p:spPr>
          <a:xfrm>
            <a:off x="251520" y="1268760"/>
            <a:ext cx="8640960" cy="3108543"/>
          </a:xfrm>
          <a:prstGeom prst="rect">
            <a:avLst/>
          </a:prstGeom>
        </p:spPr>
        <p:txBody>
          <a:bodyPr wrap="square">
            <a:spAutoFit/>
          </a:bodyPr>
          <a:lstStyle/>
          <a:p>
            <a:pPr>
              <a:spcAft>
                <a:spcPts val="1200"/>
              </a:spcAft>
              <a:tabLst>
                <a:tab pos="2593975" algn="l"/>
              </a:tabLst>
            </a:pPr>
            <a:r>
              <a:rPr lang="ru-RU" sz="2200" dirty="0"/>
              <a:t>Если в выражение входят переменные и константы различных типов, они, в конечном итоге, преобразуются к одному, «покрывающему», типу.</a:t>
            </a:r>
          </a:p>
          <a:p>
            <a:pPr>
              <a:spcAft>
                <a:spcPts val="600"/>
              </a:spcAft>
              <a:tabLst>
                <a:tab pos="2593975" algn="l"/>
              </a:tabLst>
            </a:pPr>
            <a:r>
              <a:rPr lang="ru-RU" sz="2200" dirty="0"/>
              <a:t>Компилятор последовательно преобразовывает операнды каждой операции в тип «покрывающего» операнда, с которым совпадает тип результата</a:t>
            </a:r>
            <a:r>
              <a:rPr lang="ru-RU" dirty="0" smtClean="0"/>
              <a:t>.</a:t>
            </a:r>
            <a:endParaRPr lang="ru-RU" sz="600" dirty="0"/>
          </a:p>
          <a:p>
            <a:pPr>
              <a:spcAft>
                <a:spcPts val="600"/>
              </a:spcAft>
            </a:pPr>
            <a:r>
              <a:rPr lang="en-US" sz="2000" dirty="0" smtClean="0">
                <a:solidFill>
                  <a:srgbClr val="0000FF"/>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float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f</a:t>
            </a:r>
            <a:r>
              <a:rPr lang="en-US" sz="2200" dirty="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d</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Aft>
                <a:spcPts val="600"/>
              </a:spcAft>
            </a:pP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result</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ch</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f</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f + i)</a:t>
            </a:r>
            <a:endParaRPr lang="en-US" sz="2200" b="1" dirty="0"/>
          </a:p>
        </p:txBody>
      </p:sp>
      <p:cxnSp>
        <p:nvCxnSpPr>
          <p:cNvPr id="14" name="Прямая соединительная линия 13"/>
          <p:cNvCxnSpPr/>
          <p:nvPr/>
        </p:nvCxnSpPr>
        <p:spPr>
          <a:xfrm>
            <a:off x="2699792" y="4329100"/>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7764" y="4473116"/>
            <a:ext cx="504056"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rgbClr val="FF0000"/>
                </a:solidFill>
              </a:rPr>
              <a:t>int</a:t>
            </a:r>
            <a:endParaRPr lang="ru-RU" sz="2200" dirty="0">
              <a:solidFill>
                <a:srgbClr val="FF0000"/>
              </a:solidFill>
            </a:endParaRPr>
          </a:p>
        </p:txBody>
      </p:sp>
      <p:cxnSp>
        <p:nvCxnSpPr>
          <p:cNvPr id="16" name="Прямая соединительная линия 15"/>
          <p:cNvCxnSpPr>
            <a:stCxn id="15" idx="2"/>
          </p:cNvCxnSpPr>
          <p:nvPr/>
        </p:nvCxnSpPr>
        <p:spPr>
          <a:xfrm>
            <a:off x="2699792" y="4811670"/>
            <a:ext cx="0" cy="16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3275856" y="4329100"/>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699792" y="4977172"/>
            <a:ext cx="576063" cy="794"/>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79912" y="4437112"/>
            <a:ext cx="1008112"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rgbClr val="FF0000"/>
                </a:solidFill>
              </a:rPr>
              <a:t>double</a:t>
            </a:r>
            <a:endParaRPr lang="ru-RU" sz="2200" dirty="0">
              <a:solidFill>
                <a:srgbClr val="FF0000"/>
              </a:solidFill>
            </a:endParaRPr>
          </a:p>
        </p:txBody>
      </p:sp>
      <p:cxnSp>
        <p:nvCxnSpPr>
          <p:cNvPr id="29" name="Прямая соединительная линия 28"/>
          <p:cNvCxnSpPr/>
          <p:nvPr/>
        </p:nvCxnSpPr>
        <p:spPr>
          <a:xfrm>
            <a:off x="2987823" y="4977172"/>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1799" y="5121188"/>
            <a:ext cx="435428"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chemeClr val="accent6">
                    <a:lumMod val="75000"/>
                  </a:schemeClr>
                </a:solidFill>
              </a:rPr>
              <a:t>int</a:t>
            </a:r>
            <a:endParaRPr lang="ru-RU" sz="2200" dirty="0">
              <a:solidFill>
                <a:schemeClr val="accent6">
                  <a:lumMod val="75000"/>
                </a:schemeClr>
              </a:solidFill>
            </a:endParaRPr>
          </a:p>
        </p:txBody>
      </p:sp>
      <p:grpSp>
        <p:nvGrpSpPr>
          <p:cNvPr id="51" name="Группа 50"/>
          <p:cNvGrpSpPr/>
          <p:nvPr/>
        </p:nvGrpSpPr>
        <p:grpSpPr>
          <a:xfrm>
            <a:off x="4139952" y="4293096"/>
            <a:ext cx="864096" cy="1130642"/>
            <a:chOff x="3995935" y="4329100"/>
            <a:chExt cx="864096" cy="1130642"/>
          </a:xfrm>
        </p:grpSpPr>
        <p:cxnSp>
          <p:nvCxnSpPr>
            <p:cNvPr id="19" name="Прямая соединительная линия 18"/>
            <p:cNvCxnSpPr/>
            <p:nvPr/>
          </p:nvCxnSpPr>
          <p:spPr>
            <a:xfrm>
              <a:off x="4139952" y="4329100"/>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20" idx="2"/>
            </p:cNvCxnSpPr>
            <p:nvPr/>
          </p:nvCxnSpPr>
          <p:spPr>
            <a:xfrm>
              <a:off x="4139951" y="4811670"/>
              <a:ext cx="0" cy="16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4716016" y="4329100"/>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4139952" y="4977172"/>
              <a:ext cx="576063" cy="794"/>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a:off x="4427983" y="4977172"/>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995935" y="5121188"/>
              <a:ext cx="864096"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chemeClr val="accent6">
                      <a:lumMod val="75000"/>
                    </a:schemeClr>
                  </a:solidFill>
                </a:rPr>
                <a:t>double</a:t>
              </a:r>
              <a:endParaRPr lang="ru-RU" sz="2200" dirty="0">
                <a:solidFill>
                  <a:schemeClr val="accent6">
                    <a:lumMod val="75000"/>
                  </a:schemeClr>
                </a:solidFill>
              </a:endParaRPr>
            </a:p>
          </p:txBody>
        </p:sp>
      </p:grpSp>
      <p:grpSp>
        <p:nvGrpSpPr>
          <p:cNvPr id="58" name="Группа 57"/>
          <p:cNvGrpSpPr/>
          <p:nvPr/>
        </p:nvGrpSpPr>
        <p:grpSpPr>
          <a:xfrm>
            <a:off x="5760132" y="4293096"/>
            <a:ext cx="1008113" cy="1130642"/>
            <a:chOff x="5436095" y="4329100"/>
            <a:chExt cx="1008113" cy="1130642"/>
          </a:xfrm>
        </p:grpSpPr>
        <p:cxnSp>
          <p:nvCxnSpPr>
            <p:cNvPr id="24" name="Прямая соединительная линия 23"/>
            <p:cNvCxnSpPr>
              <a:endCxn id="25" idx="0"/>
            </p:cNvCxnSpPr>
            <p:nvPr/>
          </p:nvCxnSpPr>
          <p:spPr>
            <a:xfrm>
              <a:off x="6084168" y="4329100"/>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24128" y="4473116"/>
              <a:ext cx="720080"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rgbClr val="FF0000"/>
                  </a:solidFill>
                </a:rPr>
                <a:t>float</a:t>
              </a:r>
              <a:endParaRPr lang="ru-RU" sz="2200" dirty="0">
                <a:solidFill>
                  <a:srgbClr val="FF0000"/>
                </a:solidFill>
              </a:endParaRPr>
            </a:p>
          </p:txBody>
        </p:sp>
        <p:cxnSp>
          <p:nvCxnSpPr>
            <p:cNvPr id="26" name="Прямая соединительная линия 25"/>
            <p:cNvCxnSpPr>
              <a:stCxn id="25" idx="2"/>
            </p:cNvCxnSpPr>
            <p:nvPr/>
          </p:nvCxnSpPr>
          <p:spPr>
            <a:xfrm>
              <a:off x="6084168" y="4811670"/>
              <a:ext cx="0" cy="16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5508104" y="4329100"/>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a:off x="5508104" y="4977172"/>
              <a:ext cx="576063" cy="794"/>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5796135" y="4977172"/>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6095" y="5121188"/>
              <a:ext cx="720080"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chemeClr val="accent6">
                      <a:lumMod val="75000"/>
                    </a:schemeClr>
                  </a:solidFill>
                </a:rPr>
                <a:t>float</a:t>
              </a:r>
              <a:endParaRPr lang="ru-RU" sz="2200" dirty="0">
                <a:solidFill>
                  <a:schemeClr val="accent6">
                    <a:lumMod val="75000"/>
                  </a:schemeClr>
                </a:solidFill>
              </a:endParaRPr>
            </a:p>
          </p:txBody>
        </p:sp>
      </p:grpSp>
      <p:cxnSp>
        <p:nvCxnSpPr>
          <p:cNvPr id="35" name="Прямая соединительная линия 34"/>
          <p:cNvCxnSpPr>
            <a:stCxn id="30" idx="2"/>
          </p:cNvCxnSpPr>
          <p:nvPr/>
        </p:nvCxnSpPr>
        <p:spPr>
          <a:xfrm flipH="1">
            <a:off x="2987823" y="5459742"/>
            <a:ext cx="1690" cy="1655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32" idx="2"/>
          </p:cNvCxnSpPr>
          <p:nvPr/>
        </p:nvCxnSpPr>
        <p:spPr>
          <a:xfrm>
            <a:off x="4572000" y="5423738"/>
            <a:ext cx="0" cy="2015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34" idx="2"/>
          </p:cNvCxnSpPr>
          <p:nvPr/>
        </p:nvCxnSpPr>
        <p:spPr>
          <a:xfrm>
            <a:off x="6120172" y="5423738"/>
            <a:ext cx="0" cy="3455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H="1">
            <a:off x="2987825" y="5625244"/>
            <a:ext cx="1584175"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3707903" y="5625244"/>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flipH="1">
            <a:off x="3707905" y="5769260"/>
            <a:ext cx="2412267" cy="0"/>
          </a:xfrm>
          <a:prstGeom prst="line">
            <a:avLst/>
          </a:prstGeom>
          <a:ln w="254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endCxn id="42" idx="0"/>
          </p:cNvCxnSpPr>
          <p:nvPr/>
        </p:nvCxnSpPr>
        <p:spPr>
          <a:xfrm>
            <a:off x="4788023" y="5769260"/>
            <a:ext cx="0" cy="1440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355975" y="5913276"/>
            <a:ext cx="864096" cy="338554"/>
          </a:xfrm>
          <a:prstGeom prst="rect">
            <a:avLst/>
          </a:prstGeom>
          <a:noFill/>
          <a:ln>
            <a:solidFill>
              <a:schemeClr val="accent1"/>
            </a:solidFill>
          </a:ln>
        </p:spPr>
        <p:txBody>
          <a:bodyPr wrap="square" lIns="36000" tIns="0" rIns="36000" bIns="0" rtlCol="0" anchor="ctr">
            <a:spAutoFit/>
          </a:bodyPr>
          <a:lstStyle/>
          <a:p>
            <a:pPr algn="ctr"/>
            <a:r>
              <a:rPr lang="en-US" sz="2200" dirty="0" smtClean="0">
                <a:solidFill>
                  <a:schemeClr val="accent6">
                    <a:lumMod val="75000"/>
                  </a:schemeClr>
                </a:solidFill>
              </a:rPr>
              <a:t>double</a:t>
            </a:r>
            <a:endParaRPr lang="ru-RU" sz="2200" dirty="0">
              <a:solidFill>
                <a:schemeClr val="accent6">
                  <a:lumMod val="75000"/>
                </a:schemeClr>
              </a:solidFill>
            </a:endParaRPr>
          </a:p>
        </p:txBody>
      </p:sp>
      <p:sp>
        <p:nvSpPr>
          <p:cNvPr id="4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4827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30" grpId="0" animBg="1"/>
      <p:bldP spid="4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116</a:t>
            </a:fld>
            <a:endParaRPr lang="en-US"/>
          </a:p>
        </p:txBody>
      </p:sp>
      <p:sp>
        <p:nvSpPr>
          <p:cNvPr id="5" name="Rectangle 2"/>
          <p:cNvSpPr txBox="1">
            <a:spLocks noChangeArrowheads="1"/>
          </p:cNvSpPr>
          <p:nvPr/>
        </p:nvSpPr>
        <p:spPr>
          <a:xfrm>
            <a:off x="683568" y="152636"/>
            <a:ext cx="8136904" cy="12241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b="1" dirty="0">
                <a:solidFill>
                  <a:schemeClr val="tx1">
                    <a:lumMod val="50000"/>
                    <a:lumOff val="50000"/>
                  </a:schemeClr>
                </a:solidFill>
              </a:rPr>
              <a:t>Неявные  преобразования типов: </a:t>
            </a:r>
            <a:r>
              <a:rPr lang="en-US" b="1" dirty="0" smtClean="0">
                <a:solidFill>
                  <a:schemeClr val="tx1">
                    <a:lumMod val="50000"/>
                    <a:lumOff val="50000"/>
                  </a:schemeClr>
                </a:solidFill>
              </a:rPr>
              <a:t>	</a:t>
            </a:r>
            <a:r>
              <a:rPr lang="ru-RU" b="1" dirty="0" smtClean="0">
                <a:solidFill>
                  <a:schemeClr val="tx1">
                    <a:lumMod val="50000"/>
                    <a:lumOff val="50000"/>
                  </a:schemeClr>
                </a:solidFill>
              </a:rPr>
              <a:t>иерархия </a:t>
            </a:r>
            <a:r>
              <a:rPr lang="ru-RU" b="1" dirty="0">
                <a:solidFill>
                  <a:schemeClr val="tx1">
                    <a:lumMod val="50000"/>
                    <a:lumOff val="50000"/>
                  </a:schemeClr>
                </a:solidFill>
              </a:rPr>
              <a:t>типов данных</a:t>
            </a:r>
          </a:p>
        </p:txBody>
      </p:sp>
      <p:graphicFrame>
        <p:nvGraphicFramePr>
          <p:cNvPr id="43" name="Таблица 42"/>
          <p:cNvGraphicFramePr>
            <a:graphicFrameLocks noGrp="1"/>
          </p:cNvGraphicFramePr>
          <p:nvPr>
            <p:extLst>
              <p:ext uri="{D42A27DB-BD31-4B8C-83A1-F6EECF244321}">
                <p14:modId xmlns:p14="http://schemas.microsoft.com/office/powerpoint/2010/main" val="3575296716"/>
              </p:ext>
            </p:extLst>
          </p:nvPr>
        </p:nvGraphicFramePr>
        <p:xfrm>
          <a:off x="1259632" y="1412776"/>
          <a:ext cx="6444716" cy="4810750"/>
        </p:xfrm>
        <a:graphic>
          <a:graphicData uri="http://schemas.openxmlformats.org/drawingml/2006/table">
            <a:tbl>
              <a:tblPr>
                <a:tableStyleId>{5C22544A-7EE6-4342-B048-85BDC9FD1C3A}</a:tableStyleId>
              </a:tblPr>
              <a:tblGrid>
                <a:gridCol w="4693839">
                  <a:extLst>
                    <a:ext uri="{9D8B030D-6E8A-4147-A177-3AD203B41FA5}">
                      <a16:colId xmlns="" xmlns:a16="http://schemas.microsoft.com/office/drawing/2014/main" val="20000"/>
                    </a:ext>
                  </a:extLst>
                </a:gridCol>
                <a:gridCol w="1750877">
                  <a:extLst>
                    <a:ext uri="{9D8B030D-6E8A-4147-A177-3AD203B41FA5}">
                      <a16:colId xmlns="" xmlns:a16="http://schemas.microsoft.com/office/drawing/2014/main" val="20001"/>
                    </a:ext>
                  </a:extLst>
                </a:gridCol>
              </a:tblGrid>
              <a:tr h="452110">
                <a:tc>
                  <a:txBody>
                    <a:bodyPr/>
                    <a:lstStyle/>
                    <a:p>
                      <a:r>
                        <a:rPr lang="ru-RU" sz="2200" b="1" dirty="0" smtClean="0"/>
                        <a:t>Тип данных</a:t>
                      </a:r>
                      <a:endParaRPr lang="ru-RU" sz="2200" b="1" dirty="0"/>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b="1" dirty="0" smtClean="0"/>
                        <a:t>старшинство</a:t>
                      </a:r>
                      <a:endParaRPr lang="ru-RU" sz="2200" b="1" dirty="0"/>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88114">
                <a:tc>
                  <a:txBody>
                    <a:bodyPr/>
                    <a:lstStyle/>
                    <a:p>
                      <a:r>
                        <a:rPr lang="en-US" sz="2200" dirty="0" smtClean="0">
                          <a:solidFill>
                            <a:srgbClr val="0000FF"/>
                          </a:solidFill>
                          <a:latin typeface="Consolas" panose="020B0609020204030204" pitchFamily="49" charset="0"/>
                          <a:cs typeface="Consolas" panose="020B0609020204030204" pitchFamily="49" charset="0"/>
                        </a:rPr>
                        <a:t>long</a:t>
                      </a:r>
                      <a:r>
                        <a:rPr lang="en-US" sz="2200" baseline="0" dirty="0" smtClean="0">
                          <a:solidFill>
                            <a:srgbClr val="0000FF"/>
                          </a:solidFill>
                          <a:latin typeface="Consolas" panose="020B0609020204030204" pitchFamily="49" charset="0"/>
                          <a:cs typeface="Consolas" panose="020B0609020204030204" pitchFamily="49" charset="0"/>
                        </a:rPr>
                        <a:t> double</a:t>
                      </a:r>
                      <a:r>
                        <a:rPr lang="ru-RU" sz="2200" baseline="0" dirty="0" smtClean="0">
                          <a:solidFill>
                            <a:srgbClr val="0000FF"/>
                          </a:solidFill>
                          <a:latin typeface="Consolas" panose="020B0609020204030204" pitchFamily="49" charset="0"/>
                          <a:cs typeface="Consolas" panose="020B0609020204030204" pitchFamily="49" charset="0"/>
                        </a:rPr>
                        <a:t/>
                      </a:r>
                      <a:br>
                        <a:rPr lang="ru-RU" sz="2200" baseline="0" dirty="0" smtClean="0">
                          <a:solidFill>
                            <a:srgbClr val="0000FF"/>
                          </a:solidFill>
                          <a:latin typeface="Consolas" panose="020B0609020204030204" pitchFamily="49" charset="0"/>
                          <a:cs typeface="Consolas" panose="020B0609020204030204" pitchFamily="49" charset="0"/>
                        </a:rPr>
                      </a:br>
                      <a:r>
                        <a:rPr lang="ru-RU" sz="2200" baseline="0" dirty="0" smtClean="0"/>
                        <a:t>(в </a:t>
                      </a:r>
                      <a:r>
                        <a:rPr lang="en-US" sz="2200" baseline="0" dirty="0" smtClean="0"/>
                        <a:t>MS VS </a:t>
                      </a:r>
                      <a:r>
                        <a:rPr lang="ru-RU" sz="2200" baseline="0" dirty="0" smtClean="0"/>
                        <a:t>совпадает с </a:t>
                      </a:r>
                      <a:r>
                        <a:rPr lang="en-US" sz="2200" baseline="0" dirty="0" smtClean="0"/>
                        <a:t>double)</a:t>
                      </a:r>
                      <a:endParaRPr lang="ru-RU" sz="2200" b="0"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b="1" dirty="0" smtClean="0"/>
                        <a:t>Высший</a:t>
                      </a:r>
                      <a:endParaRPr lang="ru-RU" sz="2200" b="1"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double</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float</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88114">
                <a:tc>
                  <a:txBody>
                    <a:bodyPr/>
                    <a:lstStyle/>
                    <a:p>
                      <a:r>
                        <a:rPr lang="en-US" sz="2200" dirty="0" smtClean="0">
                          <a:solidFill>
                            <a:srgbClr val="0000FF"/>
                          </a:solidFill>
                          <a:latin typeface="Consolas" panose="020B0609020204030204" pitchFamily="49" charset="0"/>
                          <a:cs typeface="Consolas" panose="020B0609020204030204" pitchFamily="49" charset="0"/>
                        </a:rPr>
                        <a:t>unsigned long</a:t>
                      </a:r>
                      <a:r>
                        <a:rPr lang="ru-RU" sz="2200" dirty="0" smtClean="0">
                          <a:solidFill>
                            <a:srgbClr val="0000FF"/>
                          </a:solidFill>
                          <a:latin typeface="Consolas" panose="020B0609020204030204" pitchFamily="49" charset="0"/>
                          <a:cs typeface="Consolas" panose="020B0609020204030204" pitchFamily="49" charset="0"/>
                        </a:rPr>
                        <a:t/>
                      </a:r>
                      <a:br>
                        <a:rPr lang="ru-RU" sz="2200" dirty="0" smtClean="0">
                          <a:solidFill>
                            <a:srgbClr val="0000FF"/>
                          </a:solidFill>
                          <a:latin typeface="Consolas" panose="020B0609020204030204" pitchFamily="49" charset="0"/>
                          <a:cs typeface="Consolas" panose="020B0609020204030204" pitchFamily="49" charset="0"/>
                        </a:rPr>
                      </a:br>
                      <a:r>
                        <a:rPr lang="ru-RU" sz="2200" dirty="0" smtClean="0"/>
                        <a:t>(в</a:t>
                      </a:r>
                      <a:r>
                        <a:rPr lang="ru-RU" sz="2200" baseline="0" dirty="0" smtClean="0"/>
                        <a:t> </a:t>
                      </a:r>
                      <a:r>
                        <a:rPr lang="en-US" sz="2200" baseline="0" dirty="0" smtClean="0"/>
                        <a:t>MS VS </a:t>
                      </a:r>
                      <a:r>
                        <a:rPr lang="ru-RU" sz="2200" baseline="0" dirty="0" smtClean="0"/>
                        <a:t>совпадает с </a:t>
                      </a:r>
                      <a:r>
                        <a:rPr lang="en-US" sz="2200" baseline="0" dirty="0" smtClean="0">
                          <a:solidFill>
                            <a:srgbClr val="0000FF"/>
                          </a:solidFill>
                          <a:latin typeface="Consolas" panose="020B0609020204030204" pitchFamily="49" charset="0"/>
                          <a:cs typeface="Consolas" panose="020B0609020204030204" pitchFamily="49" charset="0"/>
                        </a:rPr>
                        <a:t>unsigned int</a:t>
                      </a:r>
                      <a:r>
                        <a:rPr lang="en-US" sz="2200" baseline="0" dirty="0" smtClean="0"/>
                        <a:t>)</a:t>
                      </a:r>
                      <a:endParaRPr lang="ru-RU" sz="2200" b="0"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0"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long</a:t>
                      </a:r>
                      <a:r>
                        <a:rPr lang="en-US" sz="2200" dirty="0" smtClean="0">
                          <a:latin typeface="Consolas" panose="020B0609020204030204" pitchFamily="49" charset="0"/>
                          <a:cs typeface="Consolas" panose="020B0609020204030204" pitchFamily="49" charset="0"/>
                        </a:rPr>
                        <a:t> </a:t>
                      </a:r>
                      <a:r>
                        <a:rPr lang="en-US" sz="2200" dirty="0" smtClean="0">
                          <a:solidFill>
                            <a:schemeClr val="bg1">
                              <a:lumMod val="50000"/>
                            </a:schemeClr>
                          </a:solidFill>
                          <a:latin typeface="Consolas" panose="020B0609020204030204" pitchFamily="49" charset="0"/>
                          <a:cs typeface="Consolas" panose="020B0609020204030204" pitchFamily="49" charset="0"/>
                        </a:rPr>
                        <a:t>int </a:t>
                      </a:r>
                      <a:r>
                        <a:rPr lang="ru-RU" sz="2200" dirty="0" smtClean="0"/>
                        <a:t>(в</a:t>
                      </a:r>
                      <a:r>
                        <a:rPr lang="ru-RU" sz="2200" baseline="0" dirty="0" smtClean="0"/>
                        <a:t> </a:t>
                      </a:r>
                      <a:r>
                        <a:rPr lang="en-US" sz="2200" baseline="0" dirty="0" smtClean="0"/>
                        <a:t>MS VS </a:t>
                      </a:r>
                      <a:r>
                        <a:rPr lang="ru-RU" sz="2200" baseline="0" dirty="0" smtClean="0"/>
                        <a:t>совпадает </a:t>
                      </a:r>
                      <a:r>
                        <a:rPr lang="en-US" sz="2200" baseline="0" dirty="0" smtClean="0"/>
                        <a:t>c </a:t>
                      </a:r>
                      <a:r>
                        <a:rPr lang="en-US" sz="2200" baseline="0" dirty="0" smtClean="0">
                          <a:solidFill>
                            <a:srgbClr val="0000FF"/>
                          </a:solidFill>
                          <a:latin typeface="Consolas" panose="020B0609020204030204" pitchFamily="49" charset="0"/>
                          <a:cs typeface="Consolas" panose="020B0609020204030204" pitchFamily="49" charset="0"/>
                        </a:rPr>
                        <a:t>int</a:t>
                      </a:r>
                      <a:r>
                        <a:rPr lang="en-US" sz="2200" baseline="0" dirty="0" smtClean="0"/>
                        <a:t>)</a:t>
                      </a:r>
                      <a:endParaRPr lang="ru-RU" sz="2200" b="0" i="0" dirty="0">
                        <a:latin typeface="+mn-lt"/>
                      </a:endParaRPr>
                    </a:p>
                  </a:txBody>
                  <a:tcPr marL="36000" marR="36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0"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unsigned int</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int</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short</a:t>
                      </a:r>
                      <a:r>
                        <a:rPr lang="en-US" sz="2200" dirty="0" smtClean="0">
                          <a:latin typeface="Consolas" panose="020B0609020204030204" pitchFamily="49" charset="0"/>
                          <a:cs typeface="Consolas" panose="020B0609020204030204" pitchFamily="49" charset="0"/>
                        </a:rPr>
                        <a:t> </a:t>
                      </a:r>
                      <a:r>
                        <a:rPr lang="en-US" sz="2200" dirty="0" smtClean="0">
                          <a:solidFill>
                            <a:schemeClr val="bg1">
                              <a:lumMod val="50000"/>
                            </a:schemeClr>
                          </a:solidFill>
                          <a:latin typeface="Consolas" panose="020B0609020204030204" pitchFamily="49" charset="0"/>
                          <a:cs typeface="Consolas" panose="020B0609020204030204" pitchFamily="49" charset="0"/>
                        </a:rPr>
                        <a:t>int</a:t>
                      </a:r>
                      <a:endParaRPr lang="ru-RU" sz="2200" b="0" i="0" dirty="0">
                        <a:solidFill>
                          <a:schemeClr val="bg1">
                            <a:lumMod val="50000"/>
                          </a:schemeClr>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cs typeface="Times New Roman" pitchFamily="18"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unsigned char</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char</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b="1"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73344">
                <a:tc>
                  <a:txBody>
                    <a:bodyPr/>
                    <a:lstStyle/>
                    <a:p>
                      <a:r>
                        <a:rPr lang="en-US" sz="2200" dirty="0" smtClean="0">
                          <a:solidFill>
                            <a:srgbClr val="0000FF"/>
                          </a:solidFill>
                          <a:latin typeface="Consolas" panose="020B0609020204030204" pitchFamily="49" charset="0"/>
                          <a:cs typeface="Consolas" panose="020B0609020204030204" pitchFamily="49" charset="0"/>
                        </a:rPr>
                        <a:t>bool</a:t>
                      </a:r>
                      <a:endParaRPr lang="ru-RU" sz="2200" b="1" i="0" dirty="0">
                        <a:solidFill>
                          <a:srgbClr val="0000FF"/>
                        </a:solidFill>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r"/>
                      <a:r>
                        <a:rPr lang="ru-RU" sz="2200" b="1" dirty="0" smtClean="0"/>
                        <a:t>Низший</a:t>
                      </a:r>
                      <a:r>
                        <a:rPr lang="ru-RU" sz="2200" b="1" baseline="0" dirty="0" smtClean="0"/>
                        <a:t> </a:t>
                      </a:r>
                      <a:endParaRPr lang="ru-RU" sz="2200" b="1" i="0" dirty="0">
                        <a:latin typeface="+mn-lt"/>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bl>
          </a:graphicData>
        </a:graphic>
      </p:graphicFrame>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34882401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117</a:t>
            </a:fld>
            <a:endParaRPr lang="en-US"/>
          </a:p>
        </p:txBody>
      </p:sp>
      <p:sp>
        <p:nvSpPr>
          <p:cNvPr id="5" name="Rectangle 2"/>
          <p:cNvSpPr txBox="1">
            <a:spLocks noChangeArrowheads="1"/>
          </p:cNvSpPr>
          <p:nvPr/>
        </p:nvSpPr>
        <p:spPr>
          <a:xfrm>
            <a:off x="251520" y="260648"/>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Преобразование типов в выражениях</a:t>
            </a:r>
          </a:p>
        </p:txBody>
      </p:sp>
      <p:sp>
        <p:nvSpPr>
          <p:cNvPr id="7" name="Rectangle 3"/>
          <p:cNvSpPr txBox="1">
            <a:spLocks noChangeArrowheads="1"/>
          </p:cNvSpPr>
          <p:nvPr/>
        </p:nvSpPr>
        <p:spPr>
          <a:xfrm>
            <a:off x="287524" y="1196752"/>
            <a:ext cx="8568952" cy="482443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9525">
              <a:lnSpc>
                <a:spcPct val="120000"/>
              </a:lnSpc>
              <a:spcBef>
                <a:spcPts val="0"/>
              </a:spcBef>
              <a:spcAft>
                <a:spcPts val="0"/>
              </a:spcAft>
              <a:buFont typeface="Calibri" panose="020F0502020204030204" pitchFamily="34" charset="0"/>
              <a:buNone/>
              <a:tabLst>
                <a:tab pos="2593975" algn="l"/>
              </a:tabLst>
            </a:pPr>
            <a:r>
              <a:rPr lang="ru-RU" sz="2200" b="1" dirty="0" smtClean="0">
                <a:solidFill>
                  <a:schemeClr val="tx1">
                    <a:lumMod val="50000"/>
                    <a:lumOff val="50000"/>
                  </a:schemeClr>
                </a:solidFill>
              </a:rPr>
              <a:t>Явные преобразования типов</a:t>
            </a:r>
            <a:endParaRPr lang="en-US" sz="2200" b="1" dirty="0" smtClean="0">
              <a:solidFill>
                <a:schemeClr val="tx1">
                  <a:lumMod val="50000"/>
                  <a:lumOff val="50000"/>
                </a:schemeClr>
              </a:solidFill>
            </a:endParaRPr>
          </a:p>
          <a:p>
            <a:pPr marL="0" indent="0">
              <a:lnSpc>
                <a:spcPct val="100000"/>
              </a:lnSpc>
              <a:spcBef>
                <a:spcPts val="0"/>
              </a:spcBef>
              <a:spcAft>
                <a:spcPts val="0"/>
              </a:spcAft>
              <a:buNone/>
              <a:tabLst>
                <a:tab pos="2593975" algn="l"/>
              </a:tabLst>
            </a:pPr>
            <a:r>
              <a:rPr lang="ru-RU" sz="2200" dirty="0" smtClean="0"/>
              <a:t>Для явного приведения типов в С++ можно использовать операцию </a:t>
            </a:r>
            <a:r>
              <a:rPr lang="en-US" sz="2200" dirty="0" smtClean="0">
                <a:solidFill>
                  <a:srgbClr val="0000FF"/>
                </a:solidFill>
                <a:latin typeface="Consolas" panose="020B0609020204030204" pitchFamily="49" charset="0"/>
                <a:cs typeface="Consolas" panose="020B0609020204030204" pitchFamily="49" charset="0"/>
              </a:rPr>
              <a:t>static_cast</a:t>
            </a:r>
            <a:r>
              <a:rPr lang="en-US" sz="2200" dirty="0" smtClean="0"/>
              <a:t>:</a:t>
            </a:r>
          </a:p>
          <a:p>
            <a:pPr marL="457200" indent="-457200">
              <a:lnSpc>
                <a:spcPct val="100000"/>
              </a:lnSpc>
              <a:spcBef>
                <a:spcPts val="0"/>
              </a:spcBef>
              <a:spcAft>
                <a:spcPts val="0"/>
              </a:spcAft>
              <a:buNone/>
              <a:tabLst>
                <a:tab pos="2593975" algn="l"/>
              </a:tabLst>
            </a:pPr>
            <a:r>
              <a:rPr lang="ru-RU" sz="2200" dirty="0" smtClean="0">
                <a:solidFill>
                  <a:srgbClr val="000080"/>
                </a:solidFill>
                <a:highlight>
                  <a:srgbClr val="FFFFFF"/>
                </a:highlight>
                <a:latin typeface="Consolas" panose="020B0609020204030204" pitchFamily="49" charset="0"/>
                <a:cs typeface="Consolas" panose="020B0609020204030204" pitchFamily="49" charset="0"/>
              </a:rPr>
              <a:t>Результат</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smtClean="0">
                <a:solidFill>
                  <a:srgbClr val="0000FF"/>
                </a:solidFill>
                <a:highlight>
                  <a:srgbClr val="FFFFFF"/>
                </a:highlight>
                <a:latin typeface="Consolas" panose="020B0609020204030204" pitchFamily="49" charset="0"/>
                <a:cs typeface="Consolas" panose="020B0609020204030204" pitchFamily="49" charset="0"/>
              </a:rPr>
              <a:t>static_cast</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&lt;</a:t>
            </a:r>
            <a:r>
              <a:rPr lang="en-US" sz="2200" dirty="0" smtClean="0">
                <a:solidFill>
                  <a:srgbClr val="0000FF"/>
                </a:solidFill>
                <a:highlight>
                  <a:srgbClr val="FFFFFF"/>
                </a:highlight>
                <a:latin typeface="Consolas" panose="020B0609020204030204" pitchFamily="49" charset="0"/>
                <a:cs typeface="Consolas" panose="020B0609020204030204" pitchFamily="49" charset="0"/>
              </a:rPr>
              <a:t>T</a:t>
            </a:r>
            <a:r>
              <a:rPr lang="ru-RU" sz="2200" dirty="0" err="1" smtClean="0">
                <a:solidFill>
                  <a:srgbClr val="0000FF"/>
                </a:solidFill>
                <a:highlight>
                  <a:srgbClr val="FFFFFF"/>
                </a:highlight>
                <a:latin typeface="Consolas" panose="020B0609020204030204" pitchFamily="49" charset="0"/>
                <a:cs typeface="Consolas" panose="020B0609020204030204" pitchFamily="49" charset="0"/>
              </a:rPr>
              <a:t>ребуемый_тип</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&gt;(</a:t>
            </a:r>
            <a:r>
              <a:rPr lang="ru-RU" sz="2200" dirty="0" smtClean="0">
                <a:solidFill>
                  <a:srgbClr val="000080"/>
                </a:solidFill>
                <a:highlight>
                  <a:srgbClr val="FFFFFF"/>
                </a:highlight>
                <a:latin typeface="Consolas" panose="020B0609020204030204" pitchFamily="49" charset="0"/>
                <a:cs typeface="Consolas" panose="020B0609020204030204" pitchFamily="49" charset="0"/>
              </a:rPr>
              <a:t>Аргумент</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2200" dirty="0" smtClean="0">
              <a:solidFill>
                <a:schemeClr val="tx1">
                  <a:lumMod val="50000"/>
                  <a:lumOff val="50000"/>
                </a:schemeClr>
              </a:solidFill>
            </a:endParaRPr>
          </a:p>
          <a:p>
            <a:pPr marL="457200" indent="-9525">
              <a:lnSpc>
                <a:spcPct val="100000"/>
              </a:lnSpc>
              <a:spcBef>
                <a:spcPts val="0"/>
              </a:spcBef>
              <a:spcAft>
                <a:spcPts val="0"/>
              </a:spcAft>
              <a:tabLst>
                <a:tab pos="2593975" algn="l"/>
              </a:tabLst>
            </a:pPr>
            <a:r>
              <a:rPr lang="ru-RU" sz="2200" dirty="0" smtClean="0">
                <a:solidFill>
                  <a:schemeClr val="tx1">
                    <a:lumMod val="50000"/>
                    <a:lumOff val="50000"/>
                  </a:schemeClr>
                </a:solidFill>
              </a:rPr>
              <a:t>Старый синтаксис:</a:t>
            </a:r>
            <a:endParaRPr lang="en-US" sz="2200" dirty="0" smtClean="0">
              <a:solidFill>
                <a:srgbClr val="000080"/>
              </a:solidFill>
              <a:highlight>
                <a:srgbClr val="FFFFFF"/>
              </a:highlight>
              <a:latin typeface="Consolas" panose="020B0609020204030204" pitchFamily="49" charset="0"/>
            </a:endParaRPr>
          </a:p>
          <a:p>
            <a:pPr marL="457200" indent="-457200">
              <a:lnSpc>
                <a:spcPct val="100000"/>
              </a:lnSpc>
              <a:spcBef>
                <a:spcPts val="0"/>
              </a:spcBef>
              <a:spcAft>
                <a:spcPts val="0"/>
              </a:spcAft>
              <a:buNone/>
              <a:tabLst>
                <a:tab pos="2593975" algn="l"/>
              </a:tabLst>
            </a:pPr>
            <a:r>
              <a:rPr lang="ru-RU" sz="2200" dirty="0" smtClean="0">
                <a:solidFill>
                  <a:srgbClr val="000080"/>
                </a:solidFill>
                <a:highlight>
                  <a:srgbClr val="FFFFFF"/>
                </a:highlight>
                <a:latin typeface="Consolas" panose="020B0609020204030204" pitchFamily="49" charset="0"/>
                <a:cs typeface="Consolas" panose="020B0609020204030204" pitchFamily="49" charset="0"/>
              </a:rPr>
              <a:t>Результат</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a:t>
            </a:r>
            <a:r>
              <a:rPr lang="en-US" sz="2200" dirty="0" smtClean="0">
                <a:solidFill>
                  <a:srgbClr val="0000FF"/>
                </a:solidFill>
                <a:highlight>
                  <a:srgbClr val="FFFFFF"/>
                </a:highlight>
                <a:latin typeface="Consolas" panose="020B0609020204030204" pitchFamily="49" charset="0"/>
                <a:cs typeface="Consolas" panose="020B0609020204030204" pitchFamily="49" charset="0"/>
              </a:rPr>
              <a:t>T</a:t>
            </a:r>
            <a:r>
              <a:rPr lang="ru-RU" sz="2200" dirty="0" err="1" smtClean="0">
                <a:solidFill>
                  <a:srgbClr val="0000FF"/>
                </a:solidFill>
                <a:highlight>
                  <a:srgbClr val="FFFFFF"/>
                </a:highlight>
                <a:latin typeface="Consolas" panose="020B0609020204030204" pitchFamily="49" charset="0"/>
                <a:cs typeface="Consolas" panose="020B0609020204030204" pitchFamily="49" charset="0"/>
              </a:rPr>
              <a:t>ребуемый_тип</a:t>
            </a:r>
            <a:r>
              <a:rPr lang="en-US" sz="2200" dirty="0">
                <a:solidFill>
                  <a:srgbClr val="000000"/>
                </a:solidFill>
                <a:highlight>
                  <a:srgbClr val="FFFFFF"/>
                </a:highlight>
                <a:latin typeface="Consolas" panose="020B0609020204030204" pitchFamily="49" charset="0"/>
                <a:cs typeface="Consolas" panose="020B0609020204030204" pitchFamily="49" charset="0"/>
              </a:rPr>
              <a:t>)</a:t>
            </a:r>
            <a:r>
              <a:rPr lang="ru-RU" sz="2200" dirty="0" smtClean="0">
                <a:solidFill>
                  <a:srgbClr val="000080"/>
                </a:solidFill>
                <a:highlight>
                  <a:srgbClr val="FFFFFF"/>
                </a:highlight>
                <a:latin typeface="Consolas" panose="020B0609020204030204" pitchFamily="49" charset="0"/>
                <a:cs typeface="Consolas" panose="020B0609020204030204" pitchFamily="49" charset="0"/>
              </a:rPr>
              <a:t>Аргумент</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2200" dirty="0">
              <a:solidFill>
                <a:schemeClr val="bg2"/>
              </a:solidFill>
              <a:latin typeface="Consolas" panose="020B0609020204030204" pitchFamily="49" charset="0"/>
              <a:cs typeface="Consolas" panose="020B0609020204030204" pitchFamily="49" charset="0"/>
            </a:endParaRPr>
          </a:p>
          <a:p>
            <a:pPr marL="457200" indent="-457200">
              <a:lnSpc>
                <a:spcPct val="100000"/>
              </a:lnSpc>
              <a:spcBef>
                <a:spcPts val="0"/>
              </a:spcBef>
              <a:spcAft>
                <a:spcPts val="0"/>
              </a:spcAft>
              <a:buFont typeface="Calibri" panose="020F0502020204030204" pitchFamily="34" charset="0"/>
              <a:buNone/>
              <a:tabLst>
                <a:tab pos="2593975" algn="l"/>
              </a:tabLst>
            </a:pPr>
            <a:r>
              <a:rPr lang="ru-RU" sz="2200" dirty="0" smtClean="0"/>
              <a:t>или</a:t>
            </a:r>
            <a:r>
              <a:rPr lang="ru-RU" sz="2200" dirty="0" smtClean="0">
                <a:solidFill>
                  <a:schemeClr val="bg2"/>
                </a:solidFill>
              </a:rPr>
              <a:t> </a:t>
            </a:r>
            <a:endParaRPr lang="en-US" sz="2200" dirty="0" smtClean="0">
              <a:solidFill>
                <a:schemeClr val="bg2"/>
              </a:solidFill>
            </a:endParaRPr>
          </a:p>
          <a:p>
            <a:pPr marL="457200" indent="-457200">
              <a:lnSpc>
                <a:spcPct val="100000"/>
              </a:lnSpc>
              <a:spcBef>
                <a:spcPts val="0"/>
              </a:spcBef>
              <a:spcAft>
                <a:spcPts val="0"/>
              </a:spcAft>
              <a:buNone/>
              <a:tabLst>
                <a:tab pos="2593975" algn="l"/>
              </a:tabLst>
            </a:pPr>
            <a:r>
              <a:rPr lang="ru-RU" sz="2200" dirty="0" smtClean="0">
                <a:solidFill>
                  <a:srgbClr val="000080"/>
                </a:solidFill>
                <a:highlight>
                  <a:srgbClr val="FFFFFF"/>
                </a:highlight>
                <a:latin typeface="Consolas" panose="020B0609020204030204" pitchFamily="49" charset="0"/>
                <a:cs typeface="Consolas" panose="020B0609020204030204" pitchFamily="49" charset="0"/>
              </a:rPr>
              <a:t>Результат</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cs typeface="Consolas" panose="020B0609020204030204" pitchFamily="49" charset="0"/>
              </a:rPr>
              <a:t>T</a:t>
            </a:r>
            <a:r>
              <a:rPr lang="ru-RU" sz="2200" dirty="0" err="1" smtClean="0">
                <a:solidFill>
                  <a:srgbClr val="0000FF"/>
                </a:solidFill>
                <a:highlight>
                  <a:srgbClr val="FFFFFF"/>
                </a:highlight>
                <a:latin typeface="Consolas" panose="020B0609020204030204" pitchFamily="49" charset="0"/>
                <a:cs typeface="Consolas" panose="020B0609020204030204" pitchFamily="49" charset="0"/>
              </a:rPr>
              <a:t>ребуемый_тип</a:t>
            </a:r>
            <a:r>
              <a:rPr lang="en-US" sz="2200" dirty="0">
                <a:solidFill>
                  <a:srgbClr val="000000"/>
                </a:solidFill>
                <a:highlight>
                  <a:srgbClr val="FFFFFF"/>
                </a:highlight>
                <a:latin typeface="Consolas" panose="020B0609020204030204" pitchFamily="49" charset="0"/>
                <a:cs typeface="Consolas" panose="020B0609020204030204" pitchFamily="49" charset="0"/>
              </a:rPr>
              <a:t>(</a:t>
            </a:r>
            <a:r>
              <a:rPr lang="ru-RU" sz="2200" dirty="0" smtClean="0">
                <a:solidFill>
                  <a:srgbClr val="000080"/>
                </a:solidFill>
                <a:highlight>
                  <a:srgbClr val="FFFFFF"/>
                </a:highlight>
                <a:latin typeface="Consolas" panose="020B0609020204030204" pitchFamily="49" charset="0"/>
                <a:cs typeface="Consolas" panose="020B0609020204030204" pitchFamily="49" charset="0"/>
              </a:rPr>
              <a:t>Аргумент</a:t>
            </a:r>
            <a:r>
              <a:rPr lang="en-US"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2200" dirty="0">
              <a:solidFill>
                <a:schemeClr val="bg2"/>
              </a:solidFill>
              <a:latin typeface="Consolas" panose="020B0609020204030204" pitchFamily="49" charset="0"/>
              <a:cs typeface="Consolas" panose="020B0609020204030204" pitchFamily="49" charset="0"/>
            </a:endParaRPr>
          </a:p>
          <a:p>
            <a:pPr marL="457200" indent="-457200">
              <a:lnSpc>
                <a:spcPct val="100000"/>
              </a:lnSpc>
              <a:spcBef>
                <a:spcPts val="0"/>
              </a:spcBef>
              <a:spcAft>
                <a:spcPts val="0"/>
              </a:spcAft>
              <a:buFont typeface="Calibri" panose="020F0502020204030204" pitchFamily="34" charset="0"/>
              <a:buNone/>
              <a:tabLst>
                <a:tab pos="2593975" algn="l"/>
              </a:tabLst>
            </a:pPr>
            <a:endParaRPr lang="en-US" sz="2200" dirty="0" smtClean="0">
              <a:solidFill>
                <a:schemeClr val="bg2"/>
              </a:solidFill>
            </a:endParaRPr>
          </a:p>
          <a:p>
            <a:pPr marL="457200" indent="-457200">
              <a:lnSpc>
                <a:spcPct val="100000"/>
              </a:lnSpc>
              <a:spcBef>
                <a:spcPts val="0"/>
              </a:spcBef>
              <a:spcAft>
                <a:spcPts val="0"/>
              </a:spcAft>
              <a:tabLst>
                <a:tab pos="2593975" algn="l"/>
              </a:tabLst>
            </a:pPr>
            <a:r>
              <a:rPr lang="ru-RU" sz="2200" dirty="0" smtClean="0"/>
              <a:t>Например:</a:t>
            </a:r>
            <a:endParaRPr lang="en-US" sz="2200" dirty="0" smtClean="0"/>
          </a:p>
          <a:p>
            <a:pPr>
              <a:lnSpc>
                <a:spcPct val="100000"/>
              </a:lnSpc>
            </a:pPr>
            <a:r>
              <a:rPr lang="en-US" sz="2200" dirty="0" err="1" smtClean="0">
                <a:solidFill>
                  <a:srgbClr val="000080"/>
                </a:solidFill>
                <a:highlight>
                  <a:srgbClr val="FFFFFF"/>
                </a:highlight>
                <a:latin typeface="Consolas" panose="020B0609020204030204" pitchFamily="49" charset="0"/>
                <a:cs typeface="Consolas" panose="020B0609020204030204" pitchFamily="49" charset="0"/>
              </a:rPr>
              <a:t>charVar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err="1">
                <a:solidFill>
                  <a:srgbClr val="0000FF"/>
                </a:solidFill>
                <a:highlight>
                  <a:srgbClr val="FFFFFF"/>
                </a:highlight>
                <a:latin typeface="Consolas" panose="020B0609020204030204" pitchFamily="49" charset="0"/>
                <a:cs typeface="Consolas" panose="020B0609020204030204" pitchFamily="49" charset="0"/>
              </a:rPr>
              <a:t>static_cast</a:t>
            </a:r>
            <a:r>
              <a:rPr lang="en-US" sz="2200" dirty="0">
                <a:solidFill>
                  <a:srgbClr val="000000"/>
                </a:solidFill>
                <a:highlight>
                  <a:srgbClr val="FFFFFF"/>
                </a:highlight>
                <a:latin typeface="Consolas" panose="020B0609020204030204" pitchFamily="49" charset="0"/>
                <a:cs typeface="Consolas" panose="020B0609020204030204" pitchFamily="49" charset="0"/>
              </a:rPr>
              <a:t>&lt;</a:t>
            </a:r>
            <a:r>
              <a:rPr lang="en-US" sz="2200" dirty="0">
                <a:solidFill>
                  <a:srgbClr val="0000FF"/>
                </a:solidFill>
                <a:highlight>
                  <a:srgbClr val="FFFFFF"/>
                </a:highlight>
                <a:latin typeface="Consolas" panose="020B0609020204030204" pitchFamily="49" charset="0"/>
                <a:cs typeface="Consolas" panose="020B0609020204030204" pitchFamily="49" charset="0"/>
              </a:rPr>
              <a:t>char</a:t>
            </a:r>
            <a:r>
              <a:rPr lang="en-US" sz="2200" dirty="0">
                <a:solidFill>
                  <a:srgbClr val="000000"/>
                </a:solidFill>
                <a:highlight>
                  <a:srgbClr val="FFFFFF"/>
                </a:highlight>
                <a:latin typeface="Consolas" panose="020B0609020204030204" pitchFamily="49" charset="0"/>
                <a:cs typeface="Consolas" panose="020B0609020204030204" pitchFamily="49" charset="0"/>
              </a:rPr>
              <a:t>&gt;(</a:t>
            </a:r>
            <a:r>
              <a:rPr lang="en-US" sz="2200" dirty="0" err="1">
                <a:solidFill>
                  <a:srgbClr val="000080"/>
                </a:solidFill>
                <a:highlight>
                  <a:srgbClr val="FFFFFF"/>
                </a:highlight>
                <a:latin typeface="Consolas" panose="020B0609020204030204" pitchFamily="49" charset="0"/>
                <a:cs typeface="Consolas" panose="020B0609020204030204" pitchFamily="49" charset="0"/>
              </a:rPr>
              <a:t>anIntVar</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pPr>
            <a:r>
              <a:rPr lang="en-US" sz="2200" dirty="0" err="1">
                <a:solidFill>
                  <a:srgbClr val="000080"/>
                </a:solidFill>
                <a:highlight>
                  <a:srgbClr val="FFFFFF"/>
                </a:highlight>
                <a:latin typeface="Consolas" panose="020B0609020204030204" pitchFamily="49" charset="0"/>
                <a:cs typeface="Consolas" panose="020B0609020204030204" pitchFamily="49" charset="0"/>
              </a:rPr>
              <a:t>c</a:t>
            </a:r>
            <a:r>
              <a:rPr lang="en-US" sz="2200" dirty="0" err="1" smtClean="0">
                <a:solidFill>
                  <a:srgbClr val="000080"/>
                </a:solidFill>
                <a:highlight>
                  <a:srgbClr val="FFFFFF"/>
                </a:highlight>
                <a:latin typeface="Consolas" panose="020B0609020204030204" pitchFamily="49" charset="0"/>
                <a:cs typeface="Consolas" panose="020B0609020204030204" pitchFamily="49" charset="0"/>
              </a:rPr>
              <a:t>harVar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char</a:t>
            </a:r>
            <a:r>
              <a:rPr lang="en-US"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err="1">
                <a:solidFill>
                  <a:srgbClr val="000080"/>
                </a:solidFill>
                <a:highlight>
                  <a:srgbClr val="FFFFFF"/>
                </a:highlight>
                <a:latin typeface="Consolas" panose="020B0609020204030204" pitchFamily="49" charset="0"/>
                <a:cs typeface="Consolas" panose="020B0609020204030204" pitchFamily="49" charset="0"/>
              </a:rPr>
              <a:t>anIntVar</a:t>
            </a:r>
            <a:r>
              <a:rPr lang="en-US" sz="22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pPr>
            <a:r>
              <a:rPr lang="en-US" sz="2200" dirty="0" err="1">
                <a:solidFill>
                  <a:srgbClr val="000080"/>
                </a:solidFill>
                <a:highlight>
                  <a:srgbClr val="FFFFFF"/>
                </a:highlight>
                <a:latin typeface="Consolas" panose="020B0609020204030204" pitchFamily="49" charset="0"/>
                <a:cs typeface="Consolas" panose="020B0609020204030204" pitchFamily="49" charset="0"/>
              </a:rPr>
              <a:t>c</a:t>
            </a:r>
            <a:r>
              <a:rPr lang="en-US" sz="2200" dirty="0" err="1" smtClean="0">
                <a:solidFill>
                  <a:srgbClr val="000080"/>
                </a:solidFill>
                <a:highlight>
                  <a:srgbClr val="FFFFFF"/>
                </a:highlight>
                <a:latin typeface="Consolas" panose="020B0609020204030204" pitchFamily="49" charset="0"/>
                <a:cs typeface="Consolas" panose="020B0609020204030204" pitchFamily="49" charset="0"/>
              </a:rPr>
              <a:t>harVar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FF"/>
                </a:solidFill>
                <a:highlight>
                  <a:srgbClr val="FFFFFF"/>
                </a:highlight>
                <a:latin typeface="Consolas" panose="020B0609020204030204" pitchFamily="49" charset="0"/>
                <a:cs typeface="Consolas" panose="020B0609020204030204" pitchFamily="49" charset="0"/>
              </a:rPr>
              <a:t>char</a:t>
            </a:r>
            <a:r>
              <a:rPr lang="en-US" sz="2200" dirty="0">
                <a:solidFill>
                  <a:srgbClr val="000000"/>
                </a:solidFill>
                <a:highlight>
                  <a:srgbClr val="FFFFFF"/>
                </a:highlight>
                <a:latin typeface="Consolas" panose="020B0609020204030204" pitchFamily="49" charset="0"/>
                <a:cs typeface="Consolas" panose="020B0609020204030204" pitchFamily="49" charset="0"/>
              </a:rPr>
              <a:t>(</a:t>
            </a:r>
            <a:r>
              <a:rPr lang="en-US" sz="2200" dirty="0" err="1">
                <a:solidFill>
                  <a:srgbClr val="000080"/>
                </a:solidFill>
                <a:highlight>
                  <a:srgbClr val="FFFFFF"/>
                </a:highlight>
                <a:latin typeface="Consolas" panose="020B0609020204030204" pitchFamily="49" charset="0"/>
                <a:cs typeface="Consolas" panose="020B0609020204030204" pitchFamily="49" charset="0"/>
              </a:rPr>
              <a:t>anIntVar</a:t>
            </a:r>
            <a:r>
              <a:rPr lang="en-US" sz="2200" dirty="0">
                <a:solidFill>
                  <a:srgbClr val="000000"/>
                </a:solidFill>
                <a:highlight>
                  <a:srgbClr val="FFFFFF"/>
                </a:highlight>
                <a:latin typeface="Consolas" panose="020B0609020204030204" pitchFamily="49" charset="0"/>
                <a:cs typeface="Consolas" panose="020B0609020204030204" pitchFamily="49" charset="0"/>
              </a:rPr>
              <a:t>);</a:t>
            </a:r>
            <a:endParaRPr lang="ru-RU" sz="2200" dirty="0" smtClean="0">
              <a:latin typeface="Consolas" panose="020B0609020204030204" pitchFamily="49" charset="0"/>
              <a:cs typeface="Consolas" panose="020B0609020204030204" pitchFamily="49" charset="0"/>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049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118</a:t>
            </a:fld>
            <a:endParaRPr lang="en-US"/>
          </a:p>
        </p:txBody>
      </p:sp>
      <p:sp>
        <p:nvSpPr>
          <p:cNvPr id="5" name="Rectangle 2"/>
          <p:cNvSpPr txBox="1">
            <a:spLocks noChangeArrowheads="1"/>
          </p:cNvSpPr>
          <p:nvPr/>
        </p:nvSpPr>
        <p:spPr>
          <a:xfrm>
            <a:off x="251520" y="260648"/>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Явные преобразования типов</a:t>
            </a:r>
            <a:endParaRPr lang="ru-RU" sz="4200" b="1" dirty="0">
              <a:solidFill>
                <a:schemeClr val="tx1">
                  <a:lumMod val="50000"/>
                  <a:lumOff val="50000"/>
                </a:schemeClr>
              </a:solidFill>
            </a:endParaRPr>
          </a:p>
        </p:txBody>
      </p:sp>
      <p:sp>
        <p:nvSpPr>
          <p:cNvPr id="6" name="Прямоугольник 5"/>
          <p:cNvSpPr/>
          <p:nvPr/>
        </p:nvSpPr>
        <p:spPr>
          <a:xfrm>
            <a:off x="323528" y="1268760"/>
            <a:ext cx="8712968" cy="5078313"/>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cast.cpp </a:t>
            </a:r>
            <a:r>
              <a:rPr lang="en-US" dirty="0" smtClean="0">
                <a:solidFill>
                  <a:srgbClr val="008000"/>
                </a:solidFill>
                <a:highlight>
                  <a:srgbClr val="FFFFFF"/>
                </a:highlight>
                <a:latin typeface="Consolas" panose="020B0609020204030204" pitchFamily="49" charset="0"/>
              </a:rPr>
              <a:t>(</a:t>
            </a:r>
            <a:r>
              <a:rPr lang="ru-RU" dirty="0" smtClean="0">
                <a:solidFill>
                  <a:srgbClr val="008000"/>
                </a:solidFill>
                <a:highlight>
                  <a:srgbClr val="FFFFFF"/>
                </a:highlight>
                <a:latin typeface="Consolas" panose="020B0609020204030204" pitchFamily="49" charset="0"/>
              </a:rPr>
              <a:t>из </a:t>
            </a:r>
            <a:r>
              <a:rPr lang="ru-RU" dirty="0" err="1">
                <a:solidFill>
                  <a:srgbClr val="008000"/>
                </a:solidFill>
                <a:highlight>
                  <a:srgbClr val="FFFFFF"/>
                </a:highlight>
                <a:latin typeface="Consolas" panose="020B0609020204030204" pitchFamily="49" charset="0"/>
              </a:rPr>
              <a:t>Лафоре</a:t>
            </a:r>
            <a:r>
              <a:rPr lang="ru-RU" dirty="0" smtClean="0">
                <a:solidFill>
                  <a:srgbClr val="008000"/>
                </a:solidFill>
                <a:highlight>
                  <a:srgbClr val="FFFFFF"/>
                </a:highlight>
                <a:latin typeface="Consolas" panose="020B0609020204030204" pitchFamily="49" charset="0"/>
              </a:rPr>
              <a:t>)</a:t>
            </a:r>
          </a:p>
          <a:p>
            <a:endParaRPr lang="ru-RU"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a:t>
            </a:r>
            <a:r>
              <a:rPr lang="en-US" dirty="0" smtClean="0">
                <a:solidFill>
                  <a:srgbClr val="800000"/>
                </a:solidFill>
                <a:highlight>
                  <a:srgbClr val="FFFFFF"/>
                </a:highlight>
                <a:latin typeface="Consolas" panose="020B0609020204030204" pitchFamily="49" charset="0"/>
              </a:rPr>
              <a:t>stdafx.h</a:t>
            </a:r>
            <a:r>
              <a:rPr lang="en-US" dirty="0">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i="1" dirty="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endParaRPr lang="ru-RU"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sv-SE" dirty="0">
                <a:solidFill>
                  <a:srgbClr val="000000"/>
                </a:solidFill>
                <a:highlight>
                  <a:srgbClr val="FFFFFF"/>
                </a:highlight>
                <a:latin typeface="Consolas" panose="020B0609020204030204" pitchFamily="49" charset="0"/>
              </a:rPr>
              <a:t>   </a:t>
            </a:r>
            <a:r>
              <a:rPr lang="sv-SE" dirty="0" smtClean="0">
                <a:solidFill>
                  <a:srgbClr val="0000FF"/>
                </a:solidFill>
                <a:highlight>
                  <a:srgbClr val="FFFFFF"/>
                </a:highlight>
                <a:latin typeface="Consolas" panose="020B0609020204030204" pitchFamily="49" charset="0"/>
              </a:rPr>
              <a:t>int</a:t>
            </a:r>
            <a:r>
              <a:rPr lang="sv-SE" dirty="0" smtClean="0">
                <a:solidFill>
                  <a:srgbClr val="000000"/>
                </a:solidFill>
                <a:highlight>
                  <a:srgbClr val="FFFFFF"/>
                </a:highlight>
                <a:latin typeface="Consolas" panose="020B0609020204030204" pitchFamily="49" charset="0"/>
              </a:rPr>
              <a: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 1500000000;                 </a:t>
            </a:r>
            <a:r>
              <a:rPr lang="sv-SE" dirty="0">
                <a:solidFill>
                  <a:srgbClr val="008000"/>
                </a:solidFill>
                <a:highlight>
                  <a:srgbClr val="FFFFFF"/>
                </a:highlight>
                <a:latin typeface="Consolas" panose="020B0609020204030204" pitchFamily="49" charset="0"/>
              </a:rPr>
              <a:t>// 1 500 000 000</a:t>
            </a:r>
            <a:endParaRPr lang="sv-SE"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intVar</a:t>
            </a:r>
            <a:r>
              <a:rPr lang="en-US" dirty="0">
                <a:solidFill>
                  <a:srgbClr val="000000"/>
                </a:solidFill>
                <a:highlight>
                  <a:srgbClr val="FFFFFF"/>
                </a:highlight>
                <a:latin typeface="Consolas" panose="020B0609020204030204" pitchFamily="49" charset="0"/>
              </a:rPr>
              <a:t> * 10) / 10;             </a:t>
            </a:r>
            <a:r>
              <a:rPr lang="en-US" dirty="0">
                <a:solidFill>
                  <a:srgbClr val="008000"/>
                </a:solidFill>
                <a:highlight>
                  <a:srgbClr val="FFFFFF"/>
                </a:highlight>
                <a:latin typeface="Consolas" panose="020B0609020204030204" pitchFamily="49" charset="0"/>
              </a:rPr>
              <a:t>// product  overflow</a:t>
            </a:r>
            <a:endParaRPr lang="en-US"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r>
              <a:rPr lang="sv-SE" i="1" dirty="0" smtClean="0">
                <a:solidFill>
                  <a:srgbClr val="000080"/>
                </a:solidFill>
                <a:highlight>
                  <a:srgbClr val="FFFFFF"/>
                </a:highlight>
                <a:latin typeface="Consolas" panose="020B0609020204030204" pitchFamily="49" charset="0"/>
              </a:rPr>
              <a:t>cout</a:t>
            </a:r>
            <a:r>
              <a:rPr lang="sv-SE" dirty="0" smtClean="0">
                <a:solidFill>
                  <a:srgbClr val="000000"/>
                </a:solidFill>
                <a:highlight>
                  <a:srgbClr val="FFFFFF"/>
                </a:highlight>
                <a:latin typeface="Consolas" panose="020B0609020204030204" pitchFamily="49" charset="0"/>
              </a:rPr>
              <a:t> </a:t>
            </a:r>
            <a:r>
              <a:rPr lang="sv-SE" dirty="0">
                <a:solidFill>
                  <a:srgbClr val="000000"/>
                </a:solidFill>
                <a:highlight>
                  <a:srgbClr val="FFFFFF"/>
                </a:highlight>
                <a:latin typeface="Consolas" panose="020B0609020204030204" pitchFamily="49" charset="0"/>
              </a:rPr>
              <a:t>&lt;&lt; </a:t>
            </a:r>
            <a:r>
              <a:rPr lang="sv-SE" dirty="0">
                <a:solidFill>
                  <a:srgbClr val="800000"/>
                </a:solidFill>
                <a:highlight>
                  <a:srgbClr val="FFFFFF"/>
                </a:highlight>
                <a:latin typeface="Consolas" panose="020B0609020204030204" pitchFamily="49" charset="0"/>
              </a:rPr>
              <a:t>"intVar = "</a:t>
            </a:r>
            <a:r>
              <a:rPr lang="sv-SE" dirty="0">
                <a:solidFill>
                  <a:srgbClr val="000000"/>
                </a:solidFill>
                <a:highlight>
                  <a:srgbClr val="FFFFFF"/>
                </a:highlight>
                <a:latin typeface="Consolas" panose="020B0609020204030204" pitchFamily="49" charset="0"/>
              </a:rPr>
              <a:t> &lt;&lt;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&lt;&lt; </a:t>
            </a:r>
            <a:r>
              <a:rPr lang="sv-SE" i="1" dirty="0">
                <a:solidFill>
                  <a:srgbClr val="880000"/>
                </a:solidFill>
                <a:highlight>
                  <a:srgbClr val="FFFFFF"/>
                </a:highlight>
                <a:latin typeface="Consolas" panose="020B0609020204030204" pitchFamily="49" charset="0"/>
              </a:rPr>
              <a:t>endl</a:t>
            </a:r>
            <a:r>
              <a:rPr lang="sv-SE" dirty="0">
                <a:solidFill>
                  <a:srgbClr val="000000"/>
                </a:solidFill>
                <a:highlight>
                  <a:srgbClr val="FFFFFF"/>
                </a:highlight>
                <a:latin typeface="Consolas" panose="020B0609020204030204" pitchFamily="49" charset="0"/>
              </a:rPr>
              <a:t>;   </a:t>
            </a:r>
            <a:endParaRPr lang="ru-RU" b="1" dirty="0" smtClean="0">
              <a:solidFill>
                <a:srgbClr val="FF0000"/>
              </a:solidFill>
              <a:sym typeface="Wingdings" pitchFamily="2" charset="2"/>
            </a:endParaRPr>
          </a:p>
          <a:p>
            <a:endParaRPr lang="ru-RU" dirty="0" smtClean="0">
              <a:solidFill>
                <a:srgbClr val="FF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1500000000;</a:t>
            </a:r>
          </a:p>
          <a:p>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&gt;(</a:t>
            </a:r>
            <a:r>
              <a:rPr lang="en-US" dirty="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10) / 10</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a:t>
            </a:r>
            <a:r>
              <a:rPr lang="ru-RU" dirty="0" smtClean="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cast </a:t>
            </a:r>
            <a:r>
              <a:rPr lang="en-US" dirty="0">
                <a:solidFill>
                  <a:srgbClr val="008000"/>
                </a:solidFill>
                <a:highlight>
                  <a:srgbClr val="FFFFFF"/>
                </a:highlight>
                <a:latin typeface="Consolas" panose="020B0609020204030204" pitchFamily="49" charset="0"/>
              </a:rPr>
              <a:t>int to double</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then implicit conversion to int</a:t>
            </a:r>
            <a:endParaRPr lang="en-US"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a:t>
            </a:r>
            <a:r>
              <a:rPr lang="sv-SE" i="1" dirty="0" smtClean="0">
                <a:solidFill>
                  <a:srgbClr val="000080"/>
                </a:solidFill>
                <a:highlight>
                  <a:srgbClr val="FFFFFF"/>
                </a:highlight>
                <a:latin typeface="Consolas" panose="020B0609020204030204" pitchFamily="49" charset="0"/>
              </a:rPr>
              <a:t>cout</a:t>
            </a:r>
            <a:r>
              <a:rPr lang="sv-SE" dirty="0" smtClean="0">
                <a:solidFill>
                  <a:srgbClr val="000000"/>
                </a:solidFill>
                <a:highlight>
                  <a:srgbClr val="FFFFFF"/>
                </a:highlight>
                <a:latin typeface="Consolas" panose="020B0609020204030204" pitchFamily="49" charset="0"/>
              </a:rPr>
              <a:t> </a:t>
            </a:r>
            <a:r>
              <a:rPr lang="sv-SE" dirty="0">
                <a:solidFill>
                  <a:srgbClr val="000000"/>
                </a:solidFill>
                <a:highlight>
                  <a:srgbClr val="FFFFFF"/>
                </a:highlight>
                <a:latin typeface="Consolas" panose="020B0609020204030204" pitchFamily="49" charset="0"/>
              </a:rPr>
              <a:t>&lt;&lt; </a:t>
            </a:r>
            <a:r>
              <a:rPr lang="sv-SE" dirty="0">
                <a:solidFill>
                  <a:srgbClr val="800000"/>
                </a:solidFill>
                <a:highlight>
                  <a:srgbClr val="FFFFFF"/>
                </a:highlight>
                <a:latin typeface="Consolas" panose="020B0609020204030204" pitchFamily="49" charset="0"/>
              </a:rPr>
              <a:t>"intVar = "</a:t>
            </a:r>
            <a:r>
              <a:rPr lang="sv-SE" dirty="0">
                <a:solidFill>
                  <a:srgbClr val="000000"/>
                </a:solidFill>
                <a:highlight>
                  <a:srgbClr val="FFFFFF"/>
                </a:highlight>
                <a:latin typeface="Consolas" panose="020B0609020204030204" pitchFamily="49" charset="0"/>
              </a:rPr>
              <a:t> &lt;&lt;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&lt;&lt; </a:t>
            </a:r>
            <a:r>
              <a:rPr lang="sv-SE" i="1" dirty="0">
                <a:solidFill>
                  <a:srgbClr val="880000"/>
                </a:solidFill>
                <a:highlight>
                  <a:srgbClr val="FFFFFF"/>
                </a:highlight>
                <a:latin typeface="Consolas" panose="020B0609020204030204" pitchFamily="49" charset="0"/>
              </a:rPr>
              <a:t>endl</a:t>
            </a:r>
            <a:r>
              <a:rPr lang="sv-SE" dirty="0">
                <a:solidFill>
                  <a:srgbClr val="000000"/>
                </a:solidFill>
                <a:highlight>
                  <a:srgbClr val="FFFFFF"/>
                </a:highlight>
                <a:latin typeface="Consolas" panose="020B0609020204030204" pitchFamily="49" charset="0"/>
              </a:rPr>
              <a:t>;   </a:t>
            </a:r>
            <a:r>
              <a:rPr lang="sv-SE" dirty="0">
                <a:solidFill>
                  <a:srgbClr val="008000"/>
                </a:solidFill>
                <a:highlight>
                  <a:srgbClr val="FFFFFF"/>
                </a:highlight>
                <a:latin typeface="Consolas" panose="020B0609020204030204" pitchFamily="49" charset="0"/>
              </a:rPr>
              <a:t>// 1 500 000 000 </a:t>
            </a:r>
            <a:r>
              <a:rPr lang="en-US" b="1" dirty="0" smtClean="0">
                <a:solidFill>
                  <a:srgbClr val="008000"/>
                </a:solidFill>
                <a:sym typeface="Wingdings" pitchFamily="2" charset="2"/>
              </a:rPr>
              <a:t></a:t>
            </a:r>
            <a:endParaRPr lang="ru-RU" b="1" dirty="0" smtClean="0">
              <a:solidFill>
                <a:srgbClr val="008000"/>
              </a:solidFill>
              <a:sym typeface="Wingdings" pitchFamily="2" charset="2"/>
            </a:endParaRPr>
          </a:p>
          <a:p>
            <a:r>
              <a:rPr lang="ru-RU" b="1" dirty="0">
                <a:solidFill>
                  <a:srgbClr val="008000"/>
                </a:solidFill>
                <a:highlight>
                  <a:srgbClr val="FFFFFF"/>
                </a:highlight>
                <a:latin typeface="Consolas" panose="020B0609020204030204" pitchFamily="49" charset="0"/>
                <a:sym typeface="Wingdings" pitchFamily="2" charset="2"/>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0;</a:t>
            </a:r>
          </a:p>
          <a:p>
            <a:r>
              <a:rPr lang="ru-RU" dirty="0" smtClean="0">
                <a:solidFill>
                  <a:srgbClr val="000000"/>
                </a:solidFill>
                <a:highlight>
                  <a:srgbClr val="FFFFFF"/>
                </a:highlight>
                <a:latin typeface="Consolas" panose="020B0609020204030204" pitchFamily="49" charset="0"/>
              </a:rPr>
              <a:t>}</a:t>
            </a:r>
            <a:endParaRPr lang="ru-RU"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5796136" y="3753036"/>
            <a:ext cx="2375971" cy="400110"/>
          </a:xfrm>
          <a:prstGeom prst="rect">
            <a:avLst/>
          </a:prstGeom>
        </p:spPr>
        <p:txBody>
          <a:bodyPr wrap="none">
            <a:spAutoFit/>
          </a:bodyPr>
          <a:lstStyle/>
          <a:p>
            <a:r>
              <a:rPr lang="sv-SE" sz="2000" dirty="0">
                <a:solidFill>
                  <a:srgbClr val="008000"/>
                </a:solidFill>
                <a:highlight>
                  <a:srgbClr val="FFFFFF"/>
                </a:highlight>
                <a:latin typeface="Consolas" panose="020B0609020204030204" pitchFamily="49" charset="0"/>
              </a:rPr>
              <a:t>//  211509811 </a:t>
            </a:r>
            <a:r>
              <a:rPr lang="en-US" sz="2000" b="1" dirty="0">
                <a:solidFill>
                  <a:srgbClr val="FF0000"/>
                </a:solidFill>
                <a:sym typeface="Wingdings" pitchFamily="2" charset="2"/>
              </a:rPr>
              <a:t></a:t>
            </a:r>
            <a:endParaRPr lang="ru-RU" sz="2000" dirty="0"/>
          </a:p>
        </p:txBody>
      </p:sp>
    </p:spTree>
    <p:extLst>
      <p:ext uri="{BB962C8B-B14F-4D97-AF65-F5344CB8AC3E}">
        <p14:creationId xmlns:p14="http://schemas.microsoft.com/office/powerpoint/2010/main" val="334358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119</a:t>
            </a:fld>
            <a:endParaRPr lang="en-US"/>
          </a:p>
        </p:txBody>
      </p:sp>
      <p:sp>
        <p:nvSpPr>
          <p:cNvPr id="5" name="Rectangle 2"/>
          <p:cNvSpPr txBox="1">
            <a:spLocks noChangeArrowheads="1"/>
          </p:cNvSpPr>
          <p:nvPr/>
        </p:nvSpPr>
        <p:spPr>
          <a:xfrm>
            <a:off x="251520" y="260648"/>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Явные преобразования типов</a:t>
            </a:r>
            <a:endParaRPr lang="ru-RU" sz="4200" b="1" dirty="0">
              <a:solidFill>
                <a:schemeClr val="tx1">
                  <a:lumMod val="50000"/>
                  <a:lumOff val="50000"/>
                </a:schemeClr>
              </a:solidFill>
            </a:endParaRPr>
          </a:p>
        </p:txBody>
      </p:sp>
      <p:sp>
        <p:nvSpPr>
          <p:cNvPr id="6" name="Прямоугольник 5"/>
          <p:cNvSpPr/>
          <p:nvPr/>
        </p:nvSpPr>
        <p:spPr>
          <a:xfrm>
            <a:off x="323528" y="1268760"/>
            <a:ext cx="8712968" cy="4801314"/>
          </a:xfrm>
          <a:prstGeom prst="rect">
            <a:avLst/>
          </a:prstGeom>
        </p:spPr>
        <p:txBody>
          <a:bodyPr wrap="square">
            <a:spAutoFit/>
          </a:bodyPr>
          <a:lstStyle/>
          <a:p>
            <a:r>
              <a:rPr lang="en-US" dirty="0" smtClean="0">
                <a:solidFill>
                  <a:srgbClr val="008000"/>
                </a:solidFill>
                <a:highlight>
                  <a:srgbClr val="FFFFFF"/>
                </a:highlight>
                <a:latin typeface="Consolas" panose="020B0609020204030204" pitchFamily="49" charset="0"/>
              </a:rPr>
              <a:t>// cast.cpp </a:t>
            </a:r>
            <a:r>
              <a:rPr lang="ru-RU" dirty="0" smtClean="0">
                <a:solidFill>
                  <a:srgbClr val="008000"/>
                </a:solidFill>
                <a:highlight>
                  <a:srgbClr val="FFFFFF"/>
                </a:highlight>
                <a:latin typeface="Consolas" panose="020B0609020204030204" pitchFamily="49" charset="0"/>
              </a:rPr>
              <a:t>(</a:t>
            </a:r>
            <a:r>
              <a:rPr lang="ru-RU" dirty="0">
                <a:solidFill>
                  <a:srgbClr val="008000"/>
                </a:solidFill>
                <a:highlight>
                  <a:srgbClr val="FFFFFF"/>
                </a:highlight>
                <a:latin typeface="Consolas" panose="020B0609020204030204" pitchFamily="49" charset="0"/>
              </a:rPr>
              <a:t>потеря значащих цифр</a:t>
            </a:r>
            <a:r>
              <a:rPr lang="ru-RU" dirty="0" smtClean="0">
                <a:solidFill>
                  <a:srgbClr val="008000"/>
                </a:solidFill>
                <a:highlight>
                  <a:srgbClr val="FFFFFF"/>
                </a:highlight>
                <a:latin typeface="Consolas" panose="020B0609020204030204" pitchFamily="49" charset="0"/>
              </a:rPr>
              <a:t>)</a:t>
            </a:r>
          </a:p>
          <a:p>
            <a:endParaRPr lang="ru-RU"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highlight>
                  <a:srgbClr val="FFFFFF"/>
                </a:highlight>
                <a:latin typeface="Consolas" panose="020B0609020204030204" pitchFamily="49" charset="0"/>
              </a:rPr>
              <a:t>"</a:t>
            </a:r>
            <a:r>
              <a:rPr lang="en-US" dirty="0" smtClean="0">
                <a:solidFill>
                  <a:srgbClr val="800000"/>
                </a:solidFill>
                <a:highlight>
                  <a:srgbClr val="FFFFFF"/>
                </a:highlight>
                <a:latin typeface="Consolas" panose="020B0609020204030204" pitchFamily="49" charset="0"/>
              </a:rPr>
              <a:t>stdafx.h</a:t>
            </a:r>
            <a:r>
              <a:rPr lang="en-US" dirty="0" smtClean="0">
                <a:highlight>
                  <a:srgbClr val="FFFFFF"/>
                </a:highlight>
                <a:latin typeface="Consolas" panose="020B0609020204030204" pitchFamily="49" charset="0"/>
              </a:rPr>
              <a:t>"</a:t>
            </a:r>
            <a:endParaRPr lang="en-US" dirty="0">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i="1" dirty="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endParaRPr lang="ru-RU"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ru-RU" dirty="0" smtClean="0">
                <a:solidFill>
                  <a:srgbClr val="0000FF"/>
                </a:solidFill>
                <a:highlight>
                  <a:srgbClr val="FFFFFF"/>
                </a:highlight>
                <a:latin typeface="Consolas" panose="020B0609020204030204" pitchFamily="49" charset="0"/>
              </a:rPr>
              <a:t>   </a:t>
            </a:r>
            <a:r>
              <a:rPr lang="sv-SE" dirty="0" smtClean="0">
                <a:solidFill>
                  <a:srgbClr val="0000FF"/>
                </a:solidFill>
                <a:highlight>
                  <a:srgbClr val="FFFFFF"/>
                </a:highlight>
                <a:latin typeface="Consolas" panose="020B0609020204030204" pitchFamily="49" charset="0"/>
              </a:rPr>
              <a:t>int</a:t>
            </a:r>
            <a:r>
              <a:rPr lang="sv-SE" dirty="0" smtClean="0">
                <a:solidFill>
                  <a:srgbClr val="000000"/>
                </a:solidFill>
                <a:highlight>
                  <a:srgbClr val="FFFFFF"/>
                </a:highlight>
                <a:latin typeface="Consolas" panose="020B0609020204030204" pitchFamily="49" charset="0"/>
              </a:rPr>
              <a: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 1587654321;                 </a:t>
            </a:r>
            <a:r>
              <a:rPr lang="ru-RU" dirty="0" smtClean="0">
                <a:solidFill>
                  <a:srgbClr val="000000"/>
                </a:solidFill>
                <a:highlight>
                  <a:srgbClr val="FFFFFF"/>
                </a:highlight>
                <a:latin typeface="Consolas" panose="020B0609020204030204" pitchFamily="49" charset="0"/>
              </a:rPr>
              <a:t> </a:t>
            </a:r>
            <a:r>
              <a:rPr lang="sv-SE" dirty="0" smtClean="0">
                <a:solidFill>
                  <a:srgbClr val="008000"/>
                </a:solidFill>
                <a:highlight>
                  <a:srgbClr val="FFFFFF"/>
                </a:highlight>
                <a:latin typeface="Consolas" panose="020B0609020204030204" pitchFamily="49" charset="0"/>
              </a:rPr>
              <a:t>// 1 </a:t>
            </a:r>
            <a:r>
              <a:rPr lang="sv-SE" dirty="0">
                <a:solidFill>
                  <a:srgbClr val="008000"/>
                </a:solidFill>
                <a:highlight>
                  <a:srgbClr val="FFFFFF"/>
                </a:highlight>
                <a:latin typeface="Consolas" panose="020B0609020204030204" pitchFamily="49" charset="0"/>
              </a:rPr>
              <a:t>587 654 321</a:t>
            </a:r>
            <a:endParaRPr lang="sv-SE" dirty="0">
              <a:solidFill>
                <a:srgbClr val="000000"/>
              </a:solidFill>
              <a:highlight>
                <a:srgbClr val="FFFFFF"/>
              </a:highlight>
              <a:latin typeface="Consolas" panose="020B0609020204030204" pitchFamily="49" charset="0"/>
            </a:endParaRPr>
          </a:p>
          <a:p>
            <a:r>
              <a:rPr lang="ru-RU" dirty="0" smtClean="0">
                <a:solidFill>
                  <a:srgbClr val="00008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&gt;(</a:t>
            </a:r>
            <a:r>
              <a:rPr lang="en-US" dirty="0">
                <a:solidFill>
                  <a:srgbClr val="000080"/>
                </a:solidFill>
                <a:highlight>
                  <a:srgbClr val="FFFFFF"/>
                </a:highlight>
                <a:latin typeface="Consolas" panose="020B0609020204030204" pitchFamily="49" charset="0"/>
              </a:rPr>
              <a:t>intVar</a:t>
            </a:r>
            <a:r>
              <a:rPr lang="en-US" dirty="0">
                <a:solidFill>
                  <a:srgbClr val="000000"/>
                </a:solidFill>
                <a:highlight>
                  <a:srgbClr val="FFFFFF"/>
                </a:highlight>
                <a:latin typeface="Consolas" panose="020B0609020204030204" pitchFamily="49" charset="0"/>
              </a:rPr>
              <a:t>) * 10) / 10; </a:t>
            </a:r>
            <a:r>
              <a:rPr lang="en-US" dirty="0" smtClean="0">
                <a:solidFill>
                  <a:srgbClr val="008000"/>
                </a:solidFill>
                <a:highlight>
                  <a:srgbClr val="FFFFFF"/>
                </a:highlight>
                <a:latin typeface="Consolas" panose="020B0609020204030204" pitchFamily="49" charset="0"/>
              </a:rPr>
              <a:t>// cast </a:t>
            </a:r>
            <a:r>
              <a:rPr lang="en-US" dirty="0">
                <a:solidFill>
                  <a:srgbClr val="008000"/>
                </a:solidFill>
                <a:highlight>
                  <a:srgbClr val="FFFFFF"/>
                </a:highlight>
                <a:latin typeface="Consolas" panose="020B0609020204030204" pitchFamily="49" charset="0"/>
              </a:rPr>
              <a:t>to float </a:t>
            </a:r>
            <a:endParaRPr lang="en-US" dirty="0">
              <a:solidFill>
                <a:srgbClr val="000000"/>
              </a:solidFill>
              <a:highlight>
                <a:srgbClr val="FFFFFF"/>
              </a:highlight>
              <a:latin typeface="Consolas" panose="020B0609020204030204" pitchFamily="49" charset="0"/>
            </a:endParaRPr>
          </a:p>
          <a:p>
            <a:r>
              <a:rPr lang="ru-RU" i="1" dirty="0" smtClean="0">
                <a:solidFill>
                  <a:srgbClr val="000080"/>
                </a:solidFill>
                <a:highlight>
                  <a:srgbClr val="FFFFFF"/>
                </a:highlight>
                <a:latin typeface="Consolas" panose="020B0609020204030204" pitchFamily="49" charset="0"/>
              </a:rPr>
              <a:t>   </a:t>
            </a:r>
            <a:r>
              <a:rPr lang="sv-SE" i="1" dirty="0" smtClean="0">
                <a:solidFill>
                  <a:srgbClr val="000080"/>
                </a:solidFill>
                <a:highlight>
                  <a:srgbClr val="FFFFFF"/>
                </a:highlight>
                <a:latin typeface="Consolas" panose="020B0609020204030204" pitchFamily="49" charset="0"/>
              </a:rPr>
              <a:t>cout</a:t>
            </a:r>
            <a:r>
              <a:rPr lang="sv-SE" dirty="0" smtClean="0">
                <a:solidFill>
                  <a:srgbClr val="000000"/>
                </a:solidFill>
                <a:highlight>
                  <a:srgbClr val="FFFFFF"/>
                </a:highlight>
                <a:latin typeface="Consolas" panose="020B0609020204030204" pitchFamily="49" charset="0"/>
              </a:rPr>
              <a:t> </a:t>
            </a:r>
            <a:r>
              <a:rPr lang="sv-SE" dirty="0">
                <a:solidFill>
                  <a:srgbClr val="000000"/>
                </a:solidFill>
                <a:highlight>
                  <a:srgbClr val="FFFFFF"/>
                </a:highlight>
                <a:latin typeface="Consolas" panose="020B0609020204030204" pitchFamily="49" charset="0"/>
              </a:rPr>
              <a:t>&lt;&lt; </a:t>
            </a:r>
            <a:r>
              <a:rPr lang="sv-SE" dirty="0">
                <a:solidFill>
                  <a:srgbClr val="800000"/>
                </a:solidFill>
                <a:highlight>
                  <a:srgbClr val="FFFFFF"/>
                </a:highlight>
                <a:latin typeface="Consolas" panose="020B0609020204030204" pitchFamily="49" charset="0"/>
              </a:rPr>
              <a:t>"intVar = "</a:t>
            </a:r>
            <a:r>
              <a:rPr lang="sv-SE" dirty="0">
                <a:solidFill>
                  <a:srgbClr val="000000"/>
                </a:solidFill>
                <a:highlight>
                  <a:srgbClr val="FFFFFF"/>
                </a:highlight>
                <a:latin typeface="Consolas" panose="020B0609020204030204" pitchFamily="49" charset="0"/>
              </a:rPr>
              <a:t> &lt;&lt;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&lt;&lt; </a:t>
            </a:r>
            <a:r>
              <a:rPr lang="sv-SE" i="1" dirty="0">
                <a:solidFill>
                  <a:srgbClr val="880000"/>
                </a:solidFill>
                <a:highlight>
                  <a:srgbClr val="FFFFFF"/>
                </a:highlight>
                <a:latin typeface="Consolas" panose="020B0609020204030204" pitchFamily="49" charset="0"/>
              </a:rPr>
              <a:t>endl</a:t>
            </a:r>
            <a:r>
              <a:rPr lang="sv-SE"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endParaRPr lang="ru-RU" dirty="0">
              <a:solidFill>
                <a:srgbClr val="000000"/>
              </a:solidFill>
              <a:highlight>
                <a:srgbClr val="FFFFFF"/>
              </a:highlight>
              <a:latin typeface="Consolas" panose="020B0609020204030204" pitchFamily="49" charset="0"/>
            </a:endParaRPr>
          </a:p>
          <a:p>
            <a:r>
              <a:rPr lang="ru-RU" dirty="0" smtClean="0">
                <a:solidFill>
                  <a:srgbClr val="00008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1587654321;</a:t>
            </a: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float</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&gt;(</a:t>
            </a:r>
            <a:r>
              <a:rPr lang="en-US" dirty="0">
                <a:solidFill>
                  <a:srgbClr val="000080"/>
                </a:solidFill>
                <a:highlight>
                  <a:srgbClr val="FFFFFF"/>
                </a:highlight>
                <a:latin typeface="Consolas" panose="020B0609020204030204" pitchFamily="49" charset="0"/>
              </a:rPr>
              <a:t>intVar</a:t>
            </a:r>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cast </a:t>
            </a:r>
            <a:r>
              <a:rPr lang="en-US" dirty="0">
                <a:solidFill>
                  <a:srgbClr val="008000"/>
                </a:solidFill>
                <a:highlight>
                  <a:srgbClr val="FFFFFF"/>
                </a:highlight>
                <a:latin typeface="Consolas" panose="020B0609020204030204" pitchFamily="49" charset="0"/>
              </a:rPr>
              <a:t>to </a:t>
            </a:r>
            <a:r>
              <a:rPr lang="en-US" dirty="0" smtClean="0">
                <a:solidFill>
                  <a:srgbClr val="008000"/>
                </a:solidFill>
                <a:highlight>
                  <a:srgbClr val="FFFFFF"/>
                </a:highlight>
                <a:latin typeface="Consolas" panose="020B0609020204030204" pitchFamily="49" charset="0"/>
              </a:rPr>
              <a:t>float </a:t>
            </a:r>
            <a:endParaRPr lang="en-US" dirty="0">
              <a:solidFill>
                <a:srgbClr val="000000"/>
              </a:solidFill>
              <a:highlight>
                <a:srgbClr val="FFFFFF"/>
              </a:highlight>
              <a:latin typeface="Consolas" panose="020B0609020204030204" pitchFamily="49" charset="0"/>
            </a:endParaRPr>
          </a:p>
          <a:p>
            <a:r>
              <a:rPr lang="ru-RU" dirty="0" smtClean="0">
                <a:solidFill>
                  <a:srgbClr val="00008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intVar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f</a:t>
            </a:r>
            <a:r>
              <a:rPr lang="en-US" dirty="0">
                <a:solidFill>
                  <a:srgbClr val="000000"/>
                </a:solidFill>
                <a:highlight>
                  <a:srgbClr val="FFFFFF"/>
                </a:highlight>
                <a:latin typeface="Consolas" panose="020B0609020204030204" pitchFamily="49" charset="0"/>
              </a:rPr>
              <a:t> * 10) / 10;</a:t>
            </a:r>
          </a:p>
          <a:p>
            <a:r>
              <a:rPr lang="ru-RU" dirty="0">
                <a:solidFill>
                  <a:srgbClr val="0000FF"/>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  </a:t>
            </a:r>
            <a:r>
              <a:rPr lang="sv-SE" i="1" dirty="0" smtClean="0">
                <a:solidFill>
                  <a:srgbClr val="000080"/>
                </a:solidFill>
                <a:highlight>
                  <a:srgbClr val="FFFFFF"/>
                </a:highlight>
                <a:latin typeface="Consolas" panose="020B0609020204030204" pitchFamily="49" charset="0"/>
              </a:rPr>
              <a:t>cout</a:t>
            </a:r>
            <a:r>
              <a:rPr lang="sv-SE" dirty="0" smtClean="0">
                <a:solidFill>
                  <a:srgbClr val="000000"/>
                </a:solidFill>
                <a:highlight>
                  <a:srgbClr val="FFFFFF"/>
                </a:highlight>
                <a:latin typeface="Consolas" panose="020B0609020204030204" pitchFamily="49" charset="0"/>
              </a:rPr>
              <a:t> </a:t>
            </a:r>
            <a:r>
              <a:rPr lang="sv-SE" dirty="0">
                <a:solidFill>
                  <a:srgbClr val="000000"/>
                </a:solidFill>
                <a:highlight>
                  <a:srgbClr val="FFFFFF"/>
                </a:highlight>
                <a:latin typeface="Consolas" panose="020B0609020204030204" pitchFamily="49" charset="0"/>
              </a:rPr>
              <a:t>&lt;&lt; </a:t>
            </a:r>
            <a:r>
              <a:rPr lang="sv-SE" dirty="0">
                <a:solidFill>
                  <a:srgbClr val="800000"/>
                </a:solidFill>
                <a:highlight>
                  <a:srgbClr val="FFFFFF"/>
                </a:highlight>
                <a:latin typeface="Consolas" panose="020B0609020204030204" pitchFamily="49" charset="0"/>
              </a:rPr>
              <a:t>"intVar = "</a:t>
            </a:r>
            <a:r>
              <a:rPr lang="sv-SE" dirty="0">
                <a:solidFill>
                  <a:srgbClr val="000000"/>
                </a:solidFill>
                <a:highlight>
                  <a:srgbClr val="FFFFFF"/>
                </a:highlight>
                <a:latin typeface="Consolas" panose="020B0609020204030204" pitchFamily="49" charset="0"/>
              </a:rPr>
              <a:t> &lt;&lt; </a:t>
            </a:r>
            <a:r>
              <a:rPr lang="sv-SE" dirty="0">
                <a:solidFill>
                  <a:srgbClr val="000080"/>
                </a:solidFill>
                <a:highlight>
                  <a:srgbClr val="FFFFFF"/>
                </a:highlight>
                <a:latin typeface="Consolas" panose="020B0609020204030204" pitchFamily="49" charset="0"/>
              </a:rPr>
              <a:t>intVar</a:t>
            </a:r>
            <a:r>
              <a:rPr lang="sv-SE" dirty="0">
                <a:solidFill>
                  <a:srgbClr val="000000"/>
                </a:solidFill>
                <a:highlight>
                  <a:srgbClr val="FFFFFF"/>
                </a:highlight>
                <a:latin typeface="Consolas" panose="020B0609020204030204" pitchFamily="49" charset="0"/>
              </a:rPr>
              <a:t> &lt;&lt; </a:t>
            </a:r>
            <a:r>
              <a:rPr lang="sv-SE" i="1" dirty="0">
                <a:solidFill>
                  <a:srgbClr val="880000"/>
                </a:solidFill>
                <a:highlight>
                  <a:srgbClr val="FFFFFF"/>
                </a:highlight>
                <a:latin typeface="Consolas" panose="020B0609020204030204" pitchFamily="49" charset="0"/>
              </a:rPr>
              <a:t>endl</a:t>
            </a:r>
            <a:r>
              <a:rPr lang="sv-SE" dirty="0">
                <a:solidFill>
                  <a:srgbClr val="000000"/>
                </a:solidFill>
                <a:highlight>
                  <a:srgbClr val="FFFFFF"/>
                </a:highlight>
                <a:latin typeface="Consolas" panose="020B0609020204030204" pitchFamily="49" charset="0"/>
              </a:rPr>
              <a:t>;   </a:t>
            </a:r>
            <a:r>
              <a:rPr lang="sv-SE" dirty="0" smtClean="0">
                <a:solidFill>
                  <a:srgbClr val="008000"/>
                </a:solidFill>
                <a:highlight>
                  <a:srgbClr val="FFFFFF"/>
                </a:highlight>
                <a:latin typeface="Consolas" panose="020B0609020204030204" pitchFamily="49" charset="0"/>
              </a:rPr>
              <a:t>// 1 587 654 272  </a:t>
            </a:r>
            <a:r>
              <a:rPr lang="en-US" b="1" dirty="0" smtClean="0">
                <a:solidFill>
                  <a:srgbClr val="FF0000"/>
                </a:solidFill>
                <a:sym typeface="Wingdings" pitchFamily="2" charset="2"/>
              </a:rPr>
              <a:t> </a:t>
            </a:r>
            <a:r>
              <a:rPr lang="sv-SE" dirty="0" smtClean="0">
                <a:solidFill>
                  <a:srgbClr val="008000"/>
                </a:solidFill>
                <a:highlight>
                  <a:srgbClr val="FFFFFF"/>
                </a:highlight>
                <a:latin typeface="Consolas" panose="020B0609020204030204" pitchFamily="49" charset="0"/>
              </a:rPr>
              <a:t>!!! </a:t>
            </a:r>
            <a:endParaRPr lang="sv-SE" dirty="0">
              <a:solidFill>
                <a:srgbClr val="000000"/>
              </a:solidFill>
              <a:highlight>
                <a:srgbClr val="FFFFFF"/>
              </a:highlight>
              <a:latin typeface="Consolas" panose="020B0609020204030204" pitchFamily="49" charset="0"/>
            </a:endParaRPr>
          </a:p>
          <a:p>
            <a:r>
              <a:rPr lang="ru-RU" dirty="0" smtClean="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5877007" y="3753036"/>
            <a:ext cx="3280065" cy="400110"/>
          </a:xfrm>
          <a:prstGeom prst="rect">
            <a:avLst/>
          </a:prstGeom>
        </p:spPr>
        <p:txBody>
          <a:bodyPr wrap="none">
            <a:spAutoFit/>
          </a:bodyPr>
          <a:lstStyle/>
          <a:p>
            <a:pPr lvl="0"/>
            <a:r>
              <a:rPr lang="sv-SE" sz="2000" dirty="0">
                <a:solidFill>
                  <a:srgbClr val="008000"/>
                </a:solidFill>
                <a:highlight>
                  <a:srgbClr val="FFFFFF"/>
                </a:highlight>
                <a:latin typeface="Consolas" panose="020B0609020204030204" pitchFamily="49" charset="0"/>
              </a:rPr>
              <a:t>// 1 587 654 321 </a:t>
            </a:r>
            <a:r>
              <a:rPr lang="en-US" sz="2000" b="1" dirty="0">
                <a:solidFill>
                  <a:srgbClr val="008000"/>
                </a:solidFill>
                <a:sym typeface="Wingdings" pitchFamily="2" charset="2"/>
              </a:rPr>
              <a:t> </a:t>
            </a:r>
            <a:r>
              <a:rPr lang="en-US" sz="2000" dirty="0">
                <a:solidFill>
                  <a:srgbClr val="008000"/>
                </a:solidFill>
                <a:highlight>
                  <a:srgbClr val="FFFFFF"/>
                </a:highlight>
                <a:latin typeface="Consolas" panose="020B0609020204030204" pitchFamily="49" charset="0"/>
              </a:rPr>
              <a:t>?</a:t>
            </a:r>
            <a:r>
              <a:rPr lang="sv-SE" sz="2000" dirty="0">
                <a:solidFill>
                  <a:srgbClr val="008000"/>
                </a:solidFill>
                <a:highlight>
                  <a:srgbClr val="FFFFFF"/>
                </a:highlight>
                <a:latin typeface="Consolas" panose="020B0609020204030204" pitchFamily="49" charset="0"/>
              </a:rPr>
              <a:t>??</a:t>
            </a:r>
            <a:endParaRPr lang="sv-SE" sz="2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9399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652" y="1340285"/>
            <a:ext cx="6105076" cy="4578807"/>
          </a:xfrm>
        </p:spPr>
      </p:pic>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12</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3" name="TextBox 2"/>
          <p:cNvSpPr txBox="1"/>
          <p:nvPr/>
        </p:nvSpPr>
        <p:spPr>
          <a:xfrm>
            <a:off x="395536" y="332656"/>
            <a:ext cx="8424936" cy="892873"/>
          </a:xfrm>
          <a:prstGeom prst="rect">
            <a:avLst/>
          </a:prstGeom>
          <a:noFill/>
        </p:spPr>
        <p:txBody>
          <a:bodyPr wrap="square" rtlCol="0">
            <a:spAutoFit/>
          </a:bodyPr>
          <a:lstStyle/>
          <a:p>
            <a:pPr>
              <a:lnSpc>
                <a:spcPct val="70000"/>
              </a:lnSpc>
            </a:pPr>
            <a:r>
              <a:rPr lang="ru-RU" sz="3600" b="1" spc="-50" dirty="0">
                <a:solidFill>
                  <a:schemeClr val="tx1">
                    <a:lumMod val="50000"/>
                    <a:lumOff val="50000"/>
                  </a:schemeClr>
                </a:solidFill>
                <a:latin typeface="Calibri Light" panose="020F0302020204030204"/>
                <a:ea typeface="+mj-ea"/>
                <a:cs typeface="+mj-cs"/>
              </a:rPr>
              <a:t>Bjarne </a:t>
            </a:r>
            <a:r>
              <a:rPr lang="ru-RU" sz="3600" b="1" spc="-50" dirty="0" err="1" smtClean="0">
                <a:solidFill>
                  <a:schemeClr val="tx1">
                    <a:lumMod val="50000"/>
                    <a:lumOff val="50000"/>
                  </a:schemeClr>
                </a:solidFill>
                <a:latin typeface="Calibri Light" panose="020F0302020204030204"/>
                <a:ea typeface="+mj-ea"/>
                <a:cs typeface="+mj-cs"/>
              </a:rPr>
              <a:t>Stroustrup</a:t>
            </a:r>
            <a:endParaRPr lang="ru-RU" sz="3600" b="1" spc="-50" dirty="0" smtClean="0">
              <a:solidFill>
                <a:schemeClr val="tx1">
                  <a:lumMod val="50000"/>
                  <a:lumOff val="50000"/>
                </a:schemeClr>
              </a:solidFill>
              <a:latin typeface="Calibri Light" panose="020F0302020204030204"/>
              <a:ea typeface="+mj-ea"/>
              <a:cs typeface="+mj-cs"/>
            </a:endParaRPr>
          </a:p>
          <a:p>
            <a:pPr>
              <a:lnSpc>
                <a:spcPct val="70000"/>
              </a:lnSpc>
            </a:pPr>
            <a:r>
              <a:rPr lang="ru-RU" sz="3600" spc="-50" dirty="0" smtClean="0">
                <a:solidFill>
                  <a:schemeClr val="tx1">
                    <a:lumMod val="65000"/>
                    <a:lumOff val="35000"/>
                  </a:schemeClr>
                </a:solidFill>
                <a:latin typeface="Calibri Light" panose="020F0302020204030204"/>
                <a:ea typeface="+mj-ea"/>
                <a:cs typeface="+mj-cs"/>
              </a:rPr>
              <a:t>создатель </a:t>
            </a:r>
            <a:r>
              <a:rPr lang="ru-RU" sz="3600" spc="-50" dirty="0">
                <a:solidFill>
                  <a:schemeClr val="tx1">
                    <a:lumMod val="65000"/>
                    <a:lumOff val="35000"/>
                  </a:schemeClr>
                </a:solidFill>
                <a:latin typeface="Calibri Light" panose="020F0302020204030204"/>
                <a:ea typeface="+mj-ea"/>
                <a:cs typeface="+mj-cs"/>
              </a:rPr>
              <a:t>языка C++</a:t>
            </a:r>
            <a:endParaRPr lang="ru-RU" dirty="0">
              <a:solidFill>
                <a:schemeClr val="tx1">
                  <a:lumMod val="65000"/>
                  <a:lumOff val="35000"/>
                </a:schemeClr>
              </a:solidFill>
            </a:endParaRPr>
          </a:p>
        </p:txBody>
      </p:sp>
    </p:spTree>
    <p:extLst>
      <p:ext uri="{BB962C8B-B14F-4D97-AF65-F5344CB8AC3E}">
        <p14:creationId xmlns:p14="http://schemas.microsoft.com/office/powerpoint/2010/main" val="53782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268760"/>
            <a:ext cx="8640960" cy="4310880"/>
          </a:xfrm>
        </p:spPr>
        <p:txBody>
          <a:bodyPr>
            <a:noAutofit/>
          </a:bodyPr>
          <a:lstStyle/>
          <a:p>
            <a:pPr marL="457200" lvl="0" indent="-457200">
              <a:lnSpc>
                <a:spcPct val="115000"/>
              </a:lnSpc>
              <a:spcAft>
                <a:spcPts val="0"/>
              </a:spcAft>
              <a:buFont typeface="+mj-lt"/>
              <a:buAutoNum type="arabicPeriod" startAt="15"/>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Выражения, операции и операторы. Приоритет операторов.</a:t>
            </a:r>
          </a:p>
          <a:p>
            <a:pPr marL="457200" lvl="0" indent="-457200">
              <a:lnSpc>
                <a:spcPct val="115000"/>
              </a:lnSpc>
              <a:spcAft>
                <a:spcPts val="0"/>
              </a:spcAft>
              <a:buFont typeface="+mj-lt"/>
              <a:buAutoNum type="arabicPeriod" startAt="1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Типизация </a:t>
            </a:r>
            <a:r>
              <a:rPr lang="ru-RU" sz="2400" dirty="0">
                <a:latin typeface="Calibri" panose="020F0502020204030204" pitchFamily="34" charset="0"/>
                <a:ea typeface="Calibri" panose="020F0502020204030204" pitchFamily="34" charset="0"/>
                <a:cs typeface="Times New Roman" panose="02020603050405020304" pitchFamily="18" charset="0"/>
              </a:rPr>
              <a:t>данных. Концепция типа данных. Статическая и динамическая типизация в языках программирования. </a:t>
            </a:r>
          </a:p>
          <a:p>
            <a:pPr marL="457200" lvl="0" indent="-457200">
              <a:lnSpc>
                <a:spcPct val="115000"/>
              </a:lnSpc>
              <a:spcAft>
                <a:spcPts val="0"/>
              </a:spcAft>
              <a:buFont typeface="+mj-lt"/>
              <a:buAutoNum type="arabicPeriod" startAt="1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Базовые </a:t>
            </a:r>
            <a:r>
              <a:rPr lang="ru-RU" sz="2400" dirty="0">
                <a:latin typeface="Calibri" panose="020F0502020204030204" pitchFamily="34" charset="0"/>
                <a:ea typeface="Calibri" panose="020F0502020204030204" pitchFamily="34" charset="0"/>
                <a:cs typeface="Times New Roman" panose="02020603050405020304" pitchFamily="18" charset="0"/>
              </a:rPr>
              <a:t>(простые) и структурированные типы данных. Классификация типов данных. Простые стандартные типы данных в С++. </a:t>
            </a:r>
          </a:p>
          <a:p>
            <a:pPr marL="457200" lvl="0" indent="-457200">
              <a:lnSpc>
                <a:spcPct val="115000"/>
              </a:lnSpc>
              <a:spcAft>
                <a:spcPts val="0"/>
              </a:spcAft>
              <a:buFont typeface="+mj-lt"/>
              <a:buAutoNum type="arabicPeriod" startAt="1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Операции</a:t>
            </a:r>
            <a:r>
              <a:rPr lang="ru-RU" sz="2400" dirty="0">
                <a:latin typeface="Calibri" panose="020F0502020204030204" pitchFamily="34" charset="0"/>
                <a:ea typeface="Calibri" panose="020F0502020204030204" pitchFamily="34" charset="0"/>
                <a:cs typeface="Times New Roman" panose="02020603050405020304" pitchFamily="18" charset="0"/>
              </a:rPr>
              <a:t>. Операция присваивания и основные правила преобразования типов. Операция присваивания в правой части выражения. Множественное присваивание. </a:t>
            </a:r>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120</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
        <p:nvSpPr>
          <p:cNvPr id="7" name="Нижний колонтитул 2"/>
          <p:cNvSpPr>
            <a:spLocks noGrp="1"/>
          </p:cNvSpPr>
          <p:nvPr>
            <p:ph type="ftr" sz="quarter" idx="3"/>
          </p:nvPr>
        </p:nvSpPr>
        <p:spPr>
          <a:xfrm>
            <a:off x="2764640" y="6459786"/>
            <a:ext cx="3967600" cy="365125"/>
          </a:xfrm>
        </p:spPr>
        <p:txBody>
          <a:bodyPr/>
          <a:lstStyle/>
          <a:p>
            <a:r>
              <a:rPr lang="ru-RU" dirty="0" smtClean="0"/>
              <a:t>Представление данных в компьютере</a:t>
            </a:r>
          </a:p>
        </p:txBody>
      </p:sp>
    </p:spTree>
    <p:extLst>
      <p:ext uri="{BB962C8B-B14F-4D97-AF65-F5344CB8AC3E}">
        <p14:creationId xmlns:p14="http://schemas.microsoft.com/office/powerpoint/2010/main" val="12377743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268760"/>
            <a:ext cx="8640960" cy="4608512"/>
          </a:xfrm>
        </p:spPr>
        <p:txBody>
          <a:bodyPr>
            <a:noAutofit/>
          </a:bodyPr>
          <a:lstStyle/>
          <a:p>
            <a:pPr marL="457200" lvl="0" indent="-457200">
              <a:lnSpc>
                <a:spcPct val="115000"/>
              </a:lnSpc>
              <a:spcAft>
                <a:spcPts val="0"/>
              </a:spcAft>
              <a:buFont typeface="+mj-lt"/>
              <a:buAutoNum type="arabicPeriod" startAt="19"/>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Арифметические </a:t>
            </a:r>
            <a:r>
              <a:rPr lang="ru-RU" sz="2400" dirty="0">
                <a:latin typeface="Calibri" panose="020F0502020204030204" pitchFamily="34" charset="0"/>
                <a:ea typeface="Calibri" panose="020F0502020204030204" pitchFamily="34" charset="0"/>
                <a:cs typeface="Times New Roman" panose="02020603050405020304" pitchFamily="18" charset="0"/>
              </a:rPr>
              <a:t>операции. Приоритеты арифметических операций. Префиксная и постфиксная формы операций инкрементации и </a:t>
            </a:r>
            <a:r>
              <a:rPr lang="ru-RU" sz="2400" dirty="0" smtClean="0">
                <a:latin typeface="Calibri" panose="020F0502020204030204" pitchFamily="34" charset="0"/>
                <a:ea typeface="Calibri" panose="020F0502020204030204" pitchFamily="34" charset="0"/>
                <a:cs typeface="Times New Roman" panose="02020603050405020304" pitchFamily="18" charset="0"/>
              </a:rPr>
              <a:t>декрементации.</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Арифметические </a:t>
            </a:r>
            <a:r>
              <a:rPr lang="ru-RU" sz="2400" dirty="0">
                <a:latin typeface="Calibri" panose="020F0502020204030204" pitchFamily="34" charset="0"/>
                <a:ea typeface="Calibri" panose="020F0502020204030204" pitchFamily="34" charset="0"/>
                <a:cs typeface="Times New Roman" panose="02020603050405020304" pitchFamily="18" charset="0"/>
              </a:rPr>
              <a:t>операции с присваиванием. </a:t>
            </a:r>
          </a:p>
          <a:p>
            <a:pPr marL="457200" lvl="0" indent="-457200">
              <a:lnSpc>
                <a:spcPct val="115000"/>
              </a:lnSpc>
              <a:spcAft>
                <a:spcPts val="0"/>
              </a:spcAft>
              <a:buFont typeface="+mj-lt"/>
              <a:buAutoNum type="arabicPeriod" startAt="19"/>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Операции </a:t>
            </a:r>
            <a:r>
              <a:rPr lang="ru-RU" sz="2400" dirty="0">
                <a:latin typeface="Calibri" panose="020F0502020204030204" pitchFamily="34" charset="0"/>
                <a:ea typeface="Calibri" panose="020F0502020204030204" pitchFamily="34" charset="0"/>
                <a:cs typeface="Times New Roman" panose="02020603050405020304" pitchFamily="18" charset="0"/>
              </a:rPr>
              <a:t>сравнения и логические </a:t>
            </a:r>
            <a:r>
              <a:rPr lang="ru-RU" sz="2400" dirty="0" smtClean="0">
                <a:latin typeface="Calibri" panose="020F0502020204030204" pitchFamily="34" charset="0"/>
                <a:ea typeface="Calibri" panose="020F0502020204030204" pitchFamily="34" charset="0"/>
                <a:cs typeface="Times New Roman" panose="02020603050405020304" pitchFamily="18" charset="0"/>
              </a:rPr>
              <a:t>операции.</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Побитовые </a:t>
            </a:r>
            <a:r>
              <a:rPr lang="ru-RU" sz="2400" dirty="0">
                <a:latin typeface="Calibri" panose="020F0502020204030204" pitchFamily="34" charset="0"/>
                <a:ea typeface="Calibri" panose="020F0502020204030204" pitchFamily="34" charset="0"/>
                <a:cs typeface="Times New Roman" panose="02020603050405020304" pitchFamily="18" charset="0"/>
              </a:rPr>
              <a:t>операции. Операция последовательного вычисления </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ru-RU" sz="2400" dirty="0" smtClean="0">
                <a:latin typeface="Calibri" panose="020F0502020204030204" pitchFamily="34" charset="0"/>
                <a:ea typeface="Calibri" panose="020F0502020204030204" pitchFamily="34" charset="0"/>
                <a:cs typeface="Times New Roman" panose="02020603050405020304" pitchFamily="18" charset="0"/>
              </a:rPr>
              <a:t>,</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r>
              <a:rPr lang="ru-RU" sz="2400" dirty="0" smtClean="0">
                <a:latin typeface="Calibri" panose="020F0502020204030204" pitchFamily="34" charset="0"/>
                <a:ea typeface="Calibri" panose="020F0502020204030204" pitchFamily="34" charset="0"/>
                <a:cs typeface="Times New Roman" panose="02020603050405020304" pitchFamily="18"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spcAft>
                <a:spcPts val="0"/>
              </a:spcAft>
              <a:buFont typeface="+mj-lt"/>
              <a:buAutoNum type="arabicPeriod" startAt="19"/>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Приоритеты </a:t>
            </a:r>
            <a:r>
              <a:rPr lang="ru-RU" sz="2400" dirty="0">
                <a:latin typeface="Calibri" panose="020F0502020204030204" pitchFamily="34" charset="0"/>
                <a:ea typeface="Calibri" panose="020F0502020204030204" pitchFamily="34" charset="0"/>
                <a:cs typeface="Times New Roman" panose="02020603050405020304" pitchFamily="18" charset="0"/>
              </a:rPr>
              <a:t>операций. Явные и неявные преобразования типов в выражениях. Иерархия типов </a:t>
            </a:r>
            <a:r>
              <a:rPr lang="ru-RU" sz="2400" dirty="0" smtClean="0">
                <a:latin typeface="Calibri" panose="020F0502020204030204" pitchFamily="34" charset="0"/>
                <a:ea typeface="Calibri" panose="020F0502020204030204" pitchFamily="34" charset="0"/>
                <a:cs typeface="Times New Roman" panose="02020603050405020304" pitchFamily="18" charset="0"/>
              </a:rPr>
              <a:t>данных.</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Ошибки </a:t>
            </a:r>
            <a:r>
              <a:rPr lang="ru-RU" sz="2400" dirty="0">
                <a:latin typeface="Calibri" panose="020F0502020204030204" pitchFamily="34" charset="0"/>
                <a:ea typeface="Calibri" panose="020F0502020204030204" pitchFamily="34" charset="0"/>
                <a:cs typeface="Times New Roman" panose="02020603050405020304" pitchFamily="18" charset="0"/>
              </a:rPr>
              <a:t>при преобразовании типов</a:t>
            </a:r>
            <a:r>
              <a:rPr lang="ru-RU" sz="2400" dirty="0" smtClean="0">
                <a:latin typeface="Calibri" panose="020F0502020204030204" pitchFamily="34"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121</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
        <p:nvSpPr>
          <p:cNvPr id="7" name="Нижний колонтитул 2"/>
          <p:cNvSpPr>
            <a:spLocks noGrp="1"/>
          </p:cNvSpPr>
          <p:nvPr>
            <p:ph type="ftr" sz="quarter" idx="3"/>
          </p:nvPr>
        </p:nvSpPr>
        <p:spPr>
          <a:xfrm>
            <a:off x="2764640" y="6459786"/>
            <a:ext cx="3967600" cy="365125"/>
          </a:xfrm>
        </p:spPr>
        <p:txBody>
          <a:bodyPr/>
          <a:lstStyle/>
          <a:p>
            <a:r>
              <a:rPr lang="ru-RU" dirty="0" smtClean="0"/>
              <a:t>Представление данных в компьютере</a:t>
            </a:r>
          </a:p>
        </p:txBody>
      </p:sp>
    </p:spTree>
    <p:extLst>
      <p:ext uri="{BB962C8B-B14F-4D97-AF65-F5344CB8AC3E}">
        <p14:creationId xmlns:p14="http://schemas.microsoft.com/office/powerpoint/2010/main" val="420633998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122</a:t>
            </a:fld>
            <a:endParaRPr lang="en-US"/>
          </a:p>
        </p:txBody>
      </p:sp>
      <p:sp>
        <p:nvSpPr>
          <p:cNvPr id="7" name="Текст 7"/>
          <p:cNvSpPr txBox="1">
            <a:spLocks/>
          </p:cNvSpPr>
          <p:nvPr/>
        </p:nvSpPr>
        <p:spPr>
          <a:xfrm>
            <a:off x="287524" y="836712"/>
            <a:ext cx="8604956" cy="46252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tabLst>
                <a:tab pos="538163" algn="l"/>
                <a:tab pos="2955925" algn="l"/>
                <a:tab pos="4033838" algn="l"/>
              </a:tabLst>
            </a:pPr>
            <a:r>
              <a:rPr lang="ru-RU" dirty="0" smtClean="0">
                <a:solidFill>
                  <a:srgbClr val="008000"/>
                </a:solidFill>
                <a:highlight>
                  <a:srgbClr val="FFFFFF"/>
                </a:highlight>
                <a:latin typeface="Consolas" panose="020B0609020204030204" pitchFamily="49" charset="0"/>
              </a:rPr>
              <a:t>// Эта программа рассчитывает скорость, с которой упадет</a:t>
            </a:r>
          </a:p>
          <a:p>
            <a:pPr marL="0" indent="0">
              <a:spcBef>
                <a:spcPts val="0"/>
              </a:spcBef>
              <a:spcAft>
                <a:spcPts val="1200"/>
              </a:spcAft>
              <a:tabLst>
                <a:tab pos="538163" algn="l"/>
                <a:tab pos="2955925" algn="l"/>
                <a:tab pos="4033838" algn="l"/>
              </a:tabLst>
            </a:pPr>
            <a:r>
              <a:rPr lang="en-US" dirty="0" smtClean="0">
                <a:solidFill>
                  <a:srgbClr val="008000"/>
                </a:solidFill>
                <a:highlight>
                  <a:srgbClr val="FFFFFF"/>
                </a:highlight>
                <a:latin typeface="Consolas" panose="020B0609020204030204" pitchFamily="49" charset="0"/>
              </a:rPr>
              <a:t>// </a:t>
            </a:r>
            <a:r>
              <a:rPr lang="ru-RU" dirty="0" smtClean="0">
                <a:solidFill>
                  <a:srgbClr val="008000"/>
                </a:solidFill>
                <a:highlight>
                  <a:srgbClr val="FFFFFF"/>
                </a:highlight>
                <a:latin typeface="Consolas" panose="020B0609020204030204" pitchFamily="49" charset="0"/>
              </a:rPr>
              <a:t>тело, отпущенное с высоты h без начальной скорости</a:t>
            </a:r>
            <a:endParaRPr lang="ru-RU"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dirty="0" smtClean="0">
                <a:solidFill>
                  <a:srgbClr val="0000FF"/>
                </a:solidFill>
                <a:highlight>
                  <a:srgbClr val="FFFFFF"/>
                </a:highlight>
                <a:latin typeface="Consolas" panose="020B0609020204030204" pitchFamily="49" charset="0"/>
              </a:rPr>
              <a:t>#include</a:t>
            </a:r>
            <a:r>
              <a:rPr lang="en-US" dirty="0" smtClean="0">
                <a:solidFill>
                  <a:srgbClr val="000000"/>
                </a:solidFill>
                <a:highlight>
                  <a:srgbClr val="FFFFFF"/>
                </a:highlight>
                <a:latin typeface="Consolas" panose="020B0609020204030204" pitchFamily="49" charset="0"/>
              </a:rPr>
              <a:t> </a:t>
            </a:r>
            <a:r>
              <a:rPr lang="en-US" dirty="0" smtClean="0">
                <a:solidFill>
                  <a:srgbClr val="800000"/>
                </a:solidFill>
                <a:highlight>
                  <a:srgbClr val="FFFFFF"/>
                </a:highlight>
                <a:latin typeface="Consolas" panose="020B0609020204030204" pitchFamily="49" charset="0"/>
              </a:rPr>
              <a:t>"stdafx.h"</a:t>
            </a:r>
            <a:endParaRPr lang="ru-RU" dirty="0" smtClean="0">
              <a:solidFill>
                <a:srgbClr val="800000"/>
              </a:solidFill>
              <a:highlight>
                <a:srgbClr val="FFFFFF"/>
              </a:highlight>
              <a:latin typeface="Consolas" panose="020B0609020204030204" pitchFamily="49" charset="0"/>
            </a:endParaRPr>
          </a:p>
          <a:p>
            <a:pPr>
              <a:spcBef>
                <a:spcPts val="0"/>
              </a:spcBef>
              <a:spcAft>
                <a:spcPts val="0"/>
              </a:spcAft>
            </a:pPr>
            <a:r>
              <a:rPr lang="en-US" dirty="0" smtClean="0">
                <a:solidFill>
                  <a:srgbClr val="0000FF"/>
                </a:solidFill>
                <a:highlight>
                  <a:srgbClr val="FFFFFF"/>
                </a:highlight>
                <a:latin typeface="Consolas" panose="020B0609020204030204" pitchFamily="49" charset="0"/>
              </a:rPr>
              <a:t>#include</a:t>
            </a:r>
            <a:r>
              <a:rPr lang="en-US" dirty="0" smtClean="0">
                <a:solidFill>
                  <a:srgbClr val="000000"/>
                </a:solidFill>
                <a:highlight>
                  <a:srgbClr val="FFFFFF"/>
                </a:highlight>
                <a:latin typeface="Consolas" panose="020B0609020204030204" pitchFamily="49" charset="0"/>
              </a:rPr>
              <a:t> </a:t>
            </a:r>
            <a:r>
              <a:rPr lang="en-US" dirty="0" smtClean="0">
                <a:solidFill>
                  <a:srgbClr val="800000"/>
                </a:solidFill>
                <a:highlight>
                  <a:srgbClr val="FFFFFF"/>
                </a:highlight>
                <a:latin typeface="Consolas" panose="020B0609020204030204" pitchFamily="49" charset="0"/>
              </a:rPr>
              <a:t>&lt;locale.h&gt;</a:t>
            </a:r>
            <a:endParaRPr lang="en-US" dirty="0" smtClean="0">
              <a:solidFill>
                <a:srgbClr val="000000"/>
              </a:solidFill>
              <a:highlight>
                <a:srgbClr val="FFFFFF"/>
              </a:highlight>
              <a:latin typeface="Consolas" panose="020B0609020204030204" pitchFamily="49" charset="0"/>
            </a:endParaRPr>
          </a:p>
          <a:p>
            <a:pPr marL="0" indent="0">
              <a:spcBef>
                <a:spcPts val="0"/>
              </a:spcBef>
              <a:spcAft>
                <a:spcPts val="1200"/>
              </a:spcAft>
              <a:tabLst>
                <a:tab pos="538163" algn="l"/>
                <a:tab pos="2955925" algn="l"/>
                <a:tab pos="4033838" algn="l"/>
              </a:tabLst>
            </a:pPr>
            <a:r>
              <a:rPr lang="ru-RU" dirty="0" smtClean="0">
                <a:solidFill>
                  <a:srgbClr val="0000FF"/>
                </a:solidFill>
                <a:highlight>
                  <a:srgbClr val="FFFFFF"/>
                </a:highlight>
                <a:latin typeface="Consolas" panose="020B0609020204030204" pitchFamily="49" charset="0"/>
              </a:rPr>
              <a:t>using</a:t>
            </a:r>
            <a:r>
              <a:rPr lang="ru-RU" dirty="0" smtClean="0">
                <a:solidFill>
                  <a:srgbClr val="000000"/>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namespace</a:t>
            </a:r>
            <a:r>
              <a:rPr lang="ru-RU" dirty="0" smtClean="0">
                <a:solidFill>
                  <a:srgbClr val="000000"/>
                </a:solidFill>
                <a:highlight>
                  <a:srgbClr val="FFFFFF"/>
                </a:highlight>
                <a:latin typeface="Consolas" panose="020B0609020204030204" pitchFamily="49" charset="0"/>
              </a:rPr>
              <a:t> </a:t>
            </a:r>
            <a:r>
              <a:rPr lang="ru-RU" i="1" dirty="0" smtClean="0">
                <a:solidFill>
                  <a:srgbClr val="216F85"/>
                </a:solidFill>
                <a:highlight>
                  <a:srgbClr val="FFFFFF"/>
                </a:highlight>
                <a:latin typeface="Consolas" panose="020B0609020204030204" pitchFamily="49" charset="0"/>
              </a:rPr>
              <a:t>std</a:t>
            </a:r>
            <a:r>
              <a:rPr lang="ru-RU"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smtClean="0">
                <a:solidFill>
                  <a:srgbClr val="880000"/>
                </a:solidFill>
                <a:highlight>
                  <a:srgbClr val="FFFFFF"/>
                </a:highlight>
                <a:latin typeface="Consolas" panose="020B0609020204030204" pitchFamily="49" charset="0"/>
              </a:rPr>
              <a:t>main</a:t>
            </a: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dirty="0" smtClean="0">
                <a:solidFill>
                  <a:srgbClr val="880000"/>
                </a:solidFill>
                <a:highlight>
                  <a:srgbClr val="FFFFFF"/>
                </a:highlight>
                <a:latin typeface="Consolas" panose="020B0609020204030204" pitchFamily="49" charset="0"/>
              </a:rPr>
              <a:t>  </a:t>
            </a:r>
            <a:r>
              <a:rPr lang="en-US" dirty="0" smtClean="0">
                <a:solidFill>
                  <a:srgbClr val="880000"/>
                </a:solidFill>
                <a:highlight>
                  <a:srgbClr val="FFFFFF"/>
                </a:highlight>
                <a:latin typeface="Consolas" panose="020B0609020204030204" pitchFamily="49" charset="0"/>
              </a:rPr>
              <a:t>  setlocale</a:t>
            </a:r>
            <a:r>
              <a:rPr lang="en-US" dirty="0" smtClean="0">
                <a:solidFill>
                  <a:srgbClr val="000000"/>
                </a:solidFill>
                <a:highlight>
                  <a:srgbClr val="FFFFFF"/>
                </a:highlight>
                <a:latin typeface="Consolas" panose="020B0609020204030204" pitchFamily="49" charset="0"/>
              </a:rPr>
              <a:t>(</a:t>
            </a:r>
            <a:r>
              <a:rPr lang="en-US" i="1" dirty="0" smtClean="0">
                <a:solidFill>
                  <a:srgbClr val="6F008A"/>
                </a:solidFill>
                <a:highlight>
                  <a:srgbClr val="FFFFFF"/>
                </a:highlight>
                <a:latin typeface="Consolas" panose="020B0609020204030204" pitchFamily="49" charset="0"/>
              </a:rPr>
              <a:t>LC_ALL</a:t>
            </a:r>
            <a:r>
              <a:rPr lang="en-US" dirty="0" smtClean="0">
                <a:solidFill>
                  <a:srgbClr val="000000"/>
                </a:solidFill>
                <a:highlight>
                  <a:srgbClr val="FFFFFF"/>
                </a:highlight>
                <a:latin typeface="Consolas" panose="020B0609020204030204" pitchFamily="49" charset="0"/>
              </a:rPr>
              <a:t>, </a:t>
            </a:r>
            <a:r>
              <a:rPr lang="en-US" dirty="0" smtClean="0">
                <a:solidFill>
                  <a:srgbClr val="8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en-US" dirty="0" smtClean="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const</a:t>
            </a:r>
            <a:r>
              <a:rPr lang="ru-RU" dirty="0" smtClean="0">
                <a:solidFill>
                  <a:srgbClr val="000000"/>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float</a:t>
            </a:r>
            <a:r>
              <a:rPr lang="ru-RU" dirty="0" smtClean="0">
                <a:solidFill>
                  <a:srgbClr val="000000"/>
                </a:solidFill>
                <a:highlight>
                  <a:srgbClr val="FFFFFF"/>
                </a:highlight>
                <a:latin typeface="Consolas" panose="020B0609020204030204" pitchFamily="49" charset="0"/>
              </a:rPr>
              <a:t> </a:t>
            </a:r>
            <a:r>
              <a:rPr lang="ru-RU" dirty="0" smtClean="0">
                <a:solidFill>
                  <a:srgbClr val="000080"/>
                </a:solidFill>
                <a:highlight>
                  <a:srgbClr val="FFFFFF"/>
                </a:highlight>
                <a:latin typeface="Consolas" panose="020B0609020204030204" pitchFamily="49" charset="0"/>
              </a:rPr>
              <a:t>g</a:t>
            </a:r>
            <a:r>
              <a:rPr lang="ru-RU" dirty="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float</a:t>
            </a:r>
            <a:r>
              <a:rPr lang="en-US" dirty="0" smtClean="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h</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dirty="0" smtClean="0">
                <a:solidFill>
                  <a:srgbClr val="000000"/>
                </a:solidFill>
                <a:highlight>
                  <a:srgbClr val="FFFFFF"/>
                </a:highlight>
                <a:latin typeface="Consolas" panose="020B0609020204030204" pitchFamily="49" charset="0"/>
              </a:rPr>
              <a:t>    </a:t>
            </a:r>
            <a:r>
              <a:rPr lang="en-US" b="1" i="1" u="sng" dirty="0" smtClean="0">
                <a:solidFill>
                  <a:srgbClr val="FF0000"/>
                </a:solidFill>
                <a:highlight>
                  <a:srgbClr val="FFFFFF"/>
                </a:highlight>
                <a:latin typeface="Consolas" panose="020B0609020204030204" pitchFamily="49" charset="0"/>
              </a:rPr>
              <a:t>cout</a:t>
            </a:r>
            <a:r>
              <a:rPr lang="en-US" dirty="0" smtClean="0">
                <a:solidFill>
                  <a:srgbClr val="FF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&lt;&lt; </a:t>
            </a:r>
            <a:r>
              <a:rPr lang="en-US" dirty="0" smtClean="0">
                <a:solidFill>
                  <a:srgbClr val="800000"/>
                </a:solidFill>
                <a:highlight>
                  <a:srgbClr val="FFFFFF"/>
                </a:highlight>
                <a:latin typeface="Consolas" panose="020B0609020204030204" pitchFamily="49" charset="0"/>
              </a:rPr>
              <a:t>"</a:t>
            </a:r>
            <a:r>
              <a:rPr lang="ru-RU" dirty="0" smtClean="0">
                <a:solidFill>
                  <a:srgbClr val="800000"/>
                </a:solidFill>
                <a:highlight>
                  <a:srgbClr val="FFFFFF"/>
                </a:highlight>
                <a:latin typeface="Consolas" panose="020B0609020204030204" pitchFamily="49" charset="0"/>
              </a:rPr>
              <a:t>Введите высоту в метрах</a:t>
            </a:r>
            <a:r>
              <a:rPr lang="en-US" dirty="0" smtClean="0">
                <a:solidFill>
                  <a:srgbClr val="8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ru-RU" dirty="0" smtClean="0">
              <a:solidFill>
                <a:srgbClr val="008000"/>
              </a:solidFill>
              <a:highlight>
                <a:srgbClr val="FFFFFF"/>
              </a:highlight>
              <a:latin typeface="Consolas" panose="020B0609020204030204" pitchFamily="49" charset="0"/>
            </a:endParaRPr>
          </a:p>
          <a:p>
            <a:pPr marL="0" indent="0">
              <a:spcBef>
                <a:spcPts val="0"/>
              </a:spcBef>
              <a:spcAft>
                <a:spcPts val="1200"/>
              </a:spcAft>
              <a:tabLst>
                <a:tab pos="538163" algn="l"/>
                <a:tab pos="2955925" algn="l"/>
                <a:tab pos="4033838" algn="l"/>
              </a:tabLst>
            </a:pPr>
            <a:r>
              <a:rPr lang="ru-RU" i="1" dirty="0" smtClean="0">
                <a:solidFill>
                  <a:srgbClr val="000080"/>
                </a:solidFill>
                <a:highlight>
                  <a:srgbClr val="FFFFFF"/>
                </a:highlight>
                <a:latin typeface="Consolas" panose="020B0609020204030204" pitchFamily="49" charset="0"/>
              </a:rPr>
              <a:t>  </a:t>
            </a:r>
            <a:r>
              <a:rPr lang="en-US" i="1" dirty="0" smtClean="0">
                <a:solidFill>
                  <a:srgbClr val="000080"/>
                </a:solidFill>
                <a:highlight>
                  <a:srgbClr val="FFFFFF"/>
                </a:highlight>
                <a:latin typeface="Consolas" panose="020B0609020204030204" pitchFamily="49" charset="0"/>
              </a:rPr>
              <a:t>  </a:t>
            </a:r>
            <a:r>
              <a:rPr lang="en-US" b="1" i="1" u="sng" dirty="0" smtClean="0">
                <a:solidFill>
                  <a:srgbClr val="FF0000"/>
                </a:solidFill>
                <a:highlight>
                  <a:srgbClr val="FFFFFF"/>
                </a:highlight>
                <a:latin typeface="Consolas" panose="020B0609020204030204" pitchFamily="49" charset="0"/>
              </a:rPr>
              <a:t>cin</a:t>
            </a:r>
            <a:r>
              <a:rPr lang="en-US" dirty="0" smtClean="0">
                <a:solidFill>
                  <a:srgbClr val="FF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&gt;&gt; </a:t>
            </a:r>
            <a:r>
              <a:rPr lang="en-US" dirty="0" smtClean="0">
                <a:solidFill>
                  <a:srgbClr val="000080"/>
                </a:solidFill>
                <a:highlight>
                  <a:srgbClr val="FFFFFF"/>
                </a:highlight>
                <a:latin typeface="Consolas" panose="020B0609020204030204" pitchFamily="49" charset="0"/>
              </a:rPr>
              <a:t>h</a:t>
            </a:r>
            <a:r>
              <a:rPr lang="en-US" dirty="0" smtClean="0">
                <a:solidFill>
                  <a:srgbClr val="000000"/>
                </a:solidFill>
                <a:highlight>
                  <a:srgbClr val="FFFFFF"/>
                </a:highlight>
                <a:latin typeface="Consolas" panose="020B0609020204030204" pitchFamily="49" charset="0"/>
              </a:rPr>
              <a:t>;</a:t>
            </a:r>
            <a:r>
              <a:rPr lang="ru-RU" dirty="0" smtClean="0">
                <a:solidFill>
                  <a:srgbClr val="000000"/>
                </a:solidFill>
                <a:highlight>
                  <a:srgbClr val="FFFFFF"/>
                </a:highlight>
                <a:latin typeface="Consolas" panose="020B0609020204030204" pitchFamily="49" charset="0"/>
              </a:rPr>
              <a:t>		</a:t>
            </a:r>
            <a:endParaRPr lang="en-US" dirty="0" smtClean="0">
              <a:solidFill>
                <a:srgbClr val="008000"/>
              </a:solidFill>
              <a:highlight>
                <a:srgbClr val="FFFFFF"/>
              </a:highlight>
              <a:latin typeface="Consolas" panose="020B0609020204030204" pitchFamily="49" charset="0"/>
            </a:endParaRPr>
          </a:p>
          <a:p>
            <a:pPr marL="0" indent="0">
              <a:spcBef>
                <a:spcPts val="0"/>
              </a:spcBef>
              <a:spcAft>
                <a:spcPts val="1200"/>
              </a:spcAft>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float</a:t>
            </a:r>
            <a:r>
              <a:rPr lang="ru-RU" dirty="0" smtClean="0">
                <a:solidFill>
                  <a:srgbClr val="000000"/>
                </a:solidFill>
                <a:highlight>
                  <a:srgbClr val="FFFFFF"/>
                </a:highlight>
                <a:latin typeface="Consolas" panose="020B0609020204030204" pitchFamily="49" charset="0"/>
              </a:rPr>
              <a:t> </a:t>
            </a:r>
            <a:r>
              <a:rPr lang="ru-RU" dirty="0" smtClean="0">
                <a:solidFill>
                  <a:srgbClr val="000080"/>
                </a:solidFill>
                <a:highlight>
                  <a:srgbClr val="FFFFFF"/>
                </a:highlight>
                <a:latin typeface="Consolas" panose="020B0609020204030204" pitchFamily="49" charset="0"/>
              </a:rPr>
              <a:t>v</a:t>
            </a:r>
            <a:r>
              <a:rPr lang="ru-RU" dirty="0" smtClean="0">
                <a:solidFill>
                  <a:srgbClr val="000000"/>
                </a:solidFill>
                <a:highlight>
                  <a:srgbClr val="FFFFFF"/>
                </a:highlight>
                <a:latin typeface="Consolas" panose="020B0609020204030204" pitchFamily="49" charset="0"/>
              </a:rPr>
              <a:t> = </a:t>
            </a:r>
            <a:r>
              <a:rPr lang="ru-RU" i="1" dirty="0" smtClean="0">
                <a:solidFill>
                  <a:srgbClr val="880000"/>
                </a:solidFill>
                <a:highlight>
                  <a:srgbClr val="FFFFFF"/>
                </a:highlight>
                <a:latin typeface="Consolas" panose="020B0609020204030204" pitchFamily="49" charset="0"/>
              </a:rPr>
              <a:t>sqrt</a:t>
            </a:r>
            <a:r>
              <a:rPr lang="ru-RU" dirty="0" smtClean="0">
                <a:solidFill>
                  <a:srgbClr val="000000"/>
                </a:solidFill>
                <a:highlight>
                  <a:srgbClr val="FFFFFF"/>
                </a:highlight>
                <a:latin typeface="Consolas" panose="020B0609020204030204" pitchFamily="49" charset="0"/>
              </a:rPr>
              <a:t>(2.0 * </a:t>
            </a:r>
            <a:r>
              <a:rPr lang="ru-RU" dirty="0" smtClean="0">
                <a:solidFill>
                  <a:srgbClr val="000080"/>
                </a:solidFill>
                <a:highlight>
                  <a:srgbClr val="FFFFFF"/>
                </a:highlight>
                <a:latin typeface="Consolas" panose="020B0609020204030204" pitchFamily="49" charset="0"/>
              </a:rPr>
              <a:t>g </a:t>
            </a:r>
            <a:r>
              <a:rPr lang="ru-RU" dirty="0" smtClean="0">
                <a:solidFill>
                  <a:srgbClr val="000000"/>
                </a:solidFill>
                <a:highlight>
                  <a:srgbClr val="FFFFFF"/>
                </a:highlight>
                <a:latin typeface="Consolas" panose="020B0609020204030204" pitchFamily="49" charset="0"/>
              </a:rPr>
              <a:t>* </a:t>
            </a:r>
            <a:r>
              <a:rPr lang="ru-RU" dirty="0" smtClean="0">
                <a:solidFill>
                  <a:srgbClr val="000080"/>
                </a:solidFill>
                <a:highlight>
                  <a:srgbClr val="FFFFFF"/>
                </a:highlight>
                <a:latin typeface="Consolas" panose="020B0609020204030204" pitchFamily="49" charset="0"/>
              </a:rPr>
              <a:t>h</a:t>
            </a:r>
            <a:r>
              <a:rPr lang="ru-RU"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en-US" dirty="0" smtClean="0">
                <a:solidFill>
                  <a:srgbClr val="000000"/>
                </a:solidFill>
                <a:highlight>
                  <a:srgbClr val="FFFFFF"/>
                </a:highlight>
                <a:latin typeface="Consolas" panose="020B0609020204030204" pitchFamily="49" charset="0"/>
              </a:rPr>
              <a:t>    </a:t>
            </a:r>
            <a:r>
              <a:rPr lang="en-US" b="1" i="1" u="sng" dirty="0" smtClean="0">
                <a:solidFill>
                  <a:srgbClr val="FF0000"/>
                </a:solidFill>
                <a:highlight>
                  <a:srgbClr val="FFFFFF"/>
                </a:highlight>
                <a:latin typeface="Consolas" panose="020B0609020204030204" pitchFamily="49" charset="0"/>
              </a:rPr>
              <a:t>cout</a:t>
            </a:r>
            <a:r>
              <a:rPr lang="en-US" dirty="0" smtClean="0">
                <a:solidFill>
                  <a:srgbClr val="FF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&lt;&lt; </a:t>
            </a:r>
            <a:r>
              <a:rPr lang="en-US" dirty="0" smtClean="0">
                <a:solidFill>
                  <a:srgbClr val="800000"/>
                </a:solidFill>
                <a:highlight>
                  <a:srgbClr val="FFFFFF"/>
                </a:highlight>
                <a:latin typeface="Consolas" panose="020B0609020204030204" pitchFamily="49" charset="0"/>
              </a:rPr>
              <a:t>"</a:t>
            </a:r>
            <a:r>
              <a:rPr lang="ru-RU" dirty="0" smtClean="0">
                <a:solidFill>
                  <a:srgbClr val="800000"/>
                </a:solidFill>
                <a:highlight>
                  <a:srgbClr val="FFFFFF"/>
                </a:highlight>
                <a:latin typeface="Consolas" panose="020B0609020204030204" pitchFamily="49" charset="0"/>
              </a:rPr>
              <a:t>Рассчитанная скорость </a:t>
            </a:r>
            <a:r>
              <a:rPr lang="en-US" dirty="0" smtClean="0">
                <a:solidFill>
                  <a:srgbClr val="8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 &lt;&lt; </a:t>
            </a:r>
            <a:r>
              <a:rPr lang="en-US" dirty="0" smtClean="0">
                <a:solidFill>
                  <a:srgbClr val="000080"/>
                </a:solidFill>
                <a:highlight>
                  <a:srgbClr val="FFFFFF"/>
                </a:highlight>
                <a:latin typeface="Consolas" panose="020B0609020204030204" pitchFamily="49" charset="0"/>
              </a:rPr>
              <a:t>v</a:t>
            </a:r>
            <a:r>
              <a:rPr lang="en-US" dirty="0" smtClean="0">
                <a:solidFill>
                  <a:srgbClr val="000000"/>
                </a:solidFill>
                <a:highlight>
                  <a:srgbClr val="FFFFFF"/>
                </a:highlight>
                <a:latin typeface="Consolas" panose="020B0609020204030204" pitchFamily="49" charset="0"/>
              </a:rPr>
              <a:t> &lt;&lt; </a:t>
            </a:r>
            <a:r>
              <a:rPr lang="ru-RU" dirty="0" smtClean="0">
                <a:solidFill>
                  <a:srgbClr val="800000"/>
                </a:solidFill>
                <a:highlight>
                  <a:srgbClr val="FFFFFF"/>
                </a:highlight>
                <a:latin typeface="Consolas" panose="020B0609020204030204" pitchFamily="49" charset="0"/>
              </a:rPr>
              <a:t>" м/с" </a:t>
            </a:r>
            <a:r>
              <a:rPr lang="ru-RU" dirty="0" smtClean="0">
                <a:solidFill>
                  <a:srgbClr val="000000"/>
                </a:solidFill>
                <a:highlight>
                  <a:srgbClr val="FFFFFF"/>
                </a:highlight>
                <a:latin typeface="Consolas" panose="020B0609020204030204" pitchFamily="49" charset="0"/>
              </a:rPr>
              <a:t>&lt;&lt; </a:t>
            </a:r>
            <a:r>
              <a:rPr lang="en-US" b="1" i="1" u="sng" dirty="0" smtClean="0">
                <a:solidFill>
                  <a:srgbClr val="FF0000"/>
                </a:solidFill>
                <a:highlight>
                  <a:srgbClr val="FFFFFF"/>
                </a:highlight>
                <a:latin typeface="Consolas" panose="020B0609020204030204" pitchFamily="49" charset="0"/>
              </a:rPr>
              <a:t>endl</a:t>
            </a:r>
            <a:r>
              <a:rPr lang="en-US"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i="1" dirty="0" smtClean="0">
                <a:solidFill>
                  <a:srgbClr val="880000"/>
                </a:solidFill>
                <a:highlight>
                  <a:srgbClr val="FFFFFF"/>
                </a:highlight>
                <a:latin typeface="Consolas" panose="020B0609020204030204" pitchFamily="49" charset="0"/>
              </a:rPr>
              <a:t>_getch</a:t>
            </a:r>
            <a:r>
              <a:rPr lang="ru-RU" dirty="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ru-RU" dirty="0" smtClean="0">
                <a:solidFill>
                  <a:srgbClr val="0000FF"/>
                </a:solidFill>
                <a:highlight>
                  <a:srgbClr val="FFFFFF"/>
                </a:highlight>
                <a:latin typeface="Consolas" panose="020B0609020204030204" pitchFamily="49" charset="0"/>
              </a:rPr>
              <a:t>return</a:t>
            </a:r>
            <a:r>
              <a:rPr lang="ru-RU" dirty="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8" name="Скругленная прямоугольная выноска 7"/>
          <p:cNvSpPr/>
          <p:nvPr/>
        </p:nvSpPr>
        <p:spPr>
          <a:xfrm>
            <a:off x="5580112" y="1808820"/>
            <a:ext cx="3000375" cy="1620180"/>
          </a:xfrm>
          <a:prstGeom prst="wedgeRoundRectCallout">
            <a:avLst>
              <a:gd name="adj1" fmla="val -50343"/>
              <a:gd name="adj2" fmla="val 32194"/>
              <a:gd name="adj3" fmla="val 16667"/>
            </a:avLst>
          </a:prstGeom>
          <a:solidFill>
            <a:schemeClr val="bg1"/>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ru-RU" sz="2200" b="1" dirty="0">
                <a:solidFill>
                  <a:schemeClr val="tx2"/>
                </a:solidFill>
              </a:rPr>
              <a:t>Объекты для работы с потоками консольного ввода и вывода</a:t>
            </a:r>
          </a:p>
        </p:txBody>
      </p:sp>
      <p:sp>
        <p:nvSpPr>
          <p:cNvPr id="9" name="Rectangle 2"/>
          <p:cNvSpPr txBox="1">
            <a:spLocks noChangeArrowheads="1"/>
          </p:cNvSpPr>
          <p:nvPr/>
        </p:nvSpPr>
        <p:spPr>
          <a:xfrm>
            <a:off x="251520"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Стандартные потоки ввода и вывода</a:t>
            </a:r>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3191794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123</a:t>
            </a:fld>
            <a:endParaRPr lang="en-US"/>
          </a:p>
        </p:txBody>
      </p:sp>
      <p:sp>
        <p:nvSpPr>
          <p:cNvPr id="9" name="Rectangle 2"/>
          <p:cNvSpPr txBox="1">
            <a:spLocks noChangeArrowheads="1"/>
          </p:cNvSpPr>
          <p:nvPr/>
        </p:nvSpPr>
        <p:spPr>
          <a:xfrm>
            <a:off x="251520" y="152636"/>
            <a:ext cx="8640960" cy="9321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10" name="Rectangle 3"/>
          <p:cNvSpPr txBox="1">
            <a:spLocks noChangeArrowheads="1"/>
          </p:cNvSpPr>
          <p:nvPr/>
        </p:nvSpPr>
        <p:spPr>
          <a:xfrm>
            <a:off x="287524" y="1052736"/>
            <a:ext cx="8532948" cy="35385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1938" indent="-261938">
              <a:spcAft>
                <a:spcPts val="0"/>
              </a:spcAft>
              <a:tabLst>
                <a:tab pos="2593975" algn="l"/>
              </a:tabLst>
              <a:defRPr/>
            </a:pPr>
            <a:r>
              <a:rPr lang="ru-RU" sz="2200" dirty="0" smtClean="0"/>
              <a:t>Оператор </a:t>
            </a:r>
            <a:r>
              <a:rPr lang="ru-RU" sz="2200" b="1" i="1" u="sng" dirty="0">
                <a:solidFill>
                  <a:srgbClr val="000080"/>
                </a:solidFill>
                <a:highlight>
                  <a:srgbClr val="FFFFFF"/>
                </a:highlight>
                <a:latin typeface="Consolas" panose="020B0609020204030204" pitchFamily="49" charset="0"/>
              </a:rPr>
              <a:t>cout</a:t>
            </a:r>
            <a:r>
              <a:rPr lang="ru-RU" sz="2200" u="sng" dirty="0">
                <a:solidFill>
                  <a:srgbClr val="000000"/>
                </a:solidFill>
                <a:highlight>
                  <a:srgbClr val="FFFFFF"/>
                </a:highlight>
                <a:latin typeface="Consolas" panose="020B0609020204030204" pitchFamily="49" charset="0"/>
              </a:rPr>
              <a:t> &lt;&lt; </a:t>
            </a:r>
            <a:r>
              <a:rPr lang="ru-RU" sz="2200" u="sng" dirty="0">
                <a:solidFill>
                  <a:srgbClr val="800000"/>
                </a:solidFill>
                <a:highlight>
                  <a:srgbClr val="FFFFFF"/>
                </a:highlight>
                <a:latin typeface="Consolas" panose="020B0609020204030204" pitchFamily="49" charset="0"/>
              </a:rPr>
              <a:t>"Введите высоту в метрах: "</a:t>
            </a:r>
            <a:r>
              <a:rPr lang="ru-RU" sz="2200" dirty="0">
                <a:solidFill>
                  <a:srgbClr val="800000"/>
                </a:solidFill>
                <a:highlight>
                  <a:srgbClr val="FFFFFF"/>
                </a:highlight>
                <a:latin typeface="Consolas" panose="020B0609020204030204" pitchFamily="49" charset="0"/>
              </a:rPr>
              <a:t> </a:t>
            </a:r>
            <a:r>
              <a:rPr lang="ru-RU" sz="2200" dirty="0" smtClean="0"/>
              <a:t>выводит на экран значение строковой константы.</a:t>
            </a:r>
            <a:r>
              <a:rPr lang="en-US" sz="2200" b="1" dirty="0" smtClean="0"/>
              <a:t> </a:t>
            </a:r>
            <a:endParaRPr lang="ru-RU" sz="2200" b="1" dirty="0" smtClean="0"/>
          </a:p>
          <a:p>
            <a:pPr marL="261938" indent="-261938">
              <a:spcAft>
                <a:spcPts val="0"/>
              </a:spcAft>
              <a:tabLst>
                <a:tab pos="2593975" algn="l"/>
              </a:tabLst>
              <a:defRPr/>
            </a:pPr>
            <a:r>
              <a:rPr lang="ru-RU" sz="2200" dirty="0" smtClean="0"/>
              <a:t>Идентификатор</a:t>
            </a:r>
            <a:r>
              <a:rPr lang="ru-RU" sz="2200" b="1" dirty="0" smtClean="0"/>
              <a:t> </a:t>
            </a:r>
            <a:r>
              <a:rPr lang="ru-RU" sz="2200" b="1" i="1" u="sng" dirty="0" smtClean="0">
                <a:solidFill>
                  <a:srgbClr val="000080"/>
                </a:solidFill>
                <a:highlight>
                  <a:srgbClr val="FFFFFF"/>
                </a:highlight>
                <a:latin typeface="Consolas" panose="020B0609020204030204" pitchFamily="49" charset="0"/>
              </a:rPr>
              <a:t>cout</a:t>
            </a:r>
            <a:r>
              <a:rPr lang="en-US" sz="2200" dirty="0"/>
              <a:t> </a:t>
            </a:r>
            <a:r>
              <a:rPr lang="en-US" sz="2200" dirty="0" smtClean="0"/>
              <a:t>– </a:t>
            </a:r>
            <a:r>
              <a:rPr lang="ru-RU" sz="2200" dirty="0" smtClean="0"/>
              <a:t>объект С++, предназначенный для работы со стандартным потоком вывода. </a:t>
            </a:r>
          </a:p>
          <a:p>
            <a:pPr marL="261938" indent="-261938">
              <a:spcAft>
                <a:spcPts val="0"/>
              </a:spcAft>
              <a:tabLst>
                <a:tab pos="2593975" algn="l"/>
              </a:tabLst>
              <a:defRPr/>
            </a:pPr>
            <a:r>
              <a:rPr lang="ru-RU" sz="2200" dirty="0" smtClean="0"/>
              <a:t>Поток – абстрактное понятие, отражающее перемещение данных от приемника к источнику.</a:t>
            </a:r>
          </a:p>
          <a:p>
            <a:pPr marL="261938" indent="-261938">
              <a:spcAft>
                <a:spcPts val="0"/>
              </a:spcAft>
              <a:tabLst>
                <a:tab pos="2593975" algn="l"/>
              </a:tabLst>
              <a:defRPr/>
            </a:pPr>
            <a:r>
              <a:rPr lang="ru-RU" sz="2200" dirty="0" smtClean="0"/>
              <a:t>Стандартный поток вывода обычно направлен на экран.</a:t>
            </a:r>
          </a:p>
          <a:p>
            <a:pPr marL="261938" indent="-261938">
              <a:spcAft>
                <a:spcPts val="0"/>
              </a:spcAft>
              <a:tabLst>
                <a:tab pos="2593975" algn="l"/>
              </a:tabLst>
              <a:defRPr/>
            </a:pPr>
            <a:r>
              <a:rPr lang="ru-RU" sz="2200" dirty="0" smtClean="0"/>
              <a:t>Операция </a:t>
            </a:r>
            <a:r>
              <a:rPr lang="en-US" sz="2200" b="1" dirty="0" smtClean="0">
                <a:solidFill>
                  <a:srgbClr val="FF0000"/>
                </a:solidFill>
              </a:rPr>
              <a:t>&lt;&lt; </a:t>
            </a:r>
            <a:r>
              <a:rPr lang="ru-RU" sz="2200" dirty="0" smtClean="0"/>
              <a:t>называется операцией </a:t>
            </a:r>
            <a:r>
              <a:rPr lang="ru-RU" sz="2200" b="1" dirty="0" smtClean="0"/>
              <a:t>вставки</a:t>
            </a:r>
            <a:r>
              <a:rPr lang="ru-RU" sz="2200" dirty="0" smtClean="0"/>
              <a:t>. Она копирует содержание объекта, находящегося в правой части, в объект, содержащийся в левой части.  </a:t>
            </a:r>
          </a:p>
        </p:txBody>
      </p:sp>
      <p:grpSp>
        <p:nvGrpSpPr>
          <p:cNvPr id="30" name="Группа 29"/>
          <p:cNvGrpSpPr/>
          <p:nvPr/>
        </p:nvGrpSpPr>
        <p:grpSpPr>
          <a:xfrm>
            <a:off x="1619250" y="4876800"/>
            <a:ext cx="6480175" cy="1277938"/>
            <a:chOff x="1619250" y="4876800"/>
            <a:chExt cx="6480175" cy="1277938"/>
          </a:xfrm>
        </p:grpSpPr>
        <p:sp>
          <p:nvSpPr>
            <p:cNvPr id="12" name="laptop"/>
            <p:cNvSpPr>
              <a:spLocks noEditPoints="1" noChangeArrowheads="1"/>
            </p:cNvSpPr>
            <p:nvPr/>
          </p:nvSpPr>
          <p:spPr bwMode="auto">
            <a:xfrm>
              <a:off x="1619250" y="5169497"/>
              <a:ext cx="1103180" cy="985241"/>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ru-RU"/>
            </a:p>
          </p:txBody>
        </p:sp>
        <p:sp>
          <p:nvSpPr>
            <p:cNvPr id="13" name="Овал 12"/>
            <p:cNvSpPr/>
            <p:nvPr/>
          </p:nvSpPr>
          <p:spPr bwMode="auto">
            <a:xfrm>
              <a:off x="3395663" y="5301208"/>
              <a:ext cx="1422400" cy="5760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lumMod val="65000"/>
                      <a:lumOff val="35000"/>
                    </a:schemeClr>
                  </a:solidFill>
                </a:rPr>
                <a:t>cout</a:t>
              </a:r>
              <a:endParaRPr lang="ru-RU" sz="2800" b="1" dirty="0">
                <a:solidFill>
                  <a:schemeClr val="tx1">
                    <a:lumMod val="65000"/>
                    <a:lumOff val="35000"/>
                  </a:schemeClr>
                </a:solidFill>
              </a:endParaRPr>
            </a:p>
          </p:txBody>
        </p:sp>
        <p:sp>
          <p:nvSpPr>
            <p:cNvPr id="14" name="Прямоугольник 13"/>
            <p:cNvSpPr/>
            <p:nvPr/>
          </p:nvSpPr>
          <p:spPr bwMode="auto">
            <a:xfrm>
              <a:off x="5364088" y="5373216"/>
              <a:ext cx="1001713" cy="4320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&lt;&lt;</a:t>
              </a:r>
              <a:endParaRPr lang="ru-RU" sz="2800" b="1" dirty="0">
                <a:solidFill>
                  <a:schemeClr val="tx1"/>
                </a:solidFill>
              </a:endParaRPr>
            </a:p>
          </p:txBody>
        </p:sp>
        <p:cxnSp>
          <p:nvCxnSpPr>
            <p:cNvPr id="15" name="Прямая со стрелкой 14"/>
            <p:cNvCxnSpPr>
              <a:stCxn id="14" idx="1"/>
              <a:endCxn id="13" idx="6"/>
            </p:cNvCxnSpPr>
            <p:nvPr/>
          </p:nvCxnSpPr>
          <p:spPr bwMode="auto">
            <a:xfrm flipH="1">
              <a:off x="4818063" y="5589240"/>
              <a:ext cx="546025"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Овал 15"/>
            <p:cNvSpPr/>
            <p:nvPr/>
          </p:nvSpPr>
          <p:spPr bwMode="auto">
            <a:xfrm>
              <a:off x="7092280" y="5229200"/>
              <a:ext cx="720080" cy="72008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sz="2400" dirty="0" smtClean="0">
                  <a:solidFill>
                    <a:schemeClr val="tx1"/>
                  </a:solidFill>
                </a:rPr>
                <a:t>9.8</a:t>
              </a:r>
              <a:endParaRPr lang="ru-RU" dirty="0">
                <a:solidFill>
                  <a:schemeClr val="tx1"/>
                </a:solidFill>
              </a:endParaRPr>
            </a:p>
          </p:txBody>
        </p:sp>
        <p:cxnSp>
          <p:nvCxnSpPr>
            <p:cNvPr id="17" name="Прямая со стрелкой 16"/>
            <p:cNvCxnSpPr>
              <a:stCxn id="16" idx="2"/>
              <a:endCxn id="14" idx="3"/>
            </p:cNvCxnSpPr>
            <p:nvPr/>
          </p:nvCxnSpPr>
          <p:spPr bwMode="auto">
            <a:xfrm flipH="1">
              <a:off x="6365801" y="5589240"/>
              <a:ext cx="726479"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bwMode="auto">
            <a:xfrm>
              <a:off x="6662738" y="4876800"/>
              <a:ext cx="1436687" cy="400110"/>
            </a:xfrm>
            <a:prstGeom prst="rect">
              <a:avLst/>
            </a:prstGeom>
            <a:noFill/>
          </p:spPr>
          <p:txBody>
            <a:bodyPr anchor="ctr">
              <a:spAutoFit/>
            </a:bodyPr>
            <a:lstStyle/>
            <a:p>
              <a:pPr algn="ctr">
                <a:defRPr/>
              </a:pPr>
              <a:r>
                <a:rPr lang="ru-RU" sz="2000" b="1" dirty="0">
                  <a:solidFill>
                    <a:schemeClr val="tx2"/>
                  </a:solidFill>
                </a:rPr>
                <a:t>Значение </a:t>
              </a:r>
            </a:p>
          </p:txBody>
        </p:sp>
        <p:cxnSp>
          <p:nvCxnSpPr>
            <p:cNvPr id="19" name="Прямая со стрелкой 18"/>
            <p:cNvCxnSpPr>
              <a:stCxn id="13" idx="2"/>
            </p:cNvCxnSpPr>
            <p:nvPr/>
          </p:nvCxnSpPr>
          <p:spPr bwMode="auto">
            <a:xfrm flipH="1">
              <a:off x="2195736" y="5589240"/>
              <a:ext cx="1199927"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3558541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124</a:t>
            </a:fld>
            <a:endParaRPr lang="en-US"/>
          </a:p>
        </p:txBody>
      </p:sp>
      <p:sp>
        <p:nvSpPr>
          <p:cNvPr id="7" name="Текст 7"/>
          <p:cNvSpPr txBox="1">
            <a:spLocks/>
          </p:cNvSpPr>
          <p:nvPr/>
        </p:nvSpPr>
        <p:spPr>
          <a:xfrm>
            <a:off x="323528" y="1124744"/>
            <a:ext cx="8712968" cy="491326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&lt;locale.h&gt;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&lt;</a:t>
            </a:r>
            <a:r>
              <a:rPr lang="en-US" sz="1600" dirty="0" smtClean="0">
                <a:solidFill>
                  <a:srgbClr val="800000"/>
                </a:solidFill>
                <a:highlight>
                  <a:srgbClr val="FFFFFF"/>
                </a:highlight>
                <a:latin typeface="Consolas" panose="020B0609020204030204" pitchFamily="49" charset="0"/>
              </a:rPr>
              <a:t>iostream&gt;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namespace</a:t>
            </a:r>
            <a:r>
              <a:rPr lang="en-US" sz="1600" dirty="0">
                <a:solidFill>
                  <a:srgbClr val="000000"/>
                </a:solidFill>
                <a:highlight>
                  <a:srgbClr val="FFFFFF"/>
                </a:highlight>
                <a:latin typeface="Consolas" panose="020B0609020204030204" pitchFamily="49" charset="0"/>
              </a:rPr>
              <a:t> </a:t>
            </a:r>
            <a:r>
              <a:rPr lang="en-US" sz="1600" i="1" dirty="0">
                <a:solidFill>
                  <a:srgbClr val="216F85"/>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600"/>
              </a:spcBef>
              <a:spcAft>
                <a:spcPts val="0"/>
              </a:spcAft>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ru-RU"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при запуске: "</a:t>
            </a:r>
            <a:r>
              <a:rPr lang="ru-RU" sz="1600" dirty="0">
                <a:solidFill>
                  <a:srgbClr val="000000"/>
                </a:solidFill>
                <a:highlight>
                  <a:srgbClr val="FFFFFF"/>
                </a:highlight>
                <a:latin typeface="Consolas" panose="020B0609020204030204" pitchFamily="49" charset="0"/>
              </a:rPr>
              <a:t> &lt;&lt; </a:t>
            </a:r>
            <a:r>
              <a:rPr lang="en-US" sz="1600" i="1" dirty="0">
                <a:solidFill>
                  <a:srgbClr val="6F008A"/>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880000"/>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 "</a:t>
            </a:r>
            <a:r>
              <a:rPr lang="ru-RU"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a:solidFill>
                  <a:srgbClr val="800000"/>
                </a:solidFill>
                <a:highlight>
                  <a:srgbClr val="FFFFFF"/>
                </a:highlight>
                <a:latin typeface="Consolas" panose="020B0609020204030204" pitchFamily="49" charset="0"/>
              </a:rPr>
              <a:t>C: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".1251"</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.1251: "</a:t>
            </a:r>
            <a:r>
              <a:rPr lang="ru-RU"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a:solidFill>
                  <a:srgbClr val="800000"/>
                </a:solidFill>
                <a:highlight>
                  <a:srgbClr val="FFFFFF"/>
                </a:highlight>
                <a:latin typeface="Consolas" panose="020B0609020204030204" pitchFamily="49" charset="0"/>
              </a:rPr>
              <a:t>C: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ru</a:t>
            </a:r>
            <a:r>
              <a:rPr lang="en-US" sz="1600" dirty="0">
                <a:solidFill>
                  <a:srgbClr val="80000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err="1">
                <a:solidFill>
                  <a:srgbClr val="800000"/>
                </a:solidFill>
                <a:highlight>
                  <a:srgbClr val="FFFFFF"/>
                </a:highlight>
                <a:latin typeface="Consolas" panose="020B0609020204030204" pitchFamily="49" charset="0"/>
              </a:rPr>
              <a:t>ru</a:t>
            </a:r>
            <a:r>
              <a:rPr lang="en-US" sz="1600" dirty="0">
                <a:solidFill>
                  <a:srgbClr val="8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a:t>
            </a:r>
            <a:r>
              <a:rPr lang="en-US" sz="1600" dirty="0" err="1" smtClean="0">
                <a:solidFill>
                  <a:srgbClr val="800000"/>
                </a:solidFill>
                <a:highlight>
                  <a:srgbClr val="FFFFFF"/>
                </a:highlight>
                <a:latin typeface="Consolas" panose="020B0609020204030204" pitchFamily="49" charset="0"/>
              </a:rPr>
              <a:t>rus</a:t>
            </a:r>
            <a:r>
              <a:rPr lang="en-US" sz="1600" dirty="0" smtClean="0">
                <a:solidFill>
                  <a:srgbClr val="8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err="1">
                <a:solidFill>
                  <a:srgbClr val="800000"/>
                </a:solidFill>
                <a:highlight>
                  <a:srgbClr val="FFFFFF"/>
                </a:highlight>
                <a:latin typeface="Consolas" panose="020B0609020204030204" pitchFamily="49" charset="0"/>
              </a:rPr>
              <a:t>rus</a:t>
            </a:r>
            <a:r>
              <a:rPr lang="en-US" sz="1600" dirty="0">
                <a:solidFill>
                  <a:srgbClr val="8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_getch</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ru-RU" sz="1600" dirty="0">
                <a:solidFill>
                  <a:srgbClr val="000000"/>
                </a:solidFill>
                <a:highlight>
                  <a:srgbClr val="FFFFFF"/>
                </a:highlight>
                <a:latin typeface="Consolas" panose="020B0609020204030204" pitchFamily="49" charset="0"/>
              </a:rPr>
              <a:t>}</a:t>
            </a:r>
          </a:p>
        </p:txBody>
      </p:sp>
      <p:sp>
        <p:nvSpPr>
          <p:cNvPr id="9" name="Rectangle 2"/>
          <p:cNvSpPr txBox="1">
            <a:spLocks noChangeArrowheads="1"/>
          </p:cNvSpPr>
          <p:nvPr/>
        </p:nvSpPr>
        <p:spPr>
          <a:xfrm>
            <a:off x="251520" y="1004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Русский язык в консоли</a:t>
            </a:r>
            <a:endParaRPr lang="ru-RU" sz="4200" b="1" dirty="0">
              <a:solidFill>
                <a:schemeClr val="tx1">
                  <a:lumMod val="50000"/>
                  <a:lumOff val="50000"/>
                </a:schemeClr>
              </a:solidFill>
            </a:endParaRPr>
          </a:p>
        </p:txBody>
      </p:sp>
      <p:sp>
        <p:nvSpPr>
          <p:cNvPr id="5" name="Стрелка вправо 4"/>
          <p:cNvSpPr/>
          <p:nvPr/>
        </p:nvSpPr>
        <p:spPr>
          <a:xfrm rot="5400000">
            <a:off x="2087724" y="1952836"/>
            <a:ext cx="360040" cy="72008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право 9"/>
          <p:cNvSpPr/>
          <p:nvPr/>
        </p:nvSpPr>
        <p:spPr>
          <a:xfrm rot="5400000">
            <a:off x="5976156" y="1952836"/>
            <a:ext cx="360040" cy="72008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трелка вправо 10"/>
          <p:cNvSpPr/>
          <p:nvPr/>
        </p:nvSpPr>
        <p:spPr>
          <a:xfrm>
            <a:off x="179512" y="2708920"/>
            <a:ext cx="612068" cy="32403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09585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1"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125</a:t>
            </a:fld>
            <a:endParaRPr lang="en-US"/>
          </a:p>
        </p:txBody>
      </p:sp>
      <p:sp>
        <p:nvSpPr>
          <p:cNvPr id="7" name="Текст 7"/>
          <p:cNvSpPr txBox="1">
            <a:spLocks/>
          </p:cNvSpPr>
          <p:nvPr/>
        </p:nvSpPr>
        <p:spPr>
          <a:xfrm>
            <a:off x="323528" y="1124744"/>
            <a:ext cx="8712968" cy="491326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&lt;locale.h&gt;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&lt;</a:t>
            </a:r>
            <a:r>
              <a:rPr lang="en-US" sz="1600" dirty="0" smtClean="0">
                <a:solidFill>
                  <a:srgbClr val="800000"/>
                </a:solidFill>
                <a:highlight>
                  <a:srgbClr val="FFFFFF"/>
                </a:highlight>
                <a:latin typeface="Consolas" panose="020B0609020204030204" pitchFamily="49" charset="0"/>
              </a:rPr>
              <a:t>iostream&gt;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namespace</a:t>
            </a:r>
            <a:r>
              <a:rPr lang="en-US" sz="1600" dirty="0">
                <a:solidFill>
                  <a:srgbClr val="000000"/>
                </a:solidFill>
                <a:highlight>
                  <a:srgbClr val="FFFFFF"/>
                </a:highlight>
                <a:latin typeface="Consolas" panose="020B0609020204030204" pitchFamily="49" charset="0"/>
              </a:rPr>
              <a:t> </a:t>
            </a:r>
            <a:r>
              <a:rPr lang="en-US" sz="1600" i="1" dirty="0">
                <a:solidFill>
                  <a:srgbClr val="216F85"/>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600"/>
              </a:spcBef>
              <a:spcAft>
                <a:spcPts val="0"/>
              </a:spcAft>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ru-RU"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при запуске: "</a:t>
            </a:r>
            <a:r>
              <a:rPr lang="ru-RU" sz="1600" dirty="0">
                <a:solidFill>
                  <a:srgbClr val="000000"/>
                </a:solidFill>
                <a:highlight>
                  <a:srgbClr val="FFFFFF"/>
                </a:highlight>
                <a:latin typeface="Consolas" panose="020B0609020204030204" pitchFamily="49" charset="0"/>
              </a:rPr>
              <a:t> &lt;&lt; </a:t>
            </a:r>
            <a:r>
              <a:rPr lang="en-US" sz="1600" i="1" dirty="0">
                <a:solidFill>
                  <a:srgbClr val="6F008A"/>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880000"/>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8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 "</a:t>
            </a:r>
            <a:r>
              <a:rPr lang="ru-RU"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a:solidFill>
                  <a:srgbClr val="800000"/>
                </a:solidFill>
                <a:highlight>
                  <a:srgbClr val="FFFFFF"/>
                </a:highlight>
                <a:latin typeface="Consolas" panose="020B0609020204030204" pitchFamily="49" charset="0"/>
              </a:rPr>
              <a:t>C: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".1251"</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.1251: "</a:t>
            </a:r>
            <a:r>
              <a:rPr lang="ru-RU"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"C"</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a:solidFill>
                  <a:srgbClr val="800000"/>
                </a:solidFill>
                <a:highlight>
                  <a:srgbClr val="FFFFFF"/>
                </a:highlight>
                <a:latin typeface="Consolas" panose="020B0609020204030204" pitchFamily="49" charset="0"/>
              </a:rPr>
              <a:t>C: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a:t>
            </a:r>
            <a:r>
              <a:rPr lang="en-US" sz="1600" dirty="0" err="1">
                <a:solidFill>
                  <a:srgbClr val="800000"/>
                </a:solidFill>
                <a:highlight>
                  <a:srgbClr val="FFFFFF"/>
                </a:highlight>
                <a:latin typeface="Consolas" panose="020B0609020204030204" pitchFamily="49" charset="0"/>
              </a:rPr>
              <a:t>ru</a:t>
            </a:r>
            <a:r>
              <a:rPr lang="en-US" sz="1600" dirty="0">
                <a:solidFill>
                  <a:srgbClr val="800000"/>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err="1">
                <a:solidFill>
                  <a:srgbClr val="800000"/>
                </a:solidFill>
                <a:highlight>
                  <a:srgbClr val="FFFFFF"/>
                </a:highlight>
                <a:latin typeface="Consolas" panose="020B0609020204030204" pitchFamily="49" charset="0"/>
              </a:rPr>
              <a:t>ru</a:t>
            </a:r>
            <a:r>
              <a:rPr lang="en-US" sz="1600" dirty="0">
                <a:solidFill>
                  <a:srgbClr val="8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a:t>
            </a:r>
            <a:r>
              <a:rPr lang="en-US" sz="1600" dirty="0" err="1" smtClean="0">
                <a:solidFill>
                  <a:srgbClr val="800000"/>
                </a:solidFill>
                <a:highlight>
                  <a:srgbClr val="FFFFFF"/>
                </a:highlight>
                <a:latin typeface="Consolas" panose="020B0609020204030204" pitchFamily="49" charset="0"/>
              </a:rPr>
              <a:t>rus</a:t>
            </a:r>
            <a:r>
              <a:rPr lang="en-US" sz="1600" dirty="0" smtClean="0">
                <a:solidFill>
                  <a:srgbClr val="8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00008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a:t>
            </a:r>
            <a:r>
              <a:rPr lang="ru-RU" sz="1600" dirty="0">
                <a:solidFill>
                  <a:srgbClr val="800000"/>
                </a:solidFill>
                <a:highlight>
                  <a:srgbClr val="FFFFFF"/>
                </a:highlight>
                <a:latin typeface="Consolas" panose="020B0609020204030204" pitchFamily="49" charset="0"/>
              </a:rPr>
              <a:t>Кодировка </a:t>
            </a:r>
            <a:r>
              <a:rPr lang="en-US" sz="1600" dirty="0" err="1">
                <a:solidFill>
                  <a:srgbClr val="800000"/>
                </a:solidFill>
                <a:highlight>
                  <a:srgbClr val="FFFFFF"/>
                </a:highlight>
                <a:latin typeface="Consolas" panose="020B0609020204030204" pitchFamily="49" charset="0"/>
              </a:rPr>
              <a:t>rus</a:t>
            </a:r>
            <a:r>
              <a:rPr lang="en-US" sz="1600" dirty="0">
                <a:solidFill>
                  <a:srgbClr val="8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setlocale</a:t>
            </a:r>
            <a:r>
              <a:rPr lang="en-US" sz="1600" dirty="0">
                <a:solidFill>
                  <a:srgbClr val="000000"/>
                </a:solidFill>
                <a:highlight>
                  <a:srgbClr val="FFFFFF"/>
                </a:highlight>
                <a:latin typeface="Consolas" panose="020B0609020204030204" pitchFamily="49" charset="0"/>
              </a:rPr>
              <a:t>(</a:t>
            </a:r>
            <a:r>
              <a:rPr lang="en-US" sz="1600" i="1" dirty="0">
                <a:solidFill>
                  <a:srgbClr val="6F008A"/>
                </a:solidFill>
                <a:highlight>
                  <a:srgbClr val="FFFFFF"/>
                </a:highlight>
                <a:latin typeface="Consolas" panose="020B0609020204030204" pitchFamily="49" charset="0"/>
              </a:rPr>
              <a:t>LC_ALL</a:t>
            </a: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 &lt;&lt; </a:t>
            </a:r>
            <a:r>
              <a:rPr lang="en-US" sz="1600" dirty="0">
                <a:solidFill>
                  <a:srgbClr val="8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en-US" sz="1600" dirty="0">
                <a:solidFill>
                  <a:srgbClr val="000000"/>
                </a:solidFill>
                <a:highlight>
                  <a:srgbClr val="FFFFFF"/>
                </a:highlight>
                <a:latin typeface="Consolas" panose="020B0609020204030204" pitchFamily="49" charset="0"/>
              </a:rPr>
              <a:t>    </a:t>
            </a:r>
            <a:r>
              <a:rPr lang="en-US" sz="1600" i="1" dirty="0">
                <a:solidFill>
                  <a:srgbClr val="880000"/>
                </a:solidFill>
                <a:highlight>
                  <a:srgbClr val="FFFFFF"/>
                </a:highlight>
                <a:latin typeface="Consolas" panose="020B0609020204030204" pitchFamily="49" charset="0"/>
              </a:rPr>
              <a:t>_getch</a:t>
            </a:r>
            <a:r>
              <a:rPr lang="en-US" sz="16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pPr>
            <a:r>
              <a:rPr lang="ru-RU" sz="1600" dirty="0">
                <a:solidFill>
                  <a:srgbClr val="000000"/>
                </a:solidFill>
                <a:highlight>
                  <a:srgbClr val="FFFFFF"/>
                </a:highlight>
                <a:latin typeface="Consolas" panose="020B0609020204030204" pitchFamily="49" charset="0"/>
              </a:rPr>
              <a:t>}</a:t>
            </a:r>
          </a:p>
        </p:txBody>
      </p:sp>
      <p:sp>
        <p:nvSpPr>
          <p:cNvPr id="9" name="Rectangle 2"/>
          <p:cNvSpPr txBox="1">
            <a:spLocks noChangeArrowheads="1"/>
          </p:cNvSpPr>
          <p:nvPr/>
        </p:nvSpPr>
        <p:spPr>
          <a:xfrm>
            <a:off x="251520" y="9803"/>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Русский язык в консоли</a:t>
            </a:r>
            <a:endParaRPr lang="ru-RU" sz="4200" b="1" dirty="0">
              <a:solidFill>
                <a:schemeClr val="tx1">
                  <a:lumMod val="50000"/>
                  <a:lumOff val="50000"/>
                </a:schemeClr>
              </a:solidFill>
            </a:endParaRPr>
          </a:p>
        </p:txBody>
      </p:sp>
      <p:sp>
        <p:nvSpPr>
          <p:cNvPr id="5" name="TextBox 4"/>
          <p:cNvSpPr txBox="1"/>
          <p:nvPr/>
        </p:nvSpPr>
        <p:spPr>
          <a:xfrm>
            <a:off x="4427984" y="2204864"/>
            <a:ext cx="4464496" cy="3816424"/>
          </a:xfrm>
          <a:prstGeom prst="rect">
            <a:avLst/>
          </a:prstGeom>
          <a:solidFill>
            <a:schemeClr val="tx1"/>
          </a:solidFill>
          <a:ln>
            <a:solidFill>
              <a:schemeClr val="tx1"/>
            </a:solidFill>
          </a:ln>
        </p:spPr>
        <p:txBody>
          <a:bodyPr wrap="square" rtlCol="0">
            <a:noAutofit/>
          </a:bodyPr>
          <a:lstStyle/>
          <a:p>
            <a:endParaRPr lang="en-US" sz="1500" dirty="0" smtClean="0">
              <a:solidFill>
                <a:schemeClr val="bg1">
                  <a:lumMod val="95000"/>
                </a:schemeClr>
              </a:solidFill>
              <a:latin typeface="Consolas" panose="020B0609020204030204" pitchFamily="49" charset="0"/>
              <a:cs typeface="Consolas" panose="020B0609020204030204" pitchFamily="49" charset="0"/>
            </a:endParaRPr>
          </a:p>
        </p:txBody>
      </p:sp>
      <p:sp>
        <p:nvSpPr>
          <p:cNvPr id="6" name="Стрелка вправо 5"/>
          <p:cNvSpPr/>
          <p:nvPr/>
        </p:nvSpPr>
        <p:spPr>
          <a:xfrm>
            <a:off x="107504" y="2492896"/>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427984" y="2924944"/>
            <a:ext cx="4464496" cy="288032"/>
          </a:xfrm>
          <a:prstGeom prst="rect">
            <a:avLst/>
          </a:prstGeom>
          <a:solidFill>
            <a:schemeClr val="tx1"/>
          </a:solidFill>
          <a:ln>
            <a:solidFill>
              <a:schemeClr val="tx1"/>
            </a:solidFill>
          </a:ln>
        </p:spPr>
        <p:txBody>
          <a:bodyPr wrap="square" rtlCol="0">
            <a:noAutofit/>
          </a:bodyPr>
          <a:lstStyle/>
          <a:p>
            <a:r>
              <a:rPr lang="ru-RU" sz="1600" dirty="0" smtClean="0">
                <a:solidFill>
                  <a:schemeClr val="bg1">
                    <a:lumMod val="95000"/>
                  </a:schemeClr>
                </a:solidFill>
                <a:latin typeface="Consolas" panose="020B0609020204030204" pitchFamily="49" charset="0"/>
                <a:cs typeface="Consolas" panose="020B0609020204030204" pitchFamily="49" charset="0"/>
              </a:rPr>
              <a:t>Кодировка </a:t>
            </a:r>
            <a:r>
              <a:rPr lang="ru-RU" sz="1600" dirty="0">
                <a:solidFill>
                  <a:schemeClr val="bg1">
                    <a:lumMod val="95000"/>
                  </a:schemeClr>
                </a:solidFill>
                <a:latin typeface="Consolas" panose="020B0609020204030204" pitchFamily="49" charset="0"/>
                <a:cs typeface="Consolas" panose="020B0609020204030204" pitchFamily="49" charset="0"/>
              </a:rPr>
              <a:t>"": </a:t>
            </a:r>
            <a:r>
              <a:rPr lang="en-US" sz="1600" dirty="0" smtClean="0">
                <a:solidFill>
                  <a:schemeClr val="bg1">
                    <a:lumMod val="95000"/>
                  </a:schemeClr>
                </a:solidFill>
                <a:latin typeface="Consolas" panose="020B0609020204030204" pitchFamily="49" charset="0"/>
                <a:cs typeface="Consolas" panose="020B0609020204030204" pitchFamily="49" charset="0"/>
              </a:rPr>
              <a:t>Russian_Russia.1251</a:t>
            </a:r>
            <a:endParaRPr lang="en-US" sz="1600" dirty="0">
              <a:solidFill>
                <a:schemeClr val="bg1">
                  <a:lumMod val="95000"/>
                </a:schemeClr>
              </a:solidFill>
              <a:latin typeface="Consolas" panose="020B0609020204030204" pitchFamily="49" charset="0"/>
              <a:cs typeface="Consolas" panose="020B0609020204030204" pitchFamily="49" charset="0"/>
            </a:endParaRPr>
          </a:p>
        </p:txBody>
      </p:sp>
      <p:sp>
        <p:nvSpPr>
          <p:cNvPr id="12" name="TextBox 11"/>
          <p:cNvSpPr txBox="1"/>
          <p:nvPr/>
        </p:nvSpPr>
        <p:spPr>
          <a:xfrm>
            <a:off x="4427984" y="2420888"/>
            <a:ext cx="4464496" cy="288032"/>
          </a:xfrm>
          <a:prstGeom prst="rect">
            <a:avLst/>
          </a:prstGeom>
          <a:solidFill>
            <a:schemeClr val="tx1"/>
          </a:solidFill>
          <a:ln>
            <a:solidFill>
              <a:schemeClr val="tx1"/>
            </a:solidFill>
          </a:ln>
        </p:spPr>
        <p:txBody>
          <a:bodyPr wrap="square" rtlCol="0">
            <a:noAutofit/>
          </a:bodyPr>
          <a:lstStyle/>
          <a:p>
            <a:r>
              <a:rPr lang="ru-RU" sz="1600" dirty="0">
                <a:solidFill>
                  <a:schemeClr val="bg1">
                    <a:lumMod val="95000"/>
                  </a:schemeClr>
                </a:solidFill>
                <a:latin typeface="Consolas" panose="020B0609020204030204" pitchFamily="49" charset="0"/>
                <a:cs typeface="Consolas" panose="020B0609020204030204" pitchFamily="49" charset="0"/>
              </a:rPr>
              <a:t>╩</a:t>
            </a:r>
            <a:r>
              <a:rPr lang="ru-RU" sz="1600" dirty="0" err="1">
                <a:solidFill>
                  <a:schemeClr val="bg1">
                    <a:lumMod val="95000"/>
                  </a:schemeClr>
                </a:solidFill>
                <a:latin typeface="Consolas" panose="020B0609020204030204" pitchFamily="49" charset="0"/>
                <a:cs typeface="Consolas" panose="020B0609020204030204" pitchFamily="49" charset="0"/>
              </a:rPr>
              <a:t>юфшЁютър</a:t>
            </a:r>
            <a:r>
              <a:rPr lang="ru-RU" sz="1600" dirty="0">
                <a:solidFill>
                  <a:schemeClr val="bg1">
                    <a:lumMod val="95000"/>
                  </a:schemeClr>
                </a:solidFill>
                <a:latin typeface="Consolas" panose="020B0609020204030204" pitchFamily="49" charset="0"/>
                <a:cs typeface="Consolas" panose="020B0609020204030204" pitchFamily="49" charset="0"/>
              </a:rPr>
              <a:t> </a:t>
            </a:r>
            <a:r>
              <a:rPr lang="ru-RU" sz="1600" dirty="0" err="1">
                <a:solidFill>
                  <a:schemeClr val="bg1">
                    <a:lumMod val="95000"/>
                  </a:schemeClr>
                </a:solidFill>
                <a:latin typeface="Consolas" panose="020B0609020204030204" pitchFamily="49" charset="0"/>
                <a:cs typeface="Consolas" panose="020B0609020204030204" pitchFamily="49" charset="0"/>
              </a:rPr>
              <a:t>яЁш</a:t>
            </a:r>
            <a:r>
              <a:rPr lang="ru-RU" sz="1600" dirty="0">
                <a:solidFill>
                  <a:schemeClr val="bg1">
                    <a:lumMod val="95000"/>
                  </a:schemeClr>
                </a:solidFill>
                <a:latin typeface="Consolas" panose="020B0609020204030204" pitchFamily="49" charset="0"/>
                <a:cs typeface="Consolas" panose="020B0609020204030204" pitchFamily="49" charset="0"/>
              </a:rPr>
              <a:t> </a:t>
            </a:r>
            <a:r>
              <a:rPr lang="ru-RU" sz="1600" dirty="0" err="1">
                <a:solidFill>
                  <a:schemeClr val="bg1">
                    <a:lumMod val="95000"/>
                  </a:schemeClr>
                </a:solidFill>
                <a:latin typeface="Consolas" panose="020B0609020204030204" pitchFamily="49" charset="0"/>
                <a:cs typeface="Consolas" panose="020B0609020204030204" pitchFamily="49" charset="0"/>
              </a:rPr>
              <a:t>чряєёъх</a:t>
            </a:r>
            <a:r>
              <a:rPr lang="ru-RU" sz="1600" dirty="0">
                <a:solidFill>
                  <a:schemeClr val="bg1">
                    <a:lumMod val="95000"/>
                  </a:schemeClr>
                </a:solidFill>
                <a:latin typeface="Consolas" panose="020B0609020204030204" pitchFamily="49" charset="0"/>
                <a:cs typeface="Consolas" panose="020B0609020204030204" pitchFamily="49" charset="0"/>
              </a:rPr>
              <a:t> : </a:t>
            </a:r>
            <a:r>
              <a:rPr lang="en-US" sz="1600" dirty="0">
                <a:solidFill>
                  <a:schemeClr val="bg1">
                    <a:lumMod val="95000"/>
                  </a:schemeClr>
                </a:solidFill>
                <a:latin typeface="Consolas" panose="020B0609020204030204" pitchFamily="49" charset="0"/>
                <a:cs typeface="Consolas" panose="020B0609020204030204" pitchFamily="49" charset="0"/>
              </a:rPr>
              <a:t>C</a:t>
            </a:r>
          </a:p>
        </p:txBody>
      </p:sp>
      <p:sp>
        <p:nvSpPr>
          <p:cNvPr id="13" name="TextBox 12"/>
          <p:cNvSpPr txBox="1"/>
          <p:nvPr/>
        </p:nvSpPr>
        <p:spPr>
          <a:xfrm>
            <a:off x="4427984" y="3429000"/>
            <a:ext cx="4464496" cy="288032"/>
          </a:xfrm>
          <a:prstGeom prst="rect">
            <a:avLst/>
          </a:prstGeom>
          <a:solidFill>
            <a:schemeClr val="tx1"/>
          </a:solidFill>
          <a:ln>
            <a:solidFill>
              <a:schemeClr val="tx1"/>
            </a:solidFill>
          </a:ln>
        </p:spPr>
        <p:txBody>
          <a:bodyPr wrap="square" rtlCol="0">
            <a:noAutofit/>
          </a:bodyPr>
          <a:lstStyle/>
          <a:p>
            <a:r>
              <a:rPr lang="ru-RU" sz="1600" dirty="0">
                <a:solidFill>
                  <a:schemeClr val="bg1">
                    <a:lumMod val="95000"/>
                  </a:schemeClr>
                </a:solidFill>
                <a:latin typeface="Consolas" panose="020B0609020204030204" pitchFamily="49" charset="0"/>
                <a:cs typeface="Consolas" panose="020B0609020204030204" pitchFamily="49" charset="0"/>
              </a:rPr>
              <a:t>╩</a:t>
            </a:r>
            <a:r>
              <a:rPr lang="ru-RU" sz="1600" dirty="0" err="1">
                <a:solidFill>
                  <a:schemeClr val="bg1">
                    <a:lumMod val="95000"/>
                  </a:schemeClr>
                </a:solidFill>
                <a:latin typeface="Consolas" panose="020B0609020204030204" pitchFamily="49" charset="0"/>
                <a:cs typeface="Consolas" panose="020B0609020204030204" pitchFamily="49" charset="0"/>
              </a:rPr>
              <a:t>юфшЁютър</a:t>
            </a:r>
            <a:r>
              <a:rPr lang="ru-RU" sz="1600" dirty="0">
                <a:solidFill>
                  <a:schemeClr val="bg1">
                    <a:lumMod val="95000"/>
                  </a:schemeClr>
                </a:solidFill>
                <a:latin typeface="Consolas" panose="020B0609020204030204" pitchFamily="49" charset="0"/>
                <a:cs typeface="Consolas" panose="020B0609020204030204" pitchFamily="49" charset="0"/>
              </a:rPr>
              <a:t> </a:t>
            </a:r>
            <a:r>
              <a:rPr lang="en-US" sz="1600" dirty="0">
                <a:solidFill>
                  <a:schemeClr val="bg1">
                    <a:lumMod val="95000"/>
                  </a:schemeClr>
                </a:solidFill>
                <a:latin typeface="Consolas" panose="020B0609020204030204" pitchFamily="49" charset="0"/>
                <a:cs typeface="Consolas" panose="020B0609020204030204" pitchFamily="49" charset="0"/>
              </a:rPr>
              <a:t>C: C</a:t>
            </a:r>
          </a:p>
        </p:txBody>
      </p:sp>
      <p:sp>
        <p:nvSpPr>
          <p:cNvPr id="14" name="TextBox 13"/>
          <p:cNvSpPr txBox="1"/>
          <p:nvPr/>
        </p:nvSpPr>
        <p:spPr>
          <a:xfrm>
            <a:off x="4427984" y="3861048"/>
            <a:ext cx="4464496" cy="288032"/>
          </a:xfrm>
          <a:prstGeom prst="rect">
            <a:avLst/>
          </a:prstGeom>
          <a:solidFill>
            <a:schemeClr val="tx1"/>
          </a:solidFill>
          <a:ln>
            <a:solidFill>
              <a:schemeClr val="tx1"/>
            </a:solidFill>
          </a:ln>
        </p:spPr>
        <p:txBody>
          <a:bodyPr wrap="square" rtlCol="0">
            <a:noAutofit/>
          </a:bodyPr>
          <a:lstStyle/>
          <a:p>
            <a:r>
              <a:rPr lang="ru-RU" sz="1600" dirty="0" smtClean="0">
                <a:solidFill>
                  <a:schemeClr val="bg1">
                    <a:lumMod val="95000"/>
                  </a:schemeClr>
                </a:solidFill>
                <a:latin typeface="Consolas" panose="020B0609020204030204" pitchFamily="49" charset="0"/>
                <a:cs typeface="Consolas" panose="020B0609020204030204" pitchFamily="49" charset="0"/>
              </a:rPr>
              <a:t>Кодировка </a:t>
            </a:r>
            <a:r>
              <a:rPr lang="en-US" sz="1600" dirty="0" smtClean="0">
                <a:solidFill>
                  <a:schemeClr val="bg1">
                    <a:lumMod val="95000"/>
                  </a:schemeClr>
                </a:solidFill>
                <a:latin typeface="Consolas" panose="020B0609020204030204" pitchFamily="49" charset="0"/>
                <a:cs typeface="Consolas" panose="020B0609020204030204" pitchFamily="49" charset="0"/>
              </a:rPr>
              <a:t>.1251</a:t>
            </a:r>
            <a:r>
              <a:rPr lang="ru-RU" sz="1600" dirty="0" smtClean="0">
                <a:solidFill>
                  <a:schemeClr val="bg1">
                    <a:lumMod val="95000"/>
                  </a:schemeClr>
                </a:solidFill>
                <a:latin typeface="Consolas" panose="020B0609020204030204" pitchFamily="49" charset="0"/>
                <a:cs typeface="Consolas" panose="020B0609020204030204" pitchFamily="49" charset="0"/>
              </a:rPr>
              <a:t>: </a:t>
            </a:r>
            <a:r>
              <a:rPr lang="en-US" sz="1600" dirty="0" smtClean="0">
                <a:solidFill>
                  <a:schemeClr val="bg1">
                    <a:lumMod val="95000"/>
                  </a:schemeClr>
                </a:solidFill>
                <a:latin typeface="Consolas" panose="020B0609020204030204" pitchFamily="49" charset="0"/>
                <a:cs typeface="Consolas" panose="020B0609020204030204" pitchFamily="49" charset="0"/>
              </a:rPr>
              <a:t>Russian_Russia.1251</a:t>
            </a:r>
            <a:endParaRPr lang="en-US" sz="1600" dirty="0">
              <a:solidFill>
                <a:schemeClr val="bg1">
                  <a:lumMod val="95000"/>
                </a:schemeClr>
              </a:solidFill>
              <a:latin typeface="Consolas" panose="020B0609020204030204" pitchFamily="49" charset="0"/>
              <a:cs typeface="Consolas" panose="020B0609020204030204" pitchFamily="49" charset="0"/>
            </a:endParaRPr>
          </a:p>
        </p:txBody>
      </p:sp>
      <p:sp>
        <p:nvSpPr>
          <p:cNvPr id="15" name="TextBox 14"/>
          <p:cNvSpPr txBox="1"/>
          <p:nvPr/>
        </p:nvSpPr>
        <p:spPr>
          <a:xfrm>
            <a:off x="4427984" y="4365104"/>
            <a:ext cx="4464496" cy="288032"/>
          </a:xfrm>
          <a:prstGeom prst="rect">
            <a:avLst/>
          </a:prstGeom>
          <a:solidFill>
            <a:schemeClr val="tx1"/>
          </a:solidFill>
          <a:ln>
            <a:solidFill>
              <a:schemeClr val="tx1"/>
            </a:solidFill>
          </a:ln>
        </p:spPr>
        <p:txBody>
          <a:bodyPr wrap="square" rtlCol="0">
            <a:noAutofit/>
          </a:bodyPr>
          <a:lstStyle/>
          <a:p>
            <a:r>
              <a:rPr lang="ru-RU" sz="1600" dirty="0">
                <a:solidFill>
                  <a:schemeClr val="bg1">
                    <a:lumMod val="95000"/>
                  </a:schemeClr>
                </a:solidFill>
                <a:latin typeface="Consolas" panose="020B0609020204030204" pitchFamily="49" charset="0"/>
                <a:cs typeface="Consolas" panose="020B0609020204030204" pitchFamily="49" charset="0"/>
              </a:rPr>
              <a:t>╩</a:t>
            </a:r>
            <a:r>
              <a:rPr lang="ru-RU" sz="1600" dirty="0" err="1">
                <a:solidFill>
                  <a:schemeClr val="bg1">
                    <a:lumMod val="95000"/>
                  </a:schemeClr>
                </a:solidFill>
                <a:latin typeface="Consolas" panose="020B0609020204030204" pitchFamily="49" charset="0"/>
                <a:cs typeface="Consolas" panose="020B0609020204030204" pitchFamily="49" charset="0"/>
              </a:rPr>
              <a:t>юфшЁютър</a:t>
            </a:r>
            <a:r>
              <a:rPr lang="ru-RU" sz="1600" dirty="0">
                <a:solidFill>
                  <a:schemeClr val="bg1">
                    <a:lumMod val="95000"/>
                  </a:schemeClr>
                </a:solidFill>
                <a:latin typeface="Consolas" panose="020B0609020204030204" pitchFamily="49" charset="0"/>
                <a:cs typeface="Consolas" panose="020B0609020204030204" pitchFamily="49" charset="0"/>
              </a:rPr>
              <a:t> </a:t>
            </a:r>
            <a:r>
              <a:rPr lang="en-US" sz="1600" dirty="0">
                <a:solidFill>
                  <a:schemeClr val="bg1">
                    <a:lumMod val="95000"/>
                  </a:schemeClr>
                </a:solidFill>
                <a:latin typeface="Consolas" panose="020B0609020204030204" pitchFamily="49" charset="0"/>
                <a:cs typeface="Consolas" panose="020B0609020204030204" pitchFamily="49" charset="0"/>
              </a:rPr>
              <a:t>C: C</a:t>
            </a:r>
          </a:p>
        </p:txBody>
      </p:sp>
      <p:sp>
        <p:nvSpPr>
          <p:cNvPr id="16" name="TextBox 15"/>
          <p:cNvSpPr txBox="1"/>
          <p:nvPr/>
        </p:nvSpPr>
        <p:spPr>
          <a:xfrm>
            <a:off x="4427984" y="4869160"/>
            <a:ext cx="4464496" cy="288032"/>
          </a:xfrm>
          <a:prstGeom prst="rect">
            <a:avLst/>
          </a:prstGeom>
          <a:solidFill>
            <a:schemeClr val="tx1"/>
          </a:solidFill>
          <a:ln>
            <a:solidFill>
              <a:schemeClr val="tx1"/>
            </a:solidFill>
          </a:ln>
        </p:spPr>
        <p:txBody>
          <a:bodyPr wrap="square" rtlCol="0">
            <a:noAutofit/>
          </a:bodyPr>
          <a:lstStyle/>
          <a:p>
            <a:r>
              <a:rPr lang="ru-RU" sz="1600" dirty="0">
                <a:solidFill>
                  <a:schemeClr val="bg1">
                    <a:lumMod val="95000"/>
                  </a:schemeClr>
                </a:solidFill>
                <a:latin typeface="Consolas" panose="020B0609020204030204" pitchFamily="49" charset="0"/>
                <a:cs typeface="Consolas" panose="020B0609020204030204" pitchFamily="49" charset="0"/>
              </a:rPr>
              <a:t>╩</a:t>
            </a:r>
            <a:r>
              <a:rPr lang="ru-RU" sz="1600" dirty="0" err="1">
                <a:solidFill>
                  <a:schemeClr val="bg1">
                    <a:lumMod val="95000"/>
                  </a:schemeClr>
                </a:solidFill>
                <a:latin typeface="Consolas" panose="020B0609020204030204" pitchFamily="49" charset="0"/>
                <a:cs typeface="Consolas" panose="020B0609020204030204" pitchFamily="49" charset="0"/>
              </a:rPr>
              <a:t>юфшЁютър</a:t>
            </a:r>
            <a:r>
              <a:rPr lang="ru-RU" sz="1600" dirty="0">
                <a:solidFill>
                  <a:schemeClr val="bg1">
                    <a:lumMod val="95000"/>
                  </a:schemeClr>
                </a:solidFill>
                <a:latin typeface="Consolas" panose="020B0609020204030204" pitchFamily="49" charset="0"/>
                <a:cs typeface="Consolas" panose="020B0609020204030204" pitchFamily="49" charset="0"/>
              </a:rPr>
              <a:t> </a:t>
            </a:r>
            <a:r>
              <a:rPr lang="en-US" sz="1600" dirty="0" err="1" smtClean="0">
                <a:solidFill>
                  <a:schemeClr val="bg1">
                    <a:lumMod val="95000"/>
                  </a:schemeClr>
                </a:solidFill>
                <a:latin typeface="Consolas" panose="020B0609020204030204" pitchFamily="49" charset="0"/>
                <a:cs typeface="Consolas" panose="020B0609020204030204" pitchFamily="49" charset="0"/>
              </a:rPr>
              <a:t>ru</a:t>
            </a:r>
            <a:r>
              <a:rPr lang="en-US" sz="1600" dirty="0" smtClean="0">
                <a:solidFill>
                  <a:schemeClr val="bg1">
                    <a:lumMod val="95000"/>
                  </a:schemeClr>
                </a:solidFill>
                <a:latin typeface="Consolas" panose="020B0609020204030204" pitchFamily="49" charset="0"/>
                <a:cs typeface="Consolas" panose="020B0609020204030204" pitchFamily="49" charset="0"/>
              </a:rPr>
              <a:t>: </a:t>
            </a:r>
            <a:r>
              <a:rPr lang="en-US" sz="1600" dirty="0">
                <a:solidFill>
                  <a:schemeClr val="bg1">
                    <a:lumMod val="95000"/>
                  </a:schemeClr>
                </a:solidFill>
                <a:latin typeface="Consolas" panose="020B0609020204030204" pitchFamily="49" charset="0"/>
                <a:cs typeface="Consolas" panose="020B0609020204030204" pitchFamily="49" charset="0"/>
              </a:rPr>
              <a:t>C</a:t>
            </a:r>
          </a:p>
        </p:txBody>
      </p:sp>
      <p:sp>
        <p:nvSpPr>
          <p:cNvPr id="17" name="TextBox 16"/>
          <p:cNvSpPr txBox="1"/>
          <p:nvPr/>
        </p:nvSpPr>
        <p:spPr>
          <a:xfrm>
            <a:off x="4427984" y="5373216"/>
            <a:ext cx="4464496" cy="288032"/>
          </a:xfrm>
          <a:prstGeom prst="rect">
            <a:avLst/>
          </a:prstGeom>
          <a:solidFill>
            <a:schemeClr val="tx1"/>
          </a:solidFill>
          <a:ln>
            <a:solidFill>
              <a:schemeClr val="tx1"/>
            </a:solidFill>
          </a:ln>
        </p:spPr>
        <p:txBody>
          <a:bodyPr wrap="square" rtlCol="0">
            <a:noAutofit/>
          </a:bodyPr>
          <a:lstStyle/>
          <a:p>
            <a:r>
              <a:rPr lang="ru-RU" sz="1600" dirty="0" smtClean="0">
                <a:solidFill>
                  <a:schemeClr val="bg1">
                    <a:lumMod val="95000"/>
                  </a:schemeClr>
                </a:solidFill>
                <a:latin typeface="Consolas" panose="020B0609020204030204" pitchFamily="49" charset="0"/>
                <a:cs typeface="Consolas" panose="020B0609020204030204" pitchFamily="49" charset="0"/>
              </a:rPr>
              <a:t>Кодировка </a:t>
            </a:r>
            <a:r>
              <a:rPr lang="en-US" sz="1600" dirty="0" err="1" smtClean="0">
                <a:solidFill>
                  <a:schemeClr val="bg1">
                    <a:lumMod val="95000"/>
                  </a:schemeClr>
                </a:solidFill>
                <a:latin typeface="Consolas" panose="020B0609020204030204" pitchFamily="49" charset="0"/>
                <a:cs typeface="Consolas" panose="020B0609020204030204" pitchFamily="49" charset="0"/>
              </a:rPr>
              <a:t>rus</a:t>
            </a:r>
            <a:r>
              <a:rPr lang="ru-RU" sz="1600" dirty="0" smtClean="0">
                <a:solidFill>
                  <a:schemeClr val="bg1">
                    <a:lumMod val="95000"/>
                  </a:schemeClr>
                </a:solidFill>
                <a:latin typeface="Consolas" panose="020B0609020204030204" pitchFamily="49" charset="0"/>
                <a:cs typeface="Consolas" panose="020B0609020204030204" pitchFamily="49" charset="0"/>
              </a:rPr>
              <a:t>: </a:t>
            </a:r>
            <a:r>
              <a:rPr lang="en-US" sz="1600" dirty="0" smtClean="0">
                <a:solidFill>
                  <a:schemeClr val="bg1">
                    <a:lumMod val="95000"/>
                  </a:schemeClr>
                </a:solidFill>
                <a:latin typeface="Consolas" panose="020B0609020204030204" pitchFamily="49" charset="0"/>
                <a:cs typeface="Consolas" panose="020B0609020204030204" pitchFamily="49" charset="0"/>
              </a:rPr>
              <a:t>Russian_Russia.1251</a:t>
            </a:r>
            <a:endParaRPr lang="en-US" sz="1600" dirty="0">
              <a:solidFill>
                <a:schemeClr val="bg1">
                  <a:lumMod val="95000"/>
                </a:schemeClr>
              </a:solidFill>
              <a:latin typeface="Consolas" panose="020B0609020204030204" pitchFamily="49" charset="0"/>
              <a:cs typeface="Consolas" panose="020B0609020204030204" pitchFamily="49" charset="0"/>
            </a:endParaRPr>
          </a:p>
        </p:txBody>
      </p:sp>
      <p:sp>
        <p:nvSpPr>
          <p:cNvPr id="18" name="Стрелка вправо 17"/>
          <p:cNvSpPr/>
          <p:nvPr/>
        </p:nvSpPr>
        <p:spPr>
          <a:xfrm>
            <a:off x="107504" y="2780928"/>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Стрелка вправо 18"/>
          <p:cNvSpPr/>
          <p:nvPr/>
        </p:nvSpPr>
        <p:spPr>
          <a:xfrm>
            <a:off x="107504" y="3284984"/>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трелка вправо 19"/>
          <p:cNvSpPr/>
          <p:nvPr/>
        </p:nvSpPr>
        <p:spPr>
          <a:xfrm>
            <a:off x="107504" y="3789040"/>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Стрелка вправо 20"/>
          <p:cNvSpPr/>
          <p:nvPr/>
        </p:nvSpPr>
        <p:spPr>
          <a:xfrm>
            <a:off x="107504" y="4221088"/>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Стрелка вправо 21"/>
          <p:cNvSpPr/>
          <p:nvPr/>
        </p:nvSpPr>
        <p:spPr>
          <a:xfrm>
            <a:off x="107504" y="4725144"/>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право 22"/>
          <p:cNvSpPr/>
          <p:nvPr/>
        </p:nvSpPr>
        <p:spPr>
          <a:xfrm>
            <a:off x="107504" y="5229200"/>
            <a:ext cx="648072" cy="21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400040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2"/>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126</a:t>
            </a:fld>
            <a:endParaRPr lang="en-US"/>
          </a:p>
        </p:txBody>
      </p:sp>
      <p:sp>
        <p:nvSpPr>
          <p:cNvPr id="9" name="Rectangle 2"/>
          <p:cNvSpPr txBox="1">
            <a:spLocks noChangeArrowheads="1"/>
          </p:cNvSpPr>
          <p:nvPr/>
        </p:nvSpPr>
        <p:spPr>
          <a:xfrm>
            <a:off x="287524" y="5104"/>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10" name="Rectangle 3"/>
          <p:cNvSpPr txBox="1">
            <a:spLocks noChangeArrowheads="1"/>
          </p:cNvSpPr>
          <p:nvPr/>
        </p:nvSpPr>
        <p:spPr>
          <a:xfrm>
            <a:off x="251520" y="1268760"/>
            <a:ext cx="8640960" cy="446449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600"/>
              </a:spcBef>
              <a:spcAft>
                <a:spcPts val="0"/>
              </a:spcAft>
              <a:buNone/>
              <a:tabLst>
                <a:tab pos="2593975" algn="l"/>
              </a:tabLst>
              <a:defRPr/>
            </a:pPr>
            <a:r>
              <a:rPr lang="ru-RU" dirty="0"/>
              <a:t>В </a:t>
            </a:r>
            <a:r>
              <a:rPr lang="ru-RU" dirty="0" smtClean="0"/>
              <a:t>операторе</a:t>
            </a:r>
            <a:endParaRPr lang="en-US" dirty="0" smtClean="0"/>
          </a:p>
          <a:p>
            <a:pPr marL="0" indent="0">
              <a:lnSpc>
                <a:spcPct val="100000"/>
              </a:lnSpc>
              <a:spcBef>
                <a:spcPts val="600"/>
              </a:spcBef>
              <a:spcAft>
                <a:spcPts val="0"/>
              </a:spcAft>
              <a:buNone/>
              <a:tabLst>
                <a:tab pos="2593975" algn="l"/>
              </a:tabLst>
              <a:defRPr/>
            </a:pPr>
            <a:r>
              <a:rPr lang="en-US" b="1" i="1" u="sng" dirty="0" smtClean="0">
                <a:solidFill>
                  <a:srgbClr val="000080"/>
                </a:solidFill>
                <a:highlight>
                  <a:srgbClr val="FFFFFF"/>
                </a:highlight>
                <a:latin typeface="Consolas" panose="020B0609020204030204" pitchFamily="49" charset="0"/>
              </a:rPr>
              <a:t>cout</a:t>
            </a:r>
            <a:r>
              <a:rPr lang="en-US" b="1" u="sng" dirty="0" smtClean="0">
                <a:solidFill>
                  <a:srgbClr val="000000"/>
                </a:solidFill>
                <a:highlight>
                  <a:srgbClr val="FFFFFF"/>
                </a:highlight>
                <a:latin typeface="Consolas" panose="020B0609020204030204" pitchFamily="49" charset="0"/>
              </a:rPr>
              <a:t> &lt;&lt; </a:t>
            </a:r>
            <a:r>
              <a:rPr lang="en-US" b="1" u="sng" dirty="0">
                <a:solidFill>
                  <a:srgbClr val="800000"/>
                </a:solidFill>
                <a:highlight>
                  <a:srgbClr val="FFFFFF"/>
                </a:highlight>
                <a:latin typeface="Consolas" panose="020B0609020204030204" pitchFamily="49" charset="0"/>
              </a:rPr>
              <a:t>"</a:t>
            </a:r>
            <a:r>
              <a:rPr lang="ru-RU" b="1" u="sng" dirty="0">
                <a:solidFill>
                  <a:srgbClr val="800000"/>
                </a:solidFill>
                <a:highlight>
                  <a:srgbClr val="FFFFFF"/>
                </a:highlight>
                <a:latin typeface="Consolas" panose="020B0609020204030204" pitchFamily="49" charset="0"/>
              </a:rPr>
              <a:t>Рассчитанная скорость </a:t>
            </a:r>
            <a:r>
              <a:rPr lang="en-US" b="1" u="sng" dirty="0">
                <a:solidFill>
                  <a:srgbClr val="800000"/>
                </a:solidFill>
                <a:highlight>
                  <a:srgbClr val="FFFFFF"/>
                </a:highlight>
                <a:latin typeface="Consolas" panose="020B0609020204030204" pitchFamily="49" charset="0"/>
              </a:rPr>
              <a:t>"</a:t>
            </a:r>
            <a:r>
              <a:rPr lang="en-US" b="1" u="sng" dirty="0">
                <a:solidFill>
                  <a:srgbClr val="000000"/>
                </a:solidFill>
                <a:highlight>
                  <a:srgbClr val="FFFFFF"/>
                </a:highlight>
                <a:latin typeface="Consolas" panose="020B0609020204030204" pitchFamily="49" charset="0"/>
              </a:rPr>
              <a:t> &lt;&lt; </a:t>
            </a:r>
            <a:r>
              <a:rPr lang="en-US" b="1" u="sng" dirty="0">
                <a:solidFill>
                  <a:srgbClr val="000080"/>
                </a:solidFill>
                <a:highlight>
                  <a:srgbClr val="FFFFFF"/>
                </a:highlight>
                <a:latin typeface="Consolas" panose="020B0609020204030204" pitchFamily="49" charset="0"/>
              </a:rPr>
              <a:t>v</a:t>
            </a:r>
            <a:r>
              <a:rPr lang="en-US" b="1" u="sng" dirty="0">
                <a:solidFill>
                  <a:srgbClr val="000000"/>
                </a:solidFill>
                <a:highlight>
                  <a:srgbClr val="FFFFFF"/>
                </a:highlight>
                <a:latin typeface="Consolas" panose="020B0609020204030204" pitchFamily="49" charset="0"/>
              </a:rPr>
              <a:t> &lt;&lt; </a:t>
            </a:r>
            <a:r>
              <a:rPr lang="ru-RU" b="1" u="sng" dirty="0">
                <a:solidFill>
                  <a:srgbClr val="800000"/>
                </a:solidFill>
                <a:highlight>
                  <a:srgbClr val="FFFFFF"/>
                </a:highlight>
                <a:latin typeface="Consolas" panose="020B0609020204030204" pitchFamily="49" charset="0"/>
              </a:rPr>
              <a:t>" м/с" </a:t>
            </a:r>
            <a:r>
              <a:rPr lang="ru-RU" b="1" u="sng" dirty="0">
                <a:solidFill>
                  <a:srgbClr val="000000"/>
                </a:solidFill>
                <a:highlight>
                  <a:srgbClr val="FFFFFF"/>
                </a:highlight>
                <a:latin typeface="Consolas" panose="020B0609020204030204" pitchFamily="49" charset="0"/>
              </a:rPr>
              <a:t>&lt;&lt; </a:t>
            </a:r>
            <a:r>
              <a:rPr lang="en-US" b="1" u="sng" dirty="0">
                <a:solidFill>
                  <a:srgbClr val="800000"/>
                </a:solidFill>
                <a:highlight>
                  <a:srgbClr val="FFFFFF"/>
                </a:highlight>
                <a:latin typeface="Consolas" panose="020B0609020204030204" pitchFamily="49" charset="0"/>
              </a:rPr>
              <a:t>endl</a:t>
            </a:r>
            <a:r>
              <a:rPr lang="en-US" b="1" u="sng" dirty="0" smtClean="0">
                <a:solidFill>
                  <a:srgbClr val="000000"/>
                </a:solidFill>
                <a:highlight>
                  <a:srgbClr val="FFFFFF"/>
                </a:highlight>
                <a:latin typeface="Consolas" panose="020B0609020204030204" pitchFamily="49" charset="0"/>
              </a:rPr>
              <a:t>;</a:t>
            </a:r>
          </a:p>
          <a:p>
            <a:pPr marL="0" indent="0">
              <a:lnSpc>
                <a:spcPct val="100000"/>
              </a:lnSpc>
              <a:spcAft>
                <a:spcPts val="0"/>
              </a:spcAft>
              <a:buNone/>
              <a:tabLst>
                <a:tab pos="2593975" algn="l"/>
              </a:tabLst>
              <a:defRPr/>
            </a:pPr>
            <a:r>
              <a:rPr lang="ru-RU" dirty="0" smtClean="0"/>
              <a:t>выводятся </a:t>
            </a:r>
            <a:r>
              <a:rPr lang="ru-RU" dirty="0"/>
              <a:t>несколько объектов с </a:t>
            </a:r>
            <a:r>
              <a:rPr lang="ru-RU" dirty="0" smtClean="0"/>
              <a:t>использованием</a:t>
            </a:r>
            <a:r>
              <a:rPr lang="en-US" dirty="0" smtClean="0"/>
              <a:t/>
            </a:r>
            <a:br>
              <a:rPr lang="en-US" dirty="0" smtClean="0"/>
            </a:br>
            <a:r>
              <a:rPr lang="ru-RU" dirty="0" smtClean="0"/>
              <a:t>каскадирования </a:t>
            </a:r>
            <a:r>
              <a:rPr lang="ru-RU" dirty="0"/>
              <a:t>операции </a:t>
            </a:r>
            <a:r>
              <a:rPr lang="en-US" b="1" dirty="0"/>
              <a:t>&lt;&lt;</a:t>
            </a:r>
            <a:r>
              <a:rPr lang="ru-RU" dirty="0" smtClean="0"/>
              <a:t>.</a:t>
            </a:r>
            <a:endParaRPr lang="en-US" dirty="0" smtClean="0"/>
          </a:p>
          <a:p>
            <a:pPr marL="0" indent="0">
              <a:lnSpc>
                <a:spcPct val="100000"/>
              </a:lnSpc>
              <a:spcAft>
                <a:spcPts val="0"/>
              </a:spcAft>
              <a:buNone/>
              <a:tabLst>
                <a:tab pos="2593975" algn="l"/>
              </a:tabLst>
              <a:defRPr/>
            </a:pPr>
            <a:r>
              <a:rPr lang="ru-RU" dirty="0" smtClean="0"/>
              <a:t>Аналогичный код без каскадирования</a:t>
            </a:r>
            <a:r>
              <a:rPr lang="en-US" dirty="0" smtClean="0"/>
              <a:t>:</a:t>
            </a:r>
          </a:p>
          <a:p>
            <a:pPr marL="0" indent="0">
              <a:lnSpc>
                <a:spcPct val="100000"/>
              </a:lnSpc>
              <a:spcAft>
                <a:spcPts val="0"/>
              </a:spcAft>
              <a:buNone/>
              <a:tabLst>
                <a:tab pos="2593975" algn="l"/>
              </a:tabLst>
              <a:defRPr/>
            </a:pPr>
            <a:r>
              <a:rPr lang="en-US" b="1" i="1" dirty="0">
                <a:solidFill>
                  <a:srgbClr val="000080"/>
                </a:solidFill>
                <a:highlight>
                  <a:srgbClr val="FFFFFF"/>
                </a:highlight>
                <a:latin typeface="Consolas" panose="020B0609020204030204" pitchFamily="49" charset="0"/>
              </a:rPr>
              <a:t>cout</a:t>
            </a:r>
            <a:r>
              <a:rPr lang="en-US" b="1" dirty="0">
                <a:solidFill>
                  <a:srgbClr val="000000"/>
                </a:solidFill>
                <a:highlight>
                  <a:srgbClr val="FFFFFF"/>
                </a:highlight>
                <a:latin typeface="Consolas" panose="020B0609020204030204" pitchFamily="49" charset="0"/>
              </a:rPr>
              <a:t> &lt;&lt; </a:t>
            </a:r>
            <a:r>
              <a:rPr lang="en-US" b="1" dirty="0">
                <a:solidFill>
                  <a:srgbClr val="800000"/>
                </a:solidFill>
                <a:highlight>
                  <a:srgbClr val="FFFFFF"/>
                </a:highlight>
                <a:latin typeface="Consolas" panose="020B0609020204030204" pitchFamily="49" charset="0"/>
              </a:rPr>
              <a:t>"</a:t>
            </a:r>
            <a:r>
              <a:rPr lang="ru-RU" b="1" dirty="0">
                <a:solidFill>
                  <a:srgbClr val="800000"/>
                </a:solidFill>
                <a:highlight>
                  <a:srgbClr val="FFFFFF"/>
                </a:highlight>
                <a:latin typeface="Consolas" panose="020B0609020204030204" pitchFamily="49" charset="0"/>
              </a:rPr>
              <a:t>Рассчитанная скорость </a:t>
            </a:r>
            <a:r>
              <a:rPr lang="en-US" b="1" dirty="0" smtClean="0">
                <a:solidFill>
                  <a:srgbClr val="800000"/>
                </a:solidFill>
                <a:highlight>
                  <a:srgbClr val="FFFFFF"/>
                </a:highlight>
                <a:latin typeface="Consolas" panose="020B0609020204030204" pitchFamily="49" charset="0"/>
              </a:rPr>
              <a:t>"</a:t>
            </a:r>
            <a:r>
              <a:rPr lang="en-US" b="1" dirty="0" smtClean="0">
                <a:solidFill>
                  <a:srgbClr val="000000"/>
                </a:solidFill>
                <a:highlight>
                  <a:srgbClr val="FFFFFF"/>
                </a:highlight>
                <a:latin typeface="Consolas" panose="020B0609020204030204" pitchFamily="49" charset="0"/>
              </a:rPr>
              <a:t>;</a:t>
            </a:r>
            <a:r>
              <a:rPr lang="en-US" b="1" dirty="0">
                <a:solidFill>
                  <a:schemeClr val="accent2">
                    <a:lumMod val="90000"/>
                  </a:schemeClr>
                </a:solidFill>
              </a:rPr>
              <a:t/>
            </a:r>
            <a:br>
              <a:rPr lang="en-US" b="1" dirty="0">
                <a:solidFill>
                  <a:schemeClr val="accent2">
                    <a:lumMod val="90000"/>
                  </a:schemeClr>
                </a:solidFill>
              </a:rPr>
            </a:br>
            <a:r>
              <a:rPr lang="en-US" b="1" i="1" dirty="0">
                <a:solidFill>
                  <a:srgbClr val="000080"/>
                </a:solidFill>
                <a:highlight>
                  <a:srgbClr val="FFFFFF"/>
                </a:highlight>
                <a:latin typeface="Consolas" panose="020B0609020204030204" pitchFamily="49" charset="0"/>
              </a:rPr>
              <a:t>cout</a:t>
            </a:r>
            <a:r>
              <a:rPr lang="en-US" b="1" dirty="0">
                <a:solidFill>
                  <a:srgbClr val="000000"/>
                </a:solidFill>
                <a:highlight>
                  <a:srgbClr val="FFFFFF"/>
                </a:highlight>
                <a:latin typeface="Consolas" panose="020B0609020204030204" pitchFamily="49" charset="0"/>
              </a:rPr>
              <a:t> </a:t>
            </a:r>
            <a:r>
              <a:rPr lang="en-US" b="1" dirty="0" smtClean="0">
                <a:solidFill>
                  <a:srgbClr val="000000"/>
                </a:solidFill>
                <a:highlight>
                  <a:srgbClr val="FFFFFF"/>
                </a:highlight>
                <a:latin typeface="Consolas" panose="020B0609020204030204" pitchFamily="49" charset="0"/>
              </a:rPr>
              <a:t>&lt;&lt;</a:t>
            </a:r>
            <a:r>
              <a:rPr lang="en-US" b="1" dirty="0">
                <a:solidFill>
                  <a:srgbClr val="800000"/>
                </a:solidFill>
                <a:highlight>
                  <a:srgbClr val="FFFFFF"/>
                </a:highlight>
                <a:latin typeface="Consolas" panose="020B0609020204030204" pitchFamily="49" charset="0"/>
              </a:rPr>
              <a:t> </a:t>
            </a:r>
            <a:r>
              <a:rPr lang="en-US" b="1" dirty="0">
                <a:solidFill>
                  <a:srgbClr val="000080"/>
                </a:solidFill>
                <a:highlight>
                  <a:srgbClr val="FFFFFF"/>
                </a:highlight>
                <a:latin typeface="Consolas" panose="020B0609020204030204" pitchFamily="49" charset="0"/>
              </a:rPr>
              <a:t>v</a:t>
            </a:r>
            <a:r>
              <a:rPr lang="en-US" b="1" dirty="0" smtClean="0">
                <a:solidFill>
                  <a:srgbClr val="000000"/>
                </a:solidFill>
                <a:highlight>
                  <a:srgbClr val="FFFFFF"/>
                </a:highlight>
                <a:latin typeface="Consolas" panose="020B0609020204030204" pitchFamily="49" charset="0"/>
              </a:rPr>
              <a:t>;</a:t>
            </a:r>
            <a:r>
              <a:rPr lang="en-US" b="1" dirty="0">
                <a:solidFill>
                  <a:schemeClr val="accent2">
                    <a:lumMod val="90000"/>
                  </a:schemeClr>
                </a:solidFill>
              </a:rPr>
              <a:t/>
            </a:r>
            <a:br>
              <a:rPr lang="en-US" b="1" dirty="0">
                <a:solidFill>
                  <a:schemeClr val="accent2">
                    <a:lumMod val="90000"/>
                  </a:schemeClr>
                </a:solidFill>
              </a:rPr>
            </a:br>
            <a:r>
              <a:rPr lang="en-US" b="1" i="1" dirty="0">
                <a:solidFill>
                  <a:srgbClr val="000080"/>
                </a:solidFill>
                <a:highlight>
                  <a:srgbClr val="FFFFFF"/>
                </a:highlight>
                <a:latin typeface="Consolas" panose="020B0609020204030204" pitchFamily="49" charset="0"/>
              </a:rPr>
              <a:t>cout</a:t>
            </a:r>
            <a:r>
              <a:rPr lang="en-US" b="1" dirty="0">
                <a:solidFill>
                  <a:srgbClr val="000000"/>
                </a:solidFill>
                <a:highlight>
                  <a:srgbClr val="FFFFFF"/>
                </a:highlight>
                <a:latin typeface="Consolas" panose="020B0609020204030204" pitchFamily="49" charset="0"/>
              </a:rPr>
              <a:t> &lt;&lt; </a:t>
            </a:r>
            <a:r>
              <a:rPr lang="en-US" b="1" dirty="0">
                <a:solidFill>
                  <a:srgbClr val="800000"/>
                </a:solidFill>
                <a:highlight>
                  <a:srgbClr val="FFFFFF"/>
                </a:highlight>
                <a:latin typeface="Consolas" panose="020B0609020204030204" pitchFamily="49" charset="0"/>
              </a:rPr>
              <a:t>endl</a:t>
            </a:r>
            <a:r>
              <a:rPr lang="en-US" b="1" dirty="0" smtClean="0">
                <a:solidFill>
                  <a:srgbClr val="000000"/>
                </a:solidFill>
                <a:highlight>
                  <a:srgbClr val="FFFFFF"/>
                </a:highlight>
                <a:latin typeface="Consolas" panose="020B0609020204030204" pitchFamily="49" charset="0"/>
              </a:rPr>
              <a:t>;</a:t>
            </a:r>
          </a:p>
          <a:p>
            <a:pPr marL="0" indent="0">
              <a:lnSpc>
                <a:spcPct val="100000"/>
              </a:lnSpc>
              <a:spcAft>
                <a:spcPts val="0"/>
              </a:spcAft>
              <a:buNone/>
              <a:tabLst>
                <a:tab pos="2593975" algn="l"/>
              </a:tabLst>
              <a:defRPr/>
            </a:pPr>
            <a:r>
              <a:rPr lang="ru-RU" dirty="0" smtClean="0"/>
              <a:t>Стандартный </a:t>
            </a:r>
            <a:r>
              <a:rPr lang="ru-RU" dirty="0"/>
              <a:t>поток обеспечивает форматируемый вывод значений различного типа. Поток «знает», как представить на стандартном устройстве целые и  вещественные, числа, символы, строки, значения указателей.</a:t>
            </a:r>
          </a:p>
          <a:p>
            <a:pPr marL="0" indent="0">
              <a:lnSpc>
                <a:spcPct val="100000"/>
              </a:lnSpc>
              <a:spcAft>
                <a:spcPts val="0"/>
              </a:spcAft>
              <a:buNone/>
              <a:tabLst>
                <a:tab pos="2593975" algn="l"/>
              </a:tabLst>
              <a:defRPr/>
            </a:pPr>
            <a:r>
              <a:rPr lang="ru-RU" dirty="0"/>
              <a:t>Поэтому нам достаточно записать </a:t>
            </a:r>
            <a:r>
              <a:rPr lang="en-US" b="1" i="1" dirty="0">
                <a:solidFill>
                  <a:srgbClr val="000080"/>
                </a:solidFill>
                <a:highlight>
                  <a:srgbClr val="FFFFFF"/>
                </a:highlight>
                <a:latin typeface="Consolas" panose="020B0609020204030204" pitchFamily="49" charset="0"/>
              </a:rPr>
              <a:t>cout</a:t>
            </a:r>
            <a:r>
              <a:rPr lang="en-US" b="1" dirty="0">
                <a:solidFill>
                  <a:srgbClr val="000000"/>
                </a:solidFill>
                <a:highlight>
                  <a:srgbClr val="FFFFFF"/>
                </a:highlight>
                <a:latin typeface="Consolas" panose="020B0609020204030204" pitchFamily="49" charset="0"/>
              </a:rPr>
              <a:t> &lt;&lt;</a:t>
            </a:r>
            <a:r>
              <a:rPr lang="en-US" b="1" dirty="0">
                <a:solidFill>
                  <a:srgbClr val="800000"/>
                </a:solidFill>
                <a:highlight>
                  <a:srgbClr val="FFFFFF"/>
                </a:highlight>
                <a:latin typeface="Consolas" panose="020B0609020204030204" pitchFamily="49" charset="0"/>
              </a:rPr>
              <a:t> </a:t>
            </a:r>
            <a:r>
              <a:rPr lang="en-US" b="1" dirty="0" smtClean="0">
                <a:solidFill>
                  <a:srgbClr val="000080"/>
                </a:solidFill>
                <a:highlight>
                  <a:srgbClr val="FFFFFF"/>
                </a:highlight>
                <a:latin typeface="Consolas" panose="020B0609020204030204" pitchFamily="49" charset="0"/>
              </a:rPr>
              <a:t>v</a:t>
            </a:r>
            <a:r>
              <a:rPr lang="ru-RU" b="1" dirty="0" smtClean="0"/>
              <a:t> </a:t>
            </a:r>
            <a:r>
              <a:rPr lang="ru-RU" dirty="0"/>
              <a:t>для вывода вещественной переменной.</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17800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127</a:t>
            </a:fld>
            <a:endParaRPr lang="en-US"/>
          </a:p>
        </p:txBody>
      </p:sp>
      <p:sp>
        <p:nvSpPr>
          <p:cNvPr id="5"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6" name="Rectangle 3"/>
          <p:cNvSpPr txBox="1">
            <a:spLocks noChangeArrowheads="1"/>
          </p:cNvSpPr>
          <p:nvPr/>
        </p:nvSpPr>
        <p:spPr>
          <a:xfrm>
            <a:off x="251520" y="1268760"/>
            <a:ext cx="8568953" cy="446449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0" indent="0" defTabSz="457200">
              <a:lnSpc>
                <a:spcPct val="100000"/>
              </a:lnSpc>
              <a:spcBef>
                <a:spcPts val="0"/>
              </a:spcBef>
              <a:spcAft>
                <a:spcPts val="0"/>
              </a:spcAft>
              <a:buClrTx/>
              <a:buSzTx/>
              <a:buNone/>
              <a:tabLst>
                <a:tab pos="538163" algn="l"/>
                <a:tab pos="2955925" algn="l"/>
                <a:tab pos="4033838" algn="l"/>
              </a:tabLst>
            </a:pP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	</a:t>
            </a: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a:t>
            </a: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88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setlocale</a:t>
            </a:r>
            <a:r>
              <a:rPr lang="en-US" dirty="0">
                <a:solidFill>
                  <a:srgbClr val="000000"/>
                </a:solidFill>
                <a:highlight>
                  <a:srgbClr val="FFFFFF"/>
                </a:highlight>
                <a:latin typeface="Consolas" panose="020B0609020204030204" pitchFamily="49" charset="0"/>
              </a:rPr>
              <a:t>(</a:t>
            </a:r>
            <a:r>
              <a:rPr lang="en-US" i="1" dirty="0">
                <a:solidFill>
                  <a:srgbClr val="6F008A"/>
                </a:solidFill>
                <a:highlight>
                  <a:srgbClr val="FFFFFF"/>
                </a:highlight>
                <a:latin typeface="Consolas" panose="020B0609020204030204" pitchFamily="49" charset="0"/>
              </a:rPr>
              <a:t>LC_ALL</a:t>
            </a: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r>
              <a:rPr lang="ru-RU" dirty="0">
                <a:solidFill>
                  <a:srgbClr val="0000FF"/>
                </a:solidFill>
                <a:highlight>
                  <a:srgbClr val="FFFFFF"/>
                </a:highlight>
                <a:latin typeface="Consolas" panose="020B0609020204030204" pitchFamily="49" charset="0"/>
              </a:rPr>
              <a:t>const</a:t>
            </a:r>
            <a:r>
              <a:rPr lang="ru-RU" dirty="0">
                <a:solidFill>
                  <a:srgbClr val="000000"/>
                </a:solidFill>
                <a:highlight>
                  <a:srgbClr val="FFFFFF"/>
                </a:highlight>
                <a:latin typeface="Consolas" panose="020B0609020204030204" pitchFamily="49" charset="0"/>
              </a:rPr>
              <a:t> </a:t>
            </a:r>
            <a:r>
              <a:rPr lang="ru-RU" dirty="0">
                <a:solidFill>
                  <a:srgbClr val="0000FF"/>
                </a:solidFill>
                <a:highlight>
                  <a:srgbClr val="FFFFFF"/>
                </a:highlight>
                <a:latin typeface="Consolas" panose="020B0609020204030204" pitchFamily="49" charset="0"/>
              </a:rPr>
              <a:t>float</a:t>
            </a:r>
            <a:r>
              <a:rPr lang="ru-RU" dirty="0">
                <a:solidFill>
                  <a:srgbClr val="000000"/>
                </a:solidFill>
                <a:highlight>
                  <a:srgbClr val="FFFFFF"/>
                </a:highlight>
                <a:latin typeface="Consolas" panose="020B0609020204030204" pitchFamily="49" charset="0"/>
              </a:rPr>
              <a:t> </a:t>
            </a:r>
            <a:r>
              <a:rPr lang="ru-RU" dirty="0">
                <a:solidFill>
                  <a:srgbClr val="000080"/>
                </a:solidFill>
                <a:highlight>
                  <a:srgbClr val="FFFFFF"/>
                </a:highlight>
                <a:latin typeface="Consolas" panose="020B0609020204030204" pitchFamily="49" charset="0"/>
              </a:rPr>
              <a:t>g</a:t>
            </a:r>
            <a:r>
              <a:rPr lang="ru-RU" dirty="0">
                <a:solidFill>
                  <a:srgbClr val="000000"/>
                </a:solidFill>
                <a:highlight>
                  <a:srgbClr val="FFFFFF"/>
                </a:highlight>
                <a:latin typeface="Consolas" panose="020B0609020204030204" pitchFamily="49" charset="0"/>
              </a:rPr>
              <a:t> = 9.8;</a:t>
            </a:r>
          </a:p>
          <a:p>
            <a:pPr marL="0" lvl="0" indent="0" defTabSz="457200">
              <a:lnSpc>
                <a:spcPct val="100000"/>
              </a:lnSpc>
              <a:spcBef>
                <a:spcPts val="0"/>
              </a:spcBef>
              <a:spcAft>
                <a:spcPts val="0"/>
              </a:spcAft>
              <a:buClrTx/>
              <a:buSzTx/>
              <a:buNone/>
              <a:tabLst>
                <a:tab pos="538163" algn="l"/>
                <a:tab pos="2955925" algn="l"/>
                <a:tab pos="4033838" algn="l"/>
              </a:tabLst>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float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h</a:t>
            </a:r>
            <a:r>
              <a:rPr lang="en-US" dirty="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en-US" dirty="0">
                <a:solidFill>
                  <a:srgbClr val="000000"/>
                </a:solidFill>
                <a:highlight>
                  <a:srgbClr val="FFFFFF"/>
                </a:highlight>
                <a:latin typeface="Consolas" panose="020B0609020204030204" pitchFamily="49" charset="0"/>
              </a:rPr>
              <a: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Введите высоту в метрах</a:t>
            </a:r>
            <a:r>
              <a:rPr lang="en-US" dirty="0">
                <a:solidFill>
                  <a:srgbClr val="800000"/>
                </a:solidFill>
                <a:highlight>
                  <a:srgbClr val="FFFFFF"/>
                </a:highlight>
                <a:latin typeface="Consolas" panose="020B0609020204030204" pitchFamily="49" charset="0"/>
              </a:rPr>
              <a:t>: </a:t>
            </a:r>
            <a:r>
              <a:rPr lang="en-US" dirty="0" smtClean="0">
                <a:solidFill>
                  <a:srgbClr val="800000"/>
                </a:solidFill>
                <a:highlight>
                  <a:srgbClr val="FFFFFF"/>
                </a:highlight>
                <a:latin typeface="Consolas" panose="020B0609020204030204" pitchFamily="49" charset="0"/>
              </a:rPr>
              <a:t>"</a:t>
            </a:r>
            <a:r>
              <a:rPr lang="en-US" b="1" u="sng" dirty="0">
                <a:solidFill>
                  <a:srgbClr val="FF0000"/>
                </a:solidFill>
                <a:highlight>
                  <a:srgbClr val="FFFFFF"/>
                </a:highlight>
                <a:latin typeface="Consolas" panose="020B0609020204030204" pitchFamily="49" charset="0"/>
              </a:rPr>
              <a:t> &gt;&gt; </a:t>
            </a:r>
            <a:r>
              <a:rPr lang="en-US" i="1" dirty="0" smtClean="0">
                <a:solidFill>
                  <a:srgbClr val="00008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a:t>
            </a:r>
            <a:endParaRPr lang="ru-RU" dirty="0">
              <a:solidFill>
                <a:srgbClr val="008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en-US" dirty="0" smtClean="0">
                <a:solidFill>
                  <a:srgbClr val="000080"/>
                </a:solidFill>
                <a:highlight>
                  <a:srgbClr val="FFFFFF"/>
                </a:highlight>
                <a:latin typeface="Consolas" panose="020B0609020204030204" pitchFamily="49" charset="0"/>
              </a:rPr>
              <a:t>    h</a:t>
            </a:r>
            <a:r>
              <a:rPr lang="en-US" b="1" u="sng" dirty="0" smtClean="0">
                <a:solidFill>
                  <a:srgbClr val="FF0000"/>
                </a:solidFill>
                <a:highlight>
                  <a:srgbClr val="FFFFFF"/>
                </a:highlight>
                <a:latin typeface="Consolas" panose="020B0609020204030204" pitchFamily="49" charset="0"/>
              </a:rPr>
              <a:t> &lt;&lt; </a:t>
            </a:r>
            <a:r>
              <a:rPr lang="en-US" i="1" dirty="0" smtClean="0">
                <a:solidFill>
                  <a:srgbClr val="000080"/>
                </a:solidFill>
                <a:highlight>
                  <a:srgbClr val="FFFFFF"/>
                </a:highlight>
                <a:latin typeface="Consolas" panose="020B0609020204030204" pitchFamily="49" charset="0"/>
              </a:rPr>
              <a:t>cin</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endParaRPr lang="en-US" dirty="0">
              <a:solidFill>
                <a:srgbClr val="008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r>
              <a:rPr lang="ru-RU" dirty="0">
                <a:solidFill>
                  <a:srgbClr val="0000FF"/>
                </a:solidFill>
                <a:highlight>
                  <a:srgbClr val="FFFFFF"/>
                </a:highlight>
                <a:latin typeface="Consolas" panose="020B0609020204030204" pitchFamily="49" charset="0"/>
              </a:rPr>
              <a:t>float</a:t>
            </a:r>
            <a:r>
              <a:rPr lang="ru-RU" dirty="0">
                <a:solidFill>
                  <a:srgbClr val="000000"/>
                </a:solidFill>
                <a:highlight>
                  <a:srgbClr val="FFFFFF"/>
                </a:highlight>
                <a:latin typeface="Consolas" panose="020B0609020204030204" pitchFamily="49" charset="0"/>
              </a:rPr>
              <a:t> </a:t>
            </a:r>
            <a:r>
              <a:rPr lang="ru-RU" dirty="0">
                <a:solidFill>
                  <a:srgbClr val="000080"/>
                </a:solidFill>
                <a:highlight>
                  <a:srgbClr val="FFFFFF"/>
                </a:highlight>
                <a:latin typeface="Consolas" panose="020B0609020204030204" pitchFamily="49" charset="0"/>
              </a:rPr>
              <a:t>v</a:t>
            </a:r>
            <a:r>
              <a:rPr lang="ru-RU" dirty="0">
                <a:solidFill>
                  <a:srgbClr val="000000"/>
                </a:solidFill>
                <a:highlight>
                  <a:srgbClr val="FFFFFF"/>
                </a:highlight>
                <a:latin typeface="Consolas" panose="020B0609020204030204" pitchFamily="49" charset="0"/>
              </a:rPr>
              <a:t> = </a:t>
            </a:r>
            <a:r>
              <a:rPr lang="ru-RU" i="1" dirty="0">
                <a:solidFill>
                  <a:srgbClr val="880000"/>
                </a:solidFill>
                <a:highlight>
                  <a:srgbClr val="FFFFFF"/>
                </a:highlight>
                <a:latin typeface="Consolas" panose="020B0609020204030204" pitchFamily="49" charset="0"/>
              </a:rPr>
              <a:t>sqrt</a:t>
            </a:r>
            <a:r>
              <a:rPr lang="ru-RU" dirty="0">
                <a:solidFill>
                  <a:srgbClr val="000000"/>
                </a:solidFill>
                <a:highlight>
                  <a:srgbClr val="FFFFFF"/>
                </a:highlight>
                <a:latin typeface="Consolas" panose="020B0609020204030204" pitchFamily="49" charset="0"/>
              </a:rPr>
              <a:t>(2.0 * </a:t>
            </a:r>
            <a:r>
              <a:rPr lang="ru-RU" dirty="0">
                <a:solidFill>
                  <a:srgbClr val="000080"/>
                </a:solidFill>
                <a:highlight>
                  <a:srgbClr val="FFFFFF"/>
                </a:highlight>
                <a:latin typeface="Consolas" panose="020B0609020204030204" pitchFamily="49" charset="0"/>
              </a:rPr>
              <a:t>g </a:t>
            </a:r>
            <a:r>
              <a:rPr lang="ru-RU" dirty="0">
                <a:solidFill>
                  <a:srgbClr val="000000"/>
                </a:solidFill>
                <a:highlight>
                  <a:srgbClr val="FFFFFF"/>
                </a:highlight>
                <a:latin typeface="Consolas" panose="020B0609020204030204" pitchFamily="49" charset="0"/>
              </a:rPr>
              <a:t>* </a:t>
            </a:r>
            <a:r>
              <a:rPr lang="ru-RU" dirty="0">
                <a:solidFill>
                  <a:srgbClr val="000080"/>
                </a:solidFill>
                <a:highlight>
                  <a:srgbClr val="FFFFFF"/>
                </a:highlight>
                <a:latin typeface="Consolas" panose="020B0609020204030204" pitchFamily="49" charset="0"/>
              </a:rPr>
              <a:t>h</a:t>
            </a:r>
            <a:r>
              <a:rPr lang="ru-RU" dirty="0">
                <a:solidFill>
                  <a:srgbClr val="000000"/>
                </a:solidFill>
                <a:highlight>
                  <a:srgbClr val="FFFFFF"/>
                </a:highlight>
                <a:latin typeface="Consolas" panose="020B0609020204030204" pitchFamily="49" charset="0"/>
              </a:rPr>
              <a:t>);</a:t>
            </a:r>
            <a:endParaRPr lang="ru-RU" dirty="0">
              <a:solidFill>
                <a:srgbClr val="008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p>
          <a:p>
            <a:pPr marL="0" lvl="0" indent="0" defTabSz="457200">
              <a:lnSpc>
                <a:spcPct val="100000"/>
              </a:lnSpc>
              <a:spcBef>
                <a:spcPts val="0"/>
              </a:spcBef>
              <a:spcAft>
                <a:spcPts val="0"/>
              </a:spcAft>
              <a:buClrTx/>
              <a:buSzTx/>
              <a:buNone/>
              <a:tabLst>
                <a:tab pos="538163" algn="l"/>
                <a:tab pos="2955925" algn="l"/>
                <a:tab pos="4033838" algn="l"/>
              </a:tabLst>
            </a:pPr>
            <a:r>
              <a:rPr lang="en-US" dirty="0" smtClean="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&lt;&lt;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Рассчитанная скорость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&lt;&lt; </a:t>
            </a:r>
            <a:r>
              <a:rPr lang="ru-RU" dirty="0">
                <a:solidFill>
                  <a:srgbClr val="800000"/>
                </a:solidFill>
                <a:highlight>
                  <a:srgbClr val="FFFFFF"/>
                </a:highlight>
                <a:latin typeface="Consolas" panose="020B0609020204030204" pitchFamily="49" charset="0"/>
              </a:rPr>
              <a:t>" м/с" </a:t>
            </a:r>
            <a:r>
              <a:rPr lang="ru-RU" dirty="0">
                <a:solidFill>
                  <a:srgbClr val="000000"/>
                </a:solidFill>
                <a:highlight>
                  <a:srgbClr val="FFFFFF"/>
                </a:highlight>
                <a:latin typeface="Consolas" panose="020B0609020204030204" pitchFamily="49" charset="0"/>
              </a:rPr>
              <a:t>&lt;&lt; </a:t>
            </a:r>
            <a:r>
              <a:rPr lang="en-US" dirty="0">
                <a:solidFill>
                  <a:srgbClr val="800000"/>
                </a:solidFill>
                <a:highlight>
                  <a:srgbClr val="FFFFFF"/>
                </a:highlight>
                <a:latin typeface="Consolas" panose="020B0609020204030204" pitchFamily="49" charset="0"/>
              </a:rPr>
              <a:t>endl</a:t>
            </a: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r>
              <a:rPr lang="ru-RU" i="1" dirty="0">
                <a:solidFill>
                  <a:srgbClr val="880000"/>
                </a:solidFill>
                <a:highlight>
                  <a:srgbClr val="FFFFFF"/>
                </a:highlight>
                <a:latin typeface="Consolas" panose="020B0609020204030204" pitchFamily="49" charset="0"/>
              </a:rPr>
              <a:t>_getch</a:t>
            </a:r>
            <a:r>
              <a:rPr lang="ru-RU" dirty="0">
                <a:solidFill>
                  <a:srgbClr val="000000"/>
                </a:solidFill>
                <a:highlight>
                  <a:srgbClr val="FFFFFF"/>
                </a:highlight>
                <a:latin typeface="Consolas" panose="020B0609020204030204" pitchFamily="49" charset="0"/>
              </a:rPr>
              <a:t>();</a:t>
            </a: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    </a:t>
            </a:r>
            <a:r>
              <a:rPr lang="ru-RU" dirty="0">
                <a:solidFill>
                  <a:srgbClr val="0000FF"/>
                </a:solidFill>
                <a:highlight>
                  <a:srgbClr val="FFFFFF"/>
                </a:highlight>
                <a:latin typeface="Consolas" panose="020B0609020204030204" pitchFamily="49" charset="0"/>
              </a:rPr>
              <a:t>return</a:t>
            </a:r>
            <a:r>
              <a:rPr lang="ru-RU" dirty="0">
                <a:solidFill>
                  <a:srgbClr val="000000"/>
                </a:solidFill>
                <a:highlight>
                  <a:srgbClr val="FFFFFF"/>
                </a:highlight>
                <a:latin typeface="Consolas" panose="020B0609020204030204" pitchFamily="49" charset="0"/>
              </a:rPr>
              <a:t> 0;</a:t>
            </a:r>
          </a:p>
          <a:p>
            <a:pPr marL="0" lvl="0" indent="0" defTabSz="457200">
              <a:lnSpc>
                <a:spcPct val="100000"/>
              </a:lnSpc>
              <a:spcBef>
                <a:spcPts val="0"/>
              </a:spcBef>
              <a:spcAft>
                <a:spcPts val="0"/>
              </a:spcAft>
              <a:buClrTx/>
              <a:buSzTx/>
              <a:buNone/>
              <a:tabLst>
                <a:tab pos="538163" algn="l"/>
                <a:tab pos="2955925" algn="l"/>
                <a:tab pos="4033838" algn="l"/>
              </a:tabLst>
            </a:pPr>
            <a:r>
              <a:rPr lang="ru-RU" dirty="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
        <p:nvSpPr>
          <p:cNvPr id="7" name="Знак запрета 6"/>
          <p:cNvSpPr/>
          <p:nvPr/>
        </p:nvSpPr>
        <p:spPr>
          <a:xfrm>
            <a:off x="1835696" y="1484784"/>
            <a:ext cx="2952328" cy="2736304"/>
          </a:xfrm>
          <a:prstGeom prst="noSmoking">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FF0000"/>
              </a:solidFill>
            </a:endParaRPr>
          </a:p>
        </p:txBody>
      </p:sp>
      <p:sp>
        <p:nvSpPr>
          <p:cNvPr id="8" name="TextBox 7"/>
          <p:cNvSpPr txBox="1"/>
          <p:nvPr/>
        </p:nvSpPr>
        <p:spPr>
          <a:xfrm>
            <a:off x="6732240" y="1196752"/>
            <a:ext cx="1368152" cy="2400657"/>
          </a:xfrm>
          <a:prstGeom prst="rect">
            <a:avLst/>
          </a:prstGeom>
          <a:noFill/>
        </p:spPr>
        <p:txBody>
          <a:bodyPr wrap="square" rtlCol="0">
            <a:spAutoFit/>
          </a:bodyPr>
          <a:lstStyle/>
          <a:p>
            <a:r>
              <a:rPr lang="en-US" sz="15000" b="1" dirty="0" smtClean="0">
                <a:solidFill>
                  <a:schemeClr val="tx1">
                    <a:lumMod val="65000"/>
                    <a:lumOff val="35000"/>
                  </a:schemeClr>
                </a:solidFill>
              </a:rPr>
              <a:t>?</a:t>
            </a:r>
            <a:endParaRPr lang="ru-RU" sz="15000" b="1" dirty="0">
              <a:solidFill>
                <a:schemeClr val="tx1">
                  <a:lumMod val="65000"/>
                  <a:lumOff val="35000"/>
                </a:schemeClr>
              </a:solidFill>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410289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128</a:t>
            </a:fld>
            <a:endParaRPr lang="en-US"/>
          </a:p>
        </p:txBody>
      </p:sp>
      <p:sp>
        <p:nvSpPr>
          <p:cNvPr id="7" name="Текст 7"/>
          <p:cNvSpPr txBox="1">
            <a:spLocks/>
          </p:cNvSpPr>
          <p:nvPr/>
        </p:nvSpPr>
        <p:spPr>
          <a:xfrm>
            <a:off x="251520" y="1052736"/>
            <a:ext cx="8171145" cy="500455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pPr>
            <a:r>
              <a:rPr lang="ru-RU" sz="2200" dirty="0" smtClean="0">
                <a:solidFill>
                  <a:srgbClr val="008000"/>
                </a:solidFill>
                <a:highlight>
                  <a:srgbClr val="FFFFFF"/>
                </a:highlight>
                <a:latin typeface="Consolas" panose="020B0609020204030204" pitchFamily="49" charset="0"/>
              </a:rPr>
              <a:t>// Демонстрируе</a:t>
            </a:r>
            <a:r>
              <a:rPr lang="ru-RU" sz="2200" dirty="0">
                <a:solidFill>
                  <a:srgbClr val="008000"/>
                </a:solidFill>
                <a:highlight>
                  <a:srgbClr val="FFFFFF"/>
                </a:highlight>
                <a:latin typeface="Consolas" panose="020B0609020204030204" pitchFamily="49" charset="0"/>
              </a:rPr>
              <a:t>м</a:t>
            </a:r>
            <a:r>
              <a:rPr lang="ru-RU" sz="2200" dirty="0" smtClean="0">
                <a:solidFill>
                  <a:srgbClr val="008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форматируемый вывод в С++</a:t>
            </a:r>
            <a:endParaRPr lang="ru-RU"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 </a:t>
            </a:r>
            <a:r>
              <a:rPr lang="en-US" sz="2200" dirty="0">
                <a:solidFill>
                  <a:srgbClr val="000000"/>
                </a:solidFill>
                <a:highlight>
                  <a:srgbClr val="FFFFFF"/>
                </a:highlight>
                <a:latin typeface="Consolas" panose="020B0609020204030204" pitchFamily="49" charset="0"/>
              </a:rPr>
              <a:t>456;</a:t>
            </a:r>
          </a:p>
          <a:p>
            <a:pPr>
              <a:lnSpc>
                <a:spcPct val="100000"/>
              </a:lnSpc>
              <a:spcBef>
                <a:spcPts val="0"/>
              </a:spcBef>
              <a:spcAft>
                <a:spcPts val="0"/>
              </a:spcAft>
            </a:pPr>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24.6782;</a:t>
            </a:r>
          </a:p>
          <a:p>
            <a:pPr>
              <a:lnSpc>
                <a:spcPct val="100000"/>
              </a:lnSpc>
              <a:spcBef>
                <a:spcPts val="0"/>
              </a:spcBef>
              <a:spcAft>
                <a:spcPts val="0"/>
              </a:spcAft>
            </a:pPr>
            <a:r>
              <a:rPr lang="en-US" sz="2200" dirty="0" smtClean="0">
                <a:solidFill>
                  <a:srgbClr val="0000FF"/>
                </a:solidFill>
                <a:highlight>
                  <a:srgbClr val="FFFFFF"/>
                </a:highlight>
                <a:latin typeface="Consolas" panose="020B0609020204030204" pitchFamily="49" charset="0"/>
              </a:rPr>
              <a:t>bool</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 </a:t>
            </a:r>
            <a:r>
              <a:rPr lang="en-US" sz="2200" dirty="0">
                <a:solidFill>
                  <a:srgbClr val="0000FF"/>
                </a:solidFill>
                <a:highlight>
                  <a:srgbClr val="FFFFFF"/>
                </a:highlight>
                <a:latin typeface="Consolas" panose="020B0609020204030204" pitchFamily="49" charset="0"/>
              </a:rPr>
              <a:t>true</a:t>
            </a:r>
            <a:r>
              <a:rPr lang="en-US" sz="2200" dirty="0">
                <a:solidFill>
                  <a:srgbClr val="000000"/>
                </a:solidFill>
                <a:highlight>
                  <a:srgbClr val="FFFFFF"/>
                </a:highlight>
                <a:latin typeface="Consolas" panose="020B0609020204030204" pitchFamily="49" charset="0"/>
              </a:rPr>
              <a:t>;</a:t>
            </a:r>
          </a:p>
          <a:p>
            <a:pPr>
              <a:lnSpc>
                <a:spcPct val="100000"/>
              </a:lnSpc>
              <a:spcBef>
                <a:spcPts val="0"/>
              </a:spcBef>
              <a:spcAft>
                <a:spcPts val="0"/>
              </a:spcAft>
              <a:tabLst>
                <a:tab pos="2424113" algn="l"/>
              </a:tabLst>
            </a:pPr>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 </a:t>
            </a:r>
            <a:r>
              <a:rPr lang="en-US" sz="2200" dirty="0">
                <a:solidFill>
                  <a:srgbClr val="000000"/>
                </a:solidFill>
                <a:highlight>
                  <a:srgbClr val="FFFFFF"/>
                </a:highlight>
                <a:latin typeface="Consolas" panose="020B0609020204030204" pitchFamily="49" charset="0"/>
              </a:rPr>
              <a:t>66</a:t>
            </a:r>
            <a:r>
              <a:rPr lang="en-US" sz="2200" dirty="0" smtClean="0">
                <a:solidFill>
                  <a:srgbClr val="000000"/>
                </a:solidFill>
                <a:highlight>
                  <a:srgbClr val="FFFFFF"/>
                </a:highlight>
                <a:latin typeface="Consolas" panose="020B0609020204030204" pitchFamily="49" charset="0"/>
              </a:rPr>
              <a:t>;</a:t>
            </a:r>
            <a:r>
              <a:rPr lang="en-US" sz="2200" dirty="0">
                <a:solidFill>
                  <a:srgbClr val="008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 'B'</a:t>
            </a:r>
            <a:endParaRPr lang="en-US"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dirty="0" smtClean="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 </a:t>
            </a:r>
            <a:r>
              <a:rPr lang="en-US" sz="2200" dirty="0">
                <a:solidFill>
                  <a:srgbClr val="000000"/>
                </a:solidFill>
                <a:highlight>
                  <a:srgbClr val="FFFFFF"/>
                </a:highlight>
                <a:latin typeface="Consolas" panose="020B0609020204030204" pitchFamily="49" charset="0"/>
              </a:rPr>
              <a:t>&amp;</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a:t>
            </a:r>
          </a:p>
          <a:p>
            <a:pPr>
              <a:lnSpc>
                <a:spcPct val="100000"/>
              </a:lnSpc>
              <a:spcBef>
                <a:spcPts val="600"/>
              </a:spcBef>
              <a:spcAft>
                <a:spcPts val="0"/>
              </a:spcAft>
            </a:pPr>
            <a:r>
              <a:rPr lang="fr-FR" sz="2200" i="1" dirty="0" smtClean="0">
                <a:solidFill>
                  <a:srgbClr val="000080"/>
                </a:solidFill>
                <a:highlight>
                  <a:srgbClr val="FFFFFF"/>
                </a:highlight>
                <a:latin typeface="Consolas" panose="020B0609020204030204" pitchFamily="49" charset="0"/>
              </a:rPr>
              <a:t>cout</a:t>
            </a:r>
            <a:r>
              <a:rPr lang="fr-FR" sz="2200" dirty="0" smtClean="0">
                <a:solidFill>
                  <a:srgbClr val="0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&lt;&lt; -125 / 2 &lt;&lt; </a:t>
            </a:r>
            <a:r>
              <a:rPr lang="fr-FR" sz="2200" i="1" dirty="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endParaRPr lang="fr-FR"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5.6e12 * 2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FF"/>
                </a:solidFill>
                <a:highlight>
                  <a:srgbClr val="FFFFFF"/>
                </a:highlight>
                <a:latin typeface="Consolas" panose="020B0609020204030204" pitchFamily="49" charset="0"/>
              </a:rPr>
              <a:t>true</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lnSpc>
                <a:spcPct val="100000"/>
              </a:lnSpc>
              <a:spcBef>
                <a:spcPts val="0"/>
              </a:spcBef>
              <a:spcAft>
                <a:spcPts val="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p</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9"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Пример форматированного вывода</a:t>
            </a:r>
            <a:endParaRPr lang="ru-RU" sz="4200" b="1" dirty="0">
              <a:solidFill>
                <a:schemeClr val="tx1">
                  <a:lumMod val="50000"/>
                  <a:lumOff val="50000"/>
                </a:schemeClr>
              </a:solidFill>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TextBox 9"/>
          <p:cNvSpPr txBox="1"/>
          <p:nvPr/>
        </p:nvSpPr>
        <p:spPr>
          <a:xfrm>
            <a:off x="5256076" y="3140968"/>
            <a:ext cx="2304256" cy="2844316"/>
          </a:xfrm>
          <a:prstGeom prst="rect">
            <a:avLst/>
          </a:prstGeom>
          <a:solidFill>
            <a:schemeClr val="tx1"/>
          </a:solidFill>
          <a:ln>
            <a:solidFill>
              <a:schemeClr val="tx1"/>
            </a:solidFill>
          </a:ln>
        </p:spPr>
        <p:txBody>
          <a:bodyPr wrap="square" rtlCol="0">
            <a:noAutofit/>
          </a:bodyPr>
          <a:lstStyle/>
          <a:p>
            <a:r>
              <a:rPr lang="ru-RU" sz="2200" dirty="0" smtClean="0">
                <a:solidFill>
                  <a:schemeClr val="bg1">
                    <a:lumMod val="95000"/>
                  </a:schemeClr>
                </a:solidFill>
                <a:latin typeface="Consolas" panose="020B0609020204030204" pitchFamily="49" charset="0"/>
                <a:cs typeface="Consolas" panose="020B0609020204030204" pitchFamily="49" charset="0"/>
              </a:rPr>
              <a:t>-62</a:t>
            </a:r>
            <a:endParaRPr lang="ru-RU" sz="2200" dirty="0">
              <a:solidFill>
                <a:schemeClr val="bg1">
                  <a:lumMod val="95000"/>
                </a:schemeClr>
              </a:solidFill>
              <a:latin typeface="Consolas" panose="020B0609020204030204" pitchFamily="49" charset="0"/>
              <a:cs typeface="Consolas" panose="020B0609020204030204" pitchFamily="49" charset="0"/>
            </a:endParaRPr>
          </a:p>
          <a:p>
            <a:r>
              <a:rPr lang="ru-RU" sz="2200" dirty="0" smtClean="0">
                <a:solidFill>
                  <a:schemeClr val="bg1">
                    <a:lumMod val="95000"/>
                  </a:schemeClr>
                </a:solidFill>
                <a:latin typeface="Consolas" panose="020B0609020204030204" pitchFamily="49" charset="0"/>
                <a:cs typeface="Consolas" panose="020B0609020204030204" pitchFamily="49" charset="0"/>
              </a:rPr>
              <a:t>1.12</a:t>
            </a:r>
            <a:r>
              <a:rPr lang="en-US" sz="2200" dirty="0" smtClean="0">
                <a:solidFill>
                  <a:schemeClr val="bg1">
                    <a:lumMod val="95000"/>
                  </a:schemeClr>
                </a:solidFill>
                <a:latin typeface="Consolas" panose="020B0609020204030204" pitchFamily="49" charset="0"/>
                <a:cs typeface="Consolas" panose="020B0609020204030204" pitchFamily="49" charset="0"/>
              </a:rPr>
              <a:t>e+013</a:t>
            </a:r>
          </a:p>
          <a:p>
            <a:r>
              <a:rPr lang="en-US" sz="2200" dirty="0" smtClean="0">
                <a:solidFill>
                  <a:schemeClr val="bg1">
                    <a:lumMod val="95000"/>
                  </a:schemeClr>
                </a:solidFill>
                <a:latin typeface="Consolas" panose="020B0609020204030204" pitchFamily="49" charset="0"/>
                <a:cs typeface="Consolas" panose="020B0609020204030204" pitchFamily="49" charset="0"/>
              </a:rPr>
              <a:t>0</a:t>
            </a:r>
          </a:p>
          <a:p>
            <a:r>
              <a:rPr lang="en-US" sz="2200" dirty="0" smtClean="0">
                <a:solidFill>
                  <a:schemeClr val="bg1">
                    <a:lumMod val="95000"/>
                  </a:schemeClr>
                </a:solidFill>
                <a:latin typeface="Consolas" panose="020B0609020204030204" pitchFamily="49" charset="0"/>
                <a:cs typeface="Consolas" panose="020B0609020204030204" pitchFamily="49" charset="0"/>
              </a:rPr>
              <a:t>456</a:t>
            </a:r>
          </a:p>
          <a:p>
            <a:r>
              <a:rPr lang="en-US" sz="2200" dirty="0" smtClean="0">
                <a:solidFill>
                  <a:schemeClr val="bg1">
                    <a:lumMod val="95000"/>
                  </a:schemeClr>
                </a:solidFill>
                <a:latin typeface="Consolas" panose="020B0609020204030204" pitchFamily="49" charset="0"/>
                <a:cs typeface="Consolas" panose="020B0609020204030204" pitchFamily="49" charset="0"/>
              </a:rPr>
              <a:t>24.6782</a:t>
            </a:r>
          </a:p>
          <a:p>
            <a:r>
              <a:rPr lang="en-US" sz="2200" dirty="0" smtClean="0">
                <a:solidFill>
                  <a:schemeClr val="bg1">
                    <a:lumMod val="95000"/>
                  </a:schemeClr>
                </a:solidFill>
                <a:latin typeface="Consolas" panose="020B0609020204030204" pitchFamily="49" charset="0"/>
                <a:cs typeface="Consolas" panose="020B0609020204030204" pitchFamily="49" charset="0"/>
              </a:rPr>
              <a:t>1</a:t>
            </a:r>
          </a:p>
          <a:p>
            <a:r>
              <a:rPr lang="en-US" sz="2200" dirty="0" smtClean="0">
                <a:solidFill>
                  <a:schemeClr val="bg1">
                    <a:lumMod val="95000"/>
                  </a:schemeClr>
                </a:solidFill>
                <a:latin typeface="Consolas" panose="020B0609020204030204" pitchFamily="49" charset="0"/>
                <a:cs typeface="Consolas" panose="020B0609020204030204" pitchFamily="49" charset="0"/>
              </a:rPr>
              <a:t>B</a:t>
            </a:r>
          </a:p>
          <a:p>
            <a:r>
              <a:rPr lang="en-US" sz="2200" dirty="0" smtClean="0">
                <a:solidFill>
                  <a:schemeClr val="bg1">
                    <a:lumMod val="95000"/>
                  </a:schemeClr>
                </a:solidFill>
                <a:latin typeface="Consolas" panose="020B0609020204030204" pitchFamily="49" charset="0"/>
                <a:cs typeface="Consolas" panose="020B0609020204030204" pitchFamily="49" charset="0"/>
              </a:rPr>
              <a:t>0013FF50</a:t>
            </a:r>
            <a:endParaRPr lang="ru-RU" sz="2200" dirty="0">
              <a:solidFill>
                <a:schemeClr val="bg1">
                  <a:lumMod val="9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671466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129</a:t>
            </a:fld>
            <a:endParaRPr lang="en-US"/>
          </a:p>
        </p:txBody>
      </p:sp>
      <p:sp>
        <p:nvSpPr>
          <p:cNvPr id="9"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10" name="Rectangle 3"/>
          <p:cNvSpPr txBox="1">
            <a:spLocks noChangeArrowheads="1"/>
          </p:cNvSpPr>
          <p:nvPr/>
        </p:nvSpPr>
        <p:spPr>
          <a:xfrm>
            <a:off x="251520" y="1052736"/>
            <a:ext cx="8640960" cy="496855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600"/>
              </a:spcBef>
              <a:spcAft>
                <a:spcPts val="0"/>
              </a:spcAft>
              <a:tabLst>
                <a:tab pos="2593975" algn="l"/>
              </a:tabLst>
              <a:defRPr/>
            </a:pPr>
            <a:r>
              <a:rPr lang="ru-RU" sz="2200" dirty="0"/>
              <a:t>В операторе </a:t>
            </a:r>
            <a:r>
              <a:rPr lang="en-US" sz="2200" dirty="0" smtClean="0"/>
              <a:t/>
            </a:r>
            <a:br>
              <a:rPr lang="en-US" sz="2200" dirty="0" smtClean="0"/>
            </a:b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Рассчитанная скорость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&lt;&lt; </a:t>
            </a:r>
            <a:r>
              <a:rPr lang="ru-RU" dirty="0">
                <a:solidFill>
                  <a:srgbClr val="800000"/>
                </a:solidFill>
                <a:highlight>
                  <a:srgbClr val="FFFFFF"/>
                </a:highlight>
                <a:latin typeface="Consolas" panose="020B0609020204030204" pitchFamily="49" charset="0"/>
              </a:rPr>
              <a:t>" м/с" </a:t>
            </a:r>
            <a:r>
              <a:rPr lang="ru-RU" dirty="0">
                <a:solidFill>
                  <a:srgbClr val="000000"/>
                </a:solidFill>
                <a:highlight>
                  <a:srgbClr val="FFFFFF"/>
                </a:highlight>
                <a:latin typeface="Consolas" panose="020B0609020204030204" pitchFamily="49" charset="0"/>
              </a:rPr>
              <a:t>&lt;&lt; </a:t>
            </a:r>
            <a:r>
              <a:rPr lang="en-US" b="1" u="sng" dirty="0">
                <a:solidFill>
                  <a:srgbClr val="FF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marL="0" indent="0">
              <a:lnSpc>
                <a:spcPct val="100000"/>
              </a:lnSpc>
              <a:spcBef>
                <a:spcPts val="600"/>
              </a:spcBef>
              <a:spcAft>
                <a:spcPts val="0"/>
              </a:spcAft>
              <a:tabLst>
                <a:tab pos="2593975" algn="l"/>
              </a:tabLst>
              <a:defRPr/>
            </a:pPr>
            <a:r>
              <a:rPr lang="ru-RU" sz="2200" dirty="0" smtClean="0"/>
              <a:t>в </a:t>
            </a:r>
            <a:r>
              <a:rPr lang="ru-RU" sz="2200" dirty="0"/>
              <a:t>конце размещен </a:t>
            </a:r>
            <a:r>
              <a:rPr lang="ru-RU" sz="2200" b="1" dirty="0"/>
              <a:t>манипулятор </a:t>
            </a:r>
            <a:r>
              <a:rPr lang="en-US" b="1" u="sng" dirty="0">
                <a:solidFill>
                  <a:srgbClr val="FF0000"/>
                </a:solidFill>
                <a:highlight>
                  <a:srgbClr val="FFFFFF"/>
                </a:highlight>
                <a:latin typeface="Consolas" panose="020B0609020204030204" pitchFamily="49" charset="0"/>
              </a:rPr>
              <a:t>endl </a:t>
            </a:r>
            <a:endParaRPr lang="en-US" sz="2200" b="1" u="sng" dirty="0" smtClean="0">
              <a:solidFill>
                <a:srgbClr val="FF0000"/>
              </a:solidFill>
              <a:highlight>
                <a:srgbClr val="FFFFFF"/>
              </a:highlight>
              <a:latin typeface="Consolas" panose="020B0609020204030204" pitchFamily="49" charset="0"/>
            </a:endParaRPr>
          </a:p>
          <a:p>
            <a:pPr marL="0" indent="0">
              <a:lnSpc>
                <a:spcPct val="100000"/>
              </a:lnSpc>
              <a:spcBef>
                <a:spcPts val="600"/>
              </a:spcBef>
              <a:spcAft>
                <a:spcPts val="0"/>
              </a:spcAft>
              <a:tabLst>
                <a:tab pos="2593975" algn="l"/>
              </a:tabLst>
              <a:defRPr/>
            </a:pPr>
            <a:r>
              <a:rPr lang="ru-RU" sz="2200" dirty="0" smtClean="0"/>
              <a:t>Манипулятор </a:t>
            </a:r>
            <a:r>
              <a:rPr lang="ru-RU" sz="2200" dirty="0"/>
              <a:t>– особая операция, используемая совместно с операцией вставки </a:t>
            </a:r>
            <a:r>
              <a:rPr lang="en-US" sz="2200" b="1" dirty="0"/>
              <a:t>&lt;&lt;</a:t>
            </a:r>
            <a:r>
              <a:rPr lang="en-US" sz="2200" dirty="0"/>
              <a:t> </a:t>
            </a:r>
            <a:r>
              <a:rPr lang="ru-RU" sz="2200" dirty="0"/>
              <a:t>, чтобы видоизменять вывод, который делает программа.</a:t>
            </a:r>
          </a:p>
          <a:p>
            <a:pPr marL="0" indent="0">
              <a:lnSpc>
                <a:spcPct val="100000"/>
              </a:lnSpc>
              <a:spcBef>
                <a:spcPts val="600"/>
              </a:spcBef>
              <a:spcAft>
                <a:spcPts val="0"/>
              </a:spcAft>
              <a:tabLst>
                <a:tab pos="2593975" algn="l"/>
              </a:tabLst>
              <a:defRPr/>
            </a:pPr>
            <a:r>
              <a:rPr lang="ru-RU" sz="2200" dirty="0"/>
              <a:t>Манипулятор </a:t>
            </a:r>
            <a:r>
              <a:rPr lang="en-US" sz="2200" b="1" dirty="0"/>
              <a:t>endl</a:t>
            </a:r>
            <a:r>
              <a:rPr lang="en-US" sz="2200" dirty="0"/>
              <a:t> </a:t>
            </a:r>
            <a:r>
              <a:rPr lang="ru-RU" sz="2200" dirty="0"/>
              <a:t>вставляет в символьный поток символ окончания строки. Весь последующий текст будет печататься с новой строки. </a:t>
            </a:r>
          </a:p>
          <a:p>
            <a:pPr marL="0" indent="0">
              <a:lnSpc>
                <a:spcPct val="100000"/>
              </a:lnSpc>
              <a:spcBef>
                <a:spcPts val="600"/>
              </a:spcBef>
              <a:spcAft>
                <a:spcPts val="0"/>
              </a:spcAft>
              <a:tabLst>
                <a:tab pos="2593975" algn="l"/>
              </a:tabLst>
              <a:defRPr/>
            </a:pPr>
            <a:r>
              <a:rPr lang="ru-RU" sz="2200" dirty="0"/>
              <a:t>Т</a:t>
            </a:r>
            <a:r>
              <a:rPr lang="ru-RU" sz="2200" dirty="0" smtClean="0"/>
              <a:t>от </a:t>
            </a:r>
            <a:r>
              <a:rPr lang="ru-RU" sz="2200" dirty="0"/>
              <a:t>же эффект </a:t>
            </a:r>
            <a:r>
              <a:rPr lang="ru-RU" sz="2200" dirty="0" smtClean="0"/>
              <a:t>получается </a:t>
            </a:r>
            <a:r>
              <a:rPr lang="ru-RU" sz="2200" dirty="0"/>
              <a:t>вставкой в поток </a:t>
            </a:r>
            <a:r>
              <a:rPr lang="ru-RU" sz="2200" dirty="0" smtClean="0"/>
              <a:t>управляющего символа </a:t>
            </a:r>
            <a:r>
              <a:rPr lang="ru-RU" sz="2200" dirty="0"/>
              <a:t>\</a:t>
            </a:r>
            <a:r>
              <a:rPr lang="en-US" sz="2200" dirty="0"/>
              <a:t>n</a:t>
            </a:r>
            <a:r>
              <a:rPr lang="ru-RU" sz="2200" dirty="0" smtClean="0"/>
              <a:t>:</a:t>
            </a:r>
          </a:p>
          <a:p>
            <a:pPr marL="0" indent="0">
              <a:lnSpc>
                <a:spcPct val="100000"/>
              </a:lnSpc>
              <a:spcBef>
                <a:spcPts val="600"/>
              </a:spcBef>
              <a:spcAft>
                <a:spcPts val="0"/>
              </a:spcAft>
              <a:tabLst>
                <a:tab pos="2593975" algn="l"/>
              </a:tabLst>
              <a:defRPr/>
            </a:pP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Рассчитанная скорость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&lt;&lt; </a:t>
            </a:r>
            <a:r>
              <a:rPr lang="ru-RU" dirty="0">
                <a:solidFill>
                  <a:srgbClr val="800000"/>
                </a:solidFill>
                <a:highlight>
                  <a:srgbClr val="FFFFFF"/>
                </a:highlight>
                <a:latin typeface="Consolas" panose="020B0609020204030204" pitchFamily="49" charset="0"/>
              </a:rPr>
              <a:t>" </a:t>
            </a:r>
            <a:r>
              <a:rPr lang="ru-RU" dirty="0" smtClean="0">
                <a:solidFill>
                  <a:srgbClr val="800000"/>
                </a:solidFill>
                <a:highlight>
                  <a:srgbClr val="FFFFFF"/>
                </a:highlight>
                <a:latin typeface="Consolas" panose="020B0609020204030204" pitchFamily="49" charset="0"/>
              </a:rPr>
              <a:t>м/с"</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smtClean="0">
                <a:solidFill>
                  <a:srgbClr val="800000"/>
                </a:solidFill>
                <a:highlight>
                  <a:srgbClr val="FFFFFF"/>
                </a:highlight>
                <a:latin typeface="Consolas" panose="020B0609020204030204" pitchFamily="49" charset="0"/>
              </a:rPr>
              <a:t>\n'</a:t>
            </a:r>
            <a:r>
              <a:rPr lang="en-US" dirty="0" smtClean="0">
                <a:solidFill>
                  <a:srgbClr val="000000"/>
                </a:solidFill>
                <a:highlight>
                  <a:srgbClr val="FFFFFF"/>
                </a:highlight>
                <a:latin typeface="Consolas" panose="020B0609020204030204" pitchFamily="49" charset="0"/>
              </a:rPr>
              <a:t>;</a:t>
            </a:r>
            <a:endParaRPr lang="ru-RU" dirty="0" smtClean="0">
              <a:highlight>
                <a:srgbClr val="FFFFFF"/>
              </a:highlight>
            </a:endParaRPr>
          </a:p>
          <a:p>
            <a:pPr marL="0" indent="0">
              <a:lnSpc>
                <a:spcPct val="100000"/>
              </a:lnSpc>
              <a:spcBef>
                <a:spcPts val="600"/>
              </a:spcBef>
              <a:spcAft>
                <a:spcPts val="0"/>
              </a:spcAft>
              <a:tabLst>
                <a:tab pos="2593975" algn="l"/>
              </a:tabLst>
              <a:defRPr/>
            </a:pPr>
            <a:r>
              <a:rPr lang="ru-RU" sz="2200" dirty="0" smtClean="0"/>
              <a:t>Можно указать </a:t>
            </a:r>
            <a:r>
              <a:rPr lang="en-US" sz="2200" dirty="0" smtClean="0"/>
              <a:t>\n</a:t>
            </a:r>
            <a:r>
              <a:rPr lang="ru-RU" sz="2200" dirty="0" smtClean="0"/>
              <a:t> прямо в тексте: </a:t>
            </a:r>
          </a:p>
          <a:p>
            <a:pPr marL="0" indent="0">
              <a:lnSpc>
                <a:spcPct val="100000"/>
              </a:lnSpc>
              <a:spcBef>
                <a:spcPts val="600"/>
              </a:spcBef>
              <a:spcAft>
                <a:spcPts val="0"/>
              </a:spcAft>
              <a:tabLst>
                <a:tab pos="2593975" algn="l"/>
              </a:tabLst>
              <a:defRPr/>
            </a:pP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smtClean="0">
                <a:solidFill>
                  <a:srgbClr val="800000"/>
                </a:solidFill>
                <a:highlight>
                  <a:srgbClr val="FFFFFF"/>
                </a:highlight>
                <a:latin typeface="Consolas" panose="020B0609020204030204" pitchFamily="49" charset="0"/>
              </a:rPr>
              <a:t>"</a:t>
            </a:r>
            <a:r>
              <a:rPr lang="ru-RU" dirty="0" smtClean="0">
                <a:solidFill>
                  <a:srgbClr val="800000"/>
                </a:solidFill>
                <a:highlight>
                  <a:srgbClr val="FFFFFF"/>
                </a:highlight>
                <a:latin typeface="Consolas" panose="020B0609020204030204" pitchFamily="49" charset="0"/>
              </a:rPr>
              <a:t>\</a:t>
            </a:r>
            <a:r>
              <a:rPr lang="en-US" dirty="0" smtClean="0">
                <a:solidFill>
                  <a:srgbClr val="800000"/>
                </a:solidFill>
                <a:highlight>
                  <a:srgbClr val="FFFFFF"/>
                </a:highlight>
                <a:latin typeface="Consolas" panose="020B0609020204030204" pitchFamily="49" charset="0"/>
              </a:rPr>
              <a:t>n</a:t>
            </a:r>
            <a:r>
              <a:rPr lang="ru-RU" dirty="0" smtClean="0">
                <a:solidFill>
                  <a:srgbClr val="800000"/>
                </a:solidFill>
                <a:highlight>
                  <a:srgbClr val="FFFFFF"/>
                </a:highlight>
                <a:latin typeface="Consolas" panose="020B0609020204030204" pitchFamily="49" charset="0"/>
              </a:rPr>
              <a:t>Это новая строка</a:t>
            </a:r>
            <a:r>
              <a:rPr lang="en-US" dirty="0" smtClean="0">
                <a:solidFill>
                  <a:srgbClr val="8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pPr marL="0" indent="0">
              <a:lnSpc>
                <a:spcPct val="100000"/>
              </a:lnSpc>
              <a:spcBef>
                <a:spcPts val="600"/>
              </a:spcBef>
              <a:spcAft>
                <a:spcPts val="0"/>
              </a:spcAft>
              <a:tabLst>
                <a:tab pos="2593975" algn="l"/>
              </a:tabLst>
              <a:defRPr/>
            </a:pP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i="1" dirty="0" smtClean="0">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 &lt;&lt; </a:t>
            </a:r>
            <a:r>
              <a:rPr lang="en-US" dirty="0" smtClean="0">
                <a:solidFill>
                  <a:srgbClr val="800000"/>
                </a:solidFill>
                <a:highlight>
                  <a:srgbClr val="FFFFFF"/>
                </a:highlight>
                <a:latin typeface="Consolas" panose="020B0609020204030204" pitchFamily="49" charset="0"/>
              </a:rPr>
              <a:t>"</a:t>
            </a:r>
            <a:r>
              <a:rPr lang="ru-RU" dirty="0" smtClean="0">
                <a:solidFill>
                  <a:srgbClr val="800000"/>
                </a:solidFill>
                <a:highlight>
                  <a:srgbClr val="FFFFFF"/>
                </a:highlight>
                <a:latin typeface="Consolas" panose="020B0609020204030204" pitchFamily="49" charset="0"/>
              </a:rPr>
              <a:t>Это </a:t>
            </a:r>
            <a:r>
              <a:rPr lang="ru-RU" dirty="0">
                <a:solidFill>
                  <a:srgbClr val="800000"/>
                </a:solidFill>
                <a:highlight>
                  <a:srgbClr val="FFFFFF"/>
                </a:highlight>
                <a:latin typeface="Consolas" panose="020B0609020204030204" pitchFamily="49" charset="0"/>
              </a:rPr>
              <a:t>новая строка</a:t>
            </a:r>
            <a:r>
              <a:rPr lang="en-US" dirty="0" smtClean="0">
                <a:solidFill>
                  <a:srgbClr val="800000"/>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endParaRPr lang="en-US" b="1"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0249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116632"/>
            <a:ext cx="7543800" cy="652848"/>
          </a:xfrm>
        </p:spPr>
        <p:txBody>
          <a:bodyPr>
            <a:normAutofit fontScale="90000"/>
          </a:bodyPr>
          <a:lstStyle/>
          <a:p>
            <a:r>
              <a:rPr lang="ru-RU" dirty="0"/>
              <a:t>Немного </a:t>
            </a:r>
            <a:r>
              <a:rPr lang="ru-RU" dirty="0" smtClean="0"/>
              <a:t>истории</a:t>
            </a:r>
            <a:endParaRPr lang="ru-RU" dirty="0"/>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13</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3583539614"/>
              </p:ext>
            </p:extLst>
          </p:nvPr>
        </p:nvGraphicFramePr>
        <p:xfrm>
          <a:off x="251521" y="708184"/>
          <a:ext cx="8640959" cy="5491480"/>
        </p:xfrm>
        <a:graphic>
          <a:graphicData uri="http://schemas.openxmlformats.org/drawingml/2006/table">
            <a:tbl>
              <a:tblPr bandRow="1">
                <a:tableStyleId>{5C22544A-7EE6-4342-B048-85BDC9FD1C3A}</a:tableStyleId>
              </a:tblPr>
              <a:tblGrid>
                <a:gridCol w="748927"/>
                <a:gridCol w="823819"/>
                <a:gridCol w="7068213"/>
              </a:tblGrid>
              <a:tr h="123613">
                <a:tc>
                  <a:txBody>
                    <a:bodyPr/>
                    <a:lstStyle/>
                    <a:p>
                      <a:r>
                        <a:rPr lang="ru-RU" dirty="0" smtClean="0"/>
                        <a:t>1973</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Брайан Керниган и Деннис </a:t>
                      </a:r>
                      <a:r>
                        <a:rPr lang="ru-RU" dirty="0" err="1" smtClean="0"/>
                        <a:t>Ритчи</a:t>
                      </a:r>
                      <a:r>
                        <a:rPr lang="ru-RU" baseline="0" dirty="0" smtClean="0"/>
                        <a:t> разработали язык </a:t>
                      </a:r>
                      <a:r>
                        <a:rPr lang="en-US" baseline="0" dirty="0" smtClean="0"/>
                        <a:t>C</a:t>
                      </a:r>
                      <a:r>
                        <a:rPr lang="ru-RU" baseline="0" dirty="0" smtClean="0"/>
                        <a:t>и</a:t>
                      </a:r>
                      <a:endParaRPr lang="ru-RU" dirty="0" smtClean="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23613">
                <a:tc>
                  <a:txBody>
                    <a:bodyPr/>
                    <a:lstStyle/>
                    <a:p>
                      <a:r>
                        <a:rPr lang="ru-RU" dirty="0" smtClean="0"/>
                        <a:t>1978</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Керниган и </a:t>
                      </a:r>
                      <a:r>
                        <a:rPr lang="ru-RU" dirty="0" err="1" smtClean="0"/>
                        <a:t>Ритчи</a:t>
                      </a:r>
                      <a:r>
                        <a:rPr lang="ru-RU" dirty="0" smtClean="0"/>
                        <a:t> опубликовали первую редакцию книги</a:t>
                      </a:r>
                      <a:r>
                        <a:rPr lang="en-US" dirty="0" smtClean="0"/>
                        <a:t/>
                      </a:r>
                      <a:br>
                        <a:rPr lang="en-US" dirty="0" smtClean="0"/>
                      </a:br>
                      <a:r>
                        <a:rPr lang="ru-RU" dirty="0" smtClean="0"/>
                        <a:t>«Язык программирования Си»</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23613">
                <a:tc>
                  <a:txBody>
                    <a:bodyPr/>
                    <a:lstStyle/>
                    <a:p>
                      <a:r>
                        <a:rPr lang="ru-RU" dirty="0" smtClean="0"/>
                        <a:t>1983 </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err="1" smtClean="0"/>
                        <a:t>Бьёрн</a:t>
                      </a:r>
                      <a:r>
                        <a:rPr lang="ru-RU" dirty="0" smtClean="0"/>
                        <a:t> Страуструп представил раннюю версию языка «Си с классами»</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457200">
                <a:tc>
                  <a:txBody>
                    <a:bodyPr/>
                    <a:lstStyle/>
                    <a:p>
                      <a:r>
                        <a:rPr lang="ru-RU" smtClean="0"/>
                        <a:t>1985 </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mtClean="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Первый коммерческий выпуск C++,</a:t>
                      </a:r>
                      <a:r>
                        <a:rPr lang="en-US" dirty="0" smtClean="0"/>
                        <a:t/>
                      </a:r>
                      <a:br>
                        <a:rPr lang="en-US" dirty="0" smtClean="0"/>
                      </a:br>
                      <a:r>
                        <a:rPr lang="ru-RU" dirty="0" smtClean="0"/>
                        <a:t>язык приобретает современное название</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60496">
                <a:tc>
                  <a:txBody>
                    <a:bodyPr/>
                    <a:lstStyle/>
                    <a:p>
                      <a:r>
                        <a:rPr lang="ru-RU" smtClean="0"/>
                        <a:t>1986 </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mtClean="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mtClean="0"/>
                        <a:t>Первая книга по С++ - </a:t>
                      </a:r>
                      <a:r>
                        <a:rPr lang="en-US" smtClean="0"/>
                        <a:t>The C++ Programming Language</a:t>
                      </a:r>
                      <a:endParaRPr lang="ru-RU" smtClean="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23613">
                <a:tc>
                  <a:txBody>
                    <a:bodyPr/>
                    <a:lstStyle/>
                    <a:p>
                      <a:r>
                        <a:rPr lang="ru-RU" dirty="0" smtClean="0"/>
                        <a:t>1998</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mtClean="0"/>
                        <a:t>С++98</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1800" kern="1200" smtClean="0">
                          <a:solidFill>
                            <a:schemeClr val="dk1"/>
                          </a:solidFill>
                          <a:effectLst/>
                          <a:latin typeface="+mn-lt"/>
                          <a:ea typeface="+mn-ea"/>
                          <a:cs typeface="+mn-cs"/>
                        </a:rPr>
                        <a:t>Принят первый настоящий стандарт языка</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39120">
                <a:tc>
                  <a:txBody>
                    <a:bodyPr/>
                    <a:lstStyle/>
                    <a:p>
                      <a:r>
                        <a:rPr lang="ru-RU" dirty="0" smtClean="0"/>
                        <a:t>2003</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mtClean="0"/>
                        <a:t>С++03</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mtClean="0"/>
                        <a:t>Исправление ошибок и недочётов С++98</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ru-RU" dirty="0" smtClean="0"/>
                        <a:t>2005</a:t>
                      </a:r>
                    </a:p>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smtClean="0">
                          <a:solidFill>
                            <a:schemeClr val="dk1"/>
                          </a:solidFill>
                          <a:effectLst/>
                          <a:latin typeface="+mn-lt"/>
                          <a:ea typeface="+mn-ea"/>
                          <a:cs typeface="+mn-cs"/>
                        </a:rPr>
                        <a:t>Опубликован отчет </a:t>
                      </a:r>
                      <a:r>
                        <a:rPr lang="ru-RU" smtClean="0"/>
                        <a:t>С++</a:t>
                      </a:r>
                      <a:r>
                        <a:rPr lang="en-US" smtClean="0"/>
                        <a:t>TR1</a:t>
                      </a:r>
                      <a:r>
                        <a:rPr lang="ru-RU" smtClean="0"/>
                        <a:t> </a:t>
                      </a:r>
                      <a:r>
                        <a:rPr lang="ru-RU" sz="1800" kern="1200" smtClean="0">
                          <a:solidFill>
                            <a:schemeClr val="dk1"/>
                          </a:solidFill>
                          <a:effectLst/>
                          <a:latin typeface="+mn-lt"/>
                          <a:ea typeface="+mn-ea"/>
                          <a:cs typeface="+mn-cs"/>
                        </a:rPr>
                        <a:t>с предложения</a:t>
                      </a:r>
                      <a:r>
                        <a:rPr lang="ru-RU" sz="1800" kern="1200" baseline="0" smtClean="0">
                          <a:solidFill>
                            <a:schemeClr val="dk1"/>
                          </a:solidFill>
                          <a:effectLst/>
                          <a:latin typeface="+mn-lt"/>
                          <a:ea typeface="+mn-ea"/>
                          <a:cs typeface="+mn-cs"/>
                        </a:rPr>
                        <a:t> по расширению языка (</a:t>
                      </a:r>
                      <a:r>
                        <a:rPr lang="en-US" sz="1800" kern="1200" baseline="0" smtClean="0">
                          <a:solidFill>
                            <a:schemeClr val="dk1"/>
                          </a:solidFill>
                          <a:effectLst/>
                          <a:latin typeface="+mn-lt"/>
                          <a:ea typeface="+mn-ea"/>
                          <a:cs typeface="+mn-cs"/>
                        </a:rPr>
                        <a:t>smart pointers, auto, move, </a:t>
                      </a:r>
                      <a:r>
                        <a:rPr lang="ru-RU" sz="1800" kern="1200" baseline="0" smtClean="0">
                          <a:solidFill>
                            <a:schemeClr val="dk1"/>
                          </a:solidFill>
                          <a:effectLst/>
                          <a:latin typeface="+mn-lt"/>
                          <a:ea typeface="+mn-ea"/>
                          <a:cs typeface="+mn-cs"/>
                        </a:rPr>
                        <a:t>лямбды и др.</a:t>
                      </a:r>
                      <a:r>
                        <a:rPr lang="en-US" sz="1800" kern="1200" baseline="0" smtClean="0">
                          <a:solidFill>
                            <a:schemeClr val="dk1"/>
                          </a:solidFill>
                          <a:effectLst/>
                          <a:latin typeface="+mn-lt"/>
                          <a:ea typeface="+mn-ea"/>
                          <a:cs typeface="+mn-cs"/>
                        </a:rPr>
                        <a:t>)</a:t>
                      </a:r>
                      <a:endParaRPr lang="ru-RU" sz="1800" kern="1200" smtClean="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ru-RU" dirty="0" smtClean="0"/>
                        <a:t>2011</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mtClean="0"/>
                        <a:t>С++11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mtClean="0"/>
                        <a:t>Принят новый стандарт включающий С++</a:t>
                      </a:r>
                      <a:r>
                        <a:rPr lang="en-US" smtClean="0"/>
                        <a:t>TR1</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20040">
                <a:tc>
                  <a:txBody>
                    <a:bodyPr/>
                    <a:lstStyle/>
                    <a:p>
                      <a:r>
                        <a:rPr lang="ru-RU" dirty="0" smtClean="0"/>
                        <a:t>2014</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mtClean="0"/>
                        <a:t>С++14</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mtClean="0"/>
                        <a:t>Исправление ошибок и недочётов </a:t>
                      </a:r>
                      <a:r>
                        <a:rPr lang="en-US" sz="1800" kern="1200" smtClean="0">
                          <a:solidFill>
                            <a:schemeClr val="dk1"/>
                          </a:solidFill>
                          <a:effectLst/>
                          <a:latin typeface="+mn-lt"/>
                          <a:ea typeface="+mn-ea"/>
                          <a:cs typeface="+mn-cs"/>
                        </a:rPr>
                        <a:t>C++</a:t>
                      </a:r>
                      <a:r>
                        <a:rPr lang="ru-RU" sz="1800" kern="1200" smtClean="0">
                          <a:solidFill>
                            <a:schemeClr val="dk1"/>
                          </a:solidFill>
                          <a:effectLst/>
                          <a:latin typeface="+mn-lt"/>
                          <a:ea typeface="+mn-ea"/>
                          <a:cs typeface="+mn-cs"/>
                        </a:rPr>
                        <a:t>11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82880">
                <a:tc>
                  <a:txBody>
                    <a:bodyPr/>
                    <a:lstStyle/>
                    <a:p>
                      <a:r>
                        <a:rPr lang="ru-RU" dirty="0" smtClean="0"/>
                        <a:t>Март 2017</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mtClean="0"/>
                        <a:t>С++17</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smtClean="0"/>
                        <a:t>Декомпозиция при объявлении</a:t>
                      </a:r>
                      <a:r>
                        <a:rPr lang="en-US" b="0" dirty="0" smtClean="0"/>
                        <a:t>, </a:t>
                      </a:r>
                      <a:r>
                        <a:rPr lang="en-US" b="0" dirty="0" err="1" smtClean="0"/>
                        <a:t>string_view</a:t>
                      </a:r>
                      <a:r>
                        <a:rPr lang="en-US" b="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std::filesystem, </a:t>
                      </a:r>
                      <a:r>
                        <a:rPr lang="en-US" sz="1800" kern="1200" dirty="0" smtClean="0">
                          <a:solidFill>
                            <a:schemeClr val="dk1"/>
                          </a:solidFill>
                          <a:effectLst/>
                          <a:latin typeface="+mn-lt"/>
                          <a:ea typeface="+mn-ea"/>
                          <a:cs typeface="+mn-cs"/>
                        </a:rPr>
                        <a:t>std::optional, std::variant, …</a:t>
                      </a:r>
                      <a:endParaRPr lang="ru-RU" sz="1800" kern="1200" dirty="0" smtClean="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82880">
                <a:tc>
                  <a:txBody>
                    <a:bodyPr/>
                    <a:lstStyle/>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mtClean="0"/>
                        <a:t>С++20</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1800" kern="1200" dirty="0" smtClean="0">
                          <a:solidFill>
                            <a:schemeClr val="dk1"/>
                          </a:solidFill>
                          <a:effectLst/>
                          <a:latin typeface="+mn-lt"/>
                          <a:ea typeface="+mn-ea"/>
                          <a:cs typeface="+mn-cs"/>
                        </a:rPr>
                        <a:t>В марте был </a:t>
                      </a:r>
                      <a:r>
                        <a:rPr lang="en-US" sz="1800" kern="1200" baseline="0" dirty="0" smtClean="0">
                          <a:solidFill>
                            <a:schemeClr val="dk1"/>
                          </a:solidFill>
                          <a:effectLst/>
                          <a:latin typeface="+mn-lt"/>
                          <a:ea typeface="+mn-ea"/>
                          <a:cs typeface="+mn-cs"/>
                        </a:rPr>
                        <a:t>feature freeze</a:t>
                      </a:r>
                      <a:r>
                        <a:rPr lang="ru-RU" sz="1800" kern="1200" baseline="0" dirty="0" smtClean="0">
                          <a:solidFill>
                            <a:schemeClr val="dk1"/>
                          </a:solidFill>
                          <a:effectLst/>
                          <a:latin typeface="+mn-lt"/>
                          <a:ea typeface="+mn-ea"/>
                          <a:cs typeface="+mn-cs"/>
                        </a:rPr>
                        <a:t>. Идёт сбор предложений для </a:t>
                      </a:r>
                      <a:r>
                        <a:rPr lang="en-US" sz="1800" kern="1200" baseline="0" dirty="0" smtClean="0">
                          <a:solidFill>
                            <a:schemeClr val="dk1"/>
                          </a:solidFill>
                          <a:effectLst/>
                          <a:latin typeface="+mn-lt"/>
                          <a:ea typeface="+mn-ea"/>
                          <a:cs typeface="+mn-cs"/>
                        </a:rPr>
                        <a:t>C++23.</a:t>
                      </a:r>
                      <a:endParaRPr lang="ru-RU" sz="1800" kern="1200" dirty="0" smtClean="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9680016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130</a:t>
            </a:fld>
            <a:endParaRPr lang="en-US"/>
          </a:p>
        </p:txBody>
      </p:sp>
      <p:sp>
        <p:nvSpPr>
          <p:cNvPr id="7" name="Текст 7"/>
          <p:cNvSpPr txBox="1">
            <a:spLocks/>
          </p:cNvSpPr>
          <p:nvPr/>
        </p:nvSpPr>
        <p:spPr>
          <a:xfrm>
            <a:off x="251520" y="1268760"/>
            <a:ext cx="8640960" cy="47525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pPr>
            <a:r>
              <a:rPr lang="ru-RU" sz="2200" dirty="0" smtClean="0">
                <a:solidFill>
                  <a:schemeClr val="tx1"/>
                </a:solidFill>
                <a:highlight>
                  <a:srgbClr val="FFFFFF"/>
                </a:highlight>
                <a:latin typeface="Consolas" panose="020B0609020204030204" pitchFamily="49" charset="0"/>
              </a:rPr>
              <a:t>Хотим вывести</a:t>
            </a:r>
            <a:r>
              <a:rPr lang="en-US" sz="2200" dirty="0" smtClean="0">
                <a:solidFill>
                  <a:schemeClr val="tx1"/>
                </a:solidFill>
                <a:highlight>
                  <a:srgbClr val="FFFFFF"/>
                </a:highlight>
                <a:latin typeface="Consolas" panose="020B0609020204030204" pitchFamily="49" charset="0"/>
              </a:rPr>
              <a:t>:</a:t>
            </a:r>
            <a:endParaRPr lang="ru-RU" sz="2200" dirty="0" smtClean="0">
              <a:solidFill>
                <a:schemeClr val="tx1"/>
              </a:solidFill>
              <a:highlight>
                <a:srgbClr val="FFFFFF"/>
              </a:highlight>
              <a:latin typeface="Consolas" panose="020B0609020204030204" pitchFamily="49" charset="0"/>
            </a:endParaRPr>
          </a:p>
          <a:p>
            <a:pPr>
              <a:lnSpc>
                <a:spcPct val="100000"/>
              </a:lnSpc>
              <a:spcBef>
                <a:spcPts val="0"/>
              </a:spcBef>
              <a:spcAft>
                <a:spcPts val="0"/>
              </a:spcAft>
            </a:pPr>
            <a:endParaRPr lang="ru-RU" sz="1600" dirty="0">
              <a:solidFill>
                <a:srgbClr val="008000"/>
              </a:solidFill>
              <a:highlight>
                <a:srgbClr val="FFFFFF"/>
              </a:highlight>
              <a:latin typeface="Consolas" panose="020B0609020204030204" pitchFamily="49" charset="0"/>
            </a:endParaRPr>
          </a:p>
          <a:p>
            <a:pPr>
              <a:spcBef>
                <a:spcPts val="2400"/>
              </a:spcBef>
              <a:spcAft>
                <a:spcPts val="0"/>
              </a:spcAft>
            </a:pPr>
            <a:r>
              <a:rPr lang="ru-RU" sz="2200" i="1" dirty="0" smtClean="0">
                <a:solidFill>
                  <a:srgbClr val="008000"/>
                </a:solidFill>
                <a:highlight>
                  <a:srgbClr val="FFFFFF"/>
                </a:highlight>
              </a:rPr>
              <a:t>// </a:t>
            </a:r>
            <a:r>
              <a:rPr lang="ru-RU" sz="2200" i="1" dirty="0">
                <a:solidFill>
                  <a:srgbClr val="008000"/>
                </a:solidFill>
                <a:highlight>
                  <a:srgbClr val="FFFFFF"/>
                </a:highlight>
              </a:rPr>
              <a:t>Способ 1:</a:t>
            </a:r>
            <a:endParaRPr lang="ru-RU" sz="2200" i="1" dirty="0">
              <a:solidFill>
                <a:srgbClr val="000000"/>
              </a:solidFill>
              <a:highlight>
                <a:srgbClr val="FFFFFF"/>
              </a:highlight>
            </a:endParaRP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a:t>
            </a:r>
            <a:r>
              <a:rPr lang="ru-RU" sz="2200" dirty="0">
                <a:solidFill>
                  <a:srgbClr val="800000"/>
                </a:solidFill>
                <a:highlight>
                  <a:srgbClr val="FFFFFF"/>
                </a:highlight>
                <a:latin typeface="Consolas" panose="020B0609020204030204" pitchFamily="49" charset="0"/>
              </a:rPr>
              <a:t>Строка 1\</a:t>
            </a:r>
            <a:r>
              <a:rPr lang="en-US" sz="2200" dirty="0">
                <a:solidFill>
                  <a:srgbClr val="800000"/>
                </a:solidFill>
                <a:highlight>
                  <a:srgbClr val="FFFFFF"/>
                </a:highlight>
                <a:latin typeface="Consolas" panose="020B0609020204030204" pitchFamily="49" charset="0"/>
              </a:rPr>
              <a:t>n</a:t>
            </a:r>
            <a:r>
              <a:rPr lang="ru-RU" sz="2200" dirty="0">
                <a:solidFill>
                  <a:srgbClr val="800000"/>
                </a:solidFill>
                <a:highlight>
                  <a:srgbClr val="FFFFFF"/>
                </a:highlight>
                <a:latin typeface="Consolas" panose="020B0609020204030204" pitchFamily="49" charset="0"/>
              </a:rPr>
              <a:t>Строка </a:t>
            </a:r>
            <a:r>
              <a:rPr lang="ru-RU" sz="2200" dirty="0" smtClean="0">
                <a:solidFill>
                  <a:srgbClr val="800000"/>
                </a:solidFill>
                <a:highlight>
                  <a:srgbClr val="FFFFFF"/>
                </a:highlight>
                <a:latin typeface="Consolas" panose="020B0609020204030204" pitchFamily="49" charset="0"/>
              </a:rPr>
              <a:t>2</a:t>
            </a:r>
            <a:r>
              <a:rPr lang="en-US" sz="2200" dirty="0" smtClean="0">
                <a:solidFill>
                  <a:srgbClr val="800000"/>
                </a:solidFill>
                <a:highlight>
                  <a:srgbClr val="FFFFFF"/>
                </a:highlight>
                <a:latin typeface="Consolas" panose="020B0609020204030204" pitchFamily="49" charset="0"/>
              </a:rPr>
              <a:t>\n</a:t>
            </a:r>
            <a:r>
              <a:rPr lang="ru-RU" sz="2200" dirty="0" smtClean="0">
                <a:solidFill>
                  <a:srgbClr val="8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Bef>
                <a:spcPts val="0"/>
              </a:spcBef>
              <a:spcAft>
                <a:spcPts val="0"/>
              </a:spcAft>
            </a:pPr>
            <a:r>
              <a:rPr lang="ru-RU" sz="2200" dirty="0">
                <a:solidFill>
                  <a:srgbClr val="008000"/>
                </a:solidFill>
                <a:highlight>
                  <a:srgbClr val="FFFFFF"/>
                </a:highlight>
              </a:rPr>
              <a:t>// или</a:t>
            </a:r>
            <a:endParaRPr lang="ru-RU" sz="2200" dirty="0">
              <a:solidFill>
                <a:srgbClr val="000000"/>
              </a:solidFill>
              <a:highlight>
                <a:srgbClr val="FFFFFF"/>
              </a:highlight>
            </a:endParaRP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a:t>
            </a:r>
            <a:r>
              <a:rPr lang="ru-RU" sz="2200" i="1" dirty="0" smtClean="0">
                <a:solidFill>
                  <a:srgbClr val="000080"/>
                </a:solidFill>
                <a:highlight>
                  <a:srgbClr val="FFFFFF"/>
                </a:highlight>
                <a:latin typeface="Consolas" panose="020B0609020204030204" pitchFamily="49" charset="0"/>
              </a:rPr>
              <a:t>cout</a:t>
            </a:r>
            <a:r>
              <a:rPr lang="ru-RU" sz="2200" dirty="0" smtClean="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&lt;&lt; </a:t>
            </a:r>
            <a:r>
              <a:rPr lang="ru-RU" sz="2200" dirty="0">
                <a:solidFill>
                  <a:srgbClr val="800000"/>
                </a:solidFill>
                <a:highlight>
                  <a:srgbClr val="FFFFFF"/>
                </a:highlight>
                <a:latin typeface="Consolas" panose="020B0609020204030204" pitchFamily="49" charset="0"/>
              </a:rPr>
              <a:t>"Строка 1"</a:t>
            </a:r>
            <a:r>
              <a:rPr lang="ru-RU" sz="2200" dirty="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"\n"</a:t>
            </a:r>
            <a:r>
              <a:rPr lang="ru-RU" sz="2200" dirty="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"Строка 2</a:t>
            </a:r>
            <a:r>
              <a:rPr lang="ru-RU" sz="2200" dirty="0" smtClean="0">
                <a:solidFill>
                  <a:srgbClr val="800000"/>
                </a:solidFill>
                <a:highlight>
                  <a:srgbClr val="FFFFFF"/>
                </a:highlight>
                <a:latin typeface="Consolas" panose="020B0609020204030204" pitchFamily="49" charset="0"/>
              </a:rPr>
              <a:t>"</a:t>
            </a:r>
            <a:r>
              <a:rPr lang="en-US" sz="2200" dirty="0" smtClean="0">
                <a:solidFill>
                  <a:srgbClr val="800000"/>
                </a:solidFill>
                <a:highlight>
                  <a:srgbClr val="FFFFFF"/>
                </a:highlight>
                <a:latin typeface="Consolas" panose="020B0609020204030204" pitchFamily="49" charset="0"/>
              </a:rPr>
              <a:t>  </a:t>
            </a:r>
            <a:r>
              <a:rPr lang="ru-RU" sz="2200" dirty="0" smtClean="0">
                <a:solidFill>
                  <a:srgbClr val="800000"/>
                </a:solidFill>
                <a:highlight>
                  <a:srgbClr val="FFFFFF"/>
                </a:highlight>
                <a:latin typeface="Consolas" panose="020B0609020204030204" pitchFamily="49" charset="0"/>
              </a:rPr>
              <a:t>"\</a:t>
            </a:r>
            <a:r>
              <a:rPr lang="ru-RU" sz="2200" dirty="0">
                <a:solidFill>
                  <a:srgbClr val="800000"/>
                </a:solidFill>
                <a:highlight>
                  <a:srgbClr val="FFFFFF"/>
                </a:highlight>
                <a:latin typeface="Consolas" panose="020B0609020204030204" pitchFamily="49" charset="0"/>
              </a:rPr>
              <a:t>n"</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Bef>
                <a:spcPts val="0"/>
              </a:spcBef>
              <a:spcAft>
                <a:spcPts val="0"/>
              </a:spcAft>
            </a:pPr>
            <a:r>
              <a:rPr lang="ru-RU" sz="2200" dirty="0">
                <a:solidFill>
                  <a:srgbClr val="008000"/>
                </a:solidFill>
                <a:highlight>
                  <a:srgbClr val="FFFFFF"/>
                </a:highlight>
              </a:rPr>
              <a:t>// или</a:t>
            </a:r>
            <a:endParaRPr lang="ru-RU" sz="2200" dirty="0">
              <a:solidFill>
                <a:srgbClr val="000000"/>
              </a:solidFill>
              <a:highlight>
                <a:srgbClr val="FFFFFF"/>
              </a:highlight>
            </a:endParaRP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a:t>
            </a:r>
            <a:r>
              <a:rPr lang="ru-RU" sz="2200" dirty="0">
                <a:solidFill>
                  <a:srgbClr val="800000"/>
                </a:solidFill>
                <a:highlight>
                  <a:srgbClr val="FFFFFF"/>
                </a:highlight>
                <a:latin typeface="Consolas" panose="020B0609020204030204" pitchFamily="49" charset="0"/>
              </a:rPr>
              <a:t>Строка 1\</a:t>
            </a:r>
            <a:r>
              <a:rPr lang="en-US" sz="2200" dirty="0">
                <a:solidFill>
                  <a:srgbClr val="800000"/>
                </a:solidFill>
                <a:highlight>
                  <a:srgbClr val="FFFFFF"/>
                </a:highlight>
                <a:latin typeface="Consolas" panose="020B0609020204030204" pitchFamily="49" charset="0"/>
              </a:rPr>
              <a:t>n"</a:t>
            </a:r>
            <a:endParaRPr lang="en-US" sz="2200" dirty="0">
              <a:solidFill>
                <a:srgbClr val="000000"/>
              </a:solidFill>
              <a:highlight>
                <a:srgbClr val="FFFFFF"/>
              </a:highlight>
              <a:latin typeface="Consolas" panose="020B0609020204030204" pitchFamily="49" charset="0"/>
            </a:endParaRPr>
          </a:p>
          <a:p>
            <a:pPr>
              <a:spcBef>
                <a:spcPts val="0"/>
              </a:spcBef>
              <a:spcAft>
                <a:spcPts val="0"/>
              </a:spcAft>
            </a:pPr>
            <a:r>
              <a:rPr lang="ru-RU"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ru-RU" sz="2200" dirty="0">
                <a:solidFill>
                  <a:srgbClr val="800000"/>
                </a:solidFill>
                <a:highlight>
                  <a:srgbClr val="FFFFFF"/>
                </a:highlight>
                <a:latin typeface="Consolas" panose="020B0609020204030204" pitchFamily="49" charset="0"/>
              </a:rPr>
              <a:t>"Строка </a:t>
            </a:r>
            <a:r>
              <a:rPr lang="ru-RU" sz="2200" dirty="0" smtClean="0">
                <a:solidFill>
                  <a:srgbClr val="800000"/>
                </a:solidFill>
                <a:highlight>
                  <a:srgbClr val="FFFFFF"/>
                </a:highlight>
                <a:latin typeface="Consolas" panose="020B0609020204030204" pitchFamily="49" charset="0"/>
              </a:rPr>
              <a:t>2</a:t>
            </a:r>
            <a:r>
              <a:rPr lang="en-US" sz="2200" dirty="0" smtClean="0">
                <a:solidFill>
                  <a:srgbClr val="800000"/>
                </a:solidFill>
                <a:highlight>
                  <a:srgbClr val="FFFFFF"/>
                </a:highlight>
                <a:latin typeface="Consolas" panose="020B0609020204030204" pitchFamily="49" charset="0"/>
              </a:rPr>
              <a:t>\n</a:t>
            </a:r>
            <a:r>
              <a:rPr lang="ru-RU" sz="2200" dirty="0" smtClean="0">
                <a:solidFill>
                  <a:srgbClr val="8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Bef>
                <a:spcPts val="0"/>
              </a:spcBef>
              <a:spcAft>
                <a:spcPts val="0"/>
              </a:spcAft>
            </a:pPr>
            <a:r>
              <a:rPr lang="ru-RU" sz="2200" dirty="0">
                <a:solidFill>
                  <a:srgbClr val="008000"/>
                </a:solidFill>
                <a:highlight>
                  <a:srgbClr val="FFFFFF"/>
                </a:highlight>
              </a:rPr>
              <a:t>// Способ 2:</a:t>
            </a:r>
            <a:endParaRPr lang="ru-RU" sz="2200" dirty="0">
              <a:solidFill>
                <a:srgbClr val="000000"/>
              </a:solidFill>
              <a:highlight>
                <a:srgbClr val="FFFFFF"/>
              </a:highlight>
            </a:endParaRP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a:t>
            </a:r>
            <a:r>
              <a:rPr lang="ru-RU" sz="2200" i="1" dirty="0" smtClean="0">
                <a:solidFill>
                  <a:srgbClr val="000080"/>
                </a:solidFill>
                <a:highlight>
                  <a:srgbClr val="FFFFFF"/>
                </a:highlight>
                <a:latin typeface="Consolas" panose="020B0609020204030204" pitchFamily="49" charset="0"/>
              </a:rPr>
              <a:t>cout</a:t>
            </a:r>
            <a:r>
              <a:rPr lang="ru-RU" sz="2200" dirty="0" smtClean="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&lt;&lt; </a:t>
            </a:r>
            <a:r>
              <a:rPr lang="ru-RU" sz="2200" dirty="0">
                <a:solidFill>
                  <a:srgbClr val="800000"/>
                </a:solidFill>
                <a:highlight>
                  <a:srgbClr val="FFFFFF"/>
                </a:highlight>
                <a:latin typeface="Consolas" panose="020B0609020204030204" pitchFamily="49" charset="0"/>
              </a:rPr>
              <a:t>"Строка 1"</a:t>
            </a:r>
            <a:r>
              <a:rPr lang="ru-RU" sz="2200" dirty="0">
                <a:solidFill>
                  <a:srgbClr val="000000"/>
                </a:solidFill>
                <a:highlight>
                  <a:srgbClr val="FFFFFF"/>
                </a:highlight>
                <a:latin typeface="Consolas" panose="020B0609020204030204" pitchFamily="49" charset="0"/>
              </a:rPr>
              <a:t> &lt;&lt; </a:t>
            </a:r>
            <a:r>
              <a:rPr lang="ru-RU" sz="2200" dirty="0">
                <a:solidFill>
                  <a:srgbClr val="800000"/>
                </a:solidFill>
                <a:highlight>
                  <a:srgbClr val="FFFFFF"/>
                </a:highlight>
                <a:latin typeface="Consolas" panose="020B0609020204030204" pitchFamily="49" charset="0"/>
              </a:rPr>
              <a:t>endl</a:t>
            </a:r>
            <a:r>
              <a:rPr lang="ru-RU" sz="2200" dirty="0">
                <a:solidFill>
                  <a:srgbClr val="000000"/>
                </a:solidFill>
                <a:highlight>
                  <a:srgbClr val="FFFFFF"/>
                </a:highlight>
                <a:latin typeface="Consolas" panose="020B0609020204030204" pitchFamily="49" charset="0"/>
              </a:rPr>
              <a:t> &lt;&lt; </a:t>
            </a:r>
            <a:r>
              <a:rPr lang="ru-RU" sz="2200" dirty="0">
                <a:solidFill>
                  <a:srgbClr val="800000"/>
                </a:solidFill>
                <a:highlight>
                  <a:srgbClr val="FFFFFF"/>
                </a:highlight>
                <a:latin typeface="Consolas" panose="020B0609020204030204" pitchFamily="49" charset="0"/>
              </a:rPr>
              <a:t>"Строка 2</a:t>
            </a:r>
            <a:r>
              <a:rPr lang="ru-RU" sz="2200" dirty="0" smtClean="0">
                <a:solidFill>
                  <a:srgbClr val="800000"/>
                </a:solidFill>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 &lt;&lt; </a:t>
            </a:r>
            <a:r>
              <a:rPr lang="ru-RU" sz="2200" dirty="0">
                <a:solidFill>
                  <a:srgbClr val="800000"/>
                </a:solidFill>
                <a:highlight>
                  <a:srgbClr val="FFFFFF"/>
                </a:highlight>
                <a:latin typeface="Consolas" panose="020B0609020204030204" pitchFamily="49" charset="0"/>
              </a:rPr>
              <a:t>endl</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Bef>
                <a:spcPts val="0"/>
              </a:spcBef>
              <a:spcAft>
                <a:spcPts val="0"/>
              </a:spcAft>
            </a:pPr>
            <a:r>
              <a:rPr lang="ru-RU" sz="2200" dirty="0">
                <a:solidFill>
                  <a:srgbClr val="008000"/>
                </a:solidFill>
                <a:highlight>
                  <a:srgbClr val="FFFFFF"/>
                </a:highlight>
              </a:rPr>
              <a:t>// или</a:t>
            </a:r>
            <a:endParaRPr lang="ru-RU" sz="2200" dirty="0">
              <a:solidFill>
                <a:srgbClr val="000000"/>
              </a:solidFill>
              <a:highlight>
                <a:srgbClr val="FFFFFF"/>
              </a:highlight>
            </a:endParaRP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a:t>
            </a:r>
            <a:r>
              <a:rPr lang="ru-RU" sz="2200" dirty="0">
                <a:solidFill>
                  <a:srgbClr val="800000"/>
                </a:solidFill>
                <a:highlight>
                  <a:srgbClr val="FFFFFF"/>
                </a:highlight>
                <a:latin typeface="Consolas" panose="020B0609020204030204" pitchFamily="49" charset="0"/>
              </a:rPr>
              <a:t>Строка 1"</a:t>
            </a:r>
            <a:r>
              <a:rPr lang="ru-RU"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pPr>
              <a:spcBef>
                <a:spcPts val="0"/>
              </a:spcBef>
              <a:spcAft>
                <a:spcPts val="0"/>
              </a:spcAft>
            </a:pPr>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a:t>
            </a:r>
            <a:r>
              <a:rPr lang="ru-RU" sz="2200" dirty="0">
                <a:solidFill>
                  <a:srgbClr val="800000"/>
                </a:solidFill>
                <a:highlight>
                  <a:srgbClr val="FFFFFF"/>
                </a:highlight>
                <a:latin typeface="Consolas" panose="020B0609020204030204" pitchFamily="49" charset="0"/>
              </a:rPr>
              <a:t>Строка 2</a:t>
            </a:r>
            <a:r>
              <a:rPr lang="ru-RU" sz="2200" dirty="0" smtClean="0">
                <a:solidFill>
                  <a:srgbClr val="800000"/>
                </a:solidFill>
                <a:highlight>
                  <a:srgbClr val="FFFFFF"/>
                </a:highlight>
                <a:latin typeface="Consolas" panose="020B0609020204030204" pitchFamily="49" charset="0"/>
              </a:rPr>
              <a:t>"</a:t>
            </a:r>
            <a:r>
              <a:rPr lang="ru-RU" sz="2200" dirty="0">
                <a:solidFill>
                  <a:srgbClr val="000000"/>
                </a:solidFill>
                <a:highlight>
                  <a:srgbClr val="FFFFFF"/>
                </a:highlight>
                <a:latin typeface="Consolas" panose="020B0609020204030204" pitchFamily="49" charset="0"/>
              </a:rPr>
              <a:t> &lt;&lt; </a:t>
            </a:r>
            <a:r>
              <a:rPr lang="ru-RU" sz="2200" dirty="0">
                <a:solidFill>
                  <a:srgbClr val="800000"/>
                </a:solidFill>
                <a:highlight>
                  <a:srgbClr val="FFFFFF"/>
                </a:highlight>
                <a:latin typeface="Consolas" panose="020B0609020204030204" pitchFamily="49" charset="0"/>
              </a:rPr>
              <a:t>endl</a:t>
            </a:r>
            <a:r>
              <a:rPr lang="ru-RU" sz="2200" dirty="0" smtClean="0">
                <a:solidFill>
                  <a:srgbClr val="000000"/>
                </a:solidFill>
                <a:highlight>
                  <a:srgbClr val="FFFFFF"/>
                </a:highlight>
                <a:latin typeface="Consolas" panose="020B0609020204030204" pitchFamily="49" charset="0"/>
              </a:rPr>
              <a:t>;</a:t>
            </a:r>
            <a:endParaRPr lang="ru-RU" sz="2200" dirty="0">
              <a:solidFill>
                <a:srgbClr val="0000FF"/>
              </a:solidFill>
              <a:highlight>
                <a:srgbClr val="FFFFFF"/>
              </a:highlight>
              <a:latin typeface="Consolas" panose="020B0609020204030204" pitchFamily="49" charset="0"/>
            </a:endParaRPr>
          </a:p>
        </p:txBody>
      </p:sp>
      <p:sp>
        <p:nvSpPr>
          <p:cNvPr id="8"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5" name="TextBox 4"/>
          <p:cNvSpPr txBox="1"/>
          <p:nvPr/>
        </p:nvSpPr>
        <p:spPr>
          <a:xfrm>
            <a:off x="2699792" y="1268760"/>
            <a:ext cx="2304256" cy="720080"/>
          </a:xfrm>
          <a:prstGeom prst="rect">
            <a:avLst/>
          </a:prstGeom>
          <a:solidFill>
            <a:schemeClr val="tx1"/>
          </a:solidFill>
          <a:ln>
            <a:solidFill>
              <a:schemeClr val="tx1"/>
            </a:solidFill>
          </a:ln>
        </p:spPr>
        <p:txBody>
          <a:bodyPr wrap="square" rtlCol="0">
            <a:noAutofit/>
          </a:bodyPr>
          <a:lstStyle/>
          <a:p>
            <a:r>
              <a:rPr lang="ru-RU" sz="2000" dirty="0">
                <a:solidFill>
                  <a:schemeClr val="bg1">
                    <a:lumMod val="95000"/>
                  </a:schemeClr>
                </a:solidFill>
                <a:latin typeface="Consolas" panose="020B0609020204030204" pitchFamily="49" charset="0"/>
                <a:cs typeface="Consolas" panose="020B0609020204030204" pitchFamily="49" charset="0"/>
              </a:rPr>
              <a:t>Строка 1</a:t>
            </a:r>
          </a:p>
          <a:p>
            <a:r>
              <a:rPr lang="ru-RU" sz="2000" dirty="0">
                <a:solidFill>
                  <a:schemeClr val="bg1">
                    <a:lumMod val="95000"/>
                  </a:schemeClr>
                </a:solidFill>
                <a:latin typeface="Consolas" panose="020B0609020204030204" pitchFamily="49" charset="0"/>
                <a:cs typeface="Consolas" panose="020B0609020204030204" pitchFamily="49" charset="0"/>
              </a:rPr>
              <a:t>Строка 2</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1472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131</a:t>
            </a:fld>
            <a:endParaRPr lang="en-US"/>
          </a:p>
        </p:txBody>
      </p:sp>
      <p:sp>
        <p:nvSpPr>
          <p:cNvPr id="7" name="Текст 7"/>
          <p:cNvSpPr txBox="1">
            <a:spLocks/>
          </p:cNvSpPr>
          <p:nvPr/>
        </p:nvSpPr>
        <p:spPr>
          <a:xfrm>
            <a:off x="251520" y="944724"/>
            <a:ext cx="8640960" cy="47525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pPr>
            <a:r>
              <a:rPr lang="ru-RU" sz="2200" dirty="0" smtClean="0">
                <a:solidFill>
                  <a:schemeClr val="tx1"/>
                </a:solidFill>
                <a:highlight>
                  <a:srgbClr val="FFFFFF"/>
                </a:highlight>
              </a:rPr>
              <a:t>Хотим</a:t>
            </a:r>
            <a:r>
              <a:rPr lang="en-US" sz="2200" dirty="0" smtClean="0">
                <a:solidFill>
                  <a:schemeClr val="tx1"/>
                </a:solidFill>
                <a:highlight>
                  <a:srgbClr val="FFFFFF"/>
                </a:highlight>
              </a:rPr>
              <a:t> </a:t>
            </a:r>
            <a:r>
              <a:rPr lang="ru-RU" sz="2200" dirty="0" smtClean="0">
                <a:solidFill>
                  <a:schemeClr val="tx1"/>
                </a:solidFill>
                <a:highlight>
                  <a:srgbClr val="FFFFFF"/>
                </a:highlight>
              </a:rPr>
              <a:t>вывести текст с символом, который отсутствует на клавиатуре</a:t>
            </a:r>
            <a:r>
              <a:rPr lang="en-US" sz="2200" dirty="0" smtClean="0">
                <a:solidFill>
                  <a:schemeClr val="tx1"/>
                </a:solidFill>
                <a:highlight>
                  <a:srgbClr val="FFFFFF"/>
                </a:highlight>
              </a:rPr>
              <a:t>:</a:t>
            </a:r>
            <a:endParaRPr lang="ru-RU" sz="2200" dirty="0" smtClean="0">
              <a:solidFill>
                <a:schemeClr val="tx1"/>
              </a:solidFill>
              <a:highlight>
                <a:srgbClr val="FFFFFF"/>
              </a:highlight>
            </a:endParaRPr>
          </a:p>
          <a:p>
            <a:pPr>
              <a:lnSpc>
                <a:spcPct val="100000"/>
              </a:lnSpc>
              <a:spcBef>
                <a:spcPts val="0"/>
              </a:spcBef>
              <a:spcAft>
                <a:spcPts val="0"/>
              </a:spcAft>
            </a:pPr>
            <a:endParaRPr lang="ru-RU" sz="2200" dirty="0">
              <a:solidFill>
                <a:srgbClr val="008000"/>
              </a:solidFill>
              <a:highlight>
                <a:srgbClr val="FFFFFF"/>
              </a:highlight>
              <a:latin typeface="Consolas" panose="020B0609020204030204" pitchFamily="49" charset="0"/>
            </a:endParaRPr>
          </a:p>
          <a:p>
            <a:pPr>
              <a:lnSpc>
                <a:spcPct val="100000"/>
              </a:lnSpc>
              <a:spcBef>
                <a:spcPts val="0"/>
              </a:spcBef>
              <a:spcAft>
                <a:spcPts val="0"/>
              </a:spcAft>
            </a:pPr>
            <a:endParaRPr lang="ru-RU" sz="2200" dirty="0">
              <a:solidFill>
                <a:srgbClr val="008000"/>
              </a:solidFill>
              <a:highlight>
                <a:srgbClr val="FFFFFF"/>
              </a:highlight>
              <a:latin typeface="Consolas" panose="020B0609020204030204" pitchFamily="49" charset="0"/>
            </a:endParaRPr>
          </a:p>
          <a:p>
            <a:pPr>
              <a:lnSpc>
                <a:spcPct val="100000"/>
              </a:lnSpc>
              <a:spcBef>
                <a:spcPts val="600"/>
              </a:spcBef>
              <a:spcAft>
                <a:spcPts val="0"/>
              </a:spcAft>
            </a:pPr>
            <a:r>
              <a:rPr lang="ru-RU" sz="2200" dirty="0" smtClean="0"/>
              <a:t>Смотрим код символа в таблице кодов символов в методичке или в интернете: символу </a:t>
            </a:r>
            <a:r>
              <a:rPr lang="en-US" sz="2200" dirty="0" smtClean="0"/>
              <a:t>'☼' </a:t>
            </a:r>
            <a:r>
              <a:rPr lang="ru-RU" sz="2200" dirty="0"/>
              <a:t>соответствует код </a:t>
            </a:r>
            <a:r>
              <a:rPr lang="en-US" sz="2200" dirty="0"/>
              <a:t>ASCII </a:t>
            </a:r>
            <a:r>
              <a:rPr lang="en-US" sz="2200" dirty="0" smtClean="0"/>
              <a:t> 15</a:t>
            </a:r>
            <a:r>
              <a:rPr lang="en-US" sz="2200" baseline="-25000" dirty="0" smtClean="0"/>
              <a:t>10</a:t>
            </a:r>
            <a:r>
              <a:rPr lang="en-US" sz="2200" dirty="0" smtClean="0"/>
              <a:t> </a:t>
            </a:r>
            <a:r>
              <a:rPr lang="ru-RU" sz="2200" dirty="0" smtClean="0"/>
              <a:t>=</a:t>
            </a:r>
            <a:r>
              <a:rPr lang="en-US" sz="2200" dirty="0" smtClean="0"/>
              <a:t> </a:t>
            </a:r>
            <a:r>
              <a:rPr lang="ru-RU" sz="2200" dirty="0" smtClean="0"/>
              <a:t>0</a:t>
            </a:r>
            <a:r>
              <a:rPr lang="en-US" sz="2200" dirty="0" smtClean="0"/>
              <a:t>F</a:t>
            </a:r>
            <a:r>
              <a:rPr lang="en-US" sz="2200" baseline="-25000" dirty="0" smtClean="0"/>
              <a:t>16</a:t>
            </a:r>
            <a:endParaRPr lang="ru-RU" sz="2200" dirty="0">
              <a:solidFill>
                <a:srgbClr val="008000"/>
              </a:solidFill>
              <a:highlight>
                <a:srgbClr val="FFFFFF"/>
              </a:highlight>
              <a:latin typeface="Consolas" panose="020B0609020204030204" pitchFamily="49" charset="0"/>
            </a:endParaRPr>
          </a:p>
          <a:p>
            <a:pPr>
              <a:spcAft>
                <a:spcPts val="600"/>
              </a:spcAft>
            </a:pPr>
            <a:r>
              <a:rPr lang="ru-RU" sz="2200" dirty="0">
                <a:solidFill>
                  <a:srgbClr val="008000"/>
                </a:solidFill>
                <a:highlight>
                  <a:srgbClr val="FFFFFF"/>
                </a:highlight>
              </a:rPr>
              <a:t>// Способ 1:</a:t>
            </a:r>
            <a:endParaRPr lang="ru-RU" sz="2200" dirty="0">
              <a:solidFill>
                <a:srgbClr val="000000"/>
              </a:solidFill>
              <a:highlight>
                <a:srgbClr val="FFFFFF"/>
              </a:highlight>
            </a:endParaRPr>
          </a:p>
          <a:p>
            <a:pPr>
              <a:spcBef>
                <a:spcPts val="0"/>
              </a:spcBef>
              <a:spcAft>
                <a:spcPts val="0"/>
              </a:spcAft>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"Hello, \x0F"</a:t>
            </a:r>
            <a:r>
              <a:rPr lang="en-US" sz="2200" dirty="0">
                <a:solidFill>
                  <a:srgbClr val="000000"/>
                </a:solidFill>
                <a:highlight>
                  <a:srgbClr val="FFFFFF"/>
                </a:highlight>
                <a:latin typeface="Consolas" panose="020B0609020204030204" pitchFamily="49" charset="0"/>
              </a:rPr>
              <a:t>;</a:t>
            </a:r>
          </a:p>
          <a:p>
            <a:pPr>
              <a:spcBef>
                <a:spcPts val="0"/>
              </a:spcBef>
              <a:spcAft>
                <a:spcPts val="0"/>
              </a:spcAft>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"Hello, "</a:t>
            </a:r>
            <a:r>
              <a:rPr lang="en-US" sz="2200" dirty="0">
                <a:solidFill>
                  <a:srgbClr val="000000"/>
                </a:solidFill>
                <a:highlight>
                  <a:srgbClr val="FFFFFF"/>
                </a:highlight>
                <a:latin typeface="Consolas" panose="020B0609020204030204" pitchFamily="49" charset="0"/>
              </a:rPr>
              <a:t>   </a:t>
            </a:r>
            <a:r>
              <a:rPr lang="en-US" sz="2200" dirty="0">
                <a:solidFill>
                  <a:srgbClr val="800000"/>
                </a:solidFill>
                <a:highlight>
                  <a:srgbClr val="FFFFFF"/>
                </a:highlight>
                <a:latin typeface="Consolas" panose="020B0609020204030204" pitchFamily="49" charset="0"/>
              </a:rPr>
              <a:t>"\x0F</a:t>
            </a:r>
            <a:r>
              <a:rPr lang="en-US" sz="2200" dirty="0" smtClean="0">
                <a:solidFill>
                  <a:srgbClr val="8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Aft>
                <a:spcPts val="600"/>
              </a:spcAft>
            </a:pPr>
            <a:r>
              <a:rPr lang="ru-RU" sz="2200" dirty="0">
                <a:solidFill>
                  <a:srgbClr val="008000"/>
                </a:solidFill>
                <a:highlight>
                  <a:srgbClr val="FFFFFF"/>
                </a:highlight>
              </a:rPr>
              <a:t>// Способ 2:</a:t>
            </a:r>
            <a:endParaRPr lang="ru-RU" sz="2200" dirty="0">
              <a:solidFill>
                <a:srgbClr val="000000"/>
              </a:solidFill>
              <a:highlight>
                <a:srgbClr val="FFFFFF"/>
              </a:highlight>
            </a:endParaRPr>
          </a:p>
          <a:p>
            <a:pPr>
              <a:spcBef>
                <a:spcPts val="0"/>
              </a:spcBef>
              <a:spcAft>
                <a:spcPts val="0"/>
              </a:spcAf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"Hello, "</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'\x0F</a:t>
            </a:r>
            <a:r>
              <a:rPr lang="en-US" sz="2200" dirty="0" smtClean="0">
                <a:solidFill>
                  <a:srgbClr val="8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spcBef>
                <a:spcPts val="1800"/>
              </a:spcBef>
              <a:spcAft>
                <a:spcPts val="600"/>
              </a:spcAft>
            </a:pPr>
            <a:r>
              <a:rPr lang="ru-RU" sz="2200" dirty="0">
                <a:solidFill>
                  <a:srgbClr val="008000"/>
                </a:solidFill>
                <a:highlight>
                  <a:srgbClr val="FFFFFF"/>
                </a:highlight>
              </a:rPr>
              <a:t>// Нельзя:</a:t>
            </a:r>
            <a:endParaRPr lang="ru-RU" sz="2200" dirty="0">
              <a:solidFill>
                <a:srgbClr val="000000"/>
              </a:solidFill>
              <a:highlight>
                <a:srgbClr val="FFFFFF"/>
              </a:highlight>
            </a:endParaRPr>
          </a:p>
          <a:p>
            <a:pPr>
              <a:spcBef>
                <a:spcPts val="0"/>
              </a:spcBef>
              <a:spcAft>
                <a:spcPts val="0"/>
              </a:spcAft>
            </a:pPr>
            <a:r>
              <a:rPr lang="en-US" sz="2200" dirty="0">
                <a:solidFill>
                  <a:srgbClr val="000000"/>
                </a:solidFill>
                <a:highlight>
                  <a:srgbClr val="FFFFFF"/>
                </a:highlight>
                <a:latin typeface="Consolas" panose="020B0609020204030204" pitchFamily="49" charset="0"/>
              </a:rPr>
              <a:t>   </a:t>
            </a:r>
            <a:r>
              <a:rPr lang="en-US" sz="2200" i="1" dirty="0" smtClean="0">
                <a:solidFill>
                  <a:srgbClr val="FF0000"/>
                </a:solidFill>
                <a:highlight>
                  <a:srgbClr val="FFFFFF"/>
                </a:highlight>
                <a:latin typeface="Consolas" panose="020B0609020204030204" pitchFamily="49" charset="0"/>
              </a:rPr>
              <a:t>cout</a:t>
            </a:r>
            <a:r>
              <a:rPr lang="en-US" sz="2200" dirty="0" smtClean="0">
                <a:solidFill>
                  <a:srgbClr val="FF0000"/>
                </a:solidFill>
                <a:highlight>
                  <a:srgbClr val="FFFFFF"/>
                </a:highlight>
                <a:latin typeface="Consolas" panose="020B0609020204030204" pitchFamily="49" charset="0"/>
              </a:rPr>
              <a:t> </a:t>
            </a:r>
            <a:r>
              <a:rPr lang="en-US" sz="2200" dirty="0">
                <a:solidFill>
                  <a:srgbClr val="FF0000"/>
                </a:solidFill>
                <a:highlight>
                  <a:srgbClr val="FFFFFF"/>
                </a:highlight>
                <a:latin typeface="Consolas" panose="020B0609020204030204" pitchFamily="49" charset="0"/>
              </a:rPr>
              <a:t>&lt;&lt; "Hello, "   '\x0F';</a:t>
            </a:r>
          </a:p>
          <a:p>
            <a:pPr>
              <a:spcBef>
                <a:spcPts val="0"/>
              </a:spcBef>
              <a:spcAft>
                <a:spcPts val="0"/>
              </a:spcAft>
            </a:pPr>
            <a:r>
              <a:rPr lang="en-US" sz="2200" dirty="0">
                <a:solidFill>
                  <a:srgbClr val="FF0000"/>
                </a:solidFill>
                <a:highlight>
                  <a:srgbClr val="FFFFFF"/>
                </a:highlight>
                <a:latin typeface="Consolas" panose="020B0609020204030204" pitchFamily="49" charset="0"/>
              </a:rPr>
              <a:t>  </a:t>
            </a:r>
            <a:r>
              <a:rPr lang="en-US" sz="2200" dirty="0" smtClean="0">
                <a:solidFill>
                  <a:srgbClr val="FF0000"/>
                </a:solidFill>
                <a:highlight>
                  <a:srgbClr val="FFFFFF"/>
                </a:highlight>
                <a:latin typeface="Consolas" panose="020B0609020204030204" pitchFamily="49" charset="0"/>
              </a:rPr>
              <a:t> </a:t>
            </a:r>
            <a:r>
              <a:rPr lang="en-US" sz="2200" i="1" dirty="0">
                <a:solidFill>
                  <a:srgbClr val="FF0000"/>
                </a:solidFill>
                <a:highlight>
                  <a:srgbClr val="FFFFFF"/>
                </a:highlight>
                <a:latin typeface="Consolas" panose="020B0609020204030204" pitchFamily="49" charset="0"/>
              </a:rPr>
              <a:t>cout</a:t>
            </a:r>
            <a:r>
              <a:rPr lang="en-US" sz="2200" dirty="0">
                <a:solidFill>
                  <a:srgbClr val="FF0000"/>
                </a:solidFill>
                <a:highlight>
                  <a:srgbClr val="FFFFFF"/>
                </a:highlight>
                <a:latin typeface="Consolas" panose="020B0609020204030204" pitchFamily="49" charset="0"/>
              </a:rPr>
              <a:t> &lt;&lt; "Hello, " + '\x0F';</a:t>
            </a:r>
            <a:endParaRPr lang="ru-RU" sz="2200" dirty="0">
              <a:solidFill>
                <a:srgbClr val="FF0000"/>
              </a:solidFill>
              <a:highlight>
                <a:srgbClr val="FFFFFF"/>
              </a:highlight>
              <a:latin typeface="Consolas" panose="020B0609020204030204" pitchFamily="49" charset="0"/>
            </a:endParaRPr>
          </a:p>
        </p:txBody>
      </p:sp>
      <p:sp>
        <p:nvSpPr>
          <p:cNvPr id="8"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5" name="TextBox 4"/>
          <p:cNvSpPr txBox="1"/>
          <p:nvPr/>
        </p:nvSpPr>
        <p:spPr>
          <a:xfrm>
            <a:off x="323528" y="1340768"/>
            <a:ext cx="2304256" cy="720080"/>
          </a:xfrm>
          <a:prstGeom prst="rect">
            <a:avLst/>
          </a:prstGeom>
          <a:solidFill>
            <a:schemeClr val="tx1"/>
          </a:solidFill>
          <a:ln>
            <a:solidFill>
              <a:schemeClr val="tx1"/>
            </a:solidFill>
          </a:ln>
        </p:spPr>
        <p:txBody>
          <a:bodyPr wrap="square" rtlCol="0">
            <a:noAutofit/>
          </a:bodyPr>
          <a:lstStyle/>
          <a:p>
            <a:r>
              <a:rPr lang="en-US" sz="2000" dirty="0">
                <a:solidFill>
                  <a:schemeClr val="bg1">
                    <a:lumMod val="95000"/>
                  </a:schemeClr>
                </a:solidFill>
                <a:latin typeface="Consolas" panose="020B0609020204030204" pitchFamily="49" charset="0"/>
                <a:cs typeface="Consolas" panose="020B0609020204030204" pitchFamily="49" charset="0"/>
              </a:rPr>
              <a:t>Hello, </a:t>
            </a:r>
            <a:r>
              <a:rPr lang="en-US" sz="2000" dirty="0" smtClean="0">
                <a:solidFill>
                  <a:schemeClr val="bg1">
                    <a:lumMod val="95000"/>
                  </a:schemeClr>
                </a:solidFill>
                <a:latin typeface="Consolas" panose="020B0609020204030204" pitchFamily="49" charset="0"/>
                <a:cs typeface="Consolas" panose="020B0609020204030204" pitchFamily="49" charset="0"/>
              </a:rPr>
              <a:t>☼</a:t>
            </a:r>
          </a:p>
          <a:p>
            <a:r>
              <a:rPr lang="en-US" sz="2000" dirty="0" smtClean="0">
                <a:solidFill>
                  <a:schemeClr val="bg1">
                    <a:lumMod val="95000"/>
                  </a:schemeClr>
                </a:solidFill>
                <a:latin typeface="Consolas" panose="020B0609020204030204" pitchFamily="49" charset="0"/>
                <a:cs typeface="Consolas" panose="020B0609020204030204" pitchFamily="49" charset="0"/>
              </a:rPr>
              <a:t>_</a:t>
            </a:r>
            <a:endParaRPr lang="en-US" sz="2000" dirty="0">
              <a:solidFill>
                <a:schemeClr val="bg1">
                  <a:lumMod val="95000"/>
                </a:schemeClr>
              </a:solidFill>
              <a:latin typeface="Consolas" panose="020B0609020204030204" pitchFamily="49" charset="0"/>
              <a:cs typeface="Consolas" panose="020B0609020204030204" pitchFamily="49" charset="0"/>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64224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132</a:t>
            </a:fld>
            <a:endParaRPr lang="en-US"/>
          </a:p>
        </p:txBody>
      </p:sp>
      <p:sp>
        <p:nvSpPr>
          <p:cNvPr id="7" name="Текст 7"/>
          <p:cNvSpPr txBox="1">
            <a:spLocks/>
          </p:cNvSpPr>
          <p:nvPr/>
        </p:nvSpPr>
        <p:spPr>
          <a:xfrm>
            <a:off x="251520" y="908720"/>
            <a:ext cx="8712968" cy="439248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ru-RU" sz="2200" spc="-100" dirty="0">
                <a:solidFill>
                  <a:srgbClr val="008000"/>
                </a:solidFill>
                <a:highlight>
                  <a:srgbClr val="FFFFFF"/>
                </a:highlight>
                <a:latin typeface="Consolas" panose="020B0609020204030204" pitchFamily="49" charset="0"/>
              </a:rPr>
              <a:t>// Демонстрирует необходимость применения </a:t>
            </a:r>
            <a:r>
              <a:rPr lang="ru-RU" sz="2200" spc="-100" dirty="0" smtClean="0">
                <a:solidFill>
                  <a:srgbClr val="008000"/>
                </a:solidFill>
                <a:highlight>
                  <a:srgbClr val="FFFFFF"/>
                </a:highlight>
                <a:latin typeface="Consolas" panose="020B0609020204030204" pitchFamily="49" charset="0"/>
              </a:rPr>
              <a:t>манипулятора</a:t>
            </a:r>
            <a:r>
              <a:rPr lang="en-US" sz="2200" spc="-100" dirty="0" smtClean="0">
                <a:solidFill>
                  <a:srgbClr val="008000"/>
                </a:solidFill>
                <a:highlight>
                  <a:srgbClr val="FFFFFF"/>
                </a:highlight>
                <a:latin typeface="Consolas" panose="020B0609020204030204" pitchFamily="49" charset="0"/>
              </a:rPr>
              <a:t> </a:t>
            </a:r>
            <a:r>
              <a:rPr lang="ru-RU" sz="2200" spc="-100" dirty="0" smtClean="0">
                <a:solidFill>
                  <a:srgbClr val="008000"/>
                </a:solidFill>
                <a:highlight>
                  <a:srgbClr val="FFFFFF"/>
                </a:highlight>
                <a:latin typeface="Consolas" panose="020B0609020204030204" pitchFamily="49" charset="0"/>
              </a:rPr>
              <a:t>setw </a:t>
            </a:r>
            <a:endParaRPr lang="ru-RU" sz="2200" spc="-100" dirty="0">
              <a:solidFill>
                <a:srgbClr val="000000"/>
              </a:solidFill>
              <a:highlight>
                <a:srgbClr val="FFFFFF"/>
              </a:highlight>
              <a:latin typeface="Consolas" panose="020B0609020204030204" pitchFamily="49" charset="0"/>
            </a:endParaRPr>
          </a:p>
          <a:p>
            <a:pPr>
              <a:spcAft>
                <a:spcPts val="0"/>
              </a:spcAft>
            </a:pPr>
            <a:r>
              <a:rPr lang="en-US" sz="2200" spc="-100" dirty="0">
                <a:solidFill>
                  <a:srgbClr val="0000FF"/>
                </a:solidFill>
                <a:highlight>
                  <a:srgbClr val="FFFFFF"/>
                </a:highlight>
                <a:latin typeface="Consolas" panose="020B0609020204030204" pitchFamily="49" charset="0"/>
              </a:rPr>
              <a:t>#include</a:t>
            </a:r>
            <a:r>
              <a:rPr lang="en-US" sz="2200" spc="-100" dirty="0">
                <a:solidFill>
                  <a:srgbClr val="000000"/>
                </a:solidFill>
                <a:highlight>
                  <a:srgbClr val="FFFFFF"/>
                </a:highlight>
                <a:latin typeface="Consolas" panose="020B0609020204030204" pitchFamily="49" charset="0"/>
              </a:rPr>
              <a:t> </a:t>
            </a:r>
            <a:r>
              <a:rPr lang="en-US" sz="2200" spc="-100" dirty="0">
                <a:solidFill>
                  <a:srgbClr val="800000"/>
                </a:solidFill>
                <a:highlight>
                  <a:srgbClr val="FFFFFF"/>
                </a:highlight>
                <a:latin typeface="Consolas" panose="020B0609020204030204" pitchFamily="49" charset="0"/>
              </a:rPr>
              <a:t>"stdafx.h</a:t>
            </a:r>
            <a:r>
              <a:rPr lang="en-US" sz="2200" spc="-100" dirty="0" smtClean="0">
                <a:solidFill>
                  <a:srgbClr val="800000"/>
                </a:solidFill>
                <a:highlight>
                  <a:srgbClr val="FFFFFF"/>
                </a:highlight>
                <a:latin typeface="Consolas" panose="020B0609020204030204" pitchFamily="49" charset="0"/>
              </a:rPr>
              <a:t>"</a:t>
            </a:r>
            <a:endParaRPr lang="ru-RU" sz="2200" spc="-100" dirty="0" smtClean="0">
              <a:solidFill>
                <a:srgbClr val="8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FF"/>
                </a:solidFill>
                <a:highlight>
                  <a:srgbClr val="FFFFFF"/>
                </a:highlight>
                <a:latin typeface="Consolas" panose="020B0609020204030204" pitchFamily="49" charset="0"/>
              </a:rPr>
              <a:t>#include</a:t>
            </a:r>
            <a:r>
              <a:rPr lang="en-US" sz="2200" spc="-100" dirty="0">
                <a:solidFill>
                  <a:srgbClr val="000000"/>
                </a:solidFill>
                <a:highlight>
                  <a:srgbClr val="FFFFFF"/>
                </a:highlight>
                <a:latin typeface="Consolas" panose="020B0609020204030204" pitchFamily="49" charset="0"/>
              </a:rPr>
              <a:t> </a:t>
            </a:r>
            <a:r>
              <a:rPr lang="en-US" sz="2200" spc="-100" dirty="0" smtClean="0">
                <a:solidFill>
                  <a:srgbClr val="800000"/>
                </a:solidFill>
                <a:highlight>
                  <a:srgbClr val="FFFFFF"/>
                </a:highlight>
                <a:latin typeface="Consolas" panose="020B0609020204030204" pitchFamily="49" charset="0"/>
              </a:rPr>
              <a:t>&lt;iostream</a:t>
            </a:r>
            <a:r>
              <a:rPr lang="en-US" sz="2200" spc="-100" dirty="0">
                <a:solidFill>
                  <a:srgbClr val="800000"/>
                </a:solidFill>
                <a:highlight>
                  <a:srgbClr val="FFFFFF"/>
                </a:highlight>
                <a:latin typeface="Consolas" panose="020B0609020204030204" pitchFamily="49" charset="0"/>
              </a:rPr>
              <a:t>&gt;</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smtClean="0">
                <a:solidFill>
                  <a:srgbClr val="0000FF"/>
                </a:solidFill>
                <a:highlight>
                  <a:srgbClr val="FFFFFF"/>
                </a:highlight>
                <a:latin typeface="Consolas" panose="020B0609020204030204" pitchFamily="49" charset="0"/>
              </a:rPr>
              <a:t>using</a:t>
            </a:r>
            <a:r>
              <a:rPr lang="en-US" sz="2200" spc="-100" dirty="0" smtClean="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namespace</a:t>
            </a:r>
            <a:r>
              <a:rPr lang="en-US" sz="2200" spc="-100" dirty="0">
                <a:solidFill>
                  <a:srgbClr val="000000"/>
                </a:solidFill>
                <a:highlight>
                  <a:srgbClr val="FFFFFF"/>
                </a:highlight>
                <a:latin typeface="Consolas" panose="020B0609020204030204" pitchFamily="49" charset="0"/>
              </a:rPr>
              <a:t> </a:t>
            </a:r>
            <a:r>
              <a:rPr lang="en-US" sz="2200" i="1" spc="-100" dirty="0">
                <a:solidFill>
                  <a:srgbClr val="216F85"/>
                </a:solidFill>
                <a:highlight>
                  <a:srgbClr val="FFFFFF"/>
                </a:highlight>
                <a:latin typeface="Consolas" panose="020B0609020204030204" pitchFamily="49" charset="0"/>
              </a:rPr>
              <a:t>std</a:t>
            </a:r>
            <a:r>
              <a:rPr lang="en-US" sz="2200" spc="-100" dirty="0">
                <a:solidFill>
                  <a:srgbClr val="000000"/>
                </a:solidFill>
                <a:highlight>
                  <a:srgbClr val="FFFFFF"/>
                </a:highlight>
                <a:latin typeface="Consolas" panose="020B0609020204030204" pitchFamily="49" charset="0"/>
              </a:rPr>
              <a:t>;</a:t>
            </a:r>
          </a:p>
          <a:p>
            <a:pPr>
              <a:spcAft>
                <a:spcPts val="0"/>
              </a:spcAft>
            </a:pPr>
            <a:r>
              <a:rPr lang="en-US" sz="2200" spc="-100" dirty="0">
                <a:solidFill>
                  <a:srgbClr val="0000FF"/>
                </a:solidFill>
                <a:highlight>
                  <a:srgbClr val="FFFFFF"/>
                </a:highlight>
                <a:latin typeface="Consolas" panose="020B0609020204030204" pitchFamily="49" charset="0"/>
              </a:rPr>
              <a:t>int</a:t>
            </a:r>
            <a:r>
              <a:rPr lang="en-US" sz="2200" spc="-100" dirty="0">
                <a:solidFill>
                  <a:srgbClr val="000000"/>
                </a:solidFill>
                <a:highlight>
                  <a:srgbClr val="FFFFFF"/>
                </a:highlight>
                <a:latin typeface="Consolas" panose="020B0609020204030204" pitchFamily="49" charset="0"/>
              </a:rPr>
              <a:t> </a:t>
            </a:r>
            <a:r>
              <a:rPr lang="en-US" sz="2200" i="1" spc="-100" dirty="0">
                <a:solidFill>
                  <a:srgbClr val="880000"/>
                </a:solidFill>
                <a:highlight>
                  <a:srgbClr val="FFFFFF"/>
                </a:highlight>
                <a:latin typeface="Consolas" panose="020B0609020204030204" pitchFamily="49" charset="0"/>
              </a:rPr>
              <a:t>main</a:t>
            </a:r>
            <a:r>
              <a:rPr lang="en-US" sz="2200" spc="-100" dirty="0">
                <a:solidFill>
                  <a:srgbClr val="000000"/>
                </a:solidFill>
                <a:highlight>
                  <a:srgbClr val="FFFFFF"/>
                </a:highlight>
                <a:latin typeface="Consolas" panose="020B0609020204030204" pitchFamily="49" charset="0"/>
              </a:rPr>
              <a:t>()</a:t>
            </a:r>
          </a:p>
          <a:p>
            <a:pPr>
              <a:spcBef>
                <a:spcPts val="0"/>
              </a:spcBef>
              <a:spcAft>
                <a:spcPts val="0"/>
              </a:spcAft>
            </a:pPr>
            <a:r>
              <a:rPr lang="ru-RU" sz="2200" spc="-10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long</a:t>
            </a:r>
            <a:r>
              <a:rPr lang="en-US" sz="2200" spc="-100" dirty="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pop1</a:t>
            </a:r>
            <a:r>
              <a:rPr lang="en-US" sz="2200" spc="-100" dirty="0">
                <a:solidFill>
                  <a:srgbClr val="000000"/>
                </a:solidFill>
                <a:highlight>
                  <a:srgbClr val="FFFFFF"/>
                </a:highlight>
                <a:latin typeface="Consolas" panose="020B0609020204030204" pitchFamily="49" charset="0"/>
              </a:rPr>
              <a:t> = 2425785;</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long</a:t>
            </a:r>
            <a:r>
              <a:rPr lang="en-US" sz="2200" spc="-100" dirty="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pop2</a:t>
            </a:r>
            <a:r>
              <a:rPr lang="en-US" sz="2200" spc="-100" dirty="0">
                <a:solidFill>
                  <a:srgbClr val="000000"/>
                </a:solidFill>
                <a:highlight>
                  <a:srgbClr val="FFFFFF"/>
                </a:highlight>
                <a:latin typeface="Consolas" panose="020B0609020204030204" pitchFamily="49" charset="0"/>
              </a:rPr>
              <a:t> = 47;</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long</a:t>
            </a:r>
            <a:r>
              <a:rPr lang="en-US" sz="2200" spc="-100" dirty="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pop3</a:t>
            </a:r>
            <a:r>
              <a:rPr lang="en-US" sz="2200" spc="-100" dirty="0">
                <a:solidFill>
                  <a:srgbClr val="000000"/>
                </a:solidFill>
                <a:highlight>
                  <a:srgbClr val="FFFFFF"/>
                </a:highlight>
                <a:latin typeface="Consolas" panose="020B0609020204030204" pitchFamily="49" charset="0"/>
              </a:rPr>
              <a:t> = 9761;</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i="1" spc="-100" dirty="0">
                <a:solidFill>
                  <a:srgbClr val="000080"/>
                </a:solidFill>
                <a:highlight>
                  <a:srgbClr val="FFFFFF"/>
                </a:highlight>
                <a:latin typeface="Consolas" panose="020B0609020204030204" pitchFamily="49" charset="0"/>
              </a:rPr>
              <a:t>cout</a:t>
            </a:r>
            <a:r>
              <a:rPr lang="en-US" sz="2200" spc="-100" dirty="0">
                <a:solidFill>
                  <a:srgbClr val="000000"/>
                </a:solidFill>
                <a:highlight>
                  <a:srgbClr val="FFFFFF"/>
                </a:highlight>
                <a:latin typeface="Consolas" panose="020B0609020204030204" pitchFamily="49" charset="0"/>
              </a:rPr>
              <a:t> &lt;&lt; </a:t>
            </a:r>
            <a:r>
              <a:rPr lang="en-US" sz="2200" spc="-100" dirty="0">
                <a:solidFill>
                  <a:srgbClr val="800000"/>
                </a:solidFill>
                <a:highlight>
                  <a:srgbClr val="FFFFFF"/>
                </a:highlight>
                <a:latin typeface="Consolas" panose="020B0609020204030204" pitchFamily="49" charset="0"/>
              </a:rPr>
              <a:t>"CITY      "</a:t>
            </a:r>
            <a:r>
              <a:rPr lang="en-US" sz="2200" spc="-100" dirty="0">
                <a:solidFill>
                  <a:srgbClr val="000000"/>
                </a:solidFill>
                <a:highlight>
                  <a:srgbClr val="FFFFFF"/>
                </a:highlight>
                <a:latin typeface="Consolas" panose="020B0609020204030204" pitchFamily="49" charset="0"/>
              </a:rPr>
              <a:t> &lt;&lt; </a:t>
            </a:r>
            <a:r>
              <a:rPr lang="en-US" sz="2200" spc="-100" dirty="0">
                <a:solidFill>
                  <a:srgbClr val="800000"/>
                </a:solidFill>
                <a:highlight>
                  <a:srgbClr val="FFFFFF"/>
                </a:highlight>
                <a:latin typeface="Consolas" panose="020B0609020204030204" pitchFamily="49" charset="0"/>
              </a:rPr>
              <a:t>"POPULATION"</a:t>
            </a:r>
            <a:r>
              <a:rPr lang="en-US" sz="2200" spc="-100" dirty="0">
                <a:solidFill>
                  <a:srgbClr val="000000"/>
                </a:solidFill>
                <a:highlight>
                  <a:srgbClr val="FFFFFF"/>
                </a:highlight>
                <a:latin typeface="Consolas" panose="020B0609020204030204" pitchFamily="49" charset="0"/>
              </a:rPr>
              <a:t> &lt;&lt; </a:t>
            </a:r>
            <a:r>
              <a:rPr lang="en-US" sz="2200" i="1" spc="-100" dirty="0">
                <a:solidFill>
                  <a:srgbClr val="880000"/>
                </a:solidFill>
                <a:highlight>
                  <a:srgbClr val="FFFFFF"/>
                </a:highlight>
                <a:latin typeface="Consolas" panose="020B0609020204030204" pitchFamily="49" charset="0"/>
              </a:rPr>
              <a:t>endl</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00"/>
                </a:solidFill>
                <a:highlight>
                  <a:srgbClr val="FFFFFF"/>
                </a:highlight>
                <a:latin typeface="Consolas" panose="020B0609020204030204" pitchFamily="49" charset="0"/>
              </a:rPr>
              <a:t>         &lt;&lt; </a:t>
            </a:r>
            <a:r>
              <a:rPr lang="en-US" sz="2200" spc="-100" dirty="0">
                <a:solidFill>
                  <a:srgbClr val="800000"/>
                </a:solidFill>
                <a:highlight>
                  <a:srgbClr val="FFFFFF"/>
                </a:highlight>
                <a:latin typeface="Consolas" panose="020B0609020204030204" pitchFamily="49" charset="0"/>
              </a:rPr>
              <a:t>"Seattle   "</a:t>
            </a:r>
            <a:r>
              <a:rPr lang="en-US" sz="2200" spc="-100" dirty="0">
                <a:solidFill>
                  <a:srgbClr val="000000"/>
                </a:solidFill>
                <a:highlight>
                  <a:srgbClr val="FFFFFF"/>
                </a:highlight>
                <a:latin typeface="Consolas" panose="020B0609020204030204" pitchFamily="49" charset="0"/>
              </a:rPr>
              <a:t> &lt;&lt; </a:t>
            </a:r>
            <a:r>
              <a:rPr lang="en-US" sz="2200" spc="-100" dirty="0">
                <a:solidFill>
                  <a:srgbClr val="000080"/>
                </a:solidFill>
                <a:highlight>
                  <a:srgbClr val="FFFFFF"/>
                </a:highlight>
                <a:latin typeface="Consolas" panose="020B0609020204030204" pitchFamily="49" charset="0"/>
              </a:rPr>
              <a:t>pop1</a:t>
            </a:r>
            <a:r>
              <a:rPr lang="en-US" sz="2200" spc="-100" dirty="0">
                <a:solidFill>
                  <a:srgbClr val="000000"/>
                </a:solidFill>
                <a:highlight>
                  <a:srgbClr val="FFFFFF"/>
                </a:highlight>
                <a:latin typeface="Consolas" panose="020B0609020204030204" pitchFamily="49" charset="0"/>
              </a:rPr>
              <a:t> &lt;&lt; </a:t>
            </a:r>
            <a:r>
              <a:rPr lang="en-US" sz="2200" i="1" spc="-100" dirty="0">
                <a:solidFill>
                  <a:srgbClr val="880000"/>
                </a:solidFill>
                <a:highlight>
                  <a:srgbClr val="FFFFFF"/>
                </a:highlight>
                <a:latin typeface="Consolas" panose="020B0609020204030204" pitchFamily="49" charset="0"/>
              </a:rPr>
              <a:t>endl</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00"/>
                </a:solidFill>
                <a:highlight>
                  <a:srgbClr val="FFFFFF"/>
                </a:highlight>
                <a:latin typeface="Consolas" panose="020B0609020204030204" pitchFamily="49" charset="0"/>
              </a:rPr>
              <a:t>         &lt;&lt; </a:t>
            </a:r>
            <a:r>
              <a:rPr lang="en-US" sz="2200" spc="-100" dirty="0">
                <a:solidFill>
                  <a:srgbClr val="800000"/>
                </a:solidFill>
                <a:highlight>
                  <a:srgbClr val="FFFFFF"/>
                </a:highlight>
                <a:latin typeface="Consolas" panose="020B0609020204030204" pitchFamily="49" charset="0"/>
              </a:rPr>
              <a:t>"Hightown  "</a:t>
            </a:r>
            <a:r>
              <a:rPr lang="en-US" sz="2200" spc="-100" dirty="0">
                <a:solidFill>
                  <a:srgbClr val="000000"/>
                </a:solidFill>
                <a:highlight>
                  <a:srgbClr val="FFFFFF"/>
                </a:highlight>
                <a:latin typeface="Consolas" panose="020B0609020204030204" pitchFamily="49" charset="0"/>
              </a:rPr>
              <a:t> &lt;&lt; </a:t>
            </a:r>
            <a:r>
              <a:rPr lang="en-US" sz="2200" spc="-100" dirty="0">
                <a:solidFill>
                  <a:srgbClr val="000080"/>
                </a:solidFill>
                <a:highlight>
                  <a:srgbClr val="FFFFFF"/>
                </a:highlight>
                <a:latin typeface="Consolas" panose="020B0609020204030204" pitchFamily="49" charset="0"/>
              </a:rPr>
              <a:t>pop2</a:t>
            </a:r>
            <a:r>
              <a:rPr lang="en-US" sz="2200" spc="-100" dirty="0">
                <a:solidFill>
                  <a:srgbClr val="000000"/>
                </a:solidFill>
                <a:highlight>
                  <a:srgbClr val="FFFFFF"/>
                </a:highlight>
                <a:latin typeface="Consolas" panose="020B0609020204030204" pitchFamily="49" charset="0"/>
              </a:rPr>
              <a:t> &lt;&lt; </a:t>
            </a:r>
            <a:r>
              <a:rPr lang="en-US" sz="2200" i="1" spc="-100" dirty="0">
                <a:solidFill>
                  <a:srgbClr val="880000"/>
                </a:solidFill>
                <a:highlight>
                  <a:srgbClr val="FFFFFF"/>
                </a:highlight>
                <a:latin typeface="Consolas" panose="020B0609020204030204" pitchFamily="49" charset="0"/>
              </a:rPr>
              <a:t>endl</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00"/>
                </a:solidFill>
                <a:highlight>
                  <a:srgbClr val="FFFFFF"/>
                </a:highlight>
                <a:latin typeface="Consolas" panose="020B0609020204030204" pitchFamily="49" charset="0"/>
              </a:rPr>
              <a:t>         &lt;&lt; </a:t>
            </a:r>
            <a:r>
              <a:rPr lang="en-US" sz="2200" spc="-100" dirty="0">
                <a:solidFill>
                  <a:srgbClr val="800000"/>
                </a:solidFill>
                <a:highlight>
                  <a:srgbClr val="FFFFFF"/>
                </a:highlight>
                <a:latin typeface="Consolas" panose="020B0609020204030204" pitchFamily="49" charset="0"/>
              </a:rPr>
              <a:t>"Lowville  "</a:t>
            </a:r>
            <a:r>
              <a:rPr lang="en-US" sz="2200" spc="-100" dirty="0">
                <a:solidFill>
                  <a:srgbClr val="000000"/>
                </a:solidFill>
                <a:highlight>
                  <a:srgbClr val="FFFFFF"/>
                </a:highlight>
                <a:latin typeface="Consolas" panose="020B0609020204030204" pitchFamily="49" charset="0"/>
              </a:rPr>
              <a:t> &lt;&lt; </a:t>
            </a:r>
            <a:r>
              <a:rPr lang="en-US" sz="2200" spc="-100" dirty="0">
                <a:solidFill>
                  <a:srgbClr val="000080"/>
                </a:solidFill>
                <a:highlight>
                  <a:srgbClr val="FFFFFF"/>
                </a:highlight>
                <a:latin typeface="Consolas" panose="020B0609020204030204" pitchFamily="49" charset="0"/>
              </a:rPr>
              <a:t>pop3</a:t>
            </a:r>
            <a:r>
              <a:rPr lang="en-US" sz="2200" spc="-100" dirty="0">
                <a:solidFill>
                  <a:srgbClr val="000000"/>
                </a:solidFill>
                <a:highlight>
                  <a:srgbClr val="FFFFFF"/>
                </a:highlight>
                <a:latin typeface="Consolas" panose="020B0609020204030204" pitchFamily="49" charset="0"/>
              </a:rPr>
              <a:t> &lt;&lt; </a:t>
            </a:r>
            <a:r>
              <a:rPr lang="en-US" sz="2200" i="1" spc="-100" dirty="0">
                <a:solidFill>
                  <a:srgbClr val="880000"/>
                </a:solidFill>
                <a:highlight>
                  <a:srgbClr val="FFFFFF"/>
                </a:highlight>
                <a:latin typeface="Consolas" panose="020B0609020204030204" pitchFamily="49" charset="0"/>
              </a:rPr>
              <a:t>endl</a:t>
            </a:r>
            <a:r>
              <a:rPr lang="en-US" sz="2200" spc="-10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i="1" spc="-100" dirty="0">
                <a:solidFill>
                  <a:srgbClr val="880000"/>
                </a:solidFill>
                <a:highlight>
                  <a:srgbClr val="FFFFFF"/>
                </a:highlight>
                <a:latin typeface="Consolas" panose="020B0609020204030204" pitchFamily="49" charset="0"/>
              </a:rPr>
              <a:t>_getch</a:t>
            </a:r>
            <a:r>
              <a:rPr lang="en-US" sz="2200" spc="-10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return</a:t>
            </a:r>
            <a:r>
              <a:rPr lang="en-US" sz="2200" spc="-100" dirty="0">
                <a:solidFill>
                  <a:srgbClr val="000000"/>
                </a:solidFill>
                <a:highlight>
                  <a:srgbClr val="FFFFFF"/>
                </a:highlight>
                <a:latin typeface="Consolas" panose="020B0609020204030204" pitchFamily="49" charset="0"/>
              </a:rPr>
              <a:t> 0;</a:t>
            </a:r>
          </a:p>
          <a:p>
            <a:pPr>
              <a:spcBef>
                <a:spcPts val="0"/>
              </a:spcBef>
              <a:spcAft>
                <a:spcPts val="0"/>
              </a:spcAft>
            </a:pPr>
            <a:r>
              <a:rPr lang="ru-RU" sz="2200" spc="-100" dirty="0">
                <a:solidFill>
                  <a:srgbClr val="000000"/>
                </a:solidFill>
                <a:highlight>
                  <a:srgbClr val="FFFFFF"/>
                </a:highlight>
                <a:latin typeface="Consolas" panose="020B0609020204030204" pitchFamily="49" charset="0"/>
              </a:rPr>
              <a:t>}</a:t>
            </a:r>
          </a:p>
        </p:txBody>
      </p:sp>
      <p:sp>
        <p:nvSpPr>
          <p:cNvPr id="8"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5" name="TextBox 4"/>
          <p:cNvSpPr txBox="1"/>
          <p:nvPr/>
        </p:nvSpPr>
        <p:spPr>
          <a:xfrm>
            <a:off x="5004048" y="1844824"/>
            <a:ext cx="3816424" cy="1656184"/>
          </a:xfrm>
          <a:prstGeom prst="rect">
            <a:avLst/>
          </a:prstGeom>
          <a:solidFill>
            <a:schemeClr val="tx1"/>
          </a:solidFill>
          <a:ln>
            <a:solidFill>
              <a:schemeClr val="tx1"/>
            </a:solidFill>
          </a:ln>
        </p:spPr>
        <p:txBody>
          <a:bodyPr wrap="square" rtlCol="0">
            <a:noAutofit/>
          </a:bodyPr>
          <a:lstStyle/>
          <a:p>
            <a:r>
              <a:rPr lang="en-US" sz="2000" dirty="0">
                <a:solidFill>
                  <a:schemeClr val="bg1">
                    <a:lumMod val="95000"/>
                  </a:schemeClr>
                </a:solidFill>
                <a:latin typeface="Consolas" panose="020B0609020204030204" pitchFamily="49" charset="0"/>
                <a:cs typeface="Consolas" panose="020B0609020204030204" pitchFamily="49" charset="0"/>
              </a:rPr>
              <a:t>CITY      POPULATION</a:t>
            </a:r>
          </a:p>
          <a:p>
            <a:r>
              <a:rPr lang="en-US" sz="2000" dirty="0">
                <a:solidFill>
                  <a:schemeClr val="bg1">
                    <a:lumMod val="95000"/>
                  </a:schemeClr>
                </a:solidFill>
                <a:latin typeface="Consolas" panose="020B0609020204030204" pitchFamily="49" charset="0"/>
                <a:cs typeface="Consolas" panose="020B0609020204030204" pitchFamily="49" charset="0"/>
              </a:rPr>
              <a:t>Seattle   2425785</a:t>
            </a:r>
          </a:p>
          <a:p>
            <a:r>
              <a:rPr lang="en-US" sz="2000" dirty="0">
                <a:solidFill>
                  <a:schemeClr val="bg1">
                    <a:lumMod val="95000"/>
                  </a:schemeClr>
                </a:solidFill>
                <a:latin typeface="Consolas" panose="020B0609020204030204" pitchFamily="49" charset="0"/>
                <a:cs typeface="Consolas" panose="020B0609020204030204" pitchFamily="49" charset="0"/>
              </a:rPr>
              <a:t>Hightown  47</a:t>
            </a:r>
          </a:p>
          <a:p>
            <a:r>
              <a:rPr lang="en-US" sz="2000" dirty="0">
                <a:solidFill>
                  <a:schemeClr val="bg1">
                    <a:lumMod val="95000"/>
                  </a:schemeClr>
                </a:solidFill>
                <a:latin typeface="Consolas" panose="020B0609020204030204" pitchFamily="49" charset="0"/>
                <a:cs typeface="Consolas" panose="020B0609020204030204" pitchFamily="49" charset="0"/>
              </a:rPr>
              <a:t>Lowville  9761</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51368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133</a:t>
            </a:fld>
            <a:endParaRPr lang="en-US"/>
          </a:p>
        </p:txBody>
      </p:sp>
      <p:sp>
        <p:nvSpPr>
          <p:cNvPr id="7" name="Текст 7"/>
          <p:cNvSpPr txBox="1">
            <a:spLocks/>
          </p:cNvSpPr>
          <p:nvPr/>
        </p:nvSpPr>
        <p:spPr>
          <a:xfrm>
            <a:off x="251520" y="980728"/>
            <a:ext cx="8784976" cy="51485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ru-RU" sz="2200" spc="-100" dirty="0">
                <a:solidFill>
                  <a:srgbClr val="008000"/>
                </a:solidFill>
                <a:highlight>
                  <a:srgbClr val="FFFFFF"/>
                </a:highlight>
                <a:latin typeface="Consolas" panose="020B0609020204030204" pitchFamily="49" charset="0"/>
              </a:rPr>
              <a:t>// Демонстрирует применение манипулятора </a:t>
            </a:r>
            <a:r>
              <a:rPr lang="en-US" sz="2200" spc="-100" dirty="0">
                <a:solidFill>
                  <a:srgbClr val="008000"/>
                </a:solidFill>
                <a:highlight>
                  <a:srgbClr val="FFFFFF"/>
                </a:highlight>
                <a:latin typeface="Consolas" panose="020B0609020204030204" pitchFamily="49" charset="0"/>
              </a:rPr>
              <a:t>setw</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FF"/>
                </a:solidFill>
                <a:highlight>
                  <a:srgbClr val="FFFFFF"/>
                </a:highlight>
                <a:latin typeface="Consolas" panose="020B0609020204030204" pitchFamily="49" charset="0"/>
              </a:rPr>
              <a:t>#include</a:t>
            </a:r>
            <a:r>
              <a:rPr lang="en-US" sz="2200" spc="-100" dirty="0">
                <a:solidFill>
                  <a:srgbClr val="000000"/>
                </a:solidFill>
                <a:highlight>
                  <a:srgbClr val="FFFFFF"/>
                </a:highlight>
                <a:latin typeface="Consolas" panose="020B0609020204030204" pitchFamily="49" charset="0"/>
              </a:rPr>
              <a:t> </a:t>
            </a:r>
            <a:r>
              <a:rPr lang="en-US" sz="2200" spc="-100" dirty="0">
                <a:solidFill>
                  <a:srgbClr val="800000"/>
                </a:solidFill>
                <a:highlight>
                  <a:srgbClr val="FFFFFF"/>
                </a:highlight>
                <a:latin typeface="Consolas" panose="020B0609020204030204" pitchFamily="49" charset="0"/>
              </a:rPr>
              <a:t>"stdafx.h</a:t>
            </a:r>
            <a:r>
              <a:rPr lang="en-US" sz="2200" spc="-100" dirty="0" smtClean="0">
                <a:solidFill>
                  <a:srgbClr val="8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FF"/>
                </a:solidFill>
                <a:highlight>
                  <a:srgbClr val="FFFFFF"/>
                </a:highlight>
                <a:latin typeface="Consolas" panose="020B0609020204030204" pitchFamily="49" charset="0"/>
              </a:rPr>
              <a:t>#include</a:t>
            </a:r>
            <a:r>
              <a:rPr lang="en-US" sz="2200" spc="-100" dirty="0">
                <a:solidFill>
                  <a:srgbClr val="000000"/>
                </a:solidFill>
                <a:highlight>
                  <a:srgbClr val="FFFFFF"/>
                </a:highlight>
                <a:latin typeface="Consolas" panose="020B0609020204030204" pitchFamily="49" charset="0"/>
              </a:rPr>
              <a:t> </a:t>
            </a:r>
            <a:r>
              <a:rPr lang="en-US" sz="2200" spc="-100" dirty="0">
                <a:solidFill>
                  <a:srgbClr val="800000"/>
                </a:solidFill>
                <a:highlight>
                  <a:srgbClr val="FFFFFF"/>
                </a:highlight>
                <a:latin typeface="Consolas" panose="020B0609020204030204" pitchFamily="49" charset="0"/>
              </a:rPr>
              <a:t>&lt;iostream</a:t>
            </a:r>
            <a:r>
              <a:rPr lang="en-US" sz="2200" spc="-100" dirty="0" smtClean="0">
                <a:solidFill>
                  <a:srgbClr val="800000"/>
                </a:solidFill>
                <a:highlight>
                  <a:srgbClr val="FFFFFF"/>
                </a:highlight>
                <a:latin typeface="Consolas" panose="020B0609020204030204" pitchFamily="49" charset="0"/>
              </a:rPr>
              <a:t>&gt;</a:t>
            </a:r>
            <a:endParaRPr lang="en-US" sz="2200" spc="-100" dirty="0">
              <a:solidFill>
                <a:srgbClr val="000000"/>
              </a:solidFill>
              <a:highlight>
                <a:srgbClr val="FFFFFF"/>
              </a:highlight>
              <a:latin typeface="Consolas" panose="020B0609020204030204" pitchFamily="49" charset="0"/>
            </a:endParaRPr>
          </a:p>
          <a:p>
            <a:pPr>
              <a:spcBef>
                <a:spcPts val="0"/>
              </a:spcBef>
              <a:spcAft>
                <a:spcPts val="0"/>
              </a:spcAft>
            </a:pPr>
            <a:r>
              <a:rPr lang="en-US" sz="2200" spc="-100" dirty="0">
                <a:solidFill>
                  <a:srgbClr val="0000FF"/>
                </a:solidFill>
                <a:highlight>
                  <a:srgbClr val="FFFFFF"/>
                </a:highlight>
                <a:latin typeface="Consolas" panose="020B0609020204030204" pitchFamily="49" charset="0"/>
              </a:rPr>
              <a:t>#include</a:t>
            </a:r>
            <a:r>
              <a:rPr lang="en-US" sz="2200" spc="-100" dirty="0">
                <a:solidFill>
                  <a:srgbClr val="000000"/>
                </a:solidFill>
                <a:highlight>
                  <a:srgbClr val="FFFFFF"/>
                </a:highlight>
                <a:latin typeface="Consolas" panose="020B0609020204030204" pitchFamily="49" charset="0"/>
              </a:rPr>
              <a:t> </a:t>
            </a:r>
            <a:r>
              <a:rPr lang="en-US" sz="2200" b="1" u="sng" spc="-100" dirty="0">
                <a:solidFill>
                  <a:srgbClr val="FF0000"/>
                </a:solidFill>
                <a:highlight>
                  <a:srgbClr val="FFFFFF"/>
                </a:highlight>
                <a:latin typeface="Consolas" panose="020B0609020204030204" pitchFamily="49" charset="0"/>
              </a:rPr>
              <a:t>&lt;iomanip&gt;</a:t>
            </a:r>
          </a:p>
          <a:p>
            <a:pPr>
              <a:spcBef>
                <a:spcPts val="0"/>
              </a:spcBef>
              <a:spcAft>
                <a:spcPts val="0"/>
              </a:spcAft>
            </a:pPr>
            <a:r>
              <a:rPr lang="en-US" sz="2200" spc="-100" dirty="0">
                <a:solidFill>
                  <a:srgbClr val="0000FF"/>
                </a:solidFill>
                <a:highlight>
                  <a:srgbClr val="FFFFFF"/>
                </a:highlight>
                <a:latin typeface="Consolas" panose="020B0609020204030204" pitchFamily="49" charset="0"/>
              </a:rPr>
              <a:t>using</a:t>
            </a:r>
            <a:r>
              <a:rPr lang="en-US" sz="2200" spc="-100" dirty="0">
                <a:solidFill>
                  <a:srgbClr val="000000"/>
                </a:solidFill>
                <a:highlight>
                  <a:srgbClr val="FFFFFF"/>
                </a:highlight>
                <a:latin typeface="Consolas" panose="020B0609020204030204" pitchFamily="49" charset="0"/>
              </a:rPr>
              <a:t> </a:t>
            </a:r>
            <a:r>
              <a:rPr lang="en-US" sz="2200" spc="-100" dirty="0">
                <a:solidFill>
                  <a:srgbClr val="0000FF"/>
                </a:solidFill>
                <a:highlight>
                  <a:srgbClr val="FFFFFF"/>
                </a:highlight>
                <a:latin typeface="Consolas" panose="020B0609020204030204" pitchFamily="49" charset="0"/>
              </a:rPr>
              <a:t>namespace</a:t>
            </a:r>
            <a:r>
              <a:rPr lang="en-US" sz="2200" spc="-100" dirty="0">
                <a:solidFill>
                  <a:srgbClr val="000000"/>
                </a:solidFill>
                <a:highlight>
                  <a:srgbClr val="FFFFFF"/>
                </a:highlight>
                <a:latin typeface="Consolas" panose="020B0609020204030204" pitchFamily="49" charset="0"/>
              </a:rPr>
              <a:t> </a:t>
            </a:r>
            <a:r>
              <a:rPr lang="en-US" sz="2200" i="1" spc="-100" dirty="0">
                <a:solidFill>
                  <a:srgbClr val="216F85"/>
                </a:solidFill>
                <a:highlight>
                  <a:srgbClr val="FFFFFF"/>
                </a:highlight>
                <a:latin typeface="Consolas" panose="020B0609020204030204" pitchFamily="49" charset="0"/>
              </a:rPr>
              <a:t>std</a:t>
            </a:r>
            <a:r>
              <a:rPr lang="en-US" sz="2200" spc="-100" dirty="0">
                <a:solidFill>
                  <a:srgbClr val="000000"/>
                </a:solidFill>
                <a:highlight>
                  <a:srgbClr val="FFFFFF"/>
                </a:highlight>
                <a:latin typeface="Consolas" panose="020B0609020204030204" pitchFamily="49" charset="0"/>
              </a:rPr>
              <a:t>;</a:t>
            </a:r>
          </a:p>
          <a:p>
            <a:pPr>
              <a:spcAft>
                <a:spcPts val="0"/>
              </a:spcAft>
            </a:pPr>
            <a:r>
              <a:rPr lang="en-US" sz="2200" spc="-100" dirty="0">
                <a:solidFill>
                  <a:srgbClr val="0000FF"/>
                </a:solidFill>
                <a:highlight>
                  <a:srgbClr val="FFFFFF"/>
                </a:highlight>
                <a:latin typeface="Consolas" panose="020B0609020204030204" pitchFamily="49" charset="0"/>
              </a:rPr>
              <a:t>int</a:t>
            </a:r>
            <a:r>
              <a:rPr lang="en-US" sz="2200" spc="-100" dirty="0">
                <a:solidFill>
                  <a:srgbClr val="000000"/>
                </a:solidFill>
                <a:highlight>
                  <a:srgbClr val="FFFFFF"/>
                </a:highlight>
                <a:latin typeface="Consolas" panose="020B0609020204030204" pitchFamily="49" charset="0"/>
              </a:rPr>
              <a:t> </a:t>
            </a:r>
            <a:r>
              <a:rPr lang="en-US" sz="2200" i="1" spc="-100" dirty="0">
                <a:solidFill>
                  <a:srgbClr val="880000"/>
                </a:solidFill>
                <a:highlight>
                  <a:srgbClr val="FFFFFF"/>
                </a:highlight>
                <a:latin typeface="Consolas" panose="020B0609020204030204" pitchFamily="49" charset="0"/>
              </a:rPr>
              <a:t>main</a:t>
            </a:r>
            <a:r>
              <a:rPr lang="en-US" sz="2200" spc="-100" dirty="0">
                <a:solidFill>
                  <a:srgbClr val="000000"/>
                </a:solidFill>
                <a:highlight>
                  <a:srgbClr val="FFFFFF"/>
                </a:highlight>
                <a:latin typeface="Consolas" panose="020B0609020204030204" pitchFamily="49" charset="0"/>
              </a:rPr>
              <a:t>()</a:t>
            </a:r>
          </a:p>
          <a:p>
            <a:pPr>
              <a:spcBef>
                <a:spcPts val="0"/>
              </a:spcBef>
              <a:spcAft>
                <a:spcPts val="0"/>
              </a:spcAft>
            </a:pPr>
            <a:r>
              <a:rPr lang="ru-RU" sz="2200" spc="-10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smtClean="0">
                <a:solidFill>
                  <a:srgbClr val="0000FF"/>
                </a:solidFill>
                <a:highlight>
                  <a:srgbClr val="FFFFFF"/>
                </a:highlight>
                <a:latin typeface="Consolas" panose="020B0609020204030204" pitchFamily="49" charset="0"/>
              </a:rPr>
              <a:t>long</a:t>
            </a:r>
            <a:r>
              <a:rPr lang="en-US" sz="2200" spc="-100" dirty="0" smtClean="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pop1</a:t>
            </a:r>
            <a:r>
              <a:rPr lang="en-US" sz="2200" spc="-100" dirty="0">
                <a:solidFill>
                  <a:srgbClr val="000000"/>
                </a:solidFill>
                <a:highlight>
                  <a:srgbClr val="FFFFFF"/>
                </a:highlight>
                <a:latin typeface="Consolas" panose="020B0609020204030204" pitchFamily="49" charset="0"/>
              </a:rPr>
              <a:t> = 2425785;</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smtClean="0">
                <a:solidFill>
                  <a:srgbClr val="0000FF"/>
                </a:solidFill>
                <a:highlight>
                  <a:srgbClr val="FFFFFF"/>
                </a:highlight>
                <a:latin typeface="Consolas" panose="020B0609020204030204" pitchFamily="49" charset="0"/>
              </a:rPr>
              <a:t>long</a:t>
            </a:r>
            <a:r>
              <a:rPr lang="en-US" sz="2200" spc="-100" dirty="0" smtClean="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pop2</a:t>
            </a:r>
            <a:r>
              <a:rPr lang="en-US" sz="2200" spc="-100" dirty="0">
                <a:solidFill>
                  <a:srgbClr val="000000"/>
                </a:solidFill>
                <a:highlight>
                  <a:srgbClr val="FFFFFF"/>
                </a:highlight>
                <a:latin typeface="Consolas" panose="020B0609020204030204" pitchFamily="49" charset="0"/>
              </a:rPr>
              <a:t> = 47;</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smtClean="0">
                <a:solidFill>
                  <a:srgbClr val="0000FF"/>
                </a:solidFill>
                <a:highlight>
                  <a:srgbClr val="FFFFFF"/>
                </a:highlight>
                <a:latin typeface="Consolas" panose="020B0609020204030204" pitchFamily="49" charset="0"/>
              </a:rPr>
              <a:t>long</a:t>
            </a:r>
            <a:r>
              <a:rPr lang="en-US" sz="2200" spc="-100" dirty="0" smtClean="0">
                <a:solidFill>
                  <a:srgbClr val="000000"/>
                </a:solidFill>
                <a:highlight>
                  <a:srgbClr val="FFFFFF"/>
                </a:highlight>
                <a:latin typeface="Consolas" panose="020B0609020204030204" pitchFamily="49" charset="0"/>
              </a:rPr>
              <a:t> </a:t>
            </a:r>
            <a:r>
              <a:rPr lang="en-US" sz="2200" spc="-100" dirty="0">
                <a:solidFill>
                  <a:srgbClr val="000080"/>
                </a:solidFill>
                <a:highlight>
                  <a:srgbClr val="FFFFFF"/>
                </a:highlight>
                <a:latin typeface="Consolas" panose="020B0609020204030204" pitchFamily="49" charset="0"/>
              </a:rPr>
              <a:t>pop3</a:t>
            </a:r>
            <a:r>
              <a:rPr lang="en-US" sz="2200" spc="-100" dirty="0">
                <a:solidFill>
                  <a:srgbClr val="000000"/>
                </a:solidFill>
                <a:highlight>
                  <a:srgbClr val="FFFFFF"/>
                </a:highlight>
                <a:latin typeface="Consolas" panose="020B0609020204030204" pitchFamily="49" charset="0"/>
              </a:rPr>
              <a:t> = 9761;</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i="1" spc="-140" dirty="0" smtClean="0">
                <a:solidFill>
                  <a:srgbClr val="000080"/>
                </a:solidFill>
                <a:highlight>
                  <a:srgbClr val="FFFFFF"/>
                </a:highlight>
                <a:latin typeface="Consolas" panose="020B0609020204030204" pitchFamily="49" charset="0"/>
              </a:rPr>
              <a:t>cout</a:t>
            </a:r>
            <a:r>
              <a:rPr lang="en-US" sz="2200" spc="-140" dirty="0" smtClean="0">
                <a:solidFill>
                  <a:srgbClr val="000000"/>
                </a:solidFill>
                <a:highlight>
                  <a:srgbClr val="FFFFFF"/>
                </a:highlight>
                <a:latin typeface="Consolas" panose="020B0609020204030204" pitchFamily="49" charset="0"/>
              </a:rPr>
              <a:t> &lt;&lt;</a:t>
            </a:r>
            <a:r>
              <a:rPr lang="en-US" sz="2200" spc="-140" dirty="0">
                <a:solidFill>
                  <a:srgbClr val="000000"/>
                </a:solidFill>
                <a:highlight>
                  <a:srgbClr val="FFFFFF"/>
                </a:highlight>
                <a:latin typeface="Consolas" panose="020B0609020204030204" pitchFamily="49" charset="0"/>
              </a:rPr>
              <a:t> </a:t>
            </a:r>
            <a:r>
              <a:rPr lang="en-US" sz="2200" b="1" i="1" u="sng" spc="-140" dirty="0" smtClean="0">
                <a:solidFill>
                  <a:srgbClr val="FF0000"/>
                </a:solidFill>
                <a:highlight>
                  <a:srgbClr val="FFFFFF"/>
                </a:highlight>
                <a:latin typeface="Consolas" panose="020B0609020204030204" pitchFamily="49" charset="0"/>
              </a:rPr>
              <a:t>setw</a:t>
            </a:r>
            <a:r>
              <a:rPr lang="en-US" sz="2200" b="1" u="sng" spc="-140" dirty="0" smtClean="0">
                <a:solidFill>
                  <a:srgbClr val="FF0000"/>
                </a:solidFill>
                <a:highlight>
                  <a:srgbClr val="FFFFFF"/>
                </a:highlight>
                <a:latin typeface="Consolas" panose="020B0609020204030204" pitchFamily="49" charset="0"/>
              </a:rPr>
              <a:t>(9</a:t>
            </a:r>
            <a:r>
              <a:rPr lang="en-US" sz="2200" b="1" u="sng" spc="-140" dirty="0">
                <a:solidFill>
                  <a:srgbClr val="FF0000"/>
                </a:solidFill>
                <a:highlight>
                  <a:srgbClr val="FFFFFF"/>
                </a:highlight>
                <a:latin typeface="Consolas" panose="020B0609020204030204" pitchFamily="49" charset="0"/>
              </a:rPr>
              <a:t>)</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800000"/>
                </a:solidFill>
                <a:highlight>
                  <a:srgbClr val="FFFFFF"/>
                </a:highlight>
                <a:latin typeface="Consolas" panose="020B0609020204030204" pitchFamily="49" charset="0"/>
              </a:rPr>
              <a:t>"CITY"</a:t>
            </a:r>
            <a:r>
              <a:rPr lang="en-US" sz="2200" spc="-140" dirty="0">
                <a:solidFill>
                  <a:srgbClr val="000000"/>
                </a:solidFill>
                <a:highlight>
                  <a:srgbClr val="FFFFFF"/>
                </a:highlight>
                <a:latin typeface="Consolas" panose="020B0609020204030204" pitchFamily="49" charset="0"/>
              </a:rPr>
              <a:t> &lt;&lt;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(12)</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800000"/>
                </a:solidFill>
                <a:highlight>
                  <a:srgbClr val="FFFFFF"/>
                </a:highlight>
                <a:latin typeface="Consolas" panose="020B0609020204030204" pitchFamily="49" charset="0"/>
              </a:rPr>
              <a:t>"POPULATION"</a:t>
            </a:r>
            <a:r>
              <a:rPr lang="en-US" sz="2200" spc="-140" dirty="0">
                <a:solidFill>
                  <a:srgbClr val="000000"/>
                </a:solidFill>
                <a:highlight>
                  <a:srgbClr val="FFFFFF"/>
                </a:highlight>
                <a:latin typeface="Consolas" panose="020B0609020204030204" pitchFamily="49" charset="0"/>
              </a:rPr>
              <a:t> &lt;&lt; </a:t>
            </a:r>
            <a:r>
              <a:rPr lang="en-US" sz="2200" i="1" spc="-140" dirty="0">
                <a:solidFill>
                  <a:srgbClr val="880000"/>
                </a:solidFill>
                <a:highlight>
                  <a:srgbClr val="FFFFFF"/>
                </a:highlight>
                <a:latin typeface="Consolas" panose="020B0609020204030204" pitchFamily="49" charset="0"/>
              </a:rPr>
              <a:t>endl</a:t>
            </a:r>
            <a:endParaRPr lang="en-US" sz="2200" spc="-140" dirty="0">
              <a:solidFill>
                <a:srgbClr val="000000"/>
              </a:solidFill>
              <a:highlight>
                <a:srgbClr val="FFFFFF"/>
              </a:highlight>
              <a:latin typeface="Consolas" panose="020B0609020204030204" pitchFamily="49" charset="0"/>
            </a:endParaRPr>
          </a:p>
          <a:p>
            <a:pPr>
              <a:spcBef>
                <a:spcPts val="0"/>
              </a:spcBef>
              <a:spcAft>
                <a:spcPts val="0"/>
              </a:spcAft>
            </a:pPr>
            <a:r>
              <a:rPr lang="en-US" sz="2200" spc="-140" dirty="0">
                <a:solidFill>
                  <a:srgbClr val="000000"/>
                </a:solidFill>
                <a:highlight>
                  <a:srgbClr val="FFFFFF"/>
                </a:highlight>
                <a:latin typeface="Consolas" panose="020B0609020204030204" pitchFamily="49" charset="0"/>
              </a:rPr>
              <a:t>  </a:t>
            </a:r>
            <a:r>
              <a:rPr lang="en-US" sz="2200" spc="-140" dirty="0" smtClean="0">
                <a:solidFill>
                  <a:srgbClr val="000000"/>
                </a:solidFill>
                <a:highlight>
                  <a:srgbClr val="FFFFFF"/>
                </a:highlight>
                <a:latin typeface="Consolas" panose="020B0609020204030204" pitchFamily="49" charset="0"/>
              </a:rPr>
              <a:t>     </a:t>
            </a:r>
            <a:r>
              <a:rPr lang="en-US" sz="2200" spc="-140" dirty="0">
                <a:solidFill>
                  <a:srgbClr val="000000"/>
                </a:solidFill>
                <a:highlight>
                  <a:srgbClr val="FFFFFF"/>
                </a:highlight>
                <a:latin typeface="Consolas" panose="020B0609020204030204" pitchFamily="49" charset="0"/>
              </a:rPr>
              <a:t>&lt;&lt;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(9)</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800000"/>
                </a:solidFill>
                <a:highlight>
                  <a:srgbClr val="FFFFFF"/>
                </a:highlight>
                <a:latin typeface="Consolas" panose="020B0609020204030204" pitchFamily="49" charset="0"/>
              </a:rPr>
              <a:t>"Seattle"</a:t>
            </a:r>
            <a:r>
              <a:rPr lang="en-US" sz="2200" spc="-140" dirty="0">
                <a:solidFill>
                  <a:srgbClr val="000000"/>
                </a:solidFill>
                <a:highlight>
                  <a:srgbClr val="FFFFFF"/>
                </a:highlight>
                <a:latin typeface="Consolas" panose="020B0609020204030204" pitchFamily="49" charset="0"/>
              </a:rPr>
              <a:t> &lt;&lt;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(12)</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000080"/>
                </a:solidFill>
                <a:highlight>
                  <a:srgbClr val="FFFFFF"/>
                </a:highlight>
                <a:latin typeface="Consolas" panose="020B0609020204030204" pitchFamily="49" charset="0"/>
              </a:rPr>
              <a:t>pop1</a:t>
            </a:r>
            <a:r>
              <a:rPr lang="en-US" sz="2200" spc="-140" dirty="0">
                <a:solidFill>
                  <a:srgbClr val="000000"/>
                </a:solidFill>
                <a:highlight>
                  <a:srgbClr val="FFFFFF"/>
                </a:highlight>
                <a:latin typeface="Consolas" panose="020B0609020204030204" pitchFamily="49" charset="0"/>
              </a:rPr>
              <a:t> &lt;&lt; </a:t>
            </a:r>
            <a:r>
              <a:rPr lang="en-US" sz="2200" i="1" spc="-140" dirty="0">
                <a:solidFill>
                  <a:srgbClr val="880000"/>
                </a:solidFill>
                <a:highlight>
                  <a:srgbClr val="FFFFFF"/>
                </a:highlight>
                <a:latin typeface="Consolas" panose="020B0609020204030204" pitchFamily="49" charset="0"/>
              </a:rPr>
              <a:t>endl</a:t>
            </a:r>
            <a:endParaRPr lang="en-US" sz="2200" spc="-140" dirty="0">
              <a:solidFill>
                <a:srgbClr val="000000"/>
              </a:solidFill>
              <a:highlight>
                <a:srgbClr val="FFFFFF"/>
              </a:highlight>
              <a:latin typeface="Consolas" panose="020B0609020204030204" pitchFamily="49" charset="0"/>
            </a:endParaRPr>
          </a:p>
          <a:p>
            <a:pPr>
              <a:spcBef>
                <a:spcPts val="0"/>
              </a:spcBef>
              <a:spcAft>
                <a:spcPts val="0"/>
              </a:spcAft>
            </a:pPr>
            <a:r>
              <a:rPr lang="en-US" sz="2200" spc="-140" dirty="0">
                <a:solidFill>
                  <a:srgbClr val="000000"/>
                </a:solidFill>
                <a:highlight>
                  <a:srgbClr val="FFFFFF"/>
                </a:highlight>
                <a:latin typeface="Consolas" panose="020B0609020204030204" pitchFamily="49" charset="0"/>
              </a:rPr>
              <a:t>  </a:t>
            </a:r>
            <a:r>
              <a:rPr lang="en-US" sz="2200" spc="-140" dirty="0" smtClean="0">
                <a:solidFill>
                  <a:srgbClr val="000000"/>
                </a:solidFill>
                <a:highlight>
                  <a:srgbClr val="FFFFFF"/>
                </a:highlight>
                <a:latin typeface="Consolas" panose="020B0609020204030204" pitchFamily="49" charset="0"/>
              </a:rPr>
              <a:t>     </a:t>
            </a:r>
            <a:r>
              <a:rPr lang="en-US" sz="2200" spc="-140" dirty="0">
                <a:solidFill>
                  <a:srgbClr val="000000"/>
                </a:solidFill>
                <a:highlight>
                  <a:srgbClr val="FFFFFF"/>
                </a:highlight>
                <a:latin typeface="Consolas" panose="020B0609020204030204" pitchFamily="49" charset="0"/>
              </a:rPr>
              <a:t>&lt;&lt;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(9)</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800000"/>
                </a:solidFill>
                <a:highlight>
                  <a:srgbClr val="FFFFFF"/>
                </a:highlight>
                <a:latin typeface="Consolas" panose="020B0609020204030204" pitchFamily="49" charset="0"/>
              </a:rPr>
              <a:t>"Hightown"</a:t>
            </a:r>
            <a:r>
              <a:rPr lang="en-US" sz="2200" spc="-140" dirty="0">
                <a:solidFill>
                  <a:srgbClr val="000000"/>
                </a:solidFill>
                <a:highlight>
                  <a:srgbClr val="FFFFFF"/>
                </a:highlight>
                <a:latin typeface="Consolas" panose="020B0609020204030204" pitchFamily="49" charset="0"/>
              </a:rPr>
              <a:t> &lt;&lt;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(12)</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000080"/>
                </a:solidFill>
                <a:highlight>
                  <a:srgbClr val="FFFFFF"/>
                </a:highlight>
                <a:latin typeface="Consolas" panose="020B0609020204030204" pitchFamily="49" charset="0"/>
              </a:rPr>
              <a:t>pop2</a:t>
            </a:r>
            <a:r>
              <a:rPr lang="en-US" sz="2200" spc="-140" dirty="0">
                <a:solidFill>
                  <a:srgbClr val="000000"/>
                </a:solidFill>
                <a:highlight>
                  <a:srgbClr val="FFFFFF"/>
                </a:highlight>
                <a:latin typeface="Consolas" panose="020B0609020204030204" pitchFamily="49" charset="0"/>
              </a:rPr>
              <a:t> &lt;&lt; </a:t>
            </a:r>
            <a:r>
              <a:rPr lang="en-US" sz="2200" i="1" spc="-140" dirty="0">
                <a:solidFill>
                  <a:srgbClr val="880000"/>
                </a:solidFill>
                <a:highlight>
                  <a:srgbClr val="FFFFFF"/>
                </a:highlight>
                <a:latin typeface="Consolas" panose="020B0609020204030204" pitchFamily="49" charset="0"/>
              </a:rPr>
              <a:t>endl</a:t>
            </a:r>
            <a:endParaRPr lang="en-US" sz="2200" spc="-140" dirty="0">
              <a:solidFill>
                <a:srgbClr val="000000"/>
              </a:solidFill>
              <a:highlight>
                <a:srgbClr val="FFFFFF"/>
              </a:highlight>
              <a:latin typeface="Consolas" panose="020B0609020204030204" pitchFamily="49" charset="0"/>
            </a:endParaRPr>
          </a:p>
          <a:p>
            <a:pPr>
              <a:spcBef>
                <a:spcPts val="0"/>
              </a:spcBef>
              <a:spcAft>
                <a:spcPts val="0"/>
              </a:spcAft>
            </a:pPr>
            <a:r>
              <a:rPr lang="en-US" sz="2200" spc="-140" dirty="0">
                <a:solidFill>
                  <a:srgbClr val="000000"/>
                </a:solidFill>
                <a:highlight>
                  <a:srgbClr val="FFFFFF"/>
                </a:highlight>
                <a:latin typeface="Consolas" panose="020B0609020204030204" pitchFamily="49" charset="0"/>
              </a:rPr>
              <a:t>  </a:t>
            </a:r>
            <a:r>
              <a:rPr lang="en-US" sz="2200" spc="-140" dirty="0" smtClean="0">
                <a:solidFill>
                  <a:srgbClr val="000000"/>
                </a:solidFill>
                <a:highlight>
                  <a:srgbClr val="FFFFFF"/>
                </a:highlight>
                <a:latin typeface="Consolas" panose="020B0609020204030204" pitchFamily="49" charset="0"/>
              </a:rPr>
              <a:t>     </a:t>
            </a:r>
            <a:r>
              <a:rPr lang="en-US" sz="2200" spc="-140" dirty="0">
                <a:solidFill>
                  <a:srgbClr val="000000"/>
                </a:solidFill>
                <a:highlight>
                  <a:srgbClr val="FFFFFF"/>
                </a:highlight>
                <a:latin typeface="Consolas" panose="020B0609020204030204" pitchFamily="49" charset="0"/>
              </a:rPr>
              <a:t>&lt;&lt;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(9)</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800000"/>
                </a:solidFill>
                <a:highlight>
                  <a:srgbClr val="FFFFFF"/>
                </a:highlight>
                <a:latin typeface="Consolas" panose="020B0609020204030204" pitchFamily="49" charset="0"/>
              </a:rPr>
              <a:t>"Lowville"</a:t>
            </a:r>
            <a:r>
              <a:rPr lang="en-US" sz="2200" spc="-140" dirty="0">
                <a:solidFill>
                  <a:srgbClr val="000000"/>
                </a:solidFill>
                <a:highlight>
                  <a:srgbClr val="FFFFFF"/>
                </a:highlight>
                <a:latin typeface="Consolas" panose="020B0609020204030204" pitchFamily="49" charset="0"/>
              </a:rPr>
              <a:t> &lt;&lt; </a:t>
            </a:r>
            <a:r>
              <a:rPr lang="en-US" sz="2200" b="1" i="1" spc="-140" dirty="0">
                <a:solidFill>
                  <a:srgbClr val="FF0000"/>
                </a:solidFill>
                <a:highlight>
                  <a:srgbClr val="FFFFFF"/>
                </a:highlight>
                <a:latin typeface="Consolas" panose="020B0609020204030204" pitchFamily="49" charset="0"/>
              </a:rPr>
              <a:t>setw</a:t>
            </a:r>
            <a:r>
              <a:rPr lang="en-US" sz="2200" b="1" spc="-140" dirty="0">
                <a:solidFill>
                  <a:srgbClr val="FF0000"/>
                </a:solidFill>
                <a:highlight>
                  <a:srgbClr val="FFFFFF"/>
                </a:highlight>
                <a:latin typeface="Consolas" panose="020B0609020204030204" pitchFamily="49" charset="0"/>
              </a:rPr>
              <a:t>(12)</a:t>
            </a:r>
            <a:r>
              <a:rPr lang="en-US" sz="2200" spc="-140" dirty="0">
                <a:solidFill>
                  <a:srgbClr val="000000"/>
                </a:solidFill>
                <a:highlight>
                  <a:srgbClr val="FFFFFF"/>
                </a:highlight>
                <a:latin typeface="Consolas" panose="020B0609020204030204" pitchFamily="49" charset="0"/>
              </a:rPr>
              <a:t> &lt;&lt; </a:t>
            </a:r>
            <a:r>
              <a:rPr lang="en-US" sz="2200" spc="-140" dirty="0">
                <a:solidFill>
                  <a:srgbClr val="000080"/>
                </a:solidFill>
                <a:highlight>
                  <a:srgbClr val="FFFFFF"/>
                </a:highlight>
                <a:latin typeface="Consolas" panose="020B0609020204030204" pitchFamily="49" charset="0"/>
              </a:rPr>
              <a:t>pop3</a:t>
            </a:r>
            <a:r>
              <a:rPr lang="en-US" sz="2200" spc="-140" dirty="0">
                <a:solidFill>
                  <a:srgbClr val="000000"/>
                </a:solidFill>
                <a:highlight>
                  <a:srgbClr val="FFFFFF"/>
                </a:highlight>
                <a:latin typeface="Consolas" panose="020B0609020204030204" pitchFamily="49" charset="0"/>
              </a:rPr>
              <a:t> &lt;&lt; </a:t>
            </a:r>
            <a:r>
              <a:rPr lang="en-US" sz="2200" i="1" spc="-140" dirty="0">
                <a:solidFill>
                  <a:srgbClr val="880000"/>
                </a:solidFill>
                <a:highlight>
                  <a:srgbClr val="FFFFFF"/>
                </a:highlight>
                <a:latin typeface="Consolas" panose="020B0609020204030204" pitchFamily="49" charset="0"/>
              </a:rPr>
              <a:t>endl</a:t>
            </a:r>
            <a:r>
              <a:rPr lang="en-US" sz="2200" spc="-14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i="1" spc="-100" dirty="0" smtClean="0">
                <a:solidFill>
                  <a:srgbClr val="880000"/>
                </a:solidFill>
                <a:highlight>
                  <a:srgbClr val="FFFFFF"/>
                </a:highlight>
                <a:latin typeface="Consolas" panose="020B0609020204030204" pitchFamily="49" charset="0"/>
              </a:rPr>
              <a:t>_</a:t>
            </a:r>
            <a:r>
              <a:rPr lang="en-US" sz="2200" i="1" spc="-100" dirty="0">
                <a:solidFill>
                  <a:srgbClr val="880000"/>
                </a:solidFill>
                <a:highlight>
                  <a:srgbClr val="FFFFFF"/>
                </a:highlight>
                <a:latin typeface="Consolas" panose="020B0609020204030204" pitchFamily="49" charset="0"/>
              </a:rPr>
              <a:t>getch</a:t>
            </a:r>
            <a:r>
              <a:rPr lang="en-US" sz="2200" spc="-100" dirty="0">
                <a:solidFill>
                  <a:srgbClr val="000000"/>
                </a:solidFill>
                <a:highlight>
                  <a:srgbClr val="FFFFFF"/>
                </a:highlight>
                <a:latin typeface="Consolas" panose="020B0609020204030204" pitchFamily="49" charset="0"/>
              </a:rPr>
              <a:t>();</a:t>
            </a:r>
          </a:p>
          <a:p>
            <a:pPr>
              <a:spcBef>
                <a:spcPts val="0"/>
              </a:spcBef>
              <a:spcAft>
                <a:spcPts val="0"/>
              </a:spcAft>
            </a:pPr>
            <a:r>
              <a:rPr lang="en-US" sz="2200" spc="-100" dirty="0">
                <a:solidFill>
                  <a:srgbClr val="000000"/>
                </a:solidFill>
                <a:highlight>
                  <a:srgbClr val="FFFFFF"/>
                </a:highlight>
                <a:latin typeface="Consolas" panose="020B0609020204030204" pitchFamily="49" charset="0"/>
              </a:rPr>
              <a:t>  </a:t>
            </a:r>
            <a:r>
              <a:rPr lang="en-US" sz="2200" spc="-100" dirty="0" smtClean="0">
                <a:solidFill>
                  <a:srgbClr val="0000FF"/>
                </a:solidFill>
                <a:highlight>
                  <a:srgbClr val="FFFFFF"/>
                </a:highlight>
                <a:latin typeface="Consolas" panose="020B0609020204030204" pitchFamily="49" charset="0"/>
              </a:rPr>
              <a:t>return</a:t>
            </a:r>
            <a:r>
              <a:rPr lang="en-US" sz="2200" spc="-100" dirty="0" smtClean="0">
                <a:solidFill>
                  <a:srgbClr val="000000"/>
                </a:solidFill>
                <a:highlight>
                  <a:srgbClr val="FFFFFF"/>
                </a:highlight>
                <a:latin typeface="Consolas" panose="020B0609020204030204" pitchFamily="49" charset="0"/>
              </a:rPr>
              <a:t> </a:t>
            </a:r>
            <a:r>
              <a:rPr lang="en-US" sz="2200" spc="-100" dirty="0">
                <a:solidFill>
                  <a:srgbClr val="000000"/>
                </a:solidFill>
                <a:highlight>
                  <a:srgbClr val="FFFFFF"/>
                </a:highlight>
                <a:latin typeface="Consolas" panose="020B0609020204030204" pitchFamily="49" charset="0"/>
              </a:rPr>
              <a:t>0;</a:t>
            </a:r>
          </a:p>
          <a:p>
            <a:pPr>
              <a:spcBef>
                <a:spcPts val="0"/>
              </a:spcBef>
              <a:spcAft>
                <a:spcPts val="0"/>
              </a:spcAft>
            </a:pPr>
            <a:r>
              <a:rPr lang="ru-RU" sz="2200" spc="-100" dirty="0">
                <a:solidFill>
                  <a:srgbClr val="000000"/>
                </a:solidFill>
                <a:highlight>
                  <a:srgbClr val="FFFFFF"/>
                </a:highlight>
                <a:latin typeface="Consolas" panose="020B0609020204030204" pitchFamily="49" charset="0"/>
              </a:rPr>
              <a:t>}</a:t>
            </a:r>
          </a:p>
        </p:txBody>
      </p:sp>
      <p:sp>
        <p:nvSpPr>
          <p:cNvPr id="8"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TextBox 9"/>
          <p:cNvSpPr txBox="1"/>
          <p:nvPr/>
        </p:nvSpPr>
        <p:spPr>
          <a:xfrm>
            <a:off x="4716016" y="1880828"/>
            <a:ext cx="3816424" cy="1656184"/>
          </a:xfrm>
          <a:prstGeom prst="rect">
            <a:avLst/>
          </a:prstGeom>
          <a:solidFill>
            <a:schemeClr val="tx1"/>
          </a:solidFill>
          <a:ln>
            <a:solidFill>
              <a:schemeClr val="tx1"/>
            </a:solidFill>
          </a:ln>
        </p:spPr>
        <p:txBody>
          <a:bodyPr wrap="square" rtlCol="0">
            <a:noAutofit/>
          </a:bodyPr>
          <a:lstStyle/>
          <a:p>
            <a:r>
              <a:rPr lang="en-US" sz="2000" dirty="0">
                <a:solidFill>
                  <a:schemeClr val="bg1">
                    <a:lumMod val="95000"/>
                  </a:schemeClr>
                </a:solidFill>
                <a:latin typeface="Consolas" panose="020B0609020204030204" pitchFamily="49" charset="0"/>
                <a:cs typeface="Consolas" panose="020B0609020204030204" pitchFamily="49" charset="0"/>
              </a:rPr>
              <a:t> </a:t>
            </a:r>
            <a:r>
              <a:rPr lang="ru-RU" sz="2000" dirty="0" smtClean="0">
                <a:solidFill>
                  <a:schemeClr val="bg1">
                    <a:lumMod val="95000"/>
                  </a:schemeClr>
                </a:solidFill>
                <a:latin typeface="Consolas" panose="020B0609020204030204" pitchFamily="49" charset="0"/>
                <a:cs typeface="Consolas" panose="020B0609020204030204" pitchFamily="49" charset="0"/>
              </a:rPr>
              <a:t>    </a:t>
            </a:r>
            <a:r>
              <a:rPr lang="en-US" sz="2000" dirty="0" smtClean="0">
                <a:solidFill>
                  <a:schemeClr val="bg1">
                    <a:lumMod val="95000"/>
                  </a:schemeClr>
                </a:solidFill>
                <a:latin typeface="Consolas" panose="020B0609020204030204" pitchFamily="49" charset="0"/>
                <a:cs typeface="Consolas" panose="020B0609020204030204" pitchFamily="49" charset="0"/>
              </a:rPr>
              <a:t>CITY  </a:t>
            </a:r>
            <a:r>
              <a:rPr lang="en-US" sz="2000" dirty="0">
                <a:solidFill>
                  <a:schemeClr val="bg1">
                    <a:lumMod val="95000"/>
                  </a:schemeClr>
                </a:solidFill>
                <a:latin typeface="Consolas" panose="020B0609020204030204" pitchFamily="49" charset="0"/>
                <a:cs typeface="Consolas" panose="020B0609020204030204" pitchFamily="49" charset="0"/>
              </a:rPr>
              <a:t>POPULATION</a:t>
            </a:r>
          </a:p>
          <a:p>
            <a:r>
              <a:rPr lang="en-US" sz="2000" dirty="0">
                <a:solidFill>
                  <a:schemeClr val="bg1">
                    <a:lumMod val="95000"/>
                  </a:schemeClr>
                </a:solidFill>
                <a:latin typeface="Consolas" panose="020B0609020204030204" pitchFamily="49" charset="0"/>
                <a:cs typeface="Consolas" panose="020B0609020204030204" pitchFamily="49" charset="0"/>
              </a:rPr>
              <a:t>  Seattle     2425785</a:t>
            </a:r>
          </a:p>
          <a:p>
            <a:r>
              <a:rPr lang="en-US" sz="2000" dirty="0">
                <a:solidFill>
                  <a:schemeClr val="bg1">
                    <a:lumMod val="95000"/>
                  </a:schemeClr>
                </a:solidFill>
                <a:latin typeface="Consolas" panose="020B0609020204030204" pitchFamily="49" charset="0"/>
                <a:cs typeface="Consolas" panose="020B0609020204030204" pitchFamily="49" charset="0"/>
              </a:rPr>
              <a:t> Hightown          47</a:t>
            </a:r>
          </a:p>
          <a:p>
            <a:r>
              <a:rPr lang="en-US" sz="2000" dirty="0">
                <a:solidFill>
                  <a:schemeClr val="bg1">
                    <a:lumMod val="95000"/>
                  </a:schemeClr>
                </a:solidFill>
                <a:latin typeface="Consolas" panose="020B0609020204030204" pitchFamily="49" charset="0"/>
                <a:cs typeface="Consolas" panose="020B0609020204030204" pitchFamily="49" charset="0"/>
              </a:rPr>
              <a:t> Lowville        9761</a:t>
            </a:r>
          </a:p>
        </p:txBody>
      </p:sp>
    </p:spTree>
    <p:extLst>
      <p:ext uri="{BB962C8B-B14F-4D97-AF65-F5344CB8AC3E}">
        <p14:creationId xmlns:p14="http://schemas.microsoft.com/office/powerpoint/2010/main" val="58329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134</a:t>
            </a:fld>
            <a:endParaRPr lang="en-US"/>
          </a:p>
        </p:txBody>
      </p:sp>
      <p:sp>
        <p:nvSpPr>
          <p:cNvPr id="7" name="Текст 7"/>
          <p:cNvSpPr txBox="1">
            <a:spLocks/>
          </p:cNvSpPr>
          <p:nvPr/>
        </p:nvSpPr>
        <p:spPr>
          <a:xfrm>
            <a:off x="287524" y="3861048"/>
            <a:ext cx="8604956" cy="17281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4625" indent="-174625">
              <a:buFont typeface="Arial" charset="0"/>
              <a:buChar char="•"/>
            </a:pPr>
            <a:r>
              <a:rPr lang="ru-RU" sz="2200" dirty="0"/>
              <a:t>Манипулятор </a:t>
            </a:r>
            <a:r>
              <a:rPr lang="en-US" sz="2200" b="1" dirty="0"/>
              <a:t>setw</a:t>
            </a:r>
            <a:r>
              <a:rPr lang="en-US" sz="2200" dirty="0"/>
              <a:t> </a:t>
            </a:r>
            <a:r>
              <a:rPr lang="ru-RU" sz="2200" dirty="0"/>
              <a:t>устанавливает ширину поля для вывода </a:t>
            </a:r>
            <a:r>
              <a:rPr lang="ru-RU" sz="2200" b="1" dirty="0"/>
              <a:t>следующей за ним </a:t>
            </a:r>
            <a:r>
              <a:rPr lang="ru-RU" sz="2200" dirty="0"/>
              <a:t>строки или </a:t>
            </a:r>
            <a:r>
              <a:rPr lang="ru-RU" sz="2200" b="1" dirty="0"/>
              <a:t>следующего</a:t>
            </a:r>
            <a:r>
              <a:rPr lang="ru-RU" sz="2200" dirty="0"/>
              <a:t> </a:t>
            </a:r>
            <a:r>
              <a:rPr lang="ru-RU" sz="2200" dirty="0" smtClean="0"/>
              <a:t>числа</a:t>
            </a:r>
            <a:endParaRPr lang="ru-RU" sz="2200" dirty="0"/>
          </a:p>
          <a:p>
            <a:pPr marL="174625" indent="-174625">
              <a:buFont typeface="Arial" charset="0"/>
              <a:buChar char="•"/>
            </a:pPr>
            <a:r>
              <a:rPr lang="ru-RU" sz="2200" dirty="0"/>
              <a:t>Выводимая строка или число прижимаются </a:t>
            </a:r>
            <a:r>
              <a:rPr lang="ru-RU" sz="2200" dirty="0" smtClean="0"/>
              <a:t>вправо</a:t>
            </a:r>
            <a:endParaRPr lang="ru-RU" sz="2200" dirty="0"/>
          </a:p>
          <a:p>
            <a:pPr marL="174625" indent="-174625">
              <a:buFont typeface="Arial" charset="0"/>
              <a:buChar char="•"/>
            </a:pPr>
            <a:r>
              <a:rPr lang="ru-RU" sz="2200" dirty="0"/>
              <a:t>Если параметр, заданный в манипуляторе меньше, чем длина строки  или числа, манипулятор </a:t>
            </a:r>
            <a:r>
              <a:rPr lang="ru-RU" sz="2200" dirty="0" smtClean="0"/>
              <a:t>игнорируется</a:t>
            </a:r>
            <a:endParaRPr lang="ru-RU" sz="2200" dirty="0"/>
          </a:p>
        </p:txBody>
      </p:sp>
      <p:sp>
        <p:nvSpPr>
          <p:cNvPr id="8"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a:solidFill>
                  <a:schemeClr val="tx1">
                    <a:lumMod val="50000"/>
                    <a:lumOff val="50000"/>
                  </a:schemeClr>
                </a:solidFill>
              </a:rPr>
              <a:t>Вывод с использованием </a:t>
            </a:r>
            <a:r>
              <a:rPr lang="en-US" sz="4200" b="1" dirty="0">
                <a:solidFill>
                  <a:schemeClr val="tx1">
                    <a:lumMod val="50000"/>
                    <a:lumOff val="50000"/>
                  </a:schemeClr>
                </a:solidFill>
              </a:rPr>
              <a:t>cout</a:t>
            </a:r>
          </a:p>
        </p:txBody>
      </p:sp>
      <p:sp>
        <p:nvSpPr>
          <p:cNvPr id="5" name="TextBox 4"/>
          <p:cNvSpPr txBox="1"/>
          <p:nvPr/>
        </p:nvSpPr>
        <p:spPr>
          <a:xfrm>
            <a:off x="2339752" y="1700808"/>
            <a:ext cx="3816424" cy="1656184"/>
          </a:xfrm>
          <a:prstGeom prst="rect">
            <a:avLst/>
          </a:prstGeom>
          <a:solidFill>
            <a:schemeClr val="tx1"/>
          </a:solidFill>
          <a:ln>
            <a:solidFill>
              <a:schemeClr val="tx1"/>
            </a:solidFill>
          </a:ln>
        </p:spPr>
        <p:txBody>
          <a:bodyPr wrap="square" rtlCol="0">
            <a:noAutofit/>
          </a:bodyPr>
          <a:lstStyle/>
          <a:p>
            <a:r>
              <a:rPr lang="en-US" sz="2000" dirty="0">
                <a:solidFill>
                  <a:schemeClr val="bg1">
                    <a:lumMod val="95000"/>
                  </a:schemeClr>
                </a:solidFill>
                <a:latin typeface="Consolas" panose="020B0609020204030204" pitchFamily="49" charset="0"/>
                <a:cs typeface="Consolas" panose="020B0609020204030204" pitchFamily="49" charset="0"/>
              </a:rPr>
              <a:t> </a:t>
            </a:r>
            <a:r>
              <a:rPr lang="ru-RU" sz="2000" dirty="0" smtClean="0">
                <a:solidFill>
                  <a:schemeClr val="bg1">
                    <a:lumMod val="95000"/>
                  </a:schemeClr>
                </a:solidFill>
                <a:latin typeface="Consolas" panose="020B0609020204030204" pitchFamily="49" charset="0"/>
                <a:cs typeface="Consolas" panose="020B0609020204030204" pitchFamily="49" charset="0"/>
              </a:rPr>
              <a:t>    </a:t>
            </a:r>
            <a:r>
              <a:rPr lang="en-US" sz="2000" dirty="0" smtClean="0">
                <a:solidFill>
                  <a:schemeClr val="bg1">
                    <a:lumMod val="95000"/>
                  </a:schemeClr>
                </a:solidFill>
                <a:latin typeface="Consolas" panose="020B0609020204030204" pitchFamily="49" charset="0"/>
                <a:cs typeface="Consolas" panose="020B0609020204030204" pitchFamily="49" charset="0"/>
              </a:rPr>
              <a:t>CITY  </a:t>
            </a:r>
            <a:r>
              <a:rPr lang="en-US" sz="2000" dirty="0">
                <a:solidFill>
                  <a:schemeClr val="bg1">
                    <a:lumMod val="95000"/>
                  </a:schemeClr>
                </a:solidFill>
                <a:latin typeface="Consolas" panose="020B0609020204030204" pitchFamily="49" charset="0"/>
                <a:cs typeface="Consolas" panose="020B0609020204030204" pitchFamily="49" charset="0"/>
              </a:rPr>
              <a:t>POPULATION</a:t>
            </a:r>
          </a:p>
          <a:p>
            <a:r>
              <a:rPr lang="en-US" sz="2000" dirty="0">
                <a:solidFill>
                  <a:schemeClr val="bg1">
                    <a:lumMod val="95000"/>
                  </a:schemeClr>
                </a:solidFill>
                <a:latin typeface="Consolas" panose="020B0609020204030204" pitchFamily="49" charset="0"/>
                <a:cs typeface="Consolas" panose="020B0609020204030204" pitchFamily="49" charset="0"/>
              </a:rPr>
              <a:t>  Seattle     2425785</a:t>
            </a:r>
          </a:p>
          <a:p>
            <a:r>
              <a:rPr lang="en-US" sz="2000" dirty="0">
                <a:solidFill>
                  <a:schemeClr val="bg1">
                    <a:lumMod val="95000"/>
                  </a:schemeClr>
                </a:solidFill>
                <a:latin typeface="Consolas" panose="020B0609020204030204" pitchFamily="49" charset="0"/>
                <a:cs typeface="Consolas" panose="020B0609020204030204" pitchFamily="49" charset="0"/>
              </a:rPr>
              <a:t> Hightown          47</a:t>
            </a:r>
          </a:p>
          <a:p>
            <a:r>
              <a:rPr lang="en-US" sz="2000" dirty="0">
                <a:solidFill>
                  <a:schemeClr val="bg1">
                    <a:lumMod val="95000"/>
                  </a:schemeClr>
                </a:solidFill>
                <a:latin typeface="Consolas" panose="020B0609020204030204" pitchFamily="49" charset="0"/>
                <a:cs typeface="Consolas" panose="020B0609020204030204" pitchFamily="49" charset="0"/>
              </a:rPr>
              <a:t> Lowville        9761</a:t>
            </a:r>
          </a:p>
        </p:txBody>
      </p:sp>
      <p:sp>
        <p:nvSpPr>
          <p:cNvPr id="6" name="Прямоугольник 5"/>
          <p:cNvSpPr/>
          <p:nvPr/>
        </p:nvSpPr>
        <p:spPr>
          <a:xfrm>
            <a:off x="287524" y="1124744"/>
            <a:ext cx="4392934" cy="430887"/>
          </a:xfrm>
          <a:prstGeom prst="rect">
            <a:avLst/>
          </a:prstGeom>
        </p:spPr>
        <p:txBody>
          <a:bodyPr wrap="none">
            <a:spAutoFit/>
          </a:bodyPr>
          <a:lstStyle/>
          <a:p>
            <a:r>
              <a:rPr lang="ru-RU" sz="2200" dirty="0"/>
              <a:t>Результат выполнения программы</a:t>
            </a:r>
            <a:r>
              <a:rPr lang="en-US" sz="2200" dirty="0"/>
              <a:t> </a:t>
            </a:r>
            <a:endParaRPr lang="ru-RU" sz="2200" dirty="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9866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135</a:t>
            </a:fld>
            <a:endParaRPr lang="en-US"/>
          </a:p>
        </p:txBody>
      </p:sp>
      <p:sp>
        <p:nvSpPr>
          <p:cNvPr id="9"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Ввод </a:t>
            </a:r>
            <a:r>
              <a:rPr lang="ru-RU" sz="4200" b="1" dirty="0">
                <a:solidFill>
                  <a:schemeClr val="tx1">
                    <a:lumMod val="50000"/>
                    <a:lumOff val="50000"/>
                  </a:schemeClr>
                </a:solidFill>
              </a:rPr>
              <a:t>с использованием </a:t>
            </a:r>
            <a:r>
              <a:rPr lang="en-US" sz="4200" b="1" dirty="0" smtClean="0">
                <a:solidFill>
                  <a:schemeClr val="tx1">
                    <a:lumMod val="50000"/>
                    <a:lumOff val="50000"/>
                  </a:schemeClr>
                </a:solidFill>
              </a:rPr>
              <a:t>cin</a:t>
            </a:r>
            <a:endParaRPr lang="en-US" sz="4200" b="1" dirty="0">
              <a:solidFill>
                <a:schemeClr val="tx1">
                  <a:lumMod val="50000"/>
                  <a:lumOff val="50000"/>
                </a:schemeClr>
              </a:solidFill>
            </a:endParaRPr>
          </a:p>
        </p:txBody>
      </p:sp>
      <p:sp>
        <p:nvSpPr>
          <p:cNvPr id="10" name="Rectangle 3"/>
          <p:cNvSpPr txBox="1">
            <a:spLocks noChangeArrowheads="1"/>
          </p:cNvSpPr>
          <p:nvPr/>
        </p:nvSpPr>
        <p:spPr>
          <a:xfrm>
            <a:off x="251520" y="1268760"/>
            <a:ext cx="8640960" cy="35385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3175">
              <a:tabLst>
                <a:tab pos="2593975" algn="l"/>
              </a:tabLst>
              <a:defRPr/>
            </a:pPr>
            <a:r>
              <a:rPr lang="ru-RU" sz="2200" dirty="0"/>
              <a:t>Оператор </a:t>
            </a:r>
            <a:r>
              <a:rPr lang="en-US" sz="2200" b="1" i="1" u="sng" dirty="0">
                <a:solidFill>
                  <a:srgbClr val="000080"/>
                </a:solidFill>
                <a:highlight>
                  <a:srgbClr val="FFFFFF"/>
                </a:highlight>
                <a:latin typeface="Consolas" panose="020B0609020204030204" pitchFamily="49" charset="0"/>
              </a:rPr>
              <a:t>cin</a:t>
            </a:r>
            <a:r>
              <a:rPr lang="en-US" sz="2200" b="1" u="sng" dirty="0">
                <a:solidFill>
                  <a:srgbClr val="000000"/>
                </a:solidFill>
                <a:highlight>
                  <a:srgbClr val="FFFFFF"/>
                </a:highlight>
                <a:latin typeface="Consolas" panose="020B0609020204030204" pitchFamily="49" charset="0"/>
              </a:rPr>
              <a:t> &gt;&gt; </a:t>
            </a:r>
            <a:r>
              <a:rPr lang="en-US" sz="2200" b="1" u="sng" dirty="0">
                <a:solidFill>
                  <a:srgbClr val="000080"/>
                </a:solidFill>
                <a:highlight>
                  <a:srgbClr val="FFFFFF"/>
                </a:highlight>
                <a:latin typeface="Consolas" panose="020B0609020204030204" pitchFamily="49" charset="0"/>
              </a:rPr>
              <a:t>h</a:t>
            </a:r>
            <a:r>
              <a:rPr lang="en-US" sz="2200" b="1" u="sng" dirty="0" smtClean="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ru-RU" sz="2200" dirty="0" smtClean="0"/>
              <a:t>требует </a:t>
            </a:r>
            <a:r>
              <a:rPr lang="ru-RU" sz="2200" dirty="0"/>
              <a:t>ввода из стандартного потока значения, которое будет записано в памяти ЭВМ по адресу, где располагается переменная </a:t>
            </a:r>
            <a:r>
              <a:rPr lang="en-US" sz="2200" dirty="0"/>
              <a:t>h</a:t>
            </a:r>
            <a:r>
              <a:rPr lang="ru-RU" sz="2200" dirty="0"/>
              <a:t>. </a:t>
            </a:r>
          </a:p>
          <a:p>
            <a:pPr marL="0" indent="3175">
              <a:tabLst>
                <a:tab pos="2593975" algn="l"/>
              </a:tabLst>
              <a:defRPr/>
            </a:pPr>
            <a:r>
              <a:rPr lang="ru-RU" sz="2200" dirty="0"/>
              <a:t>Идентификатор</a:t>
            </a:r>
            <a:r>
              <a:rPr lang="ru-RU" sz="2200" b="1" dirty="0"/>
              <a:t> </a:t>
            </a:r>
            <a:r>
              <a:rPr lang="en-US" sz="2200" b="1" dirty="0">
                <a:solidFill>
                  <a:srgbClr val="FF0000"/>
                </a:solidFill>
                <a:latin typeface="Consolas" panose="020B0609020204030204" pitchFamily="49" charset="0"/>
                <a:cs typeface="Consolas" panose="020B0609020204030204" pitchFamily="49" charset="0"/>
              </a:rPr>
              <a:t>cin</a:t>
            </a:r>
            <a:r>
              <a:rPr lang="en-US" sz="2200" b="1" dirty="0"/>
              <a:t> </a:t>
            </a:r>
            <a:r>
              <a:rPr lang="en-US" sz="2200" dirty="0"/>
              <a:t>– </a:t>
            </a:r>
            <a:r>
              <a:rPr lang="ru-RU" sz="2200" dirty="0"/>
              <a:t>объект С++, предназначенный для работы со стандартным потоком вывода. </a:t>
            </a:r>
          </a:p>
          <a:p>
            <a:pPr marL="0" indent="3175">
              <a:tabLst>
                <a:tab pos="2593975" algn="l"/>
              </a:tabLst>
              <a:defRPr/>
            </a:pPr>
            <a:r>
              <a:rPr lang="ru-RU" sz="2200" dirty="0"/>
              <a:t>Стандартный поток ввода обычно содержит данные, вводимые с клавиатуры.</a:t>
            </a:r>
          </a:p>
          <a:p>
            <a:pPr marL="0" indent="3175">
              <a:tabLst>
                <a:tab pos="2593975" algn="l"/>
              </a:tabLst>
              <a:defRPr/>
            </a:pPr>
            <a:r>
              <a:rPr lang="ru-RU" sz="2200" dirty="0"/>
              <a:t>Операция </a:t>
            </a:r>
            <a:r>
              <a:rPr lang="en-US" sz="2200" b="1" dirty="0">
                <a:solidFill>
                  <a:srgbClr val="FF0000"/>
                </a:solidFill>
              </a:rPr>
              <a:t>&gt;&gt; </a:t>
            </a:r>
            <a:r>
              <a:rPr lang="ru-RU" sz="2200" dirty="0"/>
              <a:t>называется операцией </a:t>
            </a:r>
            <a:r>
              <a:rPr lang="ru-RU" sz="2200" b="1" dirty="0"/>
              <a:t>извлечения. </a:t>
            </a:r>
            <a:r>
              <a:rPr lang="ru-RU" sz="2200" dirty="0"/>
              <a:t>Она копирует содержание объекта, находящегося в </a:t>
            </a:r>
            <a:r>
              <a:rPr lang="ru-RU" sz="2200" dirty="0" smtClean="0"/>
              <a:t>левой части</a:t>
            </a:r>
            <a:r>
              <a:rPr lang="ru-RU" sz="2200" dirty="0"/>
              <a:t>, в объект, содержащийся в </a:t>
            </a:r>
            <a:r>
              <a:rPr lang="ru-RU" sz="2200" dirty="0" smtClean="0"/>
              <a:t>правой </a:t>
            </a:r>
            <a:r>
              <a:rPr lang="ru-RU" sz="2200" dirty="0"/>
              <a:t>части. </a:t>
            </a:r>
          </a:p>
        </p:txBody>
      </p:sp>
      <p:grpSp>
        <p:nvGrpSpPr>
          <p:cNvPr id="36" name="Группа 35"/>
          <p:cNvGrpSpPr/>
          <p:nvPr/>
        </p:nvGrpSpPr>
        <p:grpSpPr>
          <a:xfrm>
            <a:off x="1619250" y="4869160"/>
            <a:ext cx="6553150" cy="1285578"/>
            <a:chOff x="1619250" y="4869160"/>
            <a:chExt cx="6553150" cy="1285578"/>
          </a:xfrm>
        </p:grpSpPr>
        <p:cxnSp>
          <p:nvCxnSpPr>
            <p:cNvPr id="25" name="Прямая со стрелкой 24"/>
            <p:cNvCxnSpPr>
              <a:endCxn id="13" idx="2"/>
            </p:cNvCxnSpPr>
            <p:nvPr/>
          </p:nvCxnSpPr>
          <p:spPr bwMode="auto">
            <a:xfrm>
              <a:off x="2411760" y="5589240"/>
              <a:ext cx="983903"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laptop"/>
            <p:cNvSpPr>
              <a:spLocks noEditPoints="1" noChangeArrowheads="1"/>
            </p:cNvSpPr>
            <p:nvPr/>
          </p:nvSpPr>
          <p:spPr bwMode="auto">
            <a:xfrm>
              <a:off x="1619250" y="5169497"/>
              <a:ext cx="1103180" cy="985241"/>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ru-RU"/>
            </a:p>
          </p:txBody>
        </p:sp>
        <p:sp>
          <p:nvSpPr>
            <p:cNvPr id="13" name="Овал 12"/>
            <p:cNvSpPr/>
            <p:nvPr/>
          </p:nvSpPr>
          <p:spPr bwMode="auto">
            <a:xfrm>
              <a:off x="3395663" y="5301208"/>
              <a:ext cx="1422400" cy="5760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smtClean="0">
                  <a:solidFill>
                    <a:schemeClr val="tx1">
                      <a:lumMod val="65000"/>
                      <a:lumOff val="35000"/>
                    </a:schemeClr>
                  </a:solidFill>
                </a:rPr>
                <a:t>cin</a:t>
              </a:r>
              <a:endParaRPr lang="ru-RU" sz="2800" b="1" dirty="0">
                <a:solidFill>
                  <a:schemeClr val="tx1">
                    <a:lumMod val="65000"/>
                    <a:lumOff val="35000"/>
                  </a:schemeClr>
                </a:solidFill>
              </a:endParaRPr>
            </a:p>
          </p:txBody>
        </p:sp>
        <p:sp>
          <p:nvSpPr>
            <p:cNvPr id="14" name="Прямоугольник 13"/>
            <p:cNvSpPr/>
            <p:nvPr/>
          </p:nvSpPr>
          <p:spPr bwMode="auto">
            <a:xfrm>
              <a:off x="5364088" y="5373216"/>
              <a:ext cx="1001713" cy="4320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smtClean="0">
                  <a:solidFill>
                    <a:schemeClr val="tx1"/>
                  </a:solidFill>
                </a:rPr>
                <a:t>&gt;&gt;</a:t>
              </a:r>
              <a:endParaRPr lang="ru-RU" sz="2800" b="1" dirty="0">
                <a:solidFill>
                  <a:schemeClr val="tx1"/>
                </a:solidFill>
              </a:endParaRPr>
            </a:p>
          </p:txBody>
        </p:sp>
        <p:sp>
          <p:nvSpPr>
            <p:cNvPr id="16" name="Овал 15"/>
            <p:cNvSpPr/>
            <p:nvPr/>
          </p:nvSpPr>
          <p:spPr bwMode="auto">
            <a:xfrm>
              <a:off x="7020272" y="5229200"/>
              <a:ext cx="720080" cy="72008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80"/>
                  </a:solidFill>
                  <a:latin typeface="Consolas" panose="020B0609020204030204" pitchFamily="49" charset="0"/>
                  <a:cs typeface="Consolas" panose="020B0609020204030204" pitchFamily="49" charset="0"/>
                </a:rPr>
                <a:t>h</a:t>
              </a:r>
              <a:endParaRPr lang="ru-RU" sz="2400" dirty="0">
                <a:solidFill>
                  <a:srgbClr val="000080"/>
                </a:solidFill>
                <a:latin typeface="Consolas" panose="020B0609020204030204" pitchFamily="49" charset="0"/>
                <a:cs typeface="Consolas" panose="020B0609020204030204" pitchFamily="49" charset="0"/>
              </a:endParaRPr>
            </a:p>
          </p:txBody>
        </p:sp>
        <p:cxnSp>
          <p:nvCxnSpPr>
            <p:cNvPr id="22" name="Прямая со стрелкой 21"/>
            <p:cNvCxnSpPr>
              <a:stCxn id="13" idx="6"/>
              <a:endCxn id="14" idx="1"/>
            </p:cNvCxnSpPr>
            <p:nvPr/>
          </p:nvCxnSpPr>
          <p:spPr bwMode="auto">
            <a:xfrm>
              <a:off x="4818063" y="5589240"/>
              <a:ext cx="546025"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4" idx="3"/>
              <a:endCxn id="16" idx="2"/>
            </p:cNvCxnSpPr>
            <p:nvPr/>
          </p:nvCxnSpPr>
          <p:spPr bwMode="auto">
            <a:xfrm>
              <a:off x="6365801" y="5589240"/>
              <a:ext cx="654471"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bwMode="auto">
            <a:xfrm>
              <a:off x="6574358" y="4869160"/>
              <a:ext cx="1598042" cy="400110"/>
            </a:xfrm>
            <a:prstGeom prst="rect">
              <a:avLst/>
            </a:prstGeom>
            <a:noFill/>
          </p:spPr>
          <p:txBody>
            <a:bodyPr wrap="square">
              <a:spAutoFit/>
            </a:bodyPr>
            <a:lstStyle/>
            <a:p>
              <a:pPr algn="ctr">
                <a:defRPr/>
              </a:pPr>
              <a:r>
                <a:rPr lang="ru-RU" sz="2000" b="1" dirty="0">
                  <a:solidFill>
                    <a:schemeClr val="accent1">
                      <a:lumMod val="75000"/>
                    </a:schemeClr>
                  </a:solidFill>
                </a:rPr>
                <a:t>Переменная </a:t>
              </a:r>
            </a:p>
          </p:txBody>
        </p:sp>
      </p:grpSp>
      <p:sp>
        <p:nvSpPr>
          <p:cNvPr id="1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43581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136</a:t>
            </a:fld>
            <a:endParaRPr lang="en-US"/>
          </a:p>
        </p:txBody>
      </p:sp>
      <p:sp>
        <p:nvSpPr>
          <p:cNvPr id="9" name="Rectangle 2"/>
          <p:cNvSpPr txBox="1">
            <a:spLocks noChangeArrowheads="1"/>
          </p:cNvSpPr>
          <p:nvPr/>
        </p:nvSpPr>
        <p:spPr>
          <a:xfrm>
            <a:off x="287524" y="0"/>
            <a:ext cx="8640960" cy="12241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sz="4200" b="1" dirty="0" smtClean="0">
                <a:solidFill>
                  <a:schemeClr val="tx1">
                    <a:lumMod val="50000"/>
                    <a:lumOff val="50000"/>
                  </a:schemeClr>
                </a:solidFill>
              </a:rPr>
              <a:t>Ввод </a:t>
            </a:r>
            <a:r>
              <a:rPr lang="ru-RU" sz="4200" b="1" dirty="0">
                <a:solidFill>
                  <a:schemeClr val="tx1">
                    <a:lumMod val="50000"/>
                    <a:lumOff val="50000"/>
                  </a:schemeClr>
                </a:solidFill>
              </a:rPr>
              <a:t>с использованием </a:t>
            </a:r>
            <a:r>
              <a:rPr lang="en-US" sz="4200" b="1" dirty="0" smtClean="0">
                <a:solidFill>
                  <a:schemeClr val="tx1">
                    <a:lumMod val="50000"/>
                    <a:lumOff val="50000"/>
                  </a:schemeClr>
                </a:solidFill>
              </a:rPr>
              <a:t>cin</a:t>
            </a:r>
            <a:endParaRPr lang="en-US" sz="4200" b="1" dirty="0">
              <a:solidFill>
                <a:schemeClr val="tx1">
                  <a:lumMod val="50000"/>
                  <a:lumOff val="50000"/>
                </a:schemeClr>
              </a:solidFill>
            </a:endParaRPr>
          </a:p>
        </p:txBody>
      </p:sp>
      <p:sp>
        <p:nvSpPr>
          <p:cNvPr id="10" name="Rectangle 3"/>
          <p:cNvSpPr txBox="1">
            <a:spLocks noChangeArrowheads="1"/>
          </p:cNvSpPr>
          <p:nvPr/>
        </p:nvSpPr>
        <p:spPr>
          <a:xfrm>
            <a:off x="323528" y="908720"/>
            <a:ext cx="8532948" cy="35385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tabLst>
                <a:tab pos="2593975" algn="l"/>
              </a:tabLst>
              <a:defRPr/>
            </a:pPr>
            <a:r>
              <a:rPr lang="ru-RU" sz="2200" dirty="0" smtClean="0"/>
              <a:t>Значения преобразуется в </a:t>
            </a:r>
            <a:r>
              <a:rPr lang="ru-RU" sz="2200" dirty="0"/>
              <a:t>двоичное представление </a:t>
            </a:r>
            <a:r>
              <a:rPr lang="ru-RU" sz="2200" dirty="0" smtClean="0"/>
              <a:t>в </a:t>
            </a:r>
            <a:r>
              <a:rPr lang="ru-RU" sz="2200" dirty="0"/>
              <a:t>соответствии с типом </a:t>
            </a:r>
            <a:r>
              <a:rPr lang="ru-RU" sz="2200" dirty="0" smtClean="0"/>
              <a:t>переменной (</a:t>
            </a:r>
            <a:r>
              <a:rPr lang="ru-RU" sz="2200" dirty="0"/>
              <a:t>форматированный ввод). </a:t>
            </a:r>
          </a:p>
          <a:p>
            <a:pPr marL="0" indent="0">
              <a:buNone/>
              <a:tabLst>
                <a:tab pos="2593975" algn="l"/>
              </a:tabLst>
              <a:defRPr/>
            </a:pPr>
            <a:r>
              <a:rPr lang="ru-RU" sz="2200" dirty="0"/>
              <a:t>После ввода значения пользователь должен нажать </a:t>
            </a:r>
            <a:r>
              <a:rPr lang="en-US" sz="2200" dirty="0"/>
              <a:t>Enter </a:t>
            </a:r>
            <a:endParaRPr lang="ru-RU" sz="2200" dirty="0"/>
          </a:p>
          <a:p>
            <a:pPr marL="0" indent="0">
              <a:buNone/>
            </a:pPr>
            <a:r>
              <a:rPr lang="ru-RU" sz="2200" dirty="0" smtClean="0"/>
              <a:t>Допускается каскадирование:</a:t>
            </a:r>
            <a:endParaRPr lang="en-US" sz="2200" dirty="0" smtClean="0"/>
          </a:p>
          <a:p>
            <a:pPr marL="0" indent="0">
              <a:spcBef>
                <a:spcPts val="0"/>
              </a:spcBef>
              <a:spcAft>
                <a:spcPts val="0"/>
              </a:spcAft>
              <a:buNone/>
            </a:pPr>
            <a:r>
              <a:rPr lang="fr-FR" sz="2200" dirty="0" smtClean="0">
                <a:solidFill>
                  <a:srgbClr val="0000FF"/>
                </a:solidFill>
                <a:highlight>
                  <a:srgbClr val="FFFFFF"/>
                </a:highlight>
                <a:latin typeface="Consolas" panose="020B0609020204030204" pitchFamily="49" charset="0"/>
              </a:rPr>
              <a:t>int</a:t>
            </a:r>
            <a:r>
              <a:rPr lang="fr-FR" sz="2200" dirty="0" smtClean="0">
                <a:solidFill>
                  <a:srgbClr val="000000"/>
                </a:solidFill>
                <a:highlight>
                  <a:srgbClr val="FFFFFF"/>
                </a:highlight>
                <a:latin typeface="Consolas" panose="020B0609020204030204" pitchFamily="49" charset="0"/>
              </a:rPr>
              <a:t> </a:t>
            </a:r>
            <a:r>
              <a:rPr lang="fr-FR" sz="2200" dirty="0">
                <a:solidFill>
                  <a:srgbClr val="000080"/>
                </a:solidFill>
                <a:highlight>
                  <a:srgbClr val="FFFFFF"/>
                </a:highlight>
                <a:latin typeface="Consolas" panose="020B0609020204030204" pitchFamily="49" charset="0"/>
              </a:rPr>
              <a:t>i</a:t>
            </a:r>
            <a:r>
              <a:rPr lang="fr-FR" sz="2200" dirty="0">
                <a:solidFill>
                  <a:srgbClr val="000000"/>
                </a:solidFill>
                <a:highlight>
                  <a:srgbClr val="FFFFFF"/>
                </a:highlight>
                <a:latin typeface="Consolas" panose="020B0609020204030204" pitchFamily="49" charset="0"/>
              </a:rPr>
              <a:t>;    </a:t>
            </a:r>
            <a:r>
              <a:rPr lang="fr-FR" sz="2200" dirty="0">
                <a:solidFill>
                  <a:srgbClr val="0000FF"/>
                </a:solidFill>
                <a:highlight>
                  <a:srgbClr val="FFFFFF"/>
                </a:highlight>
                <a:latin typeface="Consolas" panose="020B0609020204030204" pitchFamily="49" charset="0"/>
              </a:rPr>
              <a:t>double</a:t>
            </a:r>
            <a:r>
              <a:rPr lang="fr-FR" sz="2200" dirty="0">
                <a:solidFill>
                  <a:srgbClr val="000000"/>
                </a:solidFill>
                <a:highlight>
                  <a:srgbClr val="FFFFFF"/>
                </a:highlight>
                <a:latin typeface="Consolas" panose="020B0609020204030204" pitchFamily="49" charset="0"/>
              </a:rPr>
              <a:t> </a:t>
            </a:r>
            <a:r>
              <a:rPr lang="fr-FR" sz="2200" dirty="0">
                <a:solidFill>
                  <a:srgbClr val="000080"/>
                </a:solidFill>
                <a:highlight>
                  <a:srgbClr val="FFFFFF"/>
                </a:highlight>
                <a:latin typeface="Consolas" panose="020B0609020204030204" pitchFamily="49" charset="0"/>
              </a:rPr>
              <a:t>x</a:t>
            </a:r>
            <a:r>
              <a:rPr lang="fr-FR" sz="2200" dirty="0">
                <a:solidFill>
                  <a:srgbClr val="000000"/>
                </a:solidFill>
                <a:highlight>
                  <a:srgbClr val="FFFFFF"/>
                </a:highlight>
                <a:latin typeface="Consolas" panose="020B0609020204030204" pitchFamily="49" charset="0"/>
              </a:rPr>
              <a:t>;    </a:t>
            </a:r>
            <a:r>
              <a:rPr lang="fr-FR" sz="2200" dirty="0">
                <a:solidFill>
                  <a:srgbClr val="0000FF"/>
                </a:solidFill>
                <a:highlight>
                  <a:srgbClr val="FFFFFF"/>
                </a:highlight>
                <a:latin typeface="Consolas" panose="020B0609020204030204" pitchFamily="49" charset="0"/>
              </a:rPr>
              <a:t>char</a:t>
            </a:r>
            <a:r>
              <a:rPr lang="fr-FR" sz="2200" dirty="0">
                <a:solidFill>
                  <a:srgbClr val="000000"/>
                </a:solidFill>
                <a:highlight>
                  <a:srgbClr val="FFFFFF"/>
                </a:highlight>
                <a:latin typeface="Consolas" panose="020B0609020204030204" pitchFamily="49" charset="0"/>
              </a:rPr>
              <a:t> </a:t>
            </a:r>
            <a:r>
              <a:rPr lang="fr-FR" sz="2200" dirty="0">
                <a:solidFill>
                  <a:srgbClr val="000080"/>
                </a:solidFill>
                <a:highlight>
                  <a:srgbClr val="FFFFFF"/>
                </a:highlight>
                <a:latin typeface="Consolas" panose="020B0609020204030204" pitchFamily="49" charset="0"/>
              </a:rPr>
              <a:t>c</a:t>
            </a:r>
            <a:r>
              <a:rPr lang="fr-FR" sz="2200" dirty="0">
                <a:solidFill>
                  <a:srgbClr val="000000"/>
                </a:solidFill>
                <a:highlight>
                  <a:srgbClr val="FFFFFF"/>
                </a:highlight>
                <a:latin typeface="Consolas" panose="020B0609020204030204" pitchFamily="49" charset="0"/>
              </a:rPr>
              <a:t>;</a:t>
            </a:r>
          </a:p>
          <a:p>
            <a:pPr marL="0" indent="0">
              <a:spcBef>
                <a:spcPts val="0"/>
              </a:spcBef>
              <a:spcAft>
                <a:spcPts val="0"/>
              </a:spcAft>
              <a:buNone/>
            </a:pPr>
            <a:r>
              <a:rPr lang="en-US" sz="2200" i="1" dirty="0" smtClean="0">
                <a:solidFill>
                  <a:srgbClr val="000080"/>
                </a:solidFill>
                <a:highlight>
                  <a:srgbClr val="FFFFFF"/>
                </a:highlight>
                <a:latin typeface="Consolas" panose="020B0609020204030204" pitchFamily="49" charset="0"/>
              </a:rPr>
              <a:t>cin</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&gt;&gt;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c</a:t>
            </a:r>
            <a:r>
              <a:rPr lang="en-US" sz="2200" dirty="0" smtClean="0">
                <a:solidFill>
                  <a:srgbClr val="000000"/>
                </a:solidFill>
                <a:highlight>
                  <a:srgbClr val="FFFFFF"/>
                </a:highlight>
                <a:latin typeface="Consolas" panose="020B0609020204030204" pitchFamily="49" charset="0"/>
              </a:rPr>
              <a:t>;</a:t>
            </a:r>
            <a:endParaRPr lang="ru-RU" sz="2200" b="1" dirty="0" smtClean="0">
              <a:solidFill>
                <a:schemeClr val="accent2">
                  <a:lumMod val="75000"/>
                </a:schemeClr>
              </a:solidFill>
            </a:endParaRPr>
          </a:p>
          <a:p>
            <a:pPr marL="0" indent="0">
              <a:spcAft>
                <a:spcPts val="1200"/>
              </a:spcAft>
              <a:buNone/>
              <a:defRPr/>
            </a:pPr>
            <a:r>
              <a:rPr lang="ru-RU" sz="2200" dirty="0" smtClean="0"/>
              <a:t>Порядок ввода слева направо: вначале </a:t>
            </a:r>
            <a:r>
              <a:rPr lang="ru-RU" sz="2200" dirty="0"/>
              <a:t>вводится значение </a:t>
            </a:r>
            <a:r>
              <a:rPr lang="en-US" sz="2200" dirty="0">
                <a:solidFill>
                  <a:srgbClr val="000080"/>
                </a:solidFill>
                <a:highlight>
                  <a:srgbClr val="FFFFFF"/>
                </a:highlight>
                <a:latin typeface="Consolas" panose="020B0609020204030204" pitchFamily="49" charset="0"/>
              </a:rPr>
              <a:t>i</a:t>
            </a:r>
            <a:r>
              <a:rPr lang="ru-RU" sz="2200" dirty="0" smtClean="0"/>
              <a:t>,</a:t>
            </a:r>
            <a:br>
              <a:rPr lang="ru-RU" sz="2200" dirty="0" smtClean="0"/>
            </a:br>
            <a:r>
              <a:rPr lang="ru-RU" sz="2200" dirty="0" smtClean="0"/>
              <a:t>затем </a:t>
            </a:r>
            <a:r>
              <a:rPr lang="ru-RU" sz="2200" dirty="0"/>
              <a:t>– один или несколько разделителей (пробел или </a:t>
            </a:r>
            <a:r>
              <a:rPr lang="en-US" sz="2200" dirty="0"/>
              <a:t>Enter)</a:t>
            </a:r>
            <a:r>
              <a:rPr lang="ru-RU" sz="2200" dirty="0" smtClean="0"/>
              <a:t>,</a:t>
            </a:r>
            <a:br>
              <a:rPr lang="ru-RU" sz="2200" dirty="0" smtClean="0"/>
            </a:br>
            <a:r>
              <a:rPr lang="ru-RU" sz="2200" dirty="0" smtClean="0"/>
              <a:t>затем </a:t>
            </a:r>
            <a:r>
              <a:rPr lang="ru-RU" sz="2200" dirty="0"/>
              <a:t>– значение </a:t>
            </a:r>
            <a:r>
              <a:rPr lang="en-US" sz="2200" dirty="0">
                <a:solidFill>
                  <a:srgbClr val="000080"/>
                </a:solidFill>
                <a:highlight>
                  <a:srgbClr val="FFFFFF"/>
                </a:highlight>
                <a:latin typeface="Consolas" panose="020B0609020204030204" pitchFamily="49" charset="0"/>
              </a:rPr>
              <a:t>x</a:t>
            </a:r>
            <a:r>
              <a:rPr lang="ru-RU" sz="2200" dirty="0" smtClean="0"/>
              <a:t>, </a:t>
            </a:r>
            <a:r>
              <a:rPr lang="ru-RU" sz="2200" dirty="0"/>
              <a:t>затем – разделитель(и</a:t>
            </a:r>
            <a:r>
              <a:rPr lang="ru-RU" sz="2200" dirty="0" smtClean="0"/>
              <a:t>),</a:t>
            </a:r>
            <a:br>
              <a:rPr lang="ru-RU" sz="2200" dirty="0" smtClean="0"/>
            </a:br>
            <a:r>
              <a:rPr lang="ru-RU" sz="2200" dirty="0" smtClean="0"/>
              <a:t>затем </a:t>
            </a:r>
            <a:r>
              <a:rPr lang="ru-RU" sz="2200" dirty="0"/>
              <a:t>– значение </a:t>
            </a:r>
            <a:r>
              <a:rPr lang="en-US" sz="2200" dirty="0">
                <a:solidFill>
                  <a:srgbClr val="000080"/>
                </a:solidFill>
                <a:highlight>
                  <a:srgbClr val="FFFFFF"/>
                </a:highlight>
                <a:latin typeface="Consolas" panose="020B0609020204030204" pitchFamily="49" charset="0"/>
              </a:rPr>
              <a:t>c</a:t>
            </a:r>
            <a:r>
              <a:rPr lang="ru-RU" sz="2200" dirty="0" smtClean="0"/>
              <a:t>. </a:t>
            </a:r>
            <a:r>
              <a:rPr lang="ru-RU" sz="2200" dirty="0"/>
              <a:t>Завершается ввод нажатием </a:t>
            </a:r>
            <a:r>
              <a:rPr lang="en-US" sz="2200" dirty="0"/>
              <a:t>Enter</a:t>
            </a:r>
            <a:r>
              <a:rPr lang="ru-RU" sz="2200" dirty="0"/>
              <a:t>. </a:t>
            </a:r>
          </a:p>
          <a:p>
            <a:pPr marL="0" indent="0">
              <a:spcBef>
                <a:spcPts val="0"/>
              </a:spcBef>
              <a:spcAft>
                <a:spcPts val="0"/>
              </a:spcAft>
              <a:buNone/>
            </a:pPr>
            <a:r>
              <a:rPr lang="ru-RU" sz="2200" dirty="0" smtClean="0"/>
              <a:t>Чтобы ввести символ, не нажимая </a:t>
            </a:r>
            <a:r>
              <a:rPr lang="en-US" sz="2200" dirty="0" smtClean="0"/>
              <a:t>Enter</a:t>
            </a:r>
            <a:r>
              <a:rPr lang="ru-RU" sz="2200" dirty="0" smtClean="0"/>
              <a:t>, следует использовать библиотечные функции </a:t>
            </a:r>
            <a:r>
              <a:rPr lang="en-US" sz="2200" dirty="0" smtClean="0"/>
              <a:t>_getch() </a:t>
            </a:r>
            <a:r>
              <a:rPr lang="ru-RU" sz="2200" dirty="0" smtClean="0"/>
              <a:t>или </a:t>
            </a:r>
            <a:r>
              <a:rPr lang="en-US" sz="2200" dirty="0" err="1" smtClean="0"/>
              <a:t>getche</a:t>
            </a:r>
            <a:r>
              <a:rPr lang="en-US" sz="2200" dirty="0" smtClean="0"/>
              <a:t>()</a:t>
            </a:r>
            <a:r>
              <a:rPr lang="ru-RU" sz="2200" dirty="0" smtClean="0"/>
              <a:t> (с отображением </a:t>
            </a:r>
            <a:r>
              <a:rPr lang="en-US" sz="2200" dirty="0" smtClean="0"/>
              <a:t>echo)</a:t>
            </a:r>
            <a:r>
              <a:rPr lang="ru-RU" sz="2200" dirty="0" smtClean="0"/>
              <a:t>,</a:t>
            </a:r>
            <a:r>
              <a:rPr lang="en-US" sz="2200" dirty="0" smtClean="0"/>
              <a:t> </a:t>
            </a:r>
            <a:r>
              <a:rPr lang="ru-RU" sz="2200" dirty="0" smtClean="0"/>
              <a:t>описанные в </a:t>
            </a:r>
            <a:r>
              <a:rPr lang="en-US" sz="2200" dirty="0" smtClean="0"/>
              <a:t>conio.h. </a:t>
            </a:r>
            <a:r>
              <a:rPr lang="ru-RU" sz="2200" dirty="0" smtClean="0"/>
              <a:t> Например</a:t>
            </a:r>
            <a:r>
              <a:rPr lang="en-US" sz="2200" dirty="0" smtClean="0"/>
              <a:t>,</a:t>
            </a:r>
            <a:r>
              <a:rPr lang="ru-RU" sz="2200" dirty="0" smtClean="0"/>
              <a:t/>
            </a:r>
            <a:br>
              <a:rPr lang="ru-RU" sz="2200" dirty="0" smtClean="0"/>
            </a:br>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 </a:t>
            </a:r>
            <a:r>
              <a:rPr lang="en-US" sz="2200" i="1" dirty="0">
                <a:solidFill>
                  <a:srgbClr val="880000"/>
                </a:solidFill>
                <a:highlight>
                  <a:srgbClr val="FFFFFF"/>
                </a:highlight>
                <a:latin typeface="Consolas" panose="020B0609020204030204" pitchFamily="49" charset="0"/>
              </a:rPr>
              <a:t>_getch</a:t>
            </a:r>
            <a:r>
              <a:rPr lang="en-US" sz="2200" dirty="0">
                <a:solidFill>
                  <a:srgbClr val="000000"/>
                </a:solidFill>
                <a:highlight>
                  <a:srgbClr val="FFFFFF"/>
                </a:highlight>
                <a:latin typeface="Consolas" panose="020B0609020204030204" pitchFamily="49" charset="0"/>
              </a:rPr>
              <a:t>();</a:t>
            </a:r>
          </a:p>
          <a:p>
            <a:pPr marL="0" indent="0">
              <a:spcBef>
                <a:spcPts val="0"/>
              </a:spcBef>
              <a:spcAft>
                <a:spcPts val="0"/>
              </a:spcAft>
              <a:buNone/>
            </a:pPr>
            <a:r>
              <a:rPr lang="ru-RU" sz="2200" i="1" dirty="0">
                <a:solidFill>
                  <a:srgbClr val="880000"/>
                </a:solidFill>
                <a:highlight>
                  <a:srgbClr val="FFFFFF"/>
                </a:highlight>
                <a:latin typeface="Consolas" panose="020B0609020204030204" pitchFamily="49" charset="0"/>
              </a:rPr>
              <a:t>_getch</a:t>
            </a:r>
            <a:r>
              <a:rPr lang="ru-RU" sz="2200" dirty="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Возвращаемое значение можно игнорировать</a:t>
            </a:r>
            <a:endParaRPr lang="ru-RU" sz="2200" dirty="0">
              <a:solidFill>
                <a:srgbClr val="000000"/>
              </a:solidFill>
              <a:highlight>
                <a:srgbClr val="FFFFFF"/>
              </a:highlight>
              <a:latin typeface="Consolas" panose="020B0609020204030204" pitchFamily="49" charset="0"/>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6433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p:cNvSpPr>
            <a:spLocks noGrp="1"/>
          </p:cNvSpPr>
          <p:nvPr>
            <p:ph type="dt" sz="half" idx="4294967295"/>
          </p:nvPr>
        </p:nvSpPr>
        <p:spPr>
          <a:xfrm>
            <a:off x="822961" y="6459786"/>
            <a:ext cx="1854203" cy="365125"/>
          </a:xfrm>
          <a:prstGeom prst="rect">
            <a:avLst/>
          </a:prstGeom>
        </p:spPr>
        <p:txBody>
          <a:bodyPr/>
          <a:lstStyle/>
          <a:p>
            <a:r>
              <a:rPr lang="ru-RU" smtClean="0"/>
              <a:t>Левкович Н.В.</a:t>
            </a:r>
            <a:endParaRPr lang="ru-RU"/>
          </a:p>
        </p:txBody>
      </p:sp>
      <p:sp>
        <p:nvSpPr>
          <p:cNvPr id="3" name="Нижний колонтитул 2"/>
          <p:cNvSpPr>
            <a:spLocks noGrp="1"/>
          </p:cNvSpPr>
          <p:nvPr>
            <p:ph type="ftr" sz="quarter" idx="4294967295"/>
          </p:nvPr>
        </p:nvSpPr>
        <p:spPr>
          <a:xfrm>
            <a:off x="2764639" y="6459786"/>
            <a:ext cx="4543665" cy="365125"/>
          </a:xfrm>
          <a:prstGeom prst="rect">
            <a:avLst/>
          </a:prstGeom>
        </p:spPr>
        <p:txBody>
          <a:bodyPr/>
          <a:lstStyle/>
          <a:p>
            <a:r>
              <a:rPr lang="ru-RU" smtClean="0"/>
              <a:t>3. Процедурное программирование</a:t>
            </a:r>
            <a:endParaRPr lang="en-US" dirty="0" smtClean="0"/>
          </a:p>
        </p:txBody>
      </p:sp>
      <p:sp>
        <p:nvSpPr>
          <p:cNvPr id="4" name="Номер слайда 3"/>
          <p:cNvSpPr>
            <a:spLocks noGrp="1"/>
          </p:cNvSpPr>
          <p:nvPr>
            <p:ph type="sldNum" sz="quarter" idx="12"/>
          </p:nvPr>
        </p:nvSpPr>
        <p:spPr/>
        <p:txBody>
          <a:bodyPr/>
          <a:lstStyle/>
          <a:p>
            <a:fld id="{35996D3A-6AFD-458C-90C1-256E03643476}" type="slidenum">
              <a:rPr lang="en-US" smtClean="0"/>
              <a:pPr/>
              <a:t>137</a:t>
            </a:fld>
            <a:endParaRPr lang="en-US"/>
          </a:p>
        </p:txBody>
      </p:sp>
      <p:sp>
        <p:nvSpPr>
          <p:cNvPr id="6" name="Прямоугольник 5"/>
          <p:cNvSpPr/>
          <p:nvPr/>
        </p:nvSpPr>
        <p:spPr>
          <a:xfrm>
            <a:off x="251520" y="1520788"/>
            <a:ext cx="8640960" cy="4358116"/>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void</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while</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true</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 &gt;&gt;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cin</a:t>
            </a:r>
            <a:r>
              <a:rPr lang="en-US" sz="2200" dirty="0">
                <a:solidFill>
                  <a:srgbClr val="000000"/>
                </a:solidFill>
                <a:highlight>
                  <a:srgbClr val="FFFFFF"/>
                </a:highlight>
                <a:latin typeface="Consolas" panose="020B0609020204030204" pitchFamily="49" charset="0"/>
              </a:rPr>
              <a:t>.</a:t>
            </a:r>
            <a:r>
              <a:rPr lang="en-US" sz="2200" i="1" dirty="0">
                <a:solidFill>
                  <a:srgbClr val="880000"/>
                </a:solidFill>
                <a:highlight>
                  <a:srgbClr val="FFFFFF"/>
                </a:highlight>
                <a:latin typeface="Consolas" panose="020B0609020204030204" pitchFamily="49" charset="0"/>
              </a:rPr>
              <a:t>fail</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r>
              <a:rPr lang="ru-RU" sz="2200" dirty="0">
                <a:solidFill>
                  <a:srgbClr val="008000"/>
                </a:solidFill>
                <a:highlight>
                  <a:srgbClr val="FFFFFF"/>
                </a:highlight>
                <a:latin typeface="Consolas" panose="020B0609020204030204" pitchFamily="49" charset="0"/>
              </a:rPr>
              <a:t>// проверка что последнее </a:t>
            </a:r>
            <a:r>
              <a:rPr lang="ru-RU" sz="2200" dirty="0" smtClean="0">
                <a:solidFill>
                  <a:srgbClr val="008000"/>
                </a:solidFill>
                <a:highlight>
                  <a:srgbClr val="FFFFFF"/>
                </a:highlight>
                <a:latin typeface="Consolas" panose="020B0609020204030204" pitchFamily="49" charset="0"/>
              </a:rPr>
              <a:t>чтение</a:t>
            </a:r>
            <a:br>
              <a:rPr lang="ru-RU" sz="2200" dirty="0" smtClean="0">
                <a:solidFill>
                  <a:srgbClr val="008000"/>
                </a:solidFill>
                <a:highlight>
                  <a:srgbClr val="FFFFFF"/>
                </a:highlight>
                <a:latin typeface="Consolas" panose="020B0609020204030204" pitchFamily="49" charset="0"/>
              </a:rPr>
            </a:br>
            <a:r>
              <a:rPr lang="en-US" sz="2200" dirty="0" smtClean="0">
                <a:solidFill>
                  <a:srgbClr val="008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break</a:t>
            </a:r>
            <a:r>
              <a:rPr lang="en-US" sz="2200" dirty="0" smtClean="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 </a:t>
            </a:r>
            <a:r>
              <a:rPr lang="ru-RU" sz="2200" dirty="0" smtClean="0">
                <a:solidFill>
                  <a:srgbClr val="008000"/>
                </a:solidFill>
                <a:highlight>
                  <a:srgbClr val="FFFFFF"/>
                </a:highlight>
                <a:latin typeface="Consolas" panose="020B0609020204030204" pitchFamily="49" charset="0"/>
              </a:rPr>
              <a:t>из </a:t>
            </a:r>
            <a:r>
              <a:rPr lang="ru-RU" sz="2200" dirty="0">
                <a:solidFill>
                  <a:srgbClr val="008000"/>
                </a:solidFill>
                <a:highlight>
                  <a:srgbClr val="FFFFFF"/>
                </a:highlight>
                <a:latin typeface="Consolas" panose="020B0609020204030204" pitchFamily="49" charset="0"/>
              </a:rPr>
              <a:t>cin завершилось без </a:t>
            </a:r>
            <a:r>
              <a:rPr lang="ru-RU" sz="2200" dirty="0" smtClean="0">
                <a:solidFill>
                  <a:srgbClr val="008000"/>
                </a:solidFill>
                <a:highlight>
                  <a:srgbClr val="FFFFFF"/>
                </a:highlight>
                <a:latin typeface="Consolas" panose="020B0609020204030204" pitchFamily="49" charset="0"/>
              </a:rPr>
              <a:t>ошибок</a:t>
            </a:r>
            <a:endParaRPr lang="en-US"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break</a:t>
            </a:r>
            <a:r>
              <a:rPr lang="en-US"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"-&gt; "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2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lnSpc>
                <a:spcPct val="90000"/>
              </a:lnSpc>
            </a:pPr>
            <a:r>
              <a:rPr lang="en-US" sz="2200" dirty="0">
                <a:solidFill>
                  <a:srgbClr val="000000"/>
                </a:solidFill>
                <a:highlight>
                  <a:srgbClr val="FFFFFF"/>
                </a:highlight>
                <a:latin typeface="Consolas" panose="020B0609020204030204" pitchFamily="49" charset="0"/>
              </a:rPr>
              <a:t>  </a:t>
            </a:r>
            <a:r>
              <a:rPr lang="en-US" sz="2200" i="1" dirty="0" smtClean="0">
                <a:solidFill>
                  <a:srgbClr val="880000"/>
                </a:solidFill>
                <a:highlight>
                  <a:srgbClr val="FFFFFF"/>
                </a:highlight>
                <a:latin typeface="Consolas" panose="020B0609020204030204" pitchFamily="49" charset="0"/>
              </a:rPr>
              <a:t>_</a:t>
            </a:r>
            <a:r>
              <a:rPr lang="en-US" sz="2200" i="1" dirty="0">
                <a:solidFill>
                  <a:srgbClr val="880000"/>
                </a:solidFill>
                <a:highlight>
                  <a:srgbClr val="FFFFFF"/>
                </a:highlight>
                <a:latin typeface="Consolas" panose="020B0609020204030204" pitchFamily="49" charset="0"/>
              </a:rPr>
              <a:t>getch</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endParaRPr lang="ru-RU" sz="2200" dirty="0"/>
          </a:p>
        </p:txBody>
      </p:sp>
      <p:sp>
        <p:nvSpPr>
          <p:cNvPr id="7" name="Заголовок 4"/>
          <p:cNvSpPr txBox="1">
            <a:spLocks/>
          </p:cNvSpPr>
          <p:nvPr/>
        </p:nvSpPr>
        <p:spPr>
          <a:xfrm>
            <a:off x="179512" y="188640"/>
            <a:ext cx="8712968" cy="1052736"/>
          </a:xfrm>
          <a:prstGeom prst="rect">
            <a:avLst/>
          </a:prstGeom>
        </p:spPr>
        <p:txBody>
          <a:bodyPr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tabLst>
                <a:tab pos="2238375" algn="l"/>
              </a:tabLst>
            </a:pPr>
            <a:r>
              <a:rPr lang="ru-RU" b="1" dirty="0">
                <a:solidFill>
                  <a:schemeClr val="tx1">
                    <a:lumMod val="50000"/>
                    <a:lumOff val="50000"/>
                  </a:schemeClr>
                </a:solidFill>
              </a:rPr>
              <a:t>Ввод с использованием </a:t>
            </a:r>
            <a:r>
              <a:rPr lang="en-US" b="1" dirty="0">
                <a:solidFill>
                  <a:schemeClr val="tx1">
                    <a:lumMod val="50000"/>
                    <a:lumOff val="50000"/>
                  </a:schemeClr>
                </a:solidFill>
              </a:rPr>
              <a:t>cin</a:t>
            </a:r>
          </a:p>
        </p:txBody>
      </p:sp>
      <p:sp>
        <p:nvSpPr>
          <p:cNvPr id="8" name="Прямоугольник 7"/>
          <p:cNvSpPr/>
          <p:nvPr/>
        </p:nvSpPr>
        <p:spPr>
          <a:xfrm>
            <a:off x="7668344" y="764704"/>
            <a:ext cx="1188132" cy="2585323"/>
          </a:xfrm>
          <a:prstGeom prst="rect">
            <a:avLst/>
          </a:prstGeom>
          <a:solidFill>
            <a:schemeClr val="tx1"/>
          </a:solidFill>
        </p:spPr>
        <p:txBody>
          <a:bodyPr wrap="square">
            <a:spAutoFit/>
          </a:bodyPr>
          <a:lstStyle/>
          <a:p>
            <a:pPr marL="90488"/>
            <a:r>
              <a:rPr lang="ru-RU" dirty="0">
                <a:solidFill>
                  <a:schemeClr val="bg1">
                    <a:lumMod val="85000"/>
                  </a:schemeClr>
                </a:solidFill>
              </a:rPr>
              <a:t>1</a:t>
            </a:r>
          </a:p>
          <a:p>
            <a:pPr marL="90488"/>
            <a:r>
              <a:rPr lang="ru-RU" dirty="0">
                <a:solidFill>
                  <a:schemeClr val="bg1">
                    <a:lumMod val="85000"/>
                  </a:schemeClr>
                </a:solidFill>
              </a:rPr>
              <a:t>-&gt; 2</a:t>
            </a:r>
          </a:p>
          <a:p>
            <a:pPr marL="90488"/>
            <a:r>
              <a:rPr lang="ru-RU" dirty="0">
                <a:solidFill>
                  <a:schemeClr val="bg1">
                    <a:lumMod val="85000"/>
                  </a:schemeClr>
                </a:solidFill>
              </a:rPr>
              <a:t>2</a:t>
            </a:r>
          </a:p>
          <a:p>
            <a:pPr marL="90488"/>
            <a:r>
              <a:rPr lang="ru-RU" dirty="0">
                <a:solidFill>
                  <a:schemeClr val="bg1">
                    <a:lumMod val="85000"/>
                  </a:schemeClr>
                </a:solidFill>
              </a:rPr>
              <a:t>-&gt; 4</a:t>
            </a:r>
          </a:p>
          <a:p>
            <a:pPr marL="90488"/>
            <a:r>
              <a:rPr lang="ru-RU" dirty="0">
                <a:solidFill>
                  <a:schemeClr val="bg1">
                    <a:lumMod val="85000"/>
                  </a:schemeClr>
                </a:solidFill>
              </a:rPr>
              <a:t>3</a:t>
            </a:r>
          </a:p>
          <a:p>
            <a:pPr marL="90488"/>
            <a:r>
              <a:rPr lang="ru-RU" dirty="0">
                <a:solidFill>
                  <a:schemeClr val="bg1">
                    <a:lumMod val="85000"/>
                  </a:schemeClr>
                </a:solidFill>
              </a:rPr>
              <a:t>-&gt; 6</a:t>
            </a:r>
          </a:p>
          <a:p>
            <a:pPr marL="90488"/>
            <a:r>
              <a:rPr lang="ru-RU" dirty="0" smtClean="0">
                <a:solidFill>
                  <a:schemeClr val="bg1">
                    <a:lumMod val="85000"/>
                  </a:schemeClr>
                </a:solidFill>
              </a:rPr>
              <a:t>0</a:t>
            </a:r>
            <a:endParaRPr lang="en-US" dirty="0" smtClean="0">
              <a:solidFill>
                <a:schemeClr val="bg1">
                  <a:lumMod val="85000"/>
                </a:schemeClr>
              </a:solidFill>
            </a:endParaRPr>
          </a:p>
          <a:p>
            <a:pPr marL="90488"/>
            <a:r>
              <a:rPr lang="en-US" dirty="0" smtClean="0">
                <a:solidFill>
                  <a:schemeClr val="bg1">
                    <a:lumMod val="85000"/>
                  </a:schemeClr>
                </a:solidFill>
              </a:rPr>
              <a:t>_</a:t>
            </a:r>
            <a:endParaRPr lang="ru-RU" dirty="0">
              <a:solidFill>
                <a:schemeClr val="bg1">
                  <a:lumMod val="85000"/>
                </a:schemeClr>
              </a:solidFill>
            </a:endParaRPr>
          </a:p>
          <a:p>
            <a:endParaRPr lang="ru-RU" dirty="0">
              <a:solidFill>
                <a:schemeClr val="bg1">
                  <a:lumMod val="85000"/>
                </a:schemeClr>
              </a:solidFill>
            </a:endParaRPr>
          </a:p>
        </p:txBody>
      </p:sp>
    </p:spTree>
    <p:extLst>
      <p:ext uri="{BB962C8B-B14F-4D97-AF65-F5344CB8AC3E}">
        <p14:creationId xmlns:p14="http://schemas.microsoft.com/office/powerpoint/2010/main" val="24932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268760"/>
            <a:ext cx="8604955" cy="4310880"/>
          </a:xfrm>
        </p:spPr>
        <p:txBody>
          <a:bodyPr>
            <a:noAutofit/>
          </a:bodyPr>
          <a:lstStyle/>
          <a:p>
            <a:pPr marL="457200" lvl="0" indent="-457200">
              <a:lnSpc>
                <a:spcPct val="115000"/>
              </a:lnSpc>
              <a:spcAft>
                <a:spcPts val="0"/>
              </a:spcAft>
              <a:buFont typeface="+mj-lt"/>
              <a:buAutoNum type="arabicPeriod" startAt="22"/>
              <a:tabLst>
                <a:tab pos="358775" algn="l"/>
              </a:tabLst>
            </a:pPr>
            <a:r>
              <a:rPr lang="ru-RU" sz="2400" smtClean="0">
                <a:latin typeface="Calibri" panose="020F0502020204030204" pitchFamily="34" charset="0"/>
                <a:ea typeface="Calibri" panose="020F0502020204030204" pitchFamily="34" charset="0"/>
                <a:cs typeface="Times New Roman" panose="02020603050405020304" pitchFamily="18" charset="0"/>
              </a:rPr>
              <a:t>Ввод-вывод </a:t>
            </a:r>
            <a:r>
              <a:rPr lang="ru-RU" sz="2400" dirty="0">
                <a:latin typeface="Calibri" panose="020F0502020204030204" pitchFamily="34" charset="0"/>
                <a:ea typeface="Calibri" panose="020F0502020204030204" pitchFamily="34" charset="0"/>
                <a:cs typeface="Times New Roman" panose="02020603050405020304" pitchFamily="18" charset="0"/>
              </a:rPr>
              <a:t>с </a:t>
            </a:r>
            <a:r>
              <a:rPr lang="ru-RU" sz="2400" dirty="0" smtClean="0">
                <a:latin typeface="Calibri" panose="020F0502020204030204" pitchFamily="34" charset="0"/>
                <a:ea typeface="Calibri" panose="020F0502020204030204" pitchFamily="34" charset="0"/>
                <a:cs typeface="Times New Roman" panose="02020603050405020304" pitchFamily="18" charset="0"/>
              </a:rPr>
              <a:t>использованием </a:t>
            </a:r>
            <a:r>
              <a:rPr lang="ru-RU" sz="2400" dirty="0">
                <a:latin typeface="Calibri" panose="020F0502020204030204" pitchFamily="34" charset="0"/>
                <a:ea typeface="Calibri" panose="020F0502020204030204" pitchFamily="34" charset="0"/>
                <a:cs typeface="Times New Roman" panose="02020603050405020304" pitchFamily="18" charset="0"/>
              </a:rPr>
              <a:t>стандартных </a:t>
            </a:r>
            <a:r>
              <a:rPr lang="ru-RU" sz="2400" dirty="0" smtClean="0">
                <a:latin typeface="Calibri" panose="020F0502020204030204" pitchFamily="34" charset="0"/>
                <a:ea typeface="Calibri" panose="020F0502020204030204" pitchFamily="34" charset="0"/>
                <a:cs typeface="Times New Roman" panose="02020603050405020304" pitchFamily="18" charset="0"/>
              </a:rPr>
              <a:t>потоков.</a:t>
            </a:r>
            <a:br>
              <a:rPr lang="ru-RU"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Использование </a:t>
            </a:r>
            <a:r>
              <a:rPr lang="ru-RU" sz="2400" dirty="0">
                <a:latin typeface="Calibri" panose="020F0502020204030204" pitchFamily="34" charset="0"/>
                <a:ea typeface="Calibri" panose="020F0502020204030204" pitchFamily="34" charset="0"/>
                <a:cs typeface="Times New Roman" panose="02020603050405020304" pitchFamily="18" charset="0"/>
              </a:rPr>
              <a:t>управляющих последовательностей и манипуляторов. </a:t>
            </a:r>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138</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
        <p:nvSpPr>
          <p:cNvPr id="7" name="Нижний колонтитул 2"/>
          <p:cNvSpPr>
            <a:spLocks noGrp="1"/>
          </p:cNvSpPr>
          <p:nvPr>
            <p:ph type="ftr" sz="quarter" idx="3"/>
          </p:nvPr>
        </p:nvSpPr>
        <p:spPr>
          <a:xfrm>
            <a:off x="2764640" y="6459786"/>
            <a:ext cx="3967600" cy="365125"/>
          </a:xfrm>
        </p:spPr>
        <p:txBody>
          <a:bodyPr/>
          <a:lstStyle/>
          <a:p>
            <a:r>
              <a:rPr lang="ru-RU" dirty="0" smtClean="0"/>
              <a:t>Представление данных в компьютере</a:t>
            </a:r>
          </a:p>
        </p:txBody>
      </p:sp>
    </p:spTree>
    <p:extLst>
      <p:ext uri="{BB962C8B-B14F-4D97-AF65-F5344CB8AC3E}">
        <p14:creationId xmlns:p14="http://schemas.microsoft.com/office/powerpoint/2010/main" val="128200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вал 15"/>
          <p:cNvSpPr/>
          <p:nvPr/>
        </p:nvSpPr>
        <p:spPr>
          <a:xfrm>
            <a:off x="827584" y="1988840"/>
            <a:ext cx="3329614" cy="2526799"/>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200" dirty="0">
              <a:solidFill>
                <a:schemeClr val="tx1"/>
              </a:solidFill>
            </a:endParaRPr>
          </a:p>
        </p:txBody>
      </p:sp>
      <p:sp>
        <p:nvSpPr>
          <p:cNvPr id="11" name="Овал 10"/>
          <p:cNvSpPr/>
          <p:nvPr/>
        </p:nvSpPr>
        <p:spPr>
          <a:xfrm>
            <a:off x="1835695" y="1880827"/>
            <a:ext cx="4455117" cy="2800989"/>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9" name="Овал 8"/>
          <p:cNvSpPr/>
          <p:nvPr/>
        </p:nvSpPr>
        <p:spPr>
          <a:xfrm>
            <a:off x="1835696" y="1988840"/>
            <a:ext cx="3329614" cy="2541638"/>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200" dirty="0">
              <a:solidFill>
                <a:schemeClr val="tx1"/>
              </a:solidFill>
            </a:endParaRPr>
          </a:p>
        </p:txBody>
      </p:sp>
      <p:sp>
        <p:nvSpPr>
          <p:cNvPr id="2" name="Заголовок 1"/>
          <p:cNvSpPr>
            <a:spLocks noGrp="1"/>
          </p:cNvSpPr>
          <p:nvPr>
            <p:ph type="title"/>
          </p:nvPr>
        </p:nvSpPr>
        <p:spPr>
          <a:xfrm>
            <a:off x="143508" y="116632"/>
            <a:ext cx="8856984" cy="652848"/>
          </a:xfrm>
        </p:spPr>
        <p:txBody>
          <a:bodyPr>
            <a:normAutofit fontScale="90000"/>
          </a:bodyPr>
          <a:lstStyle/>
          <a:p>
            <a:r>
              <a:rPr lang="ru-RU" dirty="0" smtClean="0"/>
              <a:t>Соотношение между языками С и С++</a:t>
            </a:r>
            <a:endParaRPr lang="ru-RU" dirty="0"/>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14</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TextBox 9"/>
          <p:cNvSpPr txBox="1"/>
          <p:nvPr/>
        </p:nvSpPr>
        <p:spPr>
          <a:xfrm rot="18865748">
            <a:off x="3968737" y="3183783"/>
            <a:ext cx="1260140" cy="553998"/>
          </a:xfrm>
          <a:prstGeom prst="rect">
            <a:avLst/>
          </a:prstGeom>
          <a:noFill/>
        </p:spPr>
        <p:txBody>
          <a:bodyPr wrap="square" lIns="0" tIns="0" rIns="0" bIns="0" rtlCol="0">
            <a:spAutoFit/>
          </a:bodyPr>
          <a:lstStyle/>
          <a:p>
            <a:r>
              <a:rPr lang="en-US" sz="3600" dirty="0" smtClean="0"/>
              <a:t>C++98</a:t>
            </a:r>
            <a:endParaRPr lang="ru-RU" sz="3600" dirty="0"/>
          </a:p>
        </p:txBody>
      </p:sp>
      <p:sp>
        <p:nvSpPr>
          <p:cNvPr id="12" name="TextBox 11"/>
          <p:cNvSpPr txBox="1"/>
          <p:nvPr/>
        </p:nvSpPr>
        <p:spPr>
          <a:xfrm rot="18705553">
            <a:off x="5086895" y="3125686"/>
            <a:ext cx="1172399" cy="553998"/>
          </a:xfrm>
          <a:prstGeom prst="rect">
            <a:avLst/>
          </a:prstGeom>
          <a:noFill/>
        </p:spPr>
        <p:txBody>
          <a:bodyPr wrap="square" lIns="0" tIns="0" rIns="0" bIns="0" rtlCol="0">
            <a:spAutoFit/>
          </a:bodyPr>
          <a:lstStyle/>
          <a:p>
            <a:r>
              <a:rPr lang="en-US" sz="3600" dirty="0" smtClean="0"/>
              <a:t>C++11</a:t>
            </a:r>
            <a:endParaRPr lang="ru-RU" sz="3600" dirty="0"/>
          </a:p>
        </p:txBody>
      </p:sp>
      <p:sp>
        <p:nvSpPr>
          <p:cNvPr id="14" name="TextBox 13"/>
          <p:cNvSpPr txBox="1"/>
          <p:nvPr/>
        </p:nvSpPr>
        <p:spPr>
          <a:xfrm rot="18807490">
            <a:off x="6174246" y="3047956"/>
            <a:ext cx="1172399" cy="553998"/>
          </a:xfrm>
          <a:prstGeom prst="rect">
            <a:avLst/>
          </a:prstGeom>
          <a:noFill/>
        </p:spPr>
        <p:txBody>
          <a:bodyPr wrap="square" lIns="0" tIns="0" rIns="0" bIns="0" rtlCol="0">
            <a:spAutoFit/>
          </a:bodyPr>
          <a:lstStyle/>
          <a:p>
            <a:r>
              <a:rPr lang="en-US" sz="3600" dirty="0" smtClean="0"/>
              <a:t>C++17</a:t>
            </a:r>
            <a:endParaRPr lang="ru-RU" sz="3600" dirty="0"/>
          </a:p>
        </p:txBody>
      </p:sp>
      <p:sp>
        <p:nvSpPr>
          <p:cNvPr id="17" name="TextBox 16"/>
          <p:cNvSpPr txBox="1"/>
          <p:nvPr/>
        </p:nvSpPr>
        <p:spPr>
          <a:xfrm>
            <a:off x="971600" y="2888940"/>
            <a:ext cx="1031711" cy="553998"/>
          </a:xfrm>
          <a:prstGeom prst="rect">
            <a:avLst/>
          </a:prstGeom>
          <a:noFill/>
        </p:spPr>
        <p:txBody>
          <a:bodyPr wrap="square" lIns="0" tIns="0" rIns="0" bIns="0" rtlCol="0">
            <a:spAutoFit/>
          </a:bodyPr>
          <a:lstStyle/>
          <a:p>
            <a:r>
              <a:rPr lang="en-US" sz="3600" dirty="0" smtClean="0"/>
              <a:t>C11</a:t>
            </a:r>
            <a:endParaRPr lang="ru-RU" sz="3600" dirty="0"/>
          </a:p>
        </p:txBody>
      </p:sp>
      <p:sp>
        <p:nvSpPr>
          <p:cNvPr id="13" name="Овал 12"/>
          <p:cNvSpPr/>
          <p:nvPr/>
        </p:nvSpPr>
        <p:spPr>
          <a:xfrm>
            <a:off x="1835696" y="1772816"/>
            <a:ext cx="5580620" cy="306034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4" name="Овал 3"/>
          <p:cNvSpPr/>
          <p:nvPr/>
        </p:nvSpPr>
        <p:spPr>
          <a:xfrm>
            <a:off x="1871700" y="2168860"/>
            <a:ext cx="2251006" cy="2178547"/>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C</a:t>
            </a:r>
            <a:endParaRPr lang="ru-RU" sz="3600" dirty="0">
              <a:solidFill>
                <a:schemeClr val="tx1"/>
              </a:solidFill>
            </a:endParaRPr>
          </a:p>
        </p:txBody>
      </p:sp>
    </p:spTree>
    <p:extLst>
      <p:ext uri="{BB962C8B-B14F-4D97-AF65-F5344CB8AC3E}">
        <p14:creationId xmlns:p14="http://schemas.microsoft.com/office/powerpoint/2010/main" val="3274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9" grpId="0" animBg="1"/>
      <p:bldP spid="10" grpId="0"/>
      <p:bldP spid="12" grpId="0"/>
      <p:bldP spid="14" grpId="0"/>
      <p:bldP spid="17"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412776"/>
            <a:ext cx="8568952" cy="2016224"/>
          </a:xfrm>
        </p:spPr>
        <p:txBody>
          <a:bodyPr>
            <a:noAutofit/>
          </a:bodyPr>
          <a:lstStyle/>
          <a:p>
            <a:pPr marL="0" lvl="0" indent="0" eaLnBrk="0" fontAlgn="base" hangingPunct="0">
              <a:lnSpc>
                <a:spcPct val="100000"/>
              </a:lnSpc>
              <a:spcBef>
                <a:spcPct val="0"/>
              </a:spcBef>
              <a:spcAft>
                <a:spcPct val="0"/>
              </a:spcAft>
              <a:buClr>
                <a:schemeClr val="accent2"/>
              </a:buClr>
              <a:buSzTx/>
              <a:buFont typeface="+mj-lt"/>
              <a:buAutoNum type="arabicPeriod" startAt="10"/>
              <a:tabLst>
                <a:tab pos="446088" algn="l"/>
              </a:tabLs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ru-RU" altLang="ru-RU" sz="2400" dirty="0" smtClean="0">
                <a:solidFill>
                  <a:schemeClr val="tx1"/>
                </a:solidFill>
                <a:ea typeface="Calibri" panose="020F0502020204030204" pitchFamily="34" charset="0"/>
                <a:cs typeface="Times New Roman" panose="02020603050405020304" pitchFamily="18" charset="0"/>
              </a:rPr>
              <a:t>Понятие </a:t>
            </a:r>
            <a:r>
              <a:rPr lang="ru-RU" altLang="ru-RU" sz="2400" dirty="0">
                <a:solidFill>
                  <a:schemeClr val="tx1"/>
                </a:solidFill>
                <a:ea typeface="Calibri" panose="020F0502020204030204" pitchFamily="34" charset="0"/>
                <a:cs typeface="Times New Roman" panose="02020603050405020304" pitchFamily="18" charset="0"/>
              </a:rPr>
              <a:t>языка </a:t>
            </a:r>
            <a:r>
              <a:rPr lang="ru-RU" altLang="ru-RU" sz="2400" dirty="0" smtClean="0">
                <a:solidFill>
                  <a:schemeClr val="tx1"/>
                </a:solidFill>
                <a:ea typeface="Calibri" panose="020F0502020204030204" pitchFamily="34" charset="0"/>
                <a:cs typeface="Times New Roman" panose="02020603050405020304" pitchFamily="18" charset="0"/>
              </a:rPr>
              <a:t>программирования.</a:t>
            </a:r>
            <a:r>
              <a:rPr lang="en-US" altLang="ru-RU" sz="2400" dirty="0" smtClean="0">
                <a:solidFill>
                  <a:schemeClr val="tx1"/>
                </a:solidFill>
                <a:ea typeface="Calibri" panose="020F0502020204030204" pitchFamily="34" charset="0"/>
                <a:cs typeface="Times New Roman" panose="02020603050405020304" pitchFamily="18" charset="0"/>
              </a:rPr>
              <a:t/>
            </a:r>
            <a:br>
              <a:rPr lang="en-US" altLang="ru-RU" sz="2400" dirty="0" smtClean="0">
                <a:solidFill>
                  <a:schemeClr val="tx1"/>
                </a:solidFill>
                <a:ea typeface="Calibri" panose="020F0502020204030204" pitchFamily="34" charset="0"/>
                <a:cs typeface="Times New Roman" panose="02020603050405020304" pitchFamily="18" charset="0"/>
              </a:rPr>
            </a:br>
            <a:r>
              <a:rPr lang="ru-RU" altLang="ru-RU" sz="2400" dirty="0" smtClean="0">
                <a:solidFill>
                  <a:schemeClr val="tx1"/>
                </a:solidFill>
                <a:ea typeface="Calibri" panose="020F0502020204030204" pitchFamily="34" charset="0"/>
                <a:cs typeface="Times New Roman" panose="02020603050405020304" pitchFamily="18" charset="0"/>
              </a:rPr>
              <a:t>Алгоритмы</a:t>
            </a:r>
            <a:r>
              <a:rPr lang="ru-RU" altLang="ru-RU" sz="2400" dirty="0">
                <a:solidFill>
                  <a:schemeClr val="tx1"/>
                </a:solidFill>
                <a:ea typeface="Calibri" panose="020F0502020204030204" pitchFamily="34" charset="0"/>
                <a:cs typeface="Times New Roman" panose="02020603050405020304" pitchFamily="18" charset="0"/>
              </a:rPr>
              <a:t>, структуры данных и </a:t>
            </a:r>
            <a:r>
              <a:rPr lang="ru-RU" altLang="ru-RU" sz="2400" dirty="0" smtClean="0">
                <a:solidFill>
                  <a:schemeClr val="tx1"/>
                </a:solidFill>
                <a:ea typeface="Calibri" panose="020F0502020204030204" pitchFamily="34" charset="0"/>
                <a:cs typeface="Times New Roman" panose="02020603050405020304" pitchFamily="18" charset="0"/>
              </a:rPr>
              <a:t>программы.</a:t>
            </a:r>
            <a:r>
              <a:rPr lang="en-US" altLang="ru-RU" sz="2400" dirty="0" smtClean="0">
                <a:solidFill>
                  <a:schemeClr val="tx1"/>
                </a:solidFill>
                <a:ea typeface="Calibri" panose="020F0502020204030204" pitchFamily="34" charset="0"/>
                <a:cs typeface="Times New Roman" panose="02020603050405020304" pitchFamily="18" charset="0"/>
              </a:rPr>
              <a:t/>
            </a:r>
            <a:br>
              <a:rPr lang="en-US" altLang="ru-RU" sz="2400" dirty="0" smtClean="0">
                <a:solidFill>
                  <a:schemeClr val="tx1"/>
                </a:solidFill>
                <a:ea typeface="Calibri" panose="020F0502020204030204" pitchFamily="34" charset="0"/>
                <a:cs typeface="Times New Roman" panose="02020603050405020304" pitchFamily="18" charset="0"/>
              </a:rPr>
            </a:br>
            <a:r>
              <a:rPr lang="ru-RU" altLang="ru-RU" sz="2400" dirty="0" smtClean="0">
                <a:solidFill>
                  <a:schemeClr val="tx1"/>
                </a:solidFill>
                <a:ea typeface="Calibri" panose="020F0502020204030204" pitchFamily="34" charset="0"/>
                <a:cs typeface="Times New Roman" panose="02020603050405020304" pitchFamily="18" charset="0"/>
              </a:rPr>
              <a:t>Основы </a:t>
            </a:r>
            <a:r>
              <a:rPr lang="ru-RU" altLang="ru-RU" sz="2400" dirty="0">
                <a:solidFill>
                  <a:schemeClr val="tx1"/>
                </a:solidFill>
                <a:ea typeface="Calibri" panose="020F0502020204030204" pitchFamily="34" charset="0"/>
                <a:cs typeface="Times New Roman" panose="02020603050405020304" pitchFamily="18" charset="0"/>
              </a:rPr>
              <a:t>классификации языков </a:t>
            </a:r>
            <a:r>
              <a:rPr lang="ru-RU" altLang="ru-RU" sz="2400" dirty="0" smtClean="0">
                <a:solidFill>
                  <a:schemeClr val="tx1"/>
                </a:solidFill>
                <a:ea typeface="Calibri" panose="020F0502020204030204" pitchFamily="34" charset="0"/>
                <a:cs typeface="Times New Roman" panose="02020603050405020304" pitchFamily="18" charset="0"/>
              </a:rPr>
              <a:t>программирования.</a:t>
            </a:r>
            <a:r>
              <a:rPr lang="en-US" altLang="ru-RU" sz="2400" dirty="0" smtClean="0">
                <a:solidFill>
                  <a:schemeClr val="tx1"/>
                </a:solidFill>
                <a:ea typeface="Calibri" panose="020F0502020204030204" pitchFamily="34" charset="0"/>
                <a:cs typeface="Times New Roman" panose="02020603050405020304" pitchFamily="18" charset="0"/>
              </a:rPr>
              <a:t/>
            </a:r>
            <a:br>
              <a:rPr lang="en-US" altLang="ru-RU" sz="2400" dirty="0" smtClean="0">
                <a:solidFill>
                  <a:schemeClr val="tx1"/>
                </a:solidFill>
                <a:ea typeface="Calibri" panose="020F0502020204030204" pitchFamily="34" charset="0"/>
                <a:cs typeface="Times New Roman" panose="02020603050405020304" pitchFamily="18" charset="0"/>
              </a:rPr>
            </a:br>
            <a:r>
              <a:rPr lang="ru-RU" altLang="ru-RU" sz="2400" dirty="0" smtClean="0">
                <a:solidFill>
                  <a:schemeClr val="tx1"/>
                </a:solidFill>
                <a:ea typeface="Calibri" panose="020F0502020204030204" pitchFamily="34" charset="0"/>
                <a:cs typeface="Times New Roman" panose="02020603050405020304" pitchFamily="18" charset="0"/>
              </a:rPr>
              <a:t>Язык </a:t>
            </a:r>
            <a:r>
              <a:rPr lang="ru-RU" altLang="ru-RU" sz="2400" dirty="0">
                <a:solidFill>
                  <a:schemeClr val="tx1"/>
                </a:solidFill>
                <a:ea typeface="Calibri" panose="020F0502020204030204" pitchFamily="34" charset="0"/>
                <a:cs typeface="Times New Roman" panose="02020603050405020304" pitchFamily="18" charset="0"/>
              </a:rPr>
              <a:t>программирования С++, его соотношение с современными стандартами языка С.</a:t>
            </a:r>
            <a:r>
              <a:rPr lang="be-BY" altLang="ru-RU" sz="2400" dirty="0">
                <a:solidFill>
                  <a:schemeClr val="tx1"/>
                </a:solidFill>
                <a:ea typeface="Calibri" panose="020F0502020204030204" pitchFamily="34" charset="0"/>
                <a:cs typeface="Times New Roman" panose="02020603050405020304" pitchFamily="18" charset="0"/>
              </a:rPr>
              <a:t> </a:t>
            </a:r>
            <a:endParaRPr lang="be-BY" altLang="ru-RU" sz="3200" dirty="0">
              <a:solidFill>
                <a:schemeClr val="tx1"/>
              </a:solidFill>
            </a:endParaRPr>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 name="Нижний колонтитул 3"/>
          <p:cNvSpPr>
            <a:spLocks noGrp="1"/>
          </p:cNvSpPr>
          <p:nvPr>
            <p:ph type="ftr" sz="quarter" idx="3"/>
          </p:nvPr>
        </p:nvSpPr>
        <p:spPr/>
        <p:txBody>
          <a:bodyPr/>
          <a:lstStyle/>
          <a:p>
            <a:r>
              <a:rPr lang="ru-RU" smtClean="0"/>
              <a:t>принципы работы компьютера</a:t>
            </a:r>
            <a:endParaRPr lang="ru-RU" dirty="0" smtClean="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15</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Tree>
    <p:extLst>
      <p:ext uri="{BB962C8B-B14F-4D97-AF65-F5344CB8AC3E}">
        <p14:creationId xmlns:p14="http://schemas.microsoft.com/office/powerpoint/2010/main" val="1900704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16</a:t>
            </a:fld>
            <a:endParaRPr lang="en-US"/>
          </a:p>
        </p:txBody>
      </p:sp>
      <p:sp>
        <p:nvSpPr>
          <p:cNvPr id="7" name="Прямоугольник 6"/>
          <p:cNvSpPr/>
          <p:nvPr/>
        </p:nvSpPr>
        <p:spPr>
          <a:xfrm>
            <a:off x="607222" y="731892"/>
            <a:ext cx="8536778" cy="5846857"/>
          </a:xfrm>
          <a:prstGeom prst="rect">
            <a:avLst/>
          </a:prstGeom>
          <a:noFill/>
        </p:spPr>
        <p:txBody>
          <a:bodyPr wrap="square">
            <a:spAutoFit/>
          </a:bodyPr>
          <a:lstStyle/>
          <a:p>
            <a:pPr marL="342900" indent="-342900">
              <a:lnSpc>
                <a:spcPct val="107000"/>
              </a:lnSpc>
              <a:spcAft>
                <a:spcPts val="0"/>
              </a:spcAft>
              <a:buClr>
                <a:schemeClr val="bg1">
                  <a:lumMod val="65000"/>
                </a:schemeClr>
              </a:buClr>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1. Компьютеры и </a:t>
            </a:r>
            <a:r>
              <a:rPr lang="ru-RU" b="1"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b="1" dirty="0" smtClean="0">
              <a:solidFill>
                <a:schemeClr val="bg1">
                  <a:lumMod val="65000"/>
                </a:schemeClr>
              </a:solidFill>
              <a:ea typeface="Calibri" panose="020F0502020204030204" pitchFamily="34" charset="0"/>
              <a:cs typeface="Times New Roman" panose="02020603050405020304" pitchFamily="18" charset="0"/>
            </a:endParaRPr>
          </a:p>
          <a:p>
            <a:pPr marL="706438" indent="-342900">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1. Принципы работы </a:t>
            </a:r>
            <a:r>
              <a:rPr lang="ru-RU" dirty="0" smtClean="0">
                <a:solidFill>
                  <a:schemeClr val="bg1">
                    <a:lumMod val="65000"/>
                  </a:schemeClr>
                </a:solidFill>
                <a:ea typeface="Calibri" panose="020F0502020204030204" pitchFamily="34" charset="0"/>
                <a:cs typeface="Times New Roman" panose="02020603050405020304" pitchFamily="18" charset="0"/>
              </a:rPr>
              <a:t>компьютера</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706438" indent="-342900">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2. </a:t>
            </a:r>
            <a:r>
              <a:rPr lang="ru-RU"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706438" indent="-342900">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3. Представление данных в компьютере</a:t>
            </a:r>
            <a:endParaRPr lang="ru-RU" sz="1400" dirty="0">
              <a:solidFill>
                <a:schemeClr val="bg1">
                  <a:lumMod val="65000"/>
                </a:schemeClr>
              </a:solidFill>
              <a:ea typeface="Calibri" panose="020F0502020204030204" pitchFamily="34" charset="0"/>
              <a:cs typeface="Times New Roman" panose="02020603050405020304" pitchFamily="18" charset="0"/>
            </a:endParaRPr>
          </a:p>
          <a:p>
            <a:pPr marL="717550" indent="-717550">
              <a:lnSpc>
                <a:spcPct val="107000"/>
              </a:lnSpc>
              <a:spcAft>
                <a:spcPts val="0"/>
              </a:spcAft>
            </a:pPr>
            <a:r>
              <a:rPr lang="ru-RU" sz="3600" b="1" u="sng" dirty="0">
                <a:solidFill>
                  <a:schemeClr val="tx1">
                    <a:lumMod val="75000"/>
                    <a:lumOff val="25000"/>
                  </a:schemeClr>
                </a:solidFill>
                <a:ea typeface="Calibri" panose="020F0502020204030204" pitchFamily="34" charset="0"/>
                <a:cs typeface="Times New Roman" panose="02020603050405020304" pitchFamily="18" charset="0"/>
              </a:rPr>
              <a:t>Раздел </a:t>
            </a: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2.</a:t>
            </a:r>
            <a: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t/>
            </a:r>
            <a:b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b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Основы</a:t>
            </a:r>
            <a:r>
              <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rPr>
              <a:t> </a:t>
            </a:r>
            <a:r>
              <a:rPr lang="ru-RU" sz="3600" b="1" u="sng" dirty="0" smtClean="0">
                <a:solidFill>
                  <a:schemeClr val="tx1">
                    <a:lumMod val="75000"/>
                    <a:lumOff val="25000"/>
                  </a:schemeClr>
                </a:solidFill>
                <a:ea typeface="Calibri" panose="020F0502020204030204" pitchFamily="34" charset="0"/>
                <a:cs typeface="Times New Roman" panose="02020603050405020304" pitchFamily="18" charset="0"/>
              </a:rPr>
              <a:t>программирования</a:t>
            </a:r>
            <a:endParaRPr lang="en-US" sz="3600" b="1" u="sng" dirty="0" smtClean="0">
              <a:solidFill>
                <a:schemeClr val="tx1">
                  <a:lumMod val="75000"/>
                  <a:lumOff val="25000"/>
                </a:schemeClr>
              </a:solidFill>
              <a:ea typeface="Calibri" panose="020F0502020204030204" pitchFamily="34" charset="0"/>
              <a:cs typeface="Times New Roman" panose="02020603050405020304" pitchFamily="18" charset="0"/>
            </a:endParaRPr>
          </a:p>
          <a:p>
            <a:pPr marL="627063" indent="-452438">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4. Языки </a:t>
            </a:r>
            <a:r>
              <a:rPr lang="ru-RU"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5475" indent="-571500">
              <a:spcAft>
                <a:spcPts val="0"/>
              </a:spcAft>
              <a:buClr>
                <a:schemeClr val="accent2"/>
              </a:buClr>
              <a:buFont typeface="Wingdings" panose="05000000000000000000" pitchFamily="2" charset="2"/>
              <a:buChar char="Ø"/>
            </a:pPr>
            <a:r>
              <a:rPr lang="ru-RU" sz="3600" b="1" dirty="0" smtClean="0">
                <a:solidFill>
                  <a:schemeClr val="tx1">
                    <a:lumMod val="75000"/>
                    <a:lumOff val="25000"/>
                  </a:schemeClr>
                </a:solidFill>
                <a:ea typeface="Calibri" panose="020F0502020204030204" pitchFamily="34" charset="0"/>
                <a:cs typeface="Times New Roman" panose="02020603050405020304" pitchFamily="18" charset="0"/>
              </a:rPr>
              <a:t>Тема </a:t>
            </a:r>
            <a:r>
              <a:rPr lang="ru-RU" sz="3600" b="1" dirty="0">
                <a:solidFill>
                  <a:schemeClr val="tx1">
                    <a:lumMod val="75000"/>
                    <a:lumOff val="25000"/>
                  </a:schemeClr>
                </a:solidFill>
                <a:ea typeface="Calibri" panose="020F0502020204030204" pitchFamily="34" charset="0"/>
                <a:cs typeface="Times New Roman" panose="02020603050405020304" pitchFamily="18" charset="0"/>
              </a:rPr>
              <a:t>5. Базовые элементы языка </a:t>
            </a:r>
            <a:r>
              <a:rPr lang="ru-RU" sz="3600" b="1" dirty="0" smtClean="0">
                <a:solidFill>
                  <a:schemeClr val="tx1">
                    <a:lumMod val="75000"/>
                    <a:lumOff val="25000"/>
                  </a:schemeClr>
                </a:solidFill>
                <a:ea typeface="Calibri" panose="020F0502020204030204" pitchFamily="34" charset="0"/>
                <a:cs typeface="Times New Roman" panose="02020603050405020304" pitchFamily="18" charset="0"/>
              </a:rPr>
              <a:t>программирования</a:t>
            </a:r>
            <a:r>
              <a:rPr lang="ru-RU" sz="3600" b="1" dirty="0">
                <a:solidFill>
                  <a:schemeClr val="tx1">
                    <a:lumMod val="75000"/>
                    <a:lumOff val="25000"/>
                  </a:schemeClr>
                </a:solidFill>
                <a:ea typeface="Calibri" panose="020F0502020204030204" pitchFamily="34" charset="0"/>
                <a:cs typeface="Times New Roman" panose="02020603050405020304" pitchFamily="18" charset="0"/>
              </a:rPr>
              <a:t/>
            </a:r>
            <a:br>
              <a:rPr lang="ru-RU" sz="3600" b="1" dirty="0">
                <a:solidFill>
                  <a:schemeClr val="tx1">
                    <a:lumMod val="75000"/>
                    <a:lumOff val="25000"/>
                  </a:schemeClr>
                </a:solidFill>
                <a:ea typeface="Calibri" panose="020F0502020204030204" pitchFamily="34" charset="0"/>
                <a:cs typeface="Times New Roman" panose="02020603050405020304" pitchFamily="18" charset="0"/>
              </a:rPr>
            </a:br>
            <a:r>
              <a:rPr lang="ru-RU" dirty="0">
                <a:solidFill>
                  <a:schemeClr val="bg1">
                    <a:lumMod val="65000"/>
                  </a:schemeClr>
                </a:solidFill>
                <a:ea typeface="Calibri" panose="020F0502020204030204" pitchFamily="34" charset="0"/>
                <a:cs typeface="Times New Roman" panose="02020603050405020304" pitchFamily="18" charset="0"/>
              </a:rPr>
              <a:t>Тема 6. Концепция типа </a:t>
            </a:r>
            <a:r>
              <a:rPr lang="ru-RU" dirty="0" smtClean="0">
                <a:solidFill>
                  <a:schemeClr val="bg1">
                    <a:lumMod val="65000"/>
                  </a:schemeClr>
                </a:solidFill>
                <a:ea typeface="Calibri" panose="020F0502020204030204" pitchFamily="34" charset="0"/>
                <a:cs typeface="Times New Roman" panose="02020603050405020304" pitchFamily="18" charset="0"/>
              </a:rPr>
              <a:t>данных</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pPr>
            <a:r>
              <a:rPr lang="ru-RU" b="1" dirty="0">
                <a:solidFill>
                  <a:schemeClr val="bg1">
                    <a:lumMod val="65000"/>
                  </a:schemeClr>
                </a:solidFill>
              </a:rPr>
              <a:t>Раздел 3. Процедурное </a:t>
            </a:r>
            <a:r>
              <a:rPr lang="ru-RU" b="1" dirty="0" smtClean="0">
                <a:solidFill>
                  <a:schemeClr val="bg1">
                    <a:lumMod val="65000"/>
                  </a:schemeClr>
                </a:solidFill>
              </a:rPr>
              <a:t>программирование</a:t>
            </a:r>
            <a:endParaRPr lang="en-US" b="1" dirty="0" smtClean="0">
              <a:solidFill>
                <a:schemeClr val="bg1">
                  <a:lumMod val="6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7. Введение в процедурное и структурное </a:t>
            </a:r>
            <a:r>
              <a:rPr lang="ru-RU" dirty="0" smtClean="0">
                <a:solidFill>
                  <a:schemeClr val="bg1">
                    <a:lumMod val="75000"/>
                  </a:schemeClr>
                </a:solidFill>
              </a:rPr>
              <a:t>программирование</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8. Управляющие </a:t>
            </a:r>
            <a:r>
              <a:rPr lang="ru-RU" dirty="0" smtClean="0">
                <a:solidFill>
                  <a:schemeClr val="bg1">
                    <a:lumMod val="75000"/>
                  </a:schemeClr>
                </a:solidFill>
              </a:rPr>
              <a:t>инструкции</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9. Базовые структуры </a:t>
            </a:r>
            <a:r>
              <a:rPr lang="ru-RU" dirty="0" smtClean="0">
                <a:solidFill>
                  <a:schemeClr val="bg1">
                    <a:lumMod val="75000"/>
                  </a:schemeClr>
                </a:solidFill>
              </a:rPr>
              <a:t>данных</a:t>
            </a:r>
          </a:p>
          <a:p>
            <a:pPr marL="714375" indent="-87313">
              <a:lnSpc>
                <a:spcPct val="107000"/>
              </a:lnSpc>
            </a:pPr>
            <a:r>
              <a:rPr lang="ru-RU" dirty="0">
                <a:solidFill>
                  <a:schemeClr val="bg1">
                    <a:lumMod val="75000"/>
                  </a:schemeClr>
                </a:solidFill>
              </a:rPr>
              <a:t>Тема 10. Управление </a:t>
            </a:r>
            <a:r>
              <a:rPr lang="ru-RU" dirty="0" smtClean="0">
                <a:solidFill>
                  <a:schemeClr val="bg1">
                    <a:lumMod val="75000"/>
                  </a:schemeClr>
                </a:solidFill>
              </a:rPr>
              <a:t>памятью</a:t>
            </a:r>
            <a:endParaRPr lang="en-US" dirty="0" smtClean="0">
              <a:solidFill>
                <a:schemeClr val="bg1">
                  <a:lumMod val="75000"/>
                </a:schemeClr>
              </a:solidFill>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547295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Простейшая программа на С++</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Эта программа рассчитывает скорость,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stdafx.h</a:t>
            </a:r>
            <a:r>
              <a:rPr lang="en-US" sz="1600" dirty="0">
                <a:solidFill>
                  <a:srgbClr val="8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FF"/>
                </a:solidFill>
                <a:highlight>
                  <a:srgbClr val="FFFFFF"/>
                </a:highlight>
                <a:latin typeface="Consolas" panose="020B0609020204030204" pitchFamily="49" charset="0"/>
              </a:rPr>
              <a:t>using</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namespace</a:t>
            </a: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216F85"/>
                </a:solidFill>
                <a:highlight>
                  <a:srgbClr val="FFFFFF"/>
                </a:highlight>
                <a:latin typeface="Consolas" panose="020B0609020204030204" pitchFamily="49" charset="0"/>
              </a:rPr>
              <a:t>std</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80000"/>
                </a:solidFill>
                <a:highlight>
                  <a:srgbClr val="FFFFFF"/>
                </a:highlight>
                <a:latin typeface="Consolas" panose="020B0609020204030204" pitchFamily="49" charset="0"/>
              </a:rPr>
              <a:t>main</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const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g</a:t>
            </a:r>
            <a:r>
              <a:rPr lang="ru-RU" sz="1600" dirty="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float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"Please, enter the value of height (m): "</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dirty="0" smtClean="0">
                <a:solidFill>
                  <a:srgbClr val="00008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cin</a:t>
            </a:r>
            <a:r>
              <a:rPr lang="en-US" sz="1600" dirty="0" smtClean="0">
                <a:solidFill>
                  <a:srgbClr val="000000"/>
                </a:solidFill>
                <a:highlight>
                  <a:srgbClr val="FFFFFF"/>
                </a:highlight>
                <a:latin typeface="Consolas" panose="020B0609020204030204" pitchFamily="49" charset="0"/>
              </a:rPr>
              <a:t> &gt;&gt;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v</a:t>
            </a:r>
            <a:r>
              <a:rPr lang="ru-RU" sz="1600" dirty="0" smtClean="0">
                <a:solidFill>
                  <a:srgbClr val="000000"/>
                </a:solidFill>
                <a:highlight>
                  <a:srgbClr val="FFFFFF"/>
                </a:highlight>
                <a:latin typeface="Consolas" panose="020B0609020204030204" pitchFamily="49" charset="0"/>
              </a:rPr>
              <a:t> = </a:t>
            </a:r>
            <a:r>
              <a:rPr lang="ru-RU" sz="1600" i="1" dirty="0" smtClean="0">
                <a:solidFill>
                  <a:srgbClr val="880000"/>
                </a:solidFill>
                <a:highlight>
                  <a:srgbClr val="FFFFFF"/>
                </a:highlight>
                <a:latin typeface="Consolas" panose="020B0609020204030204" pitchFamily="49" charset="0"/>
              </a:rPr>
              <a:t>sqrt</a:t>
            </a:r>
            <a:r>
              <a:rPr lang="ru-RU" sz="1600" dirty="0" smtClean="0">
                <a:solidFill>
                  <a:srgbClr val="000000"/>
                </a:solidFill>
                <a:highlight>
                  <a:srgbClr val="FFFFFF"/>
                </a:highlight>
                <a:latin typeface="Consolas" panose="020B0609020204030204" pitchFamily="49" charset="0"/>
              </a:rPr>
              <a:t>(2.0 * </a:t>
            </a:r>
            <a:r>
              <a:rPr lang="ru-RU" sz="1600" dirty="0" smtClean="0">
                <a:solidFill>
                  <a:srgbClr val="000080"/>
                </a:solidFill>
                <a:highlight>
                  <a:srgbClr val="FFFFFF"/>
                </a:highlight>
                <a:latin typeface="Consolas" panose="020B0609020204030204" pitchFamily="49" charset="0"/>
              </a:rPr>
              <a:t>g </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h</a:t>
            </a:r>
            <a:r>
              <a:rPr lang="ru-RU"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"Calculated value of velocity (m/s) is "</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000080"/>
                </a:solidFill>
                <a:highlight>
                  <a:srgbClr val="FFFFFF"/>
                </a:highlight>
                <a:latin typeface="Consolas" panose="020B0609020204030204" pitchFamily="49" charset="0"/>
              </a:rPr>
              <a:t>v</a:t>
            </a:r>
            <a:r>
              <a:rPr lang="en-US" sz="1600" dirty="0" smtClean="0">
                <a:solidFill>
                  <a:srgbClr val="000000"/>
                </a:solidFill>
                <a:highlight>
                  <a:srgbClr val="FFFFFF"/>
                </a:highlight>
                <a:latin typeface="Consolas" panose="020B0609020204030204" pitchFamily="49" charset="0"/>
              </a:rPr>
              <a:t> &lt;&lt; </a:t>
            </a:r>
            <a:r>
              <a:rPr lang="en-US" sz="1600" i="1" dirty="0" smtClean="0">
                <a:solidFill>
                  <a:srgbClr val="880000"/>
                </a:solidFill>
                <a:highlight>
                  <a:srgbClr val="FFFFFF"/>
                </a:highlight>
                <a:latin typeface="Consolas" panose="020B0609020204030204" pitchFamily="49" charset="0"/>
              </a:rPr>
              <a:t>endl</a:t>
            </a:r>
            <a:r>
              <a:rPr lang="en-US"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880000"/>
                </a:solidFill>
                <a:highlight>
                  <a:srgbClr val="FFFFFF"/>
                </a:highlight>
                <a:latin typeface="Consolas" panose="020B0609020204030204" pitchFamily="49" charset="0"/>
              </a:rPr>
              <a:t>_getch</a:t>
            </a:r>
            <a:r>
              <a:rPr lang="ru-RU" sz="1600"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return</a:t>
            </a:r>
            <a:r>
              <a:rPr lang="ru-RU" sz="1600" dirty="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17</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053466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pc="0" smtClean="0">
                <a:solidFill>
                  <a:schemeClr val="tx1">
                    <a:lumMod val="50000"/>
                    <a:lumOff val="50000"/>
                  </a:schemeClr>
                </a:solidFill>
              </a:rPr>
              <a:t>Комментарии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b="1" dirty="0" smtClean="0">
                <a:solidFill>
                  <a:srgbClr val="FF0000"/>
                </a:solidFill>
                <a:highlight>
                  <a:srgbClr val="FFFFFF"/>
                </a:highlight>
                <a:latin typeface="Consolas" panose="020B0609020204030204" pitchFamily="49" charset="0"/>
              </a:rPr>
              <a:t>// Эта программа рассчитывает скорость, </a:t>
            </a:r>
          </a:p>
          <a:p>
            <a:pPr marL="0" indent="0">
              <a:spcBef>
                <a:spcPts val="0"/>
              </a:spcBef>
              <a:spcAft>
                <a:spcPts val="0"/>
              </a:spcAft>
              <a:tabLst>
                <a:tab pos="538163" algn="l"/>
                <a:tab pos="2955925" algn="l"/>
                <a:tab pos="4033838" algn="l"/>
              </a:tabLst>
            </a:pPr>
            <a:r>
              <a:rPr lang="ru-RU" sz="1600" b="1" dirty="0" smtClean="0">
                <a:solidFill>
                  <a:srgbClr val="FF0000"/>
                </a:solidFill>
                <a:highlight>
                  <a:srgbClr val="FFFFFF"/>
                </a:highlight>
                <a:latin typeface="Consolas" panose="020B0609020204030204" pitchFamily="49" charset="0"/>
              </a:rPr>
              <a:t>// с которой упадет тело, отпущенное с высоты h без начальной скорости</a:t>
            </a: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#include</a:t>
            </a:r>
            <a:r>
              <a:rPr lang="en-US" sz="1600" dirty="0" smtClean="0">
                <a:solidFill>
                  <a:srgbClr val="000000"/>
                </a:solidFill>
                <a:highlight>
                  <a:srgbClr val="FFFFFF"/>
                </a:highlight>
                <a:latin typeface="Consolas" panose="020B0609020204030204" pitchFamily="49" charset="0"/>
              </a:rPr>
              <a:t> </a:t>
            </a:r>
            <a:r>
              <a:rPr lang="en-US" sz="1600" dirty="0">
                <a:solidFill>
                  <a:srgbClr val="800000"/>
                </a:solidFill>
                <a:highlight>
                  <a:srgbClr val="FFFFFF"/>
                </a:highlight>
                <a:latin typeface="Consolas" panose="020B0609020204030204" pitchFamily="49" charset="0"/>
              </a:rPr>
              <a:t>"stdafx.h</a:t>
            </a:r>
            <a:r>
              <a:rPr lang="en-US" sz="1600" dirty="0" smtClean="0">
                <a:solidFill>
                  <a:srgbClr val="8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FF"/>
                </a:solidFill>
                <a:highlight>
                  <a:srgbClr val="FFFFFF"/>
                </a:highlight>
                <a:latin typeface="Consolas" panose="020B0609020204030204" pitchFamily="49" charset="0"/>
              </a:rPr>
              <a:t>using</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namespace</a:t>
            </a: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216F85"/>
                </a:solidFill>
                <a:highlight>
                  <a:srgbClr val="FFFFFF"/>
                </a:highlight>
                <a:latin typeface="Consolas" panose="020B0609020204030204" pitchFamily="49" charset="0"/>
              </a:rPr>
              <a:t>std</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80000"/>
                </a:solidFill>
                <a:highlight>
                  <a:srgbClr val="FFFFFF"/>
                </a:highlight>
                <a:latin typeface="Consolas" panose="020B0609020204030204" pitchFamily="49" charset="0"/>
              </a:rPr>
              <a:t>main</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const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g</a:t>
            </a:r>
            <a:r>
              <a:rPr lang="ru-RU" sz="1600" dirty="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float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"Please, enter the value of height (m): "</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dirty="0" smtClean="0">
                <a:solidFill>
                  <a:srgbClr val="00008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cin</a:t>
            </a:r>
            <a:r>
              <a:rPr lang="en-US" sz="1600" dirty="0" smtClean="0">
                <a:solidFill>
                  <a:srgbClr val="000000"/>
                </a:solidFill>
                <a:highlight>
                  <a:srgbClr val="FFFFFF"/>
                </a:highlight>
                <a:latin typeface="Consolas" panose="020B0609020204030204" pitchFamily="49" charset="0"/>
              </a:rPr>
              <a:t> &gt;&gt;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v</a:t>
            </a:r>
            <a:r>
              <a:rPr lang="ru-RU" sz="1600" dirty="0" smtClean="0">
                <a:solidFill>
                  <a:srgbClr val="000000"/>
                </a:solidFill>
                <a:highlight>
                  <a:srgbClr val="FFFFFF"/>
                </a:highlight>
                <a:latin typeface="Consolas" panose="020B0609020204030204" pitchFamily="49" charset="0"/>
              </a:rPr>
              <a:t> = </a:t>
            </a:r>
            <a:r>
              <a:rPr lang="ru-RU" sz="1600" i="1" dirty="0" smtClean="0">
                <a:solidFill>
                  <a:srgbClr val="880000"/>
                </a:solidFill>
                <a:highlight>
                  <a:srgbClr val="FFFFFF"/>
                </a:highlight>
                <a:latin typeface="Consolas" panose="020B0609020204030204" pitchFamily="49" charset="0"/>
              </a:rPr>
              <a:t>sqrt</a:t>
            </a:r>
            <a:r>
              <a:rPr lang="ru-RU" sz="1600" dirty="0" smtClean="0">
                <a:solidFill>
                  <a:srgbClr val="000000"/>
                </a:solidFill>
                <a:highlight>
                  <a:srgbClr val="FFFFFF"/>
                </a:highlight>
                <a:latin typeface="Consolas" panose="020B0609020204030204" pitchFamily="49" charset="0"/>
              </a:rPr>
              <a:t>(2.0 * </a:t>
            </a:r>
            <a:r>
              <a:rPr lang="ru-RU" sz="1600" dirty="0" smtClean="0">
                <a:solidFill>
                  <a:srgbClr val="000080"/>
                </a:solidFill>
                <a:highlight>
                  <a:srgbClr val="FFFFFF"/>
                </a:highlight>
                <a:latin typeface="Consolas" panose="020B0609020204030204" pitchFamily="49" charset="0"/>
              </a:rPr>
              <a:t>g </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h</a:t>
            </a:r>
            <a:r>
              <a:rPr lang="ru-RU"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"Calculated value of velocity (m/s) is "</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000080"/>
                </a:solidFill>
                <a:highlight>
                  <a:srgbClr val="FFFFFF"/>
                </a:highlight>
                <a:latin typeface="Consolas" panose="020B0609020204030204" pitchFamily="49" charset="0"/>
              </a:rPr>
              <a:t>v</a:t>
            </a:r>
            <a:r>
              <a:rPr lang="en-US" sz="1600" dirty="0" smtClean="0">
                <a:solidFill>
                  <a:srgbClr val="000000"/>
                </a:solidFill>
                <a:highlight>
                  <a:srgbClr val="FFFFFF"/>
                </a:highlight>
                <a:latin typeface="Consolas" panose="020B0609020204030204" pitchFamily="49" charset="0"/>
              </a:rPr>
              <a:t> &lt;&lt; </a:t>
            </a:r>
            <a:r>
              <a:rPr lang="en-US" sz="1600" i="1" dirty="0" smtClean="0">
                <a:solidFill>
                  <a:srgbClr val="880000"/>
                </a:solidFill>
                <a:highlight>
                  <a:srgbClr val="FFFFFF"/>
                </a:highlight>
                <a:latin typeface="Consolas" panose="020B0609020204030204" pitchFamily="49" charset="0"/>
              </a:rPr>
              <a:t>endl</a:t>
            </a:r>
            <a:r>
              <a:rPr lang="en-US"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880000"/>
                </a:solidFill>
                <a:highlight>
                  <a:srgbClr val="FFFFFF"/>
                </a:highlight>
                <a:latin typeface="Consolas" panose="020B0609020204030204" pitchFamily="49" charset="0"/>
              </a:rPr>
              <a:t>_getch</a:t>
            </a:r>
            <a:r>
              <a:rPr lang="ru-RU" sz="1600"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return</a:t>
            </a:r>
            <a:r>
              <a:rPr lang="ru-RU" sz="1600" dirty="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18</a:t>
            </a:fld>
            <a:endParaRPr lang="ru-RU"/>
          </a:p>
        </p:txBody>
      </p:sp>
      <p:sp>
        <p:nvSpPr>
          <p:cNvPr id="11" name="Скругленная прямоугольная выноска 10"/>
          <p:cNvSpPr/>
          <p:nvPr/>
        </p:nvSpPr>
        <p:spPr>
          <a:xfrm>
            <a:off x="5182057" y="2503488"/>
            <a:ext cx="3000375" cy="714375"/>
          </a:xfrm>
          <a:prstGeom prst="wedgeRoundRectCallout">
            <a:avLst>
              <a:gd name="adj1" fmla="val -58565"/>
              <a:gd name="adj2" fmla="val -128314"/>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Комментарии</a:t>
            </a: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641609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pc="0">
                <a:solidFill>
                  <a:schemeClr val="tx1">
                    <a:lumMod val="50000"/>
                    <a:lumOff val="50000"/>
                  </a:schemeClr>
                </a:solidFill>
              </a:rPr>
              <a:t>Комментарии</a:t>
            </a:r>
            <a:endParaRPr lang="ru-RU" b="1" spc="0" smtClean="0">
              <a:solidFill>
                <a:schemeClr val="tx1">
                  <a:lumMod val="50000"/>
                  <a:lumOff val="50000"/>
                </a:schemeClr>
              </a:solidFill>
            </a:endParaRP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Эта программа рассчитывает скорость,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#include</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a:t>
            </a:r>
            <a:r>
              <a:rPr lang="en-US" sz="1600" dirty="0">
                <a:solidFill>
                  <a:srgbClr val="800000"/>
                </a:solidFill>
                <a:highlight>
                  <a:srgbClr val="FFFFFF"/>
                </a:highlight>
                <a:latin typeface="Consolas" panose="020B0609020204030204" pitchFamily="49" charset="0"/>
              </a:rPr>
              <a:t>stdafx.h</a:t>
            </a:r>
            <a:r>
              <a:rPr lang="en-US" sz="1600" dirty="0" smtClean="0">
                <a:solidFill>
                  <a:srgbClr val="8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В </a:t>
            </a:r>
            <a:r>
              <a:rPr lang="en-US" sz="1600" dirty="0" smtClean="0">
                <a:solidFill>
                  <a:srgbClr val="008000"/>
                </a:solidFill>
                <a:highlight>
                  <a:srgbClr val="FFFFFF"/>
                </a:highlight>
                <a:latin typeface="Consolas" panose="020B0609020204030204" pitchFamily="49" charset="0"/>
              </a:rPr>
              <a:t>stdafx </a:t>
            </a:r>
            <a:r>
              <a:rPr lang="ru-RU" sz="1600" dirty="0" smtClean="0">
                <a:solidFill>
                  <a:srgbClr val="008000"/>
                </a:solidFill>
                <a:highlight>
                  <a:srgbClr val="FFFFFF"/>
                </a:highlight>
                <a:latin typeface="Consolas" panose="020B0609020204030204" pitchFamily="49" charset="0"/>
              </a:rPr>
              <a:t>включены </a:t>
            </a:r>
            <a:r>
              <a:rPr lang="en-US" sz="1600" dirty="0" smtClean="0">
                <a:solidFill>
                  <a:srgbClr val="008000"/>
                </a:solidFill>
                <a:highlight>
                  <a:srgbClr val="FFFFFF"/>
                </a:highlight>
                <a:latin typeface="Consolas" panose="020B0609020204030204" pitchFamily="49" charset="0"/>
              </a:rPr>
              <a:t>conio.h </a:t>
            </a:r>
            <a:r>
              <a:rPr lang="ru-RU" sz="1600" dirty="0" smtClean="0">
                <a:solidFill>
                  <a:srgbClr val="008000"/>
                </a:solidFill>
                <a:highlight>
                  <a:srgbClr val="FFFFFF"/>
                </a:highlight>
                <a:latin typeface="Consolas" panose="020B0609020204030204" pitchFamily="49" charset="0"/>
              </a:rPr>
              <a:t>с</a:t>
            </a:r>
            <a:r>
              <a:rPr lang="en-US" sz="1600" dirty="0" smtClean="0">
                <a:solidFill>
                  <a:srgbClr val="008000"/>
                </a:solidFill>
                <a:highlight>
                  <a:srgbClr val="FFFFFF"/>
                </a:highlight>
                <a:latin typeface="Consolas" panose="020B0609020204030204" pitchFamily="49" charset="0"/>
              </a:rPr>
              <a:t>math </a:t>
            </a:r>
            <a:r>
              <a:rPr lang="ru-RU" sz="1600" dirty="0" smtClean="0">
                <a:solidFill>
                  <a:srgbClr val="008000"/>
                </a:solidFill>
                <a:highlight>
                  <a:srgbClr val="FFFFFF"/>
                </a:highlight>
                <a:latin typeface="Consolas" panose="020B0609020204030204" pitchFamily="49" charset="0"/>
              </a:rPr>
              <a:t>и </a:t>
            </a:r>
            <a:r>
              <a:rPr lang="en-US" sz="1600" dirty="0" smtClean="0">
                <a:solidFill>
                  <a:srgbClr val="008000"/>
                </a:solidFill>
                <a:highlight>
                  <a:srgbClr val="FFFFFF"/>
                </a:highlight>
                <a:latin typeface="Consolas" panose="020B0609020204030204" pitchFamily="49" charset="0"/>
              </a:rPr>
              <a:t>iostream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FF"/>
                </a:solidFill>
                <a:highlight>
                  <a:srgbClr val="FFFFFF"/>
                </a:highlight>
                <a:latin typeface="Consolas" panose="020B0609020204030204" pitchFamily="49" charset="0"/>
              </a:rPr>
              <a:t>using</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namespace</a:t>
            </a: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216F85"/>
                </a:solidFill>
                <a:highlight>
                  <a:srgbClr val="FFFFFF"/>
                </a:highlight>
                <a:latin typeface="Consolas" panose="020B0609020204030204" pitchFamily="49" charset="0"/>
              </a:rPr>
              <a:t>std</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 Используем пространство имен std</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80000"/>
                </a:solidFill>
                <a:highlight>
                  <a:srgbClr val="FFFFFF"/>
                </a:highlight>
                <a:latin typeface="Consolas" panose="020B0609020204030204" pitchFamily="49" charset="0"/>
              </a:rPr>
              <a:t>main</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Головная программа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 Начало тела функции </a:t>
            </a:r>
            <a:r>
              <a:rPr lang="en-US" sz="1600" dirty="0" smtClean="0">
                <a:solidFill>
                  <a:srgbClr val="008000"/>
                </a:solidFill>
                <a:highlight>
                  <a:srgbClr val="FFFFFF"/>
                </a:highlight>
                <a:latin typeface="Consolas" panose="020B0609020204030204" pitchFamily="49" charset="0"/>
              </a:rPr>
              <a:t>main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const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g</a:t>
            </a:r>
            <a:r>
              <a:rPr lang="ru-RU" sz="1600" dirty="0" smtClean="0">
                <a:solidFill>
                  <a:srgbClr val="000000"/>
                </a:solidFill>
                <a:highlight>
                  <a:srgbClr val="FFFFFF"/>
                </a:highlight>
                <a:latin typeface="Consolas" panose="020B0609020204030204" pitchFamily="49" charset="0"/>
              </a:rPr>
              <a:t> = 9.8;	</a:t>
            </a:r>
            <a:r>
              <a:rPr lang="ru-RU" sz="1600" dirty="0" smtClean="0">
                <a:solidFill>
                  <a:srgbClr val="008000"/>
                </a:solidFill>
                <a:highlight>
                  <a:srgbClr val="FFFFFF"/>
                </a:highlight>
                <a:latin typeface="Consolas" panose="020B0609020204030204" pitchFamily="49" charset="0"/>
              </a:rPr>
              <a:t>// Ускорение свободного падения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float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Высота</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"Please, enter the value of height (m): "</a:t>
            </a:r>
            <a:r>
              <a:rPr lang="en-US" sz="1600" dirty="0" smtClean="0">
                <a:solidFill>
                  <a:srgbClr val="0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Ввод высоты</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dirty="0" smtClean="0">
                <a:solidFill>
                  <a:srgbClr val="00008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cin</a:t>
            </a:r>
            <a:r>
              <a:rPr lang="en-US" sz="1600" dirty="0" smtClean="0">
                <a:solidFill>
                  <a:srgbClr val="000000"/>
                </a:solidFill>
                <a:highlight>
                  <a:srgbClr val="FFFFFF"/>
                </a:highlight>
                <a:latin typeface="Consolas" panose="020B0609020204030204" pitchFamily="49" charset="0"/>
              </a:rPr>
              <a:t> &gt;&gt;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 Расчет скорости</a:t>
            </a:r>
            <a:endParaRPr lang="en-US"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v</a:t>
            </a:r>
            <a:r>
              <a:rPr lang="ru-RU" sz="1600" dirty="0" smtClean="0">
                <a:solidFill>
                  <a:srgbClr val="000000"/>
                </a:solidFill>
                <a:highlight>
                  <a:srgbClr val="FFFFFF"/>
                </a:highlight>
                <a:latin typeface="Consolas" panose="020B0609020204030204" pitchFamily="49" charset="0"/>
              </a:rPr>
              <a:t> = </a:t>
            </a:r>
            <a:r>
              <a:rPr lang="ru-RU" sz="1600" i="1" dirty="0" smtClean="0">
                <a:solidFill>
                  <a:srgbClr val="880000"/>
                </a:solidFill>
                <a:highlight>
                  <a:srgbClr val="FFFFFF"/>
                </a:highlight>
                <a:latin typeface="Consolas" panose="020B0609020204030204" pitchFamily="49" charset="0"/>
              </a:rPr>
              <a:t>sqrt</a:t>
            </a:r>
            <a:r>
              <a:rPr lang="ru-RU" sz="1600" dirty="0" smtClean="0">
                <a:solidFill>
                  <a:srgbClr val="000000"/>
                </a:solidFill>
                <a:highlight>
                  <a:srgbClr val="FFFFFF"/>
                </a:highlight>
                <a:latin typeface="Consolas" panose="020B0609020204030204" pitchFamily="49" charset="0"/>
              </a:rPr>
              <a:t>(2.0 * </a:t>
            </a:r>
            <a:r>
              <a:rPr lang="ru-RU" sz="1600" dirty="0" smtClean="0">
                <a:solidFill>
                  <a:srgbClr val="000080"/>
                </a:solidFill>
                <a:highlight>
                  <a:srgbClr val="FFFFFF"/>
                </a:highlight>
                <a:latin typeface="Consolas" panose="020B0609020204030204" pitchFamily="49" charset="0"/>
              </a:rPr>
              <a:t>g </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h</a:t>
            </a: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из закона сохранения энергии</a:t>
            </a: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a:t>
            </a:r>
            <a:r>
              <a:rPr lang="ru-RU" sz="1600" dirty="0" smtClean="0">
                <a:solidFill>
                  <a:srgbClr val="008000"/>
                </a:solidFill>
                <a:highlight>
                  <a:srgbClr val="FFFFFF"/>
                </a:highlight>
                <a:latin typeface="Consolas" panose="020B0609020204030204" pitchFamily="49" charset="0"/>
              </a:rPr>
              <a:t> </a:t>
            </a:r>
            <a:r>
              <a:rPr lang="en-US" sz="1600" dirty="0" smtClean="0">
                <a:solidFill>
                  <a:srgbClr val="008000"/>
                </a:solidFill>
                <a:highlight>
                  <a:srgbClr val="FFFFFF"/>
                </a:highlight>
                <a:latin typeface="Consolas" panose="020B0609020204030204" pitchFamily="49" charset="0"/>
              </a:rPr>
              <a:t>Вывод скорости</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"Calculated value of velocity (m/s) is "</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000080"/>
                </a:solidFill>
                <a:highlight>
                  <a:srgbClr val="FFFFFF"/>
                </a:highlight>
                <a:latin typeface="Consolas" panose="020B0609020204030204" pitchFamily="49" charset="0"/>
              </a:rPr>
              <a:t>v</a:t>
            </a:r>
            <a:r>
              <a:rPr lang="en-US" sz="1600" dirty="0" smtClean="0">
                <a:solidFill>
                  <a:srgbClr val="000000"/>
                </a:solidFill>
                <a:highlight>
                  <a:srgbClr val="FFFFFF"/>
                </a:highlight>
                <a:latin typeface="Consolas" panose="020B0609020204030204" pitchFamily="49" charset="0"/>
              </a:rPr>
              <a:t> &lt;&lt; </a:t>
            </a:r>
            <a:r>
              <a:rPr lang="en-US" sz="1600" i="1" dirty="0" smtClean="0">
                <a:solidFill>
                  <a:srgbClr val="880000"/>
                </a:solidFill>
                <a:highlight>
                  <a:srgbClr val="FFFFFF"/>
                </a:highlight>
                <a:latin typeface="Consolas" panose="020B0609020204030204" pitchFamily="49" charset="0"/>
              </a:rPr>
              <a:t>endl</a:t>
            </a:r>
            <a:r>
              <a:rPr lang="en-US"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880000"/>
                </a:solidFill>
                <a:highlight>
                  <a:srgbClr val="FFFFFF"/>
                </a:highlight>
                <a:latin typeface="Consolas" panose="020B0609020204030204" pitchFamily="49" charset="0"/>
              </a:rPr>
              <a:t>_getch</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 Ждем ввода любого символа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return</a:t>
            </a:r>
            <a:r>
              <a:rPr lang="ru-RU" sz="1600" dirty="0" smtClean="0">
                <a:solidFill>
                  <a:srgbClr val="000000"/>
                </a:solidFill>
                <a:highlight>
                  <a:srgbClr val="FFFFFF"/>
                </a:highlight>
                <a:latin typeface="Consolas" panose="020B0609020204030204" pitchFamily="49" charset="0"/>
              </a:rPr>
              <a:t> 0; </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 Возвращаем в ОС код возврата 0</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1813" algn="l"/>
                <a:tab pos="2955925" algn="l"/>
                <a:tab pos="4033838" algn="l"/>
              </a:tabLst>
            </a:pPr>
            <a:r>
              <a:rPr lang="ru-RU" sz="1600" dirty="0" smtClean="0">
                <a:solidFill>
                  <a:srgbClr val="0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r>
              <a:rPr lang="ru-RU" sz="1600" dirty="0" smtClean="0">
                <a:solidFill>
                  <a:srgbClr val="008000"/>
                </a:solidFill>
                <a:highlight>
                  <a:srgbClr val="FFFFFF"/>
                </a:highlight>
                <a:latin typeface="Consolas" panose="020B0609020204030204" pitchFamily="49" charset="0"/>
              </a:rPr>
              <a:t>/</a:t>
            </a:r>
            <a:r>
              <a:rPr lang="en-US" sz="1600" dirty="0" smtClean="0">
                <a:solidFill>
                  <a:srgbClr val="008000"/>
                </a:solidFill>
                <a:highlight>
                  <a:srgbClr val="FFFFFF"/>
                </a:highlight>
                <a:latin typeface="Consolas" panose="020B0609020204030204" pitchFamily="49" charset="0"/>
              </a:rPr>
              <a:t>/</a:t>
            </a:r>
            <a:r>
              <a:rPr lang="ru-RU" sz="1600" dirty="0" smtClean="0">
                <a:solidFill>
                  <a:srgbClr val="008000"/>
                </a:solidFill>
                <a:highlight>
                  <a:srgbClr val="FFFFFF"/>
                </a:highlight>
                <a:latin typeface="Consolas" panose="020B0609020204030204" pitchFamily="49" charset="0"/>
              </a:rPr>
              <a:t> Конец тела функции </a:t>
            </a:r>
            <a:r>
              <a:rPr lang="en-US" sz="1600" dirty="0" smtClean="0">
                <a:solidFill>
                  <a:srgbClr val="008000"/>
                </a:solidFill>
                <a:highlight>
                  <a:srgbClr val="FFFFFF"/>
                </a:highlight>
                <a:latin typeface="Consolas" panose="020B0609020204030204" pitchFamily="49" charset="0"/>
              </a:rPr>
              <a:t>main </a:t>
            </a:r>
            <a:endParaRPr lang="en-US" sz="1600" dirty="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9" name="Скругленная прямоугольная выноска 8"/>
          <p:cNvSpPr/>
          <p:nvPr/>
        </p:nvSpPr>
        <p:spPr>
          <a:xfrm>
            <a:off x="5328084" y="728700"/>
            <a:ext cx="3514965" cy="562648"/>
          </a:xfrm>
          <a:prstGeom prst="wedgeRoundRectCallout">
            <a:avLst>
              <a:gd name="adj1" fmla="val -48296"/>
              <a:gd name="adj2" fmla="val 22458"/>
              <a:gd name="adj3" fmla="val 16667"/>
            </a:avLst>
          </a:prstGeom>
          <a:solidFill>
            <a:srgbClr val="FBFEFF"/>
          </a:solidFill>
          <a:ln w="28575"/>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Пример</a:t>
            </a:r>
            <a:r>
              <a:rPr lang="en-US" b="1" dirty="0">
                <a:solidFill>
                  <a:schemeClr val="tx1"/>
                </a:solidFill>
              </a:rPr>
              <a:t> </a:t>
            </a:r>
            <a:r>
              <a:rPr lang="ru-RU" b="1" dirty="0" smtClean="0">
                <a:solidFill>
                  <a:schemeClr val="tx1"/>
                </a:solidFill>
              </a:rPr>
              <a:t>комментариев новичка</a:t>
            </a:r>
            <a:endParaRPr lang="ru-RU" b="1" dirty="0">
              <a:solidFill>
                <a:schemeClr val="tx1"/>
              </a:solidFill>
            </a:endParaRPr>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19</a:t>
            </a:fld>
            <a:endParaRPr lang="ru-RU"/>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826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2</a:t>
            </a:fld>
            <a:endParaRPr lang="en-US"/>
          </a:p>
        </p:txBody>
      </p:sp>
      <p:sp>
        <p:nvSpPr>
          <p:cNvPr id="10" name="Rectangle 3"/>
          <p:cNvSpPr txBox="1">
            <a:spLocks noChangeArrowheads="1"/>
          </p:cNvSpPr>
          <p:nvPr/>
        </p:nvSpPr>
        <p:spPr>
          <a:xfrm>
            <a:off x="289397" y="1724295"/>
            <a:ext cx="8560821" cy="42693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4625" indent="0"/>
            <a:r>
              <a:rPr lang="ru-RU" b="1" dirty="0" smtClean="0"/>
              <a:t>СТРУКТУРА  ДАННЫХ </a:t>
            </a:r>
            <a:r>
              <a:rPr lang="ru-RU" dirty="0" smtClean="0"/>
              <a:t>– способ представления данных в программе для компьютера</a:t>
            </a:r>
          </a:p>
          <a:p>
            <a:pPr marL="174625" indent="0"/>
            <a:r>
              <a:rPr lang="ru-RU" b="1" dirty="0" smtClean="0"/>
              <a:t>АЛГОРИТМ </a:t>
            </a:r>
            <a:r>
              <a:rPr lang="ru-RU" dirty="0" smtClean="0"/>
              <a:t>– заранее заданная последовательность однозначно трактуемых команд для получения решения задачи за конечное число шагов</a:t>
            </a:r>
          </a:p>
          <a:p>
            <a:pPr marL="174625" indent="0"/>
            <a:r>
              <a:rPr lang="ru-RU" b="1" dirty="0" smtClean="0"/>
              <a:t>ПРОГРАММА </a:t>
            </a:r>
            <a:r>
              <a:rPr lang="ru-RU" dirty="0" smtClean="0"/>
              <a:t>- описание структур данных и алгоритма решения задачи на языке программирования, автоматически переводимое на язык машинных команд конкретной ЭВМ помощи транслятора (интерпретатора). </a:t>
            </a:r>
            <a:endParaRPr lang="en-US" dirty="0" smtClean="0"/>
          </a:p>
          <a:p>
            <a:pPr marL="174625" indent="0"/>
            <a:r>
              <a:rPr lang="ru-RU" b="1" dirty="0" smtClean="0"/>
              <a:t>ЯЗЫК  ПРОГРАММИРОВАНИЯ</a:t>
            </a:r>
            <a:r>
              <a:rPr lang="ru-RU" dirty="0" smtClean="0"/>
              <a:t> — формальная знаковая система, предназначенная для описания структур данных и алгоритмов в форме, пригодной для дальнейшей компиляции (интерпретации) и исполнения на компьютере.  Язык программирования определяет набор лексических, синтаксических и семантических правил, используемых при составлении компьютерной программы. </a:t>
            </a:r>
          </a:p>
        </p:txBody>
      </p:sp>
      <p:sp>
        <p:nvSpPr>
          <p:cNvPr id="12" name="Rectangle 3"/>
          <p:cNvSpPr txBox="1">
            <a:spLocks noChangeArrowheads="1"/>
          </p:cNvSpPr>
          <p:nvPr/>
        </p:nvSpPr>
        <p:spPr bwMode="auto">
          <a:xfrm>
            <a:off x="548952" y="576197"/>
            <a:ext cx="8041710" cy="726510"/>
          </a:xfrm>
          <a:prstGeom prst="rect">
            <a:avLst/>
          </a:prstGeom>
          <a:noFill/>
          <a:ln w="38100">
            <a:solidFill>
              <a:srgbClr val="C00000"/>
            </a:solidFill>
            <a:miter lim="800000"/>
            <a:headEnd/>
            <a:tailEnd/>
          </a:ln>
        </p:spPr>
        <p:txBody>
          <a:bodyPr anchor="ctr"/>
          <a:lstStyle/>
          <a:p>
            <a:pPr marL="457200" indent="-457200" algn="ctr" eaLnBrk="0" hangingPunct="0">
              <a:spcBef>
                <a:spcPct val="20000"/>
              </a:spcBef>
              <a:buClr>
                <a:schemeClr val="hlink"/>
              </a:buClr>
              <a:buSzPct val="80000"/>
              <a:buFont typeface="Wingdings" pitchFamily="2" charset="2"/>
              <a:buNone/>
              <a:defRPr/>
            </a:pPr>
            <a:r>
              <a:rPr lang="ru-RU" sz="3100" b="1" kern="0" smtClean="0">
                <a:solidFill>
                  <a:srgbClr val="FF3300"/>
                </a:solidFill>
                <a:latin typeface="+mn-lt"/>
              </a:rPr>
              <a:t>Программа = Структуры данных + Алгоритмы</a:t>
            </a:r>
            <a:endParaRPr lang="ru-RU" sz="3100" b="1" kern="0">
              <a:solidFill>
                <a:srgbClr val="FF3300"/>
              </a:solidFill>
              <a:latin typeface="+mn-lt"/>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0829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pc="0">
                <a:solidFill>
                  <a:prstClr val="black">
                    <a:lumMod val="50000"/>
                    <a:lumOff val="50000"/>
                  </a:prstClr>
                </a:solidFill>
              </a:rPr>
              <a:t>Комментарии</a:t>
            </a:r>
            <a:endParaRPr lang="ru-RU" b="1" smtClean="0">
              <a:solidFill>
                <a:schemeClr val="tx1">
                  <a:lumMod val="50000"/>
                  <a:lumOff val="50000"/>
                </a:schemeClr>
              </a:solidFill>
            </a:endParaRP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smtClean="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"stdafx.h"</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a:t>
            </a:r>
            <a:r>
              <a:rPr lang="ru-RU" sz="1600" smtClean="0">
                <a:solidFill>
                  <a:srgbClr val="008000"/>
                </a:solidFill>
                <a:highlight>
                  <a:srgbClr val="FFFFFF"/>
                </a:highlight>
                <a:latin typeface="Consolas" panose="020B0609020204030204" pitchFamily="49" charset="0"/>
              </a:rPr>
              <a:t>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r>
              <a:rPr lang="en-US" sz="1600" smtClean="0">
                <a:solidFill>
                  <a:srgbClr val="008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	</a:t>
            </a:r>
            <a:r>
              <a:rPr lang="ru-RU" sz="1600" smtClean="0">
                <a:solidFill>
                  <a:srgbClr val="008000"/>
                </a:solidFill>
                <a:highlight>
                  <a:srgbClr val="FFFFFF"/>
                </a:highlight>
                <a:latin typeface="Consolas" panose="020B0609020204030204" pitchFamily="49" charset="0"/>
              </a:rPr>
              <a:t>// Ускорение свободного падения</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r>
              <a:rPr lang="en-US" sz="1600" smtClean="0">
                <a:solidFill>
                  <a:srgbClr val="008000"/>
                </a:solidFill>
                <a:highlight>
                  <a:srgbClr val="FFFFFF"/>
                </a:highlight>
                <a:latin typeface="Consolas" panose="020B0609020204030204" pitchFamily="49" charset="0"/>
              </a:rPr>
              <a:t>// </a:t>
            </a:r>
            <a:r>
              <a:rPr lang="ru-RU" sz="1600" smtClean="0">
                <a:solidFill>
                  <a:srgbClr val="008000"/>
                </a:solidFill>
                <a:highlight>
                  <a:srgbClr val="FFFFFF"/>
                </a:highlight>
                <a:latin typeface="Consolas" panose="020B0609020204030204" pitchFamily="49" charset="0"/>
              </a:rPr>
              <a:t>Высота</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8000"/>
                </a:solidFill>
                <a:highlight>
                  <a:srgbClr val="FFFFFF"/>
                </a:highlight>
                <a:latin typeface="Consolas" panose="020B0609020204030204" pitchFamily="49" charset="0"/>
              </a:rPr>
              <a:t>// Расчет скорости</a:t>
            </a:r>
            <a:endParaRPr lang="en-US"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	</a:t>
            </a:r>
            <a:r>
              <a:rPr lang="en-US" sz="1600" smtClean="0">
                <a:solidFill>
                  <a:srgbClr val="008000"/>
                </a:solidFill>
                <a:highlight>
                  <a:srgbClr val="FFFFFF"/>
                </a:highlight>
                <a:latin typeface="Consolas" panose="020B0609020204030204" pitchFamily="49" charset="0"/>
              </a:rPr>
              <a:t>// </a:t>
            </a:r>
            <a:r>
              <a:rPr lang="ru-RU" sz="1600" smtClean="0">
                <a:solidFill>
                  <a:srgbClr val="008000"/>
                </a:solidFill>
                <a:highlight>
                  <a:srgbClr val="FFFFFF"/>
                </a:highlight>
                <a:latin typeface="Consolas" panose="020B0609020204030204" pitchFamily="49" charset="0"/>
              </a:rPr>
              <a:t>из закона сохранения энергии</a:t>
            </a:r>
          </a:p>
          <a:p>
            <a:pPr marL="0" indent="0">
              <a:spcBef>
                <a:spcPts val="0"/>
              </a:spcBef>
              <a:spcAft>
                <a:spcPts val="0"/>
              </a:spcAft>
              <a:buNone/>
              <a:tabLst>
                <a:tab pos="538163" algn="l"/>
                <a:tab pos="2955925" algn="l"/>
                <a:tab pos="4033838" algn="l"/>
              </a:tabLst>
            </a:pP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   </a:t>
            </a:r>
            <a:r>
              <a:rPr lang="en-US" sz="1600" smtClean="0">
                <a:solidFill>
                  <a:srgbClr val="000000"/>
                </a:solidFill>
                <a:highlight>
                  <a:srgbClr val="FFFFFF"/>
                </a:highlight>
                <a:latin typeface="Consolas" panose="020B0609020204030204" pitchFamily="49" charset="0"/>
              </a:rPr>
              <a:t>	</a:t>
            </a:r>
            <a:r>
              <a:rPr lang="ru-RU" sz="1600" smtClean="0">
                <a:solidFill>
                  <a:srgbClr val="008000"/>
                </a:solidFill>
                <a:highlight>
                  <a:srgbClr val="FFFFFF"/>
                </a:highlight>
                <a:latin typeface="Consolas" panose="020B0609020204030204" pitchFamily="49" charset="0"/>
              </a:rPr>
              <a:t>/</a:t>
            </a:r>
            <a:r>
              <a:rPr lang="en-US" sz="1600" smtClean="0">
                <a:solidFill>
                  <a:srgbClr val="008000"/>
                </a:solidFill>
                <a:highlight>
                  <a:srgbClr val="FFFFFF"/>
                </a:highlight>
                <a:latin typeface="Consolas" panose="020B0609020204030204" pitchFamily="49" charset="0"/>
              </a:rPr>
              <a:t>/</a:t>
            </a:r>
            <a:r>
              <a:rPr lang="ru-RU" sz="1600" smtClean="0">
                <a:solidFill>
                  <a:srgbClr val="008000"/>
                </a:solidFill>
                <a:highlight>
                  <a:srgbClr val="FFFFFF"/>
                </a:highlight>
                <a:latin typeface="Consolas" panose="020B0609020204030204" pitchFamily="49" charset="0"/>
              </a:rPr>
              <a:t> Ждем ввода любого символа</a:t>
            </a:r>
            <a:r>
              <a:rPr lang="en-US" sz="1600" smtClean="0">
                <a:solidFill>
                  <a:srgbClr val="008000"/>
                </a:solidFill>
                <a:highlight>
                  <a:srgbClr val="FFFFFF"/>
                </a:highlight>
                <a:latin typeface="Consolas" panose="020B0609020204030204" pitchFamily="49" charset="0"/>
              </a:rPr>
              <a:t> </a:t>
            </a:r>
            <a:r>
              <a:rPr lang="ru-RU" sz="1600">
                <a:solidFill>
                  <a:srgbClr val="008000"/>
                </a:solidFill>
                <a:highlight>
                  <a:srgbClr val="FFFFFF"/>
                </a:highlight>
                <a:latin typeface="Consolas" panose="020B0609020204030204" pitchFamily="49" charset="0"/>
              </a:rPr>
              <a:t>перед </a:t>
            </a:r>
            <a:r>
              <a:rPr lang="ru-RU" sz="1600" smtClean="0">
                <a:solidFill>
                  <a:srgbClr val="008000"/>
                </a:solidFill>
                <a:highlight>
                  <a:srgbClr val="FFFFFF"/>
                </a:highlight>
                <a:latin typeface="Consolas" panose="020B0609020204030204" pitchFamily="49" charset="0"/>
              </a:rPr>
              <a:t>завершением</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20</a:t>
            </a:fld>
            <a:endParaRPr lang="ru-RU"/>
          </a:p>
        </p:txBody>
      </p:sp>
      <p:sp>
        <p:nvSpPr>
          <p:cNvPr id="16" name="Скругленная прямоугольная выноска 15"/>
          <p:cNvSpPr/>
          <p:nvPr/>
        </p:nvSpPr>
        <p:spPr>
          <a:xfrm>
            <a:off x="6271766" y="2145649"/>
            <a:ext cx="2307155" cy="715678"/>
          </a:xfrm>
          <a:prstGeom prst="wedgeRoundRectCallout">
            <a:avLst>
              <a:gd name="adj1" fmla="val -48073"/>
              <a:gd name="adj2" fmla="val 17461"/>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Пример разумных </a:t>
            </a:r>
            <a:r>
              <a:rPr lang="en-US" b="1">
                <a:solidFill>
                  <a:schemeClr val="tx1"/>
                </a:solidFill>
              </a:rPr>
              <a:t> </a:t>
            </a:r>
            <a:r>
              <a:rPr lang="ru-RU" b="1" smtClean="0">
                <a:solidFill>
                  <a:schemeClr val="tx1"/>
                </a:solidFill>
              </a:rPr>
              <a:t>комментариев </a:t>
            </a:r>
            <a:endParaRPr lang="ru-RU" b="1">
              <a:solidFill>
                <a:schemeClr val="tx1"/>
              </a:solidFill>
            </a:endParaRP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82171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Директивы препроцессора</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#include</a:t>
            </a:r>
            <a:r>
              <a:rPr lang="en-US" sz="1600" b="1">
                <a:solidFill>
                  <a:srgbClr val="FF0000"/>
                </a:solidFill>
                <a:highlight>
                  <a:srgbClr val="FFFFFF"/>
                </a:highlight>
                <a:latin typeface="Consolas" panose="020B0609020204030204" pitchFamily="49" charset="0"/>
              </a:rPr>
              <a:t> "</a:t>
            </a:r>
            <a:r>
              <a:rPr lang="en-US" sz="1600" b="1" smtClean="0">
                <a:solidFill>
                  <a:srgbClr val="FF0000"/>
                </a:solidFill>
                <a:highlight>
                  <a:srgbClr val="FFFFFF"/>
                </a:highlight>
                <a:latin typeface="Consolas" panose="020B0609020204030204" pitchFamily="49" charset="0"/>
              </a:rPr>
              <a:t>stdafx.h</a:t>
            </a:r>
            <a:r>
              <a:rPr lang="en-US" sz="1600" b="1">
                <a:solidFill>
                  <a:srgbClr val="FF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21</a:t>
            </a:fld>
            <a:endParaRPr lang="ru-RU"/>
          </a:p>
        </p:txBody>
      </p:sp>
      <p:sp>
        <p:nvSpPr>
          <p:cNvPr id="11" name="Скругленная прямоугольная выноска 10"/>
          <p:cNvSpPr/>
          <p:nvPr/>
        </p:nvSpPr>
        <p:spPr>
          <a:xfrm>
            <a:off x="4916978" y="2129975"/>
            <a:ext cx="3000375" cy="886180"/>
          </a:xfrm>
          <a:prstGeom prst="wedgeRoundRectCallout">
            <a:avLst>
              <a:gd name="adj1" fmla="val -105005"/>
              <a:gd name="adj2" fmla="val -49076"/>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Директива препроцессора: включить заголовочный файл</a:t>
            </a: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66582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a:solidFill>
                  <a:prstClr val="black">
                    <a:lumMod val="50000"/>
                    <a:lumOff val="50000"/>
                  </a:prstClr>
                </a:solidFill>
              </a:rPr>
              <a:t>Директивы препроцессора</a:t>
            </a:r>
            <a:endParaRPr lang="ru-RU" b="1" smtClean="0">
              <a:solidFill>
                <a:schemeClr val="tx1">
                  <a:lumMod val="50000"/>
                  <a:lumOff val="50000"/>
                </a:schemeClr>
              </a:solidFill>
            </a:endParaRPr>
          </a:p>
        </p:txBody>
      </p:sp>
      <p:sp>
        <p:nvSpPr>
          <p:cNvPr id="46087" name="Текст 7"/>
          <p:cNvSpPr>
            <a:spLocks noGrp="1"/>
          </p:cNvSpPr>
          <p:nvPr>
            <p:ph type="body" sz="half" idx="1"/>
          </p:nvPr>
        </p:nvSpPr>
        <p:spPr>
          <a:xfrm>
            <a:off x="609599" y="1424836"/>
            <a:ext cx="8171145" cy="4625236"/>
          </a:xfrm>
        </p:spPr>
        <p:txBody>
          <a:bodyPr>
            <a:noAutofit/>
          </a:bodyPr>
          <a:lstStyle/>
          <a:p>
            <a:pPr marL="0" indent="0">
              <a:lnSpc>
                <a:spcPct val="110000"/>
              </a:lnSpc>
              <a:spcBef>
                <a:spcPts val="0"/>
              </a:spcBef>
              <a:spcAft>
                <a:spcPts val="0"/>
              </a:spcAft>
            </a:pPr>
            <a:r>
              <a:rPr lang="en-US" sz="1600">
                <a:solidFill>
                  <a:srgbClr val="008000"/>
                </a:solidFill>
                <a:highlight>
                  <a:srgbClr val="FFFFFF"/>
                </a:highlight>
                <a:latin typeface="Consolas" panose="020B0609020204030204" pitchFamily="49" charset="0"/>
              </a:rPr>
              <a:t>// stdafx.h : include file for standard system include files,</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8000"/>
                </a:solidFill>
                <a:highlight>
                  <a:srgbClr val="FFFFFF"/>
                </a:highlight>
                <a:latin typeface="Consolas" panose="020B0609020204030204" pitchFamily="49" charset="0"/>
              </a:rPr>
              <a:t>// or project specific include files that are used frequently, but</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8000"/>
                </a:solidFill>
                <a:highlight>
                  <a:srgbClr val="FFFFFF"/>
                </a:highlight>
                <a:latin typeface="Consolas" panose="020B0609020204030204" pitchFamily="49" charset="0"/>
              </a:rPr>
              <a:t>// are changed infrequently</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endParaRPr lang="ru-RU"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#pragma</a:t>
            </a:r>
            <a:r>
              <a:rPr lang="en-US" sz="1600">
                <a:solidFill>
                  <a:srgbClr val="000000"/>
                </a:solidFill>
                <a:highlight>
                  <a:srgbClr val="FFFFFF"/>
                </a:highlight>
                <a:latin typeface="Consolas" panose="020B0609020204030204" pitchFamily="49" charset="0"/>
              </a:rPr>
              <a:t> </a:t>
            </a:r>
            <a:r>
              <a:rPr lang="en-US" sz="1600">
                <a:solidFill>
                  <a:srgbClr val="0000FF"/>
                </a:solidFill>
                <a:highlight>
                  <a:srgbClr val="FFFFFF"/>
                </a:highlight>
                <a:latin typeface="Consolas" panose="020B0609020204030204" pitchFamily="49" charset="0"/>
              </a:rPr>
              <a:t>once</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endParaRPr lang="ru-RU"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8000"/>
                </a:solidFill>
                <a:highlight>
                  <a:srgbClr val="FFFFFF"/>
                </a:highlight>
                <a:latin typeface="Consolas" panose="020B0609020204030204" pitchFamily="49" charset="0"/>
              </a:rPr>
              <a:t>// Exclude rarely-used stuff from Windows headers</a:t>
            </a:r>
            <a:endParaRPr lang="ru-RU"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#define</a:t>
            </a:r>
            <a:r>
              <a:rPr lang="en-US" sz="1600">
                <a:solidFill>
                  <a:srgbClr val="000000"/>
                </a:solidFill>
                <a:highlight>
                  <a:srgbClr val="FFFFFF"/>
                </a:highlight>
                <a:latin typeface="Consolas" panose="020B0609020204030204" pitchFamily="49" charset="0"/>
              </a:rPr>
              <a:t> </a:t>
            </a:r>
            <a:r>
              <a:rPr lang="en-US" sz="1600" smtClean="0">
                <a:solidFill>
                  <a:srgbClr val="6F008A"/>
                </a:solidFill>
                <a:highlight>
                  <a:srgbClr val="FFFFFF"/>
                </a:highlight>
                <a:latin typeface="Consolas" panose="020B0609020204030204" pitchFamily="49" charset="0"/>
              </a:rPr>
              <a:t>WIN32_LEAN_AND_MEAN</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&lt;stdio.h&gt;</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&lt;tchar.h&gt;</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endParaRPr lang="ru-RU"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8000"/>
                </a:solidFill>
                <a:highlight>
                  <a:srgbClr val="FFFFFF"/>
                </a:highlight>
                <a:latin typeface="Consolas" panose="020B0609020204030204" pitchFamily="49" charset="0"/>
              </a:rPr>
              <a:t>// TODO: reference additional headers your program requires here</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&lt;conio.h&gt;</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&lt;cmath&gt;</a:t>
            </a:r>
            <a:endParaRPr lang="en-US" sz="1600">
              <a:solidFill>
                <a:srgbClr val="000000"/>
              </a:solidFill>
              <a:highlight>
                <a:srgbClr val="FFFFFF"/>
              </a:highlight>
              <a:latin typeface="Consolas" panose="020B0609020204030204" pitchFamily="49" charset="0"/>
            </a:endParaRPr>
          </a:p>
          <a:p>
            <a:pPr marL="0" indent="0">
              <a:lnSpc>
                <a:spcPct val="110000"/>
              </a:lnSpc>
              <a:spcBef>
                <a:spcPts val="0"/>
              </a:spcBef>
              <a:spcAft>
                <a:spcPts val="0"/>
              </a:spcAft>
            </a:pPr>
            <a:r>
              <a:rPr lang="en-US" sz="160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a:solidFill>
                  <a:srgbClr val="800000"/>
                </a:solidFill>
                <a:highlight>
                  <a:srgbClr val="FFFFFF"/>
                </a:highlight>
                <a:latin typeface="Consolas" panose="020B0609020204030204" pitchFamily="49" charset="0"/>
              </a:rPr>
              <a:t>&lt;iostream&gt;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22</a:t>
            </a:fld>
            <a:endParaRPr lang="ru-RU"/>
          </a:p>
        </p:txBody>
      </p:sp>
      <p:sp>
        <p:nvSpPr>
          <p:cNvPr id="12" name="Скругленная прямоугольная выноска 11"/>
          <p:cNvSpPr/>
          <p:nvPr/>
        </p:nvSpPr>
        <p:spPr>
          <a:xfrm>
            <a:off x="5148618" y="5131558"/>
            <a:ext cx="3000375" cy="918514"/>
          </a:xfrm>
          <a:prstGeom prst="wedgeRoundRectCallout">
            <a:avLst>
              <a:gd name="adj1" fmla="val -46169"/>
              <a:gd name="adj2" fmla="val 18451"/>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Пример заголовочного файла </a:t>
            </a:r>
            <a:r>
              <a:rPr lang="en-US" b="1" dirty="0">
                <a:solidFill>
                  <a:schemeClr val="tx1"/>
                </a:solidFill>
              </a:rPr>
              <a:t>stdafx.h</a:t>
            </a:r>
            <a:endParaRPr lang="ru-RU" b="1" dirty="0">
              <a:solidFill>
                <a:schemeClr val="tx1"/>
              </a:solidFill>
            </a:endParaRPr>
          </a:p>
        </p:txBody>
      </p:sp>
      <p:sp>
        <p:nvSpPr>
          <p:cNvPr id="16"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15130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prstClr val="black">
                    <a:lumMod val="50000"/>
                    <a:lumOff val="50000"/>
                  </a:prstClr>
                </a:solidFill>
              </a:rPr>
              <a:t>Пространства имён</a:t>
            </a:r>
            <a:endParaRPr lang="ru-RU" b="1" smtClean="0">
              <a:solidFill>
                <a:schemeClr val="tx1">
                  <a:lumMod val="50000"/>
                  <a:lumOff val="50000"/>
                </a:schemeClr>
              </a:solidFill>
            </a:endParaRP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using namespace </a:t>
            </a:r>
            <a:r>
              <a:rPr lang="ru-RU" sz="1600" b="1" i="1" smtClean="0">
                <a:solidFill>
                  <a:srgbClr val="FF0000"/>
                </a:solidFill>
                <a:highlight>
                  <a:srgbClr val="FFFFFF"/>
                </a:highlight>
                <a:latin typeface="Consolas" panose="020B0609020204030204" pitchFamily="49" charset="0"/>
              </a:rPr>
              <a:t>std</a:t>
            </a:r>
            <a:r>
              <a:rPr lang="ru-RU" sz="1600" b="1" smtClean="0">
                <a:solidFill>
                  <a:srgbClr val="FF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23</a:t>
            </a:fld>
            <a:endParaRPr lang="ru-RU"/>
          </a:p>
        </p:txBody>
      </p:sp>
      <p:sp>
        <p:nvSpPr>
          <p:cNvPr id="11" name="Скругленная прямоугольная выноска 10"/>
          <p:cNvSpPr/>
          <p:nvPr/>
        </p:nvSpPr>
        <p:spPr>
          <a:xfrm>
            <a:off x="4450360" y="2392731"/>
            <a:ext cx="2701067" cy="826566"/>
          </a:xfrm>
          <a:prstGeom prst="wedgeRoundRectCallout">
            <a:avLst>
              <a:gd name="adj1" fmla="val -90493"/>
              <a:gd name="adj2" fmla="val -41458"/>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Директива </a:t>
            </a:r>
            <a:r>
              <a:rPr lang="en-US" b="1" dirty="0">
                <a:solidFill>
                  <a:schemeClr val="tx1"/>
                </a:solidFill>
              </a:rPr>
              <a:t>using: </a:t>
            </a:r>
            <a:r>
              <a:rPr lang="ru-RU" b="1" dirty="0">
                <a:solidFill>
                  <a:schemeClr val="tx1"/>
                </a:solidFill>
              </a:rPr>
              <a:t> использовать пространство имен </a:t>
            </a:r>
            <a:r>
              <a:rPr lang="en-US" b="1" dirty="0">
                <a:solidFill>
                  <a:schemeClr val="tx1"/>
                </a:solidFill>
              </a:rPr>
              <a:t>std </a:t>
            </a:r>
            <a:endParaRPr lang="ru-RU" b="1" dirty="0">
              <a:solidFill>
                <a:schemeClr val="tx1"/>
              </a:solidFill>
            </a:endParaRP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785295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a:solidFill>
                  <a:prstClr val="black">
                    <a:lumMod val="50000"/>
                    <a:lumOff val="50000"/>
                  </a:prstClr>
                </a:solidFill>
              </a:rPr>
              <a:t>Пространства имён</a:t>
            </a:r>
            <a:endParaRPr lang="ru-RU" b="1" smtClean="0">
              <a:solidFill>
                <a:schemeClr val="tx1">
                  <a:lumMod val="50000"/>
                  <a:lumOff val="50000"/>
                </a:schemeClr>
              </a:solidFill>
            </a:endParaRPr>
          </a:p>
        </p:txBody>
      </p:sp>
      <p:sp>
        <p:nvSpPr>
          <p:cNvPr id="46087" name="Текст 7"/>
          <p:cNvSpPr>
            <a:spLocks noGrp="1"/>
          </p:cNvSpPr>
          <p:nvPr>
            <p:ph type="body" sz="half" idx="1"/>
          </p:nvPr>
        </p:nvSpPr>
        <p:spPr>
          <a:xfrm>
            <a:off x="609736" y="1424838"/>
            <a:ext cx="8693623"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trike="sngStrike" smtClean="0">
                <a:solidFill>
                  <a:srgbClr val="FF0000"/>
                </a:solidFill>
                <a:highlight>
                  <a:srgbClr val="FFFFFF"/>
                </a:highlight>
                <a:latin typeface="Consolas" panose="020B0609020204030204" pitchFamily="49" charset="0"/>
              </a:rPr>
              <a:t>using namespace </a:t>
            </a:r>
            <a:r>
              <a:rPr lang="ru-RU" sz="1600" i="1" strike="sngStrike" smtClean="0">
                <a:solidFill>
                  <a:srgbClr val="FF0000"/>
                </a:solidFill>
                <a:highlight>
                  <a:srgbClr val="FFFFFF"/>
                </a:highlight>
                <a:latin typeface="Consolas" panose="020B0609020204030204" pitchFamily="49" charset="0"/>
              </a:rPr>
              <a:t>std</a:t>
            </a:r>
            <a:r>
              <a:rPr lang="ru-RU" sz="1600" strike="sngStrike" smtClean="0">
                <a:solidFill>
                  <a:srgbClr val="FF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std::cout</a:t>
            </a:r>
            <a:r>
              <a:rPr lang="en-US" sz="1600" b="1" i="1" smtClean="0">
                <a:solidFill>
                  <a:srgbClr val="000000"/>
                </a:solidFill>
                <a:highlight>
                  <a:srgbClr val="FFFFFF"/>
                </a:highlight>
                <a:latin typeface="Consolas" panose="020B0609020204030204" pitchFamily="49" charset="0"/>
              </a:rPr>
              <a:t> </a:t>
            </a:r>
            <a:r>
              <a:rPr lang="en-US" sz="1600" smtClean="0">
                <a:solidFill>
                  <a:srgbClr val="000000"/>
                </a:solidFill>
                <a:highlight>
                  <a:srgbClr val="FFFFFF"/>
                </a:highlight>
                <a:latin typeface="Consolas" panose="020B0609020204030204" pitchFamily="49" charset="0"/>
              </a:rPr>
              <a:t>&lt;&lt;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std::cin</a:t>
            </a:r>
            <a:r>
              <a:rPr lang="en-US" sz="1600" b="1" i="1" smtClean="0">
                <a:solidFill>
                  <a:srgbClr val="000000"/>
                </a:solidFill>
                <a:highlight>
                  <a:srgbClr val="FFFFFF"/>
                </a:highlight>
                <a:latin typeface="Consolas" panose="020B0609020204030204" pitchFamily="49" charset="0"/>
              </a:rPr>
              <a:t> </a:t>
            </a:r>
            <a:r>
              <a:rPr lang="en-US" sz="1600" smtClean="0">
                <a:solidFill>
                  <a:srgbClr val="000000"/>
                </a:solidFill>
                <a:highlight>
                  <a:srgbClr val="FFFFFF"/>
                </a:highlight>
                <a:latin typeface="Consolas" panose="020B0609020204030204" pitchFamily="49" charset="0"/>
              </a:rPr>
              <a:t>&gt;&gt;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b="1" i="1" spc="-100" smtClean="0">
                <a:solidFill>
                  <a:srgbClr val="FF0000"/>
                </a:solidFill>
                <a:highlight>
                  <a:srgbClr val="FFFFFF"/>
                </a:highlight>
                <a:latin typeface="Consolas" panose="020B0609020204030204" pitchFamily="49" charset="0"/>
              </a:rPr>
              <a:t>std::cout</a:t>
            </a:r>
            <a:r>
              <a:rPr lang="en-US" sz="1600" b="1" i="1" spc="-100" smtClean="0">
                <a:solidFill>
                  <a:srgbClr val="000000"/>
                </a:solidFill>
                <a:highlight>
                  <a:srgbClr val="FFFFFF"/>
                </a:highlight>
                <a:latin typeface="Consolas" panose="020B0609020204030204" pitchFamily="49" charset="0"/>
              </a:rPr>
              <a:t> </a:t>
            </a:r>
            <a:r>
              <a:rPr lang="en-US" sz="1600" spc="-100" smtClean="0">
                <a:solidFill>
                  <a:srgbClr val="000000"/>
                </a:solidFill>
                <a:highlight>
                  <a:srgbClr val="FFFFFF"/>
                </a:highlight>
                <a:latin typeface="Consolas" panose="020B0609020204030204" pitchFamily="49" charset="0"/>
              </a:rPr>
              <a:t>&lt;&lt; </a:t>
            </a:r>
            <a:r>
              <a:rPr lang="en-US" sz="1600" spc="-100" smtClean="0">
                <a:solidFill>
                  <a:srgbClr val="800000"/>
                </a:solidFill>
                <a:highlight>
                  <a:srgbClr val="FFFFFF"/>
                </a:highlight>
                <a:latin typeface="Consolas" panose="020B0609020204030204" pitchFamily="49" charset="0"/>
              </a:rPr>
              <a:t>"Calculated value of velocity (m/s) is "</a:t>
            </a:r>
            <a:r>
              <a:rPr lang="en-US" sz="1600" spc="-100" smtClean="0">
                <a:solidFill>
                  <a:srgbClr val="000000"/>
                </a:solidFill>
                <a:highlight>
                  <a:srgbClr val="FFFFFF"/>
                </a:highlight>
                <a:latin typeface="Consolas" panose="020B0609020204030204" pitchFamily="49" charset="0"/>
              </a:rPr>
              <a:t> &lt;&lt; </a:t>
            </a:r>
            <a:r>
              <a:rPr lang="en-US" sz="1600" spc="-100" smtClean="0">
                <a:solidFill>
                  <a:srgbClr val="000080"/>
                </a:solidFill>
                <a:highlight>
                  <a:srgbClr val="FFFFFF"/>
                </a:highlight>
                <a:latin typeface="Consolas" panose="020B0609020204030204" pitchFamily="49" charset="0"/>
              </a:rPr>
              <a:t>v</a:t>
            </a:r>
            <a:r>
              <a:rPr lang="en-US" sz="1600" spc="-100" smtClean="0">
                <a:solidFill>
                  <a:srgbClr val="000000"/>
                </a:solidFill>
                <a:highlight>
                  <a:srgbClr val="FFFFFF"/>
                </a:highlight>
                <a:latin typeface="Consolas" panose="020B0609020204030204" pitchFamily="49" charset="0"/>
              </a:rPr>
              <a:t> &lt;&lt; </a:t>
            </a:r>
            <a:r>
              <a:rPr lang="en-US" sz="1600" b="1" i="1" spc="-100" smtClean="0">
                <a:solidFill>
                  <a:srgbClr val="FF0000"/>
                </a:solidFill>
                <a:highlight>
                  <a:srgbClr val="FFFFFF"/>
                </a:highlight>
                <a:latin typeface="Consolas" panose="020B0609020204030204" pitchFamily="49" charset="0"/>
              </a:rPr>
              <a:t>std::endl</a:t>
            </a:r>
            <a:r>
              <a:rPr lang="en-US" sz="1600" spc="-1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24</a:t>
            </a:fld>
            <a:endParaRPr lang="ru-RU"/>
          </a:p>
        </p:txBody>
      </p:sp>
      <p:sp>
        <p:nvSpPr>
          <p:cNvPr id="11" name="Скругленная прямоугольная выноска 10"/>
          <p:cNvSpPr/>
          <p:nvPr/>
        </p:nvSpPr>
        <p:spPr>
          <a:xfrm>
            <a:off x="4810138" y="2133600"/>
            <a:ext cx="3599225" cy="1217043"/>
          </a:xfrm>
          <a:prstGeom prst="wedgeRoundRectCallout">
            <a:avLst>
              <a:gd name="adj1" fmla="val -49858"/>
              <a:gd name="adj2" fmla="val -26220"/>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Явное указание пространства имен с использованием операции разрешения области действия:: </a:t>
            </a:r>
            <a:r>
              <a:rPr lang="en-US" b="1" dirty="0">
                <a:solidFill>
                  <a:schemeClr val="tx1"/>
                </a:solidFill>
              </a:rPr>
              <a:t> </a:t>
            </a:r>
            <a:endParaRPr lang="ru-RU" b="1" dirty="0">
              <a:solidFill>
                <a:schemeClr val="tx1"/>
              </a:solidFill>
            </a:endParaRP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518033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int main() </a:t>
            </a:r>
            <a:r>
              <a:rPr lang="ru-RU" sz="1600" b="1" smtClean="0">
                <a:solidFill>
                  <a:srgbClr val="FF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endParaRPr lang="en-US"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const float g = 9.8;</a:t>
            </a: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float h;</a:t>
            </a:r>
            <a:endParaRPr lang="ru-RU"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"Please, enter the value of height (m): ";</a:t>
            </a:r>
            <a:endParaRPr lang="ru-RU"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i="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cin</a:t>
            </a:r>
            <a:r>
              <a:rPr lang="en-US" sz="1600" b="1" smtClean="0">
                <a:solidFill>
                  <a:srgbClr val="FF0000"/>
                </a:solidFill>
                <a:highlight>
                  <a:srgbClr val="FFFFFF"/>
                </a:highlight>
                <a:latin typeface="Consolas" panose="020B0609020204030204" pitchFamily="49" charset="0"/>
              </a:rPr>
              <a:t> &gt;&gt; h;</a:t>
            </a:r>
          </a:p>
          <a:p>
            <a:pPr marL="0" indent="0">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endParaRPr lang="en-US"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float v = </a:t>
            </a:r>
            <a:r>
              <a:rPr lang="ru-RU" sz="1600" b="1" i="1" smtClean="0">
                <a:solidFill>
                  <a:srgbClr val="FF0000"/>
                </a:solidFill>
                <a:highlight>
                  <a:srgbClr val="FFFFFF"/>
                </a:highlight>
                <a:latin typeface="Consolas" panose="020B0609020204030204" pitchFamily="49" charset="0"/>
              </a:rPr>
              <a:t>sqrt</a:t>
            </a:r>
            <a:r>
              <a:rPr lang="ru-RU" sz="1600" b="1" smtClean="0">
                <a:solidFill>
                  <a:srgbClr val="FF0000"/>
                </a:solidFill>
                <a:highlight>
                  <a:srgbClr val="FFFFFF"/>
                </a:highlight>
                <a:latin typeface="Consolas" panose="020B0609020204030204" pitchFamily="49" charset="0"/>
              </a:rPr>
              <a:t>(2.0 * g * h);</a:t>
            </a:r>
          </a:p>
          <a:p>
            <a:pPr marL="0" indent="0">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"Calculated value of velocity (m/s) is " &lt;&lt; v &lt;&lt; </a:t>
            </a:r>
            <a:r>
              <a:rPr lang="en-US" sz="1600" b="1" i="1" smtClean="0">
                <a:solidFill>
                  <a:srgbClr val="FF0000"/>
                </a:solidFill>
                <a:highlight>
                  <a:srgbClr val="FFFFFF"/>
                </a:highlight>
                <a:latin typeface="Consolas" panose="020B0609020204030204" pitchFamily="49" charset="0"/>
              </a:rPr>
              <a:t>endl</a:t>
            </a:r>
            <a:r>
              <a:rPr lang="en-US" sz="1600" b="1" smtClean="0">
                <a:solidFill>
                  <a:srgbClr val="FF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r>
              <a:rPr lang="ru-RU" sz="1600" b="1" i="1" smtClean="0">
                <a:solidFill>
                  <a:srgbClr val="FF0000"/>
                </a:solidFill>
                <a:highlight>
                  <a:srgbClr val="FFFFFF"/>
                </a:highlight>
                <a:latin typeface="Consolas" panose="020B0609020204030204" pitchFamily="49" charset="0"/>
              </a:rPr>
              <a:t>_getch</a:t>
            </a:r>
            <a:r>
              <a:rPr lang="ru-RU" sz="1600" b="1" smtClean="0">
                <a:solidFill>
                  <a:srgbClr val="FF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return 0;</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a:t>
            </a:r>
            <a:endParaRPr lang="en-US" sz="1600" b="1">
              <a:solidFill>
                <a:srgbClr val="FF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25</a:t>
            </a:fld>
            <a:endParaRPr lang="ru-RU"/>
          </a:p>
        </p:txBody>
      </p:sp>
      <p:sp>
        <p:nvSpPr>
          <p:cNvPr id="11" name="Скругленная прямоугольная выноска 10"/>
          <p:cNvSpPr/>
          <p:nvPr/>
        </p:nvSpPr>
        <p:spPr>
          <a:xfrm>
            <a:off x="5702439" y="2029892"/>
            <a:ext cx="3000375" cy="1143000"/>
          </a:xfrm>
          <a:prstGeom prst="wedgeRoundRectCallout">
            <a:avLst>
              <a:gd name="adj1" fmla="val -88558"/>
              <a:gd name="adj2" fmla="val 77907"/>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Головная программа: функция </a:t>
            </a:r>
            <a:r>
              <a:rPr lang="en-US" b="1" dirty="0">
                <a:solidFill>
                  <a:schemeClr val="tx1"/>
                </a:solidFill>
              </a:rPr>
              <a:t>main</a:t>
            </a:r>
            <a:endParaRPr lang="ru-RU" b="1" dirty="0">
              <a:solidFill>
                <a:schemeClr val="tx1"/>
              </a:solidFill>
            </a:endParaRP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217142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26</a:t>
            </a:fld>
            <a:endParaRPr lang="ru-RU"/>
          </a:p>
        </p:txBody>
      </p:sp>
      <p:sp>
        <p:nvSpPr>
          <p:cNvPr id="11" name="Rectangle 3"/>
          <p:cNvSpPr txBox="1">
            <a:spLocks noChangeArrowheads="1"/>
          </p:cNvSpPr>
          <p:nvPr/>
        </p:nvSpPr>
        <p:spPr>
          <a:xfrm>
            <a:off x="217196" y="1302146"/>
            <a:ext cx="8711988" cy="49984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3050" indent="-177800">
              <a:tabLst>
                <a:tab pos="2593975" algn="l"/>
              </a:tabLst>
            </a:pPr>
            <a:r>
              <a:rPr lang="ru-RU" sz="2200" b="1" u="sng" dirty="0" smtClean="0">
                <a:solidFill>
                  <a:schemeClr val="tx1">
                    <a:lumMod val="50000"/>
                    <a:lumOff val="50000"/>
                  </a:schemeClr>
                </a:solidFill>
              </a:rPr>
              <a:t>Функция</a:t>
            </a:r>
            <a:r>
              <a:rPr lang="ru-RU" sz="2200" b="1" dirty="0" smtClean="0">
                <a:solidFill>
                  <a:schemeClr val="bg2"/>
                </a:solidFill>
              </a:rPr>
              <a:t> </a:t>
            </a:r>
            <a:r>
              <a:rPr lang="ru-RU" sz="2200" dirty="0" smtClean="0"/>
              <a:t>– особым образом оформленный фрагмент программы, имеющий собственное имя.</a:t>
            </a:r>
            <a:br>
              <a:rPr lang="ru-RU" sz="2200" dirty="0" smtClean="0"/>
            </a:br>
            <a:r>
              <a:rPr lang="ru-RU" sz="2200" dirty="0" smtClean="0"/>
              <a:t>Отличительная черта функции – круглые скобки после имени, в которые могут быть заключены аргументы функции.</a:t>
            </a:r>
          </a:p>
          <a:p>
            <a:pPr marL="273050" indent="-177800">
              <a:tabLst>
                <a:tab pos="2593975" algn="l"/>
              </a:tabLst>
            </a:pPr>
            <a:r>
              <a:rPr lang="ru-RU" sz="2200" dirty="0" smtClean="0"/>
              <a:t>Для выполнения функции достаточно указать ее имя, за которым может следовать список аргументов, заключенный в круглые скобки. </a:t>
            </a:r>
          </a:p>
          <a:p>
            <a:pPr marL="273050" indent="-177800">
              <a:tabLst>
                <a:tab pos="2593975" algn="l"/>
              </a:tabLst>
            </a:pPr>
            <a:r>
              <a:rPr lang="ru-RU" sz="2200" dirty="0" smtClean="0"/>
              <a:t>Список аргументов может обеспечивать как передачу данных в функцию, так и возврат значений аргументов из нее. </a:t>
            </a:r>
          </a:p>
          <a:p>
            <a:pPr marL="273050" indent="-177800">
              <a:tabLst>
                <a:tab pos="2593975" algn="l"/>
              </a:tabLst>
            </a:pPr>
            <a:r>
              <a:rPr lang="ru-RU" sz="2200" dirty="0" smtClean="0"/>
              <a:t>Аргументами могут быть константы, переменные и другие объекты программы. </a:t>
            </a:r>
          </a:p>
          <a:p>
            <a:pPr marL="273050" indent="-177800">
              <a:tabLst>
                <a:tab pos="2593975" algn="l"/>
              </a:tabLst>
            </a:pPr>
            <a:r>
              <a:rPr lang="ru-RU" sz="2200" dirty="0" smtClean="0"/>
              <a:t>Результат работы функции возвращается в виде значения этой функции и может использоваться наряду с другими операндами в выражениях.</a:t>
            </a: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18297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endParaRPr lang="ru-RU" sz="800" smtClean="0">
              <a:solidFill>
                <a:schemeClr val="bg1"/>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chemeClr val="bg1"/>
                </a:solidFill>
                <a:highlight>
                  <a:srgbClr val="FFFFFF"/>
                </a:highlight>
                <a:latin typeface="Consolas" panose="020B0609020204030204" pitchFamily="49" charset="0"/>
              </a:rPr>
              <a:t>using namespace </a:t>
            </a:r>
            <a:r>
              <a:rPr lang="ru-RU" sz="1600" i="1" smtClean="0">
                <a:solidFill>
                  <a:schemeClr val="bg1"/>
                </a:solidFill>
                <a:highlight>
                  <a:srgbClr val="FFFFFF"/>
                </a:highlight>
                <a:latin typeface="Consolas" panose="020B0609020204030204" pitchFamily="49" charset="0"/>
              </a:rPr>
              <a:t>std</a:t>
            </a:r>
            <a:r>
              <a:rPr lang="ru-RU" sz="1600" smtClean="0">
                <a:solidFill>
                  <a:schemeClr val="bg1"/>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800" b="1" smtClean="0">
                <a:solidFill>
                  <a:srgbClr val="FF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27</a:t>
            </a:fld>
            <a:endParaRPr lang="ru-RU"/>
          </a:p>
        </p:txBody>
      </p:sp>
      <p:sp>
        <p:nvSpPr>
          <p:cNvPr id="11" name="Скругленная прямоугольная выноска 10"/>
          <p:cNvSpPr/>
          <p:nvPr/>
        </p:nvSpPr>
        <p:spPr>
          <a:xfrm>
            <a:off x="4573190" y="1552714"/>
            <a:ext cx="2643206" cy="790436"/>
          </a:xfrm>
          <a:prstGeom prst="wedgeRoundRectCallout">
            <a:avLst>
              <a:gd name="adj1" fmla="val -134501"/>
              <a:gd name="adj2" fmla="val 11029"/>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Имя функции</a:t>
            </a: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910399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endParaRPr lang="ru-RU" sz="800" smtClean="0">
              <a:solidFill>
                <a:schemeClr val="bg1"/>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chemeClr val="bg1"/>
                </a:solidFill>
                <a:highlight>
                  <a:srgbClr val="FFFFFF"/>
                </a:highlight>
                <a:latin typeface="Consolas" panose="020B0609020204030204" pitchFamily="49" charset="0"/>
              </a:rPr>
              <a:t>using namespace </a:t>
            </a:r>
            <a:r>
              <a:rPr lang="ru-RU" sz="1600" i="1" smtClean="0">
                <a:solidFill>
                  <a:schemeClr val="bg1"/>
                </a:solidFill>
                <a:highlight>
                  <a:srgbClr val="FFFFFF"/>
                </a:highlight>
                <a:latin typeface="Consolas" panose="020B0609020204030204" pitchFamily="49" charset="0"/>
              </a:rPr>
              <a:t>std</a:t>
            </a:r>
            <a:r>
              <a:rPr lang="ru-RU" sz="1600" smtClean="0">
                <a:solidFill>
                  <a:schemeClr val="bg1"/>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b="1">
                <a:solidFill>
                  <a:srgbClr val="FF0000"/>
                </a:solidFill>
                <a:latin typeface="Consolas" panose="020B0609020204030204" pitchFamily="49" charset="0"/>
                <a:cs typeface="Consolas" panose="020B0609020204030204" pitchFamily="49" charset="0"/>
              </a:rPr>
              <a:t>int</a:t>
            </a:r>
            <a:r>
              <a:rPr lang="en-US" b="1">
                <a:solidFill>
                  <a:srgbClr val="FF0000"/>
                </a:solidFill>
              </a:rPr>
              <a:t> </a:t>
            </a:r>
            <a:r>
              <a:rPr lang="en-US" sz="160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a:t>
            </a:r>
            <a:r>
              <a:rPr lang="ru-RU" sz="1600" smtClean="0">
                <a:solidFill>
                  <a:schemeClr val="tx1"/>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9.8;</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a:t>
            </a:r>
            <a:r>
              <a:rPr lang="en-US" sz="1600" smtClean="0">
                <a:solidFill>
                  <a:schemeClr val="tx1"/>
                </a:solidFill>
                <a:highlight>
                  <a:srgbClr val="FFFFFF"/>
                </a:highlight>
                <a:latin typeface="Consolas" panose="020B0609020204030204" pitchFamily="49" charset="0"/>
              </a:rPr>
              <a:t>&lt;&lt;</a:t>
            </a:r>
            <a:r>
              <a:rPr lang="en-US" sz="1600" smtClean="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a:t>
            </a:r>
            <a:r>
              <a:rPr lang="en-US" sz="1600" smtClean="0">
                <a:solidFill>
                  <a:schemeClr val="tx1"/>
                </a:solidFill>
                <a:highlight>
                  <a:srgbClr val="FFFFFF"/>
                </a:highlight>
                <a:latin typeface="Consolas" panose="020B0609020204030204" pitchFamily="49" charset="0"/>
              </a:rPr>
              <a:t>&gt;&gt;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a:t>
            </a:r>
            <a:r>
              <a:rPr lang="ru-RU" sz="1600" smtClean="0">
                <a:solidFill>
                  <a:schemeClr val="tx1"/>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a:t>
            </a:r>
            <a:r>
              <a:rPr lang="ru-RU" sz="1600" smtClean="0">
                <a:solidFill>
                  <a:schemeClr val="tx1"/>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 </a:t>
            </a:r>
            <a:r>
              <a:rPr lang="ru-RU" sz="1600" smtClean="0">
                <a:solidFill>
                  <a:schemeClr val="tx1"/>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a:t>
            </a:r>
            <a:r>
              <a:rPr lang="en-US" sz="1600" smtClean="0">
                <a:solidFill>
                  <a:schemeClr val="tx1"/>
                </a:solidFill>
                <a:highlight>
                  <a:srgbClr val="FFFFFF"/>
                </a:highlight>
                <a:latin typeface="Consolas" panose="020B0609020204030204" pitchFamily="49" charset="0"/>
              </a:rPr>
              <a:t>&lt;&lt;</a:t>
            </a:r>
            <a:r>
              <a:rPr lang="en-US" sz="1600" smtClean="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a:t>
            </a:r>
            <a:r>
              <a:rPr lang="en-US" sz="1600" smtClean="0">
                <a:solidFill>
                  <a:schemeClr val="tx1"/>
                </a:solidFill>
                <a:highlight>
                  <a:srgbClr val="FFFFFF"/>
                </a:highlight>
                <a:latin typeface="Consolas" panose="020B0609020204030204" pitchFamily="49" charset="0"/>
              </a:rPr>
              <a:t>&lt;&lt;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a:t>
            </a:r>
            <a:r>
              <a:rPr lang="en-US" sz="1600" smtClean="0">
                <a:solidFill>
                  <a:schemeClr val="tx1"/>
                </a:solidFill>
                <a:highlight>
                  <a:srgbClr val="FFFFFF"/>
                </a:highlight>
                <a:latin typeface="Consolas" panose="020B0609020204030204" pitchFamily="49" charset="0"/>
              </a:rPr>
              <a:t>&lt;&lt;</a:t>
            </a:r>
            <a:r>
              <a:rPr lang="en-US" sz="1600" smtClean="0">
                <a:solidFill>
                  <a:srgbClr val="000000"/>
                </a:solidFill>
                <a:highlight>
                  <a:srgbClr val="FFFFFF"/>
                </a:highlight>
                <a:latin typeface="Consolas" panose="020B0609020204030204" pitchFamily="49" charset="0"/>
              </a:rPr>
              <a: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b="1" smtClean="0">
                <a:solidFill>
                  <a:srgbClr val="FF0000"/>
                </a:solidFill>
                <a:highlight>
                  <a:srgbClr val="FFFFFF"/>
                </a:highlight>
                <a:latin typeface="Consolas" panose="020B0609020204030204" pitchFamily="49" charset="0"/>
              </a:rPr>
              <a:t>return 0</a:t>
            </a:r>
            <a:r>
              <a:rPr lang="ru-RU"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28</a:t>
            </a:fld>
            <a:endParaRPr lang="ru-RU"/>
          </a:p>
        </p:txBody>
      </p:sp>
      <p:sp>
        <p:nvSpPr>
          <p:cNvPr id="12" name="Скругленная прямоугольная выноска 11"/>
          <p:cNvSpPr/>
          <p:nvPr/>
        </p:nvSpPr>
        <p:spPr>
          <a:xfrm>
            <a:off x="5060139" y="2133292"/>
            <a:ext cx="2643206" cy="740391"/>
          </a:xfrm>
          <a:prstGeom prst="wedgeRoundRectCallout">
            <a:avLst>
              <a:gd name="adj1" fmla="val -208590"/>
              <a:gd name="adj2" fmla="val -38568"/>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Тип возвращаемого значения</a:t>
            </a:r>
          </a:p>
        </p:txBody>
      </p:sp>
      <p:sp>
        <p:nvSpPr>
          <p:cNvPr id="16" name="Скругленная прямоугольная выноска 15"/>
          <p:cNvSpPr/>
          <p:nvPr/>
        </p:nvSpPr>
        <p:spPr>
          <a:xfrm>
            <a:off x="3473985" y="4602503"/>
            <a:ext cx="2643206" cy="706476"/>
          </a:xfrm>
          <a:prstGeom prst="wedgeRoundRectCallout">
            <a:avLst>
              <a:gd name="adj1" fmla="val -94415"/>
              <a:gd name="adj2" fmla="val -24188"/>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Возвращаемое значение</a:t>
            </a:r>
          </a:p>
        </p:txBody>
      </p:sp>
      <p:sp>
        <p:nvSpPr>
          <p:cNvPr id="17"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369686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endParaRPr lang="ru-RU" sz="800" smtClean="0">
              <a:solidFill>
                <a:schemeClr val="bg1"/>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chemeClr val="bg1"/>
                </a:solidFill>
                <a:highlight>
                  <a:srgbClr val="FFFFFF"/>
                </a:highlight>
                <a:latin typeface="Consolas" panose="020B0609020204030204" pitchFamily="49" charset="0"/>
              </a:rPr>
              <a:t>using namespace </a:t>
            </a:r>
            <a:r>
              <a:rPr lang="ru-RU" sz="1600" i="1" smtClean="0">
                <a:solidFill>
                  <a:schemeClr val="bg1"/>
                </a:solidFill>
                <a:highlight>
                  <a:srgbClr val="FFFFFF"/>
                </a:highlight>
                <a:latin typeface="Consolas" panose="020B0609020204030204" pitchFamily="49" charset="0"/>
              </a:rPr>
              <a:t>std</a:t>
            </a:r>
            <a:r>
              <a:rPr lang="ru-RU" sz="1600" smtClean="0">
                <a:solidFill>
                  <a:schemeClr val="bg1"/>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b="1" smtClean="0">
                <a:solidFill>
                  <a:srgbClr val="FF0000"/>
                </a:solidFill>
                <a:highlight>
                  <a:srgbClr val="FFFFFF"/>
                </a:highlight>
                <a:latin typeface="Consolas" panose="020B0609020204030204" pitchFamily="49" charset="0"/>
              </a:rPr>
              <a:t>const float g = 9.8;</a:t>
            </a:r>
          </a:p>
          <a:p>
            <a:pPr marL="0" indent="0">
              <a:lnSpc>
                <a:spcPct val="100000"/>
              </a:lnSpc>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float h;</a:t>
            </a:r>
            <a:endParaRPr lang="ru-RU" sz="1600" b="1" smtClean="0">
              <a:solidFill>
                <a:srgbClr val="FF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"Please, enter the value of height (m): ";</a:t>
            </a:r>
            <a:endParaRPr lang="ru-RU" sz="1600" b="1" smtClean="0">
              <a:solidFill>
                <a:srgbClr val="FF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b="1" i="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cin</a:t>
            </a:r>
            <a:r>
              <a:rPr lang="en-US" sz="1600" b="1" smtClean="0">
                <a:solidFill>
                  <a:srgbClr val="FF0000"/>
                </a:solidFill>
                <a:highlight>
                  <a:srgbClr val="FFFFFF"/>
                </a:highlight>
                <a:latin typeface="Consolas" panose="020B0609020204030204" pitchFamily="49" charset="0"/>
              </a:rPr>
              <a:t> &gt;&gt; h;</a:t>
            </a:r>
          </a:p>
          <a:p>
            <a:pPr marL="0" indent="0">
              <a:lnSpc>
                <a:spcPct val="100000"/>
              </a:lnSpc>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endParaRPr lang="en-US" sz="1600" b="1" smtClean="0">
              <a:solidFill>
                <a:srgbClr val="FF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float v = </a:t>
            </a:r>
            <a:r>
              <a:rPr lang="ru-RU" sz="1600" b="1" i="1" smtClean="0">
                <a:solidFill>
                  <a:srgbClr val="FF0000"/>
                </a:solidFill>
                <a:highlight>
                  <a:srgbClr val="FFFFFF"/>
                </a:highlight>
                <a:latin typeface="Consolas" panose="020B0609020204030204" pitchFamily="49" charset="0"/>
              </a:rPr>
              <a:t>sqrt</a:t>
            </a:r>
            <a:r>
              <a:rPr lang="ru-RU" sz="1600" b="1" smtClean="0">
                <a:solidFill>
                  <a:srgbClr val="FF0000"/>
                </a:solidFill>
                <a:highlight>
                  <a:srgbClr val="FFFFFF"/>
                </a:highlight>
                <a:latin typeface="Consolas" panose="020B0609020204030204" pitchFamily="49" charset="0"/>
              </a:rPr>
              <a:t>(2.0 * g * h);</a:t>
            </a:r>
          </a:p>
          <a:p>
            <a:pPr marL="0" indent="0">
              <a:lnSpc>
                <a:spcPct val="100000"/>
              </a:lnSpc>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"Calculated value of velocity (m/s) is " &lt;&lt; v &lt;&lt; </a:t>
            </a:r>
            <a:r>
              <a:rPr lang="en-US" sz="1600" b="1" i="1" smtClean="0">
                <a:solidFill>
                  <a:srgbClr val="FF0000"/>
                </a:solidFill>
                <a:highlight>
                  <a:srgbClr val="FFFFFF"/>
                </a:highlight>
                <a:latin typeface="Consolas" panose="020B0609020204030204" pitchFamily="49" charset="0"/>
              </a:rPr>
              <a:t>endl</a:t>
            </a:r>
            <a:r>
              <a:rPr lang="en-US" sz="1600" b="1" smtClean="0">
                <a:solidFill>
                  <a:srgbClr val="FF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r>
              <a:rPr lang="ru-RU" sz="1600" b="1" i="1" smtClean="0">
                <a:solidFill>
                  <a:srgbClr val="FF0000"/>
                </a:solidFill>
                <a:highlight>
                  <a:srgbClr val="FFFFFF"/>
                </a:highlight>
                <a:latin typeface="Consolas" panose="020B0609020204030204" pitchFamily="49" charset="0"/>
              </a:rPr>
              <a:t>_getch</a:t>
            </a:r>
            <a:r>
              <a:rPr lang="ru-RU" sz="1600" b="1" smtClean="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return 0;</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29</a:t>
            </a:fld>
            <a:endParaRPr lang="ru-RU"/>
          </a:p>
        </p:txBody>
      </p:sp>
      <p:sp>
        <p:nvSpPr>
          <p:cNvPr id="12" name="Скругленная прямоугольная выноска 11"/>
          <p:cNvSpPr/>
          <p:nvPr/>
        </p:nvSpPr>
        <p:spPr>
          <a:xfrm>
            <a:off x="5060139" y="1961354"/>
            <a:ext cx="2643206" cy="714380"/>
          </a:xfrm>
          <a:prstGeom prst="wedgeRoundRectCallout">
            <a:avLst>
              <a:gd name="adj1" fmla="val -90022"/>
              <a:gd name="adj2" fmla="val 50309"/>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Тело функции</a:t>
            </a:r>
          </a:p>
        </p:txBody>
      </p:sp>
      <p:sp>
        <p:nvSpPr>
          <p:cNvPr id="16" name="Скругленная прямоугольная выноска 15"/>
          <p:cNvSpPr/>
          <p:nvPr/>
        </p:nvSpPr>
        <p:spPr>
          <a:xfrm>
            <a:off x="3997297" y="4417833"/>
            <a:ext cx="2643206" cy="714380"/>
          </a:xfrm>
          <a:prstGeom prst="wedgeRoundRectCallout">
            <a:avLst>
              <a:gd name="adj1" fmla="val -163055"/>
              <a:gd name="adj2" fmla="val -347911"/>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Операторные скобки</a:t>
            </a:r>
          </a:p>
        </p:txBody>
      </p:sp>
      <p:sp>
        <p:nvSpPr>
          <p:cNvPr id="17" name="Скругленная прямоугольная выноска 16"/>
          <p:cNvSpPr/>
          <p:nvPr/>
        </p:nvSpPr>
        <p:spPr>
          <a:xfrm>
            <a:off x="3997297" y="4417833"/>
            <a:ext cx="2643206" cy="714380"/>
          </a:xfrm>
          <a:prstGeom prst="wedgeRoundRectCallout">
            <a:avLst>
              <a:gd name="adj1" fmla="val -166350"/>
              <a:gd name="adj2" fmla="val 27959"/>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Операторные скобки</a:t>
            </a:r>
          </a:p>
        </p:txBody>
      </p:sp>
      <p:sp>
        <p:nvSpPr>
          <p:cNvPr id="1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37417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1429462"/>
          </a:xfrm>
        </p:spPr>
        <p:txBody>
          <a:bodyPr>
            <a:normAutofit/>
          </a:bodyPr>
          <a:lstStyle/>
          <a:p>
            <a:r>
              <a:rPr lang="en-US" sz="3600" b="1" dirty="0">
                <a:solidFill>
                  <a:schemeClr val="tx1">
                    <a:lumMod val="50000"/>
                    <a:lumOff val="50000"/>
                  </a:schemeClr>
                </a:solidFill>
              </a:rPr>
              <a:t>TIOBE Index for September </a:t>
            </a:r>
            <a:r>
              <a:rPr lang="en-US" sz="3600" b="1" dirty="0" smtClean="0">
                <a:solidFill>
                  <a:schemeClr val="tx1">
                    <a:lumMod val="50000"/>
                    <a:lumOff val="50000"/>
                  </a:schemeClr>
                </a:solidFill>
              </a:rPr>
              <a:t>201</a:t>
            </a:r>
            <a:r>
              <a:rPr lang="ru-RU" sz="3600" b="1" dirty="0" smtClean="0">
                <a:solidFill>
                  <a:schemeClr val="tx1">
                    <a:lumMod val="50000"/>
                    <a:lumOff val="50000"/>
                  </a:schemeClr>
                </a:solidFill>
              </a:rPr>
              <a:t>8</a:t>
            </a:r>
            <a:r>
              <a:rPr lang="en-US" sz="3600" b="1" dirty="0">
                <a:solidFill>
                  <a:schemeClr val="tx1">
                    <a:lumMod val="50000"/>
                    <a:lumOff val="50000"/>
                  </a:schemeClr>
                </a:solidFill>
              </a:rPr>
              <a:t/>
            </a:r>
            <a:br>
              <a:rPr lang="en-US" sz="3600" b="1" dirty="0">
                <a:solidFill>
                  <a:schemeClr val="tx1">
                    <a:lumMod val="50000"/>
                    <a:lumOff val="50000"/>
                  </a:schemeClr>
                </a:solidFill>
              </a:rPr>
            </a:br>
            <a:r>
              <a:rPr lang="en-US" sz="1100" b="1" dirty="0" smtClean="0">
                <a:solidFill>
                  <a:schemeClr val="tx1">
                    <a:lumMod val="50000"/>
                    <a:lumOff val="50000"/>
                  </a:schemeClr>
                </a:solidFill>
              </a:rPr>
              <a:t/>
            </a:r>
            <a:br>
              <a:rPr lang="en-US" sz="1100" b="1" dirty="0" smtClean="0">
                <a:solidFill>
                  <a:schemeClr val="tx1">
                    <a:lumMod val="50000"/>
                    <a:lumOff val="50000"/>
                  </a:schemeClr>
                </a:solidFill>
              </a:rPr>
            </a:br>
            <a:r>
              <a:rPr lang="en-US" sz="2000" u="sng" dirty="0" smtClean="0">
                <a:solidFill>
                  <a:srgbClr val="0070C0"/>
                </a:solidFill>
              </a:rPr>
              <a:t>https://www.tiobe.com/tiobe-index</a:t>
            </a:r>
            <a:r>
              <a:rPr lang="en-US" sz="2000" dirty="0" smtClean="0">
                <a:solidFill>
                  <a:srgbClr val="0070C0"/>
                </a:solidFill>
              </a:rPr>
              <a:t> </a:t>
            </a:r>
            <a:r>
              <a:rPr lang="en-US" sz="2000" dirty="0"/>
              <a:t>The TIOBE Programming Community index gives an indication of the popularity of programming </a:t>
            </a:r>
            <a:r>
              <a:rPr lang="en-US" sz="2000" dirty="0" smtClean="0"/>
              <a:t>languages.</a:t>
            </a:r>
            <a:endParaRPr lang="ru-RU" sz="20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613537335"/>
              </p:ext>
            </p:extLst>
          </p:nvPr>
        </p:nvGraphicFramePr>
        <p:xfrm>
          <a:off x="822325" y="1846263"/>
          <a:ext cx="7551105" cy="4079240"/>
        </p:xfrm>
        <a:graphic>
          <a:graphicData uri="http://schemas.openxmlformats.org/drawingml/2006/table">
            <a:tbl>
              <a:tblPr firstRow="1" bandRow="1">
                <a:tableStyleId>{69012ECD-51FC-41F1-AA8D-1B2483CD663E}</a:tableStyleId>
              </a:tblPr>
              <a:tblGrid>
                <a:gridCol w="1095693"/>
                <a:gridCol w="1095693"/>
                <a:gridCol w="932879"/>
                <a:gridCol w="2458593"/>
                <a:gridCol w="1035368"/>
                <a:gridCol w="932879"/>
              </a:tblGrid>
              <a:tr h="370840">
                <a:tc>
                  <a:txBody>
                    <a:bodyPr/>
                    <a:lstStyle/>
                    <a:p>
                      <a:pPr algn="ctr"/>
                      <a:r>
                        <a:rPr lang="en-US" dirty="0"/>
                        <a:t>Sep </a:t>
                      </a:r>
                      <a:r>
                        <a:rPr lang="en-US" dirty="0" smtClean="0"/>
                        <a:t>201</a:t>
                      </a:r>
                      <a:r>
                        <a:rPr lang="ru-RU" dirty="0" smtClean="0"/>
                        <a:t>9</a:t>
                      </a:r>
                      <a:endParaRPr lang="en-US" dirty="0"/>
                    </a:p>
                  </a:txBody>
                  <a:tcPr anchor="ctr"/>
                </a:tc>
                <a:tc>
                  <a:txBody>
                    <a:bodyPr/>
                    <a:lstStyle/>
                    <a:p>
                      <a:pPr algn="ctr"/>
                      <a:r>
                        <a:rPr lang="en-US" dirty="0"/>
                        <a:t>Sep </a:t>
                      </a:r>
                      <a:r>
                        <a:rPr lang="en-US" dirty="0" smtClean="0"/>
                        <a:t>201</a:t>
                      </a:r>
                      <a:r>
                        <a:rPr lang="ru-RU" dirty="0" smtClean="0"/>
                        <a:t>8</a:t>
                      </a:r>
                      <a:endParaRPr lang="en-US" dirty="0"/>
                    </a:p>
                  </a:txBody>
                  <a:tcPr anchor="ctr"/>
                </a:tc>
                <a:tc>
                  <a:txBody>
                    <a:bodyPr/>
                    <a:lstStyle/>
                    <a:p>
                      <a:pPr algn="ctr"/>
                      <a:r>
                        <a:rPr lang="en-US" dirty="0"/>
                        <a:t>Change</a:t>
                      </a:r>
                    </a:p>
                  </a:txBody>
                  <a:tcPr anchor="ctr"/>
                </a:tc>
                <a:tc>
                  <a:txBody>
                    <a:bodyPr/>
                    <a:lstStyle/>
                    <a:p>
                      <a:pPr algn="ctr"/>
                      <a:r>
                        <a:rPr lang="en-US" dirty="0"/>
                        <a:t>Programming Language</a:t>
                      </a:r>
                    </a:p>
                  </a:txBody>
                  <a:tcPr anchor="ctr"/>
                </a:tc>
                <a:tc>
                  <a:txBody>
                    <a:bodyPr/>
                    <a:lstStyle/>
                    <a:p>
                      <a:pPr algn="ctr"/>
                      <a:r>
                        <a:rPr lang="en-US" dirty="0"/>
                        <a:t>Ratings</a:t>
                      </a:r>
                    </a:p>
                  </a:txBody>
                  <a:tcPr anchor="ctr"/>
                </a:tc>
                <a:tc>
                  <a:txBody>
                    <a:bodyPr/>
                    <a:lstStyle/>
                    <a:p>
                      <a:pPr algn="ctr"/>
                      <a:r>
                        <a:rPr lang="en-US"/>
                        <a:t>Change</a:t>
                      </a:r>
                    </a:p>
                  </a:txBody>
                  <a:tcPr anchor="ctr"/>
                </a:tc>
              </a:tr>
              <a:tr h="370840">
                <a:tc>
                  <a:txBody>
                    <a:bodyPr/>
                    <a:lstStyle/>
                    <a:p>
                      <a:pPr algn="ctr" fontAlgn="ctr"/>
                      <a:r>
                        <a:rPr lang="ru-RU" sz="1800" b="0" i="0" u="none" strike="noStrike">
                          <a:solidFill>
                            <a:srgbClr val="000000"/>
                          </a:solidFill>
                          <a:effectLst/>
                          <a:latin typeface="+mn-lt"/>
                        </a:rPr>
                        <a:t>1</a:t>
                      </a:r>
                    </a:p>
                  </a:txBody>
                  <a:tcPr marL="9525" marR="9525" marT="9525" marB="0" anchor="ctr"/>
                </a:tc>
                <a:tc>
                  <a:txBody>
                    <a:bodyPr/>
                    <a:lstStyle/>
                    <a:p>
                      <a:pPr algn="ctr" fontAlgn="ctr"/>
                      <a:r>
                        <a:rPr lang="ru-RU" sz="1800" b="0" i="0" u="none" strike="noStrike">
                          <a:solidFill>
                            <a:srgbClr val="000000"/>
                          </a:solidFill>
                          <a:effectLst/>
                          <a:latin typeface="+mn-lt"/>
                        </a:rPr>
                        <a:t>1</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smtClean="0">
                          <a:solidFill>
                            <a:srgbClr val="FFC000"/>
                          </a:solidFill>
                        </a:rPr>
                        <a:t>=</a:t>
                      </a:r>
                      <a:endParaRPr lang="ru-RU" sz="1800" b="1" smtClean="0">
                        <a:solidFill>
                          <a:srgbClr val="FFC000"/>
                        </a:solidFill>
                      </a:endParaRPr>
                    </a:p>
                  </a:txBody>
                  <a:tcPr anchor="ctr"/>
                </a:tc>
                <a:tc>
                  <a:txBody>
                    <a:bodyPr/>
                    <a:lstStyle/>
                    <a:p>
                      <a:pPr algn="ctr" fontAlgn="ctr"/>
                      <a:r>
                        <a:rPr lang="en-US" sz="1800" b="0" i="0" u="none" strike="noStrike" dirty="0">
                          <a:solidFill>
                            <a:srgbClr val="000000"/>
                          </a:solidFill>
                          <a:effectLst/>
                          <a:latin typeface="+mn-lt"/>
                        </a:rPr>
                        <a:t>Java</a:t>
                      </a:r>
                    </a:p>
                  </a:txBody>
                  <a:tcPr marL="9525" marR="9525" marT="9525" marB="0" anchor="ctr"/>
                </a:tc>
                <a:tc>
                  <a:txBody>
                    <a:bodyPr/>
                    <a:lstStyle/>
                    <a:p>
                      <a:pPr algn="ctr" fontAlgn="ctr"/>
                      <a:r>
                        <a:rPr lang="ru-RU" sz="1800" b="0" i="0" u="none" strike="noStrike" dirty="0" smtClean="0">
                          <a:solidFill>
                            <a:srgbClr val="000000"/>
                          </a:solidFill>
                          <a:effectLst/>
                          <a:latin typeface="+mn-lt"/>
                        </a:rPr>
                        <a:t>16.66%</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-0.78%</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2</a:t>
                      </a:r>
                    </a:p>
                  </a:txBody>
                  <a:tcPr marL="9525" marR="9525" marT="9525" marB="0" anchor="ctr"/>
                </a:tc>
                <a:tc>
                  <a:txBody>
                    <a:bodyPr/>
                    <a:lstStyle/>
                    <a:p>
                      <a:pPr algn="ctr" fontAlgn="ctr"/>
                      <a:r>
                        <a:rPr lang="ru-RU" sz="1800" b="0" i="0" u="none" strike="noStrike">
                          <a:solidFill>
                            <a:srgbClr val="000000"/>
                          </a:solidFill>
                          <a:effectLst/>
                          <a:latin typeface="+mn-lt"/>
                        </a:rPr>
                        <a:t>2</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C000"/>
                          </a:solidFill>
                        </a:rPr>
                        <a:t>=</a:t>
                      </a:r>
                      <a:endParaRPr lang="ru-RU" sz="1800" b="1" dirty="0" smtClean="0">
                        <a:solidFill>
                          <a:srgbClr val="FFC000"/>
                        </a:solidFill>
                      </a:endParaRPr>
                    </a:p>
                  </a:txBody>
                  <a:tcPr anchor="ctr"/>
                </a:tc>
                <a:tc>
                  <a:txBody>
                    <a:bodyPr/>
                    <a:lstStyle/>
                    <a:p>
                      <a:pPr algn="ctr" fontAlgn="ctr"/>
                      <a:r>
                        <a:rPr lang="en-US" sz="1800" b="0" i="0" u="none" strike="noStrike" dirty="0">
                          <a:solidFill>
                            <a:srgbClr val="000000"/>
                          </a:solidFill>
                          <a:effectLst/>
                          <a:latin typeface="+mn-lt"/>
                        </a:rPr>
                        <a:t>C</a:t>
                      </a:r>
                    </a:p>
                  </a:txBody>
                  <a:tcPr marL="9525" marR="9525" marT="9525" marB="0" anchor="ctr"/>
                </a:tc>
                <a:tc>
                  <a:txBody>
                    <a:bodyPr/>
                    <a:lstStyle/>
                    <a:p>
                      <a:pPr algn="ctr" fontAlgn="ctr"/>
                      <a:r>
                        <a:rPr lang="ru-RU" sz="1800" b="0" i="0" u="none" strike="noStrike" dirty="0" smtClean="0">
                          <a:solidFill>
                            <a:srgbClr val="000000"/>
                          </a:solidFill>
                          <a:effectLst/>
                          <a:latin typeface="+mn-lt"/>
                        </a:rPr>
                        <a:t>15.21%</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-0.24%</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3</a:t>
                      </a:r>
                    </a:p>
                  </a:txBody>
                  <a:tcPr marL="9525" marR="9525" marT="9525" marB="0" anchor="ctr"/>
                </a:tc>
                <a:tc>
                  <a:txBody>
                    <a:bodyPr/>
                    <a:lstStyle/>
                    <a:p>
                      <a:pPr algn="ctr" fontAlgn="ctr"/>
                      <a:r>
                        <a:rPr lang="ru-RU" sz="1800" b="0" i="0" u="none" strike="noStrike" dirty="0">
                          <a:solidFill>
                            <a:srgbClr val="000000"/>
                          </a:solidFill>
                          <a:effectLst/>
                          <a:latin typeface="+mn-lt"/>
                        </a:rPr>
                        <a:t>3</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C000"/>
                          </a:solidFill>
                        </a:rPr>
                        <a:t>=</a:t>
                      </a:r>
                      <a:endParaRPr lang="ru-RU" sz="1800" b="1" dirty="0" smtClean="0">
                        <a:solidFill>
                          <a:srgbClr val="FFC000"/>
                        </a:solidFill>
                      </a:endParaRPr>
                    </a:p>
                  </a:txBody>
                  <a:tcPr anchor="ctr"/>
                </a:tc>
                <a:tc>
                  <a:txBody>
                    <a:bodyPr/>
                    <a:lstStyle/>
                    <a:p>
                      <a:pPr algn="ctr" fontAlgn="ctr"/>
                      <a:r>
                        <a:rPr lang="en-US" sz="1800" b="0" i="0" u="none" strike="noStrike">
                          <a:solidFill>
                            <a:srgbClr val="000000"/>
                          </a:solidFill>
                          <a:effectLst/>
                          <a:latin typeface="+mn-lt"/>
                        </a:rPr>
                        <a:t>Python</a:t>
                      </a:r>
                    </a:p>
                  </a:txBody>
                  <a:tcPr marL="9525" marR="9525" marT="9525" marB="0" anchor="ctr"/>
                </a:tc>
                <a:tc>
                  <a:txBody>
                    <a:bodyPr/>
                    <a:lstStyle/>
                    <a:p>
                      <a:pPr algn="ctr" fontAlgn="ctr"/>
                      <a:r>
                        <a:rPr lang="ru-RU" sz="1800" b="0" i="0" u="none" strike="noStrike" dirty="0" smtClean="0">
                          <a:solidFill>
                            <a:srgbClr val="000000"/>
                          </a:solidFill>
                          <a:effectLst/>
                          <a:latin typeface="+mn-lt"/>
                        </a:rPr>
                        <a:t>9.87%</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2.22%</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4</a:t>
                      </a:r>
                    </a:p>
                  </a:txBody>
                  <a:tcPr marL="9525" marR="9525" marT="9525" marB="0" anchor="ctr"/>
                </a:tc>
                <a:tc>
                  <a:txBody>
                    <a:bodyPr/>
                    <a:lstStyle/>
                    <a:p>
                      <a:pPr algn="ctr" fontAlgn="ctr"/>
                      <a:r>
                        <a:rPr lang="ru-RU" sz="1800" b="0" i="0" u="none" strike="noStrike" dirty="0">
                          <a:solidFill>
                            <a:srgbClr val="000000"/>
                          </a:solidFill>
                          <a:effectLst/>
                          <a:latin typeface="+mn-lt"/>
                        </a:rPr>
                        <a:t>4</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C000"/>
                          </a:solidFill>
                        </a:rPr>
                        <a:t>=</a:t>
                      </a:r>
                      <a:endParaRPr lang="ru-RU" sz="1800" b="1" dirty="0" smtClean="0">
                        <a:solidFill>
                          <a:srgbClr val="FFC000"/>
                        </a:solidFill>
                      </a:endParaRPr>
                    </a:p>
                  </a:txBody>
                  <a:tcPr anchor="ctr"/>
                </a:tc>
                <a:tc>
                  <a:txBody>
                    <a:bodyPr/>
                    <a:lstStyle/>
                    <a:p>
                      <a:pPr algn="ctr" fontAlgn="ctr"/>
                      <a:r>
                        <a:rPr lang="en-US" sz="1800" b="0" i="0" u="none" strike="noStrike">
                          <a:solidFill>
                            <a:srgbClr val="000000"/>
                          </a:solidFill>
                          <a:effectLst/>
                          <a:latin typeface="+mn-lt"/>
                        </a:rPr>
                        <a:t>C++</a:t>
                      </a:r>
                    </a:p>
                  </a:txBody>
                  <a:tcPr marL="9525" marR="9525" marT="9525" marB="0" anchor="ctr"/>
                </a:tc>
                <a:tc>
                  <a:txBody>
                    <a:bodyPr/>
                    <a:lstStyle/>
                    <a:p>
                      <a:pPr algn="ctr" fontAlgn="ctr"/>
                      <a:r>
                        <a:rPr lang="ru-RU" sz="1800" b="0" i="0" u="none" strike="noStrike" dirty="0" smtClean="0">
                          <a:solidFill>
                            <a:srgbClr val="000000"/>
                          </a:solidFill>
                          <a:effectLst/>
                          <a:latin typeface="+mn-lt"/>
                        </a:rPr>
                        <a:t>5.64%</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-1.76%</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5</a:t>
                      </a:r>
                    </a:p>
                  </a:txBody>
                  <a:tcPr marL="9525" marR="9525" marT="9525" marB="0" anchor="ctr"/>
                </a:tc>
                <a:tc>
                  <a:txBody>
                    <a:bodyPr/>
                    <a:lstStyle/>
                    <a:p>
                      <a:pPr algn="ctr" fontAlgn="ctr"/>
                      <a:r>
                        <a:rPr lang="ru-RU" sz="1800" b="0" i="0" u="none" strike="noStrike" dirty="0">
                          <a:solidFill>
                            <a:srgbClr val="000000"/>
                          </a:solidFill>
                          <a:effectLst/>
                          <a:latin typeface="+mn-lt"/>
                        </a:rPr>
                        <a:t>6</a:t>
                      </a:r>
                    </a:p>
                  </a:txBody>
                  <a:tcPr marL="9525" marR="9525" marT="9525" marB="0" anchor="ctr"/>
                </a:tc>
                <a:tc>
                  <a:txBody>
                    <a:bodyPr/>
                    <a:lstStyle/>
                    <a:p>
                      <a:pPr algn="ctr"/>
                      <a:r>
                        <a:rPr lang="ru-RU" sz="1800" b="1" dirty="0" smtClean="0">
                          <a:solidFill>
                            <a:srgbClr val="00B050"/>
                          </a:solidFill>
                        </a:rPr>
                        <a:t>↑</a:t>
                      </a:r>
                      <a:endParaRPr lang="ru-RU" dirty="0"/>
                    </a:p>
                  </a:txBody>
                  <a:tcPr anchor="ctr"/>
                </a:tc>
                <a:tc>
                  <a:txBody>
                    <a:bodyPr/>
                    <a:lstStyle/>
                    <a:p>
                      <a:pPr algn="ctr" fontAlgn="ctr"/>
                      <a:r>
                        <a:rPr lang="en-US" sz="1800" b="0" i="0" u="none" strike="noStrike" dirty="0" smtClean="0">
                          <a:solidFill>
                            <a:srgbClr val="000000"/>
                          </a:solidFill>
                          <a:effectLst/>
                          <a:latin typeface="+mn-lt"/>
                        </a:rPr>
                        <a:t>C#</a:t>
                      </a:r>
                      <a:endParaRPr lang="en-US"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3.40%</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0.10%</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6</a:t>
                      </a:r>
                    </a:p>
                  </a:txBody>
                  <a:tcPr marL="9525" marR="9525" marT="9525" marB="0" anchor="ctr"/>
                </a:tc>
                <a:tc>
                  <a:txBody>
                    <a:bodyPr/>
                    <a:lstStyle/>
                    <a:p>
                      <a:pPr algn="ctr" fontAlgn="ctr"/>
                      <a:r>
                        <a:rPr lang="ru-RU" sz="1800" b="0" i="0" u="none" strike="noStrike" dirty="0">
                          <a:solidFill>
                            <a:srgbClr val="000000"/>
                          </a:solidFill>
                          <a:effectLst/>
                          <a:latin typeface="+mn-lt"/>
                        </a:rPr>
                        <a:t>5</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FF0000"/>
                          </a:solidFill>
                        </a:rPr>
                        <a:t>↓</a:t>
                      </a:r>
                    </a:p>
                  </a:txBody>
                  <a:tcPr anchor="ctr"/>
                </a:tc>
                <a:tc>
                  <a:txBody>
                    <a:bodyPr/>
                    <a:lstStyle/>
                    <a:p>
                      <a:pPr algn="ctr" fontAlgn="ctr"/>
                      <a:r>
                        <a:rPr lang="en-US" sz="1800" b="0" i="0" u="none" strike="noStrike" dirty="0" smtClean="0">
                          <a:solidFill>
                            <a:srgbClr val="000000"/>
                          </a:solidFill>
                          <a:effectLst/>
                          <a:latin typeface="+mn-lt"/>
                        </a:rPr>
                        <a:t>Visual Basic .NET</a:t>
                      </a:r>
                      <a:endParaRPr lang="en-US"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3.29%</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-2.02%</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7</a:t>
                      </a:r>
                    </a:p>
                  </a:txBody>
                  <a:tcPr marL="9525" marR="9525" marT="9525" marB="0" anchor="ctr"/>
                </a:tc>
                <a:tc>
                  <a:txBody>
                    <a:bodyPr/>
                    <a:lstStyle/>
                    <a:p>
                      <a:pPr algn="ctr" fontAlgn="ctr"/>
                      <a:r>
                        <a:rPr lang="ru-RU" sz="1800" b="0" i="0" u="none" strike="noStrike" dirty="0">
                          <a:solidFill>
                            <a:srgbClr val="000000"/>
                          </a:solidFill>
                          <a:effectLst/>
                          <a:latin typeface="+mn-lt"/>
                        </a:rPr>
                        <a:t>8</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B050"/>
                          </a:solidFill>
                        </a:rPr>
                        <a:t>↑</a:t>
                      </a:r>
                      <a:endParaRPr lang="ru-RU" sz="1800" b="1" dirty="0" smtClean="0">
                        <a:solidFill>
                          <a:srgbClr val="FF0000"/>
                        </a:solidFil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mn-lt"/>
                        </a:rPr>
                        <a:t>JavaScript</a:t>
                      </a:r>
                    </a:p>
                  </a:txBody>
                  <a:tcPr marL="9525" marR="9525" marT="9525" marB="0" anchor="ctr"/>
                </a:tc>
                <a:tc>
                  <a:txBody>
                    <a:bodyPr/>
                    <a:lstStyle/>
                    <a:p>
                      <a:pPr algn="ctr" fontAlgn="ctr"/>
                      <a:r>
                        <a:rPr lang="ru-RU" sz="1800" b="0" i="0" u="none" strike="noStrike" dirty="0" smtClean="0">
                          <a:solidFill>
                            <a:srgbClr val="000000"/>
                          </a:solidFill>
                          <a:effectLst/>
                          <a:latin typeface="+mn-lt"/>
                        </a:rPr>
                        <a:t>2.13%</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-0.00%</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8</a:t>
                      </a:r>
                    </a:p>
                  </a:txBody>
                  <a:tcPr marL="9525" marR="9525" marT="9525" marB="0" anchor="ctr"/>
                </a:tc>
                <a:tc>
                  <a:txBody>
                    <a:bodyPr/>
                    <a:lstStyle/>
                    <a:p>
                      <a:pPr algn="ctr" fontAlgn="ctr"/>
                      <a:r>
                        <a:rPr lang="ru-RU" sz="1800" b="0" i="0" u="none" strike="noStrike" dirty="0">
                          <a:solidFill>
                            <a:srgbClr val="000000"/>
                          </a:solidFill>
                          <a:effectLst/>
                          <a:latin typeface="+mn-lt"/>
                        </a:rPr>
                        <a:t>9</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00B050"/>
                          </a:solidFill>
                        </a:rPr>
                        <a:t>↑</a:t>
                      </a:r>
                      <a:endParaRPr lang="ru-RU" sz="1800" b="1" dirty="0" smtClean="0">
                        <a:solidFill>
                          <a:srgbClr val="FF0000"/>
                        </a:solidFil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mn-lt"/>
                        </a:rPr>
                        <a:t>SQL</a:t>
                      </a:r>
                    </a:p>
                  </a:txBody>
                  <a:tcPr marL="9525" marR="9525" marT="9525" marB="0" anchor="ctr"/>
                </a:tc>
                <a:tc>
                  <a:txBody>
                    <a:bodyPr/>
                    <a:lstStyle/>
                    <a:p>
                      <a:pPr algn="ctr" fontAlgn="ctr"/>
                      <a:r>
                        <a:rPr lang="ru-RU" sz="1800" b="0" i="0" u="none" strike="noStrike" dirty="0" smtClean="0">
                          <a:solidFill>
                            <a:srgbClr val="000000"/>
                          </a:solidFill>
                          <a:effectLst/>
                          <a:latin typeface="+mn-lt"/>
                        </a:rPr>
                        <a:t>1.94%</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-0.12%</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9</a:t>
                      </a:r>
                    </a:p>
                  </a:txBody>
                  <a:tcPr marL="9525" marR="9525" marT="9525" marB="0" anchor="ctr"/>
                </a:tc>
                <a:tc>
                  <a:txBody>
                    <a:bodyPr/>
                    <a:lstStyle/>
                    <a:p>
                      <a:pPr algn="ctr" fontAlgn="ctr"/>
                      <a:r>
                        <a:rPr lang="ru-RU" sz="1800" b="0" i="0" u="none" strike="noStrike" dirty="0" smtClean="0">
                          <a:solidFill>
                            <a:srgbClr val="000000"/>
                          </a:solidFill>
                          <a:effectLst/>
                          <a:latin typeface="+mn-lt"/>
                        </a:rPr>
                        <a:t>7</a:t>
                      </a:r>
                      <a:endParaRPr lang="ru-RU" sz="1800" b="0" i="0" u="none" strike="noStrike" dirty="0">
                        <a:solidFill>
                          <a:srgbClr val="000000"/>
                        </a:solidFill>
                        <a:effectLst/>
                        <a:latin typeface="+mn-lt"/>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dirty="0" smtClean="0">
                          <a:solidFill>
                            <a:srgbClr val="FF0000"/>
                          </a:solidFill>
                        </a:rPr>
                        <a:t>↓</a:t>
                      </a:r>
                      <a:endParaRPr lang="ru-RU" dirty="0" smtClean="0"/>
                    </a:p>
                  </a:txBody>
                  <a:tcPr anchor="ctr"/>
                </a:tc>
                <a:tc>
                  <a:txBody>
                    <a:bodyPr/>
                    <a:lstStyle/>
                    <a:p>
                      <a:pPr algn="ctr" fontAlgn="ctr"/>
                      <a:r>
                        <a:rPr lang="en-US" sz="1800" b="0" i="0" u="none" strike="noStrike" dirty="0" smtClean="0">
                          <a:solidFill>
                            <a:srgbClr val="000000"/>
                          </a:solidFill>
                          <a:effectLst/>
                          <a:latin typeface="+mn-lt"/>
                        </a:rPr>
                        <a:t>PHP</a:t>
                      </a:r>
                      <a:endParaRPr lang="en-US"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1.86%</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-0.91%</a:t>
                      </a:r>
                      <a:endParaRPr lang="ru-RU" sz="1800" b="0" i="0" u="none" strike="noStrike" dirty="0">
                        <a:solidFill>
                          <a:srgbClr val="000000"/>
                        </a:solidFill>
                        <a:effectLst/>
                        <a:latin typeface="+mn-lt"/>
                      </a:endParaRPr>
                    </a:p>
                  </a:txBody>
                  <a:tcPr marL="9525" marR="9525" marT="9525" marB="0" anchor="ctr"/>
                </a:tc>
              </a:tr>
              <a:tr h="370840">
                <a:tc>
                  <a:txBody>
                    <a:bodyPr/>
                    <a:lstStyle/>
                    <a:p>
                      <a:pPr algn="ctr" fontAlgn="ctr"/>
                      <a:r>
                        <a:rPr lang="ru-RU" sz="1800" b="0" i="0" u="none" strike="noStrike">
                          <a:solidFill>
                            <a:srgbClr val="000000"/>
                          </a:solidFill>
                          <a:effectLst/>
                          <a:latin typeface="+mn-lt"/>
                        </a:rPr>
                        <a:t>10</a:t>
                      </a:r>
                    </a:p>
                  </a:txBody>
                  <a:tcPr marL="9525" marR="9525" marT="9525" marB="0" anchor="ctr"/>
                </a:tc>
                <a:tc>
                  <a:txBody>
                    <a:bodyPr/>
                    <a:lstStyle/>
                    <a:p>
                      <a:pPr algn="ctr" fontAlgn="ctr"/>
                      <a:r>
                        <a:rPr lang="ru-RU" sz="1800" b="0" i="0" u="none" strike="noStrike" dirty="0" smtClean="0">
                          <a:solidFill>
                            <a:srgbClr val="000000"/>
                          </a:solidFill>
                          <a:effectLst/>
                          <a:latin typeface="+mn-lt"/>
                        </a:rPr>
                        <a:t>10</a:t>
                      </a:r>
                      <a:endParaRPr lang="ru-RU" sz="1800" b="0" i="0" u="none" strike="noStrike" dirty="0">
                        <a:solidFill>
                          <a:srgbClr val="000000"/>
                        </a:solidFill>
                        <a:effectLst/>
                        <a:latin typeface="+mn-lt"/>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C000"/>
                          </a:solidFill>
                        </a:rPr>
                        <a:t>=</a:t>
                      </a:r>
                      <a:endParaRPr lang="ru-RU" dirty="0" smtClean="0"/>
                    </a:p>
                  </a:txBody>
                  <a:tcPr anchor="ctr"/>
                </a:tc>
                <a:tc>
                  <a:txBody>
                    <a:bodyPr/>
                    <a:lstStyle/>
                    <a:p>
                      <a:pPr algn="ctr" fontAlgn="ctr"/>
                      <a:r>
                        <a:rPr lang="en-US" sz="1800" b="0" i="0" u="none" strike="noStrike" dirty="0">
                          <a:solidFill>
                            <a:srgbClr val="000000"/>
                          </a:solidFill>
                          <a:effectLst/>
                          <a:latin typeface="+mn-lt"/>
                        </a:rPr>
                        <a:t>Objective-C</a:t>
                      </a:r>
                    </a:p>
                  </a:txBody>
                  <a:tcPr marL="9525" marR="9525" marT="9525" marB="0" anchor="ctr"/>
                </a:tc>
                <a:tc>
                  <a:txBody>
                    <a:bodyPr/>
                    <a:lstStyle/>
                    <a:p>
                      <a:pPr algn="ctr" fontAlgn="ctr"/>
                      <a:r>
                        <a:rPr lang="ru-RU" sz="1800" b="0" i="0" u="none" strike="noStrike" dirty="0" smtClean="0">
                          <a:solidFill>
                            <a:srgbClr val="000000"/>
                          </a:solidFill>
                          <a:effectLst/>
                          <a:latin typeface="+mn-lt"/>
                        </a:rPr>
                        <a:t>1.84%</a:t>
                      </a:r>
                      <a:endParaRPr lang="ru-RU" sz="1800" b="0" i="0" u="none" strike="noStrike" dirty="0">
                        <a:solidFill>
                          <a:srgbClr val="000000"/>
                        </a:solidFill>
                        <a:effectLst/>
                        <a:latin typeface="+mn-lt"/>
                      </a:endParaRPr>
                    </a:p>
                  </a:txBody>
                  <a:tcPr marL="9525" marR="9525" marT="9525" marB="0" anchor="ctr"/>
                </a:tc>
                <a:tc>
                  <a:txBody>
                    <a:bodyPr/>
                    <a:lstStyle/>
                    <a:p>
                      <a:pPr algn="ctr" fontAlgn="ctr"/>
                      <a:r>
                        <a:rPr lang="ru-RU" sz="1800" b="0" i="0" u="none" strike="noStrike" dirty="0" smtClean="0">
                          <a:solidFill>
                            <a:srgbClr val="000000"/>
                          </a:solidFill>
                          <a:effectLst/>
                          <a:latin typeface="+mn-lt"/>
                        </a:rPr>
                        <a:t>0.33%</a:t>
                      </a:r>
                      <a:endParaRPr lang="ru-RU" sz="1800" b="0" i="0" u="none" strike="noStrike" dirty="0">
                        <a:solidFill>
                          <a:srgbClr val="000000"/>
                        </a:solidFill>
                        <a:effectLst/>
                        <a:latin typeface="+mn-lt"/>
                      </a:endParaRPr>
                    </a:p>
                  </a:txBody>
                  <a:tcPr marL="9525" marR="9525" marT="9525" marB="0" anchor="ctr"/>
                </a:tc>
              </a:tr>
            </a:tbl>
          </a:graphicData>
        </a:graphic>
      </p:graphicFrame>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3</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205924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endParaRPr lang="ru-RU" sz="800" smtClean="0">
              <a:solidFill>
                <a:schemeClr val="bg1"/>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chemeClr val="bg1"/>
                </a:solidFill>
                <a:highlight>
                  <a:srgbClr val="FFFFFF"/>
                </a:highlight>
                <a:latin typeface="Consolas" panose="020B0609020204030204" pitchFamily="49" charset="0"/>
              </a:rPr>
              <a:t>using namespace </a:t>
            </a:r>
            <a:r>
              <a:rPr lang="ru-RU" sz="1600" i="1" smtClean="0">
                <a:solidFill>
                  <a:schemeClr val="bg1"/>
                </a:solidFill>
                <a:highlight>
                  <a:srgbClr val="FFFFFF"/>
                </a:highlight>
                <a:latin typeface="Consolas" panose="020B0609020204030204" pitchFamily="49" charset="0"/>
              </a:rPr>
              <a:t>std</a:t>
            </a:r>
            <a:r>
              <a:rPr lang="ru-RU" sz="1600" smtClean="0">
                <a:solidFill>
                  <a:schemeClr val="bg1"/>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smtClean="0">
                <a:solidFill>
                  <a:srgbClr val="0000FF"/>
                </a:solidFill>
                <a:highlight>
                  <a:srgbClr val="FFFFFF"/>
                </a:highlight>
                <a:latin typeface="Consolas" panose="020B0609020204030204" pitchFamily="49" charset="0"/>
              </a:rPr>
              <a:t>float</a:t>
            </a:r>
            <a:r>
              <a:rPr lang="en-US" sz="1600" smtClean="0">
                <a:solidFill>
                  <a:srgbClr val="000000"/>
                </a:solidFill>
                <a:highlight>
                  <a:srgbClr val="FFFFFF"/>
                </a:highlight>
                <a:latin typeface="Consolas" panose="020B0609020204030204" pitchFamily="49" charset="0"/>
              </a:rPr>
              <a: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v</a:t>
            </a:r>
            <a:r>
              <a:rPr lang="ru-RU" sz="1600" smtClean="0">
                <a:solidFill>
                  <a:srgbClr val="000000"/>
                </a:solidFill>
                <a:highlight>
                  <a:srgbClr val="FFFFFF"/>
                </a:highlight>
                <a:latin typeface="Consolas" panose="020B0609020204030204" pitchFamily="49" charset="0"/>
              </a:rPr>
              <a:t> = </a:t>
            </a:r>
            <a:r>
              <a:rPr lang="ru-RU" sz="1600" b="1" i="1" smtClean="0">
                <a:solidFill>
                  <a:srgbClr val="FF0000"/>
                </a:solidFill>
                <a:highlight>
                  <a:srgbClr val="FFFFFF"/>
                </a:highlight>
                <a:latin typeface="Consolas" panose="020B0609020204030204" pitchFamily="49" charset="0"/>
              </a:rPr>
              <a:t>sqrt</a:t>
            </a:r>
            <a:r>
              <a:rPr lang="ru-RU" sz="1600" b="1" smtClean="0">
                <a:solidFill>
                  <a:srgbClr val="FF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b="1" smtClean="0">
                <a:solidFill>
                  <a:srgbClr val="FF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b="1" i="1" smtClean="0">
                <a:solidFill>
                  <a:srgbClr val="FF0000"/>
                </a:solidFill>
                <a:highlight>
                  <a:srgbClr val="FFFFFF"/>
                </a:highlight>
                <a:latin typeface="Consolas" panose="020B0609020204030204" pitchFamily="49" charset="0"/>
              </a:rPr>
              <a:t>_getch</a:t>
            </a:r>
            <a:r>
              <a:rPr lang="ru-RU" sz="1600" b="1" smtClean="0">
                <a:solidFill>
                  <a:srgbClr val="FF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3" name="Rectangle 4"/>
          <p:cNvSpPr>
            <a:spLocks noChangeArrowheads="1"/>
          </p:cNvSpPr>
          <p:nvPr/>
        </p:nvSpPr>
        <p:spPr bwMode="auto">
          <a:xfrm>
            <a:off x="0" y="2133600"/>
            <a:ext cx="184150" cy="369888"/>
          </a:xfrm>
          <a:prstGeom prst="rect">
            <a:avLst/>
          </a:prstGeom>
          <a:noFill/>
          <a:ln w="9525">
            <a:noFill/>
            <a:miter lim="800000"/>
            <a:headEnd/>
            <a:tailEnd/>
          </a:ln>
        </p:spPr>
        <p:txBody>
          <a:bodyPr wrap="none" anchor="ctr">
            <a:spAutoFit/>
          </a:bodyPr>
          <a:lstStyle/>
          <a:p>
            <a:endParaRPr lang="ru-RU"/>
          </a:p>
        </p:txBody>
      </p:sp>
      <p:sp>
        <p:nvSpPr>
          <p:cNvPr id="46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ru-RU"/>
          </a:p>
        </p:txBody>
      </p:sp>
      <p:sp>
        <p:nvSpPr>
          <p:cNvPr id="46085" name="Rectangle 6"/>
          <p:cNvSpPr>
            <a:spLocks noChangeArrowheads="1"/>
          </p:cNvSpPr>
          <p:nvPr/>
        </p:nvSpPr>
        <p:spPr bwMode="auto">
          <a:xfrm>
            <a:off x="0" y="552450"/>
            <a:ext cx="184150" cy="369888"/>
          </a:xfrm>
          <a:prstGeom prst="rect">
            <a:avLst/>
          </a:prstGeom>
          <a:noFill/>
          <a:ln w="9525">
            <a:noFill/>
            <a:miter lim="800000"/>
            <a:headEnd/>
            <a:tailEnd/>
          </a:ln>
        </p:spPr>
        <p:txBody>
          <a:bodyPr wrap="none" anchor="ctr">
            <a:spAutoFit/>
          </a:bodyPr>
          <a:lstStyle/>
          <a:p>
            <a:endParaRPr lang="ru-RU"/>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30</a:t>
            </a:fld>
            <a:endParaRPr lang="ru-RU"/>
          </a:p>
        </p:txBody>
      </p:sp>
      <p:sp>
        <p:nvSpPr>
          <p:cNvPr id="11" name="Скругленная прямоугольная выноска 10"/>
          <p:cNvSpPr/>
          <p:nvPr/>
        </p:nvSpPr>
        <p:spPr>
          <a:xfrm>
            <a:off x="4881554" y="1424836"/>
            <a:ext cx="3000375" cy="881636"/>
          </a:xfrm>
          <a:prstGeom prst="wedgeRoundRectCallout">
            <a:avLst>
              <a:gd name="adj1" fmla="val -19867"/>
              <a:gd name="adj2" fmla="val 49974"/>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solidFill>
              </a:rPr>
              <a:t>Библиотечные  функции </a:t>
            </a:r>
            <a:r>
              <a:rPr lang="en-US" sz="2200" b="1" dirty="0">
                <a:solidFill>
                  <a:schemeClr val="tx1"/>
                </a:solidFill>
              </a:rPr>
              <a:t>sqrt</a:t>
            </a:r>
            <a:r>
              <a:rPr lang="en-US" b="1" dirty="0">
                <a:solidFill>
                  <a:schemeClr val="tx1"/>
                </a:solidFill>
              </a:rPr>
              <a:t> </a:t>
            </a:r>
            <a:r>
              <a:rPr lang="ru-RU" b="1" dirty="0">
                <a:solidFill>
                  <a:schemeClr val="tx1"/>
                </a:solidFill>
              </a:rPr>
              <a:t>и </a:t>
            </a:r>
            <a:r>
              <a:rPr lang="ru-RU" b="1" dirty="0" smtClean="0">
                <a:solidFill>
                  <a:schemeClr val="tx1"/>
                </a:solidFill>
              </a:rPr>
              <a:t>_</a:t>
            </a:r>
            <a:r>
              <a:rPr lang="en-US" sz="2200" b="1" dirty="0" smtClean="0">
                <a:solidFill>
                  <a:schemeClr val="tx1"/>
                </a:solidFill>
              </a:rPr>
              <a:t>getch </a:t>
            </a:r>
            <a:endParaRPr lang="ru-RU" sz="2200" b="1" dirty="0">
              <a:solidFill>
                <a:schemeClr val="tx1"/>
              </a:solidFill>
            </a:endParaRPr>
          </a:p>
        </p:txBody>
      </p:sp>
      <p:sp>
        <p:nvSpPr>
          <p:cNvPr id="12"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62665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Библиотечные функции</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endParaRPr lang="ru-RU" sz="800" dirty="0" smtClean="0">
              <a:solidFill>
                <a:schemeClr val="bg1"/>
              </a:solidFill>
              <a:highlight>
                <a:srgbClr val="FFFFFF"/>
              </a:highlight>
              <a:latin typeface="Consolas" panose="020B0609020204030204" pitchFamily="49" charset="0"/>
            </a:endParaRPr>
          </a:p>
          <a:p>
            <a:pPr marL="0" indent="0">
              <a:tabLst>
                <a:tab pos="2593975" algn="l"/>
              </a:tabLst>
            </a:pPr>
            <a:r>
              <a:rPr lang="ru-RU" dirty="0"/>
              <a:t>Описываются в заголовочных файлах, включаемых в программу с помощью директивы </a:t>
            </a:r>
            <a:r>
              <a:rPr lang="en-US" b="1" dirty="0"/>
              <a:t>#include</a:t>
            </a:r>
          </a:p>
          <a:p>
            <a:pPr marL="0" indent="0">
              <a:tabLst>
                <a:tab pos="2593975" algn="l"/>
              </a:tabLst>
            </a:pPr>
            <a:r>
              <a:rPr lang="ru-RU" dirty="0"/>
              <a:t>Исходные тексты (если они доступны) хранятся в</a:t>
            </a:r>
            <a:r>
              <a:rPr lang="en-US" dirty="0"/>
              <a:t> </a:t>
            </a:r>
            <a:r>
              <a:rPr lang="ru-RU" dirty="0"/>
              <a:t>одноименных файлах с расширением </a:t>
            </a:r>
            <a:r>
              <a:rPr lang="en-US" dirty="0" err="1"/>
              <a:t>cpp</a:t>
            </a:r>
            <a:r>
              <a:rPr lang="ru-RU" dirty="0"/>
              <a:t>.</a:t>
            </a:r>
          </a:p>
          <a:p>
            <a:pPr marL="0" indent="0">
              <a:tabLst>
                <a:tab pos="2593975" algn="l"/>
              </a:tabLst>
            </a:pPr>
            <a:r>
              <a:rPr lang="ru-RU" dirty="0"/>
              <a:t>Откомпилированные функции хранятся в объектных (с расширением </a:t>
            </a:r>
            <a:r>
              <a:rPr lang="en-US" dirty="0" err="1"/>
              <a:t>obj</a:t>
            </a:r>
            <a:r>
              <a:rPr lang="ru-RU" dirty="0"/>
              <a:t>)</a:t>
            </a:r>
            <a:r>
              <a:rPr lang="en-US" dirty="0"/>
              <a:t> </a:t>
            </a:r>
            <a:r>
              <a:rPr lang="ru-RU" dirty="0"/>
              <a:t>или библиотечных (с расширением </a:t>
            </a:r>
            <a:r>
              <a:rPr lang="en-US" dirty="0"/>
              <a:t>lib) </a:t>
            </a:r>
            <a:r>
              <a:rPr lang="ru-RU" dirty="0"/>
              <a:t>файлах.</a:t>
            </a:r>
          </a:p>
          <a:p>
            <a:pPr marL="0" indent="0">
              <a:tabLst>
                <a:tab pos="2593975" algn="l"/>
              </a:tabLst>
            </a:pPr>
            <a:r>
              <a:rPr lang="ru-RU" dirty="0"/>
              <a:t>Примеры обращений к встроенным функциям:</a:t>
            </a:r>
            <a:r>
              <a:rPr lang="en-US" sz="1600" dirty="0"/>
              <a:t/>
            </a:r>
            <a:br>
              <a:rPr lang="en-US" sz="1600" dirty="0"/>
            </a:br>
            <a:endParaRPr lang="ru-RU" sz="1600" dirty="0"/>
          </a:p>
          <a:p>
            <a:pPr marL="457200" indent="-457200">
              <a:buNone/>
              <a:tabLst>
                <a:tab pos="1255713" algn="l"/>
                <a:tab pos="5472113" algn="l"/>
              </a:tabLst>
            </a:pPr>
            <a:r>
              <a:rPr lang="en-US" sz="2400" b="1" dirty="0">
                <a:solidFill>
                  <a:schemeClr val="bg2"/>
                </a:solidFill>
                <a:latin typeface="Consolas" panose="020B0609020204030204" pitchFamily="49" charset="0"/>
                <a:cs typeface="Consolas" panose="020B0609020204030204" pitchFamily="49" charset="0"/>
              </a:rPr>
              <a:t>		</a:t>
            </a:r>
            <a:r>
              <a:rPr lang="ru-RU" sz="2400" i="1" dirty="0" smtClean="0">
                <a:solidFill>
                  <a:srgbClr val="880000"/>
                </a:solidFill>
                <a:highlight>
                  <a:srgbClr val="FFFFFF"/>
                </a:highlight>
                <a:latin typeface="Consolas" panose="020B0609020204030204" pitchFamily="49" charset="0"/>
              </a:rPr>
              <a:t>sqrt</a:t>
            </a:r>
            <a:r>
              <a:rPr lang="ru-RU" sz="2400" dirty="0" smtClean="0">
                <a:solidFill>
                  <a:srgbClr val="000000"/>
                </a:solidFill>
                <a:highlight>
                  <a:srgbClr val="FFFFFF"/>
                </a:highlight>
                <a:latin typeface="Consolas" panose="020B0609020204030204" pitchFamily="49" charset="0"/>
              </a:rPr>
              <a:t>(2.0 </a:t>
            </a:r>
            <a:r>
              <a:rPr lang="ru-RU" sz="2400" dirty="0">
                <a:solidFill>
                  <a:schemeClr val="tx1"/>
                </a:solidFill>
                <a:highlight>
                  <a:srgbClr val="FFFFFF"/>
                </a:highlight>
                <a:latin typeface="Consolas" panose="020B0609020204030204" pitchFamily="49" charset="0"/>
              </a:rPr>
              <a:t>*</a:t>
            </a:r>
            <a:r>
              <a:rPr lang="ru-RU" sz="2400" dirty="0">
                <a:solidFill>
                  <a:srgbClr val="000000"/>
                </a:solidFill>
                <a:highlight>
                  <a:srgbClr val="FFFFFF"/>
                </a:highlight>
                <a:latin typeface="Consolas" panose="020B0609020204030204" pitchFamily="49" charset="0"/>
              </a:rPr>
              <a:t> </a:t>
            </a:r>
            <a:r>
              <a:rPr lang="ru-RU" sz="2400" dirty="0">
                <a:solidFill>
                  <a:srgbClr val="000080"/>
                </a:solidFill>
                <a:highlight>
                  <a:srgbClr val="FFFFFF"/>
                </a:highlight>
                <a:latin typeface="Consolas" panose="020B0609020204030204" pitchFamily="49" charset="0"/>
              </a:rPr>
              <a:t>g </a:t>
            </a:r>
            <a:r>
              <a:rPr lang="ru-RU" sz="2400" dirty="0">
                <a:solidFill>
                  <a:schemeClr val="tx1"/>
                </a:solidFill>
                <a:highlight>
                  <a:srgbClr val="FFFFFF"/>
                </a:highlight>
                <a:latin typeface="Consolas" panose="020B0609020204030204" pitchFamily="49" charset="0"/>
              </a:rPr>
              <a:t>*</a:t>
            </a:r>
            <a:r>
              <a:rPr lang="ru-RU" sz="2400" dirty="0">
                <a:solidFill>
                  <a:srgbClr val="000000"/>
                </a:solidFill>
                <a:highlight>
                  <a:srgbClr val="FFFFFF"/>
                </a:highlight>
                <a:latin typeface="Consolas" panose="020B0609020204030204" pitchFamily="49" charset="0"/>
              </a:rPr>
              <a:t> </a:t>
            </a:r>
            <a:r>
              <a:rPr lang="ru-RU" sz="2400" dirty="0">
                <a:solidFill>
                  <a:srgbClr val="000080"/>
                </a:solidFill>
                <a:highlight>
                  <a:srgbClr val="FFFFFF"/>
                </a:highlight>
                <a:latin typeface="Consolas" panose="020B0609020204030204" pitchFamily="49" charset="0"/>
              </a:rPr>
              <a:t>h</a:t>
            </a:r>
            <a:r>
              <a:rPr lang="ru-RU" sz="2400" dirty="0">
                <a:solidFill>
                  <a:srgbClr val="000000"/>
                </a:solidFill>
                <a:highlight>
                  <a:srgbClr val="FFFFFF"/>
                </a:highlight>
                <a:latin typeface="Consolas" panose="020B0609020204030204" pitchFamily="49" charset="0"/>
              </a:rPr>
              <a:t>);</a:t>
            </a:r>
            <a:r>
              <a:rPr lang="en-US" sz="2400" b="1" dirty="0" smtClean="0">
                <a:solidFill>
                  <a:schemeClr val="bg2"/>
                </a:solidFill>
                <a:latin typeface="Consolas" panose="020B0609020204030204" pitchFamily="49" charset="0"/>
                <a:cs typeface="Consolas" panose="020B0609020204030204" pitchFamily="49" charset="0"/>
              </a:rPr>
              <a:t> </a:t>
            </a:r>
            <a:r>
              <a:rPr lang="ru-RU" sz="2400" b="1" dirty="0" smtClean="0">
                <a:solidFill>
                  <a:schemeClr val="bg2"/>
                </a:solidFill>
                <a:latin typeface="Consolas" panose="020B0609020204030204" pitchFamily="49" charset="0"/>
                <a:cs typeface="Consolas" panose="020B0609020204030204" pitchFamily="49" charset="0"/>
              </a:rPr>
              <a:t> </a:t>
            </a:r>
            <a:r>
              <a:rPr lang="en-US" sz="2400" b="1" dirty="0">
                <a:solidFill>
                  <a:schemeClr val="bg2"/>
                </a:solidFill>
                <a:latin typeface="Consolas" panose="020B0609020204030204" pitchFamily="49" charset="0"/>
                <a:cs typeface="Consolas" panose="020B0609020204030204" pitchFamily="49" charset="0"/>
              </a:rPr>
              <a:t>	</a:t>
            </a:r>
            <a:r>
              <a:rPr lang="ru-RU" sz="2400" b="1" dirty="0">
                <a:solidFill>
                  <a:schemeClr val="bg2"/>
                </a:solidFill>
                <a:latin typeface="Consolas" panose="020B0609020204030204" pitchFamily="49" charset="0"/>
                <a:cs typeface="Consolas" panose="020B0609020204030204" pitchFamily="49" charset="0"/>
              </a:rPr>
              <a:t>	</a:t>
            </a:r>
            <a:r>
              <a:rPr lang="ru-RU" sz="2400" dirty="0">
                <a:solidFill>
                  <a:srgbClr val="008000"/>
                </a:solidFill>
                <a:latin typeface="Consolas" panose="020B0609020204030204" pitchFamily="49" charset="0"/>
                <a:cs typeface="Consolas" panose="020B0609020204030204" pitchFamily="49" charset="0"/>
              </a:rPr>
              <a:t>// </a:t>
            </a:r>
            <a:r>
              <a:rPr lang="en-US" sz="2400" dirty="0">
                <a:solidFill>
                  <a:srgbClr val="008000"/>
                </a:solidFill>
                <a:latin typeface="Consolas" panose="020B0609020204030204" pitchFamily="49" charset="0"/>
                <a:cs typeface="Consolas" panose="020B0609020204030204" pitchFamily="49" charset="0"/>
              </a:rPr>
              <a:t>math.h </a:t>
            </a:r>
          </a:p>
          <a:p>
            <a:pPr marL="457200" indent="-457200">
              <a:buNone/>
              <a:tabLst>
                <a:tab pos="1255713" algn="l"/>
                <a:tab pos="5472113" algn="l"/>
              </a:tabLst>
            </a:pPr>
            <a:r>
              <a:rPr lang="ru-RU" sz="2400" b="1" dirty="0">
                <a:solidFill>
                  <a:schemeClr val="bg2"/>
                </a:solidFill>
                <a:latin typeface="Consolas" panose="020B0609020204030204" pitchFamily="49" charset="0"/>
                <a:cs typeface="Consolas" panose="020B0609020204030204" pitchFamily="49" charset="0"/>
              </a:rPr>
              <a:t> </a:t>
            </a:r>
            <a:r>
              <a:rPr lang="en-US" sz="2400" b="1" dirty="0">
                <a:solidFill>
                  <a:schemeClr val="bg2"/>
                </a:solidFill>
                <a:latin typeface="Consolas" panose="020B0609020204030204" pitchFamily="49" charset="0"/>
                <a:cs typeface="Consolas" panose="020B0609020204030204" pitchFamily="49" charset="0"/>
              </a:rPr>
              <a:t>		</a:t>
            </a:r>
            <a:r>
              <a:rPr lang="ru-RU" sz="2400" i="1" dirty="0" smtClean="0">
                <a:solidFill>
                  <a:srgbClr val="880000"/>
                </a:solidFill>
                <a:highlight>
                  <a:srgbClr val="FFFFFF"/>
                </a:highlight>
                <a:latin typeface="Consolas" panose="020B0609020204030204" pitchFamily="49" charset="0"/>
              </a:rPr>
              <a:t>_</a:t>
            </a:r>
            <a:r>
              <a:rPr lang="ru-RU" sz="2400" i="1" dirty="0">
                <a:solidFill>
                  <a:srgbClr val="880000"/>
                </a:solidFill>
                <a:highlight>
                  <a:srgbClr val="FFFFFF"/>
                </a:highlight>
                <a:latin typeface="Consolas" panose="020B0609020204030204" pitchFamily="49" charset="0"/>
              </a:rPr>
              <a:t>getch</a:t>
            </a:r>
            <a:r>
              <a:rPr lang="ru-RU" sz="2400" dirty="0">
                <a:solidFill>
                  <a:srgbClr val="000000"/>
                </a:solidFill>
                <a:highlight>
                  <a:srgbClr val="FFFFFF"/>
                </a:highlight>
                <a:latin typeface="Consolas" panose="020B0609020204030204" pitchFamily="49" charset="0"/>
              </a:rPr>
              <a:t>(); </a:t>
            </a:r>
            <a:r>
              <a:rPr lang="en-US" sz="2400" b="1" dirty="0">
                <a:solidFill>
                  <a:schemeClr val="tx1"/>
                </a:solidFill>
                <a:latin typeface="Consolas" panose="020B0609020204030204" pitchFamily="49" charset="0"/>
                <a:cs typeface="Consolas" panose="020B0609020204030204" pitchFamily="49" charset="0"/>
              </a:rPr>
              <a:t>	</a:t>
            </a:r>
            <a:r>
              <a:rPr lang="en-US" sz="2400" dirty="0">
                <a:solidFill>
                  <a:srgbClr val="008000"/>
                </a:solidFill>
                <a:latin typeface="Consolas" panose="020B0609020204030204" pitchFamily="49" charset="0"/>
                <a:cs typeface="Consolas" panose="020B0609020204030204" pitchFamily="49" charset="0"/>
              </a:rPr>
              <a:t>	</a:t>
            </a:r>
            <a:r>
              <a:rPr lang="ru-RU" sz="2400" dirty="0">
                <a:solidFill>
                  <a:srgbClr val="008000"/>
                </a:solidFill>
                <a:latin typeface="Consolas" panose="020B0609020204030204" pitchFamily="49" charset="0"/>
                <a:cs typeface="Consolas" panose="020B0609020204030204" pitchFamily="49" charset="0"/>
              </a:rPr>
              <a:t>//</a:t>
            </a:r>
            <a:r>
              <a:rPr lang="en-US" sz="2400" dirty="0">
                <a:solidFill>
                  <a:srgbClr val="008000"/>
                </a:solidFill>
                <a:latin typeface="Consolas" panose="020B0609020204030204" pitchFamily="49" charset="0"/>
                <a:cs typeface="Consolas" panose="020B0609020204030204" pitchFamily="49" charset="0"/>
              </a:rPr>
              <a:t> conio.h </a:t>
            </a:r>
            <a:endParaRPr lang="ru-RU" sz="2400" dirty="0">
              <a:solidFill>
                <a:srgbClr val="008000"/>
              </a:solidFill>
              <a:latin typeface="Consolas" panose="020B0609020204030204" pitchFamily="49" charset="0"/>
              <a:cs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31</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665758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a:solidFill>
                  <a:schemeClr val="tx1">
                    <a:lumMod val="50000"/>
                    <a:lumOff val="50000"/>
                  </a:schemeClr>
                </a:solidFill>
              </a:rPr>
              <a:t>Инструкции</a:t>
            </a:r>
            <a:endParaRPr lang="ru-RU" b="1" smtClean="0">
              <a:solidFill>
                <a:schemeClr val="tx1">
                  <a:lumMod val="50000"/>
                  <a:lumOff val="50000"/>
                </a:schemeClr>
              </a:solidFill>
            </a:endParaRPr>
          </a:p>
        </p:txBody>
      </p:sp>
      <p:sp>
        <p:nvSpPr>
          <p:cNvPr id="46087" name="Текст 7"/>
          <p:cNvSpPr>
            <a:spLocks noGrp="1"/>
          </p:cNvSpPr>
          <p:nvPr>
            <p:ph type="body" sz="half" idx="1"/>
          </p:nvPr>
        </p:nvSpPr>
        <p:spPr>
          <a:xfrm>
            <a:off x="609599" y="1424836"/>
            <a:ext cx="8171145" cy="4625236"/>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b="1" smtClean="0">
                <a:solidFill>
                  <a:srgbClr val="FF0000"/>
                </a:solidFill>
                <a:highlight>
                  <a:srgbClr val="FFFFFF"/>
                </a:highlight>
                <a:latin typeface="Consolas" panose="020B0609020204030204" pitchFamily="49" charset="0"/>
              </a:rPr>
              <a:t>const float g = 9.8;</a:t>
            </a: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float h;</a:t>
            </a:r>
            <a:endParaRPr lang="ru-RU"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"Please, enter the value of height (m): ";</a:t>
            </a:r>
            <a:endParaRPr lang="ru-RU"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i="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cin</a:t>
            </a:r>
            <a:r>
              <a:rPr lang="en-US" sz="1600" b="1" smtClean="0">
                <a:solidFill>
                  <a:srgbClr val="FF0000"/>
                </a:solidFill>
                <a:highlight>
                  <a:srgbClr val="FFFFFF"/>
                </a:highlight>
                <a:latin typeface="Consolas" panose="020B0609020204030204" pitchFamily="49" charset="0"/>
              </a:rPr>
              <a:t> &gt;&gt; h;</a:t>
            </a:r>
          </a:p>
          <a:p>
            <a:pPr marL="0" indent="0">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endParaRPr lang="en-US" sz="1600" b="1" smtClean="0">
              <a:solidFill>
                <a:srgbClr val="FF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float v = </a:t>
            </a:r>
            <a:r>
              <a:rPr lang="ru-RU" sz="1600" b="1" i="1" smtClean="0">
                <a:solidFill>
                  <a:srgbClr val="FF0000"/>
                </a:solidFill>
                <a:highlight>
                  <a:srgbClr val="FFFFFF"/>
                </a:highlight>
                <a:latin typeface="Consolas" panose="020B0609020204030204" pitchFamily="49" charset="0"/>
              </a:rPr>
              <a:t>sqrt</a:t>
            </a:r>
            <a:r>
              <a:rPr lang="ru-RU" sz="1600" b="1" smtClean="0">
                <a:solidFill>
                  <a:srgbClr val="FF0000"/>
                </a:solidFill>
                <a:highlight>
                  <a:srgbClr val="FFFFFF"/>
                </a:highlight>
                <a:latin typeface="Consolas" panose="020B0609020204030204" pitchFamily="49" charset="0"/>
              </a:rPr>
              <a:t>(2.0 * g * h);</a:t>
            </a:r>
          </a:p>
          <a:p>
            <a:pPr marL="0" indent="0">
              <a:spcBef>
                <a:spcPts val="0"/>
              </a:spcBef>
              <a:spcAft>
                <a:spcPts val="0"/>
              </a:spcAft>
              <a:buNone/>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b="1" smtClean="0">
                <a:solidFill>
                  <a:srgbClr val="FF0000"/>
                </a:solidFill>
                <a:highlight>
                  <a:srgbClr val="FFFFFF"/>
                </a:highlight>
                <a:latin typeface="Consolas" panose="020B0609020204030204" pitchFamily="49" charset="0"/>
              </a:rPr>
              <a:t>    </a:t>
            </a:r>
            <a:r>
              <a:rPr lang="en-US" sz="1600" b="1" i="1" smtClean="0">
                <a:solidFill>
                  <a:srgbClr val="FF0000"/>
                </a:solidFill>
                <a:highlight>
                  <a:srgbClr val="FFFFFF"/>
                </a:highlight>
                <a:latin typeface="Consolas" panose="020B0609020204030204" pitchFamily="49" charset="0"/>
              </a:rPr>
              <a:t>cout</a:t>
            </a:r>
            <a:r>
              <a:rPr lang="en-US" sz="1600" b="1" smtClean="0">
                <a:solidFill>
                  <a:srgbClr val="FF0000"/>
                </a:solidFill>
                <a:highlight>
                  <a:srgbClr val="FFFFFF"/>
                </a:highlight>
                <a:latin typeface="Consolas" panose="020B0609020204030204" pitchFamily="49" charset="0"/>
              </a:rPr>
              <a:t> &lt;&lt; "Calculated value of velocity (m/s) is " &lt;&lt; v &lt;&lt; </a:t>
            </a:r>
            <a:r>
              <a:rPr lang="en-US" sz="1600" b="1" i="1" smtClean="0">
                <a:solidFill>
                  <a:srgbClr val="FF0000"/>
                </a:solidFill>
                <a:highlight>
                  <a:srgbClr val="FFFFFF"/>
                </a:highlight>
                <a:latin typeface="Consolas" panose="020B0609020204030204" pitchFamily="49" charset="0"/>
              </a:rPr>
              <a:t>endl</a:t>
            </a:r>
            <a:r>
              <a:rPr lang="en-US" sz="1600" b="1" smtClean="0">
                <a:solidFill>
                  <a:srgbClr val="FF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a:t>
            </a:r>
            <a:r>
              <a:rPr lang="ru-RU" sz="1600" b="1" i="1" smtClean="0">
                <a:solidFill>
                  <a:srgbClr val="FF0000"/>
                </a:solidFill>
                <a:highlight>
                  <a:srgbClr val="FFFFFF"/>
                </a:highlight>
                <a:latin typeface="Consolas" panose="020B0609020204030204" pitchFamily="49" charset="0"/>
              </a:rPr>
              <a:t>_getch</a:t>
            </a:r>
            <a:r>
              <a:rPr lang="ru-RU" sz="1600" b="1" smtClean="0">
                <a:solidFill>
                  <a:srgbClr val="FF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b="1" smtClean="0">
                <a:solidFill>
                  <a:srgbClr val="FF0000"/>
                </a:solidFill>
                <a:highlight>
                  <a:srgbClr val="FFFFFF"/>
                </a:highlight>
                <a:latin typeface="Consolas" panose="020B0609020204030204" pitchFamily="49" charset="0"/>
              </a:rPr>
              <a:t>    return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32</a:t>
            </a:fld>
            <a:endParaRPr lang="ru-RU"/>
          </a:p>
        </p:txBody>
      </p:sp>
      <p:sp>
        <p:nvSpPr>
          <p:cNvPr id="8" name="Скругленная прямоугольная выноска 7"/>
          <p:cNvSpPr/>
          <p:nvPr/>
        </p:nvSpPr>
        <p:spPr>
          <a:xfrm>
            <a:off x="5240741" y="1988948"/>
            <a:ext cx="3000375" cy="1143000"/>
          </a:xfrm>
          <a:prstGeom prst="wedgeRoundRectCallout">
            <a:avLst>
              <a:gd name="adj1" fmla="val -88558"/>
              <a:gd name="adj2" fmla="val 77907"/>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smtClean="0">
                <a:solidFill>
                  <a:schemeClr val="tx1"/>
                </a:solidFill>
              </a:rPr>
              <a:t>Инструкции </a:t>
            </a:r>
            <a:r>
              <a:rPr lang="en-US" b="1" dirty="0" smtClean="0">
                <a:solidFill>
                  <a:schemeClr val="tx1"/>
                </a:solidFill>
              </a:rPr>
              <a:t>(statements)</a:t>
            </a:r>
            <a:r>
              <a:rPr lang="ru-RU" b="1" dirty="0" smtClean="0">
                <a:solidFill>
                  <a:schemeClr val="tx1"/>
                </a:solidFill>
              </a:rPr>
              <a:t> </a:t>
            </a:r>
            <a:r>
              <a:rPr lang="ru-RU" b="1" dirty="0">
                <a:solidFill>
                  <a:schemeClr val="tx1"/>
                </a:solidFill>
              </a:rPr>
              <a:t>– структурные единицы программы на С++</a:t>
            </a:r>
          </a:p>
        </p:txBody>
      </p:sp>
      <p:sp>
        <p:nvSpPr>
          <p:cNvPr id="9"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924201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Инструкции</a:t>
            </a:r>
          </a:p>
        </p:txBody>
      </p:sp>
      <p:sp>
        <p:nvSpPr>
          <p:cNvPr id="46087" name="Текст 7"/>
          <p:cNvSpPr>
            <a:spLocks noGrp="1"/>
          </p:cNvSpPr>
          <p:nvPr>
            <p:ph type="body" sz="half" idx="1"/>
          </p:nvPr>
        </p:nvSpPr>
        <p:spPr>
          <a:xfrm>
            <a:off x="245661" y="1143000"/>
            <a:ext cx="8457153" cy="5053084"/>
          </a:xfrm>
        </p:spPr>
        <p:txBody>
          <a:bodyPr>
            <a:noAutofit/>
          </a:bodyPr>
          <a:lstStyle/>
          <a:p>
            <a:pPr marL="0" indent="0">
              <a:lnSpc>
                <a:spcPct val="100000"/>
              </a:lnSpc>
              <a:spcBef>
                <a:spcPts val="0"/>
              </a:spcBef>
              <a:spcAft>
                <a:spcPts val="0"/>
              </a:spcAft>
              <a:buClr>
                <a:schemeClr val="accent2"/>
              </a:buClr>
              <a:buFont typeface="Calibri" panose="020F0502020204030204" pitchFamily="34" charset="0"/>
              <a:buChar char="●"/>
              <a:tabLst>
                <a:tab pos="271463" algn="l"/>
                <a:tab pos="2955925" algn="l"/>
                <a:tab pos="4033838" algn="l"/>
              </a:tabLst>
            </a:pPr>
            <a:r>
              <a:rPr lang="ru-RU" sz="1800" dirty="0">
                <a:solidFill>
                  <a:srgbClr val="000000"/>
                </a:solidFill>
                <a:highlight>
                  <a:srgbClr val="FFFFFF"/>
                </a:highlight>
                <a:latin typeface="Consolas" panose="020B0609020204030204" pitchFamily="49" charset="0"/>
              </a:rPr>
              <a:t>	</a:t>
            </a:r>
            <a:r>
              <a:rPr lang="ru-RU" sz="1800" b="1" u="sng" dirty="0" smtClean="0"/>
              <a:t>Инструкция</a:t>
            </a:r>
            <a:r>
              <a:rPr lang="ru-RU" sz="1800" b="1" dirty="0" smtClean="0"/>
              <a:t> </a:t>
            </a:r>
            <a:r>
              <a:rPr lang="ru-RU" sz="1800" b="1" dirty="0"/>
              <a:t>(предложение, оператор языка)</a:t>
            </a:r>
            <a:r>
              <a:rPr lang="ru-RU" sz="1800" dirty="0"/>
              <a:t> – </a:t>
            </a:r>
            <a:r>
              <a:rPr lang="ru-RU" sz="1800" dirty="0" smtClean="0"/>
              <a:t>синтаксически </a:t>
            </a:r>
            <a:r>
              <a:rPr lang="ru-RU" sz="1800" dirty="0"/>
              <a:t>правильное предложение, структурная единица программы на С</a:t>
            </a:r>
            <a:r>
              <a:rPr lang="ru-RU" sz="1800" dirty="0" smtClean="0"/>
              <a:t>++.</a:t>
            </a:r>
            <a:r>
              <a:rPr lang="en-US" sz="1800" dirty="0" smtClean="0"/>
              <a:t/>
            </a:r>
            <a:br>
              <a:rPr lang="en-US" sz="1800" dirty="0" smtClean="0"/>
            </a:br>
            <a:r>
              <a:rPr lang="ru-RU" sz="1800" dirty="0" smtClean="0"/>
              <a:t>Примеры </a:t>
            </a:r>
            <a:r>
              <a:rPr lang="ru-RU" sz="1800" dirty="0"/>
              <a:t>инструкций</a:t>
            </a:r>
            <a:r>
              <a:rPr lang="ru-RU" sz="1800" dirty="0" smtClean="0"/>
              <a:t>:</a:t>
            </a:r>
            <a:endParaRPr lang="en-US" sz="1800" dirty="0" smtClean="0"/>
          </a:p>
          <a:p>
            <a:pPr marL="0" indent="0">
              <a:lnSpc>
                <a:spcPct val="100000"/>
              </a:lnSpc>
              <a:spcBef>
                <a:spcPts val="0"/>
              </a:spcBef>
              <a:spcAft>
                <a:spcPts val="0"/>
              </a:spcAft>
              <a:buClr>
                <a:schemeClr val="accent2"/>
              </a:buClr>
              <a:buNone/>
              <a:tabLst>
                <a:tab pos="271463" algn="l"/>
                <a:tab pos="2955925" algn="l"/>
                <a:tab pos="4033838" algn="l"/>
              </a:tabLst>
            </a:pPr>
            <a:r>
              <a:rPr lang="ru-RU" sz="1800" dirty="0" smtClean="0">
                <a:solidFill>
                  <a:srgbClr val="0000FF"/>
                </a:solidFill>
                <a:highlight>
                  <a:srgbClr val="FFFFFF"/>
                </a:highlight>
                <a:latin typeface="Consolas" panose="020B0609020204030204" pitchFamily="49" charset="0"/>
              </a:rPr>
              <a:t>const</a:t>
            </a:r>
            <a:r>
              <a:rPr lang="ru-RU" sz="1800" dirty="0" smtClean="0">
                <a:solidFill>
                  <a:srgbClr val="000000"/>
                </a:solidFill>
                <a:highlight>
                  <a:srgbClr val="FFFFFF"/>
                </a:highlight>
                <a:latin typeface="Consolas" panose="020B0609020204030204" pitchFamily="49" charset="0"/>
              </a:rPr>
              <a:t> </a:t>
            </a:r>
            <a:r>
              <a:rPr lang="ru-RU" sz="1800" dirty="0">
                <a:solidFill>
                  <a:srgbClr val="0000FF"/>
                </a:solidFill>
                <a:highlight>
                  <a:srgbClr val="FFFFFF"/>
                </a:highlight>
                <a:latin typeface="Consolas" panose="020B0609020204030204" pitchFamily="49" charset="0"/>
              </a:rPr>
              <a:t>float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g</a:t>
            </a:r>
            <a:r>
              <a:rPr lang="ru-RU" sz="1800" dirty="0">
                <a:solidFill>
                  <a:srgbClr val="000000"/>
                </a:solidFill>
                <a:highlight>
                  <a:srgbClr val="FFFFFF"/>
                </a:highlight>
                <a:latin typeface="Consolas" panose="020B0609020204030204" pitchFamily="49" charset="0"/>
              </a:rPr>
              <a:t> = 9.8;</a:t>
            </a:r>
          </a:p>
          <a:p>
            <a:pPr marL="0" indent="0">
              <a:lnSpc>
                <a:spcPct val="100000"/>
              </a:lnSpc>
              <a:spcBef>
                <a:spcPts val="0"/>
              </a:spcBef>
              <a:spcAft>
                <a:spcPts val="0"/>
              </a:spcAft>
              <a:buClr>
                <a:schemeClr val="accent2"/>
              </a:buClr>
              <a:buNone/>
              <a:tabLst>
                <a:tab pos="271463" algn="l"/>
                <a:tab pos="2955925" algn="l"/>
                <a:tab pos="4033838" algn="l"/>
              </a:tabLst>
            </a:pPr>
            <a:r>
              <a:rPr lang="en-US" sz="1800" i="1" dirty="0" smtClean="0">
                <a:solidFill>
                  <a:srgbClr val="00008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&lt;&lt; </a:t>
            </a:r>
            <a:r>
              <a:rPr lang="en-US" sz="1800" dirty="0" smtClean="0">
                <a:solidFill>
                  <a:srgbClr val="800000"/>
                </a:solidFill>
                <a:highlight>
                  <a:srgbClr val="FFFFFF"/>
                </a:highlight>
                <a:latin typeface="Consolas" panose="020B0609020204030204" pitchFamily="49" charset="0"/>
              </a:rPr>
              <a:t>"velocity </a:t>
            </a:r>
            <a:r>
              <a:rPr lang="en-US" sz="1800" dirty="0">
                <a:solidFill>
                  <a:srgbClr val="800000"/>
                </a:solidFill>
                <a:highlight>
                  <a:srgbClr val="FFFFFF"/>
                </a:highlight>
                <a:latin typeface="Consolas" panose="020B0609020204030204" pitchFamily="49" charset="0"/>
              </a:rPr>
              <a:t>(m/s) is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v</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buClr>
                <a:schemeClr val="accent2"/>
              </a:buClr>
              <a:buNone/>
              <a:tabLst>
                <a:tab pos="271463" algn="l"/>
                <a:tab pos="2955925" algn="l"/>
                <a:tab pos="4033838" algn="l"/>
              </a:tabLst>
            </a:pPr>
            <a:r>
              <a:rPr lang="ru-RU" sz="1800" dirty="0" smtClean="0">
                <a:solidFill>
                  <a:srgbClr val="0000FF"/>
                </a:solidFill>
                <a:highlight>
                  <a:srgbClr val="FFFFFF"/>
                </a:highlight>
                <a:latin typeface="Consolas" panose="020B0609020204030204" pitchFamily="49" charset="0"/>
              </a:rPr>
              <a:t>return</a:t>
            </a:r>
            <a:r>
              <a:rPr lang="ru-RU" sz="1800" dirty="0" smtClean="0">
                <a:solidFill>
                  <a:srgbClr val="000000"/>
                </a:solidFill>
                <a:highlight>
                  <a:srgbClr val="FFFFFF"/>
                </a:highlight>
                <a:latin typeface="Consolas" panose="020B0609020204030204" pitchFamily="49" charset="0"/>
              </a:rPr>
              <a:t> </a:t>
            </a:r>
            <a:r>
              <a:rPr lang="ru-RU" sz="1800" dirty="0">
                <a:solidFill>
                  <a:srgbClr val="000000"/>
                </a:solidFill>
                <a:highlight>
                  <a:srgbClr val="FFFFFF"/>
                </a:highlight>
                <a:latin typeface="Consolas" panose="020B0609020204030204" pitchFamily="49" charset="0"/>
              </a:rPr>
              <a:t>0</a:t>
            </a:r>
            <a:r>
              <a:rPr lang="ru-RU" sz="1800" dirty="0" smtClean="0">
                <a:solidFill>
                  <a:srgbClr val="000000"/>
                </a:solidFill>
                <a:highlight>
                  <a:srgbClr val="FFFFFF"/>
                </a:highlight>
                <a:latin typeface="Consolas" panose="020B0609020204030204" pitchFamily="49" charset="0"/>
              </a:rPr>
              <a:t>;</a:t>
            </a:r>
            <a:endParaRPr lang="ru-RU" sz="1800" dirty="0">
              <a:solidFill>
                <a:srgbClr val="000000"/>
              </a:solidFill>
              <a:highlight>
                <a:srgbClr val="FFFFFF"/>
              </a:highlight>
              <a:latin typeface="Consolas" panose="020B0609020204030204" pitchFamily="49" charset="0"/>
            </a:endParaRPr>
          </a:p>
          <a:p>
            <a:pPr marL="0" lvl="1" indent="0">
              <a:buClr>
                <a:schemeClr val="accent2"/>
              </a:buClr>
              <a:buFont typeface="Calibri" panose="020F0502020204030204" pitchFamily="34" charset="0"/>
              <a:buChar char="●"/>
              <a:tabLst>
                <a:tab pos="271463" algn="l"/>
                <a:tab pos="2955925" algn="l"/>
                <a:tab pos="4033838" algn="l"/>
              </a:tabLst>
            </a:pPr>
            <a:r>
              <a:rPr lang="ru-RU" dirty="0">
                <a:solidFill>
                  <a:srgbClr val="000000"/>
                </a:solidFill>
                <a:highlight>
                  <a:srgbClr val="FFFFFF"/>
                </a:highlight>
                <a:latin typeface="Consolas" panose="020B0609020204030204" pitchFamily="49" charset="0"/>
              </a:rPr>
              <a:t>	</a:t>
            </a:r>
            <a:r>
              <a:rPr lang="ru-RU" b="1" u="sng" dirty="0" smtClean="0"/>
              <a:t>Ключевые </a:t>
            </a:r>
            <a:r>
              <a:rPr lang="ru-RU" b="1" u="sng" dirty="0"/>
              <a:t>слова </a:t>
            </a:r>
            <a:r>
              <a:rPr lang="ru-RU" dirty="0"/>
              <a:t>(</a:t>
            </a:r>
            <a:r>
              <a:rPr lang="en-US" dirty="0">
                <a:solidFill>
                  <a:srgbClr val="0000FF"/>
                </a:solidFill>
              </a:rPr>
              <a:t>int</a:t>
            </a:r>
            <a:r>
              <a:rPr lang="en-US" dirty="0"/>
              <a:t>, </a:t>
            </a:r>
            <a:r>
              <a:rPr lang="en-US" dirty="0">
                <a:solidFill>
                  <a:srgbClr val="0000FF"/>
                </a:solidFill>
              </a:rPr>
              <a:t>long</a:t>
            </a:r>
            <a:r>
              <a:rPr lang="en-US" dirty="0"/>
              <a:t>, </a:t>
            </a:r>
            <a:r>
              <a:rPr lang="en-US" dirty="0">
                <a:solidFill>
                  <a:srgbClr val="0000FF"/>
                </a:solidFill>
              </a:rPr>
              <a:t>return</a:t>
            </a:r>
            <a:r>
              <a:rPr lang="en-US" dirty="0"/>
              <a:t>, </a:t>
            </a:r>
            <a:r>
              <a:rPr lang="en-US" dirty="0">
                <a:solidFill>
                  <a:srgbClr val="0000FF"/>
                </a:solidFill>
              </a:rPr>
              <a:t>if</a:t>
            </a:r>
            <a:r>
              <a:rPr lang="en-US" dirty="0"/>
              <a:t> </a:t>
            </a:r>
            <a:r>
              <a:rPr lang="ru-RU" dirty="0"/>
              <a:t>и др.) – слова, которые имеют предопределенное значение в языке программирования и не могут использоваться для других целей.</a:t>
            </a:r>
          </a:p>
          <a:p>
            <a:pPr marL="0" lvl="1" indent="0">
              <a:buClr>
                <a:schemeClr val="accent2"/>
              </a:buClr>
              <a:buFont typeface="Calibri" panose="020F0502020204030204" pitchFamily="34" charset="0"/>
              <a:buChar char="●"/>
              <a:tabLst>
                <a:tab pos="271463" algn="l"/>
                <a:tab pos="2955925" algn="l"/>
                <a:tab pos="4033838" algn="l"/>
              </a:tabLst>
            </a:pPr>
            <a:r>
              <a:rPr lang="ru-RU" dirty="0">
                <a:solidFill>
                  <a:srgbClr val="000000"/>
                </a:solidFill>
                <a:highlight>
                  <a:srgbClr val="FFFFFF"/>
                </a:highlight>
                <a:latin typeface="Consolas" panose="020B0609020204030204" pitchFamily="49" charset="0"/>
              </a:rPr>
              <a:t>	</a:t>
            </a:r>
            <a:r>
              <a:rPr lang="ru-RU" b="1" u="sng" dirty="0" smtClean="0"/>
              <a:t>Идентификаторы</a:t>
            </a:r>
            <a:r>
              <a:rPr lang="ru-RU" b="1" dirty="0" smtClean="0"/>
              <a:t> </a:t>
            </a:r>
            <a:r>
              <a:rPr lang="ru-RU" dirty="0"/>
              <a:t>– слова языка, которые могут использоваться для обозначения имени переменной, имени функции, имени типа или метки инструкции. Идентификатор должен отличаться от ключевых </a:t>
            </a:r>
            <a:r>
              <a:rPr lang="ru-RU" dirty="0" smtClean="0"/>
              <a:t>слов. </a:t>
            </a:r>
            <a:br>
              <a:rPr lang="ru-RU" dirty="0" smtClean="0"/>
            </a:br>
            <a:r>
              <a:rPr lang="ru-RU" dirty="0" smtClean="0"/>
              <a:t>При </a:t>
            </a:r>
            <a:r>
              <a:rPr lang="ru-RU" dirty="0"/>
              <a:t>записи идентификаторов (имен) объектов можно использовать латинские буквы</a:t>
            </a:r>
            <a:r>
              <a:rPr lang="ru-RU" dirty="0" smtClean="0"/>
              <a:t>, цифры, символ подчёркивания.</a:t>
            </a:r>
            <a:br>
              <a:rPr lang="ru-RU" dirty="0" smtClean="0"/>
            </a:br>
            <a:r>
              <a:rPr lang="ru-RU" dirty="0" smtClean="0"/>
              <a:t>Идентификатор </a:t>
            </a:r>
            <a:r>
              <a:rPr lang="ru-RU" dirty="0"/>
              <a:t>не должен начинаться с </a:t>
            </a:r>
            <a:r>
              <a:rPr lang="ru-RU" dirty="0" smtClean="0"/>
              <a:t>цифры.</a:t>
            </a:r>
            <a:endParaRPr lang="en-US" dirty="0" smtClean="0"/>
          </a:p>
          <a:p>
            <a:pPr marL="0" lvl="1" indent="0">
              <a:buClr>
                <a:schemeClr val="accent2"/>
              </a:buClr>
              <a:buFont typeface="Calibri" panose="020F0502020204030204" pitchFamily="34" charset="0"/>
              <a:buChar char="●"/>
              <a:tabLst>
                <a:tab pos="271463" algn="l"/>
                <a:tab pos="2955925" algn="l"/>
                <a:tab pos="4033838" algn="l"/>
              </a:tabLst>
            </a:pPr>
            <a:r>
              <a:rPr lang="ru-RU" dirty="0">
                <a:solidFill>
                  <a:srgbClr val="000000"/>
                </a:solidFill>
                <a:highlight>
                  <a:srgbClr val="FFFFFF"/>
                </a:highlight>
                <a:latin typeface="Consolas" panose="020B0609020204030204" pitchFamily="49" charset="0"/>
              </a:rPr>
              <a:t>	</a:t>
            </a:r>
            <a:r>
              <a:rPr lang="ru-RU" b="1" dirty="0" smtClean="0"/>
              <a:t>Прописные </a:t>
            </a:r>
            <a:r>
              <a:rPr lang="ru-RU" b="1" dirty="0"/>
              <a:t>и строчные буквы считаются разными символами. </a:t>
            </a:r>
          </a:p>
          <a:p>
            <a:pPr marL="0" indent="0">
              <a:buClr>
                <a:schemeClr val="accent2"/>
              </a:buClr>
              <a:buFont typeface="Calibri" panose="020F0502020204030204" pitchFamily="34" charset="0"/>
              <a:buChar char="●"/>
              <a:tabLst>
                <a:tab pos="271463" algn="l"/>
                <a:tab pos="2955925" algn="l"/>
                <a:tab pos="4033838" algn="l"/>
              </a:tabLst>
            </a:pPr>
            <a:r>
              <a:rPr lang="ru-RU" sz="1800" dirty="0">
                <a:solidFill>
                  <a:srgbClr val="000000"/>
                </a:solidFill>
                <a:highlight>
                  <a:srgbClr val="FFFFFF"/>
                </a:highlight>
                <a:latin typeface="Consolas" panose="020B0609020204030204" pitchFamily="49" charset="0"/>
              </a:rPr>
              <a:t>	</a:t>
            </a:r>
            <a:r>
              <a:rPr lang="ru-RU" sz="1800" b="1" dirty="0" smtClean="0"/>
              <a:t>Признак </a:t>
            </a:r>
            <a:r>
              <a:rPr lang="ru-RU" sz="1800" b="1" dirty="0"/>
              <a:t>окончания </a:t>
            </a:r>
            <a:r>
              <a:rPr lang="ru-RU" sz="1800" b="1" dirty="0" smtClean="0"/>
              <a:t>инструкции  </a:t>
            </a:r>
            <a:r>
              <a:rPr lang="ru-RU" sz="1800" dirty="0"/>
              <a:t>– знак </a:t>
            </a:r>
            <a:r>
              <a:rPr lang="ru-RU" sz="1800" b="1" dirty="0"/>
              <a:t>;</a:t>
            </a: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33</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508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Объект 8"/>
          <p:cNvSpPr>
            <a:spLocks noGrp="1"/>
          </p:cNvSpPr>
          <p:nvPr>
            <p:ph sz="half" idx="1"/>
          </p:nvPr>
        </p:nvSpPr>
        <p:spPr>
          <a:xfrm>
            <a:off x="395536" y="1700808"/>
            <a:ext cx="4176464" cy="4463585"/>
          </a:xfrm>
        </p:spPr>
        <p:txBody>
          <a:bodyPr>
            <a:noAutofit/>
          </a:bodyPr>
          <a:lstStyle/>
          <a:p>
            <a:pPr marL="282575" indent="-282575">
              <a:buFont typeface="+mj-lt"/>
              <a:buAutoNum type="arabicPeriod"/>
            </a:pPr>
            <a:r>
              <a:rPr lang="en-US" dirty="0" smtClean="0">
                <a:latin typeface="Consolas" panose="020B0609020204030204" pitchFamily="49" charset="0"/>
                <a:cs typeface="Consolas" panose="020B0609020204030204" pitchFamily="49" charset="0"/>
              </a:rPr>
              <a:t>short</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Short</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4eburashka</a:t>
            </a:r>
          </a:p>
          <a:p>
            <a:pPr marL="282575" indent="-282575">
              <a:spcBef>
                <a:spcPts val="3000"/>
              </a:spcBef>
              <a:buFont typeface="+mj-lt"/>
              <a:buAutoNum type="arabicPeriod"/>
            </a:pPr>
            <a:r>
              <a:rPr lang="en-US" dirty="0" smtClean="0">
                <a:latin typeface="Consolas" panose="020B0609020204030204" pitchFamily="49" charset="0"/>
                <a:cs typeface="Consolas" panose="020B0609020204030204" pitchFamily="49" charset="0"/>
              </a:rPr>
              <a:t>int13</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_float</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42</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_70000</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256h</a:t>
            </a:r>
          </a:p>
          <a:p>
            <a:pPr marL="282575" indent="-282575">
              <a:buFont typeface="+mj-lt"/>
              <a:buAutoNum type="arabicPeriod"/>
            </a:pPr>
            <a:r>
              <a:rPr lang="en-US" dirty="0" smtClean="0">
                <a:latin typeface="Consolas" panose="020B0609020204030204" pitchFamily="49" charset="0"/>
                <a:cs typeface="Consolas" panose="020B0609020204030204" pitchFamily="49" charset="0"/>
              </a:rPr>
              <a:t>1024_</a:t>
            </a:r>
            <a:endParaRPr lang="en-US" dirty="0">
              <a:latin typeface="Consolas" panose="020B0609020204030204" pitchFamily="49" charset="0"/>
              <a:cs typeface="Consolas" panose="020B0609020204030204" pitchFamily="49" charset="0"/>
            </a:endParaRPr>
          </a:p>
        </p:txBody>
      </p:sp>
      <p:sp>
        <p:nvSpPr>
          <p:cNvPr id="2" name="Прямоугольник 1"/>
          <p:cNvSpPr/>
          <p:nvPr/>
        </p:nvSpPr>
        <p:spPr>
          <a:xfrm>
            <a:off x="683568" y="1635187"/>
            <a:ext cx="4010702" cy="461665"/>
          </a:xfrm>
          <a:prstGeom prst="rect">
            <a:avLst/>
          </a:prstGeom>
          <a:solidFill>
            <a:schemeClr val="bg1"/>
          </a:solidFill>
        </p:spPr>
        <p:txBody>
          <a:bodyPr wrap="square" lIns="0">
            <a:spAutoFit/>
          </a:bodyPr>
          <a:lstStyle/>
          <a:p>
            <a:r>
              <a:rPr lang="en-US" sz="2000" dirty="0" smtClean="0">
                <a:solidFill>
                  <a:srgbClr val="0000FF"/>
                </a:solidFill>
                <a:latin typeface="Consolas" panose="020B0609020204030204" pitchFamily="49" charset="0"/>
                <a:cs typeface="Consolas" panose="020B0609020204030204" pitchFamily="49" charset="0"/>
              </a:rPr>
              <a:t>short   </a:t>
            </a:r>
            <a:r>
              <a:rPr lang="ru-RU" sz="2400" dirty="0" smtClean="0"/>
              <a:t> </a:t>
            </a:r>
            <a:r>
              <a:rPr lang="ru-RU" sz="2000" dirty="0"/>
              <a:t>– </a:t>
            </a:r>
            <a:r>
              <a:rPr lang="ru-RU" sz="2000" dirty="0">
                <a:solidFill>
                  <a:srgbClr val="FF0000"/>
                </a:solidFill>
              </a:rPr>
              <a:t>нет</a:t>
            </a:r>
            <a:r>
              <a:rPr lang="ru-RU" sz="2000" dirty="0"/>
              <a:t>, (ключевое </a:t>
            </a:r>
            <a:r>
              <a:rPr lang="ru-RU" sz="2000" dirty="0" smtClean="0"/>
              <a:t>слово)</a:t>
            </a:r>
            <a:endParaRPr lang="en-US" sz="2000" dirty="0"/>
          </a:p>
        </p:txBody>
      </p:sp>
      <p:sp>
        <p:nvSpPr>
          <p:cNvPr id="10" name="Объект 9"/>
          <p:cNvSpPr>
            <a:spLocks noGrp="1"/>
          </p:cNvSpPr>
          <p:nvPr>
            <p:ph sz="half" idx="2"/>
          </p:nvPr>
        </p:nvSpPr>
        <p:spPr>
          <a:xfrm>
            <a:off x="4788024" y="1700808"/>
            <a:ext cx="4104456" cy="4023360"/>
          </a:xfrm>
        </p:spPr>
        <p:txBody>
          <a:bodyPr>
            <a:normAutofit/>
          </a:bodyPr>
          <a:lstStyle/>
          <a:p>
            <a:pPr marL="457200" indent="-457200">
              <a:buFont typeface="+mj-lt"/>
              <a:buAutoNum type="arabicPeriod" startAt="10"/>
            </a:pPr>
            <a:r>
              <a:rPr lang="en-US" dirty="0" smtClean="0">
                <a:latin typeface="Consolas" panose="020B0609020204030204" pitchFamily="49" charset="0"/>
                <a:cs typeface="Consolas" panose="020B0609020204030204" pitchFamily="49" charset="0"/>
              </a:rPr>
              <a:t>_</a:t>
            </a:r>
            <a:endParaRPr lang="en-US" dirty="0">
              <a:latin typeface="Consolas" panose="020B0609020204030204" pitchFamily="49" charset="0"/>
              <a:cs typeface="Consolas" panose="020B0609020204030204" pitchFamily="49" charset="0"/>
            </a:endParaRPr>
          </a:p>
          <a:p>
            <a:pPr marL="457200" indent="-457200">
              <a:buFont typeface="+mj-lt"/>
              <a:buAutoNum type="arabicPeriod" startAt="10"/>
            </a:pPr>
            <a:r>
              <a:rPr lang="en-US" dirty="0" smtClean="0">
                <a:latin typeface="Consolas" panose="020B0609020204030204" pitchFamily="49" charset="0"/>
                <a:cs typeface="Consolas" panose="020B0609020204030204" pitchFamily="49" charset="0"/>
              </a:rPr>
              <a:t>0x0A</a:t>
            </a:r>
            <a:endParaRPr lang="en-US" dirty="0">
              <a:latin typeface="Consolas" panose="020B0609020204030204" pitchFamily="49" charset="0"/>
              <a:cs typeface="Consolas" panose="020B0609020204030204" pitchFamily="49" charset="0"/>
            </a:endParaRPr>
          </a:p>
          <a:p>
            <a:pPr marL="457200" indent="-457200">
              <a:buFont typeface="+mj-lt"/>
              <a:buAutoNum type="arabicPeriod" startAt="10"/>
            </a:pPr>
            <a:r>
              <a:rPr lang="en-US" dirty="0" smtClean="0">
                <a:latin typeface="Consolas" panose="020B0609020204030204" pitchFamily="49" charset="0"/>
                <a:cs typeface="Consolas" panose="020B0609020204030204" pitchFamily="49" charset="0"/>
              </a:rPr>
              <a:t>0F</a:t>
            </a:r>
            <a:endParaRPr lang="en-US" dirty="0">
              <a:latin typeface="Consolas" panose="020B0609020204030204" pitchFamily="49" charset="0"/>
              <a:cs typeface="Consolas" panose="020B0609020204030204" pitchFamily="49" charset="0"/>
            </a:endParaRPr>
          </a:p>
          <a:p>
            <a:pPr marL="457200" indent="-457200">
              <a:buFont typeface="+mj-lt"/>
              <a:buAutoNum type="arabicPeriod" startAt="10"/>
            </a:pPr>
            <a:r>
              <a:rPr lang="en-US" dirty="0">
                <a:latin typeface="Consolas" panose="020B0609020204030204" pitchFamily="49" charset="0"/>
                <a:cs typeface="Consolas" panose="020B0609020204030204" pitchFamily="49" charset="0"/>
              </a:rPr>
              <a:t>C0</a:t>
            </a:r>
            <a:endParaRPr lang="en-US" dirty="0" smtClean="0">
              <a:latin typeface="Consolas" panose="020B0609020204030204" pitchFamily="49" charset="0"/>
              <a:cs typeface="Consolas" panose="020B0609020204030204" pitchFamily="49" charset="0"/>
            </a:endParaRPr>
          </a:p>
          <a:p>
            <a:pPr marL="457200" indent="-457200">
              <a:buFont typeface="+mj-lt"/>
              <a:buAutoNum type="arabicPeriod" startAt="10"/>
            </a:pPr>
            <a:r>
              <a:rPr lang="en-US" dirty="0" smtClean="0">
                <a:latin typeface="Consolas" panose="020B0609020204030204" pitchFamily="49" charset="0"/>
                <a:cs typeface="Consolas" panose="020B0609020204030204" pitchFamily="49" charset="0"/>
              </a:rPr>
              <a:t>O4kovUIgroka1</a:t>
            </a:r>
            <a:r>
              <a:rPr lang="ru-RU" dirty="0" smtClean="0">
                <a:latin typeface="Consolas" panose="020B0609020204030204" pitchFamily="49" charset="0"/>
                <a:cs typeface="Consolas" panose="020B0609020204030204" pitchFamily="49" charset="0"/>
              </a:rPr>
              <a:t/>
            </a:r>
            <a:br>
              <a:rPr lang="ru-RU" dirty="0" smtClean="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457200" indent="-457200">
              <a:buFont typeface="+mj-lt"/>
              <a:buAutoNum type="arabicPeriod" startAt="10"/>
            </a:pPr>
            <a:r>
              <a:rPr lang="ru-RU" dirty="0" smtClean="0">
                <a:latin typeface="Consolas" panose="020B0609020204030204" pitchFamily="49" charset="0"/>
                <a:cs typeface="Consolas" panose="020B0609020204030204" pitchFamily="49" charset="0"/>
              </a:rPr>
              <a:t>максимум</a:t>
            </a:r>
            <a:endParaRPr lang="ru-RU" dirty="0">
              <a:latin typeface="Consolas" panose="020B0609020204030204" pitchFamily="49" charset="0"/>
              <a:cs typeface="Consolas" panose="020B0609020204030204" pitchFamily="49" charset="0"/>
            </a:endParaRPr>
          </a:p>
          <a:p>
            <a:endParaRPr lang="ru-RU" dirty="0">
              <a:latin typeface="Consolas" panose="020B0609020204030204" pitchFamily="49" charset="0"/>
              <a:cs typeface="Consolas" panose="020B0609020204030204" pitchFamily="49" charset="0"/>
            </a:endParaRPr>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34</a:t>
            </a:fld>
            <a:endParaRPr lang="ru-RU"/>
          </a:p>
        </p:txBody>
      </p:sp>
      <p:sp>
        <p:nvSpPr>
          <p:cNvPr id="11" name="Rectangle 2"/>
          <p:cNvSpPr>
            <a:spLocks noGrp="1" noChangeArrowheads="1"/>
          </p:cNvSpPr>
          <p:nvPr>
            <p:ph type="title"/>
          </p:nvPr>
        </p:nvSpPr>
        <p:spPr>
          <a:xfrm>
            <a:off x="687527" y="228600"/>
            <a:ext cx="8015287" cy="914400"/>
          </a:xfrm>
        </p:spPr>
        <p:txBody>
          <a:bodyPr>
            <a:normAutofit/>
          </a:bodyPr>
          <a:lstStyle/>
          <a:p>
            <a:r>
              <a:rPr lang="ru-RU" b="1" dirty="0" smtClean="0">
                <a:solidFill>
                  <a:schemeClr val="tx1">
                    <a:lumMod val="50000"/>
                    <a:lumOff val="50000"/>
                  </a:schemeClr>
                </a:solidFill>
              </a:rPr>
              <a:t>Тест: найди идентификаторы</a:t>
            </a:r>
            <a:r>
              <a:rPr lang="en-US" b="1" dirty="0" smtClean="0">
                <a:solidFill>
                  <a:schemeClr val="tx1">
                    <a:lumMod val="50000"/>
                    <a:lumOff val="50000"/>
                  </a:schemeClr>
                </a:solidFill>
              </a:rPr>
              <a:t>?</a:t>
            </a:r>
            <a:endParaRPr lang="ru-RU" b="1" dirty="0" smtClean="0">
              <a:solidFill>
                <a:schemeClr val="tx1">
                  <a:lumMod val="50000"/>
                  <a:lumOff val="50000"/>
                </a:schemeClr>
              </a:solidFill>
            </a:endParaRPr>
          </a:p>
        </p:txBody>
      </p:sp>
      <p:sp>
        <p:nvSpPr>
          <p:cNvPr id="3" name="Прямоугольник 2"/>
          <p:cNvSpPr/>
          <p:nvPr/>
        </p:nvSpPr>
        <p:spPr>
          <a:xfrm>
            <a:off x="1774446" y="2093122"/>
            <a:ext cx="2838598" cy="400110"/>
          </a:xfrm>
          <a:prstGeom prst="rect">
            <a:avLst/>
          </a:prstGeom>
        </p:spPr>
        <p:txBody>
          <a:bodyPr wrap="none">
            <a:spAutoFit/>
          </a:bodyPr>
          <a:lstStyle/>
          <a:p>
            <a:r>
              <a:rPr lang="ru-RU" sz="2000" dirty="0"/>
              <a:t>–</a:t>
            </a:r>
            <a:r>
              <a:rPr lang="ru-RU" sz="2000" dirty="0" smtClean="0"/>
              <a:t> </a:t>
            </a:r>
            <a:r>
              <a:rPr lang="ru-RU" sz="2000" dirty="0"/>
              <a:t>да (с заглавной буквы)</a:t>
            </a:r>
          </a:p>
        </p:txBody>
      </p:sp>
      <p:sp>
        <p:nvSpPr>
          <p:cNvPr id="4" name="Прямоугольник 3"/>
          <p:cNvSpPr/>
          <p:nvPr/>
        </p:nvSpPr>
        <p:spPr>
          <a:xfrm>
            <a:off x="1835696" y="3681028"/>
            <a:ext cx="636713" cy="400110"/>
          </a:xfrm>
          <a:prstGeom prst="rect">
            <a:avLst/>
          </a:prstGeom>
        </p:spPr>
        <p:txBody>
          <a:bodyPr wrap="none">
            <a:spAutoFit/>
          </a:bodyPr>
          <a:lstStyle/>
          <a:p>
            <a:r>
              <a:rPr lang="ru-RU" sz="2000" dirty="0"/>
              <a:t>– да</a:t>
            </a:r>
          </a:p>
        </p:txBody>
      </p:sp>
      <p:sp>
        <p:nvSpPr>
          <p:cNvPr id="12" name="Прямоугольник 11"/>
          <p:cNvSpPr/>
          <p:nvPr/>
        </p:nvSpPr>
        <p:spPr>
          <a:xfrm>
            <a:off x="1835696" y="3212976"/>
            <a:ext cx="636713" cy="400110"/>
          </a:xfrm>
          <a:prstGeom prst="rect">
            <a:avLst/>
          </a:prstGeom>
        </p:spPr>
        <p:txBody>
          <a:bodyPr wrap="none">
            <a:spAutoFit/>
          </a:bodyPr>
          <a:lstStyle/>
          <a:p>
            <a:r>
              <a:rPr lang="ru-RU" sz="2000" dirty="0"/>
              <a:t>– да</a:t>
            </a:r>
          </a:p>
        </p:txBody>
      </p:sp>
      <p:sp>
        <p:nvSpPr>
          <p:cNvPr id="8" name="Прямоугольник 7"/>
          <p:cNvSpPr/>
          <p:nvPr/>
        </p:nvSpPr>
        <p:spPr>
          <a:xfrm>
            <a:off x="1475656" y="2924944"/>
            <a:ext cx="3153812" cy="400110"/>
          </a:xfrm>
          <a:prstGeom prst="rect">
            <a:avLst/>
          </a:prstGeom>
        </p:spPr>
        <p:txBody>
          <a:bodyPr wrap="none">
            <a:spAutoFit/>
          </a:bodyPr>
          <a:lstStyle/>
          <a:p>
            <a:r>
              <a:rPr lang="ru-RU" sz="2000" dirty="0"/>
              <a:t>–</a:t>
            </a:r>
            <a:r>
              <a:rPr lang="ru-RU" sz="2000" dirty="0" smtClean="0"/>
              <a:t> </a:t>
            </a:r>
            <a:r>
              <a:rPr lang="ru-RU" sz="2000" dirty="0">
                <a:solidFill>
                  <a:srgbClr val="FF0000"/>
                </a:solidFill>
              </a:rPr>
              <a:t>нет</a:t>
            </a:r>
            <a:r>
              <a:rPr lang="ru-RU" sz="2000" dirty="0"/>
              <a:t> (начинается с цифры)</a:t>
            </a:r>
          </a:p>
        </p:txBody>
      </p:sp>
      <p:sp>
        <p:nvSpPr>
          <p:cNvPr id="13" name="Прямоугольник 12"/>
          <p:cNvSpPr/>
          <p:nvPr/>
        </p:nvSpPr>
        <p:spPr>
          <a:xfrm>
            <a:off x="1835696" y="4149080"/>
            <a:ext cx="2589107" cy="400110"/>
          </a:xfrm>
          <a:prstGeom prst="rect">
            <a:avLst/>
          </a:prstGeom>
        </p:spPr>
        <p:txBody>
          <a:bodyPr wrap="none">
            <a:spAutoFit/>
          </a:bodyPr>
          <a:lstStyle/>
          <a:p>
            <a:r>
              <a:rPr lang="ru-RU" sz="2000" dirty="0"/>
              <a:t>– </a:t>
            </a:r>
            <a:r>
              <a:rPr lang="ru-RU" sz="2000" dirty="0">
                <a:solidFill>
                  <a:srgbClr val="FF0000"/>
                </a:solidFill>
              </a:rPr>
              <a:t>нет</a:t>
            </a:r>
            <a:r>
              <a:rPr lang="ru-RU" sz="2000" dirty="0"/>
              <a:t> (литерал, </a:t>
            </a:r>
            <a:r>
              <a:rPr lang="ru-RU" sz="2000" dirty="0" smtClean="0"/>
              <a:t>число)</a:t>
            </a:r>
            <a:endParaRPr lang="ru-RU" sz="2000" dirty="0"/>
          </a:p>
        </p:txBody>
      </p:sp>
      <p:sp>
        <p:nvSpPr>
          <p:cNvPr id="14" name="Прямоугольник 13"/>
          <p:cNvSpPr/>
          <p:nvPr/>
        </p:nvSpPr>
        <p:spPr>
          <a:xfrm>
            <a:off x="1583668" y="5049180"/>
            <a:ext cx="3153812" cy="400110"/>
          </a:xfrm>
          <a:prstGeom prst="rect">
            <a:avLst/>
          </a:prstGeom>
        </p:spPr>
        <p:txBody>
          <a:bodyPr wrap="none">
            <a:spAutoFit/>
          </a:bodyPr>
          <a:lstStyle/>
          <a:p>
            <a:r>
              <a:rPr lang="ru-RU" sz="2000" dirty="0"/>
              <a:t>– </a:t>
            </a:r>
            <a:r>
              <a:rPr lang="ru-RU" sz="2000" dirty="0">
                <a:solidFill>
                  <a:srgbClr val="FF0000"/>
                </a:solidFill>
              </a:rPr>
              <a:t>нет</a:t>
            </a:r>
            <a:r>
              <a:rPr lang="ru-RU" sz="2000" dirty="0"/>
              <a:t> (начинается с цифры)</a:t>
            </a:r>
          </a:p>
        </p:txBody>
      </p:sp>
      <p:sp>
        <p:nvSpPr>
          <p:cNvPr id="15" name="Прямоугольник 14"/>
          <p:cNvSpPr/>
          <p:nvPr/>
        </p:nvSpPr>
        <p:spPr>
          <a:xfrm>
            <a:off x="1871700" y="4581128"/>
            <a:ext cx="636713" cy="400110"/>
          </a:xfrm>
          <a:prstGeom prst="rect">
            <a:avLst/>
          </a:prstGeom>
        </p:spPr>
        <p:txBody>
          <a:bodyPr wrap="none">
            <a:spAutoFit/>
          </a:bodyPr>
          <a:lstStyle/>
          <a:p>
            <a:r>
              <a:rPr lang="ru-RU" sz="2000" dirty="0"/>
              <a:t>– да</a:t>
            </a:r>
          </a:p>
        </p:txBody>
      </p:sp>
      <p:sp>
        <p:nvSpPr>
          <p:cNvPr id="16" name="Прямоугольник 15"/>
          <p:cNvSpPr/>
          <p:nvPr/>
        </p:nvSpPr>
        <p:spPr>
          <a:xfrm>
            <a:off x="1583668" y="5517232"/>
            <a:ext cx="3153812" cy="400110"/>
          </a:xfrm>
          <a:prstGeom prst="rect">
            <a:avLst/>
          </a:prstGeom>
        </p:spPr>
        <p:txBody>
          <a:bodyPr wrap="none">
            <a:spAutoFit/>
          </a:bodyPr>
          <a:lstStyle/>
          <a:p>
            <a:r>
              <a:rPr lang="ru-RU" sz="2000" dirty="0"/>
              <a:t>–</a:t>
            </a:r>
            <a:r>
              <a:rPr lang="ru-RU" sz="2000" dirty="0" smtClean="0"/>
              <a:t> </a:t>
            </a:r>
            <a:r>
              <a:rPr lang="ru-RU" sz="2000" dirty="0">
                <a:solidFill>
                  <a:srgbClr val="FF0000"/>
                </a:solidFill>
              </a:rPr>
              <a:t>нет</a:t>
            </a:r>
            <a:r>
              <a:rPr lang="ru-RU" sz="2000" dirty="0"/>
              <a:t> (начинается с цифры)</a:t>
            </a:r>
          </a:p>
        </p:txBody>
      </p:sp>
      <p:sp>
        <p:nvSpPr>
          <p:cNvPr id="17" name="Прямоугольник 16"/>
          <p:cNvSpPr/>
          <p:nvPr/>
        </p:nvSpPr>
        <p:spPr>
          <a:xfrm>
            <a:off x="5796136" y="2528900"/>
            <a:ext cx="3153812" cy="400110"/>
          </a:xfrm>
          <a:prstGeom prst="rect">
            <a:avLst/>
          </a:prstGeom>
        </p:spPr>
        <p:txBody>
          <a:bodyPr wrap="none">
            <a:spAutoFit/>
          </a:bodyPr>
          <a:lstStyle/>
          <a:p>
            <a:r>
              <a:rPr lang="ru-RU" sz="2000" dirty="0"/>
              <a:t>– </a:t>
            </a:r>
            <a:r>
              <a:rPr lang="ru-RU" sz="2000" dirty="0">
                <a:solidFill>
                  <a:srgbClr val="FF0000"/>
                </a:solidFill>
              </a:rPr>
              <a:t>нет</a:t>
            </a:r>
            <a:r>
              <a:rPr lang="ru-RU" sz="2000" dirty="0"/>
              <a:t> (начинается с цифры)</a:t>
            </a:r>
          </a:p>
        </p:txBody>
      </p:sp>
      <p:sp>
        <p:nvSpPr>
          <p:cNvPr id="18" name="Прямоугольник 17"/>
          <p:cNvSpPr/>
          <p:nvPr/>
        </p:nvSpPr>
        <p:spPr>
          <a:xfrm>
            <a:off x="6264188" y="2096852"/>
            <a:ext cx="2240293" cy="400110"/>
          </a:xfrm>
          <a:prstGeom prst="rect">
            <a:avLst/>
          </a:prstGeom>
        </p:spPr>
        <p:txBody>
          <a:bodyPr wrap="none">
            <a:spAutoFit/>
          </a:bodyPr>
          <a:lstStyle/>
          <a:p>
            <a:r>
              <a:rPr lang="ru-RU" sz="2000" dirty="0"/>
              <a:t>– </a:t>
            </a:r>
            <a:r>
              <a:rPr lang="ru-RU" sz="2000" dirty="0">
                <a:solidFill>
                  <a:srgbClr val="FF0000"/>
                </a:solidFill>
              </a:rPr>
              <a:t>нет</a:t>
            </a:r>
            <a:r>
              <a:rPr lang="ru-RU" sz="2000" dirty="0"/>
              <a:t> (число в </a:t>
            </a:r>
            <a:r>
              <a:rPr lang="en-US" sz="2000" dirty="0"/>
              <a:t>HEX)</a:t>
            </a:r>
            <a:endParaRPr lang="ru-RU" sz="2000" dirty="0"/>
          </a:p>
        </p:txBody>
      </p:sp>
      <p:sp>
        <p:nvSpPr>
          <p:cNvPr id="19" name="Прямоугольник 18"/>
          <p:cNvSpPr/>
          <p:nvPr/>
        </p:nvSpPr>
        <p:spPr>
          <a:xfrm>
            <a:off x="5796136" y="2996952"/>
            <a:ext cx="2975173" cy="400110"/>
          </a:xfrm>
          <a:prstGeom prst="rect">
            <a:avLst/>
          </a:prstGeom>
        </p:spPr>
        <p:txBody>
          <a:bodyPr wrap="none">
            <a:spAutoFit/>
          </a:bodyPr>
          <a:lstStyle/>
          <a:p>
            <a:r>
              <a:rPr lang="en-US" sz="2000" dirty="0"/>
              <a:t>– </a:t>
            </a:r>
            <a:r>
              <a:rPr lang="ru-RU" sz="2000" dirty="0"/>
              <a:t>да (начинается с буквы)</a:t>
            </a:r>
          </a:p>
        </p:txBody>
      </p:sp>
      <p:sp>
        <p:nvSpPr>
          <p:cNvPr id="21" name="Прямоугольник 20"/>
          <p:cNvSpPr/>
          <p:nvPr/>
        </p:nvSpPr>
        <p:spPr>
          <a:xfrm>
            <a:off x="6372200" y="1700808"/>
            <a:ext cx="636713" cy="400110"/>
          </a:xfrm>
          <a:prstGeom prst="rect">
            <a:avLst/>
          </a:prstGeom>
        </p:spPr>
        <p:txBody>
          <a:bodyPr wrap="none">
            <a:spAutoFit/>
          </a:bodyPr>
          <a:lstStyle/>
          <a:p>
            <a:r>
              <a:rPr lang="ru-RU" sz="2000" dirty="0"/>
              <a:t>– да</a:t>
            </a:r>
          </a:p>
        </p:txBody>
      </p:sp>
      <p:sp>
        <p:nvSpPr>
          <p:cNvPr id="22" name="Прямоугольник 21"/>
          <p:cNvSpPr/>
          <p:nvPr/>
        </p:nvSpPr>
        <p:spPr>
          <a:xfrm>
            <a:off x="5803640" y="3789040"/>
            <a:ext cx="2975173" cy="400110"/>
          </a:xfrm>
          <a:prstGeom prst="rect">
            <a:avLst/>
          </a:prstGeom>
        </p:spPr>
        <p:txBody>
          <a:bodyPr wrap="none">
            <a:spAutoFit/>
          </a:bodyPr>
          <a:lstStyle/>
          <a:p>
            <a:r>
              <a:rPr lang="ru-RU" sz="2000" dirty="0"/>
              <a:t>–</a:t>
            </a:r>
            <a:r>
              <a:rPr lang="ru-RU" sz="2000" dirty="0" smtClean="0"/>
              <a:t> </a:t>
            </a:r>
            <a:r>
              <a:rPr lang="ru-RU" sz="2000" dirty="0"/>
              <a:t>да (начинается с буквы)</a:t>
            </a:r>
          </a:p>
        </p:txBody>
      </p:sp>
      <p:sp>
        <p:nvSpPr>
          <p:cNvPr id="23" name="Прямоугольник 22"/>
          <p:cNvSpPr/>
          <p:nvPr/>
        </p:nvSpPr>
        <p:spPr>
          <a:xfrm>
            <a:off x="5292080" y="4211149"/>
            <a:ext cx="3552639" cy="1323439"/>
          </a:xfrm>
          <a:prstGeom prst="rect">
            <a:avLst/>
          </a:prstGeom>
        </p:spPr>
        <p:txBody>
          <a:bodyPr wrap="none">
            <a:spAutoFit/>
          </a:bodyPr>
          <a:lstStyle/>
          <a:p>
            <a:r>
              <a:rPr lang="ru-RU" sz="2000" dirty="0" smtClean="0">
                <a:latin typeface="Consolas" panose="020B0609020204030204" pitchFamily="49" charset="0"/>
                <a:cs typeface="Consolas" panose="020B0609020204030204" pitchFamily="49" charset="0"/>
              </a:rPr>
              <a:t>		</a:t>
            </a:r>
            <a:r>
              <a:rPr lang="ru-RU" sz="2000" dirty="0" smtClean="0"/>
              <a:t>    – </a:t>
            </a:r>
            <a:r>
              <a:rPr lang="ru-RU" sz="2000" dirty="0" smtClean="0">
                <a:solidFill>
                  <a:srgbClr val="FF0000"/>
                </a:solidFill>
              </a:rPr>
              <a:t>нет</a:t>
            </a:r>
            <a:r>
              <a:rPr lang="ru-RU" sz="2000" dirty="0" smtClean="0"/>
              <a:t/>
            </a:r>
            <a:br>
              <a:rPr lang="ru-RU" sz="2000" dirty="0" smtClean="0"/>
            </a:br>
            <a:r>
              <a:rPr lang="ru-RU" sz="2000" dirty="0" smtClean="0"/>
              <a:t>(но </a:t>
            </a:r>
            <a:r>
              <a:rPr lang="en-US" sz="2000" dirty="0"/>
              <a:t>VS </a:t>
            </a:r>
            <a:r>
              <a:rPr lang="ru-RU" sz="2000" dirty="0"/>
              <a:t>позволяет </a:t>
            </a:r>
            <a:r>
              <a:rPr lang="ru-RU" sz="2000" dirty="0" smtClean="0"/>
              <a:t>использовать</a:t>
            </a:r>
            <a:br>
              <a:rPr lang="ru-RU" sz="2000" dirty="0" smtClean="0"/>
            </a:br>
            <a:r>
              <a:rPr lang="ru-RU" sz="2000" dirty="0" smtClean="0"/>
              <a:t>русские символы в</a:t>
            </a:r>
            <a:br>
              <a:rPr lang="ru-RU" sz="2000" dirty="0" smtClean="0"/>
            </a:br>
            <a:r>
              <a:rPr lang="ru-RU" sz="2000" dirty="0" smtClean="0"/>
              <a:t>идентификаторах)</a:t>
            </a:r>
            <a:endParaRPr lang="ru-RU" sz="2000" dirty="0"/>
          </a:p>
        </p:txBody>
      </p:sp>
      <p:sp>
        <p:nvSpPr>
          <p:cNvPr id="24"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25"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7921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build="p"/>
      <p:bldP spid="3" grpId="0"/>
      <p:bldP spid="4" grpId="0"/>
      <p:bldP spid="12" grpId="0"/>
      <p:bldP spid="8" grpId="0"/>
      <p:bldP spid="13" grpId="0"/>
      <p:bldP spid="14" grpId="0"/>
      <p:bldP spid="15" grpId="0"/>
      <p:bldP spid="16" grpId="0"/>
      <p:bldP spid="17" grpId="0"/>
      <p:bldP spid="18" grpId="0"/>
      <p:bldP spid="19" grpId="0"/>
      <p:bldP spid="21" grpId="0"/>
      <p:bldP spid="22"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Разделяющие знаки</a:t>
            </a:r>
          </a:p>
        </p:txBody>
      </p:sp>
      <p:sp>
        <p:nvSpPr>
          <p:cNvPr id="46087" name="Текст 7"/>
          <p:cNvSpPr>
            <a:spLocks noGrp="1"/>
          </p:cNvSpPr>
          <p:nvPr>
            <p:ph type="body" sz="half" idx="1"/>
          </p:nvPr>
        </p:nvSpPr>
        <p:spPr>
          <a:xfrm>
            <a:off x="245661" y="1692322"/>
            <a:ext cx="8457153" cy="4503762"/>
          </a:xfrm>
        </p:spPr>
        <p:txBody>
          <a:bodyPr>
            <a:noAutofit/>
          </a:bodyPr>
          <a:lstStyle/>
          <a:p>
            <a:pPr marL="457200" lvl="0" indent="-457200">
              <a:buClr>
                <a:srgbClr val="1CADE4"/>
              </a:buClr>
              <a:tabLst>
                <a:tab pos="2593975" algn="l"/>
              </a:tabLst>
            </a:pPr>
            <a:r>
              <a:rPr lang="ru-RU" sz="2200" b="1" dirty="0">
                <a:solidFill>
                  <a:prstClr val="black">
                    <a:lumMod val="75000"/>
                    <a:lumOff val="25000"/>
                  </a:prstClr>
                </a:solidFill>
              </a:rPr>
              <a:t>Разделяющие знаки </a:t>
            </a:r>
            <a:r>
              <a:rPr lang="ru-RU" sz="2200" dirty="0">
                <a:solidFill>
                  <a:prstClr val="black">
                    <a:lumMod val="75000"/>
                    <a:lumOff val="25000"/>
                  </a:prstClr>
                </a:solidFill>
              </a:rPr>
              <a:t>– пробелы, символы возврата каретки, табуляции, перехода на новую строку и новую страницу – не обрабатываются компилятором и </a:t>
            </a:r>
            <a:r>
              <a:rPr lang="ru-RU" sz="2200" dirty="0" smtClean="0">
                <a:solidFill>
                  <a:prstClr val="black">
                    <a:lumMod val="75000"/>
                    <a:lumOff val="25000"/>
                  </a:prstClr>
                </a:solidFill>
              </a:rPr>
              <a:t>игнорируются.</a:t>
            </a:r>
            <a:br>
              <a:rPr lang="ru-RU" sz="2200" dirty="0" smtClean="0">
                <a:solidFill>
                  <a:prstClr val="black">
                    <a:lumMod val="75000"/>
                    <a:lumOff val="25000"/>
                  </a:prstClr>
                </a:solidFill>
              </a:rPr>
            </a:br>
            <a:r>
              <a:rPr lang="ru-RU" sz="2200" dirty="0" smtClean="0">
                <a:solidFill>
                  <a:prstClr val="black">
                    <a:lumMod val="75000"/>
                    <a:lumOff val="25000"/>
                  </a:prstClr>
                </a:solidFill>
              </a:rPr>
              <a:t>Исключение</a:t>
            </a:r>
            <a:r>
              <a:rPr lang="ru-RU" sz="2200" dirty="0">
                <a:solidFill>
                  <a:prstClr val="black">
                    <a:lumMod val="75000"/>
                    <a:lumOff val="25000"/>
                  </a:prstClr>
                </a:solidFill>
              </a:rPr>
              <a:t>: директивы препроцессора и строковые константы.</a:t>
            </a:r>
          </a:p>
          <a:p>
            <a:pPr marL="457200" lvl="0" indent="-457200">
              <a:buClr>
                <a:srgbClr val="1CADE4"/>
              </a:buClr>
              <a:tabLst>
                <a:tab pos="2593975" algn="l"/>
              </a:tabLst>
            </a:pPr>
            <a:r>
              <a:rPr lang="ru-RU" sz="2200" dirty="0">
                <a:solidFill>
                  <a:prstClr val="black">
                    <a:lumMod val="75000"/>
                    <a:lumOff val="25000"/>
                  </a:prstClr>
                </a:solidFill>
              </a:rPr>
              <a:t>Разделяющие знаки нельзя вставлять в идентификаторы (имена) объектов (функций, классов, переменных, констант, манипуляторов и т.п.), знаки операций (например, </a:t>
            </a:r>
            <a:r>
              <a:rPr lang="en-US" sz="2200" dirty="0">
                <a:solidFill>
                  <a:prstClr val="black">
                    <a:lumMod val="75000"/>
                    <a:lumOff val="25000"/>
                  </a:prstClr>
                </a:solidFill>
              </a:rPr>
              <a:t>&lt;&lt;</a:t>
            </a:r>
            <a:r>
              <a:rPr lang="ru-RU" sz="2200" dirty="0">
                <a:solidFill>
                  <a:prstClr val="black">
                    <a:lumMod val="75000"/>
                    <a:lumOff val="25000"/>
                  </a:prstClr>
                </a:solidFill>
              </a:rPr>
              <a:t>), служебные слова (</a:t>
            </a:r>
            <a:r>
              <a:rPr lang="en-US" sz="2200" dirty="0">
                <a:solidFill>
                  <a:srgbClr val="0000FF"/>
                </a:solidFill>
              </a:rPr>
              <a:t>return</a:t>
            </a:r>
            <a:r>
              <a:rPr lang="en-US" sz="2200" dirty="0">
                <a:solidFill>
                  <a:prstClr val="black">
                    <a:lumMod val="75000"/>
                    <a:lumOff val="25000"/>
                  </a:prstClr>
                </a:solidFill>
              </a:rPr>
              <a:t> </a:t>
            </a:r>
            <a:r>
              <a:rPr lang="ru-RU" sz="2200" dirty="0">
                <a:solidFill>
                  <a:prstClr val="black">
                    <a:lumMod val="75000"/>
                    <a:lumOff val="25000"/>
                  </a:prstClr>
                </a:solidFill>
              </a:rPr>
              <a:t>и др.) </a:t>
            </a:r>
          </a:p>
          <a:p>
            <a:pPr marL="457200" lvl="0" indent="-457200">
              <a:buClr>
                <a:srgbClr val="1CADE4"/>
              </a:buClr>
              <a:tabLst>
                <a:tab pos="2593975" algn="l"/>
              </a:tabLst>
            </a:pPr>
            <a:r>
              <a:rPr lang="ru-RU" sz="2200" dirty="0">
                <a:solidFill>
                  <a:prstClr val="black">
                    <a:lumMod val="75000"/>
                    <a:lumOff val="25000"/>
                  </a:prstClr>
                </a:solidFill>
              </a:rPr>
              <a:t>Если Вы не хотите расположить строковую константу на одной строке, воспользуйтесь тем, что компилятор объединяет две следующие одна за другой строковые константы.</a:t>
            </a:r>
            <a:endParaRPr lang="ru-RU" sz="2200" b="1"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35</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91954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Инструкции</a:t>
            </a:r>
          </a:p>
        </p:txBody>
      </p:sp>
      <p:sp>
        <p:nvSpPr>
          <p:cNvPr id="46087" name="Текст 7"/>
          <p:cNvSpPr>
            <a:spLocks noGrp="1"/>
          </p:cNvSpPr>
          <p:nvPr>
            <p:ph type="body" sz="half" idx="1"/>
          </p:nvPr>
        </p:nvSpPr>
        <p:spPr>
          <a:xfrm>
            <a:off x="609599" y="1143000"/>
            <a:ext cx="8171145" cy="4907072"/>
          </a:xfrm>
        </p:spPr>
        <p:txBody>
          <a:bodyPr>
            <a:noAutofit/>
          </a:bodyPr>
          <a:lstStyle/>
          <a:p>
            <a:pPr marL="0" indent="0">
              <a:lnSpc>
                <a:spcPct val="100000"/>
              </a:lnSpc>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Эта программа рассчитывает скорость, </a:t>
            </a:r>
            <a:endParaRPr lang="ru-RU" sz="16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stdafx.h</a:t>
            </a:r>
            <a:r>
              <a:rPr lang="en-US" sz="1600" dirty="0">
                <a:solidFill>
                  <a:srgbClr val="8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dirty="0" smtClean="0">
                <a:solidFill>
                  <a:srgbClr val="0000FF"/>
                </a:solidFill>
                <a:highlight>
                  <a:srgbClr val="FFFFFF"/>
                </a:highlight>
                <a:latin typeface="Consolas" panose="020B0609020204030204" pitchFamily="49" charset="0"/>
              </a:rPr>
              <a:t>using</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namespace</a:t>
            </a: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216F85"/>
                </a:solidFill>
                <a:highlight>
                  <a:srgbClr val="FFFFFF"/>
                </a:highlight>
                <a:latin typeface="Consolas" panose="020B0609020204030204" pitchFamily="49" charset="0"/>
              </a:rPr>
              <a:t>std</a:t>
            </a:r>
            <a:r>
              <a:rPr lang="ru-RU" sz="1600" dirty="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80000"/>
                </a:solidFill>
                <a:highlight>
                  <a:srgbClr val="FFFFFF"/>
                </a:highlight>
                <a:latin typeface="Consolas" panose="020B0609020204030204" pitchFamily="49" charset="0"/>
              </a:rPr>
              <a:t>main</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const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b="1" dirty="0" smtClean="0">
                <a:solidFill>
                  <a:srgbClr val="FF0000"/>
                </a:solidFill>
                <a:highlight>
                  <a:srgbClr val="FFFFFF"/>
                </a:highlight>
                <a:latin typeface="Consolas" panose="020B0609020204030204" pitchFamily="49" charset="0"/>
              </a:rPr>
              <a:t>g </a:t>
            </a:r>
            <a:r>
              <a:rPr lang="en-US" sz="1600" b="1" dirty="0" smtClean="0">
                <a:solidFill>
                  <a:srgbClr val="FF0000"/>
                </a:solidFill>
                <a:highlight>
                  <a:srgbClr val="FFFFFF"/>
                </a:highlight>
                <a:latin typeface="Consolas" panose="020B0609020204030204" pitchFamily="49" charset="0"/>
              </a:rPr>
              <a:t>	</a:t>
            </a:r>
            <a:r>
              <a:rPr lang="ru-RU" sz="1600" b="1" dirty="0" smtClean="0">
                <a:solidFill>
                  <a:srgbClr val="FF0000"/>
                </a:solidFill>
                <a:highlight>
                  <a:srgbClr val="FFFFFF"/>
                </a:highlight>
                <a:latin typeface="Consolas" panose="020B0609020204030204" pitchFamily="49" charset="0"/>
              </a:rPr>
              <a:t>= </a:t>
            </a:r>
            <a:r>
              <a:rPr lang="en-US" sz="1600" b="1" dirty="0" smtClean="0">
                <a:solidFill>
                  <a:srgbClr val="FF0000"/>
                </a:solidFill>
                <a:highlight>
                  <a:srgbClr val="FFFFFF"/>
                </a:highlight>
                <a:latin typeface="Consolas" panose="020B0609020204030204" pitchFamily="49" charset="0"/>
              </a:rPr>
              <a:t>    </a:t>
            </a:r>
            <a:r>
              <a:rPr lang="ru-RU" sz="1600" b="1" dirty="0" smtClean="0">
                <a:solidFill>
                  <a:srgbClr val="FF0000"/>
                </a:solidFill>
                <a:highlight>
                  <a:srgbClr val="FFFFFF"/>
                </a:highlight>
                <a:latin typeface="Consolas" panose="020B0609020204030204" pitchFamily="49" charset="0"/>
              </a:rPr>
              <a:t>9.8</a:t>
            </a:r>
            <a:r>
              <a:rPr lang="ru-RU" sz="1600" dirty="0" smtClean="0">
                <a:solidFill>
                  <a:srgbClr val="000000"/>
                </a:solidFill>
                <a:highlight>
                  <a:srgbClr val="FFFFFF"/>
                </a:highlight>
                <a:latin typeface="Consolas" panose="020B0609020204030204" pitchFamily="49" charset="0"/>
              </a:rPr>
              <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FF"/>
                </a:solidFill>
                <a:highlight>
                  <a:srgbClr val="FFFFFF"/>
                </a:highlight>
                <a:latin typeface="Consolas" panose="020B0609020204030204" pitchFamily="49" charset="0"/>
              </a:rPr>
              <a:t>float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1077913" algn="l"/>
                <a:tab pos="143351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b="1" i="1" dirty="0" smtClean="0">
                <a:solidFill>
                  <a:srgbClr val="FF0000"/>
                </a:solidFill>
                <a:highlight>
                  <a:srgbClr val="FFFFFF"/>
                </a:highlight>
                <a:latin typeface="Consolas" panose="020B0609020204030204" pitchFamily="49" charset="0"/>
              </a:rPr>
              <a:t>cout</a:t>
            </a:r>
            <a:r>
              <a:rPr lang="en-US" sz="1600" b="1" dirty="0">
                <a:solidFill>
                  <a:srgbClr val="FF0000"/>
                </a:solidFill>
                <a:highlight>
                  <a:srgbClr val="FFFFFF"/>
                </a:highlight>
                <a:latin typeface="Consolas" panose="020B0609020204030204" pitchFamily="49" charset="0"/>
              </a:rPr>
              <a:t/>
            </a:r>
            <a:br>
              <a:rPr lang="en-US" sz="1600" b="1" dirty="0">
                <a:solidFill>
                  <a:srgbClr val="FF0000"/>
                </a:solidFill>
                <a:highlight>
                  <a:srgbClr val="FFFFFF"/>
                </a:highlight>
                <a:latin typeface="Consolas" panose="020B0609020204030204" pitchFamily="49" charset="0"/>
              </a:rPr>
            </a:br>
            <a:r>
              <a:rPr lang="en-US" sz="1600" b="1" dirty="0" smtClean="0">
                <a:solidFill>
                  <a:srgbClr val="FF0000"/>
                </a:solidFill>
                <a:highlight>
                  <a:srgbClr val="FFFFFF"/>
                </a:highlight>
                <a:latin typeface="Consolas" panose="020B0609020204030204" pitchFamily="49" charset="0"/>
              </a:rPr>
              <a:t>		&lt;&lt; "Please</a:t>
            </a:r>
            <a:r>
              <a:rPr lang="en-US" sz="1600" b="1" dirty="0">
                <a:solidFill>
                  <a:srgbClr val="FF0000"/>
                </a:solidFill>
                <a:highlight>
                  <a:srgbClr val="FFFFFF"/>
                </a:highlight>
                <a:latin typeface="Consolas" panose="020B0609020204030204" pitchFamily="49" charset="0"/>
              </a:rPr>
              <a:t>, enter"</a:t>
            </a:r>
            <a:r>
              <a:rPr lang="en-US" sz="1600" b="1" dirty="0" smtClean="0">
                <a:solidFill>
                  <a:srgbClr val="FF0000"/>
                </a:solidFill>
                <a:highlight>
                  <a:srgbClr val="FFFFFF"/>
                </a:highlight>
                <a:latin typeface="Consolas" panose="020B0609020204030204" pitchFamily="49" charset="0"/>
              </a:rPr>
              <a:t/>
            </a:r>
            <a:br>
              <a:rPr lang="en-US" sz="1600" b="1" dirty="0" smtClean="0">
                <a:solidFill>
                  <a:srgbClr val="FF0000"/>
                </a:solidFill>
                <a:highlight>
                  <a:srgbClr val="FFFFFF"/>
                </a:highlight>
                <a:latin typeface="Consolas" panose="020B0609020204030204" pitchFamily="49" charset="0"/>
              </a:rPr>
            </a:br>
            <a:r>
              <a:rPr lang="en-US" sz="1600" b="1" dirty="0" smtClean="0">
                <a:solidFill>
                  <a:srgbClr val="FF0000"/>
                </a:solidFill>
                <a:highlight>
                  <a:srgbClr val="FFFFFF"/>
                </a:highlight>
                <a:latin typeface="Consolas" panose="020B0609020204030204" pitchFamily="49" charset="0"/>
              </a:rPr>
              <a:t>			"</a:t>
            </a:r>
            <a:r>
              <a:rPr lang="en-US" sz="1600" b="1" dirty="0">
                <a:solidFill>
                  <a:srgbClr val="FF0000"/>
                </a:solidFill>
                <a:highlight>
                  <a:srgbClr val="FFFFFF"/>
                </a:highlight>
                <a:latin typeface="Consolas" panose="020B0609020204030204" pitchFamily="49" charset="0"/>
              </a:rPr>
              <a:t>the </a:t>
            </a:r>
            <a:r>
              <a:rPr lang="en-US" sz="1600" b="1" dirty="0" smtClean="0">
                <a:solidFill>
                  <a:srgbClr val="FF0000"/>
                </a:solidFill>
                <a:highlight>
                  <a:srgbClr val="FFFFFF"/>
                </a:highlight>
                <a:latin typeface="Consolas" panose="020B0609020204030204" pitchFamily="49" charset="0"/>
              </a:rPr>
              <a:t>value of height (m): ";</a:t>
            </a:r>
            <a:endParaRPr lang="ru-RU" sz="1600" b="1" dirty="0" smtClean="0">
              <a:solidFill>
                <a:srgbClr val="FF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i="1" dirty="0" smtClean="0">
                <a:solidFill>
                  <a:srgbClr val="00008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cin</a:t>
            </a:r>
            <a:r>
              <a:rPr lang="en-US" sz="1600" dirty="0" smtClean="0">
                <a:solidFill>
                  <a:srgbClr val="000000"/>
                </a:solidFill>
                <a:highlight>
                  <a:srgbClr val="FFFFFF"/>
                </a:highlight>
                <a:latin typeface="Consolas" panose="020B0609020204030204" pitchFamily="49" charset="0"/>
              </a:rPr>
              <a:t> &gt;&gt;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float</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v</a:t>
            </a:r>
            <a:r>
              <a:rPr lang="ru-RU" sz="1600" dirty="0" smtClean="0">
                <a:solidFill>
                  <a:srgbClr val="000000"/>
                </a:solidFill>
                <a:highlight>
                  <a:srgbClr val="FFFFFF"/>
                </a:highlight>
                <a:latin typeface="Consolas" panose="020B0609020204030204" pitchFamily="49" charset="0"/>
              </a:rPr>
              <a:t> = </a:t>
            </a:r>
            <a:r>
              <a:rPr lang="ru-RU" sz="1600" i="1" dirty="0" smtClean="0">
                <a:solidFill>
                  <a:srgbClr val="880000"/>
                </a:solidFill>
                <a:highlight>
                  <a:srgbClr val="FFFFFF"/>
                </a:highlight>
                <a:latin typeface="Consolas" panose="020B0609020204030204" pitchFamily="49" charset="0"/>
              </a:rPr>
              <a:t>sqrt</a:t>
            </a:r>
            <a:r>
              <a:rPr lang="ru-RU" sz="1600" dirty="0" smtClean="0">
                <a:solidFill>
                  <a:srgbClr val="000000"/>
                </a:solidFill>
                <a:highlight>
                  <a:srgbClr val="FFFFFF"/>
                </a:highlight>
                <a:latin typeface="Consolas" panose="020B0609020204030204" pitchFamily="49" charset="0"/>
              </a:rPr>
              <a:t>(2.0 * </a:t>
            </a:r>
            <a:r>
              <a:rPr lang="ru-RU" sz="1600" dirty="0" smtClean="0">
                <a:solidFill>
                  <a:srgbClr val="000080"/>
                </a:solidFill>
                <a:highlight>
                  <a:srgbClr val="FFFFFF"/>
                </a:highlight>
                <a:latin typeface="Consolas" panose="020B0609020204030204" pitchFamily="49" charset="0"/>
              </a:rPr>
              <a:t>g </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h</a:t>
            </a:r>
            <a:r>
              <a:rPr lang="ru-RU"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"Calculated value of velocity (m/s) is "</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000080"/>
                </a:solidFill>
                <a:highlight>
                  <a:srgbClr val="FFFFFF"/>
                </a:highlight>
                <a:latin typeface="Consolas" panose="020B0609020204030204" pitchFamily="49" charset="0"/>
              </a:rPr>
              <a:t>v</a:t>
            </a:r>
            <a:r>
              <a:rPr lang="en-US" sz="1600" dirty="0" smtClean="0">
                <a:solidFill>
                  <a:srgbClr val="000000"/>
                </a:solidFill>
                <a:highlight>
                  <a:srgbClr val="FFFFFF"/>
                </a:highlight>
                <a:latin typeface="Consolas" panose="020B0609020204030204" pitchFamily="49" charset="0"/>
              </a:rPr>
              <a:t> &lt;&lt; </a:t>
            </a:r>
            <a:r>
              <a:rPr lang="en-US" sz="1600" i="1" dirty="0" smtClean="0">
                <a:solidFill>
                  <a:srgbClr val="880000"/>
                </a:solidFill>
                <a:highlight>
                  <a:srgbClr val="FFFFFF"/>
                </a:highlight>
                <a:latin typeface="Consolas" panose="020B0609020204030204" pitchFamily="49" charset="0"/>
              </a:rPr>
              <a:t>endl</a:t>
            </a:r>
            <a:r>
              <a:rPr lang="en-US" sz="1600" dirty="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b="1" i="1" dirty="0" smtClean="0">
                <a:solidFill>
                  <a:srgbClr val="FF0000"/>
                </a:solidFill>
                <a:highlight>
                  <a:srgbClr val="FFFFFF"/>
                </a:highlight>
                <a:latin typeface="Consolas" panose="020B0609020204030204" pitchFamily="49" charset="0"/>
              </a:rPr>
              <a:t>_getch</a:t>
            </a:r>
            <a:r>
              <a:rPr lang="en-US" sz="1600" b="1" i="1" dirty="0" smtClean="0">
                <a:solidFill>
                  <a:srgbClr val="FF0000"/>
                </a:solidFill>
                <a:highlight>
                  <a:srgbClr val="FFFFFF"/>
                </a:highlight>
                <a:latin typeface="Consolas" panose="020B0609020204030204" pitchFamily="49" charset="0"/>
              </a:rPr>
              <a:t/>
            </a:r>
            <a:br>
              <a:rPr lang="en-US" sz="1600" b="1" i="1" dirty="0" smtClean="0">
                <a:solidFill>
                  <a:srgbClr val="FF0000"/>
                </a:solidFill>
                <a:highlight>
                  <a:srgbClr val="FFFFFF"/>
                </a:highlight>
                <a:latin typeface="Consolas" panose="020B0609020204030204" pitchFamily="49" charset="0"/>
              </a:rPr>
            </a:br>
            <a:r>
              <a:rPr lang="en-US" sz="1600" b="1" i="1" dirty="0" smtClean="0">
                <a:solidFill>
                  <a:srgbClr val="FF0000"/>
                </a:solidFill>
                <a:highlight>
                  <a:srgbClr val="FFFFFF"/>
                </a:highlight>
                <a:latin typeface="Consolas" panose="020B0609020204030204" pitchFamily="49" charset="0"/>
              </a:rPr>
              <a:t>	</a:t>
            </a:r>
            <a:r>
              <a:rPr lang="ru-RU" sz="1600" b="1" dirty="0" smtClean="0">
                <a:solidFill>
                  <a:srgbClr val="FF0000"/>
                </a:solidFill>
                <a:highlight>
                  <a:srgbClr val="FFFFFF"/>
                </a:highlight>
                <a:latin typeface="Consolas" panose="020B0609020204030204" pitchFamily="49" charset="0"/>
              </a:rPr>
              <a:t>();    return 0;</a:t>
            </a:r>
          </a:p>
          <a:p>
            <a:pPr marL="0" indent="0">
              <a:lnSpc>
                <a:spcPct val="100000"/>
              </a:lnSpc>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36</a:t>
            </a:fld>
            <a:endParaRPr lang="ru-RU"/>
          </a:p>
        </p:txBody>
      </p:sp>
      <p:sp>
        <p:nvSpPr>
          <p:cNvPr id="8" name="Скругленная прямоугольная выноска 7"/>
          <p:cNvSpPr/>
          <p:nvPr/>
        </p:nvSpPr>
        <p:spPr>
          <a:xfrm>
            <a:off x="6588224" y="1988840"/>
            <a:ext cx="1724025" cy="1143000"/>
          </a:xfrm>
          <a:prstGeom prst="wedgeRoundRectCallout">
            <a:avLst>
              <a:gd name="adj1" fmla="val -50825"/>
              <a:gd name="adj2" fmla="val 15686"/>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Можно</a:t>
            </a:r>
          </a:p>
        </p:txBody>
      </p:sp>
      <p:sp>
        <p:nvSpPr>
          <p:cNvPr id="9" name="Скругленная прямоугольная выноска 8"/>
          <p:cNvSpPr/>
          <p:nvPr/>
        </p:nvSpPr>
        <p:spPr>
          <a:xfrm>
            <a:off x="6588224" y="3284984"/>
            <a:ext cx="1724025" cy="1143000"/>
          </a:xfrm>
          <a:prstGeom prst="wedgeRoundRectCallout">
            <a:avLst>
              <a:gd name="adj1" fmla="val -50825"/>
              <a:gd name="adj2" fmla="val 15686"/>
              <a:gd name="adj3" fmla="val 16667"/>
            </a:avLst>
          </a:prstGeom>
          <a:solidFill>
            <a:srgbClr val="FBFEFF"/>
          </a:solidFill>
          <a:ln w="31750">
            <a:solidFill>
              <a:schemeClr val="accent1"/>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smtClean="0">
                <a:solidFill>
                  <a:schemeClr val="tx1"/>
                </a:solidFill>
              </a:rPr>
              <a:t>Но нужно ли?</a:t>
            </a:r>
            <a:endParaRPr lang="ru-RU" b="1" dirty="0">
              <a:solidFill>
                <a:schemeClr val="tx1"/>
              </a:solidFill>
            </a:endParaRPr>
          </a:p>
        </p:txBody>
      </p:sp>
      <p:sp>
        <p:nvSpPr>
          <p:cNvPr id="10"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3713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Инструкции</a:t>
            </a:r>
          </a:p>
        </p:txBody>
      </p:sp>
      <p:sp>
        <p:nvSpPr>
          <p:cNvPr id="46087" name="Текст 7"/>
          <p:cNvSpPr>
            <a:spLocks noGrp="1"/>
          </p:cNvSpPr>
          <p:nvPr>
            <p:ph type="body" sz="half" idx="1"/>
          </p:nvPr>
        </p:nvSpPr>
        <p:spPr>
          <a:xfrm>
            <a:off x="467545" y="1196752"/>
            <a:ext cx="8676455" cy="936104"/>
          </a:xfrm>
          <a:ln>
            <a:solidFill>
              <a:schemeClr val="accent1"/>
            </a:solidFill>
          </a:ln>
        </p:spPr>
        <p:txBody>
          <a:bodyPr>
            <a:noAutofit/>
          </a:bodyPr>
          <a:lstStyle/>
          <a:p>
            <a:pPr>
              <a:lnSpc>
                <a:spcPct val="100000"/>
              </a:lnSpc>
              <a:spcBef>
                <a:spcPts val="0"/>
              </a:spcBef>
              <a:spcAft>
                <a:spcPts val="0"/>
              </a:spcAft>
            </a:pPr>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symbol</a:t>
            </a:r>
            <a:r>
              <a:rPr lang="en-US" sz="1800" dirty="0">
                <a:solidFill>
                  <a:srgbClr val="000000"/>
                </a:solidFill>
                <a:highlight>
                  <a:srgbClr val="FFFFFF"/>
                </a:highlight>
                <a:latin typeface="Consolas" panose="020B0609020204030204" pitchFamily="49" charset="0"/>
              </a:rPr>
              <a:t> =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a:lnSpc>
                <a:spcPct val="100000"/>
              </a:lnSpc>
              <a:spcBef>
                <a:spcPts val="0"/>
              </a:spcBef>
              <a:spcAft>
                <a:spcPts val="0"/>
              </a:spcAft>
              <a:tabLst>
                <a:tab pos="631825" algn="l"/>
              </a:tabLst>
            </a:pP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symbol</a:t>
            </a:r>
            <a:r>
              <a:rPr lang="en-US" sz="1800" dirty="0">
                <a:solidFill>
                  <a:srgbClr val="000000"/>
                </a:solidFill>
                <a:highlight>
                  <a:srgbClr val="FFFFFF"/>
                </a:highlight>
                <a:latin typeface="Consolas" panose="020B0609020204030204" pitchFamily="49" charset="0"/>
              </a:rPr>
              <a:t> == </a:t>
            </a:r>
            <a:r>
              <a:rPr lang="en-US" sz="1800" dirty="0">
                <a:solidFill>
                  <a:srgbClr val="800000"/>
                </a:solidFill>
                <a:highlight>
                  <a:srgbClr val="FFFFFF"/>
                </a:highlight>
                <a:latin typeface="Consolas" panose="020B0609020204030204" pitchFamily="49" charset="0"/>
              </a:rPr>
              <a:t>'0'</a:t>
            </a:r>
            <a:r>
              <a:rPr lang="en-US" sz="1800" dirty="0">
                <a:solidFill>
                  <a:srgbClr val="000000"/>
                </a:solidFill>
                <a:highlight>
                  <a:srgbClr val="FFFFFF"/>
                </a:highlight>
                <a:latin typeface="Consolas" panose="020B0609020204030204" pitchFamily="49" charset="0"/>
              </a:rPr>
              <a:t> || </a:t>
            </a:r>
            <a:r>
              <a:rPr lang="en-US" sz="1800" dirty="0">
                <a:solidFill>
                  <a:srgbClr val="000080"/>
                </a:solidFill>
                <a:highlight>
                  <a:srgbClr val="FFFFFF"/>
                </a:highlight>
                <a:latin typeface="Consolas" panose="020B0609020204030204" pitchFamily="49" charset="0"/>
              </a:rPr>
              <a:t>symbol</a:t>
            </a:r>
            <a:r>
              <a:rPr lang="en-US" sz="1800" dirty="0">
                <a:solidFill>
                  <a:srgbClr val="000000"/>
                </a:solidFill>
                <a:highlight>
                  <a:srgbClr val="FFFFFF"/>
                </a:highlight>
                <a:latin typeface="Consolas" panose="020B0609020204030204" pitchFamily="49" charset="0"/>
              </a:rPr>
              <a:t> == </a:t>
            </a:r>
            <a:r>
              <a:rPr lang="en-US" sz="1800" dirty="0">
                <a:solidFill>
                  <a:srgbClr val="800000"/>
                </a:solidFill>
                <a:highlight>
                  <a:srgbClr val="FFFFFF"/>
                </a:highlight>
                <a:latin typeface="Consolas" panose="020B0609020204030204" pitchFamily="49" charset="0"/>
              </a:rPr>
              <a:t>'1'</a:t>
            </a:r>
            <a:r>
              <a:rPr lang="en-US" sz="1800" dirty="0">
                <a:solidFill>
                  <a:srgbClr val="000000"/>
                </a:solidFill>
                <a:highlight>
                  <a:srgbClr val="FFFFFF"/>
                </a:highlight>
                <a:latin typeface="Consolas" panose="020B0609020204030204" pitchFamily="49" charset="0"/>
              </a:rPr>
              <a:t> || </a:t>
            </a:r>
            <a:r>
              <a:rPr lang="en-US" sz="1800" dirty="0">
                <a:solidFill>
                  <a:srgbClr val="000080"/>
                </a:solidFill>
                <a:highlight>
                  <a:srgbClr val="FFFFFF"/>
                </a:highlight>
                <a:latin typeface="Consolas" panose="020B0609020204030204" pitchFamily="49" charset="0"/>
              </a:rPr>
              <a:t>symbol</a:t>
            </a:r>
            <a:r>
              <a:rPr lang="en-US" sz="1800" dirty="0">
                <a:solidFill>
                  <a:srgbClr val="000000"/>
                </a:solidFill>
                <a:highlight>
                  <a:srgbClr val="FFFFFF"/>
                </a:highlight>
                <a:latin typeface="Consolas" panose="020B0609020204030204" pitchFamily="49" charset="0"/>
              </a:rPr>
              <a:t> == </a:t>
            </a:r>
            <a:r>
              <a:rPr lang="en-US" sz="1800" dirty="0">
                <a:solidFill>
                  <a:srgbClr val="800000"/>
                </a:solidFill>
                <a:highlight>
                  <a:srgbClr val="FFFFFF"/>
                </a:highlight>
                <a:latin typeface="Consolas" panose="020B0609020204030204" pitchFamily="49" charset="0"/>
              </a:rPr>
              <a:t>'2'</a:t>
            </a:r>
            <a:r>
              <a:rPr lang="en-US" sz="1800" dirty="0">
                <a:solidFill>
                  <a:srgbClr val="000000"/>
                </a:solidFill>
                <a:highlight>
                  <a:srgbClr val="FFFFFF"/>
                </a:highlight>
                <a:latin typeface="Consolas" panose="020B0609020204030204" pitchFamily="49" charset="0"/>
              </a:rPr>
              <a:t> || </a:t>
            </a:r>
            <a:r>
              <a:rPr lang="en-US" sz="1800" dirty="0">
                <a:solidFill>
                  <a:srgbClr val="000080"/>
                </a:solidFill>
                <a:highlight>
                  <a:srgbClr val="FFFFFF"/>
                </a:highlight>
                <a:latin typeface="Consolas" panose="020B0609020204030204" pitchFamily="49" charset="0"/>
              </a:rPr>
              <a:t>symbol</a:t>
            </a:r>
            <a:r>
              <a:rPr lang="en-US" sz="1800" dirty="0">
                <a:solidFill>
                  <a:srgbClr val="000000"/>
                </a:solidFill>
                <a:highlight>
                  <a:srgbClr val="FFFFFF"/>
                </a:highlight>
                <a:latin typeface="Consolas" panose="020B0609020204030204" pitchFamily="49" charset="0"/>
              </a:rPr>
              <a:t> == </a:t>
            </a:r>
            <a:r>
              <a:rPr lang="en-US" sz="1800" dirty="0">
                <a:solidFill>
                  <a:srgbClr val="800000"/>
                </a:solidFill>
                <a:highlight>
                  <a:srgbClr val="FFFFFF"/>
                </a:highlight>
                <a:latin typeface="Consolas" panose="020B0609020204030204" pitchFamily="49" charset="0"/>
              </a:rPr>
              <a:t>'3'</a:t>
            </a:r>
            <a:r>
              <a:rPr lang="en-US" sz="1800" dirty="0">
                <a:solidFill>
                  <a:srgbClr val="000000"/>
                </a:solidFill>
                <a:highlight>
                  <a:srgbClr val="FFFFFF"/>
                </a:highlight>
                <a:latin typeface="Consolas" panose="020B0609020204030204" pitchFamily="49" charset="0"/>
              </a:rPr>
              <a:t> </a:t>
            </a:r>
            <a:r>
              <a:rPr lang="ru-RU" sz="1800" dirty="0">
                <a:solidFill>
                  <a:srgbClr val="000000"/>
                </a:solidFill>
                <a:highlight>
                  <a:srgbClr val="FFFFFF"/>
                </a:highlight>
                <a:latin typeface="Consolas" panose="020B0609020204030204" pitchFamily="49" charset="0"/>
              </a:rPr>
              <a:t> 	</a:t>
            </a:r>
            <a:r>
              <a:rPr lang="en-US" sz="1800" i="1" dirty="0" smtClean="0">
                <a:solidFill>
                  <a:srgbClr val="00008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&lt;&lt; </a:t>
            </a:r>
            <a:r>
              <a:rPr lang="en-US" sz="1800" dirty="0">
                <a:solidFill>
                  <a:srgbClr val="800000"/>
                </a:solidFill>
                <a:highlight>
                  <a:srgbClr val="FFFFFF"/>
                </a:highlight>
                <a:latin typeface="Consolas" panose="020B0609020204030204" pitchFamily="49" charset="0"/>
              </a:rPr>
              <a:t>"</a:t>
            </a:r>
            <a:r>
              <a:rPr lang="ru-RU" sz="1800" dirty="0">
                <a:solidFill>
                  <a:srgbClr val="800000"/>
                </a:solidFill>
                <a:highlight>
                  <a:srgbClr val="FFFFFF"/>
                </a:highlight>
                <a:latin typeface="Consolas" panose="020B0609020204030204" pitchFamily="49" charset="0"/>
              </a:rPr>
              <a:t>Это цифра"</a:t>
            </a:r>
            <a:r>
              <a:rPr lang="ru-RU"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37</a:t>
            </a:fld>
            <a:endParaRPr lang="ru-RU"/>
          </a:p>
        </p:txBody>
      </p:sp>
      <p:sp>
        <p:nvSpPr>
          <p:cNvPr id="10"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3" name="Прямоугольник 2"/>
          <p:cNvSpPr/>
          <p:nvPr/>
        </p:nvSpPr>
        <p:spPr>
          <a:xfrm>
            <a:off x="467544" y="2204864"/>
            <a:ext cx="4572000" cy="3139321"/>
          </a:xfrm>
          <a:prstGeom prst="rect">
            <a:avLst/>
          </a:prstGeom>
          <a:ln>
            <a:solidFill>
              <a:schemeClr val="accent1"/>
            </a:solidFill>
          </a:ln>
        </p:spPr>
        <p:txBody>
          <a:bodyPr>
            <a:spAutoFit/>
          </a:bodyPr>
          <a:lstStyle/>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'0'</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'2'</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'3'</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'4'</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'5'</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'6'</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'6'</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'8'</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 </a:t>
            </a:r>
            <a:r>
              <a:rPr lang="en-US" dirty="0">
                <a:solidFill>
                  <a:srgbClr val="800000"/>
                </a:solidFill>
                <a:highlight>
                  <a:srgbClr val="FFFFFF"/>
                </a:highlight>
                <a:latin typeface="Consolas" panose="020B0609020204030204" pitchFamily="49" charset="0"/>
              </a:rPr>
              <a:t>'9'</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Это цифра"</a:t>
            </a:r>
            <a:r>
              <a:rPr lang="ru-RU"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ru-RU" sz="4400" dirty="0"/>
          </a:p>
        </p:txBody>
      </p:sp>
      <p:sp>
        <p:nvSpPr>
          <p:cNvPr id="4" name="Прямоугольник 3"/>
          <p:cNvSpPr/>
          <p:nvPr/>
        </p:nvSpPr>
        <p:spPr>
          <a:xfrm>
            <a:off x="467544" y="5445224"/>
            <a:ext cx="5670376" cy="646331"/>
          </a:xfrm>
          <a:prstGeom prst="rect">
            <a:avLst/>
          </a:prstGeom>
          <a:ln>
            <a:solidFill>
              <a:schemeClr val="accent1"/>
            </a:solidFill>
          </a:ln>
        </p:spPr>
        <p:txBody>
          <a:bodyPr wrap="square">
            <a:spAutoFit/>
          </a:bodyPr>
          <a:lstStyle/>
          <a:p>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&gt;= </a:t>
            </a:r>
            <a:r>
              <a:rPr lang="en-US" dirty="0">
                <a:solidFill>
                  <a:srgbClr val="800000"/>
                </a:solidFill>
                <a:highlight>
                  <a:srgbClr val="FFFFFF"/>
                </a:highlight>
                <a:latin typeface="Consolas" panose="020B0609020204030204" pitchFamily="49" charset="0"/>
              </a:rPr>
              <a:t>'0'</a:t>
            </a:r>
            <a:r>
              <a:rPr lang="en-US" dirty="0">
                <a:solidFill>
                  <a:srgbClr val="000000"/>
                </a:solidFill>
                <a:highlight>
                  <a:srgbClr val="FFFFFF"/>
                </a:highlight>
                <a:latin typeface="Consolas" panose="020B0609020204030204" pitchFamily="49" charset="0"/>
              </a:rPr>
              <a:t> &amp;&amp; </a:t>
            </a:r>
            <a:r>
              <a:rPr lang="en-US" dirty="0">
                <a:solidFill>
                  <a:srgbClr val="000080"/>
                </a:solidFill>
                <a:highlight>
                  <a:srgbClr val="FFFFFF"/>
                </a:highlight>
                <a:latin typeface="Consolas" panose="020B0609020204030204" pitchFamily="49" charset="0"/>
              </a:rPr>
              <a:t>symbol</a:t>
            </a:r>
            <a:r>
              <a:rPr lang="en-US" dirty="0">
                <a:solidFill>
                  <a:srgbClr val="000000"/>
                </a:solidFill>
                <a:highlight>
                  <a:srgbClr val="FFFFFF"/>
                </a:highlight>
                <a:latin typeface="Consolas" panose="020B0609020204030204" pitchFamily="49" charset="0"/>
              </a:rPr>
              <a:t> &lt;= </a:t>
            </a:r>
            <a:r>
              <a:rPr lang="en-US" dirty="0">
                <a:solidFill>
                  <a:srgbClr val="800000"/>
                </a:solidFill>
                <a:highlight>
                  <a:srgbClr val="FFFFFF"/>
                </a:highlight>
                <a:latin typeface="Consolas" panose="020B0609020204030204" pitchFamily="49" charset="0"/>
              </a:rPr>
              <a:t>'9'</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ru-RU" dirty="0">
                <a:solidFill>
                  <a:srgbClr val="800000"/>
                </a:solidFill>
                <a:highlight>
                  <a:srgbClr val="FFFFFF"/>
                </a:highlight>
                <a:latin typeface="Consolas" panose="020B0609020204030204" pitchFamily="49" charset="0"/>
              </a:rPr>
              <a:t>Это цифра"</a:t>
            </a:r>
            <a:r>
              <a:rPr lang="ru-RU"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ru-RU" dirty="0"/>
          </a:p>
        </p:txBody>
      </p:sp>
      <p:sp>
        <p:nvSpPr>
          <p:cNvPr id="5" name="Стрелка вправо 4"/>
          <p:cNvSpPr/>
          <p:nvPr/>
        </p:nvSpPr>
        <p:spPr>
          <a:xfrm flipH="1">
            <a:off x="3275856" y="4113076"/>
            <a:ext cx="1260140" cy="46805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кругленный прямоугольник 5"/>
          <p:cNvSpPr/>
          <p:nvPr/>
        </p:nvSpPr>
        <p:spPr>
          <a:xfrm>
            <a:off x="4932040" y="2960948"/>
            <a:ext cx="3816424" cy="1620180"/>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При использовании форматирования становится намного проще заметить ошибку</a:t>
            </a:r>
            <a:endParaRPr lang="ru-RU" sz="2400" dirty="0">
              <a:solidFill>
                <a:schemeClr val="tx1"/>
              </a:solidFill>
            </a:endParaRPr>
          </a:p>
        </p:txBody>
      </p:sp>
    </p:spTree>
    <p:extLst>
      <p:ext uri="{BB962C8B-B14F-4D97-AF65-F5344CB8AC3E}">
        <p14:creationId xmlns:p14="http://schemas.microsoft.com/office/powerpoint/2010/main" val="18491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Константы</a:t>
            </a:r>
          </a:p>
        </p:txBody>
      </p:sp>
      <p:sp>
        <p:nvSpPr>
          <p:cNvPr id="46087" name="Текст 7"/>
          <p:cNvSpPr>
            <a:spLocks noGrp="1"/>
          </p:cNvSpPr>
          <p:nvPr>
            <p:ph type="body" sz="half" idx="1"/>
          </p:nvPr>
        </p:nvSpPr>
        <p:spPr>
          <a:xfrm>
            <a:off x="395536" y="1268760"/>
            <a:ext cx="8171145" cy="4907072"/>
          </a:xfrm>
        </p:spPr>
        <p:txBody>
          <a:bodyPr>
            <a:noAutofit/>
          </a:bodyPr>
          <a:lstStyle/>
          <a:p>
            <a:pPr marL="174625" indent="0">
              <a:lnSpc>
                <a:spcPct val="100000"/>
              </a:lnSpc>
              <a:spcBef>
                <a:spcPts val="0"/>
              </a:spcBef>
              <a:spcAft>
                <a:spcPts val="0"/>
              </a:spcAft>
              <a:tabLst>
                <a:tab pos="2593975" algn="l"/>
              </a:tabLst>
            </a:pPr>
            <a:r>
              <a:rPr lang="ru-RU" b="1" u="sng" dirty="0">
                <a:solidFill>
                  <a:schemeClr val="tx1">
                    <a:lumMod val="50000"/>
                    <a:lumOff val="50000"/>
                  </a:schemeClr>
                </a:solidFill>
              </a:rPr>
              <a:t>Константа</a:t>
            </a:r>
            <a:r>
              <a:rPr lang="ru-RU" dirty="0">
                <a:solidFill>
                  <a:schemeClr val="tx1">
                    <a:lumMod val="50000"/>
                    <a:lumOff val="50000"/>
                  </a:schemeClr>
                </a:solidFill>
              </a:rPr>
              <a:t> </a:t>
            </a:r>
            <a:r>
              <a:rPr lang="ru-RU" dirty="0"/>
              <a:t>– информационный объект </a:t>
            </a:r>
            <a:r>
              <a:rPr lang="ru-RU" dirty="0" smtClean="0"/>
              <a:t>программы,</a:t>
            </a:r>
            <a:br>
              <a:rPr lang="ru-RU" dirty="0" smtClean="0"/>
            </a:br>
            <a:r>
              <a:rPr lang="ru-RU" dirty="0" smtClean="0"/>
              <a:t>не </a:t>
            </a:r>
            <a:r>
              <a:rPr lang="ru-RU" dirty="0"/>
              <a:t>изменяющийся в процессе ее исполнения.</a:t>
            </a:r>
          </a:p>
          <a:p>
            <a:pPr marL="174625" indent="0">
              <a:lnSpc>
                <a:spcPct val="100000"/>
              </a:lnSpc>
              <a:spcBef>
                <a:spcPts val="0"/>
              </a:spcBef>
              <a:spcAft>
                <a:spcPts val="0"/>
              </a:spcAft>
              <a:tabLst>
                <a:tab pos="2593975" algn="l"/>
              </a:tabLst>
            </a:pPr>
            <a:r>
              <a:rPr lang="ru-RU" dirty="0"/>
              <a:t>Различают неименованные (литералы) и именованные </a:t>
            </a:r>
            <a:r>
              <a:rPr lang="ru-RU" dirty="0" smtClean="0"/>
              <a:t>константы.</a:t>
            </a:r>
            <a:endParaRPr lang="ru-RU" dirty="0"/>
          </a:p>
          <a:p>
            <a:pPr marL="174625" indent="0">
              <a:lnSpc>
                <a:spcPct val="100000"/>
              </a:lnSpc>
              <a:spcBef>
                <a:spcPts val="0"/>
              </a:spcBef>
              <a:spcAft>
                <a:spcPts val="0"/>
              </a:spcAft>
              <a:tabLst>
                <a:tab pos="2593975" algn="l"/>
              </a:tabLst>
            </a:pPr>
            <a:r>
              <a:rPr lang="ru-RU" dirty="0"/>
              <a:t>В качестве </a:t>
            </a:r>
            <a:r>
              <a:rPr lang="ru-RU" b="1" u="sng" dirty="0">
                <a:solidFill>
                  <a:schemeClr val="tx1">
                    <a:lumMod val="50000"/>
                    <a:lumOff val="50000"/>
                  </a:schemeClr>
                </a:solidFill>
              </a:rPr>
              <a:t>литералов</a:t>
            </a:r>
            <a:r>
              <a:rPr lang="ru-RU" dirty="0">
                <a:solidFill>
                  <a:schemeClr val="tx1">
                    <a:lumMod val="50000"/>
                    <a:lumOff val="50000"/>
                  </a:schemeClr>
                </a:solidFill>
              </a:rPr>
              <a:t> </a:t>
            </a:r>
            <a:r>
              <a:rPr lang="ru-RU" dirty="0"/>
              <a:t>в С++</a:t>
            </a:r>
            <a:r>
              <a:rPr lang="en-US" dirty="0"/>
              <a:t> </a:t>
            </a:r>
            <a:r>
              <a:rPr lang="ru-RU" dirty="0"/>
              <a:t>могут использоваться:</a:t>
            </a:r>
          </a:p>
          <a:p>
            <a:pPr marL="457200" indent="-279400">
              <a:lnSpc>
                <a:spcPct val="100000"/>
              </a:lnSpc>
              <a:spcAft>
                <a:spcPts val="0"/>
              </a:spcAft>
              <a:buNone/>
              <a:tabLst>
                <a:tab pos="2593975" algn="l"/>
              </a:tabLst>
            </a:pPr>
            <a:r>
              <a:rPr lang="ru-RU" dirty="0">
                <a:solidFill>
                  <a:schemeClr val="tx1"/>
                </a:solidFill>
              </a:rPr>
              <a:t>целые числа:</a:t>
            </a:r>
          </a:p>
          <a:p>
            <a:pPr marL="457200" indent="-279400">
              <a:lnSpc>
                <a:spcPct val="100000"/>
              </a:lnSpc>
              <a:spcBef>
                <a:spcPts val="0"/>
              </a:spcBef>
              <a:spcAft>
                <a:spcPts val="0"/>
              </a:spcAft>
              <a:buNone/>
              <a:tabLst>
                <a:tab pos="2593975" algn="l"/>
              </a:tabLst>
            </a:pPr>
            <a:r>
              <a:rPr lang="ru-RU" dirty="0">
                <a:solidFill>
                  <a:schemeClr val="accent1">
                    <a:lumMod val="50000"/>
                  </a:schemeClr>
                </a:solidFill>
              </a:rPr>
              <a:t>	</a:t>
            </a:r>
            <a:r>
              <a:rPr lang="ru-RU" dirty="0">
                <a:solidFill>
                  <a:schemeClr val="tx1"/>
                </a:solidFill>
              </a:rPr>
              <a:t>десятичные</a:t>
            </a:r>
            <a:r>
              <a:rPr lang="ru-RU" dirty="0">
                <a:solidFill>
                  <a:schemeClr val="accent1">
                    <a:lumMod val="50000"/>
                  </a:schemeClr>
                </a:solidFill>
              </a:rPr>
              <a:t>				12		-123</a:t>
            </a:r>
          </a:p>
          <a:p>
            <a:pPr marL="457200" indent="-279400">
              <a:lnSpc>
                <a:spcPct val="100000"/>
              </a:lnSpc>
              <a:spcBef>
                <a:spcPts val="0"/>
              </a:spcBef>
              <a:spcAft>
                <a:spcPts val="0"/>
              </a:spcAft>
              <a:buNone/>
              <a:tabLst>
                <a:tab pos="2593975" algn="l"/>
              </a:tabLst>
            </a:pPr>
            <a:r>
              <a:rPr lang="ru-RU" dirty="0">
                <a:solidFill>
                  <a:schemeClr val="accent1">
                    <a:lumMod val="50000"/>
                  </a:schemeClr>
                </a:solidFill>
              </a:rPr>
              <a:t>	</a:t>
            </a:r>
            <a:r>
              <a:rPr lang="ru-RU" dirty="0">
                <a:solidFill>
                  <a:schemeClr val="tx1"/>
                </a:solidFill>
              </a:rPr>
              <a:t>восьмеричные</a:t>
            </a:r>
            <a:r>
              <a:rPr lang="ru-RU" dirty="0">
                <a:solidFill>
                  <a:schemeClr val="accent1">
                    <a:lumMod val="50000"/>
                  </a:schemeClr>
                </a:solidFill>
              </a:rPr>
              <a:t>				073</a:t>
            </a:r>
            <a:r>
              <a:rPr lang="en-US" dirty="0">
                <a:solidFill>
                  <a:schemeClr val="accent1">
                    <a:lumMod val="50000"/>
                  </a:schemeClr>
                </a:solidFill>
              </a:rPr>
              <a:t>6</a:t>
            </a:r>
            <a:r>
              <a:rPr lang="ru-RU" dirty="0">
                <a:solidFill>
                  <a:schemeClr val="accent1">
                    <a:lumMod val="50000"/>
                  </a:schemeClr>
                </a:solidFill>
              </a:rPr>
              <a:t>		-0121</a:t>
            </a:r>
          </a:p>
          <a:p>
            <a:pPr marL="457200" indent="-279400">
              <a:lnSpc>
                <a:spcPct val="100000"/>
              </a:lnSpc>
              <a:spcBef>
                <a:spcPts val="0"/>
              </a:spcBef>
              <a:spcAft>
                <a:spcPts val="0"/>
              </a:spcAft>
              <a:buNone/>
              <a:tabLst>
                <a:tab pos="2593975" algn="l"/>
              </a:tabLst>
            </a:pPr>
            <a:r>
              <a:rPr lang="ru-RU" dirty="0">
                <a:solidFill>
                  <a:schemeClr val="accent1">
                    <a:lumMod val="50000"/>
                  </a:schemeClr>
                </a:solidFill>
              </a:rPr>
              <a:t>	</a:t>
            </a:r>
            <a:r>
              <a:rPr lang="ru-RU" dirty="0">
                <a:solidFill>
                  <a:schemeClr val="tx1"/>
                </a:solidFill>
              </a:rPr>
              <a:t>шестнадцатеричные	</a:t>
            </a:r>
            <a:r>
              <a:rPr lang="ru-RU" dirty="0">
                <a:solidFill>
                  <a:schemeClr val="accent1">
                    <a:lumMod val="50000"/>
                  </a:schemeClr>
                </a:solidFill>
              </a:rPr>
              <a:t>	</a:t>
            </a:r>
            <a:r>
              <a:rPr lang="en-US" dirty="0">
                <a:solidFill>
                  <a:schemeClr val="accent1">
                    <a:lumMod val="50000"/>
                  </a:schemeClr>
                </a:solidFill>
              </a:rPr>
              <a:t>	</a:t>
            </a:r>
            <a:r>
              <a:rPr lang="ru-RU" dirty="0" smtClean="0">
                <a:solidFill>
                  <a:schemeClr val="accent1">
                    <a:lumMod val="50000"/>
                  </a:schemeClr>
                </a:solidFill>
              </a:rPr>
              <a:t>0</a:t>
            </a:r>
            <a:r>
              <a:rPr lang="en-US" dirty="0">
                <a:solidFill>
                  <a:schemeClr val="accent1">
                    <a:lumMod val="50000"/>
                  </a:schemeClr>
                </a:solidFill>
              </a:rPr>
              <a:t>X2F56</a:t>
            </a:r>
            <a:r>
              <a:rPr lang="ru-RU" dirty="0">
                <a:solidFill>
                  <a:schemeClr val="accent1">
                    <a:lumMod val="50000"/>
                  </a:schemeClr>
                </a:solidFill>
              </a:rPr>
              <a:t>		-</a:t>
            </a:r>
            <a:r>
              <a:rPr lang="en-US" dirty="0">
                <a:solidFill>
                  <a:schemeClr val="accent1">
                    <a:lumMod val="50000"/>
                  </a:schemeClr>
                </a:solidFill>
              </a:rPr>
              <a:t>0x2A13B</a:t>
            </a:r>
            <a:endParaRPr lang="ru-RU" dirty="0">
              <a:solidFill>
                <a:schemeClr val="accent1">
                  <a:lumMod val="50000"/>
                </a:schemeClr>
              </a:solidFill>
            </a:endParaRPr>
          </a:p>
          <a:p>
            <a:pPr marL="457200" indent="-279400">
              <a:lnSpc>
                <a:spcPct val="100000"/>
              </a:lnSpc>
              <a:spcBef>
                <a:spcPts val="0"/>
              </a:spcBef>
              <a:spcAft>
                <a:spcPts val="0"/>
              </a:spcAft>
              <a:buNone/>
              <a:tabLst>
                <a:tab pos="2593975" algn="l"/>
              </a:tabLst>
            </a:pPr>
            <a:r>
              <a:rPr lang="ru-RU" dirty="0">
                <a:solidFill>
                  <a:schemeClr val="tx1"/>
                </a:solidFill>
              </a:rPr>
              <a:t>вещественные числа</a:t>
            </a:r>
            <a:r>
              <a:rPr lang="en-US" dirty="0">
                <a:solidFill>
                  <a:schemeClr val="accent1">
                    <a:lumMod val="50000"/>
                  </a:schemeClr>
                </a:solidFill>
              </a:rPr>
              <a:t>	</a:t>
            </a:r>
            <a:r>
              <a:rPr lang="ru-RU" dirty="0">
                <a:solidFill>
                  <a:schemeClr val="accent1">
                    <a:lumMod val="50000"/>
                  </a:schemeClr>
                </a:solidFill>
              </a:rPr>
              <a:t>	</a:t>
            </a:r>
            <a:r>
              <a:rPr lang="en-US" dirty="0">
                <a:solidFill>
                  <a:schemeClr val="accent1">
                    <a:lumMod val="50000"/>
                  </a:schemeClr>
                </a:solidFill>
              </a:rPr>
              <a:t>	</a:t>
            </a:r>
            <a:r>
              <a:rPr lang="ru-RU" dirty="0">
                <a:solidFill>
                  <a:schemeClr val="accent1">
                    <a:lumMod val="50000"/>
                  </a:schemeClr>
                </a:solidFill>
              </a:rPr>
              <a:t>	0.25		-56.12е-12</a:t>
            </a:r>
            <a:r>
              <a:rPr lang="en-US" dirty="0">
                <a:solidFill>
                  <a:schemeClr val="accent1">
                    <a:lumMod val="50000"/>
                  </a:schemeClr>
                </a:solidFill>
              </a:rPr>
              <a:t>f</a:t>
            </a:r>
            <a:endParaRPr lang="ru-RU" dirty="0">
              <a:solidFill>
                <a:schemeClr val="accent1">
                  <a:lumMod val="50000"/>
                </a:schemeClr>
              </a:solidFill>
            </a:endParaRPr>
          </a:p>
          <a:p>
            <a:pPr marL="457200" indent="-279400">
              <a:lnSpc>
                <a:spcPct val="100000"/>
              </a:lnSpc>
              <a:spcBef>
                <a:spcPts val="0"/>
              </a:spcBef>
              <a:spcAft>
                <a:spcPts val="0"/>
              </a:spcAft>
              <a:buNone/>
              <a:tabLst>
                <a:tab pos="2593975" algn="l"/>
              </a:tabLst>
            </a:pPr>
            <a:r>
              <a:rPr lang="ru-RU" dirty="0">
                <a:solidFill>
                  <a:schemeClr val="tx1"/>
                </a:solidFill>
              </a:rPr>
              <a:t>логические</a:t>
            </a:r>
            <a:r>
              <a:rPr lang="ru-RU" dirty="0">
                <a:solidFill>
                  <a:schemeClr val="accent1">
                    <a:lumMod val="50000"/>
                  </a:schemeClr>
                </a:solidFill>
              </a:rPr>
              <a:t> 		</a:t>
            </a:r>
            <a:r>
              <a:rPr lang="en-US" dirty="0">
                <a:solidFill>
                  <a:schemeClr val="accent1">
                    <a:lumMod val="50000"/>
                  </a:schemeClr>
                </a:solidFill>
              </a:rPr>
              <a:t>		</a:t>
            </a:r>
            <a:r>
              <a:rPr lang="en-US" dirty="0">
                <a:solidFill>
                  <a:srgbClr val="0000FF"/>
                </a:solidFill>
              </a:rPr>
              <a:t>t</a:t>
            </a:r>
            <a:r>
              <a:rPr lang="en-US" dirty="0" smtClean="0">
                <a:solidFill>
                  <a:srgbClr val="0000FF"/>
                </a:solidFill>
              </a:rPr>
              <a:t>rue</a:t>
            </a:r>
            <a:r>
              <a:rPr lang="ru-RU" dirty="0">
                <a:solidFill>
                  <a:schemeClr val="accent1">
                    <a:lumMod val="50000"/>
                  </a:schemeClr>
                </a:solidFill>
              </a:rPr>
              <a:t>		</a:t>
            </a:r>
            <a:r>
              <a:rPr lang="en-US" dirty="0" smtClean="0">
                <a:solidFill>
                  <a:srgbClr val="0000FF"/>
                </a:solidFill>
              </a:rPr>
              <a:t>false</a:t>
            </a:r>
            <a:endParaRPr lang="ru-RU" dirty="0">
              <a:solidFill>
                <a:srgbClr val="0000FF"/>
              </a:solidFill>
            </a:endParaRPr>
          </a:p>
          <a:p>
            <a:pPr marL="457200" indent="-279400">
              <a:lnSpc>
                <a:spcPct val="100000"/>
              </a:lnSpc>
              <a:spcBef>
                <a:spcPts val="0"/>
              </a:spcBef>
              <a:spcAft>
                <a:spcPts val="0"/>
              </a:spcAft>
              <a:buNone/>
              <a:tabLst>
                <a:tab pos="2593975" algn="l"/>
              </a:tabLst>
            </a:pPr>
            <a:r>
              <a:rPr lang="ru-RU" dirty="0">
                <a:solidFill>
                  <a:schemeClr val="tx1"/>
                </a:solidFill>
              </a:rPr>
              <a:t>символы </a:t>
            </a:r>
            <a:r>
              <a:rPr lang="ru-RU" dirty="0">
                <a:solidFill>
                  <a:schemeClr val="accent1">
                    <a:lumMod val="50000"/>
                  </a:schemeClr>
                </a:solidFill>
              </a:rPr>
              <a:t>				'</a:t>
            </a:r>
            <a:r>
              <a:rPr lang="ru-RU" dirty="0" smtClean="0">
                <a:solidFill>
                  <a:schemeClr val="accent1">
                    <a:lumMod val="50000"/>
                  </a:schemeClr>
                </a:solidFill>
              </a:rPr>
              <a:t>Ж'</a:t>
            </a:r>
            <a:r>
              <a:rPr lang="ru-RU" dirty="0">
                <a:solidFill>
                  <a:schemeClr val="accent1">
                    <a:lumMod val="50000"/>
                  </a:schemeClr>
                </a:solidFill>
              </a:rPr>
              <a:t>		</a:t>
            </a:r>
            <a:r>
              <a:rPr lang="ru-RU" dirty="0" smtClean="0">
                <a:solidFill>
                  <a:schemeClr val="accent1">
                    <a:lumMod val="50000"/>
                  </a:schemeClr>
                </a:solidFill>
              </a:rPr>
              <a:t>'2</a:t>
            </a:r>
            <a:r>
              <a:rPr lang="ru-RU" dirty="0">
                <a:solidFill>
                  <a:schemeClr val="accent1">
                    <a:lumMod val="50000"/>
                  </a:schemeClr>
                </a:solidFill>
              </a:rPr>
              <a:t>'</a:t>
            </a:r>
          </a:p>
          <a:p>
            <a:pPr marL="457200" indent="-279400">
              <a:lnSpc>
                <a:spcPct val="100000"/>
              </a:lnSpc>
              <a:spcBef>
                <a:spcPts val="0"/>
              </a:spcBef>
              <a:spcAft>
                <a:spcPts val="0"/>
              </a:spcAft>
              <a:buNone/>
              <a:tabLst>
                <a:tab pos="2593975" algn="l"/>
              </a:tabLst>
            </a:pPr>
            <a:r>
              <a:rPr lang="ru-RU" dirty="0">
                <a:solidFill>
                  <a:schemeClr val="tx1"/>
                </a:solidFill>
              </a:rPr>
              <a:t>строки </a:t>
            </a:r>
            <a:r>
              <a:rPr lang="ru-RU" dirty="0">
                <a:solidFill>
                  <a:schemeClr val="accent1">
                    <a:lumMod val="50000"/>
                  </a:schemeClr>
                </a:solidFill>
              </a:rPr>
              <a:t>				"</a:t>
            </a:r>
            <a:r>
              <a:rPr lang="ru-RU" dirty="0" smtClean="0">
                <a:solidFill>
                  <a:schemeClr val="accent1">
                    <a:lumMod val="50000"/>
                  </a:schemeClr>
                </a:solidFill>
              </a:rPr>
              <a:t>проба</a:t>
            </a:r>
            <a:r>
              <a:rPr lang="ru-RU" dirty="0">
                <a:solidFill>
                  <a:schemeClr val="accent1">
                    <a:lumMod val="50000"/>
                  </a:schemeClr>
                </a:solidFill>
              </a:rPr>
              <a:t>"	</a:t>
            </a:r>
            <a:r>
              <a:rPr lang="en-US" dirty="0">
                <a:solidFill>
                  <a:schemeClr val="accent1">
                    <a:lumMod val="50000"/>
                  </a:schemeClr>
                </a:solidFill>
              </a:rPr>
              <a:t>	</a:t>
            </a:r>
            <a:r>
              <a:rPr lang="ru-RU" dirty="0">
                <a:solidFill>
                  <a:schemeClr val="accent1">
                    <a:lumMod val="50000"/>
                  </a:schemeClr>
                </a:solidFill>
              </a:rPr>
              <a:t>"</a:t>
            </a:r>
            <a:r>
              <a:rPr lang="en-US" dirty="0" smtClean="0">
                <a:solidFill>
                  <a:schemeClr val="accent1">
                    <a:lumMod val="50000"/>
                  </a:schemeClr>
                </a:solidFill>
              </a:rPr>
              <a:t>124</a:t>
            </a:r>
            <a:r>
              <a:rPr lang="ru-RU" dirty="0">
                <a:solidFill>
                  <a:schemeClr val="accent1">
                    <a:lumMod val="50000"/>
                  </a:schemeClr>
                </a:solidFill>
              </a:rPr>
              <a:t>"</a:t>
            </a:r>
          </a:p>
          <a:p>
            <a:pPr marL="457200" indent="-279400">
              <a:lnSpc>
                <a:spcPct val="100000"/>
              </a:lnSpc>
              <a:spcBef>
                <a:spcPts val="0"/>
              </a:spcBef>
              <a:spcAft>
                <a:spcPts val="0"/>
              </a:spcAft>
              <a:buNone/>
              <a:tabLst>
                <a:tab pos="2593975" algn="l"/>
              </a:tabLst>
            </a:pPr>
            <a:r>
              <a:rPr lang="ru-RU" dirty="0">
                <a:solidFill>
                  <a:schemeClr val="tx1"/>
                </a:solidFill>
              </a:rPr>
              <a:t>перечислимые </a:t>
            </a:r>
            <a:r>
              <a:rPr lang="ru-RU" dirty="0">
                <a:solidFill>
                  <a:schemeClr val="accent1">
                    <a:lumMod val="50000"/>
                  </a:schemeClr>
                </a:solidFill>
              </a:rPr>
              <a:t>		</a:t>
            </a:r>
            <a:r>
              <a:rPr lang="en-US" dirty="0">
                <a:solidFill>
                  <a:schemeClr val="accent1">
                    <a:lumMod val="50000"/>
                  </a:schemeClr>
                </a:solidFill>
              </a:rPr>
              <a:t>		{red, yellow, green}</a:t>
            </a:r>
            <a:endParaRPr lang="ru-RU" dirty="0">
              <a:solidFill>
                <a:schemeClr val="accent1">
                  <a:lumMod val="50000"/>
                </a:schemeClr>
              </a:solidFill>
            </a:endParaRPr>
          </a:p>
          <a:p>
            <a:pPr marL="457200" indent="-279400">
              <a:lnSpc>
                <a:spcPct val="100000"/>
              </a:lnSpc>
              <a:spcBef>
                <a:spcPts val="0"/>
              </a:spcBef>
              <a:spcAft>
                <a:spcPts val="0"/>
              </a:spcAft>
              <a:buNone/>
              <a:tabLst>
                <a:tab pos="2593975" algn="l"/>
              </a:tabLst>
            </a:pPr>
            <a:r>
              <a:rPr lang="ru-RU" dirty="0">
                <a:solidFill>
                  <a:schemeClr val="tx1"/>
                </a:solidFill>
              </a:rPr>
              <a:t>неопределенный указатель </a:t>
            </a:r>
            <a:r>
              <a:rPr lang="en-US" dirty="0">
                <a:solidFill>
                  <a:schemeClr val="accent1">
                    <a:lumMod val="50000"/>
                  </a:schemeClr>
                </a:solidFill>
              </a:rPr>
              <a:t>		NULL </a:t>
            </a:r>
            <a:r>
              <a:rPr lang="en-US" dirty="0" smtClean="0">
                <a:solidFill>
                  <a:schemeClr val="accent1">
                    <a:lumMod val="50000"/>
                  </a:schemeClr>
                </a:solidFill>
              </a:rPr>
              <a:t>		</a:t>
            </a:r>
            <a:r>
              <a:rPr lang="en-US" dirty="0" smtClean="0">
                <a:solidFill>
                  <a:srgbClr val="0000FF"/>
                </a:solidFill>
              </a:rPr>
              <a:t>nullptr</a:t>
            </a:r>
            <a:endParaRPr lang="ru-RU" dirty="0">
              <a:solidFill>
                <a:srgbClr val="0000FF"/>
              </a:solidFill>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38</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6345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08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08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60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Константы</a:t>
            </a:r>
          </a:p>
        </p:txBody>
      </p:sp>
      <p:sp>
        <p:nvSpPr>
          <p:cNvPr id="46087" name="Текст 7"/>
          <p:cNvSpPr>
            <a:spLocks noGrp="1"/>
          </p:cNvSpPr>
          <p:nvPr>
            <p:ph type="body" sz="half" idx="1"/>
          </p:nvPr>
        </p:nvSpPr>
        <p:spPr>
          <a:xfrm>
            <a:off x="539552" y="1143000"/>
            <a:ext cx="8331493" cy="4907072"/>
          </a:xfrm>
        </p:spPr>
        <p:txBody>
          <a:bodyPr>
            <a:noAutofit/>
          </a:bodyPr>
          <a:lstStyle/>
          <a:p>
            <a:pPr marL="457200" indent="-457200">
              <a:buNone/>
              <a:tabLst>
                <a:tab pos="2593975" algn="l"/>
              </a:tabLst>
            </a:pPr>
            <a:r>
              <a:rPr lang="ru-RU" b="1" dirty="0">
                <a:solidFill>
                  <a:schemeClr val="tx1">
                    <a:lumMod val="50000"/>
                    <a:lumOff val="50000"/>
                  </a:schemeClr>
                </a:solidFill>
              </a:rPr>
              <a:t>Символьные литералы</a:t>
            </a:r>
          </a:p>
          <a:p>
            <a:pPr marL="457200" indent="-457200">
              <a:lnSpc>
                <a:spcPct val="100000"/>
              </a:lnSpc>
              <a:spcBef>
                <a:spcPts val="600"/>
              </a:spcBef>
              <a:tabLst>
                <a:tab pos="2593975" algn="l"/>
              </a:tabLst>
            </a:pPr>
            <a:r>
              <a:rPr lang="ru-RU" dirty="0"/>
              <a:t>Значение – символ. Заключаются в одиночные кавычки. Например:</a:t>
            </a:r>
          </a:p>
          <a:p>
            <a:pPr marL="457200" indent="-457200">
              <a:lnSpc>
                <a:spcPct val="100000"/>
              </a:lnSpc>
              <a:spcBef>
                <a:spcPts val="600"/>
              </a:spcBef>
              <a:buNone/>
              <a:tabLst>
                <a:tab pos="2593975" algn="l"/>
              </a:tabLst>
            </a:pPr>
            <a:r>
              <a:rPr lang="ru-RU" dirty="0"/>
              <a:t>		</a:t>
            </a:r>
            <a:r>
              <a:rPr lang="ru-RU" b="1" dirty="0">
                <a:solidFill>
                  <a:schemeClr val="accent2"/>
                </a:solidFill>
              </a:rPr>
              <a:t>'</a:t>
            </a:r>
            <a:r>
              <a:rPr lang="en-US" b="1" dirty="0" smtClean="0">
                <a:solidFill>
                  <a:schemeClr val="accent2"/>
                </a:solidFill>
              </a:rPr>
              <a:t>a</a:t>
            </a:r>
            <a:r>
              <a:rPr lang="ru-RU" b="1" dirty="0">
                <a:solidFill>
                  <a:schemeClr val="accent2"/>
                </a:solidFill>
              </a:rPr>
              <a:t>'</a:t>
            </a:r>
            <a:r>
              <a:rPr lang="en-US" b="1" dirty="0" smtClean="0">
                <a:solidFill>
                  <a:schemeClr val="accent2"/>
                </a:solidFill>
              </a:rPr>
              <a:t>, </a:t>
            </a:r>
            <a:r>
              <a:rPr lang="ru-RU" b="1" dirty="0">
                <a:solidFill>
                  <a:schemeClr val="accent2"/>
                </a:solidFill>
              </a:rPr>
              <a:t>'</a:t>
            </a:r>
            <a:r>
              <a:rPr lang="en-US" b="1" dirty="0" smtClean="0">
                <a:solidFill>
                  <a:schemeClr val="accent2"/>
                </a:solidFill>
              </a:rPr>
              <a:t>#</a:t>
            </a:r>
            <a:r>
              <a:rPr lang="ru-RU" b="1" dirty="0">
                <a:solidFill>
                  <a:schemeClr val="accent2"/>
                </a:solidFill>
              </a:rPr>
              <a:t>'</a:t>
            </a:r>
            <a:r>
              <a:rPr lang="en-US" b="1" dirty="0" smtClean="0">
                <a:solidFill>
                  <a:schemeClr val="accent2"/>
                </a:solidFill>
              </a:rPr>
              <a:t>, </a:t>
            </a:r>
            <a:r>
              <a:rPr lang="ru-RU" b="1" dirty="0">
                <a:solidFill>
                  <a:schemeClr val="accent2"/>
                </a:solidFill>
              </a:rPr>
              <a:t>'</a:t>
            </a:r>
            <a:r>
              <a:rPr lang="en-US" b="1" dirty="0" smtClean="0">
                <a:solidFill>
                  <a:schemeClr val="accent2"/>
                </a:solidFill>
              </a:rPr>
              <a:t>1</a:t>
            </a:r>
            <a:r>
              <a:rPr lang="ru-RU" b="1" dirty="0">
                <a:solidFill>
                  <a:schemeClr val="accent2"/>
                </a:solidFill>
              </a:rPr>
              <a:t>'</a:t>
            </a:r>
          </a:p>
          <a:p>
            <a:pPr marL="457200" indent="-457200">
              <a:lnSpc>
                <a:spcPct val="100000"/>
              </a:lnSpc>
              <a:spcBef>
                <a:spcPts val="600"/>
              </a:spcBef>
              <a:tabLst>
                <a:tab pos="2593975" algn="l"/>
              </a:tabLst>
            </a:pPr>
            <a:r>
              <a:rPr lang="ru-RU" dirty="0"/>
              <a:t>Когда компилятор встречает символьную константу, он заменяет ее значением </a:t>
            </a:r>
            <a:r>
              <a:rPr lang="en-US" dirty="0"/>
              <a:t>ASCII </a:t>
            </a:r>
            <a:r>
              <a:rPr lang="ru-RU" dirty="0"/>
              <a:t>кода</a:t>
            </a:r>
            <a:r>
              <a:rPr lang="ru-RU" dirty="0" smtClean="0"/>
              <a:t>.</a:t>
            </a:r>
          </a:p>
          <a:p>
            <a:pPr marL="457200" indent="-457200">
              <a:buNone/>
              <a:tabLst>
                <a:tab pos="2593975" algn="l"/>
              </a:tabLst>
            </a:pPr>
            <a:r>
              <a:rPr lang="ru-RU" b="1" dirty="0" smtClean="0">
                <a:solidFill>
                  <a:schemeClr val="tx1">
                    <a:lumMod val="50000"/>
                    <a:lumOff val="50000"/>
                  </a:schemeClr>
                </a:solidFill>
              </a:rPr>
              <a:t>Строковые литералы</a:t>
            </a:r>
            <a:endParaRPr lang="en-US" b="1" dirty="0" smtClean="0">
              <a:solidFill>
                <a:schemeClr val="tx1">
                  <a:lumMod val="50000"/>
                  <a:lumOff val="50000"/>
                </a:schemeClr>
              </a:solidFill>
            </a:endParaRPr>
          </a:p>
          <a:p>
            <a:pPr marL="457200" indent="-457200">
              <a:spcBef>
                <a:spcPts val="600"/>
              </a:spcBef>
              <a:tabLst>
                <a:tab pos="2593975" algn="l"/>
              </a:tabLst>
            </a:pPr>
            <a:r>
              <a:rPr lang="ru-RU" dirty="0" smtClean="0"/>
              <a:t>Заключаются </a:t>
            </a:r>
            <a:r>
              <a:rPr lang="ru-RU" dirty="0"/>
              <a:t>в двойные кавычки. Например:</a:t>
            </a:r>
            <a:br>
              <a:rPr lang="ru-RU" dirty="0"/>
            </a:br>
            <a:r>
              <a:rPr lang="ru-RU" dirty="0"/>
              <a:t>	</a:t>
            </a:r>
            <a:r>
              <a:rPr lang="en-US" b="1" dirty="0" smtClean="0">
                <a:solidFill>
                  <a:schemeClr val="accent2"/>
                </a:solidFill>
              </a:rPr>
              <a:t>"</a:t>
            </a:r>
            <a:r>
              <a:rPr lang="en-US" b="1" dirty="0">
                <a:solidFill>
                  <a:schemeClr val="accent2"/>
                </a:solidFill>
              </a:rPr>
              <a:t>Please, enter the value of height (m): "</a:t>
            </a:r>
            <a:endParaRPr lang="ru-RU" dirty="0">
              <a:solidFill>
                <a:schemeClr val="accent2"/>
              </a:solidFill>
            </a:endParaRPr>
          </a:p>
          <a:p>
            <a:pPr marL="457200" indent="-457200">
              <a:spcBef>
                <a:spcPts val="600"/>
              </a:spcBef>
              <a:tabLst>
                <a:tab pos="2593975" algn="l"/>
              </a:tabLst>
            </a:pPr>
            <a:r>
              <a:rPr lang="ru-RU" dirty="0"/>
              <a:t>Компилятор объединяет две следующие одна за другой строковые константы, разделенные любыми символами </a:t>
            </a:r>
            <a:r>
              <a:rPr lang="ru-RU" dirty="0" smtClean="0"/>
              <a:t>– разделителями</a:t>
            </a:r>
            <a:r>
              <a:rPr lang="en-US" dirty="0"/>
              <a:t>:</a:t>
            </a:r>
            <a:r>
              <a:rPr lang="ru-RU" dirty="0"/>
              <a:t/>
            </a:r>
            <a:br>
              <a:rPr lang="ru-RU" dirty="0"/>
            </a:br>
            <a:r>
              <a:rPr lang="en-US" dirty="0" smtClean="0"/>
              <a:t>	</a:t>
            </a:r>
            <a:r>
              <a:rPr lang="en-US" b="1" dirty="0" smtClean="0">
                <a:solidFill>
                  <a:schemeClr val="accent2"/>
                </a:solidFill>
              </a:rPr>
              <a:t>"Please, "</a:t>
            </a:r>
            <a:br>
              <a:rPr lang="en-US" b="1" dirty="0" smtClean="0">
                <a:solidFill>
                  <a:schemeClr val="accent2"/>
                </a:solidFill>
              </a:rPr>
            </a:br>
            <a:r>
              <a:rPr lang="en-US" b="1" dirty="0" smtClean="0">
                <a:solidFill>
                  <a:schemeClr val="accent2"/>
                </a:solidFill>
              </a:rPr>
              <a:t>	"enter </a:t>
            </a:r>
            <a:r>
              <a:rPr lang="en-US" b="1" dirty="0">
                <a:solidFill>
                  <a:schemeClr val="accent2"/>
                </a:solidFill>
              </a:rPr>
              <a:t>the value of height (m): </a:t>
            </a:r>
            <a:r>
              <a:rPr lang="en-US" b="1" dirty="0" smtClean="0">
                <a:solidFill>
                  <a:schemeClr val="accent2"/>
                </a:solidFill>
              </a:rPr>
              <a:t>"</a:t>
            </a:r>
            <a:endParaRPr lang="ru-RU" dirty="0"/>
          </a:p>
          <a:p>
            <a:pPr marL="457200" indent="-457200">
              <a:spcBef>
                <a:spcPts val="600"/>
              </a:spcBef>
              <a:tabLst>
                <a:tab pos="2593975" algn="l"/>
              </a:tabLst>
            </a:pPr>
            <a:r>
              <a:rPr lang="ru-RU" dirty="0"/>
              <a:t>Символы и строки могут содержать </a:t>
            </a:r>
            <a:r>
              <a:rPr lang="ru-RU" b="1" u="sng" dirty="0"/>
              <a:t>управляющие </a:t>
            </a:r>
            <a:r>
              <a:rPr lang="ru-RU" b="1" u="sng" dirty="0" smtClean="0"/>
              <a:t>последовательности</a:t>
            </a:r>
            <a:r>
              <a:rPr lang="ru-RU" dirty="0" smtClean="0"/>
              <a:t>. </a:t>
            </a:r>
            <a:r>
              <a:rPr lang="ru-RU" dirty="0"/>
              <a:t>При их записи они начинаются с символа </a:t>
            </a:r>
            <a:r>
              <a:rPr lang="ru-RU" b="1" dirty="0" smtClean="0"/>
              <a:t>\</a:t>
            </a:r>
            <a:r>
              <a:rPr lang="en-US" b="1" dirty="0" smtClean="0"/>
              <a:t/>
            </a:r>
            <a:br>
              <a:rPr lang="en-US" b="1" dirty="0" smtClean="0"/>
            </a:br>
            <a:r>
              <a:rPr lang="en-US" b="1" dirty="0" smtClean="0"/>
              <a:t>	</a:t>
            </a:r>
            <a:r>
              <a:rPr lang="en-US" b="1" dirty="0" smtClean="0">
                <a:solidFill>
                  <a:schemeClr val="accent2"/>
                </a:solidFill>
              </a:rPr>
              <a:t>"</a:t>
            </a:r>
            <a:r>
              <a:rPr lang="en-US" b="1" dirty="0">
                <a:solidFill>
                  <a:schemeClr val="accent2"/>
                </a:solidFill>
              </a:rPr>
              <a:t>Please, </a:t>
            </a:r>
            <a:r>
              <a:rPr lang="en-US" b="1" dirty="0" smtClean="0">
                <a:solidFill>
                  <a:schemeClr val="accent2"/>
                </a:solidFill>
              </a:rPr>
              <a:t>\</a:t>
            </a:r>
            <a:r>
              <a:rPr lang="en-US" b="1" dirty="0" err="1" smtClean="0">
                <a:solidFill>
                  <a:schemeClr val="accent2"/>
                </a:solidFill>
              </a:rPr>
              <a:t>nenter</a:t>
            </a:r>
            <a:r>
              <a:rPr lang="en-US" b="1" dirty="0" smtClean="0">
                <a:solidFill>
                  <a:schemeClr val="accent2"/>
                </a:solidFill>
              </a:rPr>
              <a:t> </a:t>
            </a:r>
            <a:r>
              <a:rPr lang="en-US" b="1" dirty="0">
                <a:solidFill>
                  <a:schemeClr val="accent2"/>
                </a:solidFill>
              </a:rPr>
              <a:t>the value of height (m): "</a:t>
            </a:r>
            <a:endParaRPr lang="ru-RU" dirty="0"/>
          </a:p>
          <a:p>
            <a:pPr marL="457200" indent="-457200">
              <a:spcBef>
                <a:spcPts val="600"/>
              </a:spcBef>
              <a:tabLst>
                <a:tab pos="2593975" algn="l"/>
              </a:tabLst>
            </a:pPr>
            <a:endParaRPr lang="ru-RU"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39</a:t>
            </a:fld>
            <a:endParaRPr lang="ru-RU"/>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51745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08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4</a:t>
            </a:fld>
            <a:endParaRPr lang="en-US"/>
          </a:p>
        </p:txBody>
      </p:sp>
      <p:pic>
        <p:nvPicPr>
          <p:cNvPr id="8" name="Объект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83" y="1158500"/>
            <a:ext cx="9017637" cy="4284216"/>
          </a:xfrm>
        </p:spPr>
      </p:pic>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913149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839436"/>
          </a:xfrm>
        </p:spPr>
        <p:txBody>
          <a:bodyPr>
            <a:normAutofit/>
          </a:bodyPr>
          <a:lstStyle/>
          <a:p>
            <a:r>
              <a:rPr lang="ru-RU" b="1" smtClean="0">
                <a:solidFill>
                  <a:schemeClr val="tx1">
                    <a:lumMod val="50000"/>
                    <a:lumOff val="50000"/>
                  </a:schemeClr>
                </a:solidFill>
              </a:rPr>
              <a:t>Константы</a:t>
            </a: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40</a:t>
            </a:fld>
            <a:endParaRPr lang="ru-RU"/>
          </a:p>
        </p:txBody>
      </p:sp>
      <p:graphicFrame>
        <p:nvGraphicFramePr>
          <p:cNvPr id="2" name="Таблица 1"/>
          <p:cNvGraphicFramePr>
            <a:graphicFrameLocks noGrp="1"/>
          </p:cNvGraphicFramePr>
          <p:nvPr>
            <p:extLst>
              <p:ext uri="{D42A27DB-BD31-4B8C-83A1-F6EECF244321}">
                <p14:modId xmlns:p14="http://schemas.microsoft.com/office/powerpoint/2010/main" val="2409275233"/>
              </p:ext>
            </p:extLst>
          </p:nvPr>
        </p:nvGraphicFramePr>
        <p:xfrm>
          <a:off x="1187624" y="1052736"/>
          <a:ext cx="6768751" cy="5125720"/>
        </p:xfrm>
        <a:graphic>
          <a:graphicData uri="http://schemas.openxmlformats.org/drawingml/2006/table">
            <a:tbl>
              <a:tblPr firstRow="1" bandRow="1">
                <a:tableStyleId>{5C22544A-7EE6-4342-B048-85BDC9FD1C3A}</a:tableStyleId>
              </a:tblPr>
              <a:tblGrid>
                <a:gridCol w="936103"/>
                <a:gridCol w="4032448"/>
                <a:gridCol w="1800200"/>
              </a:tblGrid>
              <a:tr h="370840">
                <a:tc>
                  <a:txBody>
                    <a:bodyPr/>
                    <a:lstStyle/>
                    <a:p>
                      <a:pPr algn="ctr"/>
                      <a:r>
                        <a:rPr lang="ru-RU" sz="1600" dirty="0">
                          <a:solidFill>
                            <a:sysClr val="windowText" lastClr="000000"/>
                          </a:solidFill>
                        </a:rPr>
                        <a:t>Символ</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1600" dirty="0">
                          <a:solidFill>
                            <a:sysClr val="windowText" lastClr="000000"/>
                          </a:solidFill>
                        </a:rPr>
                        <a:t>Его значение</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600" dirty="0" smtClean="0">
                          <a:solidFill>
                            <a:sysClr val="windowText" lastClr="000000"/>
                          </a:solidFill>
                        </a:rPr>
                        <a:t>HEX</a:t>
                      </a:r>
                      <a:r>
                        <a:rPr lang="en-US" sz="1600" baseline="0" dirty="0" smtClean="0">
                          <a:solidFill>
                            <a:sysClr val="windowText" lastClr="000000"/>
                          </a:solidFill>
                        </a:rPr>
                        <a:t> </a:t>
                      </a:r>
                      <a:r>
                        <a:rPr lang="ru-RU" sz="1600" baseline="0" dirty="0" smtClean="0">
                          <a:solidFill>
                            <a:sysClr val="windowText" lastClr="000000"/>
                          </a:solidFill>
                        </a:rPr>
                        <a:t>код символа</a:t>
                      </a:r>
                      <a:endParaRPr lang="ru-RU" sz="1600" dirty="0">
                        <a:solidFill>
                          <a:sysClr val="windowText" lastClr="000000"/>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dirty="0"/>
                        <a:t>\a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smtClean="0"/>
                        <a:t>звонок</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ru-RU" sz="2000" smtClean="0"/>
                        <a:t>0</a:t>
                      </a:r>
                      <a:r>
                        <a:rPr lang="en-US" sz="2000" smtClean="0"/>
                        <a:t>x</a:t>
                      </a:r>
                      <a:r>
                        <a:rPr lang="ru-RU" sz="2000" smtClean="0"/>
                        <a:t>07</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a:t>\b</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забой</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0x08</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a:t>\f</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перевод страницы</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0x0C</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a:t>\n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новая строка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0x0A</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a:t>\r</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возврат каретки</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0x0D</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70840">
                <a:tc>
                  <a:txBody>
                    <a:bodyPr/>
                    <a:lstStyle/>
                    <a:p>
                      <a:pPr algn="ctr"/>
                      <a:r>
                        <a:rPr lang="en-US" sz="2000" dirty="0"/>
                        <a:t>\t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smtClean="0"/>
                        <a:t>горизонтальная табуляция</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0x09</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0">
                <a:tc>
                  <a:txBody>
                    <a:bodyPr/>
                    <a:lstStyle/>
                    <a:p>
                      <a:pPr algn="ctr"/>
                      <a:r>
                        <a:rPr lang="ru-RU" sz="2000"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одиночная кавычка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0x27</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312783">
                <a:tc>
                  <a:txBody>
                    <a:bodyPr/>
                    <a:lstStyle/>
                    <a:p>
                      <a:pPr algn="ctr"/>
                      <a:r>
                        <a:rPr lang="ru-RU" sz="2000"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a:t>двойные кавычки</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0x22</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259806">
                <a:tc>
                  <a:txBody>
                    <a:bodyPr/>
                    <a:lstStyle/>
                    <a:p>
                      <a:pPr algn="ctr"/>
                      <a:r>
                        <a:rPr lang="ru-RU" sz="2000" dirty="0"/>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a:t>наклонная черта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0x5C</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206829">
                <a:tc>
                  <a:txBody>
                    <a:bodyPr/>
                    <a:lstStyle/>
                    <a:p>
                      <a:pPr algn="ctr"/>
                      <a:r>
                        <a:rPr lang="ru-RU" sz="2000" dirty="0" smtClean="0"/>
                        <a:t>\0</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smtClean="0"/>
                        <a:t>Ноль-символ</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smtClean="0"/>
                        <a:t>0x00</a:t>
                      </a:r>
                      <a:endParaRPr lang="ru-RU" sz="20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0">
                <a:tc>
                  <a:txBody>
                    <a:bodyPr/>
                    <a:lstStyle/>
                    <a:p>
                      <a:pPr algn="ctr"/>
                      <a:r>
                        <a:rPr lang="en-US" sz="2000" dirty="0" smtClean="0"/>
                        <a:t>\DDD</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smtClean="0"/>
                        <a:t>восьмеричный код символа</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ru-RU" sz="2000" dirty="0" smtClean="0"/>
                        <a:t>…</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r h="0">
                <a:tc>
                  <a:txBody>
                    <a:bodyPr/>
                    <a:lstStyle/>
                    <a:p>
                      <a:pPr algn="ctr"/>
                      <a:r>
                        <a:rPr lang="en-US" sz="2000" dirty="0" smtClean="0"/>
                        <a:t>\</a:t>
                      </a:r>
                      <a:r>
                        <a:rPr lang="en-US" sz="2000" dirty="0" err="1" smtClean="0"/>
                        <a:t>xDD</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ru-RU" sz="2000" dirty="0" smtClean="0"/>
                        <a:t>шестнадцатеричный код символа</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2000" dirty="0" smtClean="0"/>
                        <a:t>0xDD</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8754229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41</a:t>
            </a:fld>
            <a:endParaRPr lang="ru-RU"/>
          </a:p>
        </p:txBody>
      </p:sp>
      <p:sp>
        <p:nvSpPr>
          <p:cNvPr id="10" name="Rectangle 3"/>
          <p:cNvSpPr>
            <a:spLocks noGrp="1" noChangeArrowheads="1"/>
          </p:cNvSpPr>
          <p:nvPr>
            <p:ph type="body" sz="half" idx="1"/>
          </p:nvPr>
        </p:nvSpPr>
        <p:spPr>
          <a:xfrm>
            <a:off x="611188" y="1143000"/>
            <a:ext cx="7921625" cy="4834719"/>
          </a:xfrm>
        </p:spPr>
        <p:txBody>
          <a:bodyPr>
            <a:normAutofit/>
          </a:bodyPr>
          <a:lstStyle/>
          <a:p>
            <a:pPr marL="0" indent="0" eaLnBrk="1" hangingPunct="1">
              <a:spcBef>
                <a:spcPts val="0"/>
              </a:spcBef>
              <a:spcAft>
                <a:spcPts val="600"/>
              </a:spcAft>
              <a:buNone/>
              <a:tabLst>
                <a:tab pos="2593975" algn="l"/>
              </a:tabLst>
            </a:pPr>
            <a:r>
              <a:rPr lang="ru-RU" dirty="0" smtClean="0"/>
              <a:t>Тип литерала неявно определяется его значением.</a:t>
            </a:r>
          </a:p>
          <a:p>
            <a:pPr marL="0" indent="0" eaLnBrk="1" hangingPunct="1">
              <a:spcBef>
                <a:spcPts val="0"/>
              </a:spcBef>
              <a:spcAft>
                <a:spcPts val="1800"/>
              </a:spcAft>
              <a:buNone/>
              <a:tabLst>
                <a:tab pos="2593975" algn="l"/>
              </a:tabLst>
            </a:pPr>
            <a:r>
              <a:rPr lang="ru-RU" b="1" u="sng" dirty="0" smtClean="0">
                <a:solidFill>
                  <a:schemeClr val="tx1">
                    <a:lumMod val="50000"/>
                    <a:lumOff val="50000"/>
                  </a:schemeClr>
                </a:solidFill>
              </a:rPr>
              <a:t>Именованную константу </a:t>
            </a:r>
            <a:r>
              <a:rPr lang="ru-RU" dirty="0" smtClean="0"/>
              <a:t>можно описать, присвоив ей идентификатор (имя), который можно будет затем использовать в программе вместо того, чтобы непосредственно записывать значение константы. </a:t>
            </a:r>
            <a:endParaRPr lang="ru-RU" b="1" dirty="0" smtClean="0">
              <a:solidFill>
                <a:schemeClr val="folHlink"/>
              </a:solidFill>
            </a:endParaRPr>
          </a:p>
          <a:p>
            <a:pPr marL="0" indent="0" eaLnBrk="1" hangingPunct="1">
              <a:spcBef>
                <a:spcPts val="0"/>
              </a:spcBef>
              <a:spcAft>
                <a:spcPts val="600"/>
              </a:spcAft>
              <a:tabLst>
                <a:tab pos="2593975" algn="l"/>
              </a:tabLst>
            </a:pPr>
            <a:r>
              <a:rPr lang="ru-RU" b="1" dirty="0" smtClean="0">
                <a:solidFill>
                  <a:srgbClr val="0070C0"/>
                </a:solidFill>
              </a:rPr>
              <a:t>Когда следует обязательно использовать именованные константы:</a:t>
            </a:r>
          </a:p>
          <a:p>
            <a:pPr marL="438150" lvl="1" indent="-342900">
              <a:spcBef>
                <a:spcPts val="0"/>
              </a:spcBef>
              <a:spcAft>
                <a:spcPts val="600"/>
              </a:spcAft>
              <a:buClr>
                <a:schemeClr val="accent2"/>
              </a:buClr>
              <a:buFont typeface="Calibri" panose="020F0502020204030204" pitchFamily="34" charset="0"/>
              <a:buChar char="●"/>
              <a:tabLst>
                <a:tab pos="2593975" algn="l"/>
              </a:tabLst>
            </a:pPr>
            <a:r>
              <a:rPr lang="ru-RU" sz="2000" dirty="0"/>
              <a:t>при использовании констант, имеющих общеупотребительные обозначения</a:t>
            </a:r>
          </a:p>
          <a:p>
            <a:pPr marL="438150" lvl="1" indent="-342900">
              <a:spcBef>
                <a:spcPts val="0"/>
              </a:spcBef>
              <a:spcAft>
                <a:spcPts val="600"/>
              </a:spcAft>
              <a:buClr>
                <a:schemeClr val="accent2"/>
              </a:buClr>
              <a:buFont typeface="Calibri" panose="020F0502020204030204" pitchFamily="34" charset="0"/>
              <a:buChar char="●"/>
              <a:tabLst>
                <a:tab pos="2593975" algn="l"/>
              </a:tabLst>
            </a:pPr>
            <a:r>
              <a:rPr lang="ru-RU" sz="2000" dirty="0"/>
              <a:t>для обозначения часто встречающихся в программе постоянных </a:t>
            </a:r>
            <a:r>
              <a:rPr lang="ru-RU" sz="2000" dirty="0" smtClean="0"/>
              <a:t>величин</a:t>
            </a:r>
            <a:endParaRPr lang="ru-RU" sz="2000" dirty="0"/>
          </a:p>
          <a:p>
            <a:pPr marL="438150" lvl="1" indent="-342900" eaLnBrk="1" hangingPunct="1">
              <a:spcBef>
                <a:spcPts val="0"/>
              </a:spcBef>
              <a:spcAft>
                <a:spcPts val="600"/>
              </a:spcAft>
              <a:buClr>
                <a:schemeClr val="accent2"/>
              </a:buClr>
              <a:buFont typeface="Calibri" panose="020F0502020204030204" pitchFamily="34" charset="0"/>
              <a:buChar char="●"/>
              <a:tabLst>
                <a:tab pos="2593975" algn="l"/>
              </a:tabLst>
            </a:pPr>
            <a:r>
              <a:rPr lang="ru-RU" sz="2000" dirty="0" smtClean="0"/>
              <a:t>для задания параметров, управляющих размером структур данных (массивов и др.), числом итераций в циклах, и других, изменение которых может потребоваться при отладке или модернизации программы</a:t>
            </a:r>
          </a:p>
        </p:txBody>
      </p:sp>
      <p:sp>
        <p:nvSpPr>
          <p:cNvPr id="11"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Именованные константы</a:t>
            </a:r>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3268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42</a:t>
            </a:fld>
            <a:endParaRPr lang="ru-RU"/>
          </a:p>
        </p:txBody>
      </p:sp>
      <p:sp>
        <p:nvSpPr>
          <p:cNvPr id="10" name="Rectangle 3"/>
          <p:cNvSpPr>
            <a:spLocks noGrp="1" noChangeArrowheads="1"/>
          </p:cNvSpPr>
          <p:nvPr>
            <p:ph type="body" sz="half" idx="1"/>
          </p:nvPr>
        </p:nvSpPr>
        <p:spPr>
          <a:xfrm>
            <a:off x="611188" y="1143000"/>
            <a:ext cx="7921625" cy="4834719"/>
          </a:xfrm>
        </p:spPr>
        <p:txBody>
          <a:bodyPr>
            <a:noAutofit/>
          </a:bodyPr>
          <a:lstStyle/>
          <a:p>
            <a:pPr marL="457200" lvl="0" indent="-457200" defTabSz="457200">
              <a:lnSpc>
                <a:spcPct val="100000"/>
              </a:lnSpc>
              <a:spcBef>
                <a:spcPts val="0"/>
              </a:spcBef>
              <a:spcAft>
                <a:spcPts val="0"/>
              </a:spcAft>
              <a:buClr>
                <a:srgbClr val="6EAC1C"/>
              </a:buClr>
              <a:buSzPct val="80000"/>
              <a:buNone/>
              <a:tabLst>
                <a:tab pos="2593975" algn="l"/>
              </a:tabLst>
            </a:pPr>
            <a:r>
              <a:rPr lang="ru-RU" b="1" dirty="0">
                <a:solidFill>
                  <a:schemeClr val="bg1">
                    <a:lumMod val="50000"/>
                  </a:schemeClr>
                </a:solidFill>
              </a:rPr>
              <a:t>Примеры </a:t>
            </a:r>
            <a:r>
              <a:rPr lang="ru-RU" b="1" dirty="0" smtClean="0">
                <a:solidFill>
                  <a:schemeClr val="bg1">
                    <a:lumMod val="50000"/>
                  </a:schemeClr>
                </a:solidFill>
              </a:rPr>
              <a:t>использования:</a:t>
            </a:r>
            <a:endParaRPr lang="ru-RU" b="1" dirty="0">
              <a:solidFill>
                <a:schemeClr val="bg1">
                  <a:lumMod val="50000"/>
                </a:schemeClr>
              </a:solidFill>
            </a:endParaRPr>
          </a:p>
          <a:p>
            <a:pPr marL="447675" lvl="0" indent="0" defTabSz="457200">
              <a:lnSpc>
                <a:spcPct val="100000"/>
              </a:lnSpc>
              <a:spcBef>
                <a:spcPts val="0"/>
              </a:spcBef>
              <a:spcAft>
                <a:spcPts val="0"/>
              </a:spcAft>
              <a:buClrTx/>
              <a:buSzTx/>
              <a:buNone/>
            </a:pPr>
            <a:r>
              <a:rPr lang="en-US" dirty="0">
                <a:solidFill>
                  <a:prstClr val="black"/>
                </a:solidFill>
              </a:rPr>
              <a:t>… </a:t>
            </a:r>
          </a:p>
          <a:p>
            <a:pPr marL="447675" indent="0">
              <a:lnSpc>
                <a:spcPct val="100000"/>
              </a:lnSpc>
              <a:spcBef>
                <a:spcPts val="0"/>
              </a:spcBef>
              <a:spcAft>
                <a:spcPts val="0"/>
              </a:spcAft>
              <a:buNone/>
            </a:pPr>
            <a:r>
              <a:rPr lang="en-US" dirty="0"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e</a:t>
            </a:r>
            <a:r>
              <a:rPr lang="en-US" dirty="0">
                <a:solidFill>
                  <a:srgbClr val="000000"/>
                </a:solidFill>
                <a:highlight>
                  <a:srgbClr val="FFFFFF"/>
                </a:highlight>
                <a:latin typeface="Consolas" panose="020B0609020204030204" pitchFamily="49" charset="0"/>
              </a:rPr>
              <a:t> = 2.718281828;</a:t>
            </a:r>
          </a:p>
          <a:p>
            <a:pPr marL="447675" indent="0">
              <a:lnSpc>
                <a:spcPct val="100000"/>
              </a:lnSpc>
              <a:spcBef>
                <a:spcPts val="0"/>
              </a:spcBef>
              <a:spcAft>
                <a:spcPts val="0"/>
              </a:spcAft>
              <a:buNone/>
            </a:pPr>
            <a:r>
              <a:rPr lang="en-US" dirty="0"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ar_size</a:t>
            </a:r>
            <a:r>
              <a:rPr lang="en-US" dirty="0">
                <a:solidFill>
                  <a:srgbClr val="000000"/>
                </a:solidFill>
                <a:highlight>
                  <a:srgbClr val="FFFFFF"/>
                </a:highlight>
                <a:latin typeface="Consolas" panose="020B0609020204030204" pitchFamily="49" charset="0"/>
              </a:rPr>
              <a:t> = 10;</a:t>
            </a:r>
          </a:p>
          <a:p>
            <a:pPr marL="447675" indent="0">
              <a:lnSpc>
                <a:spcPct val="100000"/>
              </a:lnSpc>
              <a:spcBef>
                <a:spcPts val="0"/>
              </a:spcBef>
              <a:spcAft>
                <a:spcPts val="0"/>
              </a:spcAft>
            </a:pPr>
            <a:endParaRPr lang="ru-RU" sz="1000" dirty="0">
              <a:solidFill>
                <a:srgbClr val="000000"/>
              </a:solidFill>
              <a:highlight>
                <a:srgbClr val="FFFFFF"/>
              </a:highlight>
              <a:latin typeface="Consolas" panose="020B0609020204030204" pitchFamily="49" charset="0"/>
            </a:endParaRPr>
          </a:p>
          <a:p>
            <a:pPr>
              <a:lnSpc>
                <a:spcPct val="100000"/>
              </a:lnSpc>
              <a:spcBef>
                <a:spcPts val="0"/>
              </a:spcBef>
              <a:spcAft>
                <a:spcPts val="0"/>
              </a:spcAft>
            </a:pPr>
            <a:r>
              <a:rPr lang="ru-RU" b="1" dirty="0" smtClean="0">
                <a:solidFill>
                  <a:schemeClr val="accent2"/>
                </a:solidFill>
              </a:rPr>
              <a:t>Впрочем, в С++ именованные константы – не более, чем переменные, значения которых нельзя изменять</a:t>
            </a:r>
          </a:p>
          <a:p>
            <a:pPr marL="0" indent="0" eaLnBrk="1" hangingPunct="1">
              <a:lnSpc>
                <a:spcPct val="100000"/>
              </a:lnSpc>
              <a:spcBef>
                <a:spcPts val="0"/>
              </a:spcBef>
              <a:spcAft>
                <a:spcPts val="600"/>
              </a:spcAft>
              <a:tabLst>
                <a:tab pos="2593975" algn="l"/>
              </a:tabLst>
            </a:pPr>
            <a:endParaRPr lang="ru-RU" dirty="0" smtClean="0"/>
          </a:p>
        </p:txBody>
      </p:sp>
      <p:sp>
        <p:nvSpPr>
          <p:cNvPr id="11"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Именованные константы</a:t>
            </a:r>
          </a:p>
        </p:txBody>
      </p:sp>
      <p:sp>
        <p:nvSpPr>
          <p:cNvPr id="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8357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7527" y="228600"/>
            <a:ext cx="8015287" cy="914400"/>
          </a:xfrm>
        </p:spPr>
        <p:txBody>
          <a:bodyPr>
            <a:normAutofit/>
          </a:bodyPr>
          <a:lstStyle/>
          <a:p>
            <a:r>
              <a:rPr lang="ru-RU" b="1" smtClean="0">
                <a:solidFill>
                  <a:schemeClr val="tx1">
                    <a:lumMod val="50000"/>
                    <a:lumOff val="50000"/>
                  </a:schemeClr>
                </a:solidFill>
              </a:rPr>
              <a:t>Переменные</a:t>
            </a:r>
          </a:p>
        </p:txBody>
      </p:sp>
      <p:sp>
        <p:nvSpPr>
          <p:cNvPr id="46087" name="Текст 7"/>
          <p:cNvSpPr>
            <a:spLocks noGrp="1"/>
          </p:cNvSpPr>
          <p:nvPr>
            <p:ph type="body" sz="half" idx="1"/>
          </p:nvPr>
        </p:nvSpPr>
        <p:spPr>
          <a:xfrm>
            <a:off x="609599" y="1424836"/>
            <a:ext cx="8171145" cy="4625236"/>
          </a:xfrm>
        </p:spPr>
        <p:txBody>
          <a:bodyPr>
            <a:noAutofit/>
          </a:bodyPr>
          <a:lstStyle/>
          <a:p>
            <a:pPr marL="0" indent="0">
              <a:lnSpc>
                <a:spcPct val="100000"/>
              </a:lnSpc>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const</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float</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g</a:t>
            </a:r>
            <a:r>
              <a:rPr lang="ru-RU" sz="1600" smtClean="0">
                <a:solidFill>
                  <a:srgbClr val="000000"/>
                </a:solidFill>
                <a:highlight>
                  <a:srgbClr val="FFFFFF"/>
                </a:highlight>
                <a:latin typeface="Consolas" panose="020B0609020204030204" pitchFamily="49" charset="0"/>
              </a:rPr>
              <a:t> = 9.8;</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b="1" smtClean="0">
                <a:solidFill>
                  <a:srgbClr val="FF0000"/>
                </a:solidFill>
                <a:highlight>
                  <a:srgbClr val="FFFFFF"/>
                </a:highlight>
                <a:latin typeface="Consolas" panose="020B0609020204030204" pitchFamily="49" charset="0"/>
              </a:rPr>
              <a:t>float h;</a:t>
            </a:r>
            <a:endParaRPr lang="ru-RU" sz="1600" b="1" smtClean="0">
              <a:solidFill>
                <a:srgbClr val="FF0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smtClean="0">
                <a:solidFill>
                  <a:srgbClr val="000000"/>
                </a:solidFill>
                <a:highlight>
                  <a:srgbClr val="FFFFFF"/>
                </a:highlight>
                <a:latin typeface="Consolas" panose="020B0609020204030204" pitchFamily="49" charset="0"/>
              </a:rPr>
              <a:t> &gt;&gt; </a:t>
            </a:r>
            <a:r>
              <a:rPr lang="en-US" sz="1600" b="1" smtClean="0">
                <a:solidFill>
                  <a:srgbClr val="FF000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endParaRPr lang="en-US"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b="1" smtClean="0">
                <a:solidFill>
                  <a:srgbClr val="FF0000"/>
                </a:solidFill>
                <a:highlight>
                  <a:srgbClr val="FFFFFF"/>
                </a:highlight>
                <a:latin typeface="Consolas" panose="020B0609020204030204" pitchFamily="49" charset="0"/>
              </a:rPr>
              <a:t>float v </a:t>
            </a: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b="1" smtClean="0">
                <a:solidFill>
                  <a:srgbClr val="FF000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en-US" sz="1600" smtClean="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b="1" smtClean="0">
                <a:solidFill>
                  <a:srgbClr val="FF000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5" name="Номер слайда 6"/>
          <p:cNvSpPr>
            <a:spLocks noGrp="1"/>
          </p:cNvSpPr>
          <p:nvPr>
            <p:ph type="sldNum" sz="quarter" idx="12"/>
          </p:nvPr>
        </p:nvSpPr>
        <p:spPr>
          <a:xfrm>
            <a:off x="7425344" y="6459786"/>
            <a:ext cx="984019" cy="365125"/>
          </a:xfrm>
        </p:spPr>
        <p:txBody>
          <a:bodyPr/>
          <a:lstStyle/>
          <a:p>
            <a:pPr>
              <a:defRPr/>
            </a:pPr>
            <a:fld id="{53B6C1DE-0AA3-4AF7-9F0E-A423E43E1EE4}" type="slidenum">
              <a:rPr lang="ru-RU" smtClean="0"/>
              <a:pPr>
                <a:defRPr/>
              </a:pPr>
              <a:t>43</a:t>
            </a:fld>
            <a:endParaRPr lang="ru-RU"/>
          </a:p>
        </p:txBody>
      </p:sp>
      <p:sp>
        <p:nvSpPr>
          <p:cNvPr id="8" name="Скругленная прямоугольная выноска 7"/>
          <p:cNvSpPr/>
          <p:nvPr/>
        </p:nvSpPr>
        <p:spPr>
          <a:xfrm>
            <a:off x="4544607" y="2314575"/>
            <a:ext cx="3000375" cy="942975"/>
          </a:xfrm>
          <a:prstGeom prst="wedgeRoundRectCallout">
            <a:avLst>
              <a:gd name="adj1" fmla="val -50343"/>
              <a:gd name="adj2" fmla="val 20767"/>
              <a:gd name="adj3" fmla="val 16667"/>
            </a:avLst>
          </a:prstGeom>
          <a:solidFill>
            <a:schemeClr val="bg1"/>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solidFill>
              </a:rPr>
              <a:t>Переменные </a:t>
            </a:r>
            <a:r>
              <a:rPr lang="en-US" b="1">
                <a:solidFill>
                  <a:schemeClr val="tx1"/>
                </a:solidFill>
              </a:rPr>
              <a:t>h </a:t>
            </a:r>
            <a:r>
              <a:rPr lang="ru-RU" b="1">
                <a:solidFill>
                  <a:schemeClr val="tx1"/>
                </a:solidFill>
              </a:rPr>
              <a:t>и </a:t>
            </a:r>
            <a:r>
              <a:rPr lang="en-US" b="1">
                <a:solidFill>
                  <a:schemeClr val="tx1"/>
                </a:solidFill>
              </a:rPr>
              <a:t>v</a:t>
            </a:r>
            <a:endParaRPr lang="ru-RU" b="1">
              <a:solidFill>
                <a:schemeClr val="tx1"/>
              </a:solidFill>
            </a:endParaRPr>
          </a:p>
        </p:txBody>
      </p:sp>
      <p:sp>
        <p:nvSpPr>
          <p:cNvPr id="9"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178518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44</a:t>
            </a:fld>
            <a:endParaRPr lang="ru-RU"/>
          </a:p>
        </p:txBody>
      </p:sp>
      <p:sp>
        <p:nvSpPr>
          <p:cNvPr id="8" name="Rectangle 3"/>
          <p:cNvSpPr txBox="1">
            <a:spLocks noChangeArrowheads="1"/>
          </p:cNvSpPr>
          <p:nvPr/>
        </p:nvSpPr>
        <p:spPr>
          <a:xfrm>
            <a:off x="195943" y="1259633"/>
            <a:ext cx="8665956" cy="478759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tabLst>
                <a:tab pos="2593975" algn="l"/>
              </a:tabLst>
            </a:pPr>
            <a:r>
              <a:rPr lang="ru-RU" sz="1800" b="1" dirty="0" smtClean="0">
                <a:solidFill>
                  <a:schemeClr val="tx1">
                    <a:lumMod val="50000"/>
                    <a:lumOff val="50000"/>
                  </a:schemeClr>
                </a:solidFill>
              </a:rPr>
              <a:t>Переменная</a:t>
            </a:r>
            <a:r>
              <a:rPr lang="ru-RU" sz="1800" b="1" dirty="0" smtClean="0">
                <a:solidFill>
                  <a:schemeClr val="bg2"/>
                </a:solidFill>
              </a:rPr>
              <a:t> </a:t>
            </a:r>
            <a:r>
              <a:rPr lang="ru-RU" sz="1800" b="1" dirty="0" smtClean="0"/>
              <a:t>– информационный объект программы, предназначенный для хранения значений, которые могут изменяться в процессе исполнения программы. </a:t>
            </a:r>
          </a:p>
          <a:p>
            <a:pPr marL="457200" indent="-457200">
              <a:tabLst>
                <a:tab pos="2593975" algn="l"/>
              </a:tabLst>
            </a:pPr>
            <a:r>
              <a:rPr lang="ru-RU" sz="1800" dirty="0" smtClean="0"/>
              <a:t>Переменная имеет идентификатор (имя) по которому в программе осуществляется доступ к содержимому и адресу переменной. </a:t>
            </a:r>
          </a:p>
          <a:p>
            <a:pPr marL="457200" indent="-457200">
              <a:tabLst>
                <a:tab pos="2593975" algn="l"/>
              </a:tabLst>
            </a:pPr>
            <a:r>
              <a:rPr lang="ru-RU" sz="1800" dirty="0" smtClean="0"/>
              <a:t>Каждой переменной в программе соответствует область оперативной памяти ЭВМ, в которой хранится значение этой переменной.</a:t>
            </a:r>
          </a:p>
          <a:p>
            <a:pPr marL="457200" indent="-457200">
              <a:spcAft>
                <a:spcPts val="600"/>
              </a:spcAft>
              <a:tabLst>
                <a:tab pos="2593975" algn="l"/>
              </a:tabLst>
            </a:pPr>
            <a:r>
              <a:rPr lang="ru-RU" sz="1800" b="1" dirty="0" smtClean="0"/>
              <a:t>Каждая переменная относится к тому или иному типу данных, который определяет:</a:t>
            </a:r>
          </a:p>
          <a:p>
            <a:pPr marL="876300" lvl="1" indent="-419100">
              <a:buClr>
                <a:schemeClr val="accent2"/>
              </a:buClr>
              <a:buFont typeface="Calibri" panose="020F0502020204030204" pitchFamily="34" charset="0"/>
              <a:buChar char="●"/>
              <a:tabLst>
                <a:tab pos="2593975" algn="l"/>
              </a:tabLst>
            </a:pPr>
            <a:r>
              <a:rPr lang="ru-RU" dirty="0" smtClean="0"/>
              <a:t>множество возможных значений, которые может принимать переменная,</a:t>
            </a:r>
            <a:r>
              <a:rPr lang="en-US" dirty="0" smtClean="0"/>
              <a:t> </a:t>
            </a:r>
            <a:r>
              <a:rPr lang="ru-RU" dirty="0" smtClean="0"/>
              <a:t>то есть как интерпретировать информацию (последовательность двоичных чисел), записанных в этой области памяти;</a:t>
            </a:r>
          </a:p>
          <a:p>
            <a:pPr marL="876300" lvl="1" indent="-419100">
              <a:buClr>
                <a:schemeClr val="accent2"/>
              </a:buClr>
              <a:buFont typeface="Calibri" panose="020F0502020204030204" pitchFamily="34" charset="0"/>
              <a:buChar char="●"/>
              <a:tabLst>
                <a:tab pos="2593975" algn="l"/>
              </a:tabLst>
            </a:pPr>
            <a:r>
              <a:rPr lang="ru-RU" dirty="0"/>
              <a:t>м</a:t>
            </a:r>
            <a:r>
              <a:rPr lang="ru-RU" dirty="0" smtClean="0"/>
              <a:t>ножество операций, которые допустимы над переменной данного типа </a:t>
            </a:r>
          </a:p>
          <a:p>
            <a:pPr marL="876300" lvl="1" indent="-419100">
              <a:buClr>
                <a:schemeClr val="accent2"/>
              </a:buClr>
              <a:buFont typeface="Calibri" panose="020F0502020204030204" pitchFamily="34" charset="0"/>
              <a:buChar char="●"/>
              <a:tabLst>
                <a:tab pos="2593975" algn="l"/>
              </a:tabLst>
            </a:pPr>
            <a:r>
              <a:rPr lang="ru-RU" dirty="0"/>
              <a:t>размер отведенной для переменной области памяти</a:t>
            </a:r>
            <a:r>
              <a:rPr lang="ru-RU" dirty="0" smtClean="0"/>
              <a:t>;</a:t>
            </a:r>
          </a:p>
          <a:p>
            <a:pPr marL="876300" lvl="1" indent="-419100">
              <a:buFont typeface="Calibri" pitchFamily="34" charset="0"/>
              <a:buNone/>
              <a:tabLst>
                <a:tab pos="2593975" algn="l"/>
              </a:tabLst>
            </a:pPr>
            <a:endParaRPr lang="ru-RU" sz="1700" dirty="0" smtClean="0"/>
          </a:p>
        </p:txBody>
      </p:sp>
      <p:sp>
        <p:nvSpPr>
          <p:cNvPr id="9"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10"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3589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4FAB73BC-B049-4115-A692-8D63A059BFB8}" type="slidenum">
              <a:rPr lang="en-US" smtClean="0"/>
              <a:pPr/>
              <a:t>45</a:t>
            </a:fld>
            <a:endParaRPr lang="en-US"/>
          </a:p>
        </p:txBody>
      </p:sp>
      <p:sp>
        <p:nvSpPr>
          <p:cNvPr id="5" name="Rectangle 5"/>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pPr indent="457200"/>
            <a:endParaRPr lang="ru-RU"/>
          </a:p>
        </p:txBody>
      </p:sp>
      <p:sp>
        <p:nvSpPr>
          <p:cNvPr id="6" name="Rectangle 8"/>
          <p:cNvSpPr>
            <a:spLocks noChangeArrowheads="1"/>
          </p:cNvSpPr>
          <p:nvPr/>
        </p:nvSpPr>
        <p:spPr bwMode="auto">
          <a:xfrm>
            <a:off x="1370013" y="-3816350"/>
            <a:ext cx="107950" cy="0"/>
          </a:xfrm>
          <a:prstGeom prst="rect">
            <a:avLst/>
          </a:prstGeom>
          <a:noFill/>
          <a:ln w="9525">
            <a:noFill/>
            <a:miter lim="800000"/>
            <a:headEnd/>
            <a:tailEnd/>
          </a:ln>
        </p:spPr>
        <p:txBody>
          <a:bodyPr wrap="none">
            <a:spAutoFit/>
          </a:bodyPr>
          <a:lstStyle/>
          <a:p>
            <a:endParaRPr lang="ru-RU"/>
          </a:p>
        </p:txBody>
      </p:sp>
      <p:cxnSp>
        <p:nvCxnSpPr>
          <p:cNvPr id="7" name="Прямая со стрелкой 6"/>
          <p:cNvCxnSpPr/>
          <p:nvPr/>
        </p:nvCxnSpPr>
        <p:spPr>
          <a:xfrm rot="5400000" flipH="1" flipV="1">
            <a:off x="1036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rot="5400000" flipH="1" flipV="1">
            <a:off x="3322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rot="5400000" flipH="1" flipV="1">
            <a:off x="5608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Прямоугольник 45"/>
          <p:cNvSpPr>
            <a:spLocks noChangeArrowheads="1"/>
          </p:cNvSpPr>
          <p:nvPr/>
        </p:nvSpPr>
        <p:spPr bwMode="auto">
          <a:xfrm>
            <a:off x="1071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0102 h</a:t>
            </a:r>
            <a:endParaRPr lang="ru-RU" sz="2400">
              <a:solidFill>
                <a:schemeClr val="tx1">
                  <a:lumMod val="65000"/>
                  <a:lumOff val="35000"/>
                </a:schemeClr>
              </a:solidFill>
            </a:endParaRPr>
          </a:p>
        </p:txBody>
      </p:sp>
      <p:sp>
        <p:nvSpPr>
          <p:cNvPr id="11" name="Прямоугольник 46"/>
          <p:cNvSpPr>
            <a:spLocks noChangeArrowheads="1"/>
          </p:cNvSpPr>
          <p:nvPr/>
        </p:nvSpPr>
        <p:spPr bwMode="auto">
          <a:xfrm>
            <a:off x="3357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0103 h</a:t>
            </a:r>
            <a:endParaRPr lang="ru-RU" sz="2400">
              <a:solidFill>
                <a:schemeClr val="tx1">
                  <a:lumMod val="65000"/>
                  <a:lumOff val="35000"/>
                </a:schemeClr>
              </a:solidFill>
            </a:endParaRPr>
          </a:p>
        </p:txBody>
      </p:sp>
      <p:sp>
        <p:nvSpPr>
          <p:cNvPr id="12" name="Прямоугольник 47"/>
          <p:cNvSpPr>
            <a:spLocks noChangeArrowheads="1"/>
          </p:cNvSpPr>
          <p:nvPr/>
        </p:nvSpPr>
        <p:spPr bwMode="auto">
          <a:xfrm>
            <a:off x="5643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0104 h</a:t>
            </a:r>
            <a:endParaRPr lang="ru-RU" sz="2400">
              <a:solidFill>
                <a:schemeClr val="tx1">
                  <a:lumMod val="65000"/>
                  <a:lumOff val="35000"/>
                </a:schemeClr>
              </a:solidFill>
            </a:endParaRPr>
          </a:p>
        </p:txBody>
      </p:sp>
      <p:cxnSp>
        <p:nvCxnSpPr>
          <p:cNvPr id="13" name="Прямая со стрелкой 12"/>
          <p:cNvCxnSpPr/>
          <p:nvPr/>
        </p:nvCxnSpPr>
        <p:spPr>
          <a:xfrm rot="5400000" flipH="1" flipV="1">
            <a:off x="1036638" y="3892550"/>
            <a:ext cx="357188"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rot="5400000" flipH="1" flipV="1">
            <a:off x="3322638" y="3892550"/>
            <a:ext cx="357188"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51"/>
          <p:cNvSpPr txBox="1">
            <a:spLocks noChangeArrowheads="1"/>
          </p:cNvSpPr>
          <p:nvPr/>
        </p:nvSpPr>
        <p:spPr bwMode="auto">
          <a:xfrm>
            <a:off x="1071563" y="4143375"/>
            <a:ext cx="1500187" cy="369888"/>
          </a:xfrm>
          <a:prstGeom prst="rect">
            <a:avLst/>
          </a:prstGeom>
          <a:noFill/>
          <a:ln w="9525">
            <a:noFill/>
            <a:miter lim="800000"/>
            <a:headEnd/>
            <a:tailEnd/>
          </a:ln>
        </p:spPr>
        <p:txBody>
          <a:bodyPr>
            <a:spAutoFit/>
          </a:bodyPr>
          <a:lstStyle/>
          <a:p>
            <a:r>
              <a:rPr lang="en-US" b="1" dirty="0">
                <a:solidFill>
                  <a:schemeClr val="tx1">
                    <a:lumMod val="65000"/>
                    <a:lumOff val="35000"/>
                  </a:schemeClr>
                </a:solidFill>
              </a:rPr>
              <a:t>mysymbol</a:t>
            </a:r>
            <a:endParaRPr lang="ru-RU" b="1" dirty="0">
              <a:solidFill>
                <a:schemeClr val="tx1">
                  <a:lumMod val="65000"/>
                  <a:lumOff val="35000"/>
                </a:schemeClr>
              </a:solidFill>
            </a:endParaRPr>
          </a:p>
        </p:txBody>
      </p:sp>
      <p:sp>
        <p:nvSpPr>
          <p:cNvPr id="16" name="TextBox 52"/>
          <p:cNvSpPr txBox="1">
            <a:spLocks noChangeArrowheads="1"/>
          </p:cNvSpPr>
          <p:nvPr/>
        </p:nvSpPr>
        <p:spPr bwMode="auto">
          <a:xfrm>
            <a:off x="3357563" y="4143375"/>
            <a:ext cx="1500187" cy="369888"/>
          </a:xfrm>
          <a:prstGeom prst="rect">
            <a:avLst/>
          </a:prstGeom>
          <a:noFill/>
          <a:ln w="9525">
            <a:noFill/>
            <a:miter lim="800000"/>
            <a:headEnd/>
            <a:tailEnd/>
          </a:ln>
        </p:spPr>
        <p:txBody>
          <a:bodyPr>
            <a:spAutoFit/>
          </a:bodyPr>
          <a:lstStyle/>
          <a:p>
            <a:r>
              <a:rPr lang="en-US" b="1" dirty="0">
                <a:solidFill>
                  <a:schemeClr val="tx1">
                    <a:lumMod val="65000"/>
                    <a:lumOff val="35000"/>
                  </a:schemeClr>
                </a:solidFill>
              </a:rPr>
              <a:t>mydigit</a:t>
            </a:r>
            <a:endParaRPr lang="ru-RU" b="1" dirty="0">
              <a:solidFill>
                <a:schemeClr val="tx1">
                  <a:lumMod val="65000"/>
                  <a:lumOff val="35000"/>
                </a:schemeClr>
              </a:solidFill>
            </a:endParaRPr>
          </a:p>
        </p:txBody>
      </p:sp>
      <p:sp>
        <p:nvSpPr>
          <p:cNvPr id="17" name="TextBox 53"/>
          <p:cNvSpPr txBox="1">
            <a:spLocks noChangeArrowheads="1"/>
          </p:cNvSpPr>
          <p:nvPr/>
        </p:nvSpPr>
        <p:spPr bwMode="auto">
          <a:xfrm>
            <a:off x="571500" y="2643188"/>
            <a:ext cx="428625" cy="461962"/>
          </a:xfrm>
          <a:prstGeom prst="rect">
            <a:avLst/>
          </a:prstGeom>
          <a:noFill/>
          <a:ln w="9525">
            <a:noFill/>
            <a:miter lim="800000"/>
            <a:headEnd/>
            <a:tailEnd/>
          </a:ln>
        </p:spPr>
        <p:txBody>
          <a:bodyPr>
            <a:spAutoFit/>
          </a:bodyPr>
          <a:lstStyle/>
          <a:p>
            <a:r>
              <a:rPr lang="en-US" sz="2400" b="1">
                <a:solidFill>
                  <a:schemeClr val="tx1">
                    <a:lumMod val="65000"/>
                    <a:lumOff val="35000"/>
                  </a:schemeClr>
                </a:solidFill>
              </a:rPr>
              <a:t>…</a:t>
            </a:r>
            <a:endParaRPr lang="ru-RU" sz="2400" b="1">
              <a:solidFill>
                <a:schemeClr val="tx1">
                  <a:lumMod val="65000"/>
                  <a:lumOff val="35000"/>
                </a:schemeClr>
              </a:solidFill>
            </a:endParaRPr>
          </a:p>
        </p:txBody>
      </p:sp>
      <p:sp>
        <p:nvSpPr>
          <p:cNvPr id="18" name="TextBox 54"/>
          <p:cNvSpPr txBox="1">
            <a:spLocks noChangeArrowheads="1"/>
          </p:cNvSpPr>
          <p:nvPr/>
        </p:nvSpPr>
        <p:spPr bwMode="auto">
          <a:xfrm>
            <a:off x="8143875" y="2571750"/>
            <a:ext cx="428625" cy="461963"/>
          </a:xfrm>
          <a:prstGeom prst="rect">
            <a:avLst/>
          </a:prstGeom>
          <a:noFill/>
          <a:ln w="9525">
            <a:noFill/>
            <a:miter lim="800000"/>
            <a:headEnd/>
            <a:tailEnd/>
          </a:ln>
        </p:spPr>
        <p:txBody>
          <a:bodyPr>
            <a:spAutoFit/>
          </a:bodyPr>
          <a:lstStyle/>
          <a:p>
            <a:r>
              <a:rPr lang="en-US" sz="2400" b="1">
                <a:solidFill>
                  <a:schemeClr val="tx1">
                    <a:lumMod val="65000"/>
                    <a:lumOff val="35000"/>
                  </a:schemeClr>
                </a:solidFill>
              </a:rPr>
              <a:t>…</a:t>
            </a:r>
            <a:endParaRPr lang="ru-RU" sz="2400" b="1">
              <a:solidFill>
                <a:schemeClr val="tx1">
                  <a:lumMod val="65000"/>
                  <a:lumOff val="35000"/>
                </a:schemeClr>
              </a:solidFill>
            </a:endParaRPr>
          </a:p>
        </p:txBody>
      </p:sp>
      <p:sp>
        <p:nvSpPr>
          <p:cNvPr id="19" name="TextBox 55"/>
          <p:cNvSpPr txBox="1">
            <a:spLocks noChangeArrowheads="1"/>
          </p:cNvSpPr>
          <p:nvPr/>
        </p:nvSpPr>
        <p:spPr bwMode="auto">
          <a:xfrm>
            <a:off x="1071563" y="4859313"/>
            <a:ext cx="2780357" cy="369332"/>
          </a:xfrm>
          <a:prstGeom prst="rect">
            <a:avLst/>
          </a:prstGeom>
          <a:noFill/>
          <a:ln w="9525">
            <a:noFill/>
            <a:miter lim="800000"/>
            <a:headEnd/>
            <a:tailEnd/>
          </a:ln>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char</a:t>
            </a:r>
            <a:r>
              <a:rPr lang="en-US" dirty="0">
                <a:solidFill>
                  <a:srgbClr val="C00000"/>
                </a:solidFill>
                <a:latin typeface="Consolas" panose="020B0609020204030204" pitchFamily="49" charset="0"/>
                <a:cs typeface="Consolas" panose="020B0609020204030204" pitchFamily="49" charset="0"/>
              </a:rPr>
              <a:t> </a:t>
            </a:r>
            <a:r>
              <a:rPr lang="en-US" b="1" dirty="0" smtClean="0">
                <a:solidFill>
                  <a:schemeClr val="tx1">
                    <a:lumMod val="65000"/>
                    <a:lumOff val="35000"/>
                  </a:schemeClr>
                </a:solidFill>
                <a:latin typeface="Consolas" panose="020B0609020204030204" pitchFamily="49" charset="0"/>
                <a:cs typeface="Consolas" panose="020B0609020204030204" pitchFamily="49" charset="0"/>
              </a:rPr>
              <a:t>mysymbol </a:t>
            </a:r>
            <a:r>
              <a:rPr lang="en-US" b="1" dirty="0" smtClean="0">
                <a:latin typeface="Consolas" panose="020B0609020204030204" pitchFamily="49" charset="0"/>
                <a:cs typeface="Consolas" panose="020B0609020204030204" pitchFamily="49" charset="0"/>
              </a:rPr>
              <a:t>= 'G';</a:t>
            </a:r>
            <a:endParaRPr lang="ru-RU" b="1" dirty="0">
              <a:latin typeface="Consolas" panose="020B0609020204030204" pitchFamily="49" charset="0"/>
              <a:cs typeface="Consolas" panose="020B0609020204030204" pitchFamily="49" charset="0"/>
            </a:endParaRPr>
          </a:p>
        </p:txBody>
      </p:sp>
      <p:sp>
        <p:nvSpPr>
          <p:cNvPr id="20" name="TextBox 56"/>
          <p:cNvSpPr txBox="1">
            <a:spLocks noChangeArrowheads="1"/>
          </p:cNvSpPr>
          <p:nvPr/>
        </p:nvSpPr>
        <p:spPr bwMode="auto">
          <a:xfrm>
            <a:off x="3923928" y="4869160"/>
            <a:ext cx="4166765" cy="369332"/>
          </a:xfrm>
          <a:prstGeom prst="rect">
            <a:avLst/>
          </a:prstGeom>
          <a:noFill/>
          <a:ln w="9525">
            <a:noFill/>
            <a:miter lim="800000"/>
            <a:headEnd/>
            <a:tailEnd/>
          </a:ln>
        </p:spPr>
        <p:txBody>
          <a:bodyPr wrap="square">
            <a:spAutoFit/>
          </a:bodyPr>
          <a:lstStyle/>
          <a:p>
            <a:r>
              <a:rPr lang="en-US" dirty="0">
                <a:solidFill>
                  <a:srgbClr val="0000FF"/>
                </a:solidFill>
                <a:latin typeface="Consolas" panose="020B0609020204030204" pitchFamily="49" charset="0"/>
                <a:cs typeface="Consolas" panose="020B0609020204030204" pitchFamily="49" charset="0"/>
              </a:rPr>
              <a:t>unsigned short  </a:t>
            </a:r>
            <a:r>
              <a:rPr lang="en-US" b="1" dirty="0" smtClean="0">
                <a:solidFill>
                  <a:schemeClr val="tx1">
                    <a:lumMod val="65000"/>
                    <a:lumOff val="35000"/>
                  </a:schemeClr>
                </a:solidFill>
                <a:latin typeface="Consolas" panose="020B0609020204030204" pitchFamily="49" charset="0"/>
                <a:cs typeface="Consolas" panose="020B0609020204030204" pitchFamily="49" charset="0"/>
              </a:rPr>
              <a:t>mydigit</a:t>
            </a:r>
            <a:r>
              <a:rPr lang="en-US" b="1" dirty="0" smtClean="0">
                <a:latin typeface="Consolas" panose="020B0609020204030204" pitchFamily="49" charset="0"/>
                <a:cs typeface="Consolas" panose="020B0609020204030204" pitchFamily="49" charset="0"/>
              </a:rPr>
              <a:t> = 5;</a:t>
            </a:r>
            <a:endParaRPr lang="ru-RU" b="1" dirty="0">
              <a:latin typeface="Consolas" panose="020B0609020204030204" pitchFamily="49" charset="0"/>
              <a:cs typeface="Consolas" panose="020B0609020204030204" pitchFamily="49" charset="0"/>
            </a:endParaRPr>
          </a:p>
        </p:txBody>
      </p:sp>
      <p:sp>
        <p:nvSpPr>
          <p:cNvPr id="21" name="Дуга 20"/>
          <p:cNvSpPr/>
          <p:nvPr/>
        </p:nvSpPr>
        <p:spPr>
          <a:xfrm>
            <a:off x="3571875" y="2143125"/>
            <a:ext cx="4500563" cy="714375"/>
          </a:xfrm>
          <a:prstGeom prst="arc">
            <a:avLst>
              <a:gd name="adj1" fmla="val 10766774"/>
              <a:gd name="adj2" fmla="val 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ru-RU"/>
              <a:t>                                    </a:t>
            </a:r>
          </a:p>
        </p:txBody>
      </p:sp>
      <p:sp>
        <p:nvSpPr>
          <p:cNvPr id="22" name="TextBox 58"/>
          <p:cNvSpPr txBox="1">
            <a:spLocks noChangeArrowheads="1"/>
          </p:cNvSpPr>
          <p:nvPr/>
        </p:nvSpPr>
        <p:spPr bwMode="auto">
          <a:xfrm>
            <a:off x="1143000" y="1643063"/>
            <a:ext cx="2571750" cy="400050"/>
          </a:xfrm>
          <a:prstGeom prst="rect">
            <a:avLst/>
          </a:prstGeom>
          <a:noFill/>
          <a:ln w="9525">
            <a:noFill/>
            <a:miter lim="800000"/>
            <a:headEnd/>
            <a:tailEnd/>
          </a:ln>
        </p:spPr>
        <p:txBody>
          <a:bodyPr>
            <a:spAutoFit/>
          </a:bodyPr>
          <a:lstStyle/>
          <a:p>
            <a:r>
              <a:rPr lang="en-US" sz="2000" b="1" smtClean="0">
                <a:solidFill>
                  <a:schemeClr val="tx1">
                    <a:lumMod val="65000"/>
                    <a:lumOff val="35000"/>
                  </a:schemeClr>
                </a:solidFill>
              </a:rPr>
              <a:t>'G</a:t>
            </a:r>
            <a:r>
              <a:rPr lang="en-US" sz="2000" b="1">
                <a:solidFill>
                  <a:schemeClr val="tx1">
                    <a:lumMod val="65000"/>
                    <a:lumOff val="35000"/>
                  </a:schemeClr>
                </a:solidFill>
              </a:rPr>
              <a:t>'</a:t>
            </a:r>
            <a:r>
              <a:rPr lang="ru-RU" sz="2000" b="1" smtClean="0">
                <a:solidFill>
                  <a:schemeClr val="tx1">
                    <a:lumMod val="65000"/>
                    <a:lumOff val="35000"/>
                  </a:schemeClr>
                </a:solidFill>
              </a:rPr>
              <a:t>  </a:t>
            </a:r>
            <a:r>
              <a:rPr lang="ru-RU" sz="2000" b="1">
                <a:solidFill>
                  <a:schemeClr val="tx1">
                    <a:lumMod val="65000"/>
                    <a:lumOff val="35000"/>
                  </a:schemeClr>
                </a:solidFill>
              </a:rPr>
              <a:t>(</a:t>
            </a:r>
            <a:r>
              <a:rPr lang="en-US" sz="2000" b="1">
                <a:solidFill>
                  <a:schemeClr val="tx1">
                    <a:lumMod val="65000"/>
                    <a:lumOff val="35000"/>
                  </a:schemeClr>
                </a:solidFill>
              </a:rPr>
              <a:t>ASCII </a:t>
            </a:r>
            <a:r>
              <a:rPr lang="ru-RU" sz="2000" b="1">
                <a:solidFill>
                  <a:schemeClr val="tx1">
                    <a:lumMod val="65000"/>
                    <a:lumOff val="35000"/>
                  </a:schemeClr>
                </a:solidFill>
              </a:rPr>
              <a:t>код 71)</a:t>
            </a:r>
          </a:p>
        </p:txBody>
      </p:sp>
      <p:sp>
        <p:nvSpPr>
          <p:cNvPr id="23" name="Дуга 22"/>
          <p:cNvSpPr/>
          <p:nvPr/>
        </p:nvSpPr>
        <p:spPr>
          <a:xfrm>
            <a:off x="1214438" y="2143125"/>
            <a:ext cx="2286000" cy="785813"/>
          </a:xfrm>
          <a:prstGeom prst="arc">
            <a:avLst>
              <a:gd name="adj1" fmla="val 10598815"/>
              <a:gd name="adj2" fmla="val 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ru-RU"/>
              <a:t>                                    </a:t>
            </a:r>
          </a:p>
        </p:txBody>
      </p:sp>
      <p:sp>
        <p:nvSpPr>
          <p:cNvPr id="24" name="TextBox 60"/>
          <p:cNvSpPr txBox="1">
            <a:spLocks noChangeArrowheads="1"/>
          </p:cNvSpPr>
          <p:nvPr/>
        </p:nvSpPr>
        <p:spPr bwMode="auto">
          <a:xfrm>
            <a:off x="4572000" y="1643063"/>
            <a:ext cx="2571750" cy="400050"/>
          </a:xfrm>
          <a:prstGeom prst="rect">
            <a:avLst/>
          </a:prstGeom>
          <a:noFill/>
          <a:ln w="9525">
            <a:noFill/>
            <a:miter lim="800000"/>
            <a:headEnd/>
            <a:tailEnd/>
          </a:ln>
        </p:spPr>
        <p:txBody>
          <a:bodyPr>
            <a:spAutoFit/>
          </a:bodyPr>
          <a:lstStyle/>
          <a:p>
            <a:pPr algn="ctr"/>
            <a:r>
              <a:rPr lang="ru-RU" sz="2000" b="1">
                <a:solidFill>
                  <a:schemeClr val="tx1">
                    <a:lumMod val="65000"/>
                    <a:lumOff val="35000"/>
                  </a:schemeClr>
                </a:solidFill>
              </a:rPr>
              <a:t>5</a:t>
            </a:r>
          </a:p>
        </p:txBody>
      </p:sp>
      <p:graphicFrame>
        <p:nvGraphicFramePr>
          <p:cNvPr id="33" name="Таблица 32"/>
          <p:cNvGraphicFramePr>
            <a:graphicFrameLocks noGrp="1"/>
          </p:cNvGraphicFramePr>
          <p:nvPr>
            <p:extLst>
              <p:ext uri="{D42A27DB-BD31-4B8C-83A1-F6EECF244321}">
                <p14:modId xmlns:p14="http://schemas.microsoft.com/office/powerpoint/2010/main" val="3599907734"/>
              </p:ext>
            </p:extLst>
          </p:nvPr>
        </p:nvGraphicFramePr>
        <p:xfrm>
          <a:off x="1223628" y="2564904"/>
          <a:ext cx="6858000" cy="370840"/>
        </p:xfrm>
        <a:graphic>
          <a:graphicData uri="http://schemas.openxmlformats.org/drawingml/2006/table">
            <a:tbl>
              <a:tblPr bandRow="1">
                <a:tableStyleId>{2D5ABB26-0587-4C30-8999-92F81FD0307C}</a:tableStyleId>
              </a:tblPr>
              <a:tblGrid>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tblGrid>
              <a:tr h="370840">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35" name="TextBox 52"/>
          <p:cNvSpPr txBox="1">
            <a:spLocks noChangeArrowheads="1"/>
          </p:cNvSpPr>
          <p:nvPr/>
        </p:nvSpPr>
        <p:spPr bwMode="auto">
          <a:xfrm>
            <a:off x="251520" y="5283200"/>
            <a:ext cx="8443218" cy="707886"/>
          </a:xfrm>
          <a:prstGeom prst="rect">
            <a:avLst/>
          </a:prstGeom>
          <a:noFill/>
          <a:ln w="9525">
            <a:noFill/>
            <a:miter lim="800000"/>
            <a:headEnd/>
            <a:tailEnd/>
          </a:ln>
        </p:spPr>
        <p:txBody>
          <a:bodyPr wrap="square">
            <a:spAutoFit/>
          </a:bodyPr>
          <a:lstStyle/>
          <a:p>
            <a:r>
              <a:rPr lang="ru-RU" sz="2000" b="1" dirty="0" smtClean="0"/>
              <a:t>Переменная</a:t>
            </a:r>
            <a:r>
              <a:rPr lang="ru-RU" sz="2000" dirty="0" smtClean="0"/>
              <a:t> = Символическое </a:t>
            </a:r>
            <a:r>
              <a:rPr lang="ru-RU" sz="2000" dirty="0"/>
              <a:t>имя </a:t>
            </a:r>
            <a:r>
              <a:rPr lang="en-US" sz="2000" dirty="0" smtClean="0"/>
              <a:t>+ </a:t>
            </a:r>
            <a:r>
              <a:rPr lang="ru-RU" sz="2000" dirty="0" smtClean="0"/>
              <a:t>адрес в памяти, где </a:t>
            </a:r>
            <a:r>
              <a:rPr lang="ru-RU" sz="2000" dirty="0"/>
              <a:t>размещаются данные + размер области + способ интерпретации этих данных</a:t>
            </a:r>
          </a:p>
        </p:txBody>
      </p:sp>
      <p:sp>
        <p:nvSpPr>
          <p:cNvPr id="2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2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aphicFrame>
        <p:nvGraphicFramePr>
          <p:cNvPr id="30" name="Таблица 29"/>
          <p:cNvGraphicFramePr>
            <a:graphicFrameLocks noGrp="1"/>
          </p:cNvGraphicFramePr>
          <p:nvPr>
            <p:extLst>
              <p:ext uri="{D42A27DB-BD31-4B8C-83A1-F6EECF244321}">
                <p14:modId xmlns:p14="http://schemas.microsoft.com/office/powerpoint/2010/main" val="401554406"/>
              </p:ext>
            </p:extLst>
          </p:nvPr>
        </p:nvGraphicFramePr>
        <p:xfrm>
          <a:off x="1223628" y="2564904"/>
          <a:ext cx="6858000" cy="370840"/>
        </p:xfrm>
        <a:graphic>
          <a:graphicData uri="http://schemas.openxmlformats.org/drawingml/2006/table">
            <a:tbl>
              <a:tblPr bandRow="1">
                <a:tableStyleId>{2D5ABB26-0587-4C30-8999-92F81FD0307C}</a:tableStyleId>
              </a:tblPr>
              <a:tblGrid>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tblGrid>
              <a:tr h="370840">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1" name="Таблица 30"/>
          <p:cNvGraphicFramePr>
            <a:graphicFrameLocks noGrp="1"/>
          </p:cNvGraphicFramePr>
          <p:nvPr>
            <p:extLst>
              <p:ext uri="{D42A27DB-BD31-4B8C-83A1-F6EECF244321}">
                <p14:modId xmlns:p14="http://schemas.microsoft.com/office/powerpoint/2010/main" val="4005460818"/>
              </p:ext>
            </p:extLst>
          </p:nvPr>
        </p:nvGraphicFramePr>
        <p:xfrm>
          <a:off x="1223628" y="2564904"/>
          <a:ext cx="6858000" cy="370840"/>
        </p:xfrm>
        <a:graphic>
          <a:graphicData uri="http://schemas.openxmlformats.org/drawingml/2006/table">
            <a:tbl>
              <a:tblPr bandRow="1">
                <a:tableStyleId>{2D5ABB26-0587-4C30-8999-92F81FD0307C}</a:tableStyleId>
              </a:tblPr>
              <a:tblGrid>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tblGrid>
              <a:tr h="370840">
                <a:tc>
                  <a:txBody>
                    <a:bodyPr/>
                    <a:lstStyle/>
                    <a:p>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ru-RU" dirty="0" smtClean="0"/>
                        <a:t>1</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ru-RU"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ru-RU" dirty="0"/>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646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P spid="21" grpId="0" animBg="1"/>
      <p:bldP spid="22" grpId="0"/>
      <p:bldP spid="23" grpId="0" animBg="1"/>
      <p:bldP spid="24"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4FAB73BC-B049-4115-A692-8D63A059BFB8}" type="slidenum">
              <a:rPr lang="en-US" smtClean="0"/>
              <a:pPr/>
              <a:t>46</a:t>
            </a:fld>
            <a:endParaRPr lang="en-US" dirty="0"/>
          </a:p>
        </p:txBody>
      </p:sp>
      <p:sp>
        <p:nvSpPr>
          <p:cNvPr id="5" name="Rectangle 5"/>
          <p:cNvSpPr>
            <a:spLocks noChangeArrowheads="1"/>
          </p:cNvSpPr>
          <p:nvPr/>
        </p:nvSpPr>
        <p:spPr bwMode="auto">
          <a:xfrm>
            <a:off x="28575" y="2116138"/>
            <a:ext cx="9144000" cy="0"/>
          </a:xfrm>
          <a:prstGeom prst="rect">
            <a:avLst/>
          </a:prstGeom>
          <a:noFill/>
          <a:ln w="9525">
            <a:noFill/>
            <a:miter lim="800000"/>
            <a:headEnd/>
            <a:tailEnd/>
          </a:ln>
        </p:spPr>
        <p:txBody>
          <a:bodyPr wrap="none" anchor="ctr">
            <a:spAutoFit/>
          </a:bodyPr>
          <a:lstStyle/>
          <a:p>
            <a:pPr indent="457200"/>
            <a:endParaRPr lang="ru-RU"/>
          </a:p>
        </p:txBody>
      </p:sp>
      <p:sp>
        <p:nvSpPr>
          <p:cNvPr id="6" name="Rectangle 8"/>
          <p:cNvSpPr>
            <a:spLocks noChangeArrowheads="1"/>
          </p:cNvSpPr>
          <p:nvPr/>
        </p:nvSpPr>
        <p:spPr bwMode="auto">
          <a:xfrm>
            <a:off x="1370013" y="-3816350"/>
            <a:ext cx="107950" cy="0"/>
          </a:xfrm>
          <a:prstGeom prst="rect">
            <a:avLst/>
          </a:prstGeom>
          <a:noFill/>
          <a:ln w="9525">
            <a:noFill/>
            <a:miter lim="800000"/>
            <a:headEnd/>
            <a:tailEnd/>
          </a:ln>
        </p:spPr>
        <p:txBody>
          <a:bodyPr wrap="none">
            <a:spAutoFit/>
          </a:bodyPr>
          <a:lstStyle/>
          <a:p>
            <a:endParaRPr lang="ru-RU"/>
          </a:p>
        </p:txBody>
      </p:sp>
      <p:cxnSp>
        <p:nvCxnSpPr>
          <p:cNvPr id="7" name="Прямая со стрелкой 6"/>
          <p:cNvCxnSpPr/>
          <p:nvPr/>
        </p:nvCxnSpPr>
        <p:spPr>
          <a:xfrm rot="5400000" flipH="1" flipV="1">
            <a:off x="1036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rot="5400000" flipH="1" flipV="1">
            <a:off x="3322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rot="5400000" flipH="1" flipV="1">
            <a:off x="5608638" y="3106738"/>
            <a:ext cx="357187"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Прямоугольник 45"/>
          <p:cNvSpPr>
            <a:spLocks noChangeArrowheads="1"/>
          </p:cNvSpPr>
          <p:nvPr/>
        </p:nvSpPr>
        <p:spPr bwMode="auto">
          <a:xfrm>
            <a:off x="1071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0102 h</a:t>
            </a:r>
            <a:endParaRPr lang="ru-RU" sz="2400">
              <a:solidFill>
                <a:schemeClr val="tx1">
                  <a:lumMod val="65000"/>
                  <a:lumOff val="35000"/>
                </a:schemeClr>
              </a:solidFill>
            </a:endParaRPr>
          </a:p>
        </p:txBody>
      </p:sp>
      <p:sp>
        <p:nvSpPr>
          <p:cNvPr id="11" name="Прямоугольник 46"/>
          <p:cNvSpPr>
            <a:spLocks noChangeArrowheads="1"/>
          </p:cNvSpPr>
          <p:nvPr/>
        </p:nvSpPr>
        <p:spPr bwMode="auto">
          <a:xfrm>
            <a:off x="3357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0103 h</a:t>
            </a:r>
            <a:endParaRPr lang="ru-RU" sz="2400">
              <a:solidFill>
                <a:schemeClr val="tx1">
                  <a:lumMod val="65000"/>
                  <a:lumOff val="35000"/>
                </a:schemeClr>
              </a:solidFill>
            </a:endParaRPr>
          </a:p>
        </p:txBody>
      </p:sp>
      <p:sp>
        <p:nvSpPr>
          <p:cNvPr id="12" name="Прямоугольник 47"/>
          <p:cNvSpPr>
            <a:spLocks noChangeArrowheads="1"/>
          </p:cNvSpPr>
          <p:nvPr/>
        </p:nvSpPr>
        <p:spPr bwMode="auto">
          <a:xfrm>
            <a:off x="5643563" y="3286125"/>
            <a:ext cx="829073" cy="369332"/>
          </a:xfrm>
          <a:prstGeom prst="rect">
            <a:avLst/>
          </a:prstGeom>
          <a:noFill/>
          <a:ln w="9525">
            <a:noFill/>
            <a:miter lim="800000"/>
            <a:headEnd/>
            <a:tailEnd/>
          </a:ln>
        </p:spPr>
        <p:txBody>
          <a:bodyPr wrap="none">
            <a:spAutoFit/>
          </a:bodyPr>
          <a:lstStyle/>
          <a:p>
            <a:pPr>
              <a:spcBef>
                <a:spcPct val="20000"/>
              </a:spcBef>
              <a:buClr>
                <a:schemeClr val="hlink"/>
              </a:buClr>
              <a:buSzPct val="80000"/>
            </a:pPr>
            <a:r>
              <a:rPr lang="ru-RU" b="1">
                <a:solidFill>
                  <a:schemeClr val="tx1">
                    <a:lumMod val="65000"/>
                    <a:lumOff val="35000"/>
                  </a:schemeClr>
                </a:solidFill>
              </a:rPr>
              <a:t>0104 h</a:t>
            </a:r>
            <a:endParaRPr lang="ru-RU" sz="2400">
              <a:solidFill>
                <a:schemeClr val="tx1">
                  <a:lumMod val="65000"/>
                  <a:lumOff val="35000"/>
                </a:schemeClr>
              </a:solidFill>
            </a:endParaRPr>
          </a:p>
        </p:txBody>
      </p:sp>
      <p:cxnSp>
        <p:nvCxnSpPr>
          <p:cNvPr id="13" name="Прямая со стрелкой 12"/>
          <p:cNvCxnSpPr/>
          <p:nvPr/>
        </p:nvCxnSpPr>
        <p:spPr>
          <a:xfrm rot="5400000" flipH="1" flipV="1">
            <a:off x="1036638" y="3892550"/>
            <a:ext cx="357188"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rot="5400000" flipH="1" flipV="1">
            <a:off x="3322638" y="3892550"/>
            <a:ext cx="357188" cy="1587"/>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51"/>
          <p:cNvSpPr txBox="1">
            <a:spLocks noChangeArrowheads="1"/>
          </p:cNvSpPr>
          <p:nvPr/>
        </p:nvSpPr>
        <p:spPr bwMode="auto">
          <a:xfrm>
            <a:off x="1071563" y="4143375"/>
            <a:ext cx="1500187" cy="369888"/>
          </a:xfrm>
          <a:prstGeom prst="rect">
            <a:avLst/>
          </a:prstGeom>
          <a:noFill/>
          <a:ln w="9525">
            <a:noFill/>
            <a:miter lim="800000"/>
            <a:headEnd/>
            <a:tailEnd/>
          </a:ln>
        </p:spPr>
        <p:txBody>
          <a:bodyPr>
            <a:spAutoFit/>
          </a:bodyPr>
          <a:lstStyle/>
          <a:p>
            <a:r>
              <a:rPr lang="en-US" b="1">
                <a:solidFill>
                  <a:schemeClr val="tx1">
                    <a:lumMod val="65000"/>
                    <a:lumOff val="35000"/>
                  </a:schemeClr>
                </a:solidFill>
              </a:rPr>
              <a:t>mysymbol</a:t>
            </a:r>
            <a:endParaRPr lang="ru-RU" b="1">
              <a:solidFill>
                <a:schemeClr val="tx1">
                  <a:lumMod val="65000"/>
                  <a:lumOff val="35000"/>
                </a:schemeClr>
              </a:solidFill>
            </a:endParaRPr>
          </a:p>
        </p:txBody>
      </p:sp>
      <p:sp>
        <p:nvSpPr>
          <p:cNvPr id="16" name="TextBox 52"/>
          <p:cNvSpPr txBox="1">
            <a:spLocks noChangeArrowheads="1"/>
          </p:cNvSpPr>
          <p:nvPr/>
        </p:nvSpPr>
        <p:spPr bwMode="auto">
          <a:xfrm>
            <a:off x="3357563" y="4143375"/>
            <a:ext cx="1500187" cy="369888"/>
          </a:xfrm>
          <a:prstGeom prst="rect">
            <a:avLst/>
          </a:prstGeom>
          <a:noFill/>
          <a:ln w="9525">
            <a:noFill/>
            <a:miter lim="800000"/>
            <a:headEnd/>
            <a:tailEnd/>
          </a:ln>
        </p:spPr>
        <p:txBody>
          <a:bodyPr>
            <a:spAutoFit/>
          </a:bodyPr>
          <a:lstStyle/>
          <a:p>
            <a:r>
              <a:rPr lang="en-US" b="1">
                <a:solidFill>
                  <a:schemeClr val="tx1">
                    <a:lumMod val="65000"/>
                    <a:lumOff val="35000"/>
                  </a:schemeClr>
                </a:solidFill>
              </a:rPr>
              <a:t>mydigit</a:t>
            </a:r>
            <a:endParaRPr lang="ru-RU" b="1">
              <a:solidFill>
                <a:schemeClr val="tx1">
                  <a:lumMod val="65000"/>
                  <a:lumOff val="35000"/>
                </a:schemeClr>
              </a:solidFill>
            </a:endParaRPr>
          </a:p>
        </p:txBody>
      </p:sp>
      <p:sp>
        <p:nvSpPr>
          <p:cNvPr id="17" name="TextBox 53"/>
          <p:cNvSpPr txBox="1">
            <a:spLocks noChangeArrowheads="1"/>
          </p:cNvSpPr>
          <p:nvPr/>
        </p:nvSpPr>
        <p:spPr bwMode="auto">
          <a:xfrm>
            <a:off x="571500" y="2643188"/>
            <a:ext cx="428625" cy="461962"/>
          </a:xfrm>
          <a:prstGeom prst="rect">
            <a:avLst/>
          </a:prstGeom>
          <a:noFill/>
          <a:ln w="9525">
            <a:noFill/>
            <a:miter lim="800000"/>
            <a:headEnd/>
            <a:tailEnd/>
          </a:ln>
        </p:spPr>
        <p:txBody>
          <a:bodyPr>
            <a:spAutoFit/>
          </a:bodyPr>
          <a:lstStyle/>
          <a:p>
            <a:r>
              <a:rPr lang="en-US" sz="2400" b="1">
                <a:solidFill>
                  <a:schemeClr val="tx1">
                    <a:lumMod val="65000"/>
                    <a:lumOff val="35000"/>
                  </a:schemeClr>
                </a:solidFill>
              </a:rPr>
              <a:t>…</a:t>
            </a:r>
            <a:endParaRPr lang="ru-RU" sz="2400" b="1">
              <a:solidFill>
                <a:schemeClr val="tx1">
                  <a:lumMod val="65000"/>
                  <a:lumOff val="35000"/>
                </a:schemeClr>
              </a:solidFill>
            </a:endParaRPr>
          </a:p>
        </p:txBody>
      </p:sp>
      <p:sp>
        <p:nvSpPr>
          <p:cNvPr id="18" name="TextBox 54"/>
          <p:cNvSpPr txBox="1">
            <a:spLocks noChangeArrowheads="1"/>
          </p:cNvSpPr>
          <p:nvPr/>
        </p:nvSpPr>
        <p:spPr bwMode="auto">
          <a:xfrm>
            <a:off x="8143875" y="2571750"/>
            <a:ext cx="428625" cy="461963"/>
          </a:xfrm>
          <a:prstGeom prst="rect">
            <a:avLst/>
          </a:prstGeom>
          <a:noFill/>
          <a:ln w="9525">
            <a:noFill/>
            <a:miter lim="800000"/>
            <a:headEnd/>
            <a:tailEnd/>
          </a:ln>
        </p:spPr>
        <p:txBody>
          <a:bodyPr>
            <a:spAutoFit/>
          </a:bodyPr>
          <a:lstStyle/>
          <a:p>
            <a:r>
              <a:rPr lang="en-US" sz="2400" b="1">
                <a:solidFill>
                  <a:schemeClr val="tx1">
                    <a:lumMod val="65000"/>
                    <a:lumOff val="35000"/>
                  </a:schemeClr>
                </a:solidFill>
              </a:rPr>
              <a:t>…</a:t>
            </a:r>
            <a:endParaRPr lang="ru-RU" sz="2400" b="1">
              <a:solidFill>
                <a:schemeClr val="tx1">
                  <a:lumMod val="65000"/>
                  <a:lumOff val="35000"/>
                </a:schemeClr>
              </a:solidFill>
            </a:endParaRPr>
          </a:p>
        </p:txBody>
      </p:sp>
      <p:sp>
        <p:nvSpPr>
          <p:cNvPr id="19" name="TextBox 55"/>
          <p:cNvSpPr txBox="1">
            <a:spLocks noChangeArrowheads="1"/>
          </p:cNvSpPr>
          <p:nvPr/>
        </p:nvSpPr>
        <p:spPr bwMode="auto">
          <a:xfrm>
            <a:off x="1071563" y="4859313"/>
            <a:ext cx="2143125" cy="369887"/>
          </a:xfrm>
          <a:prstGeom prst="rect">
            <a:avLst/>
          </a:prstGeom>
          <a:noFill/>
          <a:ln w="9525">
            <a:noFill/>
            <a:miter lim="800000"/>
            <a:headEnd/>
            <a:tailEnd/>
          </a:ln>
        </p:spPr>
        <p:txBody>
          <a:bodyPr>
            <a:spAutoFit/>
          </a:bodyPr>
          <a:lstStyle/>
          <a:p>
            <a:r>
              <a:rPr lang="en-US" dirty="0">
                <a:solidFill>
                  <a:srgbClr val="0000FF"/>
                </a:solidFill>
              </a:rPr>
              <a:t>char</a:t>
            </a:r>
            <a:r>
              <a:rPr lang="en-US" dirty="0">
                <a:solidFill>
                  <a:srgbClr val="C00000"/>
                </a:solidFill>
              </a:rPr>
              <a:t> </a:t>
            </a:r>
            <a:r>
              <a:rPr lang="en-US" b="1" dirty="0" smtClean="0">
                <a:solidFill>
                  <a:schemeClr val="tx1">
                    <a:lumMod val="65000"/>
                    <a:lumOff val="35000"/>
                  </a:schemeClr>
                </a:solidFill>
              </a:rPr>
              <a:t>mysymbol</a:t>
            </a:r>
            <a:r>
              <a:rPr lang="en-US" b="1" dirty="0">
                <a:solidFill>
                  <a:schemeClr val="tx1">
                    <a:lumMod val="65000"/>
                    <a:lumOff val="35000"/>
                  </a:schemeClr>
                </a:solidFill>
              </a:rPr>
              <a:t>;</a:t>
            </a:r>
            <a:endParaRPr lang="ru-RU" b="1" dirty="0">
              <a:solidFill>
                <a:schemeClr val="tx1">
                  <a:lumMod val="65000"/>
                  <a:lumOff val="35000"/>
                </a:schemeClr>
              </a:solidFill>
            </a:endParaRPr>
          </a:p>
        </p:txBody>
      </p:sp>
      <p:sp>
        <p:nvSpPr>
          <p:cNvPr id="20" name="TextBox 56"/>
          <p:cNvSpPr txBox="1">
            <a:spLocks noChangeArrowheads="1"/>
          </p:cNvSpPr>
          <p:nvPr/>
        </p:nvSpPr>
        <p:spPr bwMode="auto">
          <a:xfrm>
            <a:off x="3357563" y="4857750"/>
            <a:ext cx="3143250" cy="369888"/>
          </a:xfrm>
          <a:prstGeom prst="rect">
            <a:avLst/>
          </a:prstGeom>
          <a:noFill/>
          <a:ln w="9525">
            <a:noFill/>
            <a:miter lim="800000"/>
            <a:headEnd/>
            <a:tailEnd/>
          </a:ln>
        </p:spPr>
        <p:txBody>
          <a:bodyPr>
            <a:spAutoFit/>
          </a:bodyPr>
          <a:lstStyle/>
          <a:p>
            <a:r>
              <a:rPr lang="en-US">
                <a:solidFill>
                  <a:srgbClr val="0000FF"/>
                </a:solidFill>
              </a:rPr>
              <a:t>unsigned short  </a:t>
            </a:r>
            <a:r>
              <a:rPr lang="en-US" b="1" smtClean="0">
                <a:solidFill>
                  <a:schemeClr val="tx1">
                    <a:lumMod val="65000"/>
                    <a:lumOff val="35000"/>
                  </a:schemeClr>
                </a:solidFill>
              </a:rPr>
              <a:t>mydigit;</a:t>
            </a:r>
            <a:endParaRPr lang="ru-RU" b="1">
              <a:solidFill>
                <a:schemeClr val="tx1">
                  <a:lumMod val="65000"/>
                  <a:lumOff val="35000"/>
                </a:schemeClr>
              </a:solidFill>
            </a:endParaRPr>
          </a:p>
        </p:txBody>
      </p:sp>
      <p:sp>
        <p:nvSpPr>
          <p:cNvPr id="21" name="Дуга 20"/>
          <p:cNvSpPr/>
          <p:nvPr/>
        </p:nvSpPr>
        <p:spPr>
          <a:xfrm>
            <a:off x="3571875" y="2143125"/>
            <a:ext cx="4500563" cy="714375"/>
          </a:xfrm>
          <a:prstGeom prst="arc">
            <a:avLst>
              <a:gd name="adj1" fmla="val 10766774"/>
              <a:gd name="adj2" fmla="val 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ru-RU"/>
              <a:t>                                    </a:t>
            </a:r>
          </a:p>
        </p:txBody>
      </p:sp>
      <p:sp>
        <p:nvSpPr>
          <p:cNvPr id="22" name="TextBox 58"/>
          <p:cNvSpPr txBox="1">
            <a:spLocks noChangeArrowheads="1"/>
          </p:cNvSpPr>
          <p:nvPr/>
        </p:nvSpPr>
        <p:spPr bwMode="auto">
          <a:xfrm>
            <a:off x="1143000" y="1643063"/>
            <a:ext cx="2571750" cy="400050"/>
          </a:xfrm>
          <a:prstGeom prst="rect">
            <a:avLst/>
          </a:prstGeom>
          <a:noFill/>
          <a:ln w="9525">
            <a:noFill/>
            <a:miter lim="800000"/>
            <a:headEnd/>
            <a:tailEnd/>
          </a:ln>
        </p:spPr>
        <p:txBody>
          <a:bodyPr>
            <a:spAutoFit/>
          </a:bodyPr>
          <a:lstStyle/>
          <a:p>
            <a:r>
              <a:rPr lang="en-US" sz="2000" b="1" smtClean="0">
                <a:solidFill>
                  <a:schemeClr val="tx1">
                    <a:lumMod val="65000"/>
                    <a:lumOff val="35000"/>
                  </a:schemeClr>
                </a:solidFill>
              </a:rPr>
              <a:t>'G</a:t>
            </a:r>
            <a:r>
              <a:rPr lang="en-US" sz="2000" b="1">
                <a:solidFill>
                  <a:schemeClr val="tx1">
                    <a:lumMod val="65000"/>
                    <a:lumOff val="35000"/>
                  </a:schemeClr>
                </a:solidFill>
              </a:rPr>
              <a:t>'</a:t>
            </a:r>
            <a:r>
              <a:rPr lang="ru-RU" sz="2000" b="1" smtClean="0">
                <a:solidFill>
                  <a:schemeClr val="tx1">
                    <a:lumMod val="65000"/>
                    <a:lumOff val="35000"/>
                  </a:schemeClr>
                </a:solidFill>
              </a:rPr>
              <a:t>  </a:t>
            </a:r>
            <a:r>
              <a:rPr lang="ru-RU" sz="2000" b="1">
                <a:solidFill>
                  <a:schemeClr val="tx1">
                    <a:lumMod val="65000"/>
                    <a:lumOff val="35000"/>
                  </a:schemeClr>
                </a:solidFill>
              </a:rPr>
              <a:t>(</a:t>
            </a:r>
            <a:r>
              <a:rPr lang="en-US" sz="2000" b="1">
                <a:solidFill>
                  <a:schemeClr val="tx1">
                    <a:lumMod val="65000"/>
                    <a:lumOff val="35000"/>
                  </a:schemeClr>
                </a:solidFill>
              </a:rPr>
              <a:t>ASCII </a:t>
            </a:r>
            <a:r>
              <a:rPr lang="ru-RU" sz="2000" b="1">
                <a:solidFill>
                  <a:schemeClr val="tx1">
                    <a:lumMod val="65000"/>
                    <a:lumOff val="35000"/>
                  </a:schemeClr>
                </a:solidFill>
              </a:rPr>
              <a:t>код 71)</a:t>
            </a:r>
          </a:p>
        </p:txBody>
      </p:sp>
      <p:sp>
        <p:nvSpPr>
          <p:cNvPr id="23" name="Дуга 22"/>
          <p:cNvSpPr/>
          <p:nvPr/>
        </p:nvSpPr>
        <p:spPr>
          <a:xfrm>
            <a:off x="1214438" y="2143125"/>
            <a:ext cx="2286000" cy="785813"/>
          </a:xfrm>
          <a:prstGeom prst="arc">
            <a:avLst>
              <a:gd name="adj1" fmla="val 10598815"/>
              <a:gd name="adj2" fmla="val 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ru-RU"/>
              <a:t>                                    </a:t>
            </a:r>
          </a:p>
        </p:txBody>
      </p:sp>
      <p:sp>
        <p:nvSpPr>
          <p:cNvPr id="24" name="TextBox 60"/>
          <p:cNvSpPr txBox="1">
            <a:spLocks noChangeArrowheads="1"/>
          </p:cNvSpPr>
          <p:nvPr/>
        </p:nvSpPr>
        <p:spPr bwMode="auto">
          <a:xfrm>
            <a:off x="4572000" y="1643063"/>
            <a:ext cx="2571750" cy="400050"/>
          </a:xfrm>
          <a:prstGeom prst="rect">
            <a:avLst/>
          </a:prstGeom>
          <a:noFill/>
          <a:ln w="9525">
            <a:noFill/>
            <a:miter lim="800000"/>
            <a:headEnd/>
            <a:tailEnd/>
          </a:ln>
        </p:spPr>
        <p:txBody>
          <a:bodyPr>
            <a:spAutoFit/>
          </a:bodyPr>
          <a:lstStyle/>
          <a:p>
            <a:pPr algn="ctr"/>
            <a:r>
              <a:rPr lang="ru-RU" sz="2000" b="1">
                <a:solidFill>
                  <a:schemeClr val="tx1">
                    <a:lumMod val="65000"/>
                    <a:lumOff val="35000"/>
                  </a:schemeClr>
                </a:solidFill>
              </a:rPr>
              <a:t>5</a:t>
            </a:r>
          </a:p>
        </p:txBody>
      </p:sp>
      <p:sp>
        <p:nvSpPr>
          <p:cNvPr id="25" name="Прямоугольная выноска 24"/>
          <p:cNvSpPr/>
          <p:nvPr/>
        </p:nvSpPr>
        <p:spPr>
          <a:xfrm>
            <a:off x="2339752" y="4581128"/>
            <a:ext cx="928688" cy="276052"/>
          </a:xfrm>
          <a:prstGeom prst="wedgeRectCallout">
            <a:avLst>
              <a:gd name="adj1" fmla="val -141174"/>
              <a:gd name="adj2" fmla="val 72658"/>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Тип</a:t>
            </a:r>
          </a:p>
        </p:txBody>
      </p:sp>
      <p:sp>
        <p:nvSpPr>
          <p:cNvPr id="26" name="Прямоугольная выноска 25"/>
          <p:cNvSpPr/>
          <p:nvPr/>
        </p:nvSpPr>
        <p:spPr>
          <a:xfrm>
            <a:off x="5715000" y="4500563"/>
            <a:ext cx="928688" cy="285750"/>
          </a:xfrm>
          <a:prstGeom prst="wedgeRectCallout">
            <a:avLst>
              <a:gd name="adj1" fmla="val -214630"/>
              <a:gd name="adj2" fmla="val 92976"/>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Тип</a:t>
            </a:r>
          </a:p>
        </p:txBody>
      </p:sp>
      <p:sp>
        <p:nvSpPr>
          <p:cNvPr id="27" name="Прямоугольная выноска 26"/>
          <p:cNvSpPr/>
          <p:nvPr/>
        </p:nvSpPr>
        <p:spPr>
          <a:xfrm>
            <a:off x="2339752" y="5589240"/>
            <a:ext cx="928687" cy="285750"/>
          </a:xfrm>
          <a:prstGeom prst="wedgeRectCallout">
            <a:avLst>
              <a:gd name="adj1" fmla="val -77097"/>
              <a:gd name="adj2" fmla="val -176230"/>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dirty="0"/>
              <a:t>Имя</a:t>
            </a:r>
          </a:p>
        </p:txBody>
      </p:sp>
      <p:sp>
        <p:nvSpPr>
          <p:cNvPr id="28" name="Прямоугольная выноска 27"/>
          <p:cNvSpPr/>
          <p:nvPr/>
        </p:nvSpPr>
        <p:spPr>
          <a:xfrm>
            <a:off x="5857875" y="5572125"/>
            <a:ext cx="928688" cy="285750"/>
          </a:xfrm>
          <a:prstGeom prst="wedgeRectCallout">
            <a:avLst>
              <a:gd name="adj1" fmla="val -83349"/>
              <a:gd name="adj2" fmla="val -171150"/>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Имя</a:t>
            </a:r>
          </a:p>
        </p:txBody>
      </p:sp>
      <p:sp>
        <p:nvSpPr>
          <p:cNvPr id="29" name="Прямоугольная выноска 28"/>
          <p:cNvSpPr/>
          <p:nvPr/>
        </p:nvSpPr>
        <p:spPr>
          <a:xfrm>
            <a:off x="2428875" y="3071813"/>
            <a:ext cx="928688" cy="285750"/>
          </a:xfrm>
          <a:prstGeom prst="wedgeRectCallout">
            <a:avLst>
              <a:gd name="adj1" fmla="val -106791"/>
              <a:gd name="adj2" fmla="val 9805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Адрес</a:t>
            </a:r>
          </a:p>
        </p:txBody>
      </p:sp>
      <p:sp>
        <p:nvSpPr>
          <p:cNvPr id="30" name="Прямоугольная выноска 29"/>
          <p:cNvSpPr/>
          <p:nvPr/>
        </p:nvSpPr>
        <p:spPr>
          <a:xfrm>
            <a:off x="4714875" y="3071813"/>
            <a:ext cx="928688" cy="285750"/>
          </a:xfrm>
          <a:prstGeom prst="wedgeRectCallout">
            <a:avLst>
              <a:gd name="adj1" fmla="val -106791"/>
              <a:gd name="adj2" fmla="val 9805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Адрес</a:t>
            </a:r>
          </a:p>
        </p:txBody>
      </p:sp>
      <p:sp>
        <p:nvSpPr>
          <p:cNvPr id="31" name="Прямоугольная выноска 30"/>
          <p:cNvSpPr/>
          <p:nvPr/>
        </p:nvSpPr>
        <p:spPr>
          <a:xfrm>
            <a:off x="3491880" y="1484784"/>
            <a:ext cx="1285875" cy="357187"/>
          </a:xfrm>
          <a:prstGeom prst="wedgeRectCallout">
            <a:avLst>
              <a:gd name="adj1" fmla="val -72929"/>
              <a:gd name="adj2" fmla="val 5335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Значение</a:t>
            </a:r>
          </a:p>
        </p:txBody>
      </p:sp>
      <p:sp>
        <p:nvSpPr>
          <p:cNvPr id="32" name="Прямоугольная выноска 31"/>
          <p:cNvSpPr/>
          <p:nvPr/>
        </p:nvSpPr>
        <p:spPr>
          <a:xfrm>
            <a:off x="6286500" y="1500188"/>
            <a:ext cx="1285875" cy="357187"/>
          </a:xfrm>
          <a:prstGeom prst="wedgeRectCallout">
            <a:avLst>
              <a:gd name="adj1" fmla="val -72929"/>
              <a:gd name="adj2" fmla="val 5335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ru-RU"/>
              <a:t>Значение</a:t>
            </a:r>
          </a:p>
        </p:txBody>
      </p:sp>
      <p:graphicFrame>
        <p:nvGraphicFramePr>
          <p:cNvPr id="33" name="Таблица 32"/>
          <p:cNvGraphicFramePr>
            <a:graphicFrameLocks noGrp="1"/>
          </p:cNvGraphicFramePr>
          <p:nvPr>
            <p:extLst>
              <p:ext uri="{D42A27DB-BD31-4B8C-83A1-F6EECF244321}">
                <p14:modId xmlns:p14="http://schemas.microsoft.com/office/powerpoint/2010/main" val="3106477263"/>
              </p:ext>
            </p:extLst>
          </p:nvPr>
        </p:nvGraphicFramePr>
        <p:xfrm>
          <a:off x="1212833" y="2541089"/>
          <a:ext cx="6858000" cy="370840"/>
        </p:xfrm>
        <a:graphic>
          <a:graphicData uri="http://schemas.openxmlformats.org/drawingml/2006/table">
            <a:tbl>
              <a:tblPr bandRow="1">
                <a:tableStyleId>{2D5ABB26-0587-4C30-8999-92F81FD0307C}</a:tableStyleId>
              </a:tblPr>
              <a:tblGrid>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gridCol w="285750"/>
              </a:tblGrid>
              <a:tr h="370840">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1</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mtClean="0"/>
                        <a:t>0</a:t>
                      </a: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0</a:t>
                      </a:r>
                      <a:endParaRPr lang="ru-RU"/>
                    </a:p>
                  </a:txBody>
                  <a:tcP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35"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3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119450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53B6C1DE-0AA3-4AF7-9F0E-A423E43E1EE4}" type="slidenum">
              <a:rPr lang="ru-RU" smtClean="0"/>
              <a:pPr>
                <a:defRPr/>
              </a:pPr>
              <a:t>47</a:t>
            </a:fld>
            <a:endParaRPr lang="ru-RU"/>
          </a:p>
        </p:txBody>
      </p:sp>
      <p:sp>
        <p:nvSpPr>
          <p:cNvPr id="13"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0898" name="Rectangle 2"/>
          <p:cNvSpPr>
            <a:spLocks noGrp="1" noChangeArrowheads="1"/>
          </p:cNvSpPr>
          <p:nvPr>
            <p:ph type="title" idx="4294967295"/>
          </p:nvPr>
        </p:nvSpPr>
        <p:spPr>
          <a:xfrm>
            <a:off x="0" y="228600"/>
            <a:ext cx="8015288" cy="914400"/>
          </a:xfrm>
        </p:spPr>
        <p:txBody>
          <a:bodyPr/>
          <a:lstStyle/>
          <a:p>
            <a:pPr eaLnBrk="1" hangingPunct="1"/>
            <a:r>
              <a:rPr lang="en-US" sz="2400" smtClean="0">
                <a:solidFill>
                  <a:srgbClr val="FFFFFF"/>
                </a:solidFill>
              </a:rPr>
              <a:t>3</a:t>
            </a:r>
            <a:r>
              <a:rPr lang="ru-RU" sz="2400" smtClean="0">
                <a:solidFill>
                  <a:srgbClr val="FFFFFF"/>
                </a:solidFill>
              </a:rPr>
              <a:t>. Основы программирования </a:t>
            </a:r>
            <a:br>
              <a:rPr lang="ru-RU" sz="2400" smtClean="0">
                <a:solidFill>
                  <a:srgbClr val="FFFFFF"/>
                </a:solidFill>
              </a:rPr>
            </a:br>
            <a:r>
              <a:rPr lang="ru-RU" sz="2400" smtClean="0">
                <a:solidFill>
                  <a:srgbClr val="FFFFFF"/>
                </a:solidFill>
              </a:rPr>
              <a:t>3.10. Переменные</a:t>
            </a:r>
            <a:endParaRPr lang="ru-RU" sz="2400" smtClean="0"/>
          </a:p>
        </p:txBody>
      </p:sp>
      <p:sp>
        <p:nvSpPr>
          <p:cNvPr id="80899" name="Rectangle 3"/>
          <p:cNvSpPr>
            <a:spLocks noGrp="1" noChangeArrowheads="1"/>
          </p:cNvSpPr>
          <p:nvPr>
            <p:ph type="body" sz="half" idx="4294967295"/>
          </p:nvPr>
        </p:nvSpPr>
        <p:spPr>
          <a:xfrm>
            <a:off x="431540" y="1268760"/>
            <a:ext cx="8388932" cy="4537075"/>
          </a:xfrm>
        </p:spPr>
        <p:txBody>
          <a:bodyPr>
            <a:noAutofit/>
          </a:bodyPr>
          <a:lstStyle/>
          <a:p>
            <a:pPr marL="360363" indent="-360363" eaLnBrk="1" hangingPunct="1">
              <a:tabLst>
                <a:tab pos="2593975" algn="l"/>
              </a:tabLst>
            </a:pPr>
            <a:r>
              <a:rPr lang="ru-RU" b="1" kern="1200" dirty="0" smtClean="0">
                <a:solidFill>
                  <a:schemeClr val="tx1">
                    <a:lumMod val="65000"/>
                    <a:lumOff val="35000"/>
                  </a:schemeClr>
                </a:solidFill>
              </a:rPr>
              <a:t>Перед тем, как использовать переменную, ее нужно</a:t>
            </a:r>
            <a:br>
              <a:rPr lang="ru-RU" b="1" kern="1200" dirty="0" smtClean="0">
                <a:solidFill>
                  <a:schemeClr val="tx1">
                    <a:lumMod val="65000"/>
                    <a:lumOff val="35000"/>
                  </a:schemeClr>
                </a:solidFill>
              </a:rPr>
            </a:br>
            <a:r>
              <a:rPr lang="ru-RU" b="1" kern="1200" dirty="0" smtClean="0">
                <a:solidFill>
                  <a:schemeClr val="tx1">
                    <a:lumMod val="65000"/>
                    <a:lumOff val="35000"/>
                  </a:schemeClr>
                </a:solidFill>
              </a:rPr>
              <a:t>объявить или определить. </a:t>
            </a:r>
          </a:p>
          <a:p>
            <a:pPr marL="0" indent="0">
              <a:buFont typeface="Calibri" panose="020F0502020204030204" pitchFamily="34" charset="0"/>
              <a:buChar char="●"/>
              <a:tabLst>
                <a:tab pos="266700" algn="l"/>
                <a:tab pos="2593975" algn="l"/>
              </a:tabLst>
            </a:pPr>
            <a:r>
              <a:rPr lang="en-US" dirty="0"/>
              <a:t>	</a:t>
            </a:r>
            <a:r>
              <a:rPr lang="ru-RU" b="1" dirty="0" smtClean="0"/>
              <a:t>Объявление -</a:t>
            </a:r>
            <a:r>
              <a:rPr lang="ru-RU" dirty="0" smtClean="0"/>
              <a:t> </a:t>
            </a:r>
            <a:r>
              <a:rPr lang="x-none" dirty="0" smtClean="0"/>
              <a:t>введение нового идентификатора в программе. Объявление указывает тип, к которому будет относиться объект (переменная, функция и т.п.), которому присваивается идентификатор.</a:t>
            </a:r>
            <a:r>
              <a:rPr lang="ru-RU" dirty="0" smtClean="0"/>
              <a:t/>
            </a:r>
            <a:br>
              <a:rPr lang="ru-RU" dirty="0" smtClean="0"/>
            </a:br>
            <a:r>
              <a:rPr lang="x-none" dirty="0" smtClean="0"/>
              <a:t>С помощью объявления обычно также можно ввести новый идентификатор  для типа данных.   </a:t>
            </a:r>
            <a:endParaRPr lang="ru-RU" dirty="0" smtClean="0"/>
          </a:p>
          <a:p>
            <a:pPr marL="0" indent="0">
              <a:buFont typeface="Calibri" panose="020F0502020204030204" pitchFamily="34" charset="0"/>
              <a:buChar char="●"/>
              <a:tabLst>
                <a:tab pos="266700" algn="l"/>
                <a:tab pos="2593975" algn="l"/>
              </a:tabLst>
            </a:pPr>
            <a:r>
              <a:rPr lang="en-US" dirty="0"/>
              <a:t>	</a:t>
            </a:r>
            <a:r>
              <a:rPr lang="x-none" dirty="0" smtClean="0"/>
              <a:t>Объявления, в отличие от определений не определяют сущность, соответствующую идентификатору. В частности, объявление</a:t>
            </a:r>
            <a:r>
              <a:rPr lang="ru-RU" dirty="0" smtClean="0"/>
              <a:t> какого-либо объекта</a:t>
            </a:r>
            <a:r>
              <a:rPr lang="x-none" dirty="0" smtClean="0"/>
              <a:t> не осуществляет выделение памяти для этого объекта.</a:t>
            </a:r>
            <a:endParaRPr lang="ru-RU" dirty="0" smtClean="0"/>
          </a:p>
          <a:p>
            <a:pPr marL="0" indent="0">
              <a:buFont typeface="Calibri" panose="020F0502020204030204" pitchFamily="34" charset="0"/>
              <a:buChar char="●"/>
              <a:tabLst>
                <a:tab pos="266700" algn="l"/>
                <a:tab pos="2593975" algn="l"/>
              </a:tabLst>
            </a:pPr>
            <a:r>
              <a:rPr lang="en-US" dirty="0"/>
              <a:t>	</a:t>
            </a:r>
            <a:r>
              <a:rPr lang="ru-RU" b="1" dirty="0" smtClean="0"/>
              <a:t>Определение -</a:t>
            </a:r>
            <a:r>
              <a:rPr lang="ru-RU" dirty="0" smtClean="0"/>
              <a:t> объявление идентификатора, которое дополнительно определяет сущность, соответствующую данному идентификатору (например, для  переменной при ее определении выделяется требуемый объем оперативной памяти).</a:t>
            </a:r>
            <a:endParaRPr lang="ru-RU" b="1" dirty="0" smtClean="0">
              <a:solidFill>
                <a:srgbClr val="FF0000"/>
              </a:solidFill>
            </a:endParaRPr>
          </a:p>
        </p:txBody>
      </p:sp>
      <p:sp>
        <p:nvSpPr>
          <p:cNvPr id="80900" name="Rectangle 4"/>
          <p:cNvSpPr>
            <a:spLocks noChangeArrowheads="1"/>
          </p:cNvSpPr>
          <p:nvPr/>
        </p:nvSpPr>
        <p:spPr bwMode="auto">
          <a:xfrm>
            <a:off x="0" y="2133600"/>
            <a:ext cx="9144000" cy="0"/>
          </a:xfrm>
          <a:prstGeom prst="rect">
            <a:avLst/>
          </a:prstGeom>
          <a:noFill/>
          <a:ln w="9525">
            <a:noFill/>
            <a:miter lim="800000"/>
            <a:headEnd/>
            <a:tailEnd/>
          </a:ln>
        </p:spPr>
        <p:txBody>
          <a:bodyPr wrap="none" anchor="ctr">
            <a:spAutoFit/>
          </a:bodyPr>
          <a:lstStyle/>
          <a:p>
            <a:endParaRPr lang="ru-RU"/>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80902" name="Rectangle 6"/>
          <p:cNvSpPr>
            <a:spLocks noChangeArrowheads="1"/>
          </p:cNvSpPr>
          <p:nvPr/>
        </p:nvSpPr>
        <p:spPr bwMode="auto">
          <a:xfrm>
            <a:off x="0" y="552450"/>
            <a:ext cx="9144000" cy="0"/>
          </a:xfrm>
          <a:prstGeom prst="rect">
            <a:avLst/>
          </a:prstGeom>
          <a:noFill/>
          <a:ln w="9525">
            <a:noFill/>
            <a:miter lim="800000"/>
            <a:headEnd/>
            <a:tailEnd/>
          </a:ln>
        </p:spPr>
        <p:txBody>
          <a:bodyPr wrap="none" anchor="ctr">
            <a:spAutoFit/>
          </a:bodyPr>
          <a:lstStyle/>
          <a:p>
            <a:endParaRPr lang="ru-RU"/>
          </a:p>
        </p:txBody>
      </p:sp>
      <p:sp>
        <p:nvSpPr>
          <p:cNvPr id="80903" name="Rectangle 7"/>
          <p:cNvSpPr>
            <a:spLocks noChangeArrowheads="1"/>
          </p:cNvSpPr>
          <p:nvPr/>
        </p:nvSpPr>
        <p:spPr bwMode="auto">
          <a:xfrm>
            <a:off x="1370013" y="-3816350"/>
            <a:ext cx="107950" cy="0"/>
          </a:xfrm>
          <a:prstGeom prst="rect">
            <a:avLst/>
          </a:prstGeom>
          <a:noFill/>
          <a:ln w="9525">
            <a:noFill/>
            <a:miter lim="800000"/>
            <a:headEnd/>
            <a:tailEnd/>
          </a:ln>
        </p:spPr>
        <p:txBody>
          <a:bodyPr wrap="none">
            <a:spAutoFit/>
          </a:bodyPr>
          <a:lstStyle/>
          <a:p>
            <a:endParaRPr lang="ru-RU"/>
          </a:p>
        </p:txBody>
      </p:sp>
      <p:sp>
        <p:nvSpPr>
          <p:cNvPr id="8"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14"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1207216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pPr>
              <a:defRPr/>
            </a:pPr>
            <a:fld id="{53B6C1DE-0AA3-4AF7-9F0E-A423E43E1EE4}" type="slidenum">
              <a:rPr lang="ru-RU" smtClean="0"/>
              <a:pPr>
                <a:defRPr/>
              </a:pPr>
              <a:t>48</a:t>
            </a:fld>
            <a:endParaRPr lang="ru-RU"/>
          </a:p>
        </p:txBody>
      </p:sp>
      <p:sp>
        <p:nvSpPr>
          <p:cNvPr id="80899" name="Rectangle 3"/>
          <p:cNvSpPr>
            <a:spLocks noGrp="1" noChangeArrowheads="1"/>
          </p:cNvSpPr>
          <p:nvPr>
            <p:ph type="body" sz="half" idx="4294967295"/>
          </p:nvPr>
        </p:nvSpPr>
        <p:spPr>
          <a:xfrm>
            <a:off x="-3572" y="1088740"/>
            <a:ext cx="7921625" cy="4537075"/>
          </a:xfrm>
        </p:spPr>
        <p:txBody>
          <a:bodyPr>
            <a:noAutofit/>
          </a:bodyPr>
          <a:lstStyle/>
          <a:p>
            <a:pPr marL="457200" indent="-457200" eaLnBrk="1" hangingPunct="1">
              <a:tabLst>
                <a:tab pos="2593975" algn="l"/>
              </a:tabLst>
            </a:pPr>
            <a:r>
              <a:rPr lang="ru-RU" b="1" dirty="0" smtClean="0"/>
              <a:t>Для переменных: объявление = определение</a:t>
            </a:r>
          </a:p>
          <a:p>
            <a:pPr marL="457200" indent="-457200" eaLnBrk="1" hangingPunct="1">
              <a:tabLst>
                <a:tab pos="2593975" algn="l"/>
              </a:tabLst>
            </a:pPr>
            <a:r>
              <a:rPr lang="ru-RU" dirty="0" smtClean="0"/>
              <a:t>Синтаксис определения переменной: </a:t>
            </a:r>
            <a:br>
              <a:rPr lang="ru-RU" dirty="0" smtClean="0"/>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tx1"/>
                </a:solidFill>
                <a:latin typeface="Consolas" panose="020B0609020204030204" pitchFamily="49" charset="0"/>
                <a:cs typeface="Consolas" panose="020B0609020204030204" pitchFamily="49" charset="0"/>
              </a:rPr>
              <a:t>   </a:t>
            </a:r>
            <a:r>
              <a:rPr lang="ru-RU" i="1" dirty="0" err="1" smtClean="0">
                <a:solidFill>
                  <a:schemeClr val="tx1"/>
                </a:solidFill>
                <a:latin typeface="Consolas" panose="020B0609020204030204" pitchFamily="49" charset="0"/>
                <a:cs typeface="Consolas" panose="020B0609020204030204" pitchFamily="49" charset="0"/>
              </a:rPr>
              <a:t>ИдентПерем</a:t>
            </a:r>
            <a:r>
              <a:rPr lang="ru-RU" i="1" dirty="0" smtClean="0">
                <a:solidFill>
                  <a:schemeClr val="tx1"/>
                </a:solidFill>
                <a:latin typeface="Consolas" panose="020B0609020204030204" pitchFamily="49" charset="0"/>
                <a:cs typeface="Consolas" panose="020B0609020204030204" pitchFamily="49" charset="0"/>
              </a:rPr>
              <a:t>;</a:t>
            </a:r>
            <a:br>
              <a:rPr lang="ru-RU" i="1" dirty="0" smtClean="0">
                <a:solidFill>
                  <a:schemeClr val="tx1"/>
                </a:solidFill>
                <a:latin typeface="Consolas" panose="020B0609020204030204" pitchFamily="49" charset="0"/>
                <a:cs typeface="Consolas" panose="020B0609020204030204" pitchFamily="49" charset="0"/>
              </a:rPr>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tx1"/>
                </a:solidFill>
                <a:latin typeface="Consolas" panose="020B0609020204030204" pitchFamily="49" charset="0"/>
                <a:cs typeface="Consolas" panose="020B0609020204030204" pitchFamily="49" charset="0"/>
              </a:rPr>
              <a:t>   ИдентПерем1, ИдентПерем2, ИдентПерем3 …;</a:t>
            </a:r>
          </a:p>
          <a:p>
            <a:pPr marL="457200" indent="-457200" eaLnBrk="1" hangingPunct="1">
              <a:buFont typeface="Wingdings" pitchFamily="2" charset="2"/>
              <a:buNone/>
              <a:tabLst>
                <a:tab pos="2593975" algn="l"/>
              </a:tabLst>
            </a:pPr>
            <a:r>
              <a:rPr lang="ru-RU" dirty="0" smtClean="0"/>
              <a:t>	Например:	</a:t>
            </a:r>
            <a:r>
              <a:rPr lang="en-US" dirty="0" smtClean="0">
                <a:solidFill>
                  <a:srgbClr val="0000FF"/>
                </a:solidFill>
                <a:latin typeface="Consolas" panose="020B0609020204030204" pitchFamily="49" charset="0"/>
                <a:cs typeface="Consolas" panose="020B0609020204030204" pitchFamily="49" charset="0"/>
              </a:rPr>
              <a:t>float</a:t>
            </a:r>
            <a:r>
              <a:rPr lang="en-US" dirty="0" smtClean="0">
                <a:solidFill>
                  <a:srgbClr val="FF000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h;</a:t>
            </a:r>
            <a:r>
              <a:rPr lang="en-US" dirty="0" smtClean="0">
                <a:solidFill>
                  <a:srgbClr val="FF0000"/>
                </a:solidFill>
                <a:latin typeface="Consolas" panose="020B0609020204030204" pitchFamily="49" charset="0"/>
                <a:cs typeface="Consolas" panose="020B0609020204030204" pitchFamily="49" charset="0"/>
              </a:rPr>
              <a:t/>
            </a:r>
            <a:br>
              <a:rPr lang="en-US" dirty="0" smtClean="0">
                <a:solidFill>
                  <a:srgbClr val="FF0000"/>
                </a:solidFill>
                <a:latin typeface="Consolas" panose="020B0609020204030204" pitchFamily="49" charset="0"/>
                <a:cs typeface="Consolas" panose="020B0609020204030204" pitchFamily="49" charset="0"/>
              </a:rPr>
            </a:br>
            <a:r>
              <a:rPr lang="ru-RU" dirty="0" smtClean="0">
                <a:solidFill>
                  <a:srgbClr val="FF0000"/>
                </a:solidFill>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int</a:t>
            </a:r>
            <a:r>
              <a:rPr lang="en-US" dirty="0" smtClean="0">
                <a:solidFill>
                  <a:srgbClr val="FF000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 b, c;</a:t>
            </a:r>
          </a:p>
          <a:p>
            <a:pPr marL="457200" indent="-457200" eaLnBrk="1" hangingPunct="1">
              <a:tabLst>
                <a:tab pos="2593975" algn="l"/>
              </a:tabLst>
            </a:pPr>
            <a:r>
              <a:rPr lang="ru-RU" dirty="0" smtClean="0"/>
              <a:t>Приветствуется инициализация переменных при их описании</a:t>
            </a:r>
            <a:br>
              <a:rPr lang="ru-RU" dirty="0" smtClean="0"/>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bg2"/>
                </a:solidFill>
                <a:latin typeface="Consolas" panose="020B0609020204030204" pitchFamily="49" charset="0"/>
                <a:cs typeface="Consolas" panose="020B0609020204030204" pitchFamily="49" charset="0"/>
              </a:rPr>
              <a:t>   </a:t>
            </a:r>
            <a:r>
              <a:rPr lang="ru-RU" i="1" dirty="0" err="1" smtClean="0">
                <a:solidFill>
                  <a:schemeClr val="tx1">
                    <a:lumMod val="85000"/>
                    <a:lumOff val="15000"/>
                  </a:schemeClr>
                </a:solidFill>
                <a:latin typeface="Consolas" panose="020B0609020204030204" pitchFamily="49" charset="0"/>
                <a:cs typeface="Consolas" panose="020B0609020204030204" pitchFamily="49" charset="0"/>
              </a:rPr>
              <a:t>ИдентПерем</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 = </a:t>
            </a:r>
            <a:r>
              <a:rPr lang="ru-RU" i="1" dirty="0" err="1" smtClean="0">
                <a:solidFill>
                  <a:schemeClr val="tx1">
                    <a:lumMod val="85000"/>
                    <a:lumOff val="15000"/>
                  </a:schemeClr>
                </a:solidFill>
                <a:latin typeface="Consolas" panose="020B0609020204030204" pitchFamily="49" charset="0"/>
                <a:cs typeface="Consolas" panose="020B0609020204030204" pitchFamily="49" charset="0"/>
              </a:rPr>
              <a:t>Знач</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a:t>
            </a:r>
            <a:r>
              <a:rPr lang="ru-RU" i="1" dirty="0" smtClean="0">
                <a:solidFill>
                  <a:schemeClr val="bg2"/>
                </a:solidFill>
                <a:latin typeface="Consolas" panose="020B0609020204030204" pitchFamily="49" charset="0"/>
                <a:cs typeface="Consolas" panose="020B0609020204030204" pitchFamily="49" charset="0"/>
              </a:rPr>
              <a:t/>
            </a:r>
            <a:br>
              <a:rPr lang="ru-RU" i="1" dirty="0" smtClean="0">
                <a:solidFill>
                  <a:schemeClr val="bg2"/>
                </a:solidFill>
                <a:latin typeface="Consolas" panose="020B0609020204030204" pitchFamily="49" charset="0"/>
                <a:cs typeface="Consolas" panose="020B0609020204030204" pitchFamily="49" charset="0"/>
              </a:rPr>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bg2"/>
                </a:solidFill>
                <a:latin typeface="Consolas" panose="020B0609020204030204" pitchFamily="49" charset="0"/>
                <a:cs typeface="Consolas" panose="020B0609020204030204" pitchFamily="49" charset="0"/>
              </a:rPr>
              <a:t>   </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ИдентПерем1 = Знач1, ИдентПерем2 = Знач2…;</a:t>
            </a:r>
          </a:p>
          <a:p>
            <a:pPr marL="457200" indent="-457200" eaLnBrk="1" hangingPunct="1">
              <a:buFont typeface="Wingdings" pitchFamily="2" charset="2"/>
              <a:buNone/>
              <a:tabLst>
                <a:tab pos="2593975" algn="l"/>
              </a:tabLst>
            </a:pPr>
            <a:r>
              <a:rPr lang="ru-RU" dirty="0" smtClean="0">
                <a:cs typeface="Times New Roman" pitchFamily="18" charset="0"/>
              </a:rPr>
              <a:t>	Например: 	</a:t>
            </a:r>
            <a:r>
              <a:rPr lang="en-US" dirty="0" smtClean="0">
                <a:solidFill>
                  <a:srgbClr val="0000FF"/>
                </a:solidFill>
                <a:latin typeface="Consolas" panose="020B0609020204030204" pitchFamily="49" charset="0"/>
                <a:cs typeface="Consolas" panose="020B0609020204030204" pitchFamily="49" charset="0"/>
              </a:rPr>
              <a:t>int </a:t>
            </a:r>
            <a:r>
              <a:rPr lang="en-US" dirty="0" smtClean="0">
                <a:solidFill>
                  <a:schemeClr val="tx1">
                    <a:lumMod val="85000"/>
                    <a:lumOff val="15000"/>
                  </a:schemeClr>
                </a:solidFill>
                <a:latin typeface="Consolas" panose="020B0609020204030204" pitchFamily="49" charset="0"/>
                <a:cs typeface="Consolas" panose="020B0609020204030204" pitchFamily="49" charset="0"/>
              </a:rPr>
              <a:t>a</a:t>
            </a:r>
            <a:r>
              <a:rPr lang="ru-RU" dirty="0" smtClean="0">
                <a:solidFill>
                  <a:schemeClr val="tx1">
                    <a:lumMod val="85000"/>
                    <a:lumOff val="15000"/>
                  </a:schemeClr>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a:t>
            </a:r>
            <a:r>
              <a:rPr lang="ru-RU" dirty="0" smtClean="0">
                <a:solidFill>
                  <a:schemeClr val="tx1">
                    <a:lumMod val="85000"/>
                    <a:lumOff val="15000"/>
                  </a:schemeClr>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3,</a:t>
            </a:r>
            <a:r>
              <a:rPr lang="ru-RU" dirty="0">
                <a:solidFill>
                  <a:schemeClr val="tx1">
                    <a:lumMod val="85000"/>
                    <a:lumOff val="15000"/>
                  </a:schemeClr>
                </a:solidFill>
                <a:latin typeface="Consolas" panose="020B0609020204030204" pitchFamily="49" charset="0"/>
                <a:cs typeface="Consolas" panose="020B0609020204030204" pitchFamily="49" charset="0"/>
              </a:rPr>
              <a:t/>
            </a:r>
            <a:br>
              <a:rPr lang="ru-RU" dirty="0">
                <a:solidFill>
                  <a:schemeClr val="tx1">
                    <a:lumMod val="85000"/>
                    <a:lumOff val="15000"/>
                  </a:schemeClr>
                </a:solidFill>
                <a:latin typeface="Consolas" panose="020B0609020204030204" pitchFamily="49" charset="0"/>
                <a:cs typeface="Consolas" panose="020B0609020204030204" pitchFamily="49" charset="0"/>
              </a:rPr>
            </a:br>
            <a:r>
              <a:rPr lang="ru-RU" dirty="0" smtClean="0">
                <a:solidFill>
                  <a:schemeClr val="tx1">
                    <a:lumMod val="85000"/>
                    <a:lumOff val="15000"/>
                  </a:schemeClr>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b</a:t>
            </a:r>
            <a:r>
              <a:rPr lang="ru-RU" dirty="0" smtClean="0">
                <a:solidFill>
                  <a:schemeClr val="tx1">
                    <a:lumMod val="85000"/>
                    <a:lumOff val="15000"/>
                  </a:schemeClr>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a:t>
            </a:r>
            <a:r>
              <a:rPr lang="ru-RU" dirty="0" smtClean="0">
                <a:solidFill>
                  <a:schemeClr val="tx1">
                    <a:lumMod val="85000"/>
                    <a:lumOff val="15000"/>
                  </a:schemeClr>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4;</a:t>
            </a:r>
            <a:endParaRPr lang="ru-RU" dirty="0" smtClean="0">
              <a:solidFill>
                <a:schemeClr val="tx1">
                  <a:lumMod val="85000"/>
                  <a:lumOff val="15000"/>
                </a:schemeClr>
              </a:solidFill>
              <a:latin typeface="Consolas" panose="020B0609020204030204" pitchFamily="49" charset="0"/>
              <a:cs typeface="Consolas" panose="020B0609020204030204" pitchFamily="49" charset="0"/>
            </a:endParaRPr>
          </a:p>
          <a:p>
            <a:pPr marL="457200" indent="-457200" eaLnBrk="1" hangingPunct="1">
              <a:spcBef>
                <a:spcPts val="0"/>
              </a:spcBef>
              <a:tabLst>
                <a:tab pos="2593975" algn="l"/>
              </a:tabLst>
            </a:pPr>
            <a:r>
              <a:rPr lang="ru-RU" dirty="0" smtClean="0"/>
              <a:t>Или так</a:t>
            </a:r>
            <a:br>
              <a:rPr lang="ru-RU" dirty="0" smtClean="0"/>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bg2"/>
                </a:solidFill>
                <a:latin typeface="Consolas" panose="020B0609020204030204" pitchFamily="49" charset="0"/>
                <a:cs typeface="Consolas" panose="020B0609020204030204" pitchFamily="49" charset="0"/>
              </a:rPr>
              <a:t>   </a:t>
            </a:r>
            <a:r>
              <a:rPr lang="ru-RU" i="1" dirty="0" err="1" smtClean="0">
                <a:solidFill>
                  <a:schemeClr val="tx1">
                    <a:lumMod val="85000"/>
                    <a:lumOff val="15000"/>
                  </a:schemeClr>
                </a:solidFill>
                <a:latin typeface="Consolas" panose="020B0609020204030204" pitchFamily="49" charset="0"/>
                <a:cs typeface="Consolas" panose="020B0609020204030204" pitchFamily="49" charset="0"/>
              </a:rPr>
              <a:t>ИдентПерем</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  (</a:t>
            </a:r>
            <a:r>
              <a:rPr lang="ru-RU" i="1" dirty="0" err="1" smtClean="0">
                <a:solidFill>
                  <a:schemeClr val="tx1">
                    <a:lumMod val="85000"/>
                    <a:lumOff val="15000"/>
                  </a:schemeClr>
                </a:solidFill>
                <a:latin typeface="Consolas" panose="020B0609020204030204" pitchFamily="49" charset="0"/>
                <a:cs typeface="Consolas" panose="020B0609020204030204" pitchFamily="49" charset="0"/>
              </a:rPr>
              <a:t>Знач</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a:t>
            </a:r>
            <a:br>
              <a:rPr lang="ru-RU" i="1" dirty="0" smtClean="0">
                <a:solidFill>
                  <a:schemeClr val="tx1">
                    <a:lumMod val="85000"/>
                    <a:lumOff val="15000"/>
                  </a:schemeClr>
                </a:solidFill>
                <a:latin typeface="Consolas" panose="020B0609020204030204" pitchFamily="49" charset="0"/>
                <a:cs typeface="Consolas" panose="020B0609020204030204" pitchFamily="49" charset="0"/>
              </a:rPr>
            </a:br>
            <a:r>
              <a:rPr lang="ru-RU" i="1" dirty="0" smtClean="0">
                <a:solidFill>
                  <a:srgbClr val="0000FF"/>
                </a:solidFill>
                <a:latin typeface="Consolas" panose="020B0609020204030204" pitchFamily="49" charset="0"/>
                <a:cs typeface="Consolas" panose="020B0609020204030204" pitchFamily="49" charset="0"/>
              </a:rPr>
              <a:t>Тип</a:t>
            </a:r>
            <a:r>
              <a:rPr lang="ru-RU" i="1" dirty="0" smtClean="0">
                <a:solidFill>
                  <a:schemeClr val="bg2"/>
                </a:solidFill>
                <a:latin typeface="Consolas" panose="020B0609020204030204" pitchFamily="49" charset="0"/>
                <a:cs typeface="Consolas" panose="020B0609020204030204" pitchFamily="49" charset="0"/>
              </a:rPr>
              <a:t>   </a:t>
            </a:r>
            <a:r>
              <a:rPr lang="ru-RU" i="1" dirty="0" smtClean="0">
                <a:solidFill>
                  <a:schemeClr val="tx1">
                    <a:lumMod val="85000"/>
                    <a:lumOff val="15000"/>
                  </a:schemeClr>
                </a:solidFill>
                <a:latin typeface="Consolas" panose="020B0609020204030204" pitchFamily="49" charset="0"/>
                <a:cs typeface="Consolas" panose="020B0609020204030204" pitchFamily="49" charset="0"/>
              </a:rPr>
              <a:t>ИдентПерем1 (Знач1), ИдентПерем2  (Знач2)…; </a:t>
            </a:r>
          </a:p>
          <a:p>
            <a:pPr marL="457200" indent="-457200" eaLnBrk="1" hangingPunct="1">
              <a:buFont typeface="Wingdings" pitchFamily="2" charset="2"/>
              <a:buNone/>
              <a:tabLst>
                <a:tab pos="2593975" algn="l"/>
              </a:tabLst>
            </a:pPr>
            <a:r>
              <a:rPr lang="ru-RU" dirty="0" smtClean="0"/>
              <a:t>	Например: 	</a:t>
            </a:r>
            <a:r>
              <a:rPr lang="en-US" dirty="0" smtClean="0"/>
              <a:t> </a:t>
            </a:r>
            <a:r>
              <a:rPr lang="en-US" dirty="0" smtClean="0">
                <a:solidFill>
                  <a:srgbClr val="0000FF"/>
                </a:solidFill>
                <a:latin typeface="Consolas" panose="020B0609020204030204" pitchFamily="49" charset="0"/>
                <a:cs typeface="Consolas" panose="020B0609020204030204" pitchFamily="49" charset="0"/>
              </a:rPr>
              <a:t>double</a:t>
            </a:r>
            <a:r>
              <a:rPr lang="en-US" dirty="0" smtClean="0">
                <a:solidFill>
                  <a:srgbClr val="FF0000"/>
                </a:solidFill>
                <a:latin typeface="Consolas" panose="020B0609020204030204" pitchFamily="49" charset="0"/>
                <a:cs typeface="Consolas" panose="020B0609020204030204" pitchFamily="49" charset="0"/>
              </a:rPr>
              <a:t> </a:t>
            </a:r>
            <a:r>
              <a:rPr lang="en-US" dirty="0" smtClean="0">
                <a:solidFill>
                  <a:schemeClr val="tx1">
                    <a:lumMod val="85000"/>
                    <a:lumOff val="15000"/>
                  </a:schemeClr>
                </a:solidFill>
                <a:latin typeface="Consolas" panose="020B0609020204030204" pitchFamily="49" charset="0"/>
                <a:cs typeface="Consolas" panose="020B0609020204030204" pitchFamily="49" charset="0"/>
              </a:rPr>
              <a:t>c (13.0), d (12.4e-4);</a:t>
            </a:r>
            <a:endParaRPr lang="ru-RU" dirty="0" smtClean="0">
              <a:solidFill>
                <a:schemeClr val="tx1">
                  <a:lumMod val="85000"/>
                  <a:lumOff val="15000"/>
                </a:schemeClr>
              </a:solidFill>
              <a:latin typeface="Consolas" panose="020B0609020204030204" pitchFamily="49" charset="0"/>
              <a:cs typeface="Consolas" panose="020B0609020204030204" pitchFamily="49" charset="0"/>
            </a:endParaRPr>
          </a:p>
          <a:p>
            <a:pPr marL="457200" indent="-457200" eaLnBrk="1" hangingPunct="1">
              <a:tabLst>
                <a:tab pos="2593975" algn="l"/>
              </a:tabLst>
            </a:pPr>
            <a:endParaRPr lang="ru-RU" dirty="0" smtClean="0"/>
          </a:p>
          <a:p>
            <a:pPr marL="457200" indent="-457200" eaLnBrk="1" hangingPunct="1">
              <a:buFont typeface="Wingdings" pitchFamily="2" charset="2"/>
              <a:buNone/>
              <a:tabLst>
                <a:tab pos="2593975" algn="l"/>
              </a:tabLst>
            </a:pPr>
            <a:endParaRPr lang="ru-RU" b="1" dirty="0" smtClean="0"/>
          </a:p>
        </p:txBody>
      </p:sp>
      <p:sp>
        <p:nvSpPr>
          <p:cNvPr id="80900" name="Rectangle 4"/>
          <p:cNvSpPr>
            <a:spLocks noChangeArrowheads="1"/>
          </p:cNvSpPr>
          <p:nvPr/>
        </p:nvSpPr>
        <p:spPr bwMode="auto">
          <a:xfrm>
            <a:off x="0" y="2133600"/>
            <a:ext cx="9144000" cy="0"/>
          </a:xfrm>
          <a:prstGeom prst="rect">
            <a:avLst/>
          </a:prstGeom>
          <a:noFill/>
          <a:ln w="9525">
            <a:noFill/>
            <a:miter lim="800000"/>
            <a:headEnd/>
            <a:tailEnd/>
          </a:ln>
        </p:spPr>
        <p:txBody>
          <a:bodyPr wrap="none" anchor="ctr">
            <a:spAutoFit/>
          </a:bodyPr>
          <a:lstStyle/>
          <a:p>
            <a:endParaRPr lang="ru-RU"/>
          </a:p>
        </p:txBody>
      </p:sp>
      <p:sp>
        <p:nvSpPr>
          <p:cNvPr id="809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80902" name="Rectangle 6"/>
          <p:cNvSpPr>
            <a:spLocks noChangeArrowheads="1"/>
          </p:cNvSpPr>
          <p:nvPr/>
        </p:nvSpPr>
        <p:spPr bwMode="auto">
          <a:xfrm>
            <a:off x="0" y="552450"/>
            <a:ext cx="9144000" cy="0"/>
          </a:xfrm>
          <a:prstGeom prst="rect">
            <a:avLst/>
          </a:prstGeom>
          <a:noFill/>
          <a:ln w="9525">
            <a:noFill/>
            <a:miter lim="800000"/>
            <a:headEnd/>
            <a:tailEnd/>
          </a:ln>
        </p:spPr>
        <p:txBody>
          <a:bodyPr wrap="none" anchor="ctr">
            <a:spAutoFit/>
          </a:bodyPr>
          <a:lstStyle/>
          <a:p>
            <a:endParaRPr lang="ru-RU"/>
          </a:p>
        </p:txBody>
      </p:sp>
      <p:sp>
        <p:nvSpPr>
          <p:cNvPr id="80903" name="Rectangle 7"/>
          <p:cNvSpPr>
            <a:spLocks noChangeArrowheads="1"/>
          </p:cNvSpPr>
          <p:nvPr/>
        </p:nvSpPr>
        <p:spPr bwMode="auto">
          <a:xfrm>
            <a:off x="1370013" y="-3816350"/>
            <a:ext cx="107950" cy="0"/>
          </a:xfrm>
          <a:prstGeom prst="rect">
            <a:avLst/>
          </a:prstGeom>
          <a:noFill/>
          <a:ln w="9525">
            <a:noFill/>
            <a:miter lim="800000"/>
            <a:headEnd/>
            <a:tailEnd/>
          </a:ln>
        </p:spPr>
        <p:txBody>
          <a:bodyPr wrap="none">
            <a:spAutoFit/>
          </a:bodyPr>
          <a:lstStyle/>
          <a:p>
            <a:endParaRPr lang="ru-RU"/>
          </a:p>
        </p:txBody>
      </p:sp>
      <p:sp>
        <p:nvSpPr>
          <p:cNvPr id="9"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1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14"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4320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49</a:t>
            </a:fld>
            <a:endParaRPr lang="ru-RU"/>
          </a:p>
        </p:txBody>
      </p:sp>
      <p:sp>
        <p:nvSpPr>
          <p:cNvPr id="17"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539552" y="1340768"/>
            <a:ext cx="8170862" cy="4624388"/>
          </a:xfrm>
        </p:spPr>
        <p:txBody>
          <a:bodyPr>
            <a:noAutofit/>
          </a:bodyPr>
          <a:lstStyle/>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Эта программа рассчитывает скорость, </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#include</a:t>
            </a:r>
            <a:r>
              <a:rPr lang="en-US" sz="1600" dirty="0">
                <a:solidFill>
                  <a:srgbClr val="000000"/>
                </a:solidFill>
                <a:highlight>
                  <a:srgbClr val="FFFFFF"/>
                </a:highlight>
                <a:latin typeface="Consolas" panose="020B0609020204030204" pitchFamily="49" charset="0"/>
              </a:rPr>
              <a:t> "</a:t>
            </a:r>
            <a:r>
              <a:rPr lang="en-US" sz="1600" dirty="0" smtClean="0">
                <a:solidFill>
                  <a:srgbClr val="800000"/>
                </a:solidFill>
                <a:highlight>
                  <a:srgbClr val="FFFFFF"/>
                </a:highlight>
                <a:latin typeface="Consolas" panose="020B0609020204030204" pitchFamily="49" charset="0"/>
              </a:rPr>
              <a:t>stdafx.h</a:t>
            </a:r>
            <a:r>
              <a:rPr lang="en-US" sz="1600" dirty="0">
                <a:solidFill>
                  <a:srgbClr val="800000"/>
                </a:solidFill>
                <a:highlight>
                  <a:srgbClr val="FFFFFF"/>
                </a:highlight>
                <a:latin typeface="Consolas" panose="020B0609020204030204" pitchFamily="49" charset="0"/>
              </a:rPr>
              <a:t>"</a:t>
            </a: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FF"/>
                </a:solidFill>
                <a:highlight>
                  <a:srgbClr val="FFFFFF"/>
                </a:highlight>
                <a:latin typeface="Consolas" panose="020B0609020204030204" pitchFamily="49" charset="0"/>
              </a:rPr>
              <a:t>using</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namespace</a:t>
            </a: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216F85"/>
                </a:solidFill>
                <a:highlight>
                  <a:srgbClr val="FFFFFF"/>
                </a:highlight>
                <a:latin typeface="Consolas" panose="020B0609020204030204" pitchFamily="49" charset="0"/>
              </a:rPr>
              <a:t>std</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FF"/>
                </a:solidFill>
                <a:highlight>
                  <a:srgbClr val="FFFFFF"/>
                </a:highlight>
                <a:latin typeface="Consolas" panose="020B0609020204030204" pitchFamily="49" charset="0"/>
              </a:rPr>
              <a:t>int</a:t>
            </a:r>
            <a:r>
              <a:rPr lang="en-US" sz="1600" dirty="0" smtClean="0">
                <a:solidFill>
                  <a:srgbClr val="000000"/>
                </a:solidFill>
                <a:highlight>
                  <a:srgbClr val="FFFFFF"/>
                </a:highlight>
                <a:latin typeface="Consolas" panose="020B0609020204030204" pitchFamily="49" charset="0"/>
              </a:rPr>
              <a:t> </a:t>
            </a:r>
            <a:r>
              <a:rPr lang="en-US" sz="1600" dirty="0" smtClean="0">
                <a:solidFill>
                  <a:srgbClr val="880000"/>
                </a:solidFill>
                <a:highlight>
                  <a:srgbClr val="FFFFFF"/>
                </a:highlight>
                <a:latin typeface="Consolas" panose="020B0609020204030204" pitchFamily="49" charset="0"/>
              </a:rPr>
              <a:t>main</a:t>
            </a:r>
            <a:r>
              <a:rPr lang="en-US" sz="1600" dirty="0" smtClean="0">
                <a:solidFill>
                  <a:srgbClr val="000000"/>
                </a:solidFill>
                <a:highlight>
                  <a:srgbClr val="FFFFFF"/>
                </a:highlight>
                <a:latin typeface="Consolas" panose="020B0609020204030204" pitchFamily="49" charset="0"/>
              </a:rPr>
              <a:t>() </a:t>
            </a: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u="heavy" dirty="0" smtClean="0">
                <a:solidFill>
                  <a:srgbClr val="0000FF"/>
                </a:solidFill>
                <a:highlight>
                  <a:srgbClr val="FFFFFF"/>
                </a:highlight>
                <a:latin typeface="Consolas" panose="020B0609020204030204" pitchFamily="49" charset="0"/>
              </a:rPr>
              <a:t>const</a:t>
            </a:r>
            <a:r>
              <a:rPr lang="ru-RU" sz="1600" u="heavy" dirty="0" smtClean="0">
                <a:solidFill>
                  <a:srgbClr val="000000"/>
                </a:solidFill>
                <a:highlight>
                  <a:srgbClr val="FFFFFF"/>
                </a:highlight>
                <a:latin typeface="Consolas" panose="020B0609020204030204" pitchFamily="49" charset="0"/>
              </a:rPr>
              <a:t> </a:t>
            </a:r>
            <a:r>
              <a:rPr lang="ru-RU" sz="1600" u="heavy" dirty="0" smtClean="0">
                <a:solidFill>
                  <a:srgbClr val="0000FF"/>
                </a:solidFill>
                <a:highlight>
                  <a:srgbClr val="FFFFFF"/>
                </a:highlight>
                <a:latin typeface="Consolas" panose="020B0609020204030204" pitchFamily="49" charset="0"/>
              </a:rPr>
              <a:t>float</a:t>
            </a:r>
            <a:r>
              <a:rPr lang="ru-RU" sz="1600" u="heavy" dirty="0" smtClean="0">
                <a:solidFill>
                  <a:srgbClr val="000000"/>
                </a:solidFill>
                <a:highlight>
                  <a:srgbClr val="FFFFFF"/>
                </a:highlight>
                <a:latin typeface="Consolas" panose="020B0609020204030204" pitchFamily="49" charset="0"/>
              </a:rPr>
              <a:t> </a:t>
            </a:r>
            <a:r>
              <a:rPr lang="ru-RU" sz="1600" u="heavy" dirty="0" smtClean="0">
                <a:solidFill>
                  <a:srgbClr val="000080"/>
                </a:solidFill>
                <a:highlight>
                  <a:srgbClr val="FFFFFF"/>
                </a:highlight>
                <a:latin typeface="Consolas" panose="020B0609020204030204" pitchFamily="49" charset="0"/>
              </a:rPr>
              <a:t>g</a:t>
            </a:r>
            <a:r>
              <a:rPr lang="ru-RU" sz="1600" u="heavy" dirty="0" smtClean="0">
                <a:solidFill>
                  <a:srgbClr val="000000"/>
                </a:solidFill>
                <a:highlight>
                  <a:srgbClr val="FFFFFF"/>
                </a:highlight>
                <a:latin typeface="Consolas" panose="020B0609020204030204" pitchFamily="49" charset="0"/>
              </a:rPr>
              <a:t> = 9.8</a:t>
            </a:r>
            <a:r>
              <a:rPr lang="ru-RU" sz="1600"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u="heavy" dirty="0" smtClean="0">
                <a:solidFill>
                  <a:srgbClr val="0000FF"/>
                </a:solidFill>
                <a:highlight>
                  <a:srgbClr val="FFFFFF"/>
                </a:highlight>
                <a:latin typeface="Consolas" panose="020B0609020204030204" pitchFamily="49" charset="0"/>
              </a:rPr>
              <a:t>float</a:t>
            </a:r>
            <a:r>
              <a:rPr lang="en-US" sz="1600" u="heavy" dirty="0" smtClean="0">
                <a:solidFill>
                  <a:srgbClr val="000000"/>
                </a:solidFill>
                <a:highlight>
                  <a:srgbClr val="FFFFFF"/>
                </a:highlight>
                <a:latin typeface="Consolas" panose="020B0609020204030204" pitchFamily="49" charset="0"/>
              </a:rPr>
              <a:t> </a:t>
            </a:r>
            <a:r>
              <a:rPr lang="en-US" sz="1600" u="heavy" dirty="0" smtClean="0">
                <a:solidFill>
                  <a:srgbClr val="000080"/>
                </a:solidFill>
                <a:highlight>
                  <a:srgbClr val="FFFFFF"/>
                </a:highlight>
                <a:latin typeface="Consolas" panose="020B0609020204030204" pitchFamily="49" charset="0"/>
              </a:rPr>
              <a:t>h, v</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"Please, enter the value of height (m): "</a:t>
            </a:r>
            <a:r>
              <a:rPr lang="en-US"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dirty="0" smtClean="0">
                <a:solidFill>
                  <a:srgbClr val="00008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cin</a:t>
            </a:r>
            <a:r>
              <a:rPr lang="en-US" sz="1600" dirty="0" smtClean="0">
                <a:solidFill>
                  <a:srgbClr val="000000"/>
                </a:solidFill>
                <a:highlight>
                  <a:srgbClr val="FFFFFF"/>
                </a:highlight>
                <a:latin typeface="Consolas" panose="020B0609020204030204" pitchFamily="49" charset="0"/>
              </a:rPr>
              <a:t> &gt;&gt; </a:t>
            </a:r>
            <a:r>
              <a:rPr lang="en-US" sz="1600" dirty="0" smtClean="0">
                <a:solidFill>
                  <a:srgbClr val="000080"/>
                </a:solidFill>
                <a:highlight>
                  <a:srgbClr val="FFFFFF"/>
                </a:highlight>
                <a:latin typeface="Consolas" panose="020B0609020204030204" pitchFamily="49" charset="0"/>
              </a:rPr>
              <a:t>h</a:t>
            </a:r>
            <a:r>
              <a:rPr lang="en-US" sz="1600" dirty="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endParaRPr lang="en-US" sz="16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v</a:t>
            </a:r>
            <a:r>
              <a:rPr lang="ru-RU" sz="1600" dirty="0" smtClean="0">
                <a:solidFill>
                  <a:srgbClr val="000000"/>
                </a:solidFill>
                <a:highlight>
                  <a:srgbClr val="FFFFFF"/>
                </a:highlight>
                <a:latin typeface="Consolas" panose="020B0609020204030204" pitchFamily="49" charset="0"/>
              </a:rPr>
              <a:t> = </a:t>
            </a:r>
            <a:r>
              <a:rPr lang="ru-RU" sz="1600" i="1" dirty="0" smtClean="0">
                <a:solidFill>
                  <a:srgbClr val="880000"/>
                </a:solidFill>
                <a:highlight>
                  <a:srgbClr val="FFFFFF"/>
                </a:highlight>
                <a:latin typeface="Consolas" panose="020B0609020204030204" pitchFamily="49" charset="0"/>
              </a:rPr>
              <a:t>sqrt</a:t>
            </a:r>
            <a:r>
              <a:rPr lang="ru-RU" sz="1600" dirty="0" smtClean="0">
                <a:solidFill>
                  <a:srgbClr val="000000"/>
                </a:solidFill>
                <a:highlight>
                  <a:srgbClr val="FFFFFF"/>
                </a:highlight>
                <a:latin typeface="Consolas" panose="020B0609020204030204" pitchFamily="49" charset="0"/>
              </a:rPr>
              <a:t>(2.0 * </a:t>
            </a:r>
            <a:r>
              <a:rPr lang="ru-RU" sz="1600" dirty="0" smtClean="0">
                <a:solidFill>
                  <a:srgbClr val="000080"/>
                </a:solidFill>
                <a:highlight>
                  <a:srgbClr val="FFFFFF"/>
                </a:highlight>
                <a:latin typeface="Consolas" panose="020B0609020204030204" pitchFamily="49" charset="0"/>
              </a:rPr>
              <a:t>g </a:t>
            </a: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80"/>
                </a:solidFill>
                <a:highlight>
                  <a:srgbClr val="FFFFFF"/>
                </a:highlight>
                <a:latin typeface="Consolas" panose="020B0609020204030204" pitchFamily="49" charset="0"/>
              </a:rPr>
              <a:t>h</a:t>
            </a:r>
            <a:r>
              <a:rPr lang="ru-RU" sz="1600" dirty="0" smtClean="0">
                <a:solidFill>
                  <a:srgbClr val="000000"/>
                </a:solidFill>
                <a:highlight>
                  <a:srgbClr val="FFFFFF"/>
                </a:highlight>
                <a:latin typeface="Consolas" panose="020B0609020204030204" pitchFamily="49" charset="0"/>
              </a:rPr>
              <a:t>);</a:t>
            </a:r>
            <a:endParaRPr lang="ru-RU" sz="1600" dirty="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600" dirty="0" smtClean="0">
                <a:solidFill>
                  <a:srgbClr val="000000"/>
                </a:solidFill>
                <a:highlight>
                  <a:srgbClr val="FFFFFF"/>
                </a:highlight>
                <a:latin typeface="Consolas" panose="020B0609020204030204" pitchFamily="49" charset="0"/>
              </a:rPr>
              <a:t>    </a:t>
            </a:r>
            <a:r>
              <a:rPr lang="en-US" sz="1600" i="1" dirty="0" smtClean="0">
                <a:solidFill>
                  <a:srgbClr val="000080"/>
                </a:solidFill>
                <a:highlight>
                  <a:srgbClr val="FFFFFF"/>
                </a:highlight>
                <a:latin typeface="Consolas" panose="020B0609020204030204" pitchFamily="49" charset="0"/>
              </a:rPr>
              <a:t>cout</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800000"/>
                </a:solidFill>
                <a:highlight>
                  <a:srgbClr val="FFFFFF"/>
                </a:highlight>
                <a:latin typeface="Consolas" panose="020B0609020204030204" pitchFamily="49" charset="0"/>
              </a:rPr>
              <a:t>"Calculated value of velocity (m/s) is "</a:t>
            </a:r>
            <a:r>
              <a:rPr lang="en-US" sz="1600" dirty="0" smtClean="0">
                <a:solidFill>
                  <a:srgbClr val="000000"/>
                </a:solidFill>
                <a:highlight>
                  <a:srgbClr val="FFFFFF"/>
                </a:highlight>
                <a:latin typeface="Consolas" panose="020B0609020204030204" pitchFamily="49" charset="0"/>
              </a:rPr>
              <a:t> &lt;&lt; </a:t>
            </a:r>
            <a:r>
              <a:rPr lang="en-US" sz="1600" dirty="0" smtClean="0">
                <a:solidFill>
                  <a:srgbClr val="000080"/>
                </a:solidFill>
                <a:highlight>
                  <a:srgbClr val="FFFFFF"/>
                </a:highlight>
                <a:latin typeface="Consolas" panose="020B0609020204030204" pitchFamily="49" charset="0"/>
              </a:rPr>
              <a:t>v</a:t>
            </a:r>
            <a:r>
              <a:rPr lang="en-US" sz="1600" dirty="0" smtClean="0">
                <a:solidFill>
                  <a:srgbClr val="000000"/>
                </a:solidFill>
                <a:highlight>
                  <a:srgbClr val="FFFFFF"/>
                </a:highlight>
                <a:latin typeface="Consolas" panose="020B0609020204030204" pitchFamily="49" charset="0"/>
              </a:rPr>
              <a:t> &lt;&lt; </a:t>
            </a:r>
            <a:r>
              <a:rPr lang="en-US" sz="1600" i="1" dirty="0" smtClean="0">
                <a:solidFill>
                  <a:srgbClr val="880000"/>
                </a:solidFill>
                <a:highlight>
                  <a:srgbClr val="FFFFFF"/>
                </a:highlight>
                <a:latin typeface="Consolas" panose="020B0609020204030204" pitchFamily="49" charset="0"/>
              </a:rPr>
              <a:t>endl</a:t>
            </a:r>
            <a:r>
              <a:rPr lang="en-US" sz="16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i="1" dirty="0" smtClean="0">
                <a:solidFill>
                  <a:srgbClr val="880000"/>
                </a:solidFill>
                <a:highlight>
                  <a:srgbClr val="FFFFFF"/>
                </a:highlight>
                <a:latin typeface="Consolas" panose="020B0609020204030204" pitchFamily="49" charset="0"/>
              </a:rPr>
              <a:t>_getch</a:t>
            </a:r>
            <a:r>
              <a:rPr lang="ru-RU" sz="1600"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    </a:t>
            </a:r>
            <a:r>
              <a:rPr lang="ru-RU" sz="1600" dirty="0" smtClean="0">
                <a:solidFill>
                  <a:srgbClr val="0000FF"/>
                </a:solidFill>
                <a:highlight>
                  <a:srgbClr val="FFFFFF"/>
                </a:highlight>
                <a:latin typeface="Consolas" panose="020B0609020204030204" pitchFamily="49" charset="0"/>
              </a:rPr>
              <a:t>return</a:t>
            </a:r>
            <a:r>
              <a:rPr lang="ru-RU" sz="1600" dirty="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11" name="Скругленная прямоугольная выноска 10"/>
          <p:cNvSpPr/>
          <p:nvPr/>
        </p:nvSpPr>
        <p:spPr>
          <a:xfrm>
            <a:off x="5083499" y="2220686"/>
            <a:ext cx="3000375" cy="905069"/>
          </a:xfrm>
          <a:prstGeom prst="wedgeRoundRectCallout">
            <a:avLst>
              <a:gd name="adj1" fmla="val -50343"/>
              <a:gd name="adj2" fmla="val 32194"/>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dirty="0">
                <a:solidFill>
                  <a:schemeClr val="tx1">
                    <a:lumMod val="85000"/>
                    <a:lumOff val="15000"/>
                  </a:schemeClr>
                </a:solidFill>
              </a:rPr>
              <a:t>Стиль </a:t>
            </a:r>
            <a:r>
              <a:rPr lang="en-US" b="1" dirty="0" smtClean="0">
                <a:solidFill>
                  <a:schemeClr val="tx1">
                    <a:lumMod val="85000"/>
                    <a:lumOff val="15000"/>
                  </a:schemeClr>
                </a:solidFill>
              </a:rPr>
              <a:t>C</a:t>
            </a:r>
            <a:r>
              <a:rPr lang="ru-RU" b="1" dirty="0" smtClean="0">
                <a:solidFill>
                  <a:schemeClr val="tx1">
                    <a:lumMod val="85000"/>
                    <a:lumOff val="15000"/>
                  </a:schemeClr>
                </a:solidFill>
              </a:rPr>
              <a:t>:</a:t>
            </a:r>
            <a:endParaRPr lang="en-US" b="1" dirty="0">
              <a:solidFill>
                <a:schemeClr val="tx1">
                  <a:lumMod val="85000"/>
                  <a:lumOff val="15000"/>
                </a:schemeClr>
              </a:solidFill>
            </a:endParaRPr>
          </a:p>
          <a:p>
            <a:pPr algn="ctr">
              <a:defRPr/>
            </a:pPr>
            <a:r>
              <a:rPr lang="ru-RU" b="1" dirty="0">
                <a:solidFill>
                  <a:schemeClr val="tx1">
                    <a:lumMod val="85000"/>
                    <a:lumOff val="15000"/>
                  </a:schemeClr>
                </a:solidFill>
              </a:rPr>
              <a:t>о</a:t>
            </a:r>
            <a:r>
              <a:rPr lang="ru-RU" b="1" dirty="0" smtClean="0">
                <a:solidFill>
                  <a:schemeClr val="tx1">
                    <a:lumMod val="85000"/>
                    <a:lumOff val="15000"/>
                  </a:schemeClr>
                </a:solidFill>
              </a:rPr>
              <a:t>пределение переменных в </a:t>
            </a:r>
            <a:r>
              <a:rPr lang="ru-RU" b="1" dirty="0">
                <a:solidFill>
                  <a:schemeClr val="tx1">
                    <a:lumMod val="85000"/>
                    <a:lumOff val="15000"/>
                  </a:schemeClr>
                </a:solidFill>
              </a:rPr>
              <a:t>начале</a:t>
            </a:r>
            <a:r>
              <a:rPr lang="en-US" b="1" dirty="0">
                <a:solidFill>
                  <a:schemeClr val="tx1">
                    <a:lumMod val="85000"/>
                    <a:lumOff val="15000"/>
                  </a:schemeClr>
                </a:solidFill>
              </a:rPr>
              <a:t> </a:t>
            </a:r>
            <a:r>
              <a:rPr lang="ru-RU" b="1" dirty="0">
                <a:solidFill>
                  <a:schemeClr val="tx1">
                    <a:lumMod val="85000"/>
                    <a:lumOff val="15000"/>
                  </a:schemeClr>
                </a:solidFill>
              </a:rPr>
              <a:t>функции</a:t>
            </a:r>
          </a:p>
        </p:txBody>
      </p:sp>
      <p:sp>
        <p:nvSpPr>
          <p:cNvPr id="1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1875632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t>The </a:t>
            </a:r>
            <a:r>
              <a:rPr lang="en-US" b="1" dirty="0" smtClean="0"/>
              <a:t>201</a:t>
            </a:r>
            <a:r>
              <a:rPr lang="ru-RU" b="1" dirty="0" smtClean="0"/>
              <a:t>9</a:t>
            </a:r>
            <a:r>
              <a:rPr lang="en-US" b="1" dirty="0" smtClean="0"/>
              <a:t> </a:t>
            </a:r>
            <a:r>
              <a:rPr lang="en-US" b="1" dirty="0"/>
              <a:t>Top Programming </a:t>
            </a:r>
            <a:r>
              <a:rPr lang="en-US" b="1" dirty="0" smtClean="0"/>
              <a:t>Languages</a:t>
            </a:r>
            <a:endParaRPr lang="ru-RU" dirty="0"/>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5</a:t>
            </a:fld>
            <a:endParaRPr lang="en-US"/>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010" y="464604"/>
            <a:ext cx="2571750" cy="504825"/>
          </a:xfrm>
          <a:prstGeom prst="rect">
            <a:avLst/>
          </a:prstGeom>
          <a:solidFill>
            <a:schemeClr val="bg1">
              <a:lumMod val="50000"/>
            </a:schemeClr>
          </a:solidFill>
        </p:spPr>
      </p:pic>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3788" y="1698922"/>
            <a:ext cx="3996444" cy="4612748"/>
          </a:xfrm>
          <a:prstGeom prst="rect">
            <a:avLst/>
          </a:prstGeom>
        </p:spPr>
      </p:pic>
    </p:spTree>
    <p:extLst>
      <p:ext uri="{BB962C8B-B14F-4D97-AF65-F5344CB8AC3E}">
        <p14:creationId xmlns:p14="http://schemas.microsoft.com/office/powerpoint/2010/main" val="2407887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50</a:t>
            </a:fld>
            <a:endParaRPr lang="ru-RU"/>
          </a:p>
        </p:txBody>
      </p:sp>
      <p:sp>
        <p:nvSpPr>
          <p:cNvPr id="17"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973138" y="1425575"/>
            <a:ext cx="8170862" cy="4624388"/>
          </a:xfrm>
        </p:spPr>
        <p:txBody>
          <a:bodyPr>
            <a:noAutofit/>
          </a:bodyPr>
          <a:lstStyle/>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Эта программа рассчитывает скорость, </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#include</a:t>
            </a:r>
            <a:r>
              <a:rPr lang="en-US" sz="1600">
                <a:solidFill>
                  <a:srgbClr val="000000"/>
                </a:solidFill>
                <a:highlight>
                  <a:srgbClr val="FFFFFF"/>
                </a:highlight>
                <a:latin typeface="Consolas" panose="020B0609020204030204" pitchFamily="49" charset="0"/>
              </a:rPr>
              <a:t> "</a:t>
            </a:r>
            <a:r>
              <a:rPr lang="en-US" sz="1600" smtClean="0">
                <a:solidFill>
                  <a:srgbClr val="800000"/>
                </a:solidFill>
                <a:highlight>
                  <a:srgbClr val="FFFFFF"/>
                </a:highlight>
                <a:latin typeface="Consolas" panose="020B0609020204030204" pitchFamily="49" charset="0"/>
              </a:rPr>
              <a:t>stdafx.h</a:t>
            </a:r>
            <a:r>
              <a:rPr lang="en-US" sz="1600">
                <a:solidFill>
                  <a:srgbClr val="800000"/>
                </a:solidFill>
                <a:highlight>
                  <a:srgbClr val="FFFFFF"/>
                </a:highlight>
                <a:latin typeface="Consolas" panose="020B0609020204030204" pitchFamily="49" charset="0"/>
              </a:rPr>
              <a:t>"</a:t>
            </a:r>
            <a:r>
              <a:rPr lang="ru-RU" sz="1600" smtClean="0">
                <a:solidFill>
                  <a:srgbClr val="000000"/>
                </a:solidFill>
                <a:highlight>
                  <a:srgbClr val="FFFFFF"/>
                </a:highlight>
                <a:latin typeface="Consolas" panose="020B0609020204030204" pitchFamily="49" charset="0"/>
              </a:rPr>
              <a:t>	</a:t>
            </a:r>
            <a:endParaRPr lang="en-US" sz="16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smtClean="0">
                <a:solidFill>
                  <a:srgbClr val="0000FF"/>
                </a:solidFill>
                <a:highlight>
                  <a:srgbClr val="FFFFFF"/>
                </a:highlight>
                <a:latin typeface="Consolas" panose="020B0609020204030204" pitchFamily="49" charset="0"/>
              </a:rPr>
              <a:t>using</a:t>
            </a: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namespace</a:t>
            </a:r>
            <a:r>
              <a:rPr lang="ru-RU" sz="1600" smtClean="0">
                <a:solidFill>
                  <a:srgbClr val="000000"/>
                </a:solidFill>
                <a:highlight>
                  <a:srgbClr val="FFFFFF"/>
                </a:highlight>
                <a:latin typeface="Consolas" panose="020B0609020204030204" pitchFamily="49" charset="0"/>
              </a:rPr>
              <a:t> </a:t>
            </a:r>
            <a:r>
              <a:rPr lang="ru-RU" sz="1600" i="1" smtClean="0">
                <a:solidFill>
                  <a:srgbClr val="216F85"/>
                </a:solidFill>
                <a:highlight>
                  <a:srgbClr val="FFFFFF"/>
                </a:highlight>
                <a:latin typeface="Consolas" panose="020B0609020204030204" pitchFamily="49" charset="0"/>
              </a:rPr>
              <a:t>std</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80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600" smtClean="0">
                <a:solidFill>
                  <a:srgbClr val="0000FF"/>
                </a:solidFill>
                <a:highlight>
                  <a:srgbClr val="FFFFFF"/>
                </a:highlight>
                <a:latin typeface="Consolas" panose="020B0609020204030204" pitchFamily="49" charset="0"/>
              </a:rPr>
              <a:t>int</a:t>
            </a:r>
            <a:r>
              <a:rPr lang="en-US" sz="1600" smtClean="0">
                <a:solidFill>
                  <a:srgbClr val="000000"/>
                </a:solidFill>
                <a:highlight>
                  <a:srgbClr val="FFFFFF"/>
                </a:highlight>
                <a:latin typeface="Consolas" panose="020B0609020204030204" pitchFamily="49" charset="0"/>
              </a:rPr>
              <a:t> </a:t>
            </a:r>
            <a:r>
              <a:rPr lang="en-US" sz="1600" smtClean="0">
                <a:solidFill>
                  <a:srgbClr val="880000"/>
                </a:solidFill>
                <a:highlight>
                  <a:srgbClr val="FFFFFF"/>
                </a:highlight>
                <a:latin typeface="Consolas" panose="020B0609020204030204" pitchFamily="49" charset="0"/>
              </a:rPr>
              <a:t>main</a:t>
            </a:r>
            <a:r>
              <a:rPr lang="en-US" sz="1600"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ru-RU" sz="1600">
              <a:solidFill>
                <a:srgbClr val="000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smtClean="0">
                <a:solidFill>
                  <a:srgbClr val="000000"/>
                </a:solidFill>
                <a:highlight>
                  <a:srgbClr val="FFFFFF"/>
                </a:highlight>
                <a:latin typeface="Consolas" panose="020B0609020204030204" pitchFamily="49" charset="0"/>
              </a:rPr>
              <a:t> &lt;&lt; </a:t>
            </a:r>
            <a:r>
              <a:rPr lang="en-US" sz="1600" smtClean="0">
                <a:solidFill>
                  <a:srgbClr val="800000"/>
                </a:solidFill>
                <a:highlight>
                  <a:srgbClr val="FFFFFF"/>
                </a:highlight>
                <a:latin typeface="Consolas" panose="020B0609020204030204" pitchFamily="49" charset="0"/>
              </a:rPr>
              <a:t>"Please, enter the value of height (m): "</a:t>
            </a:r>
            <a:r>
              <a:rPr lang="en-US" sz="1600" smtClean="0">
                <a:solidFill>
                  <a:srgbClr val="000000"/>
                </a:solidFill>
                <a:highlight>
                  <a:srgbClr val="FFFFFF"/>
                </a:highlight>
                <a:latin typeface="Consolas" panose="020B0609020204030204" pitchFamily="49" charset="0"/>
              </a:rPr>
              <a:t>;</a:t>
            </a:r>
            <a:endParaRPr lang="ru-RU" sz="1600" smtClean="0">
              <a:solidFill>
                <a:srgbClr val="000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r>
              <a:rPr lang="en-US" sz="1600" u="heavy" smtClean="0">
                <a:solidFill>
                  <a:srgbClr val="0000FF"/>
                </a:solidFill>
                <a:highlight>
                  <a:srgbClr val="FFFFFF"/>
                </a:highlight>
                <a:latin typeface="Consolas" panose="020B0609020204030204" pitchFamily="49" charset="0"/>
              </a:rPr>
              <a:t>flo</a:t>
            </a:r>
            <a:r>
              <a:rPr lang="en-US" sz="1600" u="heavy">
                <a:solidFill>
                  <a:srgbClr val="0000FF"/>
                </a:solidFill>
                <a:highlight>
                  <a:srgbClr val="FFFFFF"/>
                </a:highlight>
                <a:latin typeface="Consolas" panose="020B0609020204030204" pitchFamily="49" charset="0"/>
              </a:rPr>
              <a:t>a</a:t>
            </a:r>
            <a:r>
              <a:rPr lang="en-US" sz="1600" u="heavy" smtClean="0">
                <a:solidFill>
                  <a:srgbClr val="0000FF"/>
                </a:solidFill>
                <a:highlight>
                  <a:srgbClr val="FFFFFF"/>
                </a:highlight>
                <a:latin typeface="Consolas" panose="020B0609020204030204" pitchFamily="49" charset="0"/>
              </a:rPr>
              <a:t>t</a:t>
            </a:r>
            <a:r>
              <a:rPr lang="en-US" sz="1600" u="heavy" smtClean="0">
                <a:solidFill>
                  <a:srgbClr val="000000"/>
                </a:solidFill>
                <a:highlight>
                  <a:srgbClr val="FFFFFF"/>
                </a:highlight>
                <a:latin typeface="Consolas" panose="020B0609020204030204" pitchFamily="49" charset="0"/>
              </a:rPr>
              <a:t> </a:t>
            </a:r>
            <a:r>
              <a:rPr lang="en-US" sz="1600" u="heavy" smtClean="0">
                <a:solidFill>
                  <a:srgbClr val="000080"/>
                </a:solidFill>
                <a:highlight>
                  <a:srgbClr val="FFFFFF"/>
                </a:highlight>
                <a:latin typeface="Consolas" panose="020B0609020204030204" pitchFamily="49" charset="0"/>
              </a:rPr>
              <a:t>h</a:t>
            </a:r>
            <a:r>
              <a:rPr lang="en-US" sz="1600" b="1" smtClean="0">
                <a:solidFill>
                  <a:srgbClr val="000000"/>
                </a:solidFill>
                <a:highlight>
                  <a:srgbClr val="FFFFFF"/>
                </a:highlight>
                <a:latin typeface="Consolas" panose="020B0609020204030204" pitchFamily="49" charset="0"/>
              </a:rPr>
              <a:t>;</a:t>
            </a:r>
            <a:endParaRPr lang="ru-RU" sz="1600" b="1">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600" i="1" smtClean="0">
                <a:solidFill>
                  <a:srgbClr val="00008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cin</a:t>
            </a:r>
            <a:r>
              <a:rPr lang="en-US" sz="1600">
                <a:solidFill>
                  <a:srgbClr val="000000"/>
                </a:solidFill>
                <a:highlight>
                  <a:srgbClr val="FFFFFF"/>
                </a:highlight>
                <a:latin typeface="Consolas" panose="020B0609020204030204" pitchFamily="49" charset="0"/>
              </a:rPr>
              <a:t> </a:t>
            </a:r>
            <a:r>
              <a:rPr lang="en-US" sz="1600" smtClean="0">
                <a:solidFill>
                  <a:srgbClr val="000000"/>
                </a:solidFill>
                <a:highlight>
                  <a:srgbClr val="FFFFFF"/>
                </a:highlight>
                <a:latin typeface="Consolas" panose="020B0609020204030204" pitchFamily="49" charset="0"/>
              </a:rPr>
              <a:t>&gt;&gt; </a:t>
            </a:r>
            <a:r>
              <a:rPr lang="en-US" sz="1600" smtClean="0">
                <a:solidFill>
                  <a:srgbClr val="000080"/>
                </a:solidFill>
                <a:highlight>
                  <a:srgbClr val="FFFFFF"/>
                </a:highlight>
                <a:latin typeface="Consolas" panose="020B0609020204030204" pitchFamily="49" charset="0"/>
              </a:rPr>
              <a:t>h</a:t>
            </a:r>
            <a:r>
              <a:rPr lang="en-US"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p>
          <a:p>
            <a:pPr marL="0" indent="0">
              <a:spcBef>
                <a:spcPts val="0"/>
              </a:spcBef>
              <a:spcAft>
                <a:spcPts val="0"/>
              </a:spcAft>
              <a:buNone/>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u="heavy" smtClean="0">
                <a:solidFill>
                  <a:srgbClr val="0000FF"/>
                </a:solidFill>
                <a:highlight>
                  <a:srgbClr val="FFFFFF"/>
                </a:highlight>
                <a:latin typeface="Consolas" panose="020B0609020204030204" pitchFamily="49" charset="0"/>
              </a:rPr>
              <a:t>const</a:t>
            </a:r>
            <a:r>
              <a:rPr lang="ru-RU" sz="1600" u="heavy" smtClean="0">
                <a:solidFill>
                  <a:srgbClr val="000000"/>
                </a:solidFill>
                <a:highlight>
                  <a:srgbClr val="FFFFFF"/>
                </a:highlight>
                <a:latin typeface="Consolas" panose="020B0609020204030204" pitchFamily="49" charset="0"/>
              </a:rPr>
              <a:t> </a:t>
            </a:r>
            <a:r>
              <a:rPr lang="ru-RU" sz="1600" u="heavy">
                <a:solidFill>
                  <a:srgbClr val="0000FF"/>
                </a:solidFill>
                <a:highlight>
                  <a:srgbClr val="FFFFFF"/>
                </a:highlight>
                <a:latin typeface="Consolas" panose="020B0609020204030204" pitchFamily="49" charset="0"/>
              </a:rPr>
              <a:t>float</a:t>
            </a:r>
            <a:r>
              <a:rPr lang="ru-RU" sz="1600" u="heavy">
                <a:solidFill>
                  <a:srgbClr val="000000"/>
                </a:solidFill>
                <a:highlight>
                  <a:srgbClr val="FFFFFF"/>
                </a:highlight>
                <a:latin typeface="Consolas" panose="020B0609020204030204" pitchFamily="49" charset="0"/>
              </a:rPr>
              <a:t> </a:t>
            </a:r>
            <a:r>
              <a:rPr lang="ru-RU" sz="1600" u="heavy">
                <a:solidFill>
                  <a:srgbClr val="000080"/>
                </a:solidFill>
                <a:highlight>
                  <a:srgbClr val="FFFFFF"/>
                </a:highlight>
                <a:latin typeface="Consolas" panose="020B0609020204030204" pitchFamily="49" charset="0"/>
              </a:rPr>
              <a:t>g</a:t>
            </a:r>
            <a:r>
              <a:rPr lang="ru-RU" sz="1600">
                <a:solidFill>
                  <a:srgbClr val="000000"/>
                </a:solidFill>
                <a:highlight>
                  <a:srgbClr val="FFFFFF"/>
                </a:highlight>
                <a:latin typeface="Consolas" panose="020B0609020204030204" pitchFamily="49" charset="0"/>
              </a:rPr>
              <a:t> = 9.8</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r>
              <a:rPr lang="en-US" sz="1600" u="heavy" smtClean="0">
                <a:solidFill>
                  <a:srgbClr val="0000FF"/>
                </a:solidFill>
                <a:highlight>
                  <a:srgbClr val="FFFFFF"/>
                </a:highlight>
                <a:latin typeface="Consolas" panose="020B0609020204030204" pitchFamily="49" charset="0"/>
              </a:rPr>
              <a:t>float</a:t>
            </a:r>
            <a:r>
              <a:rPr lang="en-US" sz="1600" u="heavy" smtClean="0">
                <a:solidFill>
                  <a:srgbClr val="000000"/>
                </a:solidFill>
                <a:highlight>
                  <a:srgbClr val="FFFFFF"/>
                </a:highlight>
                <a:latin typeface="Consolas" panose="020B0609020204030204" pitchFamily="49" charset="0"/>
              </a:rPr>
              <a:t> </a:t>
            </a:r>
            <a:r>
              <a:rPr lang="ru-RU" sz="1600" u="heavy" smtClean="0">
                <a:solidFill>
                  <a:srgbClr val="000080"/>
                </a:solidFill>
                <a:highlight>
                  <a:srgbClr val="FFFFFF"/>
                </a:highlight>
                <a:latin typeface="Consolas" panose="020B0609020204030204" pitchFamily="49" charset="0"/>
              </a:rPr>
              <a:t>v</a:t>
            </a:r>
            <a:r>
              <a:rPr lang="ru-RU" sz="1600" u="sng" smtClean="0">
                <a:solidFill>
                  <a:srgbClr val="000000"/>
                </a:solidFill>
                <a:highlight>
                  <a:srgbClr val="FFFFFF"/>
                </a:highlight>
                <a:latin typeface="Consolas" panose="020B0609020204030204" pitchFamily="49" charset="0"/>
              </a:rPr>
              <a:t> </a:t>
            </a: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sqrt</a:t>
            </a:r>
            <a:r>
              <a:rPr lang="ru-RU" sz="1600" smtClean="0">
                <a:solidFill>
                  <a:srgbClr val="000000"/>
                </a:solidFill>
                <a:highlight>
                  <a:srgbClr val="FFFFFF"/>
                </a:highlight>
                <a:latin typeface="Consolas" panose="020B0609020204030204" pitchFamily="49" charset="0"/>
              </a:rPr>
              <a:t>(2.0 * </a:t>
            </a:r>
            <a:r>
              <a:rPr lang="ru-RU" sz="1600" smtClean="0">
                <a:solidFill>
                  <a:srgbClr val="000080"/>
                </a:solidFill>
                <a:highlight>
                  <a:srgbClr val="FFFFFF"/>
                </a:highlight>
                <a:latin typeface="Consolas" panose="020B0609020204030204" pitchFamily="49" charset="0"/>
              </a:rPr>
              <a:t>g </a:t>
            </a:r>
            <a:r>
              <a:rPr lang="ru-RU" sz="1600" smtClean="0">
                <a:solidFill>
                  <a:srgbClr val="000000"/>
                </a:solidFill>
                <a:highlight>
                  <a:srgbClr val="FFFFFF"/>
                </a:highlight>
                <a:latin typeface="Consolas" panose="020B0609020204030204" pitchFamily="49" charset="0"/>
              </a:rPr>
              <a:t>* </a:t>
            </a:r>
            <a:r>
              <a:rPr lang="ru-RU" sz="1600" smtClean="0">
                <a:solidFill>
                  <a:srgbClr val="000080"/>
                </a:solidFill>
                <a:highlight>
                  <a:srgbClr val="FFFFFF"/>
                </a:highlight>
                <a:latin typeface="Consolas" panose="020B0609020204030204" pitchFamily="49" charset="0"/>
              </a:rPr>
              <a:t>h</a:t>
            </a:r>
            <a:r>
              <a:rPr lang="ru-RU" sz="1600" smtClean="0">
                <a:solidFill>
                  <a:srgbClr val="000000"/>
                </a:solidFill>
                <a:highlight>
                  <a:srgbClr val="FFFFFF"/>
                </a:highlight>
                <a:latin typeface="Consolas" panose="020B0609020204030204" pitchFamily="49" charset="0"/>
              </a:rPr>
              <a:t>);</a:t>
            </a:r>
            <a:endParaRPr lang="ru-RU" sz="160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r>
              <a:rPr lang="en-US" sz="1600" i="1" smtClean="0">
                <a:solidFill>
                  <a:srgbClr val="000080"/>
                </a:solidFill>
                <a:highlight>
                  <a:srgbClr val="FFFFFF"/>
                </a:highlight>
                <a:latin typeface="Consolas" panose="020B0609020204030204" pitchFamily="49" charset="0"/>
              </a:rPr>
              <a:t>cout</a:t>
            </a:r>
            <a:r>
              <a:rPr lang="en-US" sz="1600">
                <a:solidFill>
                  <a:srgbClr val="000000"/>
                </a:solidFill>
                <a:highlight>
                  <a:srgbClr val="FFFFFF"/>
                </a:highlight>
                <a:latin typeface="Consolas" panose="020B0609020204030204" pitchFamily="49" charset="0"/>
              </a:rPr>
              <a:t> </a:t>
            </a:r>
            <a:r>
              <a:rPr lang="en-US" sz="1600" smtClean="0">
                <a:solidFill>
                  <a:srgbClr val="000000"/>
                </a:solidFill>
                <a:highlight>
                  <a:srgbClr val="FFFFFF"/>
                </a:highlight>
                <a:latin typeface="Consolas" panose="020B0609020204030204" pitchFamily="49" charset="0"/>
              </a:rPr>
              <a:t>&lt;&lt; </a:t>
            </a:r>
            <a:r>
              <a:rPr lang="en-US" sz="1600" smtClean="0">
                <a:solidFill>
                  <a:srgbClr val="800000"/>
                </a:solidFill>
                <a:highlight>
                  <a:srgbClr val="FFFFFF"/>
                </a:highlight>
                <a:latin typeface="Consolas" panose="020B0609020204030204" pitchFamily="49" charset="0"/>
              </a:rPr>
              <a:t>"Calculated value of velocity (m/s) is "</a:t>
            </a:r>
            <a:r>
              <a:rPr lang="en-US" sz="1600" smtClean="0">
                <a:solidFill>
                  <a:srgbClr val="000000"/>
                </a:solidFill>
                <a:highlight>
                  <a:srgbClr val="FFFFFF"/>
                </a:highlight>
                <a:latin typeface="Consolas" panose="020B0609020204030204" pitchFamily="49" charset="0"/>
              </a:rPr>
              <a:t> &lt;&lt; </a:t>
            </a:r>
            <a:r>
              <a:rPr lang="en-US" sz="1600" smtClean="0">
                <a:solidFill>
                  <a:srgbClr val="000080"/>
                </a:solidFill>
                <a:highlight>
                  <a:srgbClr val="FFFFFF"/>
                </a:highlight>
                <a:latin typeface="Consolas" panose="020B0609020204030204" pitchFamily="49" charset="0"/>
              </a:rPr>
              <a:t>v</a:t>
            </a:r>
            <a:r>
              <a:rPr lang="en-US" sz="1600" smtClean="0">
                <a:solidFill>
                  <a:srgbClr val="000000"/>
                </a:solidFill>
                <a:highlight>
                  <a:srgbClr val="FFFFFF"/>
                </a:highlight>
                <a:latin typeface="Consolas" panose="020B0609020204030204" pitchFamily="49" charset="0"/>
              </a:rPr>
              <a:t> &lt;&lt; </a:t>
            </a:r>
            <a:r>
              <a:rPr lang="en-US" sz="1600" i="1" smtClean="0">
                <a:solidFill>
                  <a:srgbClr val="880000"/>
                </a:solidFill>
                <a:highlight>
                  <a:srgbClr val="FFFFFF"/>
                </a:highlight>
                <a:latin typeface="Consolas" panose="020B0609020204030204" pitchFamily="49" charset="0"/>
              </a:rPr>
              <a:t>endl</a:t>
            </a:r>
            <a:r>
              <a:rPr lang="en-US" sz="160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i="1" smtClean="0">
                <a:solidFill>
                  <a:srgbClr val="880000"/>
                </a:solidFill>
                <a:highlight>
                  <a:srgbClr val="FFFFFF"/>
                </a:highlight>
                <a:latin typeface="Consolas" panose="020B0609020204030204" pitchFamily="49" charset="0"/>
              </a:rPr>
              <a:t>_getch</a:t>
            </a:r>
            <a:r>
              <a:rPr lang="ru-RU" sz="160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    </a:t>
            </a:r>
            <a:r>
              <a:rPr lang="ru-RU" sz="1600" smtClean="0">
                <a:solidFill>
                  <a:srgbClr val="0000FF"/>
                </a:solidFill>
                <a:highlight>
                  <a:srgbClr val="FFFFFF"/>
                </a:highlight>
                <a:latin typeface="Consolas" panose="020B0609020204030204" pitchFamily="49" charset="0"/>
              </a:rPr>
              <a:t>return</a:t>
            </a:r>
            <a:r>
              <a:rPr lang="ru-RU" sz="160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600" smtClean="0">
                <a:solidFill>
                  <a:srgbClr val="000000"/>
                </a:solidFill>
                <a:highlight>
                  <a:srgbClr val="FFFFFF"/>
                </a:highlight>
                <a:latin typeface="Consolas" panose="020B0609020204030204" pitchFamily="49" charset="0"/>
              </a:rPr>
              <a:t>}</a:t>
            </a:r>
            <a:endParaRPr lang="en-US" sz="160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Переменные</a:t>
            </a:r>
          </a:p>
        </p:txBody>
      </p:sp>
      <p:sp>
        <p:nvSpPr>
          <p:cNvPr id="11" name="Скругленная прямоугольная выноска 10"/>
          <p:cNvSpPr/>
          <p:nvPr/>
        </p:nvSpPr>
        <p:spPr>
          <a:xfrm>
            <a:off x="5475385" y="4925318"/>
            <a:ext cx="3000375" cy="905069"/>
          </a:xfrm>
          <a:prstGeom prst="wedgeRoundRectCallout">
            <a:avLst>
              <a:gd name="adj1" fmla="val -50343"/>
              <a:gd name="adj2" fmla="val 32194"/>
              <a:gd name="adj3" fmla="val 16667"/>
            </a:avLst>
          </a:prstGeom>
          <a:solidFill>
            <a:srgbClr val="FBFEFF"/>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a:solidFill>
                  <a:schemeClr val="tx1">
                    <a:lumMod val="85000"/>
                    <a:lumOff val="15000"/>
                  </a:schemeClr>
                </a:solidFill>
              </a:rPr>
              <a:t>Стиль </a:t>
            </a:r>
            <a:r>
              <a:rPr lang="en-US" b="1" smtClean="0">
                <a:solidFill>
                  <a:schemeClr val="tx1">
                    <a:lumMod val="85000"/>
                    <a:lumOff val="15000"/>
                  </a:schemeClr>
                </a:solidFill>
              </a:rPr>
              <a:t>C++</a:t>
            </a:r>
            <a:r>
              <a:rPr lang="ru-RU" b="1" smtClean="0">
                <a:solidFill>
                  <a:schemeClr val="tx1">
                    <a:lumMod val="85000"/>
                    <a:lumOff val="15000"/>
                  </a:schemeClr>
                </a:solidFill>
              </a:rPr>
              <a:t>:</a:t>
            </a:r>
            <a:endParaRPr lang="en-US" b="1">
              <a:solidFill>
                <a:schemeClr val="tx1">
                  <a:lumMod val="85000"/>
                  <a:lumOff val="15000"/>
                </a:schemeClr>
              </a:solidFill>
            </a:endParaRPr>
          </a:p>
          <a:p>
            <a:pPr algn="ctr">
              <a:defRPr/>
            </a:pPr>
            <a:r>
              <a:rPr lang="ru-RU" b="1" smtClean="0">
                <a:solidFill>
                  <a:schemeClr val="tx1">
                    <a:lumMod val="85000"/>
                    <a:lumOff val="15000"/>
                  </a:schemeClr>
                </a:solidFill>
              </a:rPr>
              <a:t>определение переменных где они используются</a:t>
            </a:r>
            <a:endParaRPr lang="ru-RU" b="1">
              <a:solidFill>
                <a:schemeClr val="tx1">
                  <a:lumMod val="85000"/>
                  <a:lumOff val="15000"/>
                </a:schemeClr>
              </a:solidFill>
            </a:endParaRPr>
          </a:p>
        </p:txBody>
      </p:sp>
      <p:sp>
        <p:nvSpPr>
          <p:cNvPr id="18"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1808222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51</a:t>
            </a:fld>
            <a:endParaRPr lang="ru-RU"/>
          </a:p>
        </p:txBody>
      </p:sp>
      <p:sp>
        <p:nvSpPr>
          <p:cNvPr id="9"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467544" y="1700808"/>
            <a:ext cx="8462962" cy="4104171"/>
          </a:xfrm>
        </p:spPr>
        <p:txBody>
          <a:bodyPr>
            <a:noAutofit/>
          </a:bodyPr>
          <a:lstStyle/>
          <a:p>
            <a:pPr>
              <a:buClr>
                <a:schemeClr val="accent2"/>
              </a:buClr>
              <a:buFont typeface="Calibri" panose="020F0502020204030204" pitchFamily="34" charset="0"/>
              <a:buChar char="●"/>
              <a:tabLst>
                <a:tab pos="266700" algn="l"/>
                <a:tab pos="2593975" algn="l"/>
              </a:tabLst>
            </a:pPr>
            <a:r>
              <a:rPr lang="en-US" sz="2400" dirty="0" smtClean="0"/>
              <a:t>	</a:t>
            </a:r>
            <a:r>
              <a:rPr lang="ru-RU" sz="2400" dirty="0" smtClean="0"/>
              <a:t>Переменные доступны в том блоке программы, в котором они объявлены.</a:t>
            </a:r>
          </a:p>
          <a:p>
            <a:pPr>
              <a:buClr>
                <a:schemeClr val="accent2"/>
              </a:buClr>
              <a:buFont typeface="Calibri" panose="020F0502020204030204" pitchFamily="34" charset="0"/>
              <a:buChar char="●"/>
              <a:tabLst>
                <a:tab pos="266700" algn="l"/>
                <a:tab pos="2593975" algn="l"/>
              </a:tabLst>
            </a:pPr>
            <a:r>
              <a:rPr lang="en-US" sz="2400" dirty="0" smtClean="0"/>
              <a:t>	</a:t>
            </a:r>
            <a:r>
              <a:rPr lang="ru-RU" sz="2400" dirty="0" smtClean="0"/>
              <a:t>Блок ограничивается фигурными скобками. Например, тело функции </a:t>
            </a:r>
            <a:r>
              <a:rPr lang="en-US" sz="2400" dirty="0" smtClean="0"/>
              <a:t>main </a:t>
            </a:r>
            <a:r>
              <a:rPr lang="ru-RU" sz="2400" dirty="0" smtClean="0"/>
              <a:t>(как и любой другой функции) является блоком.</a:t>
            </a:r>
          </a:p>
          <a:p>
            <a:pPr>
              <a:buClr>
                <a:schemeClr val="accent2"/>
              </a:buClr>
              <a:buFont typeface="Calibri" panose="020F0502020204030204" pitchFamily="34" charset="0"/>
              <a:buChar char="●"/>
              <a:tabLst>
                <a:tab pos="266700" algn="l"/>
                <a:tab pos="2593975" algn="l"/>
              </a:tabLst>
            </a:pPr>
            <a:r>
              <a:rPr lang="en-US" sz="2400" dirty="0" smtClean="0"/>
              <a:t>	</a:t>
            </a:r>
            <a:r>
              <a:rPr lang="ru-RU" sz="2400" dirty="0" smtClean="0"/>
              <a:t>Внутри функции может быть введено сколько угодно блоков, и внутри каждого из них можно описывать локальные переменные, доступные только внутри этого блока.</a:t>
            </a:r>
          </a:p>
          <a:p>
            <a:pPr>
              <a:buClr>
                <a:schemeClr val="accent2"/>
              </a:buClr>
              <a:buFont typeface="Calibri" panose="020F0502020204030204" pitchFamily="34" charset="0"/>
              <a:buChar char="●"/>
              <a:tabLst>
                <a:tab pos="266700" algn="l"/>
                <a:tab pos="2593975" algn="l"/>
              </a:tabLst>
            </a:pPr>
            <a:r>
              <a:rPr lang="en-US" sz="2400" dirty="0"/>
              <a:t>	</a:t>
            </a:r>
            <a:r>
              <a:rPr lang="ru-RU" sz="2400" dirty="0" smtClean="0"/>
              <a:t>Если переменная описана вне функций, она является глобальной и доступна из любой части программы. </a:t>
            </a:r>
            <a:endParaRPr lang="en-US" sz="2400" dirty="0" smtClean="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sp>
        <p:nvSpPr>
          <p:cNvPr id="11"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375054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52</a:t>
            </a:fld>
            <a:endParaRPr lang="ru-RU"/>
          </a:p>
        </p:txBody>
      </p:sp>
      <p:sp>
        <p:nvSpPr>
          <p:cNvPr id="9"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sp>
        <p:nvSpPr>
          <p:cNvPr id="11"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8" name="Текст 7"/>
          <p:cNvSpPr txBox="1">
            <a:spLocks/>
          </p:cNvSpPr>
          <p:nvPr/>
        </p:nvSpPr>
        <p:spPr>
          <a:xfrm>
            <a:off x="467544" y="1700808"/>
            <a:ext cx="8462962" cy="410417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Calibri" panose="020F0502020204030204" pitchFamily="34" charset="0"/>
              <a:buChar char="●"/>
              <a:tabLst>
                <a:tab pos="266700" algn="l"/>
                <a:tab pos="2593975" algn="l"/>
              </a:tabLst>
            </a:pPr>
            <a:r>
              <a:rPr lang="en-US" sz="2400" dirty="0"/>
              <a:t>	</a:t>
            </a:r>
            <a:r>
              <a:rPr lang="ru-RU" sz="2400" dirty="0" smtClean="0"/>
              <a:t>Если </a:t>
            </a:r>
            <a:r>
              <a:rPr lang="ru-RU" sz="2400" dirty="0"/>
              <a:t>во вложенном блоке описана переменная с тем же именем, что и в охватывающем, внутри блока будет доступна описанная в нем локальная переменная. После завершения вложенного блока, в охватывающем блоке будет доступна описанная в нем переменная (и ее значение</a:t>
            </a:r>
            <a:r>
              <a:rPr lang="ru-RU" sz="2400" dirty="0" smtClean="0"/>
              <a:t>).</a:t>
            </a:r>
            <a:endParaRPr lang="ru-RU" sz="2400" dirty="0"/>
          </a:p>
          <a:p>
            <a:pPr>
              <a:buClr>
                <a:schemeClr val="accent2"/>
              </a:buClr>
              <a:buFont typeface="Calibri" panose="020F0502020204030204" pitchFamily="34" charset="0"/>
              <a:buChar char="●"/>
              <a:tabLst>
                <a:tab pos="266700" algn="l"/>
                <a:tab pos="2593975" algn="l"/>
              </a:tabLst>
            </a:pPr>
            <a:r>
              <a:rPr lang="en-US" sz="2400" dirty="0"/>
              <a:t>	</a:t>
            </a:r>
            <a:r>
              <a:rPr lang="ru-RU" sz="2400" dirty="0" smtClean="0"/>
              <a:t>Доступ </a:t>
            </a:r>
            <a:r>
              <a:rPr lang="ru-RU" sz="2400" dirty="0"/>
              <a:t>к  глобальной переменной может быть утрачен при объявлении одноименной локальной переменной</a:t>
            </a:r>
          </a:p>
          <a:p>
            <a:pPr>
              <a:buClr>
                <a:schemeClr val="accent2"/>
              </a:buClr>
              <a:buFont typeface="Calibri" panose="020F0502020204030204" pitchFamily="34" charset="0"/>
              <a:buChar char="●"/>
              <a:tabLst>
                <a:tab pos="266700" algn="l"/>
                <a:tab pos="2593975" algn="l"/>
              </a:tabLst>
            </a:pPr>
            <a:r>
              <a:rPr lang="en-US" sz="2400" dirty="0"/>
              <a:t>	</a:t>
            </a:r>
            <a:r>
              <a:rPr lang="ru-RU" sz="2400" dirty="0" smtClean="0"/>
              <a:t>Для </a:t>
            </a:r>
            <a:r>
              <a:rPr lang="ru-RU" sz="2400" dirty="0"/>
              <a:t>доступа к одноименной глобальной переменной из блока, где описана одноименная локальная переменная, следует использовать оператор разрешения области действия (разрешения области видимости) ::</a:t>
            </a:r>
          </a:p>
        </p:txBody>
      </p:sp>
    </p:spTree>
    <p:extLst>
      <p:ext uri="{BB962C8B-B14F-4D97-AF65-F5344CB8AC3E}">
        <p14:creationId xmlns:p14="http://schemas.microsoft.com/office/powerpoint/2010/main" val="33966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53</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80"/>
                </a:solidFill>
                <a:highlight>
                  <a:srgbClr val="FFFFFF"/>
                </a:highlight>
                <a:latin typeface="Consolas" panose="020B0609020204030204" pitchFamily="49" charset="0"/>
              </a:rPr>
              <a:t>i</a:t>
            </a:r>
            <a:r>
              <a:rPr lang="en-US" sz="1800" dirty="0" smtClean="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smtClean="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endParaRPr lang="ru-RU" sz="18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graphicFrame>
        <p:nvGraphicFramePr>
          <p:cNvPr id="19" name="Таблица 18"/>
          <p:cNvGraphicFramePr>
            <a:graphicFrameLocks noGrp="1"/>
          </p:cNvGraphicFramePr>
          <p:nvPr>
            <p:extLst>
              <p:ext uri="{D42A27DB-BD31-4B8C-83A1-F6EECF244321}">
                <p14:modId xmlns:p14="http://schemas.microsoft.com/office/powerpoint/2010/main" val="1984617347"/>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t>2</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i="0" smtClean="0"/>
                        <a:t>i</a:t>
                      </a:r>
                      <a:endParaRPr lang="ru-RU" sz="2200" b="0" i="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 </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20" name="Стрелка вправо 19"/>
          <p:cNvSpPr/>
          <p:nvPr/>
        </p:nvSpPr>
        <p:spPr>
          <a:xfrm>
            <a:off x="0" y="2333168"/>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
        <p:nvSpPr>
          <p:cNvPr id="24" name="Скругленный прямоугольник 23"/>
          <p:cNvSpPr/>
          <p:nvPr/>
        </p:nvSpPr>
        <p:spPr>
          <a:xfrm>
            <a:off x="7272300" y="1129778"/>
            <a:ext cx="1687009" cy="2443238"/>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7386673" y="1088740"/>
            <a:ext cx="1443965" cy="826768"/>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26" name="Скругленный прямоугольник 25"/>
          <p:cNvSpPr/>
          <p:nvPr/>
        </p:nvSpPr>
        <p:spPr>
          <a:xfrm>
            <a:off x="7322338" y="1898577"/>
            <a:ext cx="1594081" cy="1566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7433520" y="1898576"/>
            <a:ext cx="1443965" cy="826768"/>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28" name="Скругленный прямоугольник 27"/>
          <p:cNvSpPr/>
          <p:nvPr/>
        </p:nvSpPr>
        <p:spPr>
          <a:xfrm>
            <a:off x="7416316" y="2492896"/>
            <a:ext cx="1393927" cy="8640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spTree>
    <p:extLst>
      <p:ext uri="{BB962C8B-B14F-4D97-AF65-F5344CB8AC3E}">
        <p14:creationId xmlns:p14="http://schemas.microsoft.com/office/powerpoint/2010/main" val="160670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p:bldP spid="26" grpId="0" animBg="1"/>
      <p:bldP spid="27" grpId="0"/>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54</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u="sng" dirty="0">
                <a:solidFill>
                  <a:srgbClr val="000080"/>
                </a:solidFill>
                <a:highlight>
                  <a:srgbClr val="FFFFFF"/>
                </a:highlight>
                <a:latin typeface="Consolas" panose="020B0609020204030204" pitchFamily="49" charset="0"/>
              </a:rPr>
              <a:t>cout</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i="1" u="sng" dirty="0">
                <a:solidFill>
                  <a:srgbClr val="880000"/>
                </a:solidFill>
                <a:highlight>
                  <a:srgbClr val="FFFFFF"/>
                </a:highlight>
                <a:latin typeface="Consolas" panose="020B0609020204030204" pitchFamily="49" charset="0"/>
              </a:rPr>
              <a:t>endl</a:t>
            </a:r>
            <a:r>
              <a:rPr lang="en-US" sz="1800" u="sng" dirty="0" smtClean="0">
                <a:solidFill>
                  <a:srgbClr val="000000"/>
                </a:solidFill>
                <a:highlight>
                  <a:srgbClr val="FFFFFF"/>
                </a:highlight>
                <a:latin typeface="Consolas" panose="020B0609020204030204" pitchFamily="49" charset="0"/>
              </a:rPr>
              <a:t>;</a:t>
            </a:r>
            <a:endParaRPr lang="en-US" sz="1800" b="1" dirty="0" smtClean="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80"/>
                </a:solidFill>
                <a:highlight>
                  <a:srgbClr val="FFFFFF"/>
                </a:highlight>
                <a:latin typeface="Consolas" panose="020B0609020204030204" pitchFamily="49" charset="0"/>
              </a:rPr>
              <a:t>i</a:t>
            </a:r>
            <a:r>
              <a:rPr lang="en-US" sz="1800" dirty="0" smtClean="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endParaRPr lang="ru-RU" sz="18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grpSp>
        <p:nvGrpSpPr>
          <p:cNvPr id="2" name="Группа 1"/>
          <p:cNvGrpSpPr/>
          <p:nvPr/>
        </p:nvGrpSpPr>
        <p:grpSpPr>
          <a:xfrm>
            <a:off x="7272300" y="1088740"/>
            <a:ext cx="1687009" cy="2484276"/>
            <a:chOff x="5080000" y="1422407"/>
            <a:chExt cx="3425371" cy="1757135"/>
          </a:xfrm>
        </p:grpSpPr>
        <p:sp>
          <p:nvSpPr>
            <p:cNvPr id="11" name="Скругленный прямоугольник 10"/>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16" name="Скругленный прямоугольник 15"/>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18" name="Скругленный прямоугольник 17"/>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20" name="Стрелка вправо 19"/>
          <p:cNvSpPr/>
          <p:nvPr/>
        </p:nvSpPr>
        <p:spPr>
          <a:xfrm>
            <a:off x="165013" y="2870197"/>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aphicFrame>
        <p:nvGraphicFramePr>
          <p:cNvPr id="21" name="Таблица 20"/>
          <p:cNvGraphicFramePr>
            <a:graphicFrameLocks noGrp="1"/>
          </p:cNvGraphicFramePr>
          <p:nvPr>
            <p:extLst>
              <p:ext uri="{D42A27DB-BD31-4B8C-83A1-F6EECF244321}">
                <p14:modId xmlns:p14="http://schemas.microsoft.com/office/powerpoint/2010/main" val="299090068"/>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t>2</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i="0" smtClean="0"/>
                        <a:t>i</a:t>
                      </a:r>
                      <a:endParaRPr lang="ru-RU" sz="2200" b="0" i="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 </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smtClean="0"/>
                        <a:t>…</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24" name="Прямоугольник 23"/>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p:txBody>
      </p:sp>
    </p:spTree>
    <p:extLst>
      <p:ext uri="{BB962C8B-B14F-4D97-AF65-F5344CB8AC3E}">
        <p14:creationId xmlns:p14="http://schemas.microsoft.com/office/powerpoint/2010/main" val="33916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55</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b="1" dirty="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smtClean="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80"/>
                </a:solidFill>
                <a:highlight>
                  <a:srgbClr val="FFFFFF"/>
                </a:highlight>
                <a:latin typeface="Consolas" panose="020B0609020204030204" pitchFamily="49" charset="0"/>
              </a:rPr>
              <a:t>i</a:t>
            </a:r>
            <a:r>
              <a:rPr lang="en-US" sz="1800" dirty="0" smtClean="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i="1" u="sng" dirty="0">
                <a:solidFill>
                  <a:srgbClr val="000080"/>
                </a:solidFill>
                <a:highlight>
                  <a:srgbClr val="FFFFFF"/>
                </a:highlight>
                <a:latin typeface="Consolas" panose="020B0609020204030204" pitchFamily="49" charset="0"/>
              </a:rPr>
              <a:t>cout</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u="sng" dirty="0">
                <a:solidFill>
                  <a:srgbClr val="800000"/>
                </a:solidFill>
                <a:highlight>
                  <a:srgbClr val="FFFFFF"/>
                </a:highlight>
                <a:latin typeface="Consolas" panose="020B0609020204030204" pitchFamily="49" charset="0"/>
              </a:rPr>
              <a:t>"   "</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i="1" u="sng"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b="1"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b="1" dirty="0">
                <a:solidFill>
                  <a:srgbClr val="FF0000"/>
                </a:solidFill>
                <a:highlight>
                  <a:srgbClr val="FFFFFF"/>
                </a:highlight>
                <a:latin typeface="Consolas" panose="020B0609020204030204" pitchFamily="49" charset="0"/>
              </a:rPr>
              <a:t>}</a:t>
            </a:r>
            <a:endParaRPr lang="ru-RU" sz="1800" b="1" dirty="0">
              <a:solidFill>
                <a:srgbClr val="FF0000"/>
              </a:solidFill>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graphicFrame>
        <p:nvGraphicFramePr>
          <p:cNvPr id="19" name="Таблица 18"/>
          <p:cNvGraphicFramePr>
            <a:graphicFrameLocks noGrp="1"/>
          </p:cNvGraphicFramePr>
          <p:nvPr>
            <p:extLst>
              <p:ext uri="{D42A27DB-BD31-4B8C-83A1-F6EECF244321}">
                <p14:modId xmlns:p14="http://schemas.microsoft.com/office/powerpoint/2010/main" val="4214023115"/>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2</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5</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i="0" smtClean="0"/>
                        <a:t>::i</a:t>
                      </a:r>
                      <a:endParaRPr lang="ru-RU" sz="2200" b="0" i="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smtClean="0"/>
                        <a:t>… </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i</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20" name="Стрелка вправо 19"/>
          <p:cNvSpPr/>
          <p:nvPr/>
        </p:nvSpPr>
        <p:spPr>
          <a:xfrm>
            <a:off x="165013" y="3427119"/>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pSp>
        <p:nvGrpSpPr>
          <p:cNvPr id="21" name="Группа 20"/>
          <p:cNvGrpSpPr/>
          <p:nvPr/>
        </p:nvGrpSpPr>
        <p:grpSpPr>
          <a:xfrm>
            <a:off x="7272300" y="1088740"/>
            <a:ext cx="1687009" cy="2484276"/>
            <a:chOff x="5080000" y="1422407"/>
            <a:chExt cx="3425371" cy="1757135"/>
          </a:xfrm>
        </p:grpSpPr>
        <p:sp>
          <p:nvSpPr>
            <p:cNvPr id="24" name="Скругленный прямоугольник 23"/>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26" name="Скругленный прямоугольник 25"/>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28" name="Скругленный прямоугольник 27"/>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30" name="Прямоугольник 29"/>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a:p>
            <a:pPr lvl="0"/>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ru-RU" b="1"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32435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56</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r>
              <a:rPr lang="ru-RU" sz="1800" b="1" dirty="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u="sng" dirty="0">
                <a:solidFill>
                  <a:srgbClr val="000080"/>
                </a:solidFill>
                <a:highlight>
                  <a:srgbClr val="FFFFFF"/>
                </a:highlight>
                <a:latin typeface="Consolas" panose="020B0609020204030204" pitchFamily="49" charset="0"/>
              </a:rPr>
              <a:t>cout</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u="sng" dirty="0">
                <a:solidFill>
                  <a:srgbClr val="800000"/>
                </a:solidFill>
                <a:highlight>
                  <a:srgbClr val="FFFFFF"/>
                </a:highlight>
                <a:latin typeface="Consolas" panose="020B0609020204030204" pitchFamily="49" charset="0"/>
              </a:rPr>
              <a:t>"   "</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i="1" u="sng" dirty="0">
                <a:solidFill>
                  <a:srgbClr val="880000"/>
                </a:solidFill>
                <a:highlight>
                  <a:srgbClr val="FFFFFF"/>
                </a:highlight>
                <a:latin typeface="Consolas" panose="020B0609020204030204" pitchFamily="49" charset="0"/>
              </a:rPr>
              <a:t>endl</a:t>
            </a:r>
            <a:r>
              <a:rPr lang="en-US" sz="1800" dirty="0" smtClean="0">
                <a:solidFill>
                  <a:srgbClr val="008000"/>
                </a:solidFill>
                <a:highlight>
                  <a:srgbClr val="FFFFFF"/>
                </a:highlight>
                <a:latin typeface="Consolas" panose="020B0609020204030204" pitchFamily="49" charset="0"/>
              </a:rPr>
              <a:t>;</a:t>
            </a:r>
            <a:endParaRPr lang="en-US" sz="1800" b="1"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r>
              <a:rPr lang="ru-RU" sz="1800" b="1" dirty="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endParaRPr lang="ru-RU" sz="18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sp>
        <p:nvSpPr>
          <p:cNvPr id="20" name="Стрелка вправо 19"/>
          <p:cNvSpPr/>
          <p:nvPr/>
        </p:nvSpPr>
        <p:spPr>
          <a:xfrm>
            <a:off x="462716" y="3975155"/>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aphicFrame>
        <p:nvGraphicFramePr>
          <p:cNvPr id="21" name="Таблица 20"/>
          <p:cNvGraphicFramePr>
            <a:graphicFrameLocks noGrp="1"/>
          </p:cNvGraphicFramePr>
          <p:nvPr>
            <p:extLst>
              <p:ext uri="{D42A27DB-BD31-4B8C-83A1-F6EECF244321}">
                <p14:modId xmlns:p14="http://schemas.microsoft.com/office/powerpoint/2010/main" val="3852019661"/>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2</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5</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i="0" smtClean="0"/>
                        <a:t>::i</a:t>
                      </a:r>
                      <a:endParaRPr lang="ru-RU" sz="2200" b="0" i="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smtClean="0"/>
                        <a:t>… </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i</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pSp>
        <p:nvGrpSpPr>
          <p:cNvPr id="19" name="Группа 18"/>
          <p:cNvGrpSpPr/>
          <p:nvPr/>
        </p:nvGrpSpPr>
        <p:grpSpPr>
          <a:xfrm>
            <a:off x="7272300" y="1088740"/>
            <a:ext cx="1687009" cy="2484276"/>
            <a:chOff x="5080000" y="1422407"/>
            <a:chExt cx="3425371" cy="1757135"/>
          </a:xfrm>
        </p:grpSpPr>
        <p:sp>
          <p:nvSpPr>
            <p:cNvPr id="24" name="Скругленный прямоугольник 23"/>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26" name="Скругленный прямоугольник 25"/>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28" name="Скругленный прямоугольник 27"/>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30" name="Прямоугольник 29"/>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a:p>
            <a:pPr lvl="0"/>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en-US" b="1"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276786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57</a:t>
            </a:fld>
            <a:endParaRPr lang="ru-RU"/>
          </a:p>
        </p:txBody>
      </p:sp>
      <p:sp>
        <p:nvSpPr>
          <p:cNvPr id="23"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r>
              <a:rPr lang="ru-RU" sz="1800" b="1" dirty="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u="sng" dirty="0">
                <a:solidFill>
                  <a:srgbClr val="000080"/>
                </a:solidFill>
                <a:highlight>
                  <a:srgbClr val="FFFFFF"/>
                </a:highlight>
                <a:latin typeface="Consolas" panose="020B0609020204030204" pitchFamily="49" charset="0"/>
              </a:rPr>
              <a:t>cout</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u="sng" dirty="0">
                <a:solidFill>
                  <a:srgbClr val="800000"/>
                </a:solidFill>
                <a:highlight>
                  <a:srgbClr val="FFFFFF"/>
                </a:highlight>
                <a:latin typeface="Consolas" panose="020B0609020204030204" pitchFamily="49" charset="0"/>
              </a:rPr>
              <a:t>"   "</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i="1" u="sng" dirty="0" smtClean="0">
                <a:solidFill>
                  <a:srgbClr val="880000"/>
                </a:solidFill>
                <a:highlight>
                  <a:srgbClr val="FFFFFF"/>
                </a:highlight>
                <a:latin typeface="Consolas" panose="020B0609020204030204" pitchFamily="49" charset="0"/>
              </a:rPr>
              <a:t>endl</a:t>
            </a:r>
            <a:r>
              <a:rPr lang="en-US" sz="1800" dirty="0" smtClean="0">
                <a:solidFill>
                  <a:schemeClr val="tx1"/>
                </a:solidFill>
                <a:highlight>
                  <a:srgbClr val="FFFFFF"/>
                </a:highlight>
                <a:latin typeface="Consolas" panose="020B0609020204030204" pitchFamily="49" charset="0"/>
              </a:rPr>
              <a:t>;</a:t>
            </a:r>
            <a:endParaRPr lang="en-US" sz="1800" b="1" dirty="0" smtClean="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smtClean="0">
                <a:solidFill>
                  <a:srgbClr val="000000"/>
                </a:solidFill>
                <a:highlight>
                  <a:srgbClr val="FFFFFF"/>
                </a:highlight>
                <a:latin typeface="Consolas" panose="020B0609020204030204" pitchFamily="49" charset="0"/>
              </a:rPr>
              <a:t>    </a:t>
            </a:r>
            <a:r>
              <a:rPr lang="ru-RU" sz="1800" b="1" dirty="0" smtClean="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smtClean="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endParaRPr lang="ru-RU" sz="18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graphicFrame>
        <p:nvGraphicFramePr>
          <p:cNvPr id="19" name="Таблица 18"/>
          <p:cNvGraphicFramePr>
            <a:graphicFrameLocks noGrp="1"/>
          </p:cNvGraphicFramePr>
          <p:nvPr>
            <p:extLst>
              <p:ext uri="{D42A27DB-BD31-4B8C-83A1-F6EECF244321}">
                <p14:modId xmlns:p14="http://schemas.microsoft.com/office/powerpoint/2010/main" val="358511422"/>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t>2</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t>5</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t>10</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i="0" dirty="0" smtClean="0"/>
                        <a:t>::i</a:t>
                      </a:r>
                      <a:endParaRPr lang="ru-RU" sz="2200" b="0" i="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 </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i</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i</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20" name="Стрелка вправо 19"/>
          <p:cNvSpPr/>
          <p:nvPr/>
        </p:nvSpPr>
        <p:spPr>
          <a:xfrm>
            <a:off x="477419" y="4513263"/>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p:cNvSpPr/>
          <p:nvPr/>
        </p:nvSpPr>
        <p:spPr>
          <a:xfrm>
            <a:off x="4953833" y="5395664"/>
            <a:ext cx="870858" cy="928914"/>
          </a:xfrm>
          <a:prstGeom prst="rect">
            <a:avLst/>
          </a:prstGeom>
          <a:solidFill>
            <a:schemeClr val="tx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pSp>
        <p:nvGrpSpPr>
          <p:cNvPr id="22" name="Группа 21"/>
          <p:cNvGrpSpPr/>
          <p:nvPr/>
        </p:nvGrpSpPr>
        <p:grpSpPr>
          <a:xfrm>
            <a:off x="7272300" y="1088740"/>
            <a:ext cx="1687009" cy="2484276"/>
            <a:chOff x="5080000" y="1422407"/>
            <a:chExt cx="3425371" cy="1757135"/>
          </a:xfrm>
        </p:grpSpPr>
        <p:sp>
          <p:nvSpPr>
            <p:cNvPr id="25" name="Скругленный прямоугольник 24"/>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27" name="Скругленный прямоугольник 26"/>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TextBox 27"/>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29" name="Скругленный прямоугольник 28"/>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31" name="Прямоугольник 30"/>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a:p>
            <a:pPr lvl="0"/>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10   2</a:t>
            </a:r>
          </a:p>
          <a:p>
            <a:pPr lvl="0"/>
            <a:endParaRPr lang="en-US" b="1"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223743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58</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b="1" dirty="0">
                <a:solidFill>
                  <a:srgbClr val="FF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smtClean="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smtClean="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u="sng" dirty="0">
                <a:solidFill>
                  <a:srgbClr val="000080"/>
                </a:solidFill>
                <a:highlight>
                  <a:srgbClr val="FFFFFF"/>
                </a:highlight>
                <a:latin typeface="Consolas" panose="020B0609020204030204" pitchFamily="49" charset="0"/>
              </a:rPr>
              <a:t>cout</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u="sng" dirty="0">
                <a:solidFill>
                  <a:srgbClr val="800000"/>
                </a:solidFill>
                <a:highlight>
                  <a:srgbClr val="FFFFFF"/>
                </a:highlight>
                <a:latin typeface="Consolas" panose="020B0609020204030204" pitchFamily="49" charset="0"/>
              </a:rPr>
              <a:t>"   "</a:t>
            </a:r>
            <a:r>
              <a:rPr lang="en-US" sz="1800" u="sng" dirty="0">
                <a:solidFill>
                  <a:srgbClr val="000000"/>
                </a:solidFill>
                <a:highlight>
                  <a:srgbClr val="FFFFFF"/>
                </a:highlight>
                <a:latin typeface="Consolas" panose="020B0609020204030204" pitchFamily="49" charset="0"/>
              </a:rPr>
              <a:t> &lt;&lt; ::</a:t>
            </a:r>
            <a:r>
              <a:rPr lang="en-US" sz="1800" u="sng" dirty="0">
                <a:solidFill>
                  <a:srgbClr val="000080"/>
                </a:solidFill>
                <a:highlight>
                  <a:srgbClr val="FFFFFF"/>
                </a:highlight>
                <a:latin typeface="Consolas" panose="020B0609020204030204" pitchFamily="49" charset="0"/>
              </a:rPr>
              <a:t>i</a:t>
            </a:r>
            <a:r>
              <a:rPr lang="en-US" sz="1800" u="sng" dirty="0">
                <a:solidFill>
                  <a:srgbClr val="000000"/>
                </a:solidFill>
                <a:highlight>
                  <a:srgbClr val="FFFFFF"/>
                </a:highlight>
                <a:latin typeface="Consolas" panose="020B0609020204030204" pitchFamily="49" charset="0"/>
              </a:rPr>
              <a:t> &lt;&lt; </a:t>
            </a:r>
            <a:r>
              <a:rPr lang="en-US" sz="1800" i="1" u="sng"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b="1" dirty="0">
              <a:solidFill>
                <a:srgbClr val="008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b="1" dirty="0">
                <a:solidFill>
                  <a:srgbClr val="FF0000"/>
                </a:solidFill>
                <a:highlight>
                  <a:srgbClr val="FFFFFF"/>
                </a:highlight>
                <a:latin typeface="Consolas" panose="020B0609020204030204" pitchFamily="49" charset="0"/>
              </a:rPr>
              <a:t>}</a:t>
            </a:r>
            <a:endParaRPr lang="ru-RU" sz="1800" b="1" dirty="0">
              <a:solidFill>
                <a:srgbClr val="FF0000"/>
              </a:solidFill>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sp>
        <p:nvSpPr>
          <p:cNvPr id="20" name="Стрелка вправо 19"/>
          <p:cNvSpPr/>
          <p:nvPr/>
        </p:nvSpPr>
        <p:spPr>
          <a:xfrm>
            <a:off x="300447" y="5088771"/>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aphicFrame>
        <p:nvGraphicFramePr>
          <p:cNvPr id="21" name="Таблица 20"/>
          <p:cNvGraphicFramePr>
            <a:graphicFrameLocks noGrp="1"/>
          </p:cNvGraphicFramePr>
          <p:nvPr>
            <p:extLst>
              <p:ext uri="{D42A27DB-BD31-4B8C-83A1-F6EECF244321}">
                <p14:modId xmlns:p14="http://schemas.microsoft.com/office/powerpoint/2010/main" val="796218819"/>
              </p:ext>
            </p:extLst>
          </p:nvPr>
        </p:nvGraphicFramePr>
        <p:xfrm>
          <a:off x="2758806" y="5510660"/>
          <a:ext cx="6014720" cy="742560"/>
        </p:xfrm>
        <a:graphic>
          <a:graphicData uri="http://schemas.openxmlformats.org/drawingml/2006/table">
            <a:tbl>
              <a:tblPr>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2</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r>
                        <a:rPr lang="en-US" sz="2200" b="0" dirty="0" smtClean="0">
                          <a:solidFill>
                            <a:sysClr val="windowText" lastClr="000000"/>
                          </a:solidFill>
                        </a:rPr>
                        <a:t>5</a:t>
                      </a: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b="0" dirty="0">
                        <a:solidFill>
                          <a:sysClr val="windowText" lastClr="000000"/>
                        </a:solidFill>
                      </a:endParaRPr>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i="0" smtClean="0"/>
                        <a:t>::i</a:t>
                      </a:r>
                      <a:endParaRPr lang="ru-RU" sz="2200" b="0" i="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smtClean="0"/>
                        <a:t>… </a:t>
                      </a:r>
                      <a:endParaRPr lang="ru-RU" sz="2200" b="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i</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0" dirty="0" smtClean="0"/>
                        <a:t>…</a:t>
                      </a:r>
                      <a:endParaRPr lang="ru-RU" sz="2200" b="0" dirty="0"/>
                    </a:p>
                  </a:txBody>
                  <a:tcPr marL="36000" marR="36000"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pSp>
        <p:nvGrpSpPr>
          <p:cNvPr id="30" name="Группа 29"/>
          <p:cNvGrpSpPr/>
          <p:nvPr/>
        </p:nvGrpSpPr>
        <p:grpSpPr>
          <a:xfrm>
            <a:off x="7272300" y="1088740"/>
            <a:ext cx="1687009" cy="2484276"/>
            <a:chOff x="5080000" y="1422407"/>
            <a:chExt cx="3425371" cy="1757135"/>
          </a:xfrm>
        </p:grpSpPr>
        <p:sp>
          <p:nvSpPr>
            <p:cNvPr id="31" name="Скругленный прямоугольник 30"/>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33" name="Скругленный прямоугольник 32"/>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35" name="Скругленный прямоугольник 34"/>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37" name="Прямоугольник 36"/>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a:p>
            <a:pPr lvl="0"/>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10   2</a:t>
            </a:r>
          </a:p>
          <a:p>
            <a:pPr lvl="0"/>
            <a:endPar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423500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59</a:t>
            </a:fld>
            <a:endParaRPr lang="ru-RU"/>
          </a:p>
        </p:txBody>
      </p:sp>
      <p:sp>
        <p:nvSpPr>
          <p:cNvPr id="22"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7" name="Текст 7"/>
          <p:cNvSpPr>
            <a:spLocks noGrp="1"/>
          </p:cNvSpPr>
          <p:nvPr>
            <p:ph type="body" sz="half" idx="4294967295"/>
          </p:nvPr>
        </p:nvSpPr>
        <p:spPr>
          <a:xfrm>
            <a:off x="681038" y="1143000"/>
            <a:ext cx="8462962" cy="5099050"/>
          </a:xfrm>
        </p:spPr>
        <p:txBody>
          <a:bodyPr>
            <a:noAutofit/>
          </a:bodyPr>
          <a:lstStyle/>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a:solidFill>
                  <a:srgbClr val="800000"/>
                </a:solidFill>
                <a:highlight>
                  <a:srgbClr val="FFFFFF"/>
                </a:highlight>
                <a:latin typeface="Consolas" panose="020B0609020204030204" pitchFamily="49" charset="0"/>
              </a:rPr>
              <a:t>"stdafx.h"</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namespace</a:t>
            </a:r>
            <a:r>
              <a:rPr lang="en-US" sz="1800" dirty="0">
                <a:solidFill>
                  <a:srgbClr val="000000"/>
                </a:solidFill>
                <a:highlight>
                  <a:srgbClr val="FFFFFF"/>
                </a:highlight>
                <a:latin typeface="Consolas" panose="020B0609020204030204" pitchFamily="49" charset="0"/>
              </a:rPr>
              <a:t> </a:t>
            </a:r>
            <a:r>
              <a:rPr lang="en-US" sz="1800" i="1" dirty="0">
                <a:solidFill>
                  <a:srgbClr val="216F85"/>
                </a:solidFill>
                <a:highlight>
                  <a:srgbClr val="FFFFFF"/>
                </a:highlight>
                <a:latin typeface="Consolas" panose="020B0609020204030204" pitchFamily="49" charset="0"/>
              </a:rPr>
              <a:t>std</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FF"/>
                </a:solidFill>
                <a:highlight>
                  <a:srgbClr val="FFFFFF"/>
                </a:highlight>
                <a:latin typeface="Consolas" panose="020B0609020204030204" pitchFamily="49" charset="0"/>
              </a:rPr>
              <a:t>int</a:t>
            </a:r>
            <a:r>
              <a:rPr lang="ru-RU" sz="1800" dirty="0">
                <a:solidFill>
                  <a:srgbClr val="000000"/>
                </a:solidFill>
                <a:highlight>
                  <a:srgbClr val="FFFFFF"/>
                </a:highlight>
                <a:latin typeface="Consolas" panose="020B0609020204030204" pitchFamily="49" charset="0"/>
              </a:rPr>
              <a:t> </a:t>
            </a:r>
            <a:r>
              <a:rPr lang="ru-RU" sz="1800" dirty="0">
                <a:solidFill>
                  <a:srgbClr val="000080"/>
                </a:solidFill>
                <a:highlight>
                  <a:srgbClr val="FFFFFF"/>
                </a:highlight>
                <a:latin typeface="Consolas" panose="020B0609020204030204" pitchFamily="49" charset="0"/>
              </a:rPr>
              <a:t>i</a:t>
            </a:r>
            <a:r>
              <a:rPr lang="ru-RU" sz="1800" dirty="0">
                <a:solidFill>
                  <a:srgbClr val="000000"/>
                </a:solidFill>
                <a:highlight>
                  <a:srgbClr val="FFFFFF"/>
                </a:highlight>
                <a:latin typeface="Consolas" panose="020B0609020204030204" pitchFamily="49" charset="0"/>
              </a:rPr>
              <a:t> = 2;  </a:t>
            </a:r>
            <a:r>
              <a:rPr lang="ru-RU" sz="1800" dirty="0" smtClean="0">
                <a:solidFill>
                  <a:srgbClr val="008000"/>
                </a:solidFill>
                <a:highlight>
                  <a:srgbClr val="FFFFFF"/>
                </a:highlight>
                <a:latin typeface="Consolas" panose="020B0609020204030204" pitchFamily="49" charset="0"/>
              </a:rPr>
              <a:t>// </a:t>
            </a:r>
            <a:r>
              <a:rPr lang="ru-RU" sz="1800" dirty="0">
                <a:solidFill>
                  <a:srgbClr val="008000"/>
                </a:solidFill>
                <a:highlight>
                  <a:srgbClr val="FFFFFF"/>
                </a:highlight>
                <a:latin typeface="Consolas" panose="020B0609020204030204" pitchFamily="49" charset="0"/>
              </a:rPr>
              <a:t>глобальная переменная</a:t>
            </a:r>
            <a:endParaRPr lang="ru-RU"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endParaRPr lang="ru-RU" sz="10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main</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3592513" algn="l"/>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5;</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10;</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    }</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00008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dirty="0">
                <a:solidFill>
                  <a:srgbClr val="800000"/>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 &lt;&lt; ::</a:t>
            </a:r>
            <a:r>
              <a:rPr lang="en-US" sz="1800" dirty="0">
                <a:solidFill>
                  <a:srgbClr val="00008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&lt;&lt; </a:t>
            </a:r>
            <a:r>
              <a:rPr lang="en-US" sz="1800" i="1" dirty="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i="1" dirty="0">
                <a:solidFill>
                  <a:srgbClr val="880000"/>
                </a:solidFill>
                <a:highlight>
                  <a:srgbClr val="FFFFFF"/>
                </a:highlight>
                <a:latin typeface="Consolas" panose="020B0609020204030204" pitchFamily="49" charset="0"/>
              </a:rPr>
              <a:t>_getch</a:t>
            </a:r>
            <a:r>
              <a:rPr lang="en-US" sz="1800" dirty="0">
                <a:solidFill>
                  <a:srgbClr val="000000"/>
                </a:solidFill>
                <a:highlight>
                  <a:srgbClr val="FFFFFF"/>
                </a:highlight>
                <a:latin typeface="Consolas" panose="020B0609020204030204" pitchFamily="49" charset="0"/>
              </a:rPr>
              <a:t>();</a:t>
            </a:r>
          </a:p>
          <a:p>
            <a:pPr marL="0" indent="0">
              <a:lnSpc>
                <a:spcPct val="100000"/>
              </a:lnSpc>
              <a:spcBef>
                <a:spcPts val="0"/>
              </a:spcBef>
              <a:spcAft>
                <a:spcPts val="0"/>
              </a:spcAft>
              <a:tabLst>
                <a:tab pos="5738813" algn="l"/>
              </a:tabLst>
            </a:pPr>
            <a:r>
              <a:rPr lang="en-US" sz="1800" dirty="0">
                <a:solidFill>
                  <a:srgbClr val="000000"/>
                </a:solidFill>
                <a:highlight>
                  <a:srgbClr val="FFFFFF"/>
                </a:highlight>
                <a:latin typeface="Consolas" panose="020B0609020204030204" pitchFamily="49" charset="0"/>
              </a:rPr>
              <a:t>    </a:t>
            </a:r>
            <a:r>
              <a:rPr lang="en-US" sz="1800" u="sng" dirty="0">
                <a:solidFill>
                  <a:srgbClr val="0000FF"/>
                </a:solidFill>
                <a:highlight>
                  <a:srgbClr val="FFFFFF"/>
                </a:highlight>
                <a:latin typeface="Consolas" panose="020B0609020204030204" pitchFamily="49" charset="0"/>
              </a:rPr>
              <a:t>return</a:t>
            </a:r>
            <a:r>
              <a:rPr lang="en-US" sz="1800" u="sng" dirty="0">
                <a:solidFill>
                  <a:srgbClr val="000000"/>
                </a:solidFill>
                <a:highlight>
                  <a:srgbClr val="FFFFFF"/>
                </a:highlight>
                <a:latin typeface="Consolas" panose="020B0609020204030204" pitchFamily="49" charset="0"/>
              </a:rPr>
              <a:t> 0;</a:t>
            </a:r>
          </a:p>
          <a:p>
            <a:pPr marL="0" indent="0">
              <a:lnSpc>
                <a:spcPct val="100000"/>
              </a:lnSpc>
              <a:spcBef>
                <a:spcPts val="0"/>
              </a:spcBef>
              <a:spcAft>
                <a:spcPts val="0"/>
              </a:spcAft>
              <a:tabLst>
                <a:tab pos="5738813" algn="l"/>
              </a:tabLst>
            </a:pPr>
            <a:r>
              <a:rPr lang="ru-RU" sz="1800" dirty="0">
                <a:solidFill>
                  <a:srgbClr val="000000"/>
                </a:solidFill>
                <a:highlight>
                  <a:srgbClr val="FFFFFF"/>
                </a:highlight>
                <a:latin typeface="Consolas" panose="020B0609020204030204" pitchFamily="49" charset="0"/>
              </a:rPr>
              <a:t>}</a:t>
            </a:r>
            <a:endParaRPr lang="ru-RU" sz="18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Область видимости переменных</a:t>
            </a:r>
          </a:p>
        </p:txBody>
      </p:sp>
      <p:graphicFrame>
        <p:nvGraphicFramePr>
          <p:cNvPr id="19" name="Таблица 18"/>
          <p:cNvGraphicFramePr>
            <a:graphicFrameLocks noGrp="1"/>
          </p:cNvGraphicFramePr>
          <p:nvPr>
            <p:extLst>
              <p:ext uri="{D42A27DB-BD31-4B8C-83A1-F6EECF244321}">
                <p14:modId xmlns:p14="http://schemas.microsoft.com/office/powerpoint/2010/main" val="1807344987"/>
              </p:ext>
            </p:extLst>
          </p:nvPr>
        </p:nvGraphicFramePr>
        <p:xfrm>
          <a:off x="2758806" y="5510660"/>
          <a:ext cx="6014720" cy="742560"/>
        </p:xfrm>
        <a:graphic>
          <a:graphicData uri="http://schemas.openxmlformats.org/drawingml/2006/table">
            <a:tbl>
              <a:tblPr firstRow="1" bandRow="1">
                <a:tableStyleId>{5C22544A-7EE6-4342-B048-85BDC9FD1C3A}</a:tableStyleId>
              </a:tblPr>
              <a:tblGrid>
                <a:gridCol w="751840">
                  <a:extLst>
                    <a:ext uri="{9D8B030D-6E8A-4147-A177-3AD203B41FA5}">
                      <a16:colId xmlns:a16="http://schemas.microsoft.com/office/drawing/2014/main" xmlns="" val="20000"/>
                    </a:ext>
                  </a:extLst>
                </a:gridCol>
                <a:gridCol w="751840">
                  <a:extLst>
                    <a:ext uri="{9D8B030D-6E8A-4147-A177-3AD203B41FA5}">
                      <a16:colId xmlns:a16="http://schemas.microsoft.com/office/drawing/2014/main" xmlns="" val="20001"/>
                    </a:ext>
                  </a:extLst>
                </a:gridCol>
                <a:gridCol w="751840">
                  <a:extLst>
                    <a:ext uri="{9D8B030D-6E8A-4147-A177-3AD203B41FA5}">
                      <a16:colId xmlns:a16="http://schemas.microsoft.com/office/drawing/2014/main" xmlns="" val="20002"/>
                    </a:ext>
                  </a:extLst>
                </a:gridCol>
                <a:gridCol w="751840">
                  <a:extLst>
                    <a:ext uri="{9D8B030D-6E8A-4147-A177-3AD203B41FA5}">
                      <a16:colId xmlns:a16="http://schemas.microsoft.com/office/drawing/2014/main" xmlns="" val="20003"/>
                    </a:ext>
                  </a:extLst>
                </a:gridCol>
                <a:gridCol w="751840">
                  <a:extLst>
                    <a:ext uri="{9D8B030D-6E8A-4147-A177-3AD203B41FA5}">
                      <a16:colId xmlns:a16="http://schemas.microsoft.com/office/drawing/2014/main" xmlns="" val="20004"/>
                    </a:ext>
                  </a:extLst>
                </a:gridCol>
                <a:gridCol w="751840">
                  <a:extLst>
                    <a:ext uri="{9D8B030D-6E8A-4147-A177-3AD203B41FA5}">
                      <a16:colId xmlns:a16="http://schemas.microsoft.com/office/drawing/2014/main" xmlns="" val="20005"/>
                    </a:ext>
                  </a:extLst>
                </a:gridCol>
                <a:gridCol w="751840">
                  <a:extLst>
                    <a:ext uri="{9D8B030D-6E8A-4147-A177-3AD203B41FA5}">
                      <a16:colId xmlns:a16="http://schemas.microsoft.com/office/drawing/2014/main" xmlns="" val="20006"/>
                    </a:ext>
                  </a:extLst>
                </a:gridCol>
                <a:gridCol w="751840">
                  <a:extLst>
                    <a:ext uri="{9D8B030D-6E8A-4147-A177-3AD203B41FA5}">
                      <a16:colId xmlns:a16="http://schemas.microsoft.com/office/drawing/2014/main" xmlns="" val="20007"/>
                    </a:ext>
                  </a:extLst>
                </a:gridCol>
              </a:tblGrid>
              <a:tr h="315406">
                <a:tc>
                  <a:txBody>
                    <a:bodyPr/>
                    <a:lstStyle/>
                    <a:p>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pPr algn="ctr"/>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tc>
                  <a:txBody>
                    <a:bodyPr/>
                    <a:lstStyle/>
                    <a:p>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E8D9F3"/>
                    </a:solidFill>
                  </a:tcPr>
                </a:tc>
                <a:extLst>
                  <a:ext uri="{0D108BD9-81ED-4DB2-BD59-A6C34878D82A}">
                    <a16:rowId xmlns:a16="http://schemas.microsoft.com/office/drawing/2014/main" xmlns="" val="10000"/>
                  </a:ext>
                </a:extLst>
              </a:tr>
              <a:tr h="315406">
                <a:tc>
                  <a:txBody>
                    <a:bodyPr/>
                    <a:lstStyle/>
                    <a:p>
                      <a:endParaRPr lang="ru-RU" sz="220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i="0"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1" dirty="0" smtClean="0"/>
                        <a:t> </a:t>
                      </a: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b="1" dirty="0"/>
                    </a:p>
                  </a:txBody>
                  <a:tcPr marT="18000" marB="18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
        <p:nvSpPr>
          <p:cNvPr id="20" name="Стрелка вправо 19"/>
          <p:cNvSpPr/>
          <p:nvPr/>
        </p:nvSpPr>
        <p:spPr>
          <a:xfrm>
            <a:off x="176981" y="5646639"/>
            <a:ext cx="5225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grpSp>
        <p:nvGrpSpPr>
          <p:cNvPr id="21" name="Группа 20"/>
          <p:cNvGrpSpPr/>
          <p:nvPr/>
        </p:nvGrpSpPr>
        <p:grpSpPr>
          <a:xfrm>
            <a:off x="7272300" y="1088740"/>
            <a:ext cx="1687009" cy="2484276"/>
            <a:chOff x="5080000" y="1422407"/>
            <a:chExt cx="3425371" cy="1757135"/>
          </a:xfrm>
        </p:grpSpPr>
        <p:sp>
          <p:nvSpPr>
            <p:cNvPr id="24" name="Скругленный прямоугольник 23"/>
            <p:cNvSpPr/>
            <p:nvPr/>
          </p:nvSpPr>
          <p:spPr>
            <a:xfrm>
              <a:off x="5080000" y="1451433"/>
              <a:ext cx="3425371" cy="1728109"/>
            </a:xfrm>
            <a:prstGeom prst="roundRect">
              <a:avLst/>
            </a:prstGeom>
            <a:solidFill>
              <a:schemeClr val="accent1">
                <a:alpha val="1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312228" y="1422407"/>
              <a:ext cx="2931885" cy="584775"/>
            </a:xfrm>
            <a:prstGeom prst="rect">
              <a:avLst/>
            </a:prstGeom>
            <a:noFill/>
          </p:spPr>
          <p:txBody>
            <a:bodyPr wrap="square" rtlCol="0">
              <a:spAutoFit/>
            </a:bodyPr>
            <a:lstStyle/>
            <a:p>
              <a:r>
                <a:rPr lang="ru-RU" sz="1600" dirty="0" smtClean="0"/>
                <a:t>Глобальное окружение</a:t>
              </a:r>
            </a:p>
            <a:p>
              <a:r>
                <a:rPr lang="en-US" sz="1600" b="1" dirty="0" smtClean="0"/>
                <a:t>int  i</a:t>
              </a:r>
              <a:endParaRPr lang="ru-RU" sz="1600" b="1" dirty="0"/>
            </a:p>
          </p:txBody>
        </p:sp>
        <p:sp>
          <p:nvSpPr>
            <p:cNvPr id="26" name="Скругленный прямоугольник 25"/>
            <p:cNvSpPr/>
            <p:nvPr/>
          </p:nvSpPr>
          <p:spPr>
            <a:xfrm>
              <a:off x="5181599" y="1995207"/>
              <a:ext cx="3236686" cy="1107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5407347" y="1995206"/>
              <a:ext cx="2931884" cy="584775"/>
            </a:xfrm>
            <a:prstGeom prst="rect">
              <a:avLst/>
            </a:prstGeom>
            <a:noFill/>
          </p:spPr>
          <p:txBody>
            <a:bodyPr wrap="square" rtlCol="0">
              <a:spAutoFit/>
            </a:bodyPr>
            <a:lstStyle/>
            <a:p>
              <a:r>
                <a:rPr lang="ru-RU" sz="1600" dirty="0" smtClean="0"/>
                <a:t>Функция </a:t>
              </a:r>
              <a:r>
                <a:rPr lang="en-US" sz="1600" dirty="0" smtClean="0"/>
                <a:t>main</a:t>
              </a:r>
              <a:endParaRPr lang="ru-RU" sz="1600" dirty="0" smtClean="0"/>
            </a:p>
            <a:p>
              <a:r>
                <a:rPr lang="en-US" sz="1600" b="1" dirty="0" smtClean="0"/>
                <a:t>int  i</a:t>
              </a:r>
              <a:endParaRPr lang="ru-RU" sz="1600" b="1" dirty="0"/>
            </a:p>
          </p:txBody>
        </p:sp>
        <p:sp>
          <p:nvSpPr>
            <p:cNvPr id="28" name="Скругленный прямоугольник 27"/>
            <p:cNvSpPr/>
            <p:nvPr/>
          </p:nvSpPr>
          <p:spPr>
            <a:xfrm>
              <a:off x="5372416" y="2415570"/>
              <a:ext cx="2830286" cy="61117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smtClean="0"/>
                <a:t>Внутренний блок</a:t>
              </a:r>
            </a:p>
            <a:p>
              <a:r>
                <a:rPr lang="en-US" sz="1600" b="1" dirty="0" smtClean="0"/>
                <a:t>int  i</a:t>
              </a:r>
              <a:endParaRPr lang="ru-RU" sz="1600" b="1" dirty="0"/>
            </a:p>
          </p:txBody>
        </p:sp>
      </p:grpSp>
      <p:sp>
        <p:nvSpPr>
          <p:cNvPr id="29" name="Прямоугольник 28"/>
          <p:cNvSpPr/>
          <p:nvPr/>
        </p:nvSpPr>
        <p:spPr>
          <a:xfrm>
            <a:off x="6156176" y="2780928"/>
            <a:ext cx="1080120" cy="2664296"/>
          </a:xfrm>
          <a:prstGeom prst="rect">
            <a:avLst/>
          </a:prstGeom>
          <a:solidFill>
            <a:schemeClr val="tx1"/>
          </a:solidFill>
        </p:spPr>
        <p:txBody>
          <a:bodyPr wrap="square">
            <a:noAutofit/>
          </a:bodyPr>
          <a:lstStyle/>
          <a:p>
            <a:pPr lvl="0"/>
            <a:r>
              <a:rPr lang="ru-RU" dirty="0" smtClean="0">
                <a:solidFill>
                  <a:schemeClr val="bg1">
                    <a:lumMod val="95000"/>
                  </a:schemeClr>
                </a:solidFill>
                <a:latin typeface="Consolas" panose="020B0609020204030204" pitchFamily="49" charset="0"/>
                <a:cs typeface="Consolas" panose="020B0609020204030204" pitchFamily="49" charset="0"/>
              </a:rPr>
              <a:t>2</a:t>
            </a:r>
          </a:p>
          <a:p>
            <a:pPr lvl="0"/>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ru-RU"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p>
          <a:p>
            <a:pPr lvl="0"/>
            <a:endPar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10   2</a:t>
            </a:r>
          </a:p>
          <a:p>
            <a:pPr lvl="0"/>
            <a:endPar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endParaRPr>
          </a:p>
          <a:p>
            <a:pPr lvl="0"/>
            <a:r>
              <a:rPr lang="en-US" dirty="0" smtClean="0">
                <a:solidFill>
                  <a:schemeClr val="bg1">
                    <a:lumMod val="95000"/>
                  </a:schemeClr>
                </a:solidFill>
                <a:latin typeface="Consolas" panose="020B0609020204030204" pitchFamily="49" charset="0"/>
                <a:cs typeface="Consolas" panose="020B0609020204030204" pitchFamily="49" charset="0"/>
                <a:sym typeface="Wingdings" pitchFamily="2" charset="2"/>
              </a:rPr>
              <a:t>5   2</a:t>
            </a:r>
            <a:endParaRPr lang="ru-RU" dirty="0">
              <a:solidFill>
                <a:schemeClr val="bg1">
                  <a:lumMod val="95000"/>
                </a:scheme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2229322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solidFill>
                  <a:schemeClr val="tx1">
                    <a:lumMod val="50000"/>
                    <a:lumOff val="50000"/>
                  </a:schemeClr>
                </a:solidFill>
              </a:rPr>
              <a:t>Классификация языков программирования</a:t>
            </a:r>
            <a:endParaRPr lang="ru-RU">
              <a:solidFill>
                <a:schemeClr val="tx1">
                  <a:lumMod val="50000"/>
                  <a:lumOff val="50000"/>
                </a:schemeClr>
              </a:solidFill>
            </a:endParaRPr>
          </a:p>
        </p:txBody>
      </p:sp>
      <p:sp>
        <p:nvSpPr>
          <p:cNvPr id="3" name="Объект 2"/>
          <p:cNvSpPr>
            <a:spLocks noGrp="1"/>
          </p:cNvSpPr>
          <p:nvPr>
            <p:ph idx="1"/>
          </p:nvPr>
        </p:nvSpPr>
        <p:spPr>
          <a:xfrm>
            <a:off x="438411" y="1801277"/>
            <a:ext cx="8192022" cy="4292019"/>
          </a:xfrm>
        </p:spPr>
        <p:txBody>
          <a:bodyPr>
            <a:normAutofit fontScale="92500" lnSpcReduction="20000"/>
          </a:bodyPr>
          <a:lstStyle/>
          <a:p>
            <a:pPr marL="266700" indent="-266700">
              <a:buClr>
                <a:schemeClr val="accent2"/>
              </a:buClr>
              <a:buFont typeface="Calibri" panose="020F0502020204030204" pitchFamily="34" charset="0"/>
              <a:buChar char="●"/>
              <a:tabLst>
                <a:tab pos="361950" algn="l"/>
              </a:tabLst>
            </a:pPr>
            <a:r>
              <a:rPr lang="ru-RU" sz="2800" dirty="0"/>
              <a:t>	</a:t>
            </a:r>
            <a:r>
              <a:rPr lang="ru-RU" sz="2800" i="1" u="sng" dirty="0" smtClean="0"/>
              <a:t>По </a:t>
            </a:r>
            <a:r>
              <a:rPr lang="ru-RU" sz="2800" i="1" u="sng" dirty="0"/>
              <a:t>модели </a:t>
            </a:r>
            <a:r>
              <a:rPr lang="ru-RU" sz="2800" i="1" u="sng" dirty="0" smtClean="0"/>
              <a:t>исполнения программы</a:t>
            </a:r>
            <a:r>
              <a:rPr lang="ru-RU" sz="2400" dirty="0"/>
              <a:t/>
            </a:r>
            <a:br>
              <a:rPr lang="ru-RU" sz="2400" dirty="0"/>
            </a:br>
            <a:r>
              <a:rPr lang="ru-RU" sz="2400" dirty="0" smtClean="0"/>
              <a:t> интерпретируемые, компилируемые</a:t>
            </a:r>
            <a:endParaRPr lang="ru-RU" sz="2400" dirty="0"/>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smtClean="0"/>
              <a:t>По парадигме программирования</a:t>
            </a:r>
            <a:r>
              <a:rPr lang="ru-RU" sz="2400" dirty="0" smtClean="0"/>
              <a:t/>
            </a:r>
            <a:br>
              <a:rPr lang="ru-RU" sz="2400" dirty="0" smtClean="0"/>
            </a:br>
            <a:r>
              <a:rPr lang="ru-RU" sz="2400" dirty="0" smtClean="0"/>
              <a:t>  декларативные</a:t>
            </a:r>
            <a:r>
              <a:rPr lang="ru-RU" sz="2400" dirty="0"/>
              <a:t>, </a:t>
            </a:r>
            <a:r>
              <a:rPr lang="ru-RU" sz="2400" dirty="0" smtClean="0"/>
              <a:t>императивные</a:t>
            </a:r>
            <a:r>
              <a:rPr lang="en-US" sz="2400" dirty="0" smtClean="0"/>
              <a:t/>
            </a:r>
            <a:br>
              <a:rPr lang="en-US" sz="2400" dirty="0" smtClean="0"/>
            </a:br>
            <a:r>
              <a:rPr lang="ru-RU" sz="2400" dirty="0" smtClean="0"/>
              <a:t>  функциональные, структурные, ООП и </a:t>
            </a:r>
            <a:r>
              <a:rPr lang="ru-RU" sz="2400" dirty="0"/>
              <a:t>т.п</a:t>
            </a:r>
            <a:r>
              <a:rPr lang="ru-RU" sz="2400" dirty="0" smtClean="0"/>
              <a:t>.</a:t>
            </a:r>
            <a:endParaRPr lang="ru-RU" sz="2400" dirty="0"/>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smtClean="0"/>
              <a:t>По </a:t>
            </a:r>
            <a:r>
              <a:rPr lang="ru-RU" sz="2800" i="1" u="sng" dirty="0"/>
              <a:t>системе </a:t>
            </a:r>
            <a:r>
              <a:rPr lang="ru-RU" sz="2800" i="1" u="sng" dirty="0" smtClean="0"/>
              <a:t>типов</a:t>
            </a:r>
          </a:p>
          <a:p>
            <a:pPr marL="266700" indent="0">
              <a:spcBef>
                <a:spcPts val="0"/>
              </a:spcBef>
              <a:spcAft>
                <a:spcPts val="0"/>
              </a:spcAft>
              <a:buClr>
                <a:schemeClr val="accent2"/>
              </a:buClr>
              <a:buNone/>
              <a:tabLst>
                <a:tab pos="361950" algn="l"/>
              </a:tabLst>
            </a:pPr>
            <a:r>
              <a:rPr lang="ru-RU" sz="2400" dirty="0" smtClean="0">
                <a:solidFill>
                  <a:schemeClr val="accent2"/>
                </a:solidFill>
              </a:rPr>
              <a:t>-</a:t>
            </a:r>
            <a:r>
              <a:rPr lang="ru-RU" sz="2400" dirty="0" smtClean="0">
                <a:solidFill>
                  <a:srgbClr val="00B0F0"/>
                </a:solidFill>
              </a:rPr>
              <a:t> </a:t>
            </a:r>
            <a:r>
              <a:rPr lang="ru-RU" sz="2400" dirty="0" smtClean="0"/>
              <a:t>динамические</a:t>
            </a:r>
            <a:r>
              <a:rPr lang="en-US" sz="2400" dirty="0" smtClean="0"/>
              <a:t> </a:t>
            </a:r>
            <a:r>
              <a:rPr lang="ru-RU" sz="2400" dirty="0" smtClean="0"/>
              <a:t>и</a:t>
            </a:r>
            <a:r>
              <a:rPr lang="en-US" sz="2400" dirty="0" smtClean="0"/>
              <a:t> </a:t>
            </a:r>
            <a:r>
              <a:rPr lang="ru-RU" sz="2400" dirty="0" smtClean="0"/>
              <a:t>статические</a:t>
            </a:r>
          </a:p>
          <a:p>
            <a:pPr marL="266700" indent="0">
              <a:spcBef>
                <a:spcPts val="0"/>
              </a:spcBef>
              <a:spcAft>
                <a:spcPts val="0"/>
              </a:spcAft>
              <a:buClr>
                <a:schemeClr val="accent2"/>
              </a:buClr>
              <a:buNone/>
              <a:tabLst>
                <a:tab pos="361950" algn="l"/>
              </a:tabLst>
            </a:pPr>
            <a:r>
              <a:rPr lang="ru-RU" sz="2400" dirty="0">
                <a:solidFill>
                  <a:schemeClr val="accent2"/>
                </a:solidFill>
              </a:rPr>
              <a:t>-</a:t>
            </a:r>
            <a:r>
              <a:rPr lang="ru-RU" sz="2400" dirty="0" smtClean="0">
                <a:solidFill>
                  <a:srgbClr val="00B0F0"/>
                </a:solidFill>
              </a:rPr>
              <a:t> </a:t>
            </a:r>
            <a:r>
              <a:rPr lang="ru-RU" sz="2400" dirty="0" smtClean="0"/>
              <a:t>сильно- </a:t>
            </a:r>
            <a:r>
              <a:rPr lang="ru-RU" sz="2400" dirty="0"/>
              <a:t>и </a:t>
            </a:r>
            <a:r>
              <a:rPr lang="ru-RU" sz="2400" dirty="0" err="1"/>
              <a:t>слаботипизированные</a:t>
            </a:r>
            <a:r>
              <a:rPr lang="ru-RU" sz="2400" dirty="0"/>
              <a:t>, </a:t>
            </a:r>
            <a:r>
              <a:rPr lang="ru-RU" sz="2400" dirty="0" err="1" smtClean="0"/>
              <a:t>нетипизированные</a:t>
            </a:r>
            <a:endParaRPr lang="ru-RU" sz="2400" dirty="0" smtClean="0"/>
          </a:p>
          <a:p>
            <a:pPr marL="266700" indent="0">
              <a:spcBef>
                <a:spcPts val="0"/>
              </a:spcBef>
              <a:spcAft>
                <a:spcPts val="0"/>
              </a:spcAft>
              <a:buClr>
                <a:schemeClr val="accent2"/>
              </a:buClr>
              <a:buNone/>
              <a:tabLst>
                <a:tab pos="361950" algn="l"/>
              </a:tabLst>
            </a:pPr>
            <a:r>
              <a:rPr lang="ru-RU" sz="2400" dirty="0" smtClean="0">
                <a:solidFill>
                  <a:schemeClr val="accent2"/>
                </a:solidFill>
              </a:rPr>
              <a:t>-</a:t>
            </a:r>
            <a:r>
              <a:rPr lang="ru-RU" sz="2400" dirty="0" smtClean="0">
                <a:solidFill>
                  <a:srgbClr val="00B0F0"/>
                </a:solidFill>
              </a:rPr>
              <a:t> </a:t>
            </a:r>
            <a:r>
              <a:rPr lang="ru-RU" sz="2400" dirty="0" smtClean="0"/>
              <a:t>явно и неявно типизированные</a:t>
            </a:r>
            <a:endParaRPr lang="ru-RU" sz="2400" dirty="0"/>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smtClean="0"/>
              <a:t>По </a:t>
            </a:r>
            <a:r>
              <a:rPr lang="ru-RU" sz="2800" i="1" u="sng" dirty="0"/>
              <a:t>уровню </a:t>
            </a:r>
            <a:r>
              <a:rPr lang="ru-RU" sz="2800" i="1" u="sng" dirty="0" smtClean="0"/>
              <a:t>абстракции</a:t>
            </a:r>
            <a:r>
              <a:rPr lang="ru-RU" sz="2400" dirty="0" smtClean="0"/>
              <a:t/>
            </a:r>
            <a:br>
              <a:rPr lang="ru-RU" sz="2400" dirty="0" smtClean="0"/>
            </a:br>
            <a:r>
              <a:rPr lang="ru-RU" sz="2400" dirty="0" smtClean="0"/>
              <a:t>  высокого</a:t>
            </a:r>
            <a:r>
              <a:rPr lang="ru-RU" sz="2400" dirty="0"/>
              <a:t>, низкого </a:t>
            </a:r>
            <a:r>
              <a:rPr lang="ru-RU" sz="2400" dirty="0" smtClean="0"/>
              <a:t>уровня</a:t>
            </a:r>
            <a:endParaRPr lang="ru-RU" sz="2400" dirty="0"/>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smtClean="0"/>
              <a:t>По </a:t>
            </a:r>
            <a:r>
              <a:rPr lang="en-US" sz="2800" i="1" u="sng" dirty="0"/>
              <a:t>"</a:t>
            </a:r>
            <a:r>
              <a:rPr lang="ru-RU" sz="2800" i="1" u="sng" dirty="0" smtClean="0"/>
              <a:t>поколению</a:t>
            </a:r>
            <a:r>
              <a:rPr lang="en-US" sz="2800" i="1" u="sng" dirty="0"/>
              <a:t>"</a:t>
            </a:r>
            <a:r>
              <a:rPr lang="ru-RU" sz="2800" i="1" u="sng" dirty="0" smtClean="0"/>
              <a:t/>
            </a:r>
            <a:br>
              <a:rPr lang="ru-RU" sz="2800" i="1" u="sng" dirty="0" smtClean="0"/>
            </a:br>
            <a:r>
              <a:rPr lang="ru-RU" sz="2800" dirty="0" smtClean="0"/>
              <a:t>  </a:t>
            </a:r>
            <a:r>
              <a:rPr lang="ru-RU" sz="2400" dirty="0" smtClean="0"/>
              <a:t>исторически</a:t>
            </a:r>
            <a:endParaRPr lang="ru-RU" sz="2400" dirty="0"/>
          </a:p>
          <a:p>
            <a:pPr marL="266700" indent="-266700">
              <a:tabLst>
                <a:tab pos="361950" algn="l"/>
              </a:tabLst>
            </a:pPr>
            <a:endParaRPr lang="ru-RU" dirty="0"/>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6</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65523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60</a:t>
            </a:fld>
            <a:endParaRPr lang="ru-RU"/>
          </a:p>
        </p:txBody>
      </p:sp>
      <p:sp>
        <p:nvSpPr>
          <p:cNvPr id="10"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2" name="Rectangle 2"/>
          <p:cNvSpPr>
            <a:spLocks noGrp="1" noChangeArrowheads="1"/>
          </p:cNvSpPr>
          <p:nvPr>
            <p:ph type="title" idx="4294967295"/>
          </p:nvPr>
        </p:nvSpPr>
        <p:spPr>
          <a:xfrm>
            <a:off x="1128713" y="228600"/>
            <a:ext cx="8015287" cy="914400"/>
          </a:xfrm>
        </p:spPr>
        <p:txBody>
          <a:bodyPr>
            <a:normAutofit/>
          </a:bodyPr>
          <a:lstStyle/>
          <a:p>
            <a:r>
              <a:rPr lang="ru-RU" b="1" dirty="0" smtClean="0">
                <a:solidFill>
                  <a:schemeClr val="tx1">
                    <a:lumMod val="50000"/>
                    <a:lumOff val="50000"/>
                  </a:schemeClr>
                </a:solidFill>
              </a:rPr>
              <a:t>Операции и операторы</a:t>
            </a:r>
          </a:p>
        </p:txBody>
      </p:sp>
      <p:sp>
        <p:nvSpPr>
          <p:cNvPr id="46087" name="Текст 7"/>
          <p:cNvSpPr>
            <a:spLocks noGrp="1"/>
          </p:cNvSpPr>
          <p:nvPr>
            <p:ph type="body" sz="half" idx="4294967295"/>
          </p:nvPr>
        </p:nvSpPr>
        <p:spPr>
          <a:xfrm>
            <a:off x="431540" y="1088740"/>
            <a:ext cx="8712460" cy="4961223"/>
          </a:xfrm>
        </p:spPr>
        <p:txBody>
          <a:bodyPr>
            <a:noAutofit/>
          </a:bodyPr>
          <a:lstStyle/>
          <a:p>
            <a:pPr marL="0" indent="0">
              <a:spcBef>
                <a:spcPts val="0"/>
              </a:spcBef>
              <a:spcAft>
                <a:spcPts val="0"/>
              </a:spcAft>
              <a:tabLst>
                <a:tab pos="538163" algn="l"/>
                <a:tab pos="2955925" algn="l"/>
                <a:tab pos="4033838" algn="l"/>
              </a:tabLst>
            </a:pPr>
            <a:r>
              <a:rPr lang="ru-RU" sz="1800" dirty="0" smtClean="0">
                <a:solidFill>
                  <a:srgbClr val="008000"/>
                </a:solidFill>
                <a:highlight>
                  <a:srgbClr val="FFFFFF"/>
                </a:highlight>
                <a:latin typeface="Consolas" panose="020B0609020204030204" pitchFamily="49" charset="0"/>
              </a:rPr>
              <a:t>// Эта программа рассчитывает скорость, </a:t>
            </a: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800" dirty="0" smtClean="0">
                <a:solidFill>
                  <a:srgbClr val="008000"/>
                </a:solidFill>
                <a:highlight>
                  <a:srgbClr val="FFFFFF"/>
                </a:highlight>
                <a:latin typeface="Consolas" panose="020B0609020204030204" pitchFamily="49" charset="0"/>
              </a:rPr>
              <a:t>// с которой упадет тело, отпущенное с высоты h без начальной скорости</a:t>
            </a: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800" dirty="0" smtClean="0">
                <a:solidFill>
                  <a:srgbClr val="0000FF"/>
                </a:solidFill>
                <a:highlight>
                  <a:srgbClr val="FFFFFF"/>
                </a:highlight>
                <a:latin typeface="Consolas" panose="020B0609020204030204" pitchFamily="49" charset="0"/>
              </a:rPr>
              <a:t>#include</a:t>
            </a:r>
            <a:r>
              <a:rPr lang="en-US" sz="1800" dirty="0">
                <a:solidFill>
                  <a:srgbClr val="000000"/>
                </a:solidFill>
                <a:highlight>
                  <a:srgbClr val="FFFFFF"/>
                </a:highlight>
                <a:latin typeface="Consolas" panose="020B0609020204030204" pitchFamily="49" charset="0"/>
              </a:rPr>
              <a:t> "</a:t>
            </a:r>
            <a:r>
              <a:rPr lang="en-US" sz="1800" dirty="0" smtClean="0">
                <a:solidFill>
                  <a:srgbClr val="800000"/>
                </a:solidFill>
                <a:highlight>
                  <a:srgbClr val="FFFFFF"/>
                </a:highlight>
                <a:latin typeface="Consolas" panose="020B0609020204030204" pitchFamily="49" charset="0"/>
              </a:rPr>
              <a:t>stdafx.h</a:t>
            </a:r>
            <a:r>
              <a:rPr lang="en-US" sz="1800" dirty="0">
                <a:solidFill>
                  <a:srgbClr val="800000"/>
                </a:solidFill>
                <a:highlight>
                  <a:srgbClr val="FFFFFF"/>
                </a:highlight>
                <a:latin typeface="Consolas" panose="020B0609020204030204" pitchFamily="49" charset="0"/>
              </a:rPr>
              <a:t>"</a:t>
            </a:r>
            <a:r>
              <a:rPr lang="ru-RU" sz="1800" dirty="0" smtClean="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800" dirty="0" smtClean="0">
                <a:solidFill>
                  <a:srgbClr val="0000FF"/>
                </a:solidFill>
                <a:highlight>
                  <a:srgbClr val="FFFFFF"/>
                </a:highlight>
                <a:latin typeface="Consolas" panose="020B0609020204030204" pitchFamily="49" charset="0"/>
              </a:rPr>
              <a:t>using</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FF"/>
                </a:solidFill>
                <a:highlight>
                  <a:srgbClr val="FFFFFF"/>
                </a:highlight>
                <a:latin typeface="Consolas" panose="020B0609020204030204" pitchFamily="49" charset="0"/>
              </a:rPr>
              <a:t>namespace</a:t>
            </a:r>
            <a:r>
              <a:rPr lang="ru-RU" sz="1800" dirty="0" smtClean="0">
                <a:solidFill>
                  <a:srgbClr val="000000"/>
                </a:solidFill>
                <a:highlight>
                  <a:srgbClr val="FFFFFF"/>
                </a:highlight>
                <a:latin typeface="Consolas" panose="020B0609020204030204" pitchFamily="49" charset="0"/>
              </a:rPr>
              <a:t> </a:t>
            </a:r>
            <a:r>
              <a:rPr lang="ru-RU" sz="1800" i="1" dirty="0" smtClean="0">
                <a:solidFill>
                  <a:srgbClr val="216F85"/>
                </a:solidFill>
                <a:highlight>
                  <a:srgbClr val="FFFFFF"/>
                </a:highlight>
                <a:latin typeface="Consolas" panose="020B0609020204030204" pitchFamily="49" charset="0"/>
              </a:rPr>
              <a:t>std</a:t>
            </a:r>
            <a:r>
              <a:rPr lang="ru-RU" sz="18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800" dirty="0" smtClean="0">
                <a:solidFill>
                  <a:srgbClr val="0000FF"/>
                </a:solidFill>
                <a:highlight>
                  <a:srgbClr val="FFFFFF"/>
                </a:highlight>
                <a:latin typeface="Consolas" panose="020B0609020204030204" pitchFamily="49" charset="0"/>
              </a:rPr>
              <a:t>int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880000"/>
                </a:solidFill>
                <a:highlight>
                  <a:srgbClr val="FFFFFF"/>
                </a:highlight>
                <a:latin typeface="Consolas" panose="020B0609020204030204" pitchFamily="49" charset="0"/>
              </a:rPr>
              <a:t>main</a:t>
            </a:r>
            <a:r>
              <a:rPr lang="en-US" sz="1800" dirty="0" smtClean="0">
                <a:solidFill>
                  <a:srgbClr val="000000"/>
                </a:solidFill>
                <a:highlight>
                  <a:srgbClr val="FFFFFF"/>
                </a:highlight>
                <a:latin typeface="Consolas" panose="020B0609020204030204" pitchFamily="49" charset="0"/>
              </a:rPr>
              <a:t>() </a:t>
            </a:r>
            <a:r>
              <a:rPr lang="ru-RU" sz="18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FF"/>
                </a:solidFill>
                <a:highlight>
                  <a:srgbClr val="FFFFFF"/>
                </a:highlight>
                <a:latin typeface="Consolas" panose="020B0609020204030204" pitchFamily="49" charset="0"/>
              </a:rPr>
              <a:t>const</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FF"/>
                </a:solidFill>
                <a:highlight>
                  <a:srgbClr val="FFFFFF"/>
                </a:highlight>
                <a:latin typeface="Consolas" panose="020B0609020204030204" pitchFamily="49" charset="0"/>
              </a:rPr>
              <a:t>float</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80"/>
                </a:solidFill>
                <a:highlight>
                  <a:srgbClr val="FFFFFF"/>
                </a:highlight>
                <a:latin typeface="Consolas" panose="020B0609020204030204" pitchFamily="49" charset="0"/>
              </a:rPr>
              <a:t>g</a:t>
            </a:r>
            <a:r>
              <a:rPr lang="ru-RU" sz="1800" dirty="0" smtClean="0">
                <a:solidFill>
                  <a:srgbClr val="000000"/>
                </a:solidFill>
                <a:highlight>
                  <a:srgbClr val="FFFFFF"/>
                </a:highlight>
                <a:latin typeface="Consolas" panose="020B0609020204030204" pitchFamily="49" charset="0"/>
              </a:rPr>
              <a:t> </a:t>
            </a:r>
            <a:r>
              <a:rPr lang="ru-RU" sz="1800" b="1" dirty="0" smtClean="0">
                <a:solidFill>
                  <a:srgbClr val="FF0000"/>
                </a:solidFill>
                <a:highlight>
                  <a:srgbClr val="FFFFFF"/>
                </a:highlight>
                <a:latin typeface="Consolas" panose="020B0609020204030204" pitchFamily="49" charset="0"/>
              </a:rPr>
              <a:t>=</a:t>
            </a:r>
            <a:r>
              <a:rPr lang="ru-RU" sz="1800" dirty="0" smtClean="0">
                <a:solidFill>
                  <a:srgbClr val="000000"/>
                </a:solidFill>
                <a:highlight>
                  <a:srgbClr val="FFFFFF"/>
                </a:highlight>
                <a:latin typeface="Consolas" panose="020B0609020204030204" pitchFamily="49" charset="0"/>
              </a:rPr>
              <a:t> 9.8;</a:t>
            </a:r>
          </a:p>
          <a:p>
            <a:pPr marL="0" indent="0">
              <a:spcBef>
                <a:spcPts val="0"/>
              </a:spcBef>
              <a:spcAft>
                <a:spcPts val="0"/>
              </a:spcAft>
              <a:tabLst>
                <a:tab pos="538163" algn="l"/>
                <a:tab pos="2955925" algn="l"/>
                <a:tab pos="4033838" algn="l"/>
              </a:tabLst>
            </a:pPr>
            <a:r>
              <a:rPr lang="ru-RU" sz="1800" i="1" dirty="0" smtClean="0">
                <a:solidFill>
                  <a:srgbClr val="000080"/>
                </a:solidFill>
                <a:highlight>
                  <a:srgbClr val="FFFFFF"/>
                </a:highlight>
                <a:latin typeface="Consolas" panose="020B0609020204030204" pitchFamily="49" charset="0"/>
              </a:rPr>
              <a:t>    </a:t>
            </a:r>
            <a:r>
              <a:rPr lang="en-US" sz="1800" i="1" dirty="0" smtClean="0">
                <a:solidFill>
                  <a:srgbClr val="00008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a:t>
            </a:r>
            <a:r>
              <a:rPr lang="en-US" sz="1800" b="1" dirty="0" smtClean="0">
                <a:solidFill>
                  <a:srgbClr val="FF0000"/>
                </a:solidFill>
                <a:highlight>
                  <a:srgbClr val="FFFFFF"/>
                </a:highlight>
                <a:latin typeface="Consolas" panose="020B0609020204030204" pitchFamily="49" charset="0"/>
              </a:rPr>
              <a:t>&lt;&lt;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800000"/>
                </a:solidFill>
                <a:highlight>
                  <a:srgbClr val="FFFFFF"/>
                </a:highlight>
                <a:latin typeface="Consolas" panose="020B0609020204030204" pitchFamily="49" charset="0"/>
              </a:rPr>
              <a:t>"Please, enter the value of height (m): "</a:t>
            </a:r>
            <a:r>
              <a:rPr lang="en-US" sz="1800" dirty="0" smtClean="0">
                <a:solidFill>
                  <a:srgbClr val="000000"/>
                </a:solidFill>
                <a:highlight>
                  <a:srgbClr val="FFFFFF"/>
                </a:highlight>
                <a:latin typeface="Consolas" panose="020B0609020204030204" pitchFamily="49" charset="0"/>
              </a:rPr>
              <a:t>;</a:t>
            </a:r>
            <a:endParaRPr lang="ru-RU" sz="18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en-US" sz="1800" dirty="0">
                <a:solidFill>
                  <a:srgbClr val="000000"/>
                </a:solidFill>
                <a:highlight>
                  <a:srgbClr val="FFFFFF"/>
                </a:highlight>
                <a:latin typeface="Consolas" panose="020B0609020204030204" pitchFamily="49" charset="0"/>
              </a:rPr>
              <a:t> </a:t>
            </a:r>
            <a:r>
              <a:rPr lang="ru-RU"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float</a:t>
            </a:r>
            <a:r>
              <a:rPr lang="en-US" sz="1800" dirty="0" smtClean="0">
                <a:solidFill>
                  <a:srgbClr val="000000"/>
                </a:solidFill>
                <a:highlight>
                  <a:srgbClr val="FFFFFF"/>
                </a:highlight>
                <a:latin typeface="Consolas" panose="020B0609020204030204" pitchFamily="49" charset="0"/>
              </a:rPr>
              <a:t> </a:t>
            </a:r>
            <a:r>
              <a:rPr lang="en-US" sz="1800" dirty="0">
                <a:solidFill>
                  <a:srgbClr val="000080"/>
                </a:solidFill>
                <a:highlight>
                  <a:srgbClr val="FFFFFF"/>
                </a:highlight>
                <a:latin typeface="Consolas" panose="020B0609020204030204" pitchFamily="49" charset="0"/>
              </a:rPr>
              <a:t>h</a:t>
            </a:r>
            <a:r>
              <a:rPr lang="en-US" sz="1800" dirty="0" smtClean="0">
                <a:solidFill>
                  <a:srgbClr val="000000"/>
                </a:solidFill>
                <a:highlight>
                  <a:srgbClr val="FFFFFF"/>
                </a:highlight>
                <a:latin typeface="Consolas" panose="020B0609020204030204" pitchFamily="49" charset="0"/>
              </a:rPr>
              <a:t>;</a:t>
            </a:r>
            <a:endParaRPr lang="ru-RU" sz="1800" dirty="0" smtClean="0">
              <a:solidFill>
                <a:srgbClr val="000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800" i="1" dirty="0" smtClean="0">
                <a:solidFill>
                  <a:srgbClr val="000080"/>
                </a:solidFill>
                <a:highlight>
                  <a:srgbClr val="FFFFFF"/>
                </a:highlight>
                <a:latin typeface="Consolas" panose="020B0609020204030204" pitchFamily="49" charset="0"/>
              </a:rPr>
              <a:t>    </a:t>
            </a:r>
            <a:r>
              <a:rPr lang="en-US" sz="1800" i="1" dirty="0" smtClean="0">
                <a:solidFill>
                  <a:srgbClr val="000080"/>
                </a:solidFill>
                <a:highlight>
                  <a:srgbClr val="FFFFFF"/>
                </a:highlight>
                <a:latin typeface="Consolas" panose="020B0609020204030204" pitchFamily="49" charset="0"/>
              </a:rPr>
              <a:t>cin</a:t>
            </a:r>
            <a:r>
              <a:rPr lang="en-US" sz="1800" dirty="0" smtClean="0">
                <a:solidFill>
                  <a:srgbClr val="000000"/>
                </a:solidFill>
                <a:highlight>
                  <a:srgbClr val="FFFFFF"/>
                </a:highlight>
                <a:latin typeface="Consolas" panose="020B0609020204030204" pitchFamily="49" charset="0"/>
              </a:rPr>
              <a:t> </a:t>
            </a:r>
            <a:r>
              <a:rPr lang="en-US" sz="1800" b="1" dirty="0" smtClean="0">
                <a:solidFill>
                  <a:srgbClr val="FF0000"/>
                </a:solidFill>
                <a:highlight>
                  <a:srgbClr val="FFFFFF"/>
                </a:highlight>
                <a:latin typeface="Consolas" panose="020B0609020204030204" pitchFamily="49" charset="0"/>
              </a:rPr>
              <a:t>&gt;&gt;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80"/>
                </a:solidFill>
                <a:highlight>
                  <a:srgbClr val="FFFFFF"/>
                </a:highlight>
                <a:latin typeface="Consolas" panose="020B0609020204030204" pitchFamily="49" charset="0"/>
              </a:rPr>
              <a:t>h</a:t>
            </a:r>
            <a:r>
              <a:rPr lang="en-US" sz="1800" dirty="0" smtClean="0">
                <a:solidFill>
                  <a:srgbClr val="000000"/>
                </a:solidFill>
                <a:highlight>
                  <a:srgbClr val="FFFFFF"/>
                </a:highlight>
                <a:latin typeface="Consolas" panose="020B0609020204030204" pitchFamily="49" charset="0"/>
              </a:rPr>
              <a:t>;</a:t>
            </a:r>
          </a:p>
          <a:p>
            <a:pPr marL="0" indent="0">
              <a:spcBef>
                <a:spcPts val="0"/>
              </a:spcBef>
              <a:spcAft>
                <a:spcPts val="0"/>
              </a:spcAft>
              <a:buNone/>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endParaRPr lang="en-US" sz="1800" dirty="0" smtClean="0">
              <a:solidFill>
                <a:srgbClr val="008000"/>
              </a:solidFill>
              <a:highlight>
                <a:srgbClr val="FFFFFF"/>
              </a:highlight>
              <a:latin typeface="Consolas" panose="020B0609020204030204" pitchFamily="49" charset="0"/>
            </a:endParaRP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FF"/>
                </a:solidFill>
                <a:highlight>
                  <a:srgbClr val="FFFFFF"/>
                </a:highlight>
                <a:latin typeface="Consolas" panose="020B0609020204030204" pitchFamily="49" charset="0"/>
              </a:rPr>
              <a:t>float</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80"/>
                </a:solidFill>
                <a:highlight>
                  <a:srgbClr val="FFFFFF"/>
                </a:highlight>
                <a:latin typeface="Consolas" panose="020B0609020204030204" pitchFamily="49" charset="0"/>
              </a:rPr>
              <a:t>v</a:t>
            </a:r>
            <a:r>
              <a:rPr lang="ru-RU" sz="1800" dirty="0" smtClean="0">
                <a:solidFill>
                  <a:srgbClr val="000000"/>
                </a:solidFill>
                <a:highlight>
                  <a:srgbClr val="FFFFFF"/>
                </a:highlight>
                <a:latin typeface="Consolas" panose="020B0609020204030204" pitchFamily="49" charset="0"/>
              </a:rPr>
              <a:t> </a:t>
            </a:r>
            <a:r>
              <a:rPr lang="ru-RU" sz="1800" b="1" dirty="0" smtClean="0">
                <a:solidFill>
                  <a:srgbClr val="FF0000"/>
                </a:solidFill>
                <a:highlight>
                  <a:srgbClr val="FFFFFF"/>
                </a:highlight>
                <a:latin typeface="Consolas" panose="020B0609020204030204" pitchFamily="49" charset="0"/>
              </a:rPr>
              <a:t>=</a:t>
            </a:r>
            <a:r>
              <a:rPr lang="ru-RU" sz="1800" dirty="0" smtClean="0">
                <a:solidFill>
                  <a:srgbClr val="000000"/>
                </a:solidFill>
                <a:highlight>
                  <a:srgbClr val="FFFFFF"/>
                </a:highlight>
                <a:latin typeface="Consolas" panose="020B0609020204030204" pitchFamily="49" charset="0"/>
              </a:rPr>
              <a:t> </a:t>
            </a:r>
            <a:r>
              <a:rPr lang="ru-RU" sz="1800" i="1" dirty="0" smtClean="0">
                <a:solidFill>
                  <a:srgbClr val="880000"/>
                </a:solidFill>
                <a:highlight>
                  <a:srgbClr val="FFFFFF"/>
                </a:highlight>
                <a:latin typeface="Consolas" panose="020B0609020204030204" pitchFamily="49" charset="0"/>
              </a:rPr>
              <a:t>sqrt</a:t>
            </a:r>
            <a:r>
              <a:rPr lang="ru-RU" sz="1800" dirty="0" smtClean="0">
                <a:solidFill>
                  <a:srgbClr val="000000"/>
                </a:solidFill>
                <a:highlight>
                  <a:srgbClr val="FFFFFF"/>
                </a:highlight>
                <a:latin typeface="Consolas" panose="020B0609020204030204" pitchFamily="49" charset="0"/>
              </a:rPr>
              <a:t>(2.0 </a:t>
            </a:r>
            <a:r>
              <a:rPr lang="ru-RU" sz="1800" b="1" dirty="0" smtClean="0">
                <a:solidFill>
                  <a:srgbClr val="FF0000"/>
                </a:solidFill>
                <a:highlight>
                  <a:srgbClr val="FFFFFF"/>
                </a:highlight>
                <a:latin typeface="Consolas" panose="020B0609020204030204" pitchFamily="49" charset="0"/>
              </a:rPr>
              <a:t>*</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80"/>
                </a:solidFill>
                <a:highlight>
                  <a:srgbClr val="FFFFFF"/>
                </a:highlight>
                <a:latin typeface="Consolas" panose="020B0609020204030204" pitchFamily="49" charset="0"/>
              </a:rPr>
              <a:t>g </a:t>
            </a:r>
            <a:r>
              <a:rPr lang="ru-RU" sz="1800" b="1" dirty="0" smtClean="0">
                <a:solidFill>
                  <a:srgbClr val="FF0000"/>
                </a:solidFill>
                <a:highlight>
                  <a:srgbClr val="FFFFFF"/>
                </a:highlight>
                <a:latin typeface="Consolas" panose="020B0609020204030204" pitchFamily="49" charset="0"/>
              </a:rPr>
              <a:t>*</a:t>
            </a: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80"/>
                </a:solidFill>
                <a:highlight>
                  <a:srgbClr val="FFFFFF"/>
                </a:highlight>
                <a:latin typeface="Consolas" panose="020B0609020204030204" pitchFamily="49" charset="0"/>
              </a:rPr>
              <a:t>h</a:t>
            </a:r>
            <a:r>
              <a:rPr lang="ru-RU" sz="1800" dirty="0" smtClean="0">
                <a:solidFill>
                  <a:srgbClr val="000000"/>
                </a:solidFill>
                <a:highlight>
                  <a:srgbClr val="FFFFFF"/>
                </a:highlight>
                <a:latin typeface="Consolas" panose="020B0609020204030204" pitchFamily="49" charset="0"/>
              </a:rPr>
              <a:t>);</a:t>
            </a:r>
            <a:endParaRPr lang="ru-RU" sz="1800" dirty="0" smtClean="0">
              <a:solidFill>
                <a:srgbClr val="008000"/>
              </a:solidFill>
              <a:highlight>
                <a:srgbClr val="FFFFFF"/>
              </a:highlight>
              <a:latin typeface="Consolas" panose="020B0609020204030204" pitchFamily="49" charset="0"/>
            </a:endParaRPr>
          </a:p>
          <a:p>
            <a:pPr marL="0" indent="0">
              <a:spcBef>
                <a:spcPts val="0"/>
              </a:spcBef>
              <a:spcAft>
                <a:spcPts val="0"/>
              </a:spcAft>
              <a:buNone/>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en-US" sz="1800" dirty="0" smtClean="0">
                <a:solidFill>
                  <a:srgbClr val="000000"/>
                </a:solidFill>
                <a:highlight>
                  <a:srgbClr val="FFFFFF"/>
                </a:highlight>
                <a:latin typeface="Consolas" panose="020B0609020204030204" pitchFamily="49" charset="0"/>
              </a:rPr>
              <a:t>    </a:t>
            </a:r>
            <a:r>
              <a:rPr lang="en-US" sz="1800" i="1" dirty="0" smtClean="0">
                <a:solidFill>
                  <a:srgbClr val="000080"/>
                </a:solidFill>
                <a:highlight>
                  <a:srgbClr val="FFFFFF"/>
                </a:highlight>
                <a:latin typeface="Consolas" panose="020B0609020204030204" pitchFamily="49" charset="0"/>
              </a:rPr>
              <a:t>cout</a:t>
            </a:r>
            <a:r>
              <a:rPr lang="en-US" sz="1800" dirty="0" smtClean="0">
                <a:solidFill>
                  <a:srgbClr val="000000"/>
                </a:solidFill>
                <a:highlight>
                  <a:srgbClr val="FFFFFF"/>
                </a:highlight>
                <a:latin typeface="Consolas" panose="020B0609020204030204" pitchFamily="49" charset="0"/>
              </a:rPr>
              <a:t> </a:t>
            </a:r>
            <a:r>
              <a:rPr lang="en-US" sz="1800" b="1" dirty="0" smtClean="0">
                <a:solidFill>
                  <a:srgbClr val="FF0000"/>
                </a:solidFill>
                <a:highlight>
                  <a:srgbClr val="FFFFFF"/>
                </a:highlight>
                <a:latin typeface="Consolas" panose="020B0609020204030204" pitchFamily="49" charset="0"/>
              </a:rPr>
              <a:t>&lt;&lt;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800000"/>
                </a:solidFill>
                <a:highlight>
                  <a:srgbClr val="FFFFFF"/>
                </a:highlight>
                <a:latin typeface="Consolas" panose="020B0609020204030204" pitchFamily="49" charset="0"/>
              </a:rPr>
              <a:t>"Calculated value of velocity (m/s) is "</a:t>
            </a:r>
            <a:r>
              <a:rPr lang="en-US" sz="1800" dirty="0" smtClean="0">
                <a:solidFill>
                  <a:srgbClr val="000000"/>
                </a:solidFill>
                <a:highlight>
                  <a:srgbClr val="FFFFFF"/>
                </a:highlight>
                <a:latin typeface="Consolas" panose="020B0609020204030204" pitchFamily="49" charset="0"/>
              </a:rPr>
              <a:t> </a:t>
            </a:r>
            <a:r>
              <a:rPr lang="en-US" sz="1800" b="1" dirty="0" smtClean="0">
                <a:solidFill>
                  <a:srgbClr val="FF0000"/>
                </a:solidFill>
                <a:highlight>
                  <a:srgbClr val="FFFFFF"/>
                </a:highlight>
                <a:latin typeface="Consolas" panose="020B0609020204030204" pitchFamily="49" charset="0"/>
              </a:rPr>
              <a:t>&lt;&lt;</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80"/>
                </a:solidFill>
                <a:highlight>
                  <a:srgbClr val="FFFFFF"/>
                </a:highlight>
                <a:latin typeface="Consolas" panose="020B0609020204030204" pitchFamily="49" charset="0"/>
              </a:rPr>
              <a:t>v</a:t>
            </a:r>
            <a:r>
              <a:rPr lang="en-US" sz="1800" dirty="0" smtClean="0">
                <a:solidFill>
                  <a:srgbClr val="000000"/>
                </a:solidFill>
                <a:highlight>
                  <a:srgbClr val="FFFFFF"/>
                </a:highlight>
                <a:latin typeface="Consolas" panose="020B0609020204030204" pitchFamily="49" charset="0"/>
              </a:rPr>
              <a:t> </a:t>
            </a:r>
            <a:r>
              <a:rPr lang="en-US" sz="1800" b="1" dirty="0" smtClean="0">
                <a:solidFill>
                  <a:srgbClr val="FF0000"/>
                </a:solidFill>
                <a:highlight>
                  <a:srgbClr val="FFFFFF"/>
                </a:highlight>
                <a:latin typeface="Consolas" panose="020B0609020204030204" pitchFamily="49" charset="0"/>
              </a:rPr>
              <a:t>&lt;&lt;</a:t>
            </a:r>
            <a:r>
              <a:rPr lang="en-US" sz="1800" dirty="0" smtClean="0">
                <a:solidFill>
                  <a:srgbClr val="000000"/>
                </a:solidFill>
                <a:highlight>
                  <a:srgbClr val="FFFFFF"/>
                </a:highlight>
                <a:latin typeface="Consolas" panose="020B0609020204030204" pitchFamily="49" charset="0"/>
              </a:rPr>
              <a:t> </a:t>
            </a:r>
            <a:r>
              <a:rPr lang="en-US" sz="1800" i="1" dirty="0" smtClean="0">
                <a:solidFill>
                  <a:srgbClr val="880000"/>
                </a:solidFill>
                <a:highlight>
                  <a:srgbClr val="FFFFFF"/>
                </a:highlight>
                <a:latin typeface="Consolas" panose="020B0609020204030204" pitchFamily="49" charset="0"/>
              </a:rPr>
              <a:t>endl</a:t>
            </a:r>
            <a:r>
              <a:rPr lang="en-US" sz="1800" dirty="0" smtClean="0">
                <a:solidFill>
                  <a:srgbClr val="000000"/>
                </a:solidFill>
                <a:highlight>
                  <a:srgbClr val="FFFFFF"/>
                </a:highlight>
                <a:latin typeface="Consolas" panose="020B0609020204030204" pitchFamily="49" charset="0"/>
              </a:rPr>
              <a:t>; </a:t>
            </a: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r>
              <a:rPr lang="ru-RU" sz="1800" i="1" dirty="0" smtClean="0">
                <a:solidFill>
                  <a:srgbClr val="880000"/>
                </a:solidFill>
                <a:highlight>
                  <a:srgbClr val="FFFFFF"/>
                </a:highlight>
                <a:latin typeface="Consolas" panose="020B0609020204030204" pitchFamily="49" charset="0"/>
              </a:rPr>
              <a:t>_getch</a:t>
            </a:r>
            <a:r>
              <a:rPr lang="ru-RU" sz="1800" dirty="0" smtClean="0">
                <a:solidFill>
                  <a:srgbClr val="000000"/>
                </a:solidFill>
                <a:highlight>
                  <a:srgbClr val="FFFFFF"/>
                </a:highlight>
                <a:latin typeface="Consolas" panose="020B0609020204030204" pitchFamily="49" charset="0"/>
              </a:rPr>
              <a:t>();</a:t>
            </a: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    </a:t>
            </a:r>
            <a:r>
              <a:rPr lang="ru-RU" sz="1800" dirty="0" smtClean="0">
                <a:solidFill>
                  <a:srgbClr val="0000FF"/>
                </a:solidFill>
                <a:highlight>
                  <a:srgbClr val="FFFFFF"/>
                </a:highlight>
                <a:latin typeface="Consolas" panose="020B0609020204030204" pitchFamily="49" charset="0"/>
              </a:rPr>
              <a:t>return</a:t>
            </a:r>
            <a:r>
              <a:rPr lang="ru-RU" sz="1800" dirty="0" smtClean="0">
                <a:solidFill>
                  <a:srgbClr val="000000"/>
                </a:solidFill>
                <a:highlight>
                  <a:srgbClr val="FFFFFF"/>
                </a:highlight>
                <a:latin typeface="Consolas" panose="020B0609020204030204" pitchFamily="49" charset="0"/>
              </a:rPr>
              <a:t> 0;</a:t>
            </a:r>
          </a:p>
          <a:p>
            <a:pPr marL="0" indent="0">
              <a:spcBef>
                <a:spcPts val="0"/>
              </a:spcBef>
              <a:spcAft>
                <a:spcPts val="0"/>
              </a:spcAft>
              <a:tabLst>
                <a:tab pos="538163" algn="l"/>
                <a:tab pos="2955925" algn="l"/>
                <a:tab pos="4033838" algn="l"/>
              </a:tabLst>
            </a:pPr>
            <a:r>
              <a:rPr lang="ru-RU"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8" name="Скругленная прямоугольная выноска 7"/>
          <p:cNvSpPr/>
          <p:nvPr/>
        </p:nvSpPr>
        <p:spPr>
          <a:xfrm>
            <a:off x="4994172" y="2091967"/>
            <a:ext cx="3000375" cy="1143000"/>
          </a:xfrm>
          <a:prstGeom prst="wedgeRoundRectCallout">
            <a:avLst>
              <a:gd name="adj1" fmla="val -50343"/>
              <a:gd name="adj2" fmla="val 32194"/>
              <a:gd name="adj3" fmla="val 16667"/>
            </a:avLst>
          </a:prstGeom>
          <a:solidFill>
            <a:schemeClr val="bg1"/>
          </a:solidFill>
          <a:ln w="31750"/>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b="1" smtClean="0">
                <a:solidFill>
                  <a:schemeClr val="tx1">
                    <a:lumMod val="95000"/>
                    <a:lumOff val="5000"/>
                  </a:schemeClr>
                </a:solidFill>
              </a:rPr>
              <a:t>Операции и операторы</a:t>
            </a:r>
            <a:endParaRPr lang="ru-RU" b="1">
              <a:solidFill>
                <a:schemeClr val="tx1">
                  <a:lumMod val="95000"/>
                  <a:lumOff val="5000"/>
                </a:schemeClr>
              </a:solidFill>
            </a:endParaRPr>
          </a:p>
        </p:txBody>
      </p:sp>
      <p:sp>
        <p:nvSpPr>
          <p:cNvPr id="11"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333613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Номер слайда 6"/>
          <p:cNvSpPr>
            <a:spLocks noGrp="1"/>
          </p:cNvSpPr>
          <p:nvPr>
            <p:ph type="sldNum" sz="quarter" idx="12"/>
          </p:nvPr>
        </p:nvSpPr>
        <p:spPr/>
        <p:txBody>
          <a:bodyPr/>
          <a:lstStyle/>
          <a:p>
            <a:pPr>
              <a:defRPr/>
            </a:pPr>
            <a:fld id="{53B6C1DE-0AA3-4AF7-9F0E-A423E43E1EE4}" type="slidenum">
              <a:rPr lang="ru-RU" smtClean="0"/>
              <a:pPr>
                <a:defRPr/>
              </a:pPr>
              <a:t>61</a:t>
            </a:fld>
            <a:endParaRPr lang="ru-RU"/>
          </a:p>
        </p:txBody>
      </p:sp>
      <p:sp>
        <p:nvSpPr>
          <p:cNvPr id="9" name="Date Placeholder 3"/>
          <p:cNvSpPr>
            <a:spLocks noGrp="1"/>
          </p:cNvSpPr>
          <p:nvPr>
            <p:ph type="dt" sz="half" idx="2"/>
          </p:nvPr>
        </p:nvSpPr>
        <p:spPr>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46082" name="Rectangle 2"/>
          <p:cNvSpPr>
            <a:spLocks noGrp="1" noChangeArrowheads="1"/>
          </p:cNvSpPr>
          <p:nvPr>
            <p:ph type="title" idx="4294967295"/>
          </p:nvPr>
        </p:nvSpPr>
        <p:spPr>
          <a:xfrm>
            <a:off x="1128713" y="228600"/>
            <a:ext cx="8015287" cy="914400"/>
          </a:xfrm>
        </p:spPr>
        <p:txBody>
          <a:bodyPr>
            <a:normAutofit/>
          </a:bodyPr>
          <a:lstStyle/>
          <a:p>
            <a:r>
              <a:rPr lang="ru-RU" b="1" smtClean="0">
                <a:solidFill>
                  <a:schemeClr val="tx1">
                    <a:lumMod val="50000"/>
                    <a:lumOff val="50000"/>
                  </a:schemeClr>
                </a:solidFill>
              </a:rPr>
              <a:t>Операции и операторы</a:t>
            </a:r>
          </a:p>
        </p:txBody>
      </p:sp>
      <p:sp>
        <p:nvSpPr>
          <p:cNvPr id="46087" name="Текст 7"/>
          <p:cNvSpPr>
            <a:spLocks noGrp="1"/>
          </p:cNvSpPr>
          <p:nvPr>
            <p:ph type="body" sz="half" idx="4294967295"/>
          </p:nvPr>
        </p:nvSpPr>
        <p:spPr>
          <a:xfrm>
            <a:off x="287524" y="1232756"/>
            <a:ext cx="8604956" cy="4817207"/>
          </a:xfrm>
        </p:spPr>
        <p:txBody>
          <a:bodyPr>
            <a:noAutofit/>
          </a:bodyPr>
          <a:lstStyle/>
          <a:p>
            <a:pPr marL="0" indent="0">
              <a:spcBef>
                <a:spcPts val="0"/>
              </a:spcBef>
              <a:spcAft>
                <a:spcPts val="1200"/>
              </a:spcAft>
            </a:pPr>
            <a:r>
              <a:rPr lang="ru-RU" sz="2200" dirty="0"/>
              <a:t>Любая комбинация переменных, констант, функций и операций, приводящая к вычислению некоторого значения, называется </a:t>
            </a:r>
            <a:r>
              <a:rPr lang="ru-RU" sz="2200" b="1" dirty="0"/>
              <a:t>выражением</a:t>
            </a:r>
            <a:r>
              <a:rPr lang="ru-RU" sz="2200" dirty="0" smtClean="0"/>
              <a:t>:</a:t>
            </a:r>
            <a:endParaRPr lang="en-US" sz="2200" dirty="0" smtClean="0"/>
          </a:p>
          <a:p>
            <a:pPr marL="0" indent="0">
              <a:spcBef>
                <a:spcPts val="0"/>
              </a:spcBef>
              <a:spcAft>
                <a:spcPts val="1200"/>
              </a:spcAft>
              <a:buNone/>
            </a:pPr>
            <a:r>
              <a:rPr lang="en-US" sz="2200" b="1" dirty="0" smtClean="0">
                <a:solidFill>
                  <a:srgbClr val="680000"/>
                </a:solidFill>
                <a:latin typeface="Consolas" panose="020B0609020204030204" pitchFamily="49" charset="0"/>
                <a:cs typeface="Consolas" panose="020B0609020204030204" pitchFamily="49" charset="0"/>
              </a:rPr>
              <a:t>sqrt</a:t>
            </a:r>
            <a:r>
              <a:rPr lang="en-US" sz="2200" b="1" dirty="0" smtClean="0">
                <a:latin typeface="Consolas" panose="020B0609020204030204" pitchFamily="49" charset="0"/>
                <a:cs typeface="Consolas" panose="020B0609020204030204" pitchFamily="49" charset="0"/>
              </a:rPr>
              <a:t>(2.0 </a:t>
            </a:r>
            <a:r>
              <a:rPr lang="en-US" sz="2200" b="1" dirty="0">
                <a:latin typeface="Consolas" panose="020B0609020204030204" pitchFamily="49" charset="0"/>
                <a:cs typeface="Consolas" panose="020B0609020204030204" pitchFamily="49" charset="0"/>
              </a:rPr>
              <a:t>* </a:t>
            </a:r>
            <a:r>
              <a:rPr lang="en-US" sz="2200" b="1" dirty="0">
                <a:solidFill>
                  <a:srgbClr val="000080"/>
                </a:solidFill>
                <a:latin typeface="Consolas" panose="020B0609020204030204" pitchFamily="49" charset="0"/>
                <a:cs typeface="Consolas" panose="020B0609020204030204" pitchFamily="49" charset="0"/>
              </a:rPr>
              <a:t>g</a:t>
            </a:r>
            <a:r>
              <a:rPr lang="en-US" sz="2200" b="1" dirty="0">
                <a:latin typeface="Consolas" panose="020B0609020204030204" pitchFamily="49" charset="0"/>
                <a:cs typeface="Consolas" panose="020B0609020204030204" pitchFamily="49" charset="0"/>
              </a:rPr>
              <a:t> * </a:t>
            </a:r>
            <a:r>
              <a:rPr lang="en-US" sz="2200" b="1" dirty="0">
                <a:solidFill>
                  <a:srgbClr val="000080"/>
                </a:solidFill>
                <a:latin typeface="Consolas" panose="020B0609020204030204" pitchFamily="49" charset="0"/>
                <a:cs typeface="Consolas" panose="020B0609020204030204" pitchFamily="49" charset="0"/>
              </a:rPr>
              <a:t>h</a:t>
            </a:r>
            <a:r>
              <a:rPr lang="en-US" sz="2200" b="1" dirty="0">
                <a:latin typeface="Consolas" panose="020B0609020204030204" pitchFamily="49" charset="0"/>
                <a:cs typeface="Consolas" panose="020B0609020204030204" pitchFamily="49" charset="0"/>
              </a:rPr>
              <a:t>)</a:t>
            </a:r>
            <a:r>
              <a:rPr lang="ru-RU" sz="2200" b="1" dirty="0">
                <a:latin typeface="Consolas" panose="020B0609020204030204" pitchFamily="49" charset="0"/>
                <a:cs typeface="Consolas" panose="020B0609020204030204" pitchFamily="49" charset="0"/>
              </a:rPr>
              <a:t/>
            </a:r>
            <a:br>
              <a:rPr lang="ru-RU" sz="2200" b="1" dirty="0">
                <a:latin typeface="Consolas" panose="020B0609020204030204" pitchFamily="49" charset="0"/>
                <a:cs typeface="Consolas" panose="020B0609020204030204" pitchFamily="49" charset="0"/>
              </a:rPr>
            </a:br>
            <a:r>
              <a:rPr lang="en-US" sz="2200" b="1" dirty="0">
                <a:latin typeface="Consolas" panose="020B0609020204030204" pitchFamily="49" charset="0"/>
                <a:cs typeface="Consolas" panose="020B0609020204030204" pitchFamily="49" charset="0"/>
              </a:rPr>
              <a:t>2.0 * </a:t>
            </a:r>
            <a:r>
              <a:rPr lang="en-US" sz="2200" b="1" dirty="0">
                <a:solidFill>
                  <a:srgbClr val="000080"/>
                </a:solidFill>
                <a:latin typeface="Consolas" panose="020B0609020204030204" pitchFamily="49" charset="0"/>
                <a:cs typeface="Consolas" panose="020B0609020204030204" pitchFamily="49" charset="0"/>
              </a:rPr>
              <a:t>g</a:t>
            </a:r>
            <a:r>
              <a:rPr lang="en-US" sz="2200" b="1" dirty="0">
                <a:latin typeface="Consolas" panose="020B0609020204030204" pitchFamily="49" charset="0"/>
                <a:cs typeface="Consolas" panose="020B0609020204030204" pitchFamily="49" charset="0"/>
              </a:rPr>
              <a:t> * </a:t>
            </a:r>
            <a:r>
              <a:rPr lang="en-US" sz="2200" b="1" dirty="0">
                <a:solidFill>
                  <a:srgbClr val="000080"/>
                </a:solidFill>
                <a:latin typeface="Consolas" panose="020B0609020204030204" pitchFamily="49" charset="0"/>
                <a:cs typeface="Consolas" panose="020B0609020204030204" pitchFamily="49" charset="0"/>
              </a:rPr>
              <a:t>h</a:t>
            </a:r>
            <a:r>
              <a:rPr lang="ru-RU" sz="2200" b="1" dirty="0">
                <a:latin typeface="Consolas" panose="020B0609020204030204" pitchFamily="49" charset="0"/>
                <a:cs typeface="Consolas" panose="020B0609020204030204" pitchFamily="49" charset="0"/>
              </a:rPr>
              <a:t/>
            </a:r>
            <a:br>
              <a:rPr lang="ru-RU" sz="2200" b="1" dirty="0">
                <a:latin typeface="Consolas" panose="020B0609020204030204" pitchFamily="49" charset="0"/>
                <a:cs typeface="Consolas" panose="020B0609020204030204" pitchFamily="49" charset="0"/>
              </a:rPr>
            </a:br>
            <a:r>
              <a:rPr lang="en-US" sz="2200" b="1" dirty="0">
                <a:solidFill>
                  <a:srgbClr val="000080"/>
                </a:solidFill>
                <a:latin typeface="Consolas" panose="020B0609020204030204" pitchFamily="49" charset="0"/>
                <a:cs typeface="Consolas" panose="020B0609020204030204" pitchFamily="49" charset="0"/>
              </a:rPr>
              <a:t>g</a:t>
            </a:r>
            <a:r>
              <a:rPr lang="en-US" sz="2200" b="1" dirty="0">
                <a:latin typeface="Consolas" panose="020B0609020204030204" pitchFamily="49" charset="0"/>
                <a:cs typeface="Consolas" panose="020B0609020204030204" pitchFamily="49" charset="0"/>
              </a:rPr>
              <a:t> * </a:t>
            </a:r>
            <a:r>
              <a:rPr lang="en-US" sz="2200" b="1" dirty="0" smtClean="0">
                <a:solidFill>
                  <a:srgbClr val="000080"/>
                </a:solidFill>
                <a:latin typeface="Consolas" panose="020B0609020204030204" pitchFamily="49" charset="0"/>
                <a:cs typeface="Consolas" panose="020B0609020204030204" pitchFamily="49" charset="0"/>
              </a:rPr>
              <a:t>h</a:t>
            </a:r>
            <a:endParaRPr lang="ru-RU" sz="2200" dirty="0">
              <a:solidFill>
                <a:srgbClr val="000080"/>
              </a:solidFill>
              <a:latin typeface="Consolas" panose="020B0609020204030204" pitchFamily="49" charset="0"/>
              <a:cs typeface="Consolas" panose="020B0609020204030204" pitchFamily="49" charset="0"/>
            </a:endParaRPr>
          </a:p>
          <a:p>
            <a:pPr marL="0" indent="0">
              <a:spcBef>
                <a:spcPts val="0"/>
              </a:spcBef>
              <a:spcAft>
                <a:spcPts val="1200"/>
              </a:spcAft>
              <a:buNone/>
            </a:pPr>
            <a:r>
              <a:rPr lang="ru-RU" sz="2200" dirty="0" smtClean="0"/>
              <a:t>Выражения </a:t>
            </a:r>
            <a:r>
              <a:rPr lang="ru-RU" sz="2200" dirty="0"/>
              <a:t>сами могут входить в состав других выражений. </a:t>
            </a:r>
          </a:p>
          <a:p>
            <a:pPr marL="0" indent="0">
              <a:spcBef>
                <a:spcPts val="0"/>
              </a:spcBef>
              <a:spcAft>
                <a:spcPts val="1200"/>
              </a:spcAft>
              <a:buNone/>
            </a:pPr>
            <a:r>
              <a:rPr lang="ru-RU" sz="2200" b="1" dirty="0"/>
              <a:t>Операции</a:t>
            </a:r>
            <a:r>
              <a:rPr lang="ru-RU" sz="2200" dirty="0"/>
              <a:t> – действия над объектами программы (переменными, константами, выражениями, структурами данных, объектами и др.), задаваемые специально определенными символами - </a:t>
            </a:r>
            <a:r>
              <a:rPr lang="ru-RU" sz="2200" b="1" dirty="0"/>
              <a:t>операторами</a:t>
            </a:r>
            <a:r>
              <a:rPr lang="ru-RU" sz="2200" dirty="0"/>
              <a:t>. Объекты, над которыми производятся операции называются </a:t>
            </a:r>
            <a:r>
              <a:rPr lang="ru-RU" sz="2200" b="1" dirty="0"/>
              <a:t>операндами</a:t>
            </a:r>
            <a:r>
              <a:rPr lang="ru-RU" sz="2200" dirty="0"/>
              <a:t>. </a:t>
            </a:r>
          </a:p>
          <a:p>
            <a:pPr marL="0" indent="0">
              <a:spcBef>
                <a:spcPts val="0"/>
              </a:spcBef>
              <a:spcAft>
                <a:spcPts val="0"/>
              </a:spcAft>
            </a:pPr>
            <a:r>
              <a:rPr lang="ru-RU" sz="2200" dirty="0"/>
              <a:t>В зависимости от числа требуемых операндов различают </a:t>
            </a:r>
            <a:r>
              <a:rPr lang="ru-RU" sz="2200" b="1" dirty="0"/>
              <a:t>унарные,</a:t>
            </a:r>
            <a:r>
              <a:rPr lang="ru-RU" sz="2200" dirty="0"/>
              <a:t> </a:t>
            </a:r>
            <a:r>
              <a:rPr lang="ru-RU" sz="2200" b="1" dirty="0"/>
              <a:t>бинарные и тернарные</a:t>
            </a:r>
            <a:r>
              <a:rPr lang="ru-RU" sz="2200" dirty="0"/>
              <a:t> операции</a:t>
            </a:r>
            <a:endParaRPr lang="be-BY" sz="2200" dirty="0"/>
          </a:p>
        </p:txBody>
      </p:sp>
      <p:sp>
        <p:nvSpPr>
          <p:cNvPr id="46086" name="Rectangle 7"/>
          <p:cNvSpPr>
            <a:spLocks noChangeArrowheads="1"/>
          </p:cNvSpPr>
          <p:nvPr/>
        </p:nvSpPr>
        <p:spPr bwMode="auto">
          <a:xfrm>
            <a:off x="1370013" y="-3816350"/>
            <a:ext cx="184150" cy="369887"/>
          </a:xfrm>
          <a:prstGeom prst="rect">
            <a:avLst/>
          </a:prstGeom>
          <a:noFill/>
          <a:ln w="9525">
            <a:noFill/>
            <a:miter lim="800000"/>
            <a:headEnd/>
            <a:tailEnd/>
          </a:ln>
        </p:spPr>
        <p:txBody>
          <a:bodyPr wrap="none">
            <a:spAutoFit/>
          </a:bodyPr>
          <a:lstStyle/>
          <a:p>
            <a:endParaRPr lang="ru-RU"/>
          </a:p>
        </p:txBody>
      </p:sp>
      <p:sp>
        <p:nvSpPr>
          <p:cNvPr id="10" name="Нижний колонтитул 4"/>
          <p:cNvSpPr>
            <a:spLocks noGrp="1"/>
          </p:cNvSpPr>
          <p:nvPr>
            <p:ph type="ftr" sz="quarter" idx="3"/>
          </p:nvPr>
        </p:nvSpPr>
        <p:spPr>
          <a:xfrm>
            <a:off x="2764639" y="6381328"/>
            <a:ext cx="3617103" cy="443583"/>
          </a:xfrm>
        </p:spPr>
        <p:txBody>
          <a:bodyPr/>
          <a:lstStyle/>
          <a:p>
            <a:r>
              <a:rPr lang="ru-RU" dirty="0" smtClean="0"/>
              <a:t>Базовые элементы языка программирования</a:t>
            </a:r>
            <a:endParaRPr lang="en-US" dirty="0" smtClean="0"/>
          </a:p>
        </p:txBody>
      </p:sp>
    </p:spTree>
    <p:extLst>
      <p:ext uri="{BB962C8B-B14F-4D97-AF65-F5344CB8AC3E}">
        <p14:creationId xmlns:p14="http://schemas.microsoft.com/office/powerpoint/2010/main" val="171359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59532" y="1376772"/>
            <a:ext cx="8496943" cy="4310880"/>
          </a:xfrm>
        </p:spPr>
        <p:txBody>
          <a:bodyPr>
            <a:noAutofit/>
          </a:bodyPr>
          <a:lstStyle/>
          <a:p>
            <a:pPr marL="457200" lvl="0" indent="-457200">
              <a:lnSpc>
                <a:spcPct val="115000"/>
              </a:lnSpc>
              <a:spcAft>
                <a:spcPts val="0"/>
              </a:spcAft>
              <a:buFont typeface="+mj-lt"/>
              <a:buAutoNum type="arabicPeriod" startAt="11"/>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Основные элементы программы на С++.  Символы, ключевые слова, идентификаторы, комментарии. Предложения (инструкции, операторы) С++. </a:t>
            </a:r>
          </a:p>
          <a:p>
            <a:pPr marL="457200" lvl="0" indent="-457200">
              <a:lnSpc>
                <a:spcPct val="115000"/>
              </a:lnSpc>
              <a:spcAft>
                <a:spcPts val="0"/>
              </a:spcAft>
              <a:buFont typeface="+mj-lt"/>
              <a:buAutoNum type="arabicPeriod" startAt="11"/>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Функции </a:t>
            </a:r>
            <a:r>
              <a:rPr lang="ru-RU" sz="2400" dirty="0">
                <a:latin typeface="Calibri" panose="020F0502020204030204" pitchFamily="34" charset="0"/>
                <a:ea typeface="Calibri" panose="020F0502020204030204" pitchFamily="34" charset="0"/>
                <a:cs typeface="Times New Roman" panose="02020603050405020304" pitchFamily="18" charset="0"/>
              </a:rPr>
              <a:t>как структурные компоненты программы на C++. Библиотечные функции.  </a:t>
            </a:r>
          </a:p>
          <a:p>
            <a:pPr marL="457200" lvl="0" indent="-457200">
              <a:lnSpc>
                <a:spcPct val="115000"/>
              </a:lnSpc>
              <a:spcAft>
                <a:spcPts val="0"/>
              </a:spcAft>
              <a:buFont typeface="+mj-lt"/>
              <a:buAutoNum type="arabicPeriod" startAt="11"/>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Неименованные </a:t>
            </a:r>
            <a:r>
              <a:rPr lang="ru-RU" sz="2400" dirty="0">
                <a:latin typeface="Calibri" panose="020F0502020204030204" pitchFamily="34" charset="0"/>
                <a:ea typeface="Calibri" panose="020F0502020204030204" pitchFamily="34" charset="0"/>
                <a:cs typeface="Times New Roman" panose="02020603050405020304" pitchFamily="18" charset="0"/>
              </a:rPr>
              <a:t>(литералы) и именованные константы. Символьные и строковые константы. </a:t>
            </a:r>
          </a:p>
          <a:p>
            <a:pPr marL="457200" lvl="0" indent="-457200">
              <a:lnSpc>
                <a:spcPct val="115000"/>
              </a:lnSpc>
              <a:spcAft>
                <a:spcPts val="0"/>
              </a:spcAft>
              <a:buFont typeface="+mj-lt"/>
              <a:buAutoNum type="arabicPeriod" startAt="11"/>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Переменные. Понятие типа переменной.</a:t>
            </a:r>
            <a:br>
              <a:rPr lang="ru-RU"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Области видимости переменных. </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Дата 2"/>
          <p:cNvSpPr>
            <a:spLocks noGrp="1"/>
          </p:cNvSpPr>
          <p:nvPr>
            <p:ph type="dt" sz="half" idx="2"/>
          </p:nvPr>
        </p:nvSpPr>
        <p:spPr/>
        <p:txBody>
          <a:body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62</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
        <p:nvSpPr>
          <p:cNvPr id="7" name="Нижний колонтитул 2"/>
          <p:cNvSpPr>
            <a:spLocks noGrp="1"/>
          </p:cNvSpPr>
          <p:nvPr>
            <p:ph type="ftr" sz="quarter" idx="3"/>
          </p:nvPr>
        </p:nvSpPr>
        <p:spPr>
          <a:xfrm>
            <a:off x="2764640" y="6459786"/>
            <a:ext cx="3967600" cy="365125"/>
          </a:xfrm>
        </p:spPr>
        <p:txBody>
          <a:bodyPr/>
          <a:lstStyle/>
          <a:p>
            <a:r>
              <a:rPr lang="ru-RU" dirty="0" smtClean="0"/>
              <a:t>Представление данных в компьютере</a:t>
            </a:r>
          </a:p>
        </p:txBody>
      </p:sp>
    </p:spTree>
    <p:extLst>
      <p:ext uri="{BB962C8B-B14F-4D97-AF65-F5344CB8AC3E}">
        <p14:creationId xmlns:p14="http://schemas.microsoft.com/office/powerpoint/2010/main" val="43070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63</a:t>
            </a:fld>
            <a:endParaRPr lang="en-US"/>
          </a:p>
        </p:txBody>
      </p:sp>
      <p:sp>
        <p:nvSpPr>
          <p:cNvPr id="7" name="Прямоугольник 6"/>
          <p:cNvSpPr/>
          <p:nvPr/>
        </p:nvSpPr>
        <p:spPr>
          <a:xfrm>
            <a:off x="607222" y="731892"/>
            <a:ext cx="8536778" cy="5723426"/>
          </a:xfrm>
          <a:prstGeom prst="rect">
            <a:avLst/>
          </a:prstGeom>
          <a:noFill/>
        </p:spPr>
        <p:txBody>
          <a:bodyPr wrap="square">
            <a:spAutoFit/>
          </a:bodyPr>
          <a:lstStyle/>
          <a:p>
            <a:pPr marL="342900" indent="-342900">
              <a:lnSpc>
                <a:spcPct val="107000"/>
              </a:lnSpc>
              <a:spcAft>
                <a:spcPts val="0"/>
              </a:spcAft>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1. Компьютеры и </a:t>
            </a:r>
            <a:r>
              <a:rPr lang="ru-RU" b="1"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b="1"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1. Принципы работы </a:t>
            </a:r>
            <a:r>
              <a:rPr lang="ru-RU" dirty="0" smtClean="0">
                <a:solidFill>
                  <a:schemeClr val="bg1">
                    <a:lumMod val="65000"/>
                  </a:schemeClr>
                </a:solidFill>
                <a:ea typeface="Calibri" panose="020F0502020204030204" pitchFamily="34" charset="0"/>
                <a:cs typeface="Times New Roman" panose="02020603050405020304" pitchFamily="18" charset="0"/>
              </a:rPr>
              <a:t>компьютера</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2. </a:t>
            </a:r>
            <a:r>
              <a:rPr lang="ru-RU" dirty="0" smtClean="0">
                <a:solidFill>
                  <a:schemeClr val="bg1">
                    <a:lumMod val="65000"/>
                  </a:schemeClr>
                </a:solidFill>
                <a:ea typeface="Calibri" panose="020F0502020204030204" pitchFamily="34" charset="0"/>
                <a:cs typeface="Times New Roman" panose="02020603050405020304" pitchFamily="18" charset="0"/>
              </a:rPr>
              <a:t>Информация</a:t>
            </a:r>
            <a:endParaRPr lang="en-US" dirty="0" smtClean="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3. Представление данных в компьютере</a:t>
            </a:r>
            <a:endParaRPr lang="ru-RU" sz="1400" dirty="0">
              <a:solidFill>
                <a:schemeClr val="bg1">
                  <a:lumMod val="65000"/>
                </a:schemeClr>
              </a:solidFill>
              <a:ea typeface="Calibri" panose="020F0502020204030204" pitchFamily="34" charset="0"/>
              <a:cs typeface="Times New Roman" panose="02020603050405020304" pitchFamily="18" charset="0"/>
            </a:endParaRPr>
          </a:p>
          <a:p>
            <a:pPr marL="628650" indent="-628650" defTabSz="628650">
              <a:lnSpc>
                <a:spcPct val="107000"/>
              </a:lnSpc>
              <a:spcAft>
                <a:spcPts val="0"/>
              </a:spcAft>
            </a:pPr>
            <a:r>
              <a:rPr lang="ru-RU" sz="3600" b="1" u="sng" dirty="0">
                <a:solidFill>
                  <a:schemeClr val="tx1">
                    <a:lumMod val="65000"/>
                    <a:lumOff val="35000"/>
                  </a:schemeClr>
                </a:solidFill>
                <a:ea typeface="Calibri" panose="020F0502020204030204" pitchFamily="34" charset="0"/>
                <a:cs typeface="Times New Roman" panose="02020603050405020304" pitchFamily="18" charset="0"/>
              </a:rPr>
              <a:t>Раздел </a:t>
            </a:r>
            <a:r>
              <a:rPr lang="ru-RU" sz="3600" b="1" u="sng" dirty="0" smtClean="0">
                <a:solidFill>
                  <a:schemeClr val="tx1">
                    <a:lumMod val="65000"/>
                    <a:lumOff val="35000"/>
                  </a:schemeClr>
                </a:solidFill>
                <a:ea typeface="Calibri" panose="020F0502020204030204" pitchFamily="34" charset="0"/>
                <a:cs typeface="Times New Roman" panose="02020603050405020304" pitchFamily="18" charset="0"/>
              </a:rPr>
              <a:t>2.</a:t>
            </a:r>
            <a:r>
              <a:rPr lang="en-US" sz="3600" b="1" u="sng" dirty="0" smtClean="0">
                <a:solidFill>
                  <a:schemeClr val="tx1">
                    <a:lumMod val="65000"/>
                    <a:lumOff val="35000"/>
                  </a:schemeClr>
                </a:solidFill>
                <a:ea typeface="Calibri" panose="020F0502020204030204" pitchFamily="34" charset="0"/>
                <a:cs typeface="Times New Roman" panose="02020603050405020304" pitchFamily="18" charset="0"/>
              </a:rPr>
              <a:t/>
            </a:r>
            <a:br>
              <a:rPr lang="en-US" sz="3600" b="1" u="sng" dirty="0" smtClean="0">
                <a:solidFill>
                  <a:schemeClr val="tx1">
                    <a:lumMod val="65000"/>
                    <a:lumOff val="35000"/>
                  </a:schemeClr>
                </a:solidFill>
                <a:ea typeface="Calibri" panose="020F0502020204030204" pitchFamily="34" charset="0"/>
                <a:cs typeface="Times New Roman" panose="02020603050405020304" pitchFamily="18" charset="0"/>
              </a:rPr>
            </a:br>
            <a:r>
              <a:rPr lang="ru-RU" sz="3600" b="1" u="sng" dirty="0" smtClean="0">
                <a:solidFill>
                  <a:schemeClr val="tx1">
                    <a:lumMod val="65000"/>
                    <a:lumOff val="35000"/>
                  </a:schemeClr>
                </a:solidFill>
                <a:ea typeface="Calibri" panose="020F0502020204030204" pitchFamily="34" charset="0"/>
                <a:cs typeface="Times New Roman" panose="02020603050405020304" pitchFamily="18" charset="0"/>
              </a:rPr>
              <a:t>Основы</a:t>
            </a:r>
            <a:r>
              <a:rPr lang="en-US" sz="3600" b="1" u="sng" dirty="0" smtClean="0">
                <a:solidFill>
                  <a:schemeClr val="tx1">
                    <a:lumMod val="65000"/>
                    <a:lumOff val="35000"/>
                  </a:schemeClr>
                </a:solidFill>
                <a:ea typeface="Calibri" panose="020F0502020204030204" pitchFamily="34" charset="0"/>
                <a:cs typeface="Times New Roman" panose="02020603050405020304" pitchFamily="18" charset="0"/>
              </a:rPr>
              <a:t> </a:t>
            </a:r>
            <a:r>
              <a:rPr lang="ru-RU" sz="3600" b="1" u="sng" dirty="0" smtClean="0">
                <a:solidFill>
                  <a:schemeClr val="tx1">
                    <a:lumMod val="65000"/>
                    <a:lumOff val="35000"/>
                  </a:schemeClr>
                </a:solidFill>
                <a:ea typeface="Calibri" panose="020F0502020204030204" pitchFamily="34" charset="0"/>
                <a:cs typeface="Times New Roman" panose="02020603050405020304" pitchFamily="18" charset="0"/>
              </a:rPr>
              <a:t>программирования</a:t>
            </a:r>
            <a:endParaRPr lang="en-US" sz="3600" b="1" u="sng" dirty="0" smtClean="0">
              <a:solidFill>
                <a:schemeClr val="tx1">
                  <a:lumMod val="65000"/>
                  <a:lumOff val="35000"/>
                </a:schemeClr>
              </a:solidFill>
              <a:ea typeface="Calibri" panose="020F0502020204030204" pitchFamily="34" charset="0"/>
              <a:cs typeface="Times New Roman" panose="02020603050405020304" pitchFamily="18" charset="0"/>
            </a:endParaRPr>
          </a:p>
          <a:p>
            <a:pPr marL="627063" indent="-452438">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4. Языки </a:t>
            </a:r>
            <a:r>
              <a:rPr lang="ru-RU"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p>
          <a:p>
            <a:pPr marL="627063" indent="-452438">
              <a:lnSpc>
                <a:spcPct val="107000"/>
              </a:lnSpc>
              <a:spcAft>
                <a:spcPts val="0"/>
              </a:spcAft>
              <a:buClr>
                <a:schemeClr val="bg1">
                  <a:lumMod val="65000"/>
                </a:schemeClr>
              </a:buClr>
              <a:buFont typeface="Wingdings" panose="05000000000000000000" pitchFamily="2" charset="2"/>
              <a:buChar char="ü"/>
            </a:pPr>
            <a:r>
              <a:rPr lang="ru-RU" dirty="0" smtClean="0">
                <a:solidFill>
                  <a:schemeClr val="bg1">
                    <a:lumMod val="65000"/>
                  </a:schemeClr>
                </a:solidFill>
                <a:ea typeface="Calibri" panose="020F0502020204030204" pitchFamily="34" charset="0"/>
                <a:cs typeface="Times New Roman" panose="02020603050405020304" pitchFamily="18" charset="0"/>
              </a:rPr>
              <a:t>Тема </a:t>
            </a:r>
            <a:r>
              <a:rPr lang="ru-RU" dirty="0">
                <a:solidFill>
                  <a:schemeClr val="bg1">
                    <a:lumMod val="65000"/>
                  </a:schemeClr>
                </a:solidFill>
                <a:ea typeface="Calibri" panose="020F0502020204030204" pitchFamily="34" charset="0"/>
                <a:cs typeface="Times New Roman" panose="02020603050405020304" pitchFamily="18" charset="0"/>
              </a:rPr>
              <a:t>5. Базовые элементы языка </a:t>
            </a:r>
            <a:r>
              <a:rPr lang="ru-RU"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p>
          <a:p>
            <a:pPr marL="628650" indent="-454025">
              <a:lnSpc>
                <a:spcPct val="107000"/>
              </a:lnSpc>
              <a:spcAft>
                <a:spcPts val="0"/>
              </a:spcAft>
              <a:buClr>
                <a:schemeClr val="accent2"/>
              </a:buClr>
              <a:buFont typeface="Wingdings" panose="05000000000000000000" pitchFamily="2" charset="2"/>
              <a:buChar char="Ø"/>
            </a:pPr>
            <a:r>
              <a:rPr lang="ru-RU" sz="3600" b="1" i="1" dirty="0" smtClean="0">
                <a:solidFill>
                  <a:schemeClr val="tx1">
                    <a:lumMod val="65000"/>
                    <a:lumOff val="35000"/>
                  </a:schemeClr>
                </a:solidFill>
                <a:ea typeface="Calibri" panose="020F0502020204030204" pitchFamily="34" charset="0"/>
                <a:cs typeface="Times New Roman" panose="02020603050405020304" pitchFamily="18" charset="0"/>
              </a:rPr>
              <a:t>Тема </a:t>
            </a:r>
            <a:r>
              <a:rPr lang="ru-RU" sz="3600" b="1" i="1" dirty="0">
                <a:solidFill>
                  <a:schemeClr val="tx1">
                    <a:lumMod val="65000"/>
                    <a:lumOff val="35000"/>
                  </a:schemeClr>
                </a:solidFill>
                <a:ea typeface="Calibri" panose="020F0502020204030204" pitchFamily="34" charset="0"/>
                <a:cs typeface="Times New Roman" panose="02020603050405020304" pitchFamily="18" charset="0"/>
              </a:rPr>
              <a:t>6. Концепция типа </a:t>
            </a:r>
            <a:r>
              <a:rPr lang="ru-RU" sz="3600" b="1" i="1" dirty="0" smtClean="0">
                <a:solidFill>
                  <a:schemeClr val="tx1">
                    <a:lumMod val="65000"/>
                    <a:lumOff val="35000"/>
                  </a:schemeClr>
                </a:solidFill>
                <a:ea typeface="Calibri" panose="020F0502020204030204" pitchFamily="34" charset="0"/>
                <a:cs typeface="Times New Roman" panose="02020603050405020304" pitchFamily="18" charset="0"/>
              </a:rPr>
              <a:t>данных</a:t>
            </a:r>
            <a:endParaRPr lang="en-US" sz="3600" b="1" i="1" dirty="0" smtClean="0">
              <a:solidFill>
                <a:schemeClr val="tx1">
                  <a:lumMod val="65000"/>
                  <a:lumOff val="35000"/>
                </a:schemeClr>
              </a:solidFill>
              <a:ea typeface="Calibri" panose="020F0502020204030204" pitchFamily="34" charset="0"/>
              <a:cs typeface="Times New Roman" panose="02020603050405020304" pitchFamily="18" charset="0"/>
            </a:endParaRPr>
          </a:p>
          <a:p>
            <a:pPr marL="627063" indent="-263525">
              <a:lnSpc>
                <a:spcPct val="107000"/>
              </a:lnSpc>
            </a:pPr>
            <a:r>
              <a:rPr lang="ru-RU" b="1" dirty="0">
                <a:solidFill>
                  <a:schemeClr val="bg1">
                    <a:lumMod val="65000"/>
                  </a:schemeClr>
                </a:solidFill>
              </a:rPr>
              <a:t>Раздел 3. Процедурное </a:t>
            </a:r>
            <a:r>
              <a:rPr lang="ru-RU" b="1" dirty="0" smtClean="0">
                <a:solidFill>
                  <a:schemeClr val="bg1">
                    <a:lumMod val="65000"/>
                  </a:schemeClr>
                </a:solidFill>
              </a:rPr>
              <a:t>программирование</a:t>
            </a:r>
            <a:endParaRPr lang="en-US" b="1" dirty="0" smtClean="0">
              <a:solidFill>
                <a:schemeClr val="bg1">
                  <a:lumMod val="6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7. Введение в процедурное и структурное </a:t>
            </a:r>
            <a:r>
              <a:rPr lang="ru-RU" dirty="0" smtClean="0">
                <a:solidFill>
                  <a:schemeClr val="bg1">
                    <a:lumMod val="75000"/>
                  </a:schemeClr>
                </a:solidFill>
              </a:rPr>
              <a:t>программирование</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8. Управляющие </a:t>
            </a:r>
            <a:r>
              <a:rPr lang="ru-RU" dirty="0" smtClean="0">
                <a:solidFill>
                  <a:schemeClr val="bg1">
                    <a:lumMod val="75000"/>
                  </a:schemeClr>
                </a:solidFill>
              </a:rPr>
              <a:t>инструкции</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9. Базовые структуры </a:t>
            </a:r>
            <a:r>
              <a:rPr lang="ru-RU" dirty="0" smtClean="0">
                <a:solidFill>
                  <a:schemeClr val="bg1">
                    <a:lumMod val="75000"/>
                  </a:schemeClr>
                </a:solidFill>
              </a:rPr>
              <a:t>данных</a:t>
            </a:r>
            <a:endParaRPr lang="en-US" dirty="0" smtClean="0">
              <a:solidFill>
                <a:schemeClr val="bg1">
                  <a:lumMod val="75000"/>
                </a:schemeClr>
              </a:solidFill>
            </a:endParaRPr>
          </a:p>
          <a:p>
            <a:pPr marL="714375" indent="-87313">
              <a:lnSpc>
                <a:spcPct val="107000"/>
              </a:lnSpc>
            </a:pPr>
            <a:r>
              <a:rPr lang="ru-RU" dirty="0" smtClean="0">
                <a:solidFill>
                  <a:schemeClr val="bg1">
                    <a:lumMod val="75000"/>
                  </a:schemeClr>
                </a:solidFill>
              </a:rPr>
              <a:t>Тема </a:t>
            </a:r>
            <a:r>
              <a:rPr lang="ru-RU" dirty="0">
                <a:solidFill>
                  <a:schemeClr val="bg1">
                    <a:lumMod val="75000"/>
                  </a:schemeClr>
                </a:solidFill>
              </a:rPr>
              <a:t>10. Управление </a:t>
            </a:r>
            <a:r>
              <a:rPr lang="ru-RU" dirty="0" smtClean="0">
                <a:solidFill>
                  <a:schemeClr val="bg1">
                    <a:lumMod val="75000"/>
                  </a:schemeClr>
                </a:solidFill>
              </a:rPr>
              <a:t>памятью</a:t>
            </a:r>
          </a:p>
          <a:p>
            <a:pPr marL="714375" indent="-87313">
              <a:lnSpc>
                <a:spcPct val="107000"/>
              </a:lnSpc>
            </a:pPr>
            <a:r>
              <a:rPr lang="ru-RU" dirty="0">
                <a:solidFill>
                  <a:schemeClr val="bg1">
                    <a:lumMod val="75000"/>
                  </a:schemeClr>
                </a:solidFill>
              </a:rPr>
              <a:t>Тема 11. Функции </a:t>
            </a:r>
          </a:p>
          <a:p>
            <a:pPr marL="714375" indent="-87313">
              <a:lnSpc>
                <a:spcPct val="107000"/>
              </a:lnSpc>
            </a:pPr>
            <a:r>
              <a:rPr lang="ru-RU" dirty="0">
                <a:solidFill>
                  <a:schemeClr val="bg1">
                    <a:lumMod val="75000"/>
                  </a:schemeClr>
                </a:solidFill>
              </a:rPr>
              <a:t>Тема 12. </a:t>
            </a:r>
            <a:r>
              <a:rPr lang="ru-RU" dirty="0" smtClean="0">
                <a:solidFill>
                  <a:schemeClr val="bg1">
                    <a:lumMod val="75000"/>
                  </a:schemeClr>
                </a:solidFill>
              </a:rPr>
              <a:t>Рекурсия</a:t>
            </a:r>
            <a:endParaRPr lang="ru-RU" dirty="0">
              <a:solidFill>
                <a:schemeClr val="bg1">
                  <a:lumMod val="75000"/>
                </a:schemeClr>
              </a:solidFill>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9825519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64</a:t>
            </a:fld>
            <a:endParaRPr lang="en-US"/>
          </a:p>
        </p:txBody>
      </p:sp>
      <p:sp>
        <p:nvSpPr>
          <p:cNvPr id="7" name="Rectangle 3"/>
          <p:cNvSpPr txBox="1">
            <a:spLocks noChangeArrowheads="1"/>
          </p:cNvSpPr>
          <p:nvPr/>
        </p:nvSpPr>
        <p:spPr>
          <a:xfrm>
            <a:off x="395288" y="1628775"/>
            <a:ext cx="8280400" cy="453707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r>
              <a:rPr lang="ru-RU" sz="2400" smtClean="0"/>
              <a:t>Каждый </a:t>
            </a:r>
            <a:r>
              <a:rPr lang="ru-RU" sz="2400"/>
              <a:t>объект </a:t>
            </a:r>
            <a:r>
              <a:rPr lang="ru-RU" sz="2400" smtClean="0"/>
              <a:t>программы</a:t>
            </a:r>
            <a:r>
              <a:rPr lang="ru-RU" sz="2400"/>
              <a:t/>
            </a:r>
            <a:br>
              <a:rPr lang="ru-RU" sz="2400"/>
            </a:br>
            <a:r>
              <a:rPr lang="ru-RU" sz="2400" smtClean="0"/>
              <a:t>(константа, переменная, выражение, функция)</a:t>
            </a:r>
            <a:br>
              <a:rPr lang="ru-RU" sz="2400" smtClean="0"/>
            </a:br>
            <a:r>
              <a:rPr lang="ru-RU" sz="2400" smtClean="0"/>
              <a:t>относится к определенному типу данных.</a:t>
            </a:r>
            <a:br>
              <a:rPr lang="ru-RU" sz="2400" smtClean="0"/>
            </a:br>
            <a:endParaRPr lang="ru-RU" sz="2400" smtClean="0"/>
          </a:p>
          <a:p>
            <a:pPr marL="457200" indent="-457200"/>
            <a:r>
              <a:rPr lang="ru-RU" sz="2400" b="1" smtClean="0">
                <a:solidFill>
                  <a:schemeClr val="accent2"/>
                </a:solidFill>
              </a:rPr>
              <a:t>Тип данных</a:t>
            </a:r>
            <a:r>
              <a:rPr lang="ru-RU" sz="2400" b="1" smtClean="0"/>
              <a:t>  определяет набор возможных значений</a:t>
            </a:r>
            <a:r>
              <a:rPr lang="ru-RU" sz="2400" smtClean="0"/>
              <a:t>, которые может принимать или вырабатывать объект программы (переменная, выражение, константа, функция и др.),  относящийся к этому типу,</a:t>
            </a:r>
            <a:r>
              <a:rPr lang="en-US" sz="2400" smtClean="0"/>
              <a:t> </a:t>
            </a:r>
            <a:r>
              <a:rPr lang="ru-RU" sz="2400" b="1" smtClean="0"/>
              <a:t>и совокупностью операций, определенных над этими значениями. </a:t>
            </a:r>
            <a:r>
              <a:rPr lang="ru-RU" smtClean="0"/>
              <a:t/>
            </a:r>
            <a:br>
              <a:rPr lang="ru-RU" smtClean="0"/>
            </a:br>
            <a:r>
              <a:rPr lang="ru-RU" sz="2400" b="1" smtClean="0"/>
              <a:t> </a:t>
            </a:r>
            <a:endParaRPr lang="be-BY" sz="2400" b="1" smtClean="0"/>
          </a:p>
        </p:txBody>
      </p:sp>
      <p:sp>
        <p:nvSpPr>
          <p:cNvPr id="8"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Концепция типа данных</a:t>
            </a:r>
            <a:endParaRPr lang="ru-RU" b="1" smtClean="0">
              <a:solidFill>
                <a:schemeClr val="tx1">
                  <a:lumMod val="50000"/>
                  <a:lumOff val="50000"/>
                </a:schemeClr>
              </a:solidFill>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4116704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65</a:t>
            </a:fld>
            <a:endParaRPr lang="en-US"/>
          </a:p>
        </p:txBody>
      </p:sp>
      <p:sp>
        <p:nvSpPr>
          <p:cNvPr id="7" name="Rectangle 3"/>
          <p:cNvSpPr txBox="1">
            <a:spLocks noChangeArrowheads="1"/>
          </p:cNvSpPr>
          <p:nvPr/>
        </p:nvSpPr>
        <p:spPr>
          <a:xfrm>
            <a:off x="251520" y="1268760"/>
            <a:ext cx="8640960" cy="467960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tabLst>
                <a:tab pos="266700" algn="l"/>
              </a:tabLst>
            </a:pPr>
            <a:r>
              <a:rPr lang="ru-RU" sz="1900" b="1" dirty="0" smtClean="0"/>
              <a:t>Концепция типа данных основывается на следующих положениях:</a:t>
            </a:r>
          </a:p>
          <a:p>
            <a:pPr marL="0" lvl="1" indent="0">
              <a:spcBef>
                <a:spcPts val="0"/>
              </a:spcBef>
              <a:spcAft>
                <a:spcPts val="0"/>
              </a:spcAft>
              <a:buSzPct val="90000"/>
              <a:buFont typeface="Wingdings" pitchFamily="2" charset="2"/>
              <a:buAutoNum type="arabicPeriod"/>
              <a:tabLst>
                <a:tab pos="266700" algn="l"/>
              </a:tabLst>
            </a:pPr>
            <a:r>
              <a:rPr lang="ru-RU" sz="1900" dirty="0"/>
              <a:t>	Любой </a:t>
            </a:r>
            <a:r>
              <a:rPr lang="ru-RU" sz="1900" dirty="0" smtClean="0"/>
              <a:t>тип данных определяет множество значений, к которому принадлежит константа, которые может принимать переменная или выражение или вырабатывать операция или функция.</a:t>
            </a:r>
          </a:p>
          <a:p>
            <a:pPr marL="0" lvl="1" indent="0">
              <a:spcBef>
                <a:spcPts val="0"/>
              </a:spcBef>
              <a:spcAft>
                <a:spcPts val="0"/>
              </a:spcAft>
              <a:buSzPct val="90000"/>
              <a:buFont typeface="Wingdings" pitchFamily="2" charset="2"/>
              <a:buAutoNum type="arabicPeriod"/>
              <a:tabLst>
                <a:tab pos="266700" algn="l"/>
              </a:tabLst>
            </a:pPr>
            <a:r>
              <a:rPr lang="ru-RU" sz="1900" dirty="0"/>
              <a:t>	Каждая </a:t>
            </a:r>
            <a:r>
              <a:rPr lang="ru-RU" sz="1900" dirty="0" smtClean="0"/>
              <a:t>операция или функция требует аргументов фиксированного типа и выдает результат фиксированного типа. Если операция допускает аргументы нескольких типов, то тип результата можно определить по специальным правилам языка. </a:t>
            </a:r>
          </a:p>
          <a:p>
            <a:pPr marL="0" indent="0">
              <a:spcBef>
                <a:spcPts val="600"/>
              </a:spcBef>
              <a:tabLst>
                <a:tab pos="266700" algn="l"/>
              </a:tabLst>
            </a:pPr>
            <a:r>
              <a:rPr lang="ru-RU" sz="1900" b="1" dirty="0" smtClean="0"/>
              <a:t>Статическая типизация </a:t>
            </a:r>
            <a:r>
              <a:rPr lang="en-US" sz="1900" dirty="0" smtClean="0"/>
              <a:t>(Pascal, C, C++</a:t>
            </a:r>
            <a:r>
              <a:rPr lang="ru-RU" sz="1900" dirty="0" smtClean="0"/>
              <a:t>, </a:t>
            </a:r>
            <a:r>
              <a:rPr lang="en-US" sz="1900" dirty="0" smtClean="0"/>
              <a:t>Java, C#)</a:t>
            </a:r>
            <a:r>
              <a:rPr lang="ru-RU" sz="1900" b="1" dirty="0" smtClean="0"/>
              <a:t>:</a:t>
            </a:r>
          </a:p>
          <a:p>
            <a:pPr marL="0" lvl="1" indent="266700">
              <a:spcBef>
                <a:spcPts val="0"/>
              </a:spcBef>
              <a:spcAft>
                <a:spcPts val="0"/>
              </a:spcAft>
              <a:buSzPct val="90000"/>
              <a:buNone/>
              <a:tabLst>
                <a:tab pos="266700" algn="l"/>
              </a:tabLst>
            </a:pPr>
            <a:r>
              <a:rPr lang="ru-RU" sz="1900" dirty="0" smtClean="0"/>
              <a:t>Тип значения, задаваемого константой, переменной или выражением, можно определить по их виду или описанию и оно остается неизменным для переменных.  </a:t>
            </a:r>
            <a:endParaRPr lang="ru-RU" sz="1900" b="1" dirty="0" smtClean="0"/>
          </a:p>
          <a:p>
            <a:pPr marL="0" indent="0">
              <a:spcBef>
                <a:spcPts val="600"/>
              </a:spcBef>
              <a:tabLst>
                <a:tab pos="266700" algn="l"/>
              </a:tabLst>
            </a:pPr>
            <a:r>
              <a:rPr lang="ru-RU" sz="1900" b="1" dirty="0" smtClean="0"/>
              <a:t>Динамическая типизация</a:t>
            </a:r>
            <a:r>
              <a:rPr lang="en-US" sz="1900" b="1" dirty="0" smtClean="0"/>
              <a:t> </a:t>
            </a:r>
            <a:r>
              <a:rPr lang="en-US" sz="1900" dirty="0" smtClean="0"/>
              <a:t>(Python, Ruby, Perl, JavaScript)</a:t>
            </a:r>
            <a:r>
              <a:rPr lang="ru-RU" sz="1900" b="1" dirty="0" smtClean="0"/>
              <a:t>:</a:t>
            </a:r>
          </a:p>
          <a:p>
            <a:pPr marL="0" lvl="1" indent="266700">
              <a:spcBef>
                <a:spcPts val="0"/>
              </a:spcBef>
              <a:spcAft>
                <a:spcPts val="0"/>
              </a:spcAft>
              <a:buSzPct val="90000"/>
              <a:buNone/>
              <a:tabLst>
                <a:tab pos="266700" algn="l"/>
              </a:tabLst>
            </a:pPr>
            <a:r>
              <a:rPr lang="ru-RU" sz="1900" dirty="0" smtClean="0"/>
              <a:t>Тип значения, задаваемого константой, переменной или выражением определяется присвоенным или выработанным им значением в момент присваивания (выработки), может быть определен по их значению и</a:t>
            </a:r>
            <a:br>
              <a:rPr lang="ru-RU" sz="1900" dirty="0" smtClean="0"/>
            </a:br>
            <a:r>
              <a:rPr lang="ru-RU" sz="1900" dirty="0" smtClean="0"/>
              <a:t>для переменных изменен в процессе выполнения программы.</a:t>
            </a:r>
            <a:endParaRPr lang="be-BY" sz="1900" dirty="0" smtClean="0"/>
          </a:p>
        </p:txBody>
      </p:sp>
      <p:sp>
        <p:nvSpPr>
          <p:cNvPr id="8"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Концепция типа данных</a:t>
            </a:r>
            <a:endParaRPr lang="ru-RU" b="1" smtClean="0">
              <a:solidFill>
                <a:schemeClr val="tx1">
                  <a:lumMod val="50000"/>
                  <a:lumOff val="50000"/>
                </a:schemeClr>
              </a:solidFill>
            </a:endParaRPr>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1598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66</a:t>
            </a:fld>
            <a:endParaRPr lang="en-US"/>
          </a:p>
        </p:txBody>
      </p:sp>
      <p:sp>
        <p:nvSpPr>
          <p:cNvPr id="5" name="Rectangle 3"/>
          <p:cNvSpPr txBox="1">
            <a:spLocks noChangeArrowheads="1"/>
          </p:cNvSpPr>
          <p:nvPr/>
        </p:nvSpPr>
        <p:spPr>
          <a:xfrm>
            <a:off x="251520" y="1196753"/>
            <a:ext cx="8640960" cy="504056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92088" indent="-192088">
              <a:lnSpc>
                <a:spcPct val="100000"/>
              </a:lnSpc>
            </a:pPr>
            <a:r>
              <a:rPr lang="ru-RU" b="1" dirty="0" smtClean="0"/>
              <a:t>В большинстве случаев новые типы данных определяются с помощью ранее определенных типов данных.</a:t>
            </a:r>
          </a:p>
          <a:p>
            <a:pPr marL="176213" indent="0">
              <a:spcBef>
                <a:spcPts val="600"/>
              </a:spcBef>
              <a:spcAft>
                <a:spcPts val="0"/>
              </a:spcAft>
              <a:buFont typeface="Calibri" panose="020F0502020204030204" pitchFamily="34" charset="0"/>
              <a:buNone/>
            </a:pPr>
            <a:r>
              <a:rPr lang="ru-RU" dirty="0" smtClean="0"/>
              <a:t>Значения, принадлежащие к такому типу, обычно представляют собой совокупности </a:t>
            </a:r>
            <a:r>
              <a:rPr lang="ru-RU" b="1" i="1" dirty="0" smtClean="0"/>
              <a:t>значений компонент</a:t>
            </a:r>
            <a:r>
              <a:rPr lang="ru-RU" dirty="0" smtClean="0"/>
              <a:t>, принадлежащих к определенным ранее </a:t>
            </a:r>
            <a:r>
              <a:rPr lang="ru-RU" b="1" i="1" dirty="0" smtClean="0"/>
              <a:t>типам компонент</a:t>
            </a:r>
            <a:r>
              <a:rPr lang="ru-RU" dirty="0" smtClean="0"/>
              <a:t>. Такие составные значения называются </a:t>
            </a:r>
            <a:r>
              <a:rPr lang="ru-RU" b="1" dirty="0" smtClean="0">
                <a:solidFill>
                  <a:schemeClr val="accent2"/>
                </a:solidFill>
              </a:rPr>
              <a:t>структурированными.</a:t>
            </a:r>
          </a:p>
          <a:p>
            <a:pPr marL="176213" indent="0">
              <a:spcBef>
                <a:spcPts val="600"/>
              </a:spcBef>
              <a:spcAft>
                <a:spcPts val="0"/>
              </a:spcAft>
              <a:buFont typeface="Calibri" panose="020F0502020204030204" pitchFamily="34" charset="0"/>
              <a:buNone/>
            </a:pPr>
            <a:r>
              <a:rPr lang="ru-RU" dirty="0" smtClean="0"/>
              <a:t>Если значение имеет всего одну компоненту, принадлежащую определенному ранее типу, то этот тип называется </a:t>
            </a:r>
            <a:r>
              <a:rPr lang="ru-RU" b="1" dirty="0" smtClean="0">
                <a:solidFill>
                  <a:schemeClr val="accent2"/>
                </a:solidFill>
              </a:rPr>
              <a:t>базовым</a:t>
            </a:r>
            <a:r>
              <a:rPr lang="ru-RU" dirty="0" smtClean="0"/>
              <a:t> или </a:t>
            </a:r>
            <a:r>
              <a:rPr lang="ru-RU" b="1" dirty="0" smtClean="0">
                <a:solidFill>
                  <a:schemeClr val="accent2"/>
                </a:solidFill>
              </a:rPr>
              <a:t>простым</a:t>
            </a:r>
            <a:r>
              <a:rPr lang="ru-RU" dirty="0" smtClean="0"/>
              <a:t>.</a:t>
            </a:r>
          </a:p>
          <a:p>
            <a:pPr marL="176213" indent="0">
              <a:spcAft>
                <a:spcPts val="0"/>
              </a:spcAft>
              <a:buFont typeface="Calibri" panose="020F0502020204030204" pitchFamily="34" charset="0"/>
              <a:buNone/>
            </a:pPr>
            <a:r>
              <a:rPr lang="ru-RU" dirty="0" smtClean="0"/>
              <a:t>Средства, которыми должен обладать язык программирования:</a:t>
            </a:r>
          </a:p>
          <a:p>
            <a:pPr marL="450850" lvl="1" indent="-277813">
              <a:lnSpc>
                <a:spcPct val="80000"/>
              </a:lnSpc>
              <a:buFont typeface="Wingdings" pitchFamily="2" charset="2"/>
              <a:buAutoNum type="arabicPeriod"/>
            </a:pPr>
            <a:r>
              <a:rPr lang="ru-RU" sz="2000" dirty="0" smtClean="0"/>
              <a:t>Стандартные предопределенные типы данных (числовые, логические, символьные, указательные и др.)</a:t>
            </a:r>
          </a:p>
          <a:p>
            <a:pPr marL="450850" lvl="1" indent="-277813">
              <a:lnSpc>
                <a:spcPct val="80000"/>
              </a:lnSpc>
              <a:buFont typeface="Wingdings" pitchFamily="2" charset="2"/>
              <a:buAutoNum type="arabicPeriod"/>
            </a:pPr>
            <a:r>
              <a:rPr lang="ru-RU" sz="2000" dirty="0" smtClean="0"/>
              <a:t>Возможность описания новых простых неструктурированных типов (путем перечисления значений, указания интервалов значений и т.п.)</a:t>
            </a:r>
          </a:p>
          <a:p>
            <a:pPr marL="450850" lvl="1" indent="-277813">
              <a:lnSpc>
                <a:spcPct val="80000"/>
              </a:lnSpc>
              <a:buFont typeface="Wingdings" pitchFamily="2" charset="2"/>
              <a:buAutoNum type="arabicPeriod"/>
            </a:pPr>
            <a:r>
              <a:rPr lang="ru-RU" sz="2000" dirty="0" smtClean="0"/>
              <a:t>Наличие нескольких методов структурирования, как минимум, позволяющих строить массивы, структуры (записи), последовательности (файлы). </a:t>
            </a:r>
            <a:endParaRPr lang="be-BY" sz="2000" dirty="0" smtClean="0"/>
          </a:p>
        </p:txBody>
      </p:sp>
      <p:sp>
        <p:nvSpPr>
          <p:cNvPr id="6" name="Rectangle 2"/>
          <p:cNvSpPr txBox="1">
            <a:spLocks noChangeArrowheads="1"/>
          </p:cNvSpPr>
          <p:nvPr/>
        </p:nvSpPr>
        <p:spPr>
          <a:xfrm>
            <a:off x="687527" y="228600"/>
            <a:ext cx="8015287" cy="914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Концепция типа данных</a:t>
            </a:r>
            <a:endParaRPr lang="ru-RU" b="1" smtClean="0">
              <a:solidFill>
                <a:schemeClr val="tx1">
                  <a:lumMod val="50000"/>
                  <a:lumOff val="50000"/>
                </a:schemeClr>
              </a:solidFill>
            </a:endParaRP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58667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67</a:t>
            </a:fld>
            <a:endParaRPr lang="en-US"/>
          </a:p>
        </p:txBody>
      </p:sp>
      <p:sp>
        <p:nvSpPr>
          <p:cNvPr id="5" name="Text Box 12"/>
          <p:cNvSpPr txBox="1">
            <a:spLocks noChangeArrowheads="1"/>
          </p:cNvSpPr>
          <p:nvPr/>
        </p:nvSpPr>
        <p:spPr bwMode="auto">
          <a:xfrm>
            <a:off x="2915816" y="584684"/>
            <a:ext cx="3282950" cy="540060"/>
          </a:xfrm>
          <a:prstGeom prst="rect">
            <a:avLst/>
          </a:prstGeom>
          <a:solidFill>
            <a:srgbClr val="FFFFFF"/>
          </a:solidFill>
          <a:ln w="9525" cap="rnd">
            <a:solidFill>
              <a:srgbClr val="000000"/>
            </a:solidFill>
            <a:miter lim="800000"/>
            <a:headEnd/>
            <a:tailEnd/>
          </a:ln>
          <a:scene3d>
            <a:camera prst="orthographicFront"/>
            <a:lightRig rig="threePt" dir="t"/>
          </a:scene3d>
          <a:sp3d prstMaterial="dkEdge">
            <a:bevelT w="139700" prst="cross"/>
          </a:sp3d>
        </p:spPr>
        <p:txBody>
          <a:bodyPr tIns="36000" anchor="ctr"/>
          <a:lstStyle/>
          <a:p>
            <a:pPr algn="ctr">
              <a:defRPr/>
            </a:pPr>
            <a:r>
              <a:rPr lang="ru-RU" sz="2400" b="1" dirty="0"/>
              <a:t>Типы данных</a:t>
            </a:r>
            <a:endParaRPr lang="ru-RU" sz="2400" dirty="0"/>
          </a:p>
        </p:txBody>
      </p:sp>
      <p:sp>
        <p:nvSpPr>
          <p:cNvPr id="6" name="Text Box 13"/>
          <p:cNvSpPr txBox="1">
            <a:spLocks noChangeArrowheads="1"/>
          </p:cNvSpPr>
          <p:nvPr/>
        </p:nvSpPr>
        <p:spPr bwMode="auto">
          <a:xfrm>
            <a:off x="251520" y="1412776"/>
            <a:ext cx="3312368" cy="360000"/>
          </a:xfrm>
          <a:prstGeom prst="rect">
            <a:avLst/>
          </a:prstGeom>
          <a:solidFill>
            <a:srgbClr val="FFFFFF"/>
          </a:solidFill>
          <a:ln w="9525" cap="rnd">
            <a:solidFill>
              <a:srgbClr val="000000"/>
            </a:solidFill>
            <a:miter lim="800000"/>
            <a:headEnd/>
            <a:tailEnd/>
          </a:ln>
        </p:spPr>
        <p:txBody>
          <a:bodyPr anchor="ctr"/>
          <a:lstStyle/>
          <a:p>
            <a:pPr algn="ctr"/>
            <a:r>
              <a:rPr lang="ru-RU" sz="2200" b="1" dirty="0">
                <a:solidFill>
                  <a:srgbClr val="0000FF"/>
                </a:solidFill>
              </a:rPr>
              <a:t>Стандартные</a:t>
            </a:r>
            <a:endParaRPr lang="ru-RU" sz="2200" dirty="0"/>
          </a:p>
        </p:txBody>
      </p:sp>
      <p:sp>
        <p:nvSpPr>
          <p:cNvPr id="7" name="Text Box 14"/>
          <p:cNvSpPr txBox="1">
            <a:spLocks noChangeArrowheads="1"/>
          </p:cNvSpPr>
          <p:nvPr/>
        </p:nvSpPr>
        <p:spPr bwMode="auto">
          <a:xfrm>
            <a:off x="5580112" y="1412776"/>
            <a:ext cx="3312008" cy="360000"/>
          </a:xfrm>
          <a:prstGeom prst="rect">
            <a:avLst/>
          </a:prstGeom>
          <a:solidFill>
            <a:srgbClr val="FFFFFF"/>
          </a:solidFill>
          <a:ln w="9525" cap="rnd">
            <a:solidFill>
              <a:srgbClr val="000000"/>
            </a:solidFill>
            <a:miter lim="800000"/>
            <a:headEnd/>
            <a:tailEnd/>
          </a:ln>
        </p:spPr>
        <p:txBody>
          <a:bodyPr anchor="ctr"/>
          <a:lstStyle/>
          <a:p>
            <a:pPr algn="ctr"/>
            <a:r>
              <a:rPr lang="ru-RU" sz="2200" b="1">
                <a:solidFill>
                  <a:srgbClr val="FF0000"/>
                </a:solidFill>
              </a:rPr>
              <a:t>Пользовательские</a:t>
            </a:r>
            <a:endParaRPr lang="ru-RU" sz="2200"/>
          </a:p>
        </p:txBody>
      </p:sp>
      <p:sp>
        <p:nvSpPr>
          <p:cNvPr id="8" name="Text Box 15"/>
          <p:cNvSpPr txBox="1">
            <a:spLocks noChangeArrowheads="1"/>
          </p:cNvSpPr>
          <p:nvPr/>
        </p:nvSpPr>
        <p:spPr bwMode="auto">
          <a:xfrm>
            <a:off x="1727684" y="1988840"/>
            <a:ext cx="2376264" cy="504057"/>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solidFill>
                  <a:srgbClr val="0000FF"/>
                </a:solidFill>
              </a:rPr>
              <a:t>структурированные</a:t>
            </a:r>
            <a:endParaRPr lang="ru-RU" sz="2000" dirty="0"/>
          </a:p>
        </p:txBody>
      </p:sp>
      <p:sp>
        <p:nvSpPr>
          <p:cNvPr id="9" name="Text Box 16"/>
          <p:cNvSpPr txBox="1">
            <a:spLocks noChangeArrowheads="1"/>
          </p:cNvSpPr>
          <p:nvPr/>
        </p:nvSpPr>
        <p:spPr bwMode="auto">
          <a:xfrm>
            <a:off x="179512" y="1988840"/>
            <a:ext cx="1440160" cy="504056"/>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solidFill>
                  <a:srgbClr val="0000FF"/>
                </a:solidFill>
              </a:rPr>
              <a:t>простые</a:t>
            </a:r>
            <a:endParaRPr lang="ru-RU" sz="2000" dirty="0"/>
          </a:p>
        </p:txBody>
      </p:sp>
      <p:sp>
        <p:nvSpPr>
          <p:cNvPr id="10" name="Text Box 17"/>
          <p:cNvSpPr txBox="1">
            <a:spLocks noChangeArrowheads="1"/>
          </p:cNvSpPr>
          <p:nvPr/>
        </p:nvSpPr>
        <p:spPr bwMode="auto">
          <a:xfrm>
            <a:off x="4427984" y="1988840"/>
            <a:ext cx="2412268" cy="504056"/>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solidFill>
                  <a:srgbClr val="FF0000"/>
                </a:solidFill>
              </a:rPr>
              <a:t>структурированные</a:t>
            </a:r>
            <a:endParaRPr lang="ru-RU" sz="2000" dirty="0"/>
          </a:p>
        </p:txBody>
      </p:sp>
      <p:sp>
        <p:nvSpPr>
          <p:cNvPr id="11" name="Text Box 19"/>
          <p:cNvSpPr txBox="1">
            <a:spLocks noChangeArrowheads="1"/>
          </p:cNvSpPr>
          <p:nvPr/>
        </p:nvSpPr>
        <p:spPr bwMode="auto">
          <a:xfrm>
            <a:off x="179512" y="3429000"/>
            <a:ext cx="1584176" cy="360040"/>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solidFill>
                  <a:srgbClr val="0000FF"/>
                </a:solidFill>
              </a:rPr>
              <a:t>порядковые</a:t>
            </a:r>
            <a:endParaRPr lang="ru-RU" sz="2000" dirty="0"/>
          </a:p>
        </p:txBody>
      </p:sp>
      <p:sp>
        <p:nvSpPr>
          <p:cNvPr id="12" name="Text Box 20"/>
          <p:cNvSpPr txBox="1">
            <a:spLocks noChangeArrowheads="1"/>
          </p:cNvSpPr>
          <p:nvPr/>
        </p:nvSpPr>
        <p:spPr bwMode="auto">
          <a:xfrm>
            <a:off x="1835696" y="3356992"/>
            <a:ext cx="1836204" cy="504056"/>
          </a:xfrm>
          <a:prstGeom prst="rect">
            <a:avLst/>
          </a:prstGeom>
          <a:solidFill>
            <a:srgbClr val="FFFFFF"/>
          </a:solidFill>
          <a:ln w="9525" cap="rnd">
            <a:solidFill>
              <a:srgbClr val="000000"/>
            </a:solidFill>
            <a:miter lim="800000"/>
            <a:headEnd/>
            <a:tailEnd/>
          </a:ln>
        </p:spPr>
        <p:txBody>
          <a:bodyPr anchor="ctr"/>
          <a:lstStyle/>
          <a:p>
            <a:pPr algn="ctr"/>
            <a:r>
              <a:rPr lang="ru-RU" sz="2000" b="1" dirty="0">
                <a:solidFill>
                  <a:srgbClr val="0000FF"/>
                </a:solidFill>
              </a:rPr>
              <a:t>н</a:t>
            </a:r>
            <a:r>
              <a:rPr lang="ru-RU" sz="2000" b="1" dirty="0" smtClean="0">
                <a:solidFill>
                  <a:srgbClr val="0000FF"/>
                </a:solidFill>
              </a:rPr>
              <a:t>епорядковые</a:t>
            </a:r>
            <a:endParaRPr lang="ru-RU" sz="2000" dirty="0"/>
          </a:p>
        </p:txBody>
      </p:sp>
      <p:sp>
        <p:nvSpPr>
          <p:cNvPr id="13" name="Line 22"/>
          <p:cNvSpPr>
            <a:spLocks noChangeShapeType="1"/>
          </p:cNvSpPr>
          <p:nvPr/>
        </p:nvSpPr>
        <p:spPr bwMode="auto">
          <a:xfrm>
            <a:off x="5292080" y="1124744"/>
            <a:ext cx="1656184" cy="288032"/>
          </a:xfrm>
          <a:prstGeom prst="line">
            <a:avLst/>
          </a:prstGeom>
          <a:noFill/>
          <a:ln w="9525" cap="rnd">
            <a:solidFill>
              <a:srgbClr val="000000"/>
            </a:solidFill>
            <a:round/>
            <a:headEnd/>
            <a:tailEnd/>
          </a:ln>
        </p:spPr>
        <p:txBody>
          <a:bodyPr/>
          <a:lstStyle/>
          <a:p>
            <a:endParaRPr lang="ru-RU"/>
          </a:p>
        </p:txBody>
      </p:sp>
      <p:sp>
        <p:nvSpPr>
          <p:cNvPr id="14" name="Line 24"/>
          <p:cNvSpPr>
            <a:spLocks noChangeShapeType="1"/>
          </p:cNvSpPr>
          <p:nvPr/>
        </p:nvSpPr>
        <p:spPr bwMode="auto">
          <a:xfrm>
            <a:off x="2771799" y="1772816"/>
            <a:ext cx="1" cy="216024"/>
          </a:xfrm>
          <a:prstGeom prst="line">
            <a:avLst/>
          </a:prstGeom>
          <a:noFill/>
          <a:ln w="9525" cap="rnd">
            <a:solidFill>
              <a:srgbClr val="000000"/>
            </a:solidFill>
            <a:round/>
            <a:headEnd/>
            <a:tailEnd/>
          </a:ln>
        </p:spPr>
        <p:txBody>
          <a:bodyPr/>
          <a:lstStyle/>
          <a:p>
            <a:endParaRPr lang="ru-RU"/>
          </a:p>
        </p:txBody>
      </p:sp>
      <p:sp>
        <p:nvSpPr>
          <p:cNvPr id="15" name="Line 25"/>
          <p:cNvSpPr>
            <a:spLocks noChangeShapeType="1"/>
          </p:cNvSpPr>
          <p:nvPr/>
        </p:nvSpPr>
        <p:spPr bwMode="auto">
          <a:xfrm>
            <a:off x="5508104" y="2492897"/>
            <a:ext cx="792088" cy="288032"/>
          </a:xfrm>
          <a:prstGeom prst="line">
            <a:avLst/>
          </a:prstGeom>
          <a:noFill/>
          <a:ln w="9525" cap="rnd">
            <a:solidFill>
              <a:srgbClr val="000000"/>
            </a:solidFill>
            <a:round/>
            <a:headEnd/>
            <a:tailEnd/>
          </a:ln>
        </p:spPr>
        <p:txBody>
          <a:bodyPr/>
          <a:lstStyle/>
          <a:p>
            <a:endParaRPr lang="ru-RU"/>
          </a:p>
        </p:txBody>
      </p:sp>
      <p:sp>
        <p:nvSpPr>
          <p:cNvPr id="16" name="Line 28"/>
          <p:cNvSpPr>
            <a:spLocks noChangeShapeType="1"/>
          </p:cNvSpPr>
          <p:nvPr/>
        </p:nvSpPr>
        <p:spPr bwMode="auto">
          <a:xfrm>
            <a:off x="971600" y="2492897"/>
            <a:ext cx="1656184" cy="864096"/>
          </a:xfrm>
          <a:prstGeom prst="line">
            <a:avLst/>
          </a:prstGeom>
          <a:noFill/>
          <a:ln w="9525" cap="rnd">
            <a:solidFill>
              <a:srgbClr val="000000"/>
            </a:solidFill>
            <a:round/>
            <a:headEnd/>
            <a:tailEnd/>
          </a:ln>
        </p:spPr>
        <p:txBody>
          <a:bodyPr/>
          <a:lstStyle/>
          <a:p>
            <a:endParaRPr lang="ru-RU"/>
          </a:p>
        </p:txBody>
      </p:sp>
      <p:sp>
        <p:nvSpPr>
          <p:cNvPr id="17" name="Text Box 29"/>
          <p:cNvSpPr txBox="1">
            <a:spLocks noChangeArrowheads="1"/>
          </p:cNvSpPr>
          <p:nvPr/>
        </p:nvSpPr>
        <p:spPr bwMode="auto">
          <a:xfrm>
            <a:off x="7344308" y="2924944"/>
            <a:ext cx="1584176" cy="576065"/>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solidFill>
                  <a:srgbClr val="FF0000"/>
                </a:solidFill>
              </a:rPr>
              <a:t>порядковые</a:t>
            </a:r>
            <a:endParaRPr lang="ru-RU" sz="2000" dirty="0"/>
          </a:p>
        </p:txBody>
      </p:sp>
      <p:sp>
        <p:nvSpPr>
          <p:cNvPr id="18" name="Text Box 31"/>
          <p:cNvSpPr txBox="1">
            <a:spLocks noChangeArrowheads="1"/>
          </p:cNvSpPr>
          <p:nvPr/>
        </p:nvSpPr>
        <p:spPr bwMode="auto">
          <a:xfrm>
            <a:off x="7236296" y="3681028"/>
            <a:ext cx="1836204" cy="432048"/>
          </a:xfrm>
          <a:prstGeom prst="rect">
            <a:avLst/>
          </a:prstGeom>
          <a:solidFill>
            <a:srgbClr val="FFFFFF"/>
          </a:solidFill>
          <a:ln w="9525" cap="rnd">
            <a:solidFill>
              <a:srgbClr val="000000"/>
            </a:solidFill>
            <a:miter lim="800000"/>
            <a:headEnd/>
            <a:tailEnd/>
          </a:ln>
        </p:spPr>
        <p:txBody>
          <a:bodyPr lIns="36000" rIns="36000" anchor="ctr"/>
          <a:lstStyle/>
          <a:p>
            <a:pPr algn="ctr"/>
            <a:r>
              <a:rPr lang="ru-RU" sz="2000" dirty="0" smtClean="0"/>
              <a:t>перечисляемые</a:t>
            </a:r>
            <a:endParaRPr lang="ru-RU" sz="2000" dirty="0"/>
          </a:p>
        </p:txBody>
      </p:sp>
      <p:sp>
        <p:nvSpPr>
          <p:cNvPr id="19" name="Text Box 43"/>
          <p:cNvSpPr txBox="1">
            <a:spLocks noChangeArrowheads="1"/>
          </p:cNvSpPr>
          <p:nvPr/>
        </p:nvSpPr>
        <p:spPr bwMode="auto">
          <a:xfrm>
            <a:off x="5364088" y="2780928"/>
            <a:ext cx="1548172" cy="432048"/>
          </a:xfrm>
          <a:prstGeom prst="rect">
            <a:avLst/>
          </a:prstGeom>
          <a:solidFill>
            <a:srgbClr val="FFFFFF"/>
          </a:solidFill>
          <a:ln w="9525" cap="rnd">
            <a:solidFill>
              <a:srgbClr val="000000"/>
            </a:solidFill>
            <a:miter lim="800000"/>
            <a:headEnd/>
            <a:tailEnd/>
          </a:ln>
        </p:spPr>
        <p:txBody>
          <a:bodyPr lIns="36000" rIns="36000" anchor="ctr"/>
          <a:lstStyle/>
          <a:p>
            <a:pPr algn="ctr"/>
            <a:r>
              <a:rPr lang="ru-RU" sz="2000" b="1">
                <a:solidFill>
                  <a:srgbClr val="FF0000"/>
                </a:solidFill>
              </a:rPr>
              <a:t>н</a:t>
            </a:r>
            <a:r>
              <a:rPr lang="ru-RU" sz="2000" b="1" smtClean="0">
                <a:solidFill>
                  <a:srgbClr val="FF0000"/>
                </a:solidFill>
              </a:rPr>
              <a:t>есвязанные</a:t>
            </a:r>
            <a:endParaRPr lang="ru-RU" sz="2000" b="1">
              <a:solidFill>
                <a:srgbClr val="FF0000"/>
              </a:solidFill>
            </a:endParaRPr>
          </a:p>
        </p:txBody>
      </p:sp>
      <p:sp>
        <p:nvSpPr>
          <p:cNvPr id="20" name="Text Box 44"/>
          <p:cNvSpPr txBox="1">
            <a:spLocks noChangeArrowheads="1"/>
          </p:cNvSpPr>
          <p:nvPr/>
        </p:nvSpPr>
        <p:spPr bwMode="auto">
          <a:xfrm>
            <a:off x="3851920" y="2780928"/>
            <a:ext cx="1440160" cy="432048"/>
          </a:xfrm>
          <a:prstGeom prst="rect">
            <a:avLst/>
          </a:prstGeom>
          <a:solidFill>
            <a:srgbClr val="FFFFFF"/>
          </a:solidFill>
          <a:ln w="9525" cap="rnd">
            <a:solidFill>
              <a:srgbClr val="000000"/>
            </a:solidFill>
            <a:miter lim="800000"/>
            <a:headEnd/>
            <a:tailEnd/>
          </a:ln>
        </p:spPr>
        <p:txBody>
          <a:bodyPr anchor="ctr"/>
          <a:lstStyle/>
          <a:p>
            <a:pPr algn="ctr"/>
            <a:r>
              <a:rPr lang="ru-RU" sz="2000" b="1" smtClean="0">
                <a:solidFill>
                  <a:srgbClr val="FF0000"/>
                </a:solidFill>
              </a:rPr>
              <a:t>связанные</a:t>
            </a:r>
            <a:endParaRPr lang="ru-RU" sz="2000"/>
          </a:p>
        </p:txBody>
      </p:sp>
      <p:sp>
        <p:nvSpPr>
          <p:cNvPr id="21" name="Line 46"/>
          <p:cNvSpPr>
            <a:spLocks noChangeShapeType="1"/>
          </p:cNvSpPr>
          <p:nvPr/>
        </p:nvSpPr>
        <p:spPr bwMode="auto">
          <a:xfrm flipH="1">
            <a:off x="4644008" y="2492896"/>
            <a:ext cx="864096" cy="288032"/>
          </a:xfrm>
          <a:prstGeom prst="line">
            <a:avLst/>
          </a:prstGeom>
          <a:noFill/>
          <a:ln w="9525" cap="rnd">
            <a:solidFill>
              <a:srgbClr val="000000"/>
            </a:solidFill>
            <a:round/>
            <a:headEnd/>
            <a:tailEnd/>
          </a:ln>
        </p:spPr>
        <p:txBody>
          <a:bodyPr/>
          <a:lstStyle/>
          <a:p>
            <a:endParaRPr lang="ru-RU"/>
          </a:p>
        </p:txBody>
      </p:sp>
      <p:sp>
        <p:nvSpPr>
          <p:cNvPr id="22" name="Text Box 47"/>
          <p:cNvSpPr txBox="1">
            <a:spLocks noChangeArrowheads="1"/>
          </p:cNvSpPr>
          <p:nvPr/>
        </p:nvSpPr>
        <p:spPr bwMode="auto">
          <a:xfrm>
            <a:off x="251520" y="4221088"/>
            <a:ext cx="1224136" cy="288032"/>
          </a:xfrm>
          <a:prstGeom prst="rect">
            <a:avLst/>
          </a:prstGeom>
          <a:solidFill>
            <a:srgbClr val="FFFFFF"/>
          </a:solidFill>
          <a:ln w="9525" cap="rnd">
            <a:solidFill>
              <a:srgbClr val="000000"/>
            </a:solidFill>
            <a:miter lim="800000"/>
            <a:headEnd/>
            <a:tailEnd/>
          </a:ln>
        </p:spPr>
        <p:txBody>
          <a:bodyPr anchor="ctr"/>
          <a:lstStyle/>
          <a:p>
            <a:pPr algn="ctr"/>
            <a:r>
              <a:rPr lang="ru-RU" sz="2000" dirty="0" err="1" smtClean="0"/>
              <a:t>булевый</a:t>
            </a:r>
            <a:endParaRPr lang="ru-RU" sz="2000" dirty="0"/>
          </a:p>
        </p:txBody>
      </p:sp>
      <p:sp>
        <p:nvSpPr>
          <p:cNvPr id="23" name="Text Box 48"/>
          <p:cNvSpPr txBox="1">
            <a:spLocks noChangeArrowheads="1"/>
          </p:cNvSpPr>
          <p:nvPr/>
        </p:nvSpPr>
        <p:spPr bwMode="auto">
          <a:xfrm>
            <a:off x="107504" y="4653136"/>
            <a:ext cx="1476164" cy="288032"/>
          </a:xfrm>
          <a:prstGeom prst="rect">
            <a:avLst/>
          </a:prstGeom>
          <a:solidFill>
            <a:srgbClr val="FFFFFF"/>
          </a:solidFill>
          <a:ln w="9525" cap="rnd">
            <a:solidFill>
              <a:srgbClr val="000000"/>
            </a:solidFill>
            <a:miter lim="800000"/>
            <a:headEnd/>
            <a:tailEnd/>
          </a:ln>
        </p:spPr>
        <p:txBody>
          <a:bodyPr lIns="36000" rIns="36000" anchor="ctr"/>
          <a:lstStyle/>
          <a:p>
            <a:pPr algn="ctr"/>
            <a:r>
              <a:rPr lang="ru-RU" sz="2000" dirty="0" smtClean="0"/>
              <a:t>символьный</a:t>
            </a:r>
            <a:endParaRPr lang="ru-RU" sz="2000" dirty="0"/>
          </a:p>
        </p:txBody>
      </p:sp>
      <p:sp>
        <p:nvSpPr>
          <p:cNvPr id="24" name="Text Box 49"/>
          <p:cNvSpPr txBox="1">
            <a:spLocks noChangeArrowheads="1"/>
          </p:cNvSpPr>
          <p:nvPr/>
        </p:nvSpPr>
        <p:spPr bwMode="auto">
          <a:xfrm>
            <a:off x="251520" y="5085185"/>
            <a:ext cx="1224136" cy="288032"/>
          </a:xfrm>
          <a:prstGeom prst="rect">
            <a:avLst/>
          </a:prstGeom>
          <a:solidFill>
            <a:srgbClr val="FFFFFF"/>
          </a:solidFill>
          <a:ln w="9525" cap="rnd">
            <a:solidFill>
              <a:srgbClr val="000000"/>
            </a:solidFill>
            <a:miter lim="800000"/>
            <a:headEnd/>
            <a:tailEnd/>
          </a:ln>
        </p:spPr>
        <p:txBody>
          <a:bodyPr anchor="ctr"/>
          <a:lstStyle/>
          <a:p>
            <a:pPr algn="ctr"/>
            <a:r>
              <a:rPr lang="ru-RU" sz="2000" dirty="0" smtClean="0"/>
              <a:t>целые</a:t>
            </a:r>
            <a:endParaRPr lang="ru-RU" sz="2000" dirty="0"/>
          </a:p>
        </p:txBody>
      </p:sp>
      <p:sp>
        <p:nvSpPr>
          <p:cNvPr id="25" name="Text Box 50"/>
          <p:cNvSpPr txBox="1">
            <a:spLocks noChangeArrowheads="1"/>
          </p:cNvSpPr>
          <p:nvPr/>
        </p:nvSpPr>
        <p:spPr bwMode="auto">
          <a:xfrm>
            <a:off x="1835696" y="4293096"/>
            <a:ext cx="1692188" cy="396044"/>
          </a:xfrm>
          <a:prstGeom prst="rect">
            <a:avLst/>
          </a:prstGeom>
          <a:solidFill>
            <a:srgbClr val="FFFFFF"/>
          </a:solidFill>
          <a:ln w="9525" cap="rnd">
            <a:solidFill>
              <a:srgbClr val="000000"/>
            </a:solidFill>
            <a:miter lim="800000"/>
            <a:headEnd/>
            <a:tailEnd/>
          </a:ln>
        </p:spPr>
        <p:txBody>
          <a:bodyPr lIns="36000" rIns="36000" anchor="ctr"/>
          <a:lstStyle/>
          <a:p>
            <a:pPr algn="ctr"/>
            <a:r>
              <a:rPr lang="ru-RU" sz="2000" dirty="0"/>
              <a:t>в</a:t>
            </a:r>
            <a:r>
              <a:rPr lang="ru-RU" sz="2000" dirty="0" smtClean="0"/>
              <a:t>ещественные</a:t>
            </a:r>
            <a:endParaRPr lang="ru-RU" sz="2000" dirty="0"/>
          </a:p>
        </p:txBody>
      </p:sp>
      <p:sp>
        <p:nvSpPr>
          <p:cNvPr id="26" name="Text Box 51"/>
          <p:cNvSpPr txBox="1">
            <a:spLocks noChangeArrowheads="1"/>
          </p:cNvSpPr>
          <p:nvPr/>
        </p:nvSpPr>
        <p:spPr bwMode="auto">
          <a:xfrm>
            <a:off x="1835696" y="4869161"/>
            <a:ext cx="1692188" cy="360039"/>
          </a:xfrm>
          <a:prstGeom prst="rect">
            <a:avLst/>
          </a:prstGeom>
          <a:solidFill>
            <a:srgbClr val="FFFFFF"/>
          </a:solidFill>
          <a:ln w="9525" cap="rnd">
            <a:solidFill>
              <a:srgbClr val="000000"/>
            </a:solidFill>
            <a:miter lim="800000"/>
            <a:headEnd/>
            <a:tailEnd/>
          </a:ln>
        </p:spPr>
        <p:txBody>
          <a:bodyPr anchor="ctr"/>
          <a:lstStyle/>
          <a:p>
            <a:pPr algn="ctr"/>
            <a:r>
              <a:rPr lang="ru-RU" sz="2000" dirty="0" smtClean="0"/>
              <a:t>указательный</a:t>
            </a:r>
            <a:endParaRPr lang="ru-RU" sz="2000" dirty="0"/>
          </a:p>
        </p:txBody>
      </p:sp>
      <p:sp>
        <p:nvSpPr>
          <p:cNvPr id="27" name="Text Box 52"/>
          <p:cNvSpPr txBox="1">
            <a:spLocks noChangeArrowheads="1"/>
          </p:cNvSpPr>
          <p:nvPr/>
        </p:nvSpPr>
        <p:spPr bwMode="auto">
          <a:xfrm>
            <a:off x="2051720" y="2708920"/>
            <a:ext cx="1512167" cy="252028"/>
          </a:xfrm>
          <a:prstGeom prst="rect">
            <a:avLst/>
          </a:prstGeom>
          <a:solidFill>
            <a:srgbClr val="FFFFFF"/>
          </a:solidFill>
          <a:ln w="9525" cap="rnd">
            <a:solidFill>
              <a:srgbClr val="000000"/>
            </a:solidFill>
            <a:miter lim="800000"/>
            <a:headEnd/>
            <a:tailEnd/>
          </a:ln>
        </p:spPr>
        <p:txBody>
          <a:bodyPr tIns="36000" anchor="ctr"/>
          <a:lstStyle/>
          <a:p>
            <a:pPr algn="ctr"/>
            <a:r>
              <a:rPr lang="ru-RU" sz="2000" dirty="0" smtClean="0"/>
              <a:t>строковые</a:t>
            </a:r>
            <a:endParaRPr lang="ru-RU" sz="2000" dirty="0"/>
          </a:p>
        </p:txBody>
      </p:sp>
      <p:sp>
        <p:nvSpPr>
          <p:cNvPr id="28" name="Line 54"/>
          <p:cNvSpPr>
            <a:spLocks noChangeShapeType="1"/>
          </p:cNvSpPr>
          <p:nvPr/>
        </p:nvSpPr>
        <p:spPr bwMode="auto">
          <a:xfrm rot="-1020000" flipH="1">
            <a:off x="2740220" y="2497615"/>
            <a:ext cx="63159" cy="206585"/>
          </a:xfrm>
          <a:prstGeom prst="line">
            <a:avLst/>
          </a:prstGeom>
          <a:ln cap="rnd">
            <a:headEnd/>
            <a:tailEnd/>
          </a:ln>
        </p:spPr>
        <p:style>
          <a:lnRef idx="1">
            <a:schemeClr val="dk1"/>
          </a:lnRef>
          <a:fillRef idx="0">
            <a:schemeClr val="dk1"/>
          </a:fillRef>
          <a:effectRef idx="0">
            <a:schemeClr val="dk1"/>
          </a:effectRef>
          <a:fontRef idx="minor">
            <a:schemeClr val="tx1"/>
          </a:fontRef>
        </p:style>
        <p:txBody>
          <a:bodyPr/>
          <a:lstStyle/>
          <a:p>
            <a:pPr>
              <a:defRPr/>
            </a:pPr>
            <a:endParaRPr lang="ru-RU"/>
          </a:p>
        </p:txBody>
      </p:sp>
      <p:sp>
        <p:nvSpPr>
          <p:cNvPr id="29" name="Line 57"/>
          <p:cNvSpPr>
            <a:spLocks noChangeShapeType="1"/>
          </p:cNvSpPr>
          <p:nvPr/>
        </p:nvSpPr>
        <p:spPr bwMode="auto">
          <a:xfrm rot="60000">
            <a:off x="1680996" y="4005157"/>
            <a:ext cx="21366" cy="1223950"/>
          </a:xfrm>
          <a:prstGeom prst="line">
            <a:avLst/>
          </a:prstGeom>
          <a:noFill/>
          <a:ln w="9525" cap="rnd">
            <a:solidFill>
              <a:srgbClr val="000000"/>
            </a:solidFill>
            <a:round/>
            <a:headEnd/>
            <a:tailEnd/>
          </a:ln>
        </p:spPr>
        <p:txBody>
          <a:bodyPr/>
          <a:lstStyle/>
          <a:p>
            <a:endParaRPr lang="ru-RU"/>
          </a:p>
        </p:txBody>
      </p:sp>
      <p:sp>
        <p:nvSpPr>
          <p:cNvPr id="30" name="Line 59"/>
          <p:cNvSpPr>
            <a:spLocks noChangeShapeType="1"/>
          </p:cNvSpPr>
          <p:nvPr/>
        </p:nvSpPr>
        <p:spPr bwMode="auto">
          <a:xfrm>
            <a:off x="1583668" y="4797152"/>
            <a:ext cx="108012" cy="0"/>
          </a:xfrm>
          <a:prstGeom prst="line">
            <a:avLst/>
          </a:prstGeom>
          <a:noFill/>
          <a:ln w="9525" cap="rnd">
            <a:solidFill>
              <a:srgbClr val="000000"/>
            </a:solidFill>
            <a:round/>
            <a:headEnd/>
            <a:tailEnd/>
          </a:ln>
        </p:spPr>
        <p:txBody>
          <a:bodyPr/>
          <a:lstStyle/>
          <a:p>
            <a:endParaRPr lang="ru-RU"/>
          </a:p>
        </p:txBody>
      </p:sp>
      <p:sp>
        <p:nvSpPr>
          <p:cNvPr id="31" name="Text Box 64"/>
          <p:cNvSpPr txBox="1">
            <a:spLocks noChangeArrowheads="1"/>
          </p:cNvSpPr>
          <p:nvPr/>
        </p:nvSpPr>
        <p:spPr bwMode="auto">
          <a:xfrm>
            <a:off x="5364088" y="3501008"/>
            <a:ext cx="1296144" cy="289818"/>
          </a:xfrm>
          <a:prstGeom prst="rect">
            <a:avLst/>
          </a:prstGeom>
          <a:solidFill>
            <a:srgbClr val="FFFFFF"/>
          </a:solidFill>
          <a:ln w="9525" cap="rnd">
            <a:solidFill>
              <a:srgbClr val="000000"/>
            </a:solidFill>
            <a:miter lim="800000"/>
            <a:headEnd/>
            <a:tailEnd/>
          </a:ln>
        </p:spPr>
        <p:txBody>
          <a:bodyPr anchor="ctr"/>
          <a:lstStyle/>
          <a:p>
            <a:pPr algn="ctr"/>
            <a:r>
              <a:rPr lang="ru-RU" sz="2000" dirty="0" smtClean="0"/>
              <a:t>массивы</a:t>
            </a:r>
            <a:endParaRPr lang="ru-RU" sz="2000" dirty="0"/>
          </a:p>
        </p:txBody>
      </p:sp>
      <p:sp>
        <p:nvSpPr>
          <p:cNvPr id="32" name="Text Box 65"/>
          <p:cNvSpPr txBox="1">
            <a:spLocks noChangeArrowheads="1"/>
          </p:cNvSpPr>
          <p:nvPr/>
        </p:nvSpPr>
        <p:spPr bwMode="auto">
          <a:xfrm>
            <a:off x="5364088" y="3933056"/>
            <a:ext cx="1296144" cy="288032"/>
          </a:xfrm>
          <a:prstGeom prst="rect">
            <a:avLst/>
          </a:prstGeom>
          <a:solidFill>
            <a:srgbClr val="FFFFFF"/>
          </a:solidFill>
          <a:ln w="9525" cap="rnd">
            <a:solidFill>
              <a:srgbClr val="000000"/>
            </a:solidFill>
            <a:miter lim="800000"/>
            <a:headEnd/>
            <a:tailEnd/>
          </a:ln>
        </p:spPr>
        <p:txBody>
          <a:bodyPr anchor="ctr"/>
          <a:lstStyle/>
          <a:p>
            <a:pPr algn="ctr"/>
            <a:r>
              <a:rPr lang="ru-RU" sz="2000" dirty="0" smtClean="0"/>
              <a:t>структуры</a:t>
            </a:r>
            <a:endParaRPr lang="ru-RU" sz="2000" dirty="0"/>
          </a:p>
        </p:txBody>
      </p:sp>
      <p:sp>
        <p:nvSpPr>
          <p:cNvPr id="33" name="Text Box 66"/>
          <p:cNvSpPr txBox="1">
            <a:spLocks noChangeArrowheads="1"/>
          </p:cNvSpPr>
          <p:nvPr/>
        </p:nvSpPr>
        <p:spPr bwMode="auto">
          <a:xfrm>
            <a:off x="5652120" y="4797153"/>
            <a:ext cx="1008112" cy="288032"/>
          </a:xfrm>
          <a:prstGeom prst="rect">
            <a:avLst/>
          </a:prstGeom>
          <a:solidFill>
            <a:srgbClr val="FFFFFF"/>
          </a:solidFill>
          <a:ln w="9525" cap="rnd">
            <a:solidFill>
              <a:srgbClr val="000000"/>
            </a:solidFill>
            <a:miter lim="800000"/>
            <a:headEnd/>
            <a:tailEnd/>
          </a:ln>
        </p:spPr>
        <p:txBody>
          <a:bodyPr anchor="ctr"/>
          <a:lstStyle/>
          <a:p>
            <a:pPr algn="ctr"/>
            <a:r>
              <a:rPr lang="ru-RU" sz="2000" b="1"/>
              <a:t>ф</a:t>
            </a:r>
            <a:r>
              <a:rPr lang="ru-RU" sz="2000" b="1" smtClean="0"/>
              <a:t>айлы</a:t>
            </a:r>
            <a:endParaRPr lang="ru-RU" sz="2000"/>
          </a:p>
        </p:txBody>
      </p:sp>
      <p:sp>
        <p:nvSpPr>
          <p:cNvPr id="34" name="Text Box 67"/>
          <p:cNvSpPr txBox="1">
            <a:spLocks noChangeArrowheads="1"/>
          </p:cNvSpPr>
          <p:nvPr/>
        </p:nvSpPr>
        <p:spPr bwMode="auto">
          <a:xfrm>
            <a:off x="5652120" y="4365104"/>
            <a:ext cx="1008112" cy="288032"/>
          </a:xfrm>
          <a:prstGeom prst="rect">
            <a:avLst/>
          </a:prstGeom>
          <a:solidFill>
            <a:srgbClr val="FFFFFF"/>
          </a:solidFill>
          <a:ln w="9525" cap="rnd">
            <a:solidFill>
              <a:srgbClr val="000000"/>
            </a:solidFill>
            <a:miter lim="800000"/>
            <a:headEnd/>
            <a:tailEnd/>
          </a:ln>
        </p:spPr>
        <p:txBody>
          <a:bodyPr anchor="ctr"/>
          <a:lstStyle/>
          <a:p>
            <a:pPr algn="ctr"/>
            <a:r>
              <a:rPr lang="ru-RU" sz="2000" b="1" dirty="0" smtClean="0"/>
              <a:t>классы</a:t>
            </a:r>
            <a:endParaRPr lang="ru-RU" sz="2000" dirty="0"/>
          </a:p>
        </p:txBody>
      </p:sp>
      <p:sp>
        <p:nvSpPr>
          <p:cNvPr id="35" name="Text Box 68"/>
          <p:cNvSpPr txBox="1">
            <a:spLocks noChangeArrowheads="1"/>
          </p:cNvSpPr>
          <p:nvPr/>
        </p:nvSpPr>
        <p:spPr bwMode="auto">
          <a:xfrm>
            <a:off x="5652120" y="5229200"/>
            <a:ext cx="1008112" cy="288032"/>
          </a:xfrm>
          <a:prstGeom prst="rect">
            <a:avLst/>
          </a:prstGeom>
          <a:solidFill>
            <a:srgbClr val="FFFFFF"/>
          </a:solidFill>
          <a:ln w="9525" cap="rnd">
            <a:solidFill>
              <a:srgbClr val="000000"/>
            </a:solidFill>
            <a:miter lim="800000"/>
            <a:headEnd/>
            <a:tailEnd/>
          </a:ln>
        </p:spPr>
        <p:txBody>
          <a:bodyPr anchor="b"/>
          <a:lstStyle/>
          <a:p>
            <a:pPr algn="ctr"/>
            <a:r>
              <a:rPr lang="ru-RU" sz="2000" b="1"/>
              <a:t>…</a:t>
            </a:r>
            <a:endParaRPr lang="ru-RU" sz="2000"/>
          </a:p>
        </p:txBody>
      </p:sp>
      <p:sp>
        <p:nvSpPr>
          <p:cNvPr id="36" name="Line 69"/>
          <p:cNvSpPr>
            <a:spLocks noChangeShapeType="1"/>
          </p:cNvSpPr>
          <p:nvPr/>
        </p:nvSpPr>
        <p:spPr bwMode="auto">
          <a:xfrm>
            <a:off x="6804248" y="3212976"/>
            <a:ext cx="0" cy="2160240"/>
          </a:xfrm>
          <a:prstGeom prst="line">
            <a:avLst/>
          </a:prstGeom>
          <a:noFill/>
          <a:ln w="9525" cap="rnd">
            <a:solidFill>
              <a:srgbClr val="000000"/>
            </a:solidFill>
            <a:round/>
            <a:headEnd/>
            <a:tailEnd/>
          </a:ln>
        </p:spPr>
        <p:txBody>
          <a:bodyPr/>
          <a:lstStyle/>
          <a:p>
            <a:endParaRPr lang="ru-RU"/>
          </a:p>
        </p:txBody>
      </p:sp>
      <p:sp>
        <p:nvSpPr>
          <p:cNvPr id="37" name="Text Box 70"/>
          <p:cNvSpPr txBox="1">
            <a:spLocks noChangeArrowheads="1"/>
          </p:cNvSpPr>
          <p:nvPr/>
        </p:nvSpPr>
        <p:spPr bwMode="auto">
          <a:xfrm>
            <a:off x="3959932" y="3501008"/>
            <a:ext cx="1116124" cy="288032"/>
          </a:xfrm>
          <a:prstGeom prst="rect">
            <a:avLst/>
          </a:prstGeom>
          <a:solidFill>
            <a:srgbClr val="FFFFFF"/>
          </a:solidFill>
          <a:ln w="9525" cap="rnd">
            <a:solidFill>
              <a:srgbClr val="000000"/>
            </a:solidFill>
            <a:miter lim="800000"/>
            <a:headEnd/>
            <a:tailEnd/>
          </a:ln>
        </p:spPr>
        <p:txBody>
          <a:bodyPr anchor="ctr"/>
          <a:lstStyle/>
          <a:p>
            <a:pPr algn="ctr"/>
            <a:r>
              <a:rPr lang="ru-RU" sz="2000" dirty="0" smtClean="0"/>
              <a:t>списки</a:t>
            </a:r>
            <a:endParaRPr lang="ru-RU" sz="2000" dirty="0"/>
          </a:p>
        </p:txBody>
      </p:sp>
      <p:sp>
        <p:nvSpPr>
          <p:cNvPr id="38" name="Text Box 71"/>
          <p:cNvSpPr txBox="1">
            <a:spLocks noChangeArrowheads="1"/>
          </p:cNvSpPr>
          <p:nvPr/>
        </p:nvSpPr>
        <p:spPr bwMode="auto">
          <a:xfrm>
            <a:off x="3959932" y="4005064"/>
            <a:ext cx="1116124" cy="288032"/>
          </a:xfrm>
          <a:prstGeom prst="rect">
            <a:avLst/>
          </a:prstGeom>
          <a:solidFill>
            <a:srgbClr val="FFFFFF"/>
          </a:solidFill>
          <a:ln w="9525" cap="rnd">
            <a:solidFill>
              <a:srgbClr val="000000"/>
            </a:solidFill>
            <a:miter lim="800000"/>
            <a:headEnd/>
            <a:tailEnd/>
          </a:ln>
        </p:spPr>
        <p:txBody>
          <a:bodyPr anchor="ctr"/>
          <a:lstStyle/>
          <a:p>
            <a:pPr algn="ctr"/>
            <a:r>
              <a:rPr lang="ru-RU" sz="2000" dirty="0"/>
              <a:t>д</a:t>
            </a:r>
            <a:r>
              <a:rPr lang="ru-RU" sz="2000" dirty="0" smtClean="0"/>
              <a:t>еревья</a:t>
            </a:r>
            <a:endParaRPr lang="ru-RU" sz="2000" dirty="0"/>
          </a:p>
        </p:txBody>
      </p:sp>
      <p:sp>
        <p:nvSpPr>
          <p:cNvPr id="39" name="Line 73"/>
          <p:cNvSpPr>
            <a:spLocks noChangeShapeType="1"/>
          </p:cNvSpPr>
          <p:nvPr/>
        </p:nvSpPr>
        <p:spPr bwMode="auto">
          <a:xfrm rot="21480000" flipH="1">
            <a:off x="5194941" y="3213415"/>
            <a:ext cx="50261" cy="1439282"/>
          </a:xfrm>
          <a:prstGeom prst="line">
            <a:avLst/>
          </a:prstGeom>
          <a:noFill/>
          <a:ln w="9525" cap="rnd">
            <a:solidFill>
              <a:srgbClr val="000000"/>
            </a:solidFill>
            <a:round/>
            <a:headEnd/>
            <a:tailEnd/>
          </a:ln>
        </p:spPr>
        <p:txBody>
          <a:bodyPr/>
          <a:lstStyle/>
          <a:p>
            <a:endParaRPr lang="ru-RU"/>
          </a:p>
        </p:txBody>
      </p:sp>
      <p:sp>
        <p:nvSpPr>
          <p:cNvPr id="40" name="Line 74"/>
          <p:cNvSpPr>
            <a:spLocks noChangeShapeType="1"/>
          </p:cNvSpPr>
          <p:nvPr/>
        </p:nvSpPr>
        <p:spPr bwMode="auto">
          <a:xfrm>
            <a:off x="5076057" y="3645024"/>
            <a:ext cx="144015" cy="0"/>
          </a:xfrm>
          <a:prstGeom prst="line">
            <a:avLst/>
          </a:prstGeom>
          <a:noFill/>
          <a:ln w="9525" cap="rnd">
            <a:solidFill>
              <a:srgbClr val="000000"/>
            </a:solidFill>
            <a:round/>
            <a:headEnd/>
            <a:tailEnd/>
          </a:ln>
        </p:spPr>
        <p:txBody>
          <a:bodyPr/>
          <a:lstStyle/>
          <a:p>
            <a:endParaRPr lang="ru-RU"/>
          </a:p>
        </p:txBody>
      </p:sp>
      <p:sp>
        <p:nvSpPr>
          <p:cNvPr id="41" name="Line 77"/>
          <p:cNvSpPr>
            <a:spLocks noChangeShapeType="1"/>
          </p:cNvSpPr>
          <p:nvPr/>
        </p:nvSpPr>
        <p:spPr bwMode="auto">
          <a:xfrm>
            <a:off x="6660232" y="3645024"/>
            <a:ext cx="144016" cy="0"/>
          </a:xfrm>
          <a:prstGeom prst="line">
            <a:avLst/>
          </a:prstGeom>
          <a:noFill/>
          <a:ln w="9525" cap="rnd">
            <a:solidFill>
              <a:srgbClr val="000000"/>
            </a:solidFill>
            <a:round/>
            <a:headEnd/>
            <a:tailEnd/>
          </a:ln>
        </p:spPr>
        <p:txBody>
          <a:bodyPr/>
          <a:lstStyle/>
          <a:p>
            <a:endParaRPr lang="ru-RU"/>
          </a:p>
        </p:txBody>
      </p:sp>
      <p:sp>
        <p:nvSpPr>
          <p:cNvPr id="42" name="Line 78"/>
          <p:cNvSpPr>
            <a:spLocks noChangeShapeType="1"/>
          </p:cNvSpPr>
          <p:nvPr/>
        </p:nvSpPr>
        <p:spPr bwMode="auto">
          <a:xfrm>
            <a:off x="6660232" y="4077072"/>
            <a:ext cx="144016" cy="0"/>
          </a:xfrm>
          <a:prstGeom prst="line">
            <a:avLst/>
          </a:prstGeom>
          <a:noFill/>
          <a:ln w="9525" cap="rnd">
            <a:solidFill>
              <a:srgbClr val="000000"/>
            </a:solidFill>
            <a:round/>
            <a:headEnd/>
            <a:tailEnd/>
          </a:ln>
        </p:spPr>
        <p:txBody>
          <a:bodyPr/>
          <a:lstStyle/>
          <a:p>
            <a:endParaRPr lang="ru-RU"/>
          </a:p>
        </p:txBody>
      </p:sp>
      <p:sp>
        <p:nvSpPr>
          <p:cNvPr id="43" name="Line 79"/>
          <p:cNvSpPr>
            <a:spLocks noChangeShapeType="1"/>
          </p:cNvSpPr>
          <p:nvPr/>
        </p:nvSpPr>
        <p:spPr bwMode="auto">
          <a:xfrm>
            <a:off x="6660232" y="4509120"/>
            <a:ext cx="144016" cy="0"/>
          </a:xfrm>
          <a:prstGeom prst="line">
            <a:avLst/>
          </a:prstGeom>
          <a:noFill/>
          <a:ln w="9525" cap="rnd">
            <a:solidFill>
              <a:srgbClr val="000000"/>
            </a:solidFill>
            <a:round/>
            <a:headEnd/>
            <a:tailEnd/>
          </a:ln>
        </p:spPr>
        <p:txBody>
          <a:bodyPr/>
          <a:lstStyle/>
          <a:p>
            <a:endParaRPr lang="ru-RU"/>
          </a:p>
        </p:txBody>
      </p:sp>
      <p:sp>
        <p:nvSpPr>
          <p:cNvPr id="44" name="Line 80"/>
          <p:cNvSpPr>
            <a:spLocks noChangeShapeType="1"/>
          </p:cNvSpPr>
          <p:nvPr/>
        </p:nvSpPr>
        <p:spPr bwMode="auto">
          <a:xfrm>
            <a:off x="6660232" y="5373216"/>
            <a:ext cx="144016" cy="0"/>
          </a:xfrm>
          <a:prstGeom prst="line">
            <a:avLst/>
          </a:prstGeom>
          <a:noFill/>
          <a:ln w="9525" cap="rnd">
            <a:solidFill>
              <a:srgbClr val="000000"/>
            </a:solidFill>
            <a:round/>
            <a:headEnd/>
            <a:tailEnd/>
          </a:ln>
        </p:spPr>
        <p:txBody>
          <a:bodyPr/>
          <a:lstStyle/>
          <a:p>
            <a:endParaRPr lang="ru-RU"/>
          </a:p>
        </p:txBody>
      </p:sp>
      <p:sp>
        <p:nvSpPr>
          <p:cNvPr id="45" name="Line 22"/>
          <p:cNvSpPr>
            <a:spLocks noChangeShapeType="1"/>
          </p:cNvSpPr>
          <p:nvPr/>
        </p:nvSpPr>
        <p:spPr bwMode="auto">
          <a:xfrm rot="9840000">
            <a:off x="2223425" y="1183906"/>
            <a:ext cx="1636809" cy="169708"/>
          </a:xfrm>
          <a:prstGeom prst="line">
            <a:avLst/>
          </a:prstGeom>
          <a:noFill/>
          <a:ln w="9525" cap="rnd">
            <a:solidFill>
              <a:srgbClr val="000000"/>
            </a:solidFill>
            <a:round/>
            <a:headEnd/>
            <a:tailEnd/>
          </a:ln>
        </p:spPr>
        <p:txBody>
          <a:bodyPr/>
          <a:lstStyle/>
          <a:p>
            <a:endParaRPr lang="ru-RU"/>
          </a:p>
        </p:txBody>
      </p:sp>
      <p:sp>
        <p:nvSpPr>
          <p:cNvPr id="46" name="Line 24"/>
          <p:cNvSpPr>
            <a:spLocks noChangeShapeType="1"/>
          </p:cNvSpPr>
          <p:nvPr/>
        </p:nvSpPr>
        <p:spPr bwMode="auto">
          <a:xfrm>
            <a:off x="971600" y="1772816"/>
            <a:ext cx="1" cy="216024"/>
          </a:xfrm>
          <a:prstGeom prst="line">
            <a:avLst/>
          </a:prstGeom>
          <a:noFill/>
          <a:ln w="9525" cap="rnd">
            <a:solidFill>
              <a:srgbClr val="000000"/>
            </a:solidFill>
            <a:round/>
            <a:headEnd/>
            <a:tailEnd/>
          </a:ln>
        </p:spPr>
        <p:txBody>
          <a:bodyPr/>
          <a:lstStyle/>
          <a:p>
            <a:endParaRPr lang="ru-RU"/>
          </a:p>
        </p:txBody>
      </p:sp>
      <p:sp>
        <p:nvSpPr>
          <p:cNvPr id="47" name="Line 58"/>
          <p:cNvSpPr>
            <a:spLocks noChangeShapeType="1"/>
          </p:cNvSpPr>
          <p:nvPr/>
        </p:nvSpPr>
        <p:spPr bwMode="auto">
          <a:xfrm flipV="1">
            <a:off x="971600" y="4005064"/>
            <a:ext cx="720080" cy="0"/>
          </a:xfrm>
          <a:prstGeom prst="line">
            <a:avLst/>
          </a:prstGeom>
          <a:noFill/>
          <a:ln w="9525" cap="rnd">
            <a:solidFill>
              <a:srgbClr val="000000"/>
            </a:solidFill>
            <a:round/>
            <a:headEnd/>
            <a:tailEnd/>
          </a:ln>
        </p:spPr>
        <p:txBody>
          <a:bodyPr/>
          <a:lstStyle/>
          <a:p>
            <a:endParaRPr lang="ru-RU"/>
          </a:p>
        </p:txBody>
      </p:sp>
      <p:sp>
        <p:nvSpPr>
          <p:cNvPr id="48" name="Line 57"/>
          <p:cNvSpPr>
            <a:spLocks noChangeShapeType="1"/>
          </p:cNvSpPr>
          <p:nvPr/>
        </p:nvSpPr>
        <p:spPr bwMode="auto">
          <a:xfrm rot="60000">
            <a:off x="969715" y="3789057"/>
            <a:ext cx="3770" cy="215991"/>
          </a:xfrm>
          <a:prstGeom prst="line">
            <a:avLst/>
          </a:prstGeom>
          <a:noFill/>
          <a:ln w="9525" cap="rnd">
            <a:solidFill>
              <a:srgbClr val="000000"/>
            </a:solidFill>
            <a:round/>
            <a:headEnd/>
            <a:tailEnd/>
          </a:ln>
        </p:spPr>
        <p:txBody>
          <a:bodyPr/>
          <a:lstStyle/>
          <a:p>
            <a:endParaRPr lang="ru-RU"/>
          </a:p>
        </p:txBody>
      </p:sp>
      <p:sp>
        <p:nvSpPr>
          <p:cNvPr id="49" name="Line 57"/>
          <p:cNvSpPr>
            <a:spLocks noChangeShapeType="1"/>
          </p:cNvSpPr>
          <p:nvPr/>
        </p:nvSpPr>
        <p:spPr bwMode="auto">
          <a:xfrm rot="60000">
            <a:off x="963432" y="2492967"/>
            <a:ext cx="16337" cy="935961"/>
          </a:xfrm>
          <a:prstGeom prst="line">
            <a:avLst/>
          </a:prstGeom>
          <a:noFill/>
          <a:ln w="9525" cap="rnd">
            <a:solidFill>
              <a:srgbClr val="000000"/>
            </a:solidFill>
            <a:round/>
            <a:headEnd/>
            <a:tailEnd/>
          </a:ln>
        </p:spPr>
        <p:txBody>
          <a:bodyPr/>
          <a:lstStyle/>
          <a:p>
            <a:endParaRPr lang="ru-RU"/>
          </a:p>
        </p:txBody>
      </p:sp>
      <p:sp>
        <p:nvSpPr>
          <p:cNvPr id="50" name="Line 59"/>
          <p:cNvSpPr>
            <a:spLocks noChangeShapeType="1"/>
          </p:cNvSpPr>
          <p:nvPr/>
        </p:nvSpPr>
        <p:spPr bwMode="auto">
          <a:xfrm>
            <a:off x="1475656" y="4365104"/>
            <a:ext cx="216024" cy="0"/>
          </a:xfrm>
          <a:prstGeom prst="line">
            <a:avLst/>
          </a:prstGeom>
          <a:noFill/>
          <a:ln w="9525" cap="rnd">
            <a:solidFill>
              <a:srgbClr val="000000"/>
            </a:solidFill>
            <a:round/>
            <a:headEnd/>
            <a:tailEnd/>
          </a:ln>
        </p:spPr>
        <p:txBody>
          <a:bodyPr/>
          <a:lstStyle/>
          <a:p>
            <a:endParaRPr lang="ru-RU"/>
          </a:p>
        </p:txBody>
      </p:sp>
      <p:sp>
        <p:nvSpPr>
          <p:cNvPr id="51" name="Line 59"/>
          <p:cNvSpPr>
            <a:spLocks noChangeShapeType="1"/>
          </p:cNvSpPr>
          <p:nvPr/>
        </p:nvSpPr>
        <p:spPr bwMode="auto">
          <a:xfrm>
            <a:off x="1475656" y="5229200"/>
            <a:ext cx="216024" cy="0"/>
          </a:xfrm>
          <a:prstGeom prst="line">
            <a:avLst/>
          </a:prstGeom>
          <a:noFill/>
          <a:ln w="9525" cap="rnd">
            <a:solidFill>
              <a:srgbClr val="000000"/>
            </a:solidFill>
            <a:round/>
            <a:headEnd/>
            <a:tailEnd/>
          </a:ln>
        </p:spPr>
        <p:txBody>
          <a:bodyPr/>
          <a:lstStyle/>
          <a:p>
            <a:endParaRPr lang="ru-RU"/>
          </a:p>
        </p:txBody>
      </p:sp>
      <p:sp>
        <p:nvSpPr>
          <p:cNvPr id="52" name="Line 57"/>
          <p:cNvSpPr>
            <a:spLocks noChangeShapeType="1"/>
          </p:cNvSpPr>
          <p:nvPr/>
        </p:nvSpPr>
        <p:spPr bwMode="auto">
          <a:xfrm rot="60000">
            <a:off x="3627414" y="4077147"/>
            <a:ext cx="16965" cy="971959"/>
          </a:xfrm>
          <a:prstGeom prst="line">
            <a:avLst/>
          </a:prstGeom>
          <a:noFill/>
          <a:ln w="9525" cap="rnd">
            <a:solidFill>
              <a:srgbClr val="000000"/>
            </a:solidFill>
            <a:round/>
            <a:headEnd/>
            <a:tailEnd/>
          </a:ln>
        </p:spPr>
        <p:txBody>
          <a:bodyPr/>
          <a:lstStyle/>
          <a:p>
            <a:endParaRPr lang="ru-RU"/>
          </a:p>
        </p:txBody>
      </p:sp>
      <p:sp>
        <p:nvSpPr>
          <p:cNvPr id="53" name="Line 59"/>
          <p:cNvSpPr>
            <a:spLocks noChangeShapeType="1"/>
          </p:cNvSpPr>
          <p:nvPr/>
        </p:nvSpPr>
        <p:spPr bwMode="auto">
          <a:xfrm>
            <a:off x="3527884" y="5049180"/>
            <a:ext cx="108012" cy="0"/>
          </a:xfrm>
          <a:prstGeom prst="line">
            <a:avLst/>
          </a:prstGeom>
          <a:noFill/>
          <a:ln w="9525" cap="rnd">
            <a:solidFill>
              <a:srgbClr val="000000"/>
            </a:solidFill>
            <a:round/>
            <a:headEnd/>
            <a:tailEnd/>
          </a:ln>
        </p:spPr>
        <p:txBody>
          <a:bodyPr/>
          <a:lstStyle/>
          <a:p>
            <a:endParaRPr lang="ru-RU"/>
          </a:p>
        </p:txBody>
      </p:sp>
      <p:sp>
        <p:nvSpPr>
          <p:cNvPr id="54" name="Line 58"/>
          <p:cNvSpPr>
            <a:spLocks noChangeShapeType="1"/>
          </p:cNvSpPr>
          <p:nvPr/>
        </p:nvSpPr>
        <p:spPr bwMode="auto">
          <a:xfrm flipV="1">
            <a:off x="2735796" y="4077072"/>
            <a:ext cx="900100" cy="0"/>
          </a:xfrm>
          <a:prstGeom prst="line">
            <a:avLst/>
          </a:prstGeom>
          <a:noFill/>
          <a:ln w="9525" cap="rnd">
            <a:solidFill>
              <a:srgbClr val="000000"/>
            </a:solidFill>
            <a:round/>
            <a:headEnd/>
            <a:tailEnd/>
          </a:ln>
        </p:spPr>
        <p:txBody>
          <a:bodyPr/>
          <a:lstStyle/>
          <a:p>
            <a:endParaRPr lang="ru-RU"/>
          </a:p>
        </p:txBody>
      </p:sp>
      <p:sp>
        <p:nvSpPr>
          <p:cNvPr id="55" name="Line 57"/>
          <p:cNvSpPr>
            <a:spLocks noChangeShapeType="1"/>
          </p:cNvSpPr>
          <p:nvPr/>
        </p:nvSpPr>
        <p:spPr bwMode="auto">
          <a:xfrm rot="60000">
            <a:off x="2737680" y="3861064"/>
            <a:ext cx="3770" cy="215991"/>
          </a:xfrm>
          <a:prstGeom prst="line">
            <a:avLst/>
          </a:prstGeom>
          <a:noFill/>
          <a:ln w="9525" cap="rnd">
            <a:solidFill>
              <a:srgbClr val="000000"/>
            </a:solidFill>
            <a:round/>
            <a:headEnd/>
            <a:tailEnd/>
          </a:ln>
        </p:spPr>
        <p:txBody>
          <a:bodyPr/>
          <a:lstStyle/>
          <a:p>
            <a:endParaRPr lang="ru-RU"/>
          </a:p>
        </p:txBody>
      </p:sp>
      <p:sp>
        <p:nvSpPr>
          <p:cNvPr id="56" name="Line 59"/>
          <p:cNvSpPr>
            <a:spLocks noChangeShapeType="1"/>
          </p:cNvSpPr>
          <p:nvPr/>
        </p:nvSpPr>
        <p:spPr bwMode="auto">
          <a:xfrm>
            <a:off x="3527884" y="4509120"/>
            <a:ext cx="108012" cy="0"/>
          </a:xfrm>
          <a:prstGeom prst="line">
            <a:avLst/>
          </a:prstGeom>
          <a:noFill/>
          <a:ln w="9525" cap="rnd">
            <a:solidFill>
              <a:srgbClr val="000000"/>
            </a:solidFill>
            <a:round/>
            <a:headEnd/>
            <a:tailEnd/>
          </a:ln>
        </p:spPr>
        <p:txBody>
          <a:bodyPr/>
          <a:lstStyle/>
          <a:p>
            <a:endParaRPr lang="ru-RU"/>
          </a:p>
        </p:txBody>
      </p:sp>
      <p:sp>
        <p:nvSpPr>
          <p:cNvPr id="57" name="Text Box 16"/>
          <p:cNvSpPr txBox="1">
            <a:spLocks noChangeArrowheads="1"/>
          </p:cNvSpPr>
          <p:nvPr/>
        </p:nvSpPr>
        <p:spPr bwMode="auto">
          <a:xfrm>
            <a:off x="7128284" y="1988840"/>
            <a:ext cx="1440160" cy="504056"/>
          </a:xfrm>
          <a:prstGeom prst="rect">
            <a:avLst/>
          </a:prstGeom>
          <a:solidFill>
            <a:srgbClr val="FFFFFF"/>
          </a:solidFill>
          <a:ln w="9525" cap="rnd">
            <a:solidFill>
              <a:srgbClr val="000000"/>
            </a:solidFill>
            <a:miter lim="800000"/>
            <a:headEnd/>
            <a:tailEnd/>
          </a:ln>
        </p:spPr>
        <p:txBody>
          <a:bodyPr anchor="ctr"/>
          <a:lstStyle/>
          <a:p>
            <a:pPr algn="ctr"/>
            <a:r>
              <a:rPr lang="ru-RU" sz="2000" b="1" smtClean="0">
                <a:solidFill>
                  <a:srgbClr val="FF0000"/>
                </a:solidFill>
              </a:rPr>
              <a:t>простые</a:t>
            </a:r>
            <a:endParaRPr lang="ru-RU" sz="2000">
              <a:solidFill>
                <a:srgbClr val="FF0000"/>
              </a:solidFill>
            </a:endParaRPr>
          </a:p>
        </p:txBody>
      </p:sp>
      <p:sp>
        <p:nvSpPr>
          <p:cNvPr id="58" name="Line 24"/>
          <p:cNvSpPr>
            <a:spLocks noChangeShapeType="1"/>
          </p:cNvSpPr>
          <p:nvPr/>
        </p:nvSpPr>
        <p:spPr bwMode="auto">
          <a:xfrm>
            <a:off x="7668344" y="1772816"/>
            <a:ext cx="1" cy="216024"/>
          </a:xfrm>
          <a:prstGeom prst="line">
            <a:avLst/>
          </a:prstGeom>
          <a:noFill/>
          <a:ln w="9525" cap="rnd">
            <a:solidFill>
              <a:srgbClr val="000000"/>
            </a:solidFill>
            <a:round/>
            <a:headEnd/>
            <a:tailEnd/>
          </a:ln>
        </p:spPr>
        <p:txBody>
          <a:bodyPr/>
          <a:lstStyle/>
          <a:p>
            <a:endParaRPr lang="ru-RU"/>
          </a:p>
        </p:txBody>
      </p:sp>
      <p:sp>
        <p:nvSpPr>
          <p:cNvPr id="59" name="Line 24"/>
          <p:cNvSpPr>
            <a:spLocks noChangeShapeType="1"/>
          </p:cNvSpPr>
          <p:nvPr/>
        </p:nvSpPr>
        <p:spPr bwMode="auto">
          <a:xfrm>
            <a:off x="5904148" y="1772816"/>
            <a:ext cx="1" cy="216024"/>
          </a:xfrm>
          <a:prstGeom prst="line">
            <a:avLst/>
          </a:prstGeom>
          <a:noFill/>
          <a:ln w="9525" cap="rnd">
            <a:solidFill>
              <a:srgbClr val="000000"/>
            </a:solidFill>
            <a:round/>
            <a:headEnd/>
            <a:tailEnd/>
          </a:ln>
        </p:spPr>
        <p:txBody>
          <a:bodyPr/>
          <a:lstStyle/>
          <a:p>
            <a:endParaRPr lang="ru-RU"/>
          </a:p>
        </p:txBody>
      </p:sp>
      <p:sp>
        <p:nvSpPr>
          <p:cNvPr id="60" name="Line 57"/>
          <p:cNvSpPr>
            <a:spLocks noChangeShapeType="1"/>
          </p:cNvSpPr>
          <p:nvPr/>
        </p:nvSpPr>
        <p:spPr bwMode="auto">
          <a:xfrm rot="60000">
            <a:off x="7037861" y="2709073"/>
            <a:ext cx="35189" cy="2015917"/>
          </a:xfrm>
          <a:prstGeom prst="line">
            <a:avLst/>
          </a:prstGeom>
          <a:noFill/>
          <a:ln w="9525" cap="rnd">
            <a:solidFill>
              <a:srgbClr val="000000"/>
            </a:solidFill>
            <a:round/>
            <a:headEnd/>
            <a:tailEnd/>
          </a:ln>
        </p:spPr>
        <p:txBody>
          <a:bodyPr/>
          <a:lstStyle/>
          <a:p>
            <a:endParaRPr lang="ru-RU"/>
          </a:p>
        </p:txBody>
      </p:sp>
      <p:sp>
        <p:nvSpPr>
          <p:cNvPr id="61" name="Line 58"/>
          <p:cNvSpPr>
            <a:spLocks noChangeShapeType="1"/>
          </p:cNvSpPr>
          <p:nvPr/>
        </p:nvSpPr>
        <p:spPr bwMode="auto">
          <a:xfrm flipV="1">
            <a:off x="7056276" y="2708920"/>
            <a:ext cx="612068" cy="0"/>
          </a:xfrm>
          <a:prstGeom prst="line">
            <a:avLst/>
          </a:prstGeom>
          <a:noFill/>
          <a:ln w="9525" cap="rnd">
            <a:solidFill>
              <a:srgbClr val="000000"/>
            </a:solidFill>
            <a:round/>
            <a:headEnd/>
            <a:tailEnd/>
          </a:ln>
        </p:spPr>
        <p:txBody>
          <a:bodyPr/>
          <a:lstStyle/>
          <a:p>
            <a:endParaRPr lang="ru-RU"/>
          </a:p>
        </p:txBody>
      </p:sp>
      <p:sp>
        <p:nvSpPr>
          <p:cNvPr id="62" name="Line 57"/>
          <p:cNvSpPr>
            <a:spLocks noChangeShapeType="1"/>
          </p:cNvSpPr>
          <p:nvPr/>
        </p:nvSpPr>
        <p:spPr bwMode="auto">
          <a:xfrm rot="60000">
            <a:off x="7670229" y="2492912"/>
            <a:ext cx="3770" cy="215991"/>
          </a:xfrm>
          <a:prstGeom prst="line">
            <a:avLst/>
          </a:prstGeom>
          <a:noFill/>
          <a:ln w="9525" cap="rnd">
            <a:solidFill>
              <a:srgbClr val="000000"/>
            </a:solidFill>
            <a:round/>
            <a:headEnd/>
            <a:tailEnd/>
          </a:ln>
        </p:spPr>
        <p:txBody>
          <a:bodyPr/>
          <a:lstStyle/>
          <a:p>
            <a:endParaRPr lang="ru-RU"/>
          </a:p>
        </p:txBody>
      </p:sp>
      <p:sp>
        <p:nvSpPr>
          <p:cNvPr id="63" name="Line 59"/>
          <p:cNvSpPr>
            <a:spLocks noChangeShapeType="1"/>
          </p:cNvSpPr>
          <p:nvPr/>
        </p:nvSpPr>
        <p:spPr bwMode="auto">
          <a:xfrm>
            <a:off x="7056276" y="3212976"/>
            <a:ext cx="288032" cy="0"/>
          </a:xfrm>
          <a:prstGeom prst="line">
            <a:avLst/>
          </a:prstGeom>
          <a:noFill/>
          <a:ln w="9525" cap="rnd">
            <a:solidFill>
              <a:srgbClr val="000000"/>
            </a:solidFill>
            <a:round/>
            <a:headEnd/>
            <a:tailEnd/>
          </a:ln>
        </p:spPr>
        <p:txBody>
          <a:bodyPr/>
          <a:lstStyle/>
          <a:p>
            <a:endParaRPr lang="ru-RU"/>
          </a:p>
        </p:txBody>
      </p:sp>
      <p:sp>
        <p:nvSpPr>
          <p:cNvPr id="64" name="Line 57"/>
          <p:cNvSpPr>
            <a:spLocks noChangeShapeType="1"/>
          </p:cNvSpPr>
          <p:nvPr/>
        </p:nvSpPr>
        <p:spPr bwMode="auto">
          <a:xfrm rot="60000">
            <a:off x="8170829" y="3501022"/>
            <a:ext cx="3142" cy="179993"/>
          </a:xfrm>
          <a:prstGeom prst="line">
            <a:avLst/>
          </a:prstGeom>
          <a:noFill/>
          <a:ln w="9525" cap="rnd">
            <a:solidFill>
              <a:srgbClr val="000000"/>
            </a:solidFill>
            <a:round/>
            <a:headEnd/>
            <a:tailEnd/>
          </a:ln>
        </p:spPr>
        <p:txBody>
          <a:bodyPr/>
          <a:lstStyle/>
          <a:p>
            <a:endParaRPr lang="ru-RU"/>
          </a:p>
        </p:txBody>
      </p:sp>
      <p:sp>
        <p:nvSpPr>
          <p:cNvPr id="65" name="Text Box 29"/>
          <p:cNvSpPr txBox="1">
            <a:spLocks noChangeArrowheads="1"/>
          </p:cNvSpPr>
          <p:nvPr/>
        </p:nvSpPr>
        <p:spPr bwMode="auto">
          <a:xfrm>
            <a:off x="7236296" y="4437111"/>
            <a:ext cx="1800200" cy="576065"/>
          </a:xfrm>
          <a:prstGeom prst="rect">
            <a:avLst/>
          </a:prstGeom>
          <a:solidFill>
            <a:srgbClr val="FFFFFF"/>
          </a:solidFill>
          <a:ln w="9525" cap="rnd">
            <a:solidFill>
              <a:srgbClr val="000000"/>
            </a:solidFill>
            <a:miter lim="800000"/>
            <a:headEnd/>
            <a:tailEnd/>
          </a:ln>
        </p:spPr>
        <p:txBody>
          <a:bodyPr lIns="36000" rIns="36000" anchor="ctr"/>
          <a:lstStyle/>
          <a:p>
            <a:pPr algn="ctr"/>
            <a:r>
              <a:rPr lang="ru-RU" sz="2000" b="1" dirty="0" smtClean="0">
                <a:solidFill>
                  <a:srgbClr val="FF0000"/>
                </a:solidFill>
              </a:rPr>
              <a:t>непорядковые</a:t>
            </a:r>
            <a:endParaRPr lang="ru-RU" sz="2000" dirty="0"/>
          </a:p>
        </p:txBody>
      </p:sp>
      <p:sp>
        <p:nvSpPr>
          <p:cNvPr id="66" name="Text Box 31"/>
          <p:cNvSpPr txBox="1">
            <a:spLocks noChangeArrowheads="1"/>
          </p:cNvSpPr>
          <p:nvPr/>
        </p:nvSpPr>
        <p:spPr bwMode="auto">
          <a:xfrm>
            <a:off x="7236296" y="5229200"/>
            <a:ext cx="1800200" cy="504056"/>
          </a:xfrm>
          <a:prstGeom prst="rect">
            <a:avLst/>
          </a:prstGeom>
          <a:solidFill>
            <a:srgbClr val="FFFFFF"/>
          </a:solidFill>
          <a:ln w="9525" cap="rnd">
            <a:solidFill>
              <a:srgbClr val="000000"/>
            </a:solidFill>
            <a:miter lim="800000"/>
            <a:headEnd/>
            <a:tailEnd/>
          </a:ln>
        </p:spPr>
        <p:txBody>
          <a:bodyPr anchor="ctr"/>
          <a:lstStyle/>
          <a:p>
            <a:pPr algn="ctr"/>
            <a:r>
              <a:rPr lang="ru-RU" sz="2000" dirty="0"/>
              <a:t>у</a:t>
            </a:r>
            <a:r>
              <a:rPr lang="ru-RU" sz="2000" dirty="0" smtClean="0"/>
              <a:t>казательные</a:t>
            </a:r>
            <a:endParaRPr lang="ru-RU" sz="2000" dirty="0"/>
          </a:p>
        </p:txBody>
      </p:sp>
      <p:sp>
        <p:nvSpPr>
          <p:cNvPr id="67" name="Line 59"/>
          <p:cNvSpPr>
            <a:spLocks noChangeShapeType="1"/>
          </p:cNvSpPr>
          <p:nvPr/>
        </p:nvSpPr>
        <p:spPr bwMode="auto">
          <a:xfrm>
            <a:off x="7056276" y="4725144"/>
            <a:ext cx="180020" cy="0"/>
          </a:xfrm>
          <a:prstGeom prst="line">
            <a:avLst/>
          </a:prstGeom>
          <a:noFill/>
          <a:ln w="9525" cap="rnd">
            <a:solidFill>
              <a:srgbClr val="000000"/>
            </a:solidFill>
            <a:round/>
            <a:headEnd/>
            <a:tailEnd/>
          </a:ln>
        </p:spPr>
        <p:txBody>
          <a:bodyPr/>
          <a:lstStyle/>
          <a:p>
            <a:endParaRPr lang="ru-RU"/>
          </a:p>
        </p:txBody>
      </p:sp>
      <p:sp>
        <p:nvSpPr>
          <p:cNvPr id="68" name="Line 57"/>
          <p:cNvSpPr>
            <a:spLocks noChangeShapeType="1"/>
          </p:cNvSpPr>
          <p:nvPr/>
        </p:nvSpPr>
        <p:spPr bwMode="auto">
          <a:xfrm rot="60000">
            <a:off x="8174284" y="5013193"/>
            <a:ext cx="3770" cy="215991"/>
          </a:xfrm>
          <a:prstGeom prst="line">
            <a:avLst/>
          </a:prstGeom>
          <a:noFill/>
          <a:ln w="9525" cap="rnd">
            <a:solidFill>
              <a:srgbClr val="000000"/>
            </a:solidFill>
            <a:round/>
            <a:headEnd/>
            <a:tailEnd/>
          </a:ln>
        </p:spPr>
        <p:txBody>
          <a:bodyPr/>
          <a:lstStyle/>
          <a:p>
            <a:endParaRPr lang="ru-RU"/>
          </a:p>
        </p:txBody>
      </p:sp>
      <p:sp>
        <p:nvSpPr>
          <p:cNvPr id="69" name="Line 79"/>
          <p:cNvSpPr>
            <a:spLocks noChangeShapeType="1"/>
          </p:cNvSpPr>
          <p:nvPr/>
        </p:nvSpPr>
        <p:spPr bwMode="auto">
          <a:xfrm>
            <a:off x="6660232" y="4941168"/>
            <a:ext cx="144016" cy="0"/>
          </a:xfrm>
          <a:prstGeom prst="line">
            <a:avLst/>
          </a:prstGeom>
          <a:noFill/>
          <a:ln w="9525" cap="rnd">
            <a:solidFill>
              <a:srgbClr val="000000"/>
            </a:solidFill>
            <a:round/>
            <a:headEnd/>
            <a:tailEnd/>
          </a:ln>
        </p:spPr>
        <p:txBody>
          <a:bodyPr/>
          <a:lstStyle/>
          <a:p>
            <a:endParaRPr lang="ru-RU"/>
          </a:p>
        </p:txBody>
      </p:sp>
      <p:sp>
        <p:nvSpPr>
          <p:cNvPr id="70" name="Text Box 68"/>
          <p:cNvSpPr txBox="1">
            <a:spLocks noChangeArrowheads="1"/>
          </p:cNvSpPr>
          <p:nvPr/>
        </p:nvSpPr>
        <p:spPr bwMode="auto">
          <a:xfrm>
            <a:off x="4067944" y="4509120"/>
            <a:ext cx="1008112" cy="288032"/>
          </a:xfrm>
          <a:prstGeom prst="rect">
            <a:avLst/>
          </a:prstGeom>
          <a:solidFill>
            <a:srgbClr val="FFFFFF"/>
          </a:solidFill>
          <a:ln w="9525" cap="rnd">
            <a:solidFill>
              <a:srgbClr val="000000"/>
            </a:solidFill>
            <a:miter lim="800000"/>
            <a:headEnd/>
            <a:tailEnd/>
          </a:ln>
        </p:spPr>
        <p:txBody>
          <a:bodyPr anchor="b"/>
          <a:lstStyle/>
          <a:p>
            <a:pPr algn="ctr"/>
            <a:r>
              <a:rPr lang="ru-RU" sz="2000" b="1"/>
              <a:t>…</a:t>
            </a:r>
            <a:endParaRPr lang="ru-RU" sz="2000"/>
          </a:p>
        </p:txBody>
      </p:sp>
      <p:sp>
        <p:nvSpPr>
          <p:cNvPr id="71" name="Line 74"/>
          <p:cNvSpPr>
            <a:spLocks noChangeShapeType="1"/>
          </p:cNvSpPr>
          <p:nvPr/>
        </p:nvSpPr>
        <p:spPr bwMode="auto">
          <a:xfrm>
            <a:off x="5076056" y="4149080"/>
            <a:ext cx="144015" cy="0"/>
          </a:xfrm>
          <a:prstGeom prst="line">
            <a:avLst/>
          </a:prstGeom>
          <a:noFill/>
          <a:ln w="9525" cap="rnd">
            <a:solidFill>
              <a:srgbClr val="000000"/>
            </a:solidFill>
            <a:round/>
            <a:headEnd/>
            <a:tailEnd/>
          </a:ln>
        </p:spPr>
        <p:txBody>
          <a:bodyPr/>
          <a:lstStyle/>
          <a:p>
            <a:endParaRPr lang="ru-RU"/>
          </a:p>
        </p:txBody>
      </p:sp>
      <p:sp>
        <p:nvSpPr>
          <p:cNvPr id="72" name="Line 74"/>
          <p:cNvSpPr>
            <a:spLocks noChangeShapeType="1"/>
          </p:cNvSpPr>
          <p:nvPr/>
        </p:nvSpPr>
        <p:spPr bwMode="auto">
          <a:xfrm>
            <a:off x="5076056" y="4653136"/>
            <a:ext cx="144015" cy="0"/>
          </a:xfrm>
          <a:prstGeom prst="line">
            <a:avLst/>
          </a:prstGeom>
          <a:noFill/>
          <a:ln w="9525" cap="rnd">
            <a:solidFill>
              <a:srgbClr val="000000"/>
            </a:solidFill>
            <a:round/>
            <a:headEnd/>
            <a:tailEnd/>
          </a:ln>
        </p:spPr>
        <p:txBody>
          <a:bodyPr/>
          <a:lstStyle/>
          <a:p>
            <a:endParaRPr lang="ru-RU"/>
          </a:p>
        </p:txBody>
      </p:sp>
      <p:sp>
        <p:nvSpPr>
          <p:cNvPr id="7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7783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72"/>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8"/>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3" grpId="0" animBg="1"/>
      <p:bldP spid="14" grpId="0" animBg="1"/>
      <p:bldP spid="15" grpId="0" animBg="1"/>
      <p:bldP spid="17" grpId="0" animBg="1"/>
      <p:bldP spid="18" grpId="0" animBg="1"/>
      <p:bldP spid="19" grpId="0" animBg="1"/>
      <p:bldP spid="20" grpId="0" animBg="1"/>
      <p:bldP spid="21"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68</a:t>
            </a:fld>
            <a:endParaRPr lang="en-US"/>
          </a:p>
        </p:txBody>
      </p:sp>
      <p:graphicFrame>
        <p:nvGraphicFramePr>
          <p:cNvPr id="5" name="Объект 7"/>
          <p:cNvGraphicFramePr>
            <a:graphicFrameLocks/>
          </p:cNvGraphicFramePr>
          <p:nvPr>
            <p:extLst>
              <p:ext uri="{D42A27DB-BD31-4B8C-83A1-F6EECF244321}">
                <p14:modId xmlns:p14="http://schemas.microsoft.com/office/powerpoint/2010/main" val="551668933"/>
              </p:ext>
            </p:extLst>
          </p:nvPr>
        </p:nvGraphicFramePr>
        <p:xfrm>
          <a:off x="683568" y="764704"/>
          <a:ext cx="8064896" cy="5490691"/>
        </p:xfrm>
        <a:graphic>
          <a:graphicData uri="http://schemas.openxmlformats.org/drawingml/2006/table">
            <a:tbl>
              <a:tblPr>
                <a:tableStyleId>{5C22544A-7EE6-4342-B048-85BDC9FD1C3A}</a:tableStyleId>
              </a:tblPr>
              <a:tblGrid>
                <a:gridCol w="1872208"/>
                <a:gridCol w="1116124"/>
                <a:gridCol w="3276364"/>
                <a:gridCol w="1800200"/>
              </a:tblGrid>
              <a:tr h="360040">
                <a:tc>
                  <a:txBody>
                    <a:bodyPr/>
                    <a:lstStyle/>
                    <a:p>
                      <a:pPr algn="ctr"/>
                      <a:r>
                        <a:rPr lang="ru-RU" sz="2000" b="1" dirty="0" smtClean="0"/>
                        <a:t>тип</a:t>
                      </a:r>
                      <a:endParaRPr lang="ru-RU" sz="20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000" b="1" dirty="0" smtClean="0"/>
                        <a:t>Размер в байтах</a:t>
                      </a:r>
                      <a:endParaRPr lang="ru-RU" sz="20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000" b="1" dirty="0" smtClean="0"/>
                        <a:t>диапазон значений</a:t>
                      </a:r>
                      <a:endParaRPr lang="ru-RU" sz="20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000" b="1" dirty="0" smtClean="0"/>
                        <a:t>Точных десятичных знаков</a:t>
                      </a:r>
                      <a:endParaRPr lang="ru-RU" sz="20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65623">
                <a:tc>
                  <a:txBody>
                    <a:bodyPr/>
                    <a:lstStyle/>
                    <a:p>
                      <a:pPr algn="l">
                        <a:lnSpc>
                          <a:spcPct val="80000"/>
                        </a:lnSpc>
                      </a:pPr>
                      <a:r>
                        <a:rPr lang="en-US" sz="2000" strike="noStrike" baseline="0" dirty="0" smtClean="0">
                          <a:solidFill>
                            <a:srgbClr val="0000FF"/>
                          </a:solidFill>
                        </a:rPr>
                        <a:t>bool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1</a:t>
                      </a:r>
                      <a:endParaRPr lang="ru-RU" sz="20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aseline="0" dirty="0" smtClean="0">
                          <a:solidFill>
                            <a:srgbClr val="0000FF"/>
                          </a:solidFill>
                        </a:rPr>
                        <a:t>false</a:t>
                      </a:r>
                      <a:r>
                        <a:rPr lang="en-US" sz="2000" baseline="0" dirty="0" smtClean="0"/>
                        <a:t>, </a:t>
                      </a:r>
                      <a:r>
                        <a:rPr lang="en-US" sz="2000" baseline="0" dirty="0" smtClean="0">
                          <a:solidFill>
                            <a:srgbClr val="0000FF"/>
                          </a:solidFill>
                        </a:rPr>
                        <a:t>true</a:t>
                      </a:r>
                      <a:endParaRPr lang="ru-RU" sz="2000" baseline="0" dirty="0" smtClean="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b="0" kern="1200" dirty="0" smtClean="0">
                          <a:solidFill>
                            <a:schemeClr val="dk1"/>
                          </a:solidFill>
                          <a:latin typeface="+mn-lt"/>
                          <a:ea typeface="+mn-ea"/>
                          <a:cs typeface="+mn-cs"/>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65623">
                <a:tc>
                  <a:txBody>
                    <a:bodyPr/>
                    <a:lstStyle/>
                    <a:p>
                      <a:pPr algn="l">
                        <a:lnSpc>
                          <a:spcPct val="80000"/>
                        </a:lnSpc>
                      </a:pPr>
                      <a:r>
                        <a:rPr lang="en-US" sz="2000" strike="noStrike" baseline="0" dirty="0" smtClean="0">
                          <a:solidFill>
                            <a:schemeClr val="bg1">
                              <a:lumMod val="50000"/>
                            </a:schemeClr>
                          </a:solidFill>
                        </a:rPr>
                        <a:t>signed </a:t>
                      </a:r>
                      <a:r>
                        <a:rPr lang="en-US" sz="2000" b="0" strike="noStrike" baseline="0" dirty="0" smtClean="0">
                          <a:solidFill>
                            <a:srgbClr val="0000FF"/>
                          </a:solidFill>
                        </a:rPr>
                        <a:t>char</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1</a:t>
                      </a:r>
                      <a:endParaRPr lang="ru-RU" sz="20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[-128</a:t>
                      </a:r>
                      <a:r>
                        <a:rPr lang="ru-RU" sz="2000" dirty="0" smtClean="0"/>
                        <a:t> </a:t>
                      </a:r>
                      <a:r>
                        <a:rPr lang="en-US" sz="2000" dirty="0" smtClean="0"/>
                        <a:t>;</a:t>
                      </a:r>
                      <a:r>
                        <a:rPr lang="ru-RU" sz="2000" dirty="0" smtClean="0"/>
                        <a:t> </a:t>
                      </a:r>
                      <a:r>
                        <a:rPr lang="en-US" sz="2000" dirty="0" smtClean="0"/>
                        <a:t>127]</a:t>
                      </a:r>
                      <a:endParaRPr lang="ru-RU" sz="20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0" kern="1200" dirty="0" smtClean="0">
                          <a:solidFill>
                            <a:schemeClr val="tx1">
                              <a:lumMod val="50000"/>
                              <a:lumOff val="50000"/>
                            </a:schemeClr>
                          </a:solidFill>
                          <a:latin typeface="+mn-lt"/>
                          <a:ea typeface="+mn-ea"/>
                          <a:cs typeface="+mn-cs"/>
                        </a:rPr>
                        <a:t>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65623">
                <a:tc>
                  <a:txBody>
                    <a:bodyPr/>
                    <a:lstStyle/>
                    <a:p>
                      <a:pPr algn="l">
                        <a:lnSpc>
                          <a:spcPct val="80000"/>
                        </a:lnSpc>
                      </a:pPr>
                      <a:r>
                        <a:rPr lang="en-US" sz="2000" strike="noStrike" dirty="0" smtClean="0">
                          <a:solidFill>
                            <a:schemeClr val="bg1">
                              <a:lumMod val="50000"/>
                            </a:schemeClr>
                          </a:solidFill>
                        </a:rPr>
                        <a:t>signed </a:t>
                      </a:r>
                      <a:r>
                        <a:rPr lang="en-US" sz="2000" strike="noStrike" dirty="0" smtClean="0">
                          <a:solidFill>
                            <a:srgbClr val="0000FF"/>
                          </a:solidFill>
                        </a:rPr>
                        <a:t>short</a:t>
                      </a:r>
                      <a:r>
                        <a:rPr lang="en-US" sz="2000" strike="noStrike" baseline="0" dirty="0" smtClean="0">
                          <a:solidFill>
                            <a:srgbClr val="0000FF"/>
                          </a:solidFill>
                        </a:rPr>
                        <a:t> </a:t>
                      </a:r>
                      <a:r>
                        <a:rPr lang="en-US" sz="2000" strike="noStrike" baseline="0" dirty="0" smtClean="0">
                          <a:solidFill>
                            <a:schemeClr val="bg1">
                              <a:lumMod val="50000"/>
                            </a:schemeClr>
                          </a:solidFill>
                        </a:rPr>
                        <a:t>int</a:t>
                      </a:r>
                      <a:endParaRPr lang="en-US" sz="2000" strike="noStrike" dirty="0" smtClean="0">
                        <a:solidFill>
                          <a:schemeClr val="bg1">
                            <a:lumMod val="50000"/>
                          </a:schemeClr>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ru-RU" sz="2000" dirty="0" smtClean="0"/>
                        <a:t>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[-32768</a:t>
                      </a:r>
                      <a:r>
                        <a:rPr lang="ru-RU" sz="2000" dirty="0" smtClean="0"/>
                        <a:t> </a:t>
                      </a:r>
                      <a:r>
                        <a:rPr lang="en-US" sz="2000" dirty="0" smtClean="0"/>
                        <a:t>;</a:t>
                      </a:r>
                      <a:r>
                        <a:rPr lang="ru-RU" sz="2000" dirty="0" smtClean="0"/>
                        <a:t> </a:t>
                      </a:r>
                      <a:r>
                        <a:rPr lang="en-US" sz="2000" dirty="0" smtClean="0"/>
                        <a:t>32767]</a:t>
                      </a:r>
                      <a:endParaRPr lang="ru-RU" sz="20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0" dirty="0" smtClean="0">
                          <a:solidFill>
                            <a:schemeClr val="tx1">
                              <a:lumMod val="50000"/>
                              <a:lumOff val="50000"/>
                            </a:schemeClr>
                          </a:solidFill>
                        </a:rPr>
                        <a:t>4</a:t>
                      </a:r>
                      <a:endParaRPr lang="ru-RU" sz="2000" b="0" dirty="0" smtClean="0">
                        <a:solidFill>
                          <a:schemeClr val="tx1">
                            <a:lumMod val="50000"/>
                            <a:lumOff val="50000"/>
                          </a:schemeClr>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928119">
                <a:tc>
                  <a:txBody>
                    <a:bodyPr/>
                    <a:lstStyle/>
                    <a:p>
                      <a:pPr algn="l">
                        <a:lnSpc>
                          <a:spcPct val="80000"/>
                        </a:lnSpc>
                        <a:spcBef>
                          <a:spcPts val="0"/>
                        </a:spcBef>
                        <a:spcAft>
                          <a:spcPts val="0"/>
                        </a:spcAft>
                      </a:pPr>
                      <a:r>
                        <a:rPr lang="en-US" sz="2000" strike="noStrike" dirty="0" smtClean="0">
                          <a:solidFill>
                            <a:schemeClr val="bg1">
                              <a:lumMod val="50000"/>
                            </a:schemeClr>
                          </a:solidFill>
                        </a:rPr>
                        <a:t>signed</a:t>
                      </a:r>
                      <a:r>
                        <a:rPr lang="en-US" sz="2000" strike="noStrike" baseline="0" dirty="0" smtClean="0">
                          <a:solidFill>
                            <a:schemeClr val="bg1">
                              <a:lumMod val="50000"/>
                            </a:schemeClr>
                          </a:solidFill>
                        </a:rPr>
                        <a:t> </a:t>
                      </a:r>
                      <a:r>
                        <a:rPr lang="en-US" sz="2000" strike="noStrike" baseline="0" dirty="0" smtClean="0">
                          <a:solidFill>
                            <a:srgbClr val="0000FF"/>
                          </a:solidFill>
                        </a:rPr>
                        <a:t>int</a:t>
                      </a:r>
                    </a:p>
                    <a:p>
                      <a:pPr algn="l">
                        <a:lnSpc>
                          <a:spcPct val="80000"/>
                        </a:lnSpc>
                        <a:spcBef>
                          <a:spcPts val="0"/>
                        </a:spcBef>
                        <a:spcAft>
                          <a:spcPts val="0"/>
                        </a:spcAft>
                      </a:pPr>
                      <a:r>
                        <a:rPr lang="en-US" sz="2000" strike="noStrike" baseline="0" dirty="0" smtClean="0">
                          <a:solidFill>
                            <a:schemeClr val="bg1">
                              <a:lumMod val="50000"/>
                            </a:schemeClr>
                          </a:solidFill>
                        </a:rPr>
                        <a:t>signed</a:t>
                      </a:r>
                      <a:r>
                        <a:rPr lang="en-US" sz="2000" strike="noStrike" baseline="0" dirty="0" smtClean="0"/>
                        <a:t> </a:t>
                      </a:r>
                      <a:r>
                        <a:rPr lang="en-US" sz="2000" strike="noStrike" baseline="0" dirty="0" smtClean="0">
                          <a:solidFill>
                            <a:srgbClr val="0000FF"/>
                          </a:solidFill>
                        </a:rPr>
                        <a:t>__int32</a:t>
                      </a:r>
                    </a:p>
                    <a:p>
                      <a:pPr marL="0" marR="0" indent="0" algn="l" defTabSz="914400" rtl="0" eaLnBrk="1" fontAlgn="auto" latinLnBrk="0" hangingPunct="1">
                        <a:lnSpc>
                          <a:spcPct val="80000"/>
                        </a:lnSpc>
                        <a:spcBef>
                          <a:spcPts val="0"/>
                        </a:spcBef>
                        <a:spcAft>
                          <a:spcPts val="0"/>
                        </a:spcAft>
                        <a:buClrTx/>
                        <a:buSzTx/>
                        <a:buFontTx/>
                        <a:buNone/>
                        <a:tabLst/>
                        <a:defRPr/>
                      </a:pPr>
                      <a:r>
                        <a:rPr lang="en-US" sz="2000" strike="noStrike" dirty="0" smtClean="0">
                          <a:solidFill>
                            <a:schemeClr val="bg1">
                              <a:lumMod val="50000"/>
                            </a:schemeClr>
                          </a:solidFill>
                        </a:rPr>
                        <a:t>signed</a:t>
                      </a:r>
                      <a:r>
                        <a:rPr lang="en-US" sz="2000" strike="noStrike" baseline="0" dirty="0" smtClean="0">
                          <a:solidFill>
                            <a:schemeClr val="bg1">
                              <a:lumMod val="50000"/>
                            </a:schemeClr>
                          </a:solidFill>
                        </a:rPr>
                        <a:t> </a:t>
                      </a:r>
                      <a:r>
                        <a:rPr lang="en-US" sz="2000" strike="noStrike" baseline="0" dirty="0" smtClean="0">
                          <a:solidFill>
                            <a:srgbClr val="0000FF"/>
                          </a:solidFill>
                        </a:rPr>
                        <a:t>long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000" smtClean="0"/>
                        <a:t>4</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000" dirty="0" smtClean="0"/>
                        <a:t>[-</a:t>
                      </a:r>
                      <a:r>
                        <a:rPr lang="ru-RU" sz="2000" dirty="0" smtClean="0"/>
                        <a:t>2</a:t>
                      </a:r>
                      <a:r>
                        <a:rPr lang="en-US" sz="2000" dirty="0" smtClean="0"/>
                        <a:t> </a:t>
                      </a:r>
                      <a:r>
                        <a:rPr lang="ru-RU" sz="2000" dirty="0" smtClean="0"/>
                        <a:t>147</a:t>
                      </a:r>
                      <a:r>
                        <a:rPr lang="en-US" sz="2000" dirty="0" smtClean="0"/>
                        <a:t> </a:t>
                      </a:r>
                      <a:r>
                        <a:rPr lang="ru-RU" sz="2000" dirty="0" smtClean="0"/>
                        <a:t>483</a:t>
                      </a:r>
                      <a:r>
                        <a:rPr lang="en-US" sz="2000" dirty="0" smtClean="0"/>
                        <a:t> </a:t>
                      </a:r>
                      <a:r>
                        <a:rPr lang="ru-RU" sz="2000" dirty="0" smtClean="0"/>
                        <a:t>64</a:t>
                      </a:r>
                      <a:r>
                        <a:rPr lang="en-US" sz="2000" dirty="0" smtClean="0"/>
                        <a:t>8;</a:t>
                      </a:r>
                    </a:p>
                    <a:p>
                      <a:pPr algn="ctr"/>
                      <a:r>
                        <a:rPr lang="en-US" sz="2000" dirty="0" smtClean="0"/>
                        <a:t>   </a:t>
                      </a:r>
                      <a:r>
                        <a:rPr lang="ru-RU" sz="2000" dirty="0" smtClean="0"/>
                        <a:t>2</a:t>
                      </a:r>
                      <a:r>
                        <a:rPr lang="en-US" sz="2000" dirty="0" smtClean="0"/>
                        <a:t> </a:t>
                      </a:r>
                      <a:r>
                        <a:rPr lang="ru-RU" sz="2000" dirty="0" smtClean="0"/>
                        <a:t>147</a:t>
                      </a:r>
                      <a:r>
                        <a:rPr lang="en-US" sz="2000" dirty="0" smtClean="0"/>
                        <a:t> </a:t>
                      </a:r>
                      <a:r>
                        <a:rPr lang="ru-RU" sz="2000" dirty="0" smtClean="0"/>
                        <a:t>483</a:t>
                      </a:r>
                      <a:r>
                        <a:rPr lang="en-US" sz="2000" dirty="0" smtClean="0"/>
                        <a:t> </a:t>
                      </a:r>
                      <a:r>
                        <a:rPr lang="ru-RU" sz="2000" dirty="0" smtClean="0"/>
                        <a:t>647</a:t>
                      </a:r>
                      <a:r>
                        <a:rPr lang="en-US" sz="2000" dirty="0" smtClean="0"/>
                        <a:t>]</a:t>
                      </a:r>
                      <a:endParaRPr lang="ru-RU" sz="20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kern="1200" smtClean="0">
                          <a:solidFill>
                            <a:schemeClr val="tx1">
                              <a:lumMod val="50000"/>
                              <a:lumOff val="50000"/>
                            </a:schemeClr>
                          </a:solidFill>
                          <a:latin typeface="+mn-lt"/>
                          <a:ea typeface="+mn-ea"/>
                          <a:cs typeface="+mn-cs"/>
                        </a:rPr>
                        <a:t>9</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646871">
                <a:tc>
                  <a:txBody>
                    <a:bodyPr/>
                    <a:lstStyle/>
                    <a:p>
                      <a:pPr algn="l">
                        <a:lnSpc>
                          <a:spcPct val="80000"/>
                        </a:lnSpc>
                      </a:pPr>
                      <a:r>
                        <a:rPr lang="en-US" sz="2000" strike="noStrike" dirty="0" smtClean="0">
                          <a:solidFill>
                            <a:schemeClr val="bg1">
                              <a:lumMod val="50000"/>
                            </a:schemeClr>
                          </a:solidFill>
                        </a:rPr>
                        <a:t>signed</a:t>
                      </a:r>
                      <a:r>
                        <a:rPr lang="en-US" sz="2000" strike="noStrike" baseline="0" dirty="0" smtClean="0">
                          <a:solidFill>
                            <a:schemeClr val="bg1">
                              <a:lumMod val="50000"/>
                            </a:schemeClr>
                          </a:solidFill>
                        </a:rPr>
                        <a:t> </a:t>
                      </a:r>
                      <a:r>
                        <a:rPr lang="en-US" sz="2000" strike="noStrike" dirty="0" smtClean="0">
                          <a:solidFill>
                            <a:srgbClr val="0000FF"/>
                          </a:solidFill>
                        </a:rPr>
                        <a:t>__int64</a:t>
                      </a:r>
                    </a:p>
                    <a:p>
                      <a:pPr algn="l">
                        <a:lnSpc>
                          <a:spcPct val="80000"/>
                        </a:lnSpc>
                      </a:pPr>
                      <a:r>
                        <a:rPr lang="en-US" sz="2000" strike="noStrike" dirty="0" smtClean="0">
                          <a:solidFill>
                            <a:schemeClr val="bg1">
                              <a:lumMod val="50000"/>
                            </a:schemeClr>
                          </a:solidFill>
                        </a:rPr>
                        <a:t>signed</a:t>
                      </a:r>
                      <a:r>
                        <a:rPr lang="en-US" sz="2000" strike="noStrike" baseline="0" dirty="0" smtClean="0">
                          <a:solidFill>
                            <a:schemeClr val="bg1">
                              <a:lumMod val="50000"/>
                            </a:schemeClr>
                          </a:solidFill>
                        </a:rPr>
                        <a:t> </a:t>
                      </a:r>
                      <a:r>
                        <a:rPr lang="en-US" sz="2000" strike="noStrike" dirty="0" smtClean="0">
                          <a:solidFill>
                            <a:srgbClr val="0000FF"/>
                          </a:solidFill>
                        </a:rPr>
                        <a:t>long long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000" smtClean="0"/>
                        <a:t>8</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a:t>
                      </a:r>
                      <a:r>
                        <a:rPr lang="ru-RU" sz="2000" dirty="0" smtClean="0"/>
                        <a:t>9</a:t>
                      </a:r>
                      <a:r>
                        <a:rPr lang="en-US" sz="2000" dirty="0" smtClean="0"/>
                        <a:t> </a:t>
                      </a:r>
                      <a:r>
                        <a:rPr lang="ru-RU" sz="2000" dirty="0" smtClean="0"/>
                        <a:t>223</a:t>
                      </a:r>
                      <a:r>
                        <a:rPr lang="en-US" sz="2000" dirty="0" smtClean="0"/>
                        <a:t> </a:t>
                      </a:r>
                      <a:r>
                        <a:rPr lang="ru-RU" sz="2000" dirty="0" smtClean="0"/>
                        <a:t>372</a:t>
                      </a:r>
                      <a:r>
                        <a:rPr lang="en-US" sz="2000" dirty="0" smtClean="0"/>
                        <a:t> </a:t>
                      </a:r>
                      <a:r>
                        <a:rPr lang="ru-RU" sz="2000" dirty="0" smtClean="0"/>
                        <a:t>036</a:t>
                      </a:r>
                      <a:r>
                        <a:rPr lang="en-US" sz="2000" dirty="0" smtClean="0"/>
                        <a:t> </a:t>
                      </a:r>
                      <a:r>
                        <a:rPr lang="ru-RU" sz="2000" dirty="0" smtClean="0"/>
                        <a:t>854</a:t>
                      </a:r>
                      <a:r>
                        <a:rPr lang="en-US" sz="2000" dirty="0" smtClean="0"/>
                        <a:t> </a:t>
                      </a:r>
                      <a:r>
                        <a:rPr lang="ru-RU" sz="2000" dirty="0" smtClean="0"/>
                        <a:t>775</a:t>
                      </a:r>
                      <a:r>
                        <a:rPr lang="en-US" sz="2000" dirty="0" smtClean="0"/>
                        <a:t> </a:t>
                      </a:r>
                      <a:r>
                        <a:rPr lang="ru-RU" sz="2000" dirty="0" smtClean="0"/>
                        <a:t>80</a:t>
                      </a:r>
                      <a:r>
                        <a:rPr lang="en-US" sz="2000" dirty="0" smtClean="0"/>
                        <a:t>8;</a:t>
                      </a:r>
                    </a:p>
                    <a:p>
                      <a:pPr algn="ctr">
                        <a:lnSpc>
                          <a:spcPct val="80000"/>
                        </a:lnSpc>
                      </a:pPr>
                      <a:r>
                        <a:rPr lang="en-US" sz="2000" dirty="0" smtClean="0"/>
                        <a:t>   </a:t>
                      </a:r>
                      <a:r>
                        <a:rPr lang="ru-RU" sz="2000" dirty="0" smtClean="0"/>
                        <a:t>9</a:t>
                      </a:r>
                      <a:r>
                        <a:rPr lang="en-US" sz="2000" dirty="0" smtClean="0"/>
                        <a:t> </a:t>
                      </a:r>
                      <a:r>
                        <a:rPr lang="ru-RU" sz="2000" dirty="0" smtClean="0"/>
                        <a:t>223</a:t>
                      </a:r>
                      <a:r>
                        <a:rPr lang="en-US" sz="2000" dirty="0" smtClean="0"/>
                        <a:t> </a:t>
                      </a:r>
                      <a:r>
                        <a:rPr lang="ru-RU" sz="2000" dirty="0" smtClean="0"/>
                        <a:t>372</a:t>
                      </a:r>
                      <a:r>
                        <a:rPr lang="en-US" sz="2000" dirty="0" smtClean="0"/>
                        <a:t> </a:t>
                      </a:r>
                      <a:r>
                        <a:rPr lang="ru-RU" sz="2000" dirty="0" smtClean="0"/>
                        <a:t>036</a:t>
                      </a:r>
                      <a:r>
                        <a:rPr lang="en-US" sz="2000" dirty="0" smtClean="0"/>
                        <a:t> </a:t>
                      </a:r>
                      <a:r>
                        <a:rPr lang="ru-RU" sz="2000" dirty="0" smtClean="0"/>
                        <a:t>854</a:t>
                      </a:r>
                      <a:r>
                        <a:rPr lang="en-US" sz="2000" dirty="0" smtClean="0"/>
                        <a:t> </a:t>
                      </a:r>
                      <a:r>
                        <a:rPr lang="ru-RU" sz="2000" dirty="0" smtClean="0"/>
                        <a:t>775</a:t>
                      </a:r>
                      <a:r>
                        <a:rPr lang="en-US" sz="2000" dirty="0" smtClean="0"/>
                        <a:t> </a:t>
                      </a:r>
                      <a:r>
                        <a:rPr lang="ru-RU" sz="2000" dirty="0" smtClean="0"/>
                        <a:t>80</a:t>
                      </a:r>
                      <a:r>
                        <a:rPr lang="en-US" sz="2000" dirty="0" smtClean="0"/>
                        <a:t>7]</a:t>
                      </a:r>
                      <a:endParaRPr lang="ru-RU" sz="2000" kern="1200" baseline="30000" dirty="0" smtClean="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lumMod val="50000"/>
                              <a:lumOff val="50000"/>
                            </a:schemeClr>
                          </a:solidFill>
                        </a:rPr>
                        <a:t>18</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434875">
                <a:tc>
                  <a:txBody>
                    <a:bodyPr/>
                    <a:lstStyle/>
                    <a:p>
                      <a:pPr algn="l"/>
                      <a:r>
                        <a:rPr lang="en-US" sz="2000" strike="noStrike" dirty="0" smtClean="0">
                          <a:solidFill>
                            <a:srgbClr val="0000FF"/>
                          </a:solidFill>
                        </a:rPr>
                        <a:t>float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000" smtClean="0"/>
                        <a:t>4</a:t>
                      </a:r>
                      <a:endParaRPr lang="ru-RU" sz="200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effectLst/>
                          <a:latin typeface="+mn-lt"/>
                          <a:ea typeface="+mn-ea"/>
                          <a:cs typeface="+mn-cs"/>
                        </a:rPr>
                        <a:t>[-3.4 </a:t>
                      </a:r>
                      <a:r>
                        <a:rPr lang="en-US" sz="2000" kern="1200" baseline="0" dirty="0" smtClean="0">
                          <a:solidFill>
                            <a:schemeClr val="dk1"/>
                          </a:solidFill>
                          <a:effectLst/>
                          <a:latin typeface="Calibri" panose="020F0502020204030204" pitchFamily="34" charset="0"/>
                          <a:ea typeface="+mn-ea"/>
                          <a:cs typeface="+mn-cs"/>
                        </a:rPr>
                        <a:t>· 10</a:t>
                      </a:r>
                      <a:r>
                        <a:rPr lang="en-US" sz="2000" kern="1200" baseline="30000" dirty="0" smtClean="0">
                          <a:solidFill>
                            <a:schemeClr val="dk1"/>
                          </a:solidFill>
                          <a:effectLst/>
                          <a:latin typeface="Calibri" panose="020F0502020204030204" pitchFamily="34" charset="0"/>
                          <a:ea typeface="+mn-ea"/>
                          <a:cs typeface="+mn-cs"/>
                        </a:rPr>
                        <a:t>38 </a:t>
                      </a:r>
                      <a:r>
                        <a:rPr lang="en-US" sz="2000" dirty="0" smtClean="0"/>
                        <a:t>; </a:t>
                      </a:r>
                      <a:r>
                        <a:rPr lang="en-US" sz="2000" kern="1200" baseline="0" dirty="0" smtClean="0">
                          <a:solidFill>
                            <a:schemeClr val="dk1"/>
                          </a:solidFill>
                          <a:effectLst/>
                          <a:latin typeface="+mn-lt"/>
                          <a:ea typeface="+mn-ea"/>
                          <a:cs typeface="+mn-cs"/>
                        </a:rPr>
                        <a:t>3.4 </a:t>
                      </a:r>
                      <a:r>
                        <a:rPr lang="en-US" sz="2000" kern="1200" baseline="0" dirty="0" smtClean="0">
                          <a:solidFill>
                            <a:schemeClr val="dk1"/>
                          </a:solidFill>
                          <a:effectLst/>
                          <a:latin typeface="Calibri" panose="020F0502020204030204" pitchFamily="34" charset="0"/>
                          <a:ea typeface="+mn-ea"/>
                          <a:cs typeface="+mn-cs"/>
                        </a:rPr>
                        <a:t>· 10</a:t>
                      </a:r>
                      <a:r>
                        <a:rPr lang="en-US" sz="2000" kern="1200" baseline="30000" dirty="0" smtClean="0">
                          <a:solidFill>
                            <a:schemeClr val="dk1"/>
                          </a:solidFill>
                          <a:effectLst/>
                          <a:latin typeface="Calibri" panose="020F0502020204030204" pitchFamily="34" charset="0"/>
                          <a:ea typeface="+mn-ea"/>
                          <a:cs typeface="+mn-cs"/>
                        </a:rPr>
                        <a:t>38</a:t>
                      </a:r>
                      <a:r>
                        <a:rPr lang="en-US" sz="2000" dirty="0" smtClean="0"/>
                        <a:t>]</a:t>
                      </a:r>
                      <a:endParaRPr lang="ru-RU" sz="2000" kern="1200" baseline="30000" dirty="0" smtClean="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7</a:t>
                      </a:r>
                      <a:endParaRPr lang="en-US" sz="2000" dirty="0" smtClean="0">
                        <a:solidFill>
                          <a:schemeClr val="bg1">
                            <a:lumMod val="50000"/>
                          </a:schemeClr>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646871">
                <a:tc>
                  <a:txBody>
                    <a:bodyPr/>
                    <a:lstStyle/>
                    <a:p>
                      <a:pPr algn="l">
                        <a:lnSpc>
                          <a:spcPct val="80000"/>
                        </a:lnSpc>
                      </a:pPr>
                      <a:r>
                        <a:rPr lang="en-US" sz="2000" strike="noStrike" dirty="0" smtClean="0">
                          <a:solidFill>
                            <a:srgbClr val="0000FF"/>
                          </a:solidFill>
                        </a:rPr>
                        <a:t>double</a:t>
                      </a:r>
                    </a:p>
                    <a:p>
                      <a:pPr algn="l">
                        <a:lnSpc>
                          <a:spcPct val="80000"/>
                        </a:lnSpc>
                      </a:pPr>
                      <a:r>
                        <a:rPr lang="en-US" sz="2000" strike="noStrike" dirty="0" smtClean="0">
                          <a:solidFill>
                            <a:srgbClr val="0000FF"/>
                          </a:solidFill>
                        </a:rPr>
                        <a:t>long double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000" smtClean="0"/>
                        <a:t>8</a:t>
                      </a:r>
                      <a:endParaRPr lang="ru-RU" sz="200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effectLst/>
                          <a:latin typeface="+mn-lt"/>
                          <a:ea typeface="+mn-ea"/>
                          <a:cs typeface="+mn-cs"/>
                        </a:rPr>
                        <a:t>[-1.7 </a:t>
                      </a:r>
                      <a:r>
                        <a:rPr lang="en-US" sz="2000" kern="1200" baseline="0" dirty="0" smtClean="0">
                          <a:solidFill>
                            <a:schemeClr val="dk1"/>
                          </a:solidFill>
                          <a:effectLst/>
                          <a:latin typeface="Calibri" panose="020F0502020204030204" pitchFamily="34" charset="0"/>
                          <a:ea typeface="+mn-ea"/>
                          <a:cs typeface="+mn-cs"/>
                        </a:rPr>
                        <a:t>· 10</a:t>
                      </a:r>
                      <a:r>
                        <a:rPr lang="en-US" sz="2000" kern="1200" baseline="30000" dirty="0" smtClean="0">
                          <a:solidFill>
                            <a:schemeClr val="dk1"/>
                          </a:solidFill>
                          <a:effectLst/>
                          <a:latin typeface="Calibri" panose="020F0502020204030204" pitchFamily="34" charset="0"/>
                          <a:ea typeface="+mn-ea"/>
                          <a:cs typeface="+mn-cs"/>
                        </a:rPr>
                        <a:t>308 </a:t>
                      </a:r>
                      <a:r>
                        <a:rPr lang="en-US" sz="2000" dirty="0" smtClean="0"/>
                        <a:t>; </a:t>
                      </a:r>
                      <a:r>
                        <a:rPr lang="en-US" sz="2000" kern="1200" baseline="0" dirty="0" smtClean="0">
                          <a:solidFill>
                            <a:schemeClr val="dk1"/>
                          </a:solidFill>
                          <a:effectLst/>
                          <a:latin typeface="+mn-lt"/>
                          <a:ea typeface="+mn-ea"/>
                          <a:cs typeface="+mn-cs"/>
                        </a:rPr>
                        <a:t>1.7 </a:t>
                      </a:r>
                      <a:r>
                        <a:rPr lang="en-US" sz="2000" kern="1200" baseline="0" dirty="0" smtClean="0">
                          <a:solidFill>
                            <a:schemeClr val="dk1"/>
                          </a:solidFill>
                          <a:effectLst/>
                          <a:latin typeface="Calibri" panose="020F0502020204030204" pitchFamily="34" charset="0"/>
                          <a:ea typeface="+mn-ea"/>
                          <a:cs typeface="+mn-cs"/>
                        </a:rPr>
                        <a:t>· 10</a:t>
                      </a:r>
                      <a:r>
                        <a:rPr lang="en-US" sz="2000" kern="1200" baseline="30000" dirty="0" smtClean="0">
                          <a:solidFill>
                            <a:schemeClr val="dk1"/>
                          </a:solidFill>
                          <a:effectLst/>
                          <a:latin typeface="Calibri" panose="020F0502020204030204" pitchFamily="34" charset="0"/>
                          <a:ea typeface="+mn-ea"/>
                          <a:cs typeface="+mn-cs"/>
                        </a:rPr>
                        <a:t>308</a:t>
                      </a:r>
                      <a:r>
                        <a:rPr lang="en-US" sz="2000" dirty="0" smtClean="0"/>
                        <a:t>]</a:t>
                      </a:r>
                      <a:endParaRPr lang="ru-RU" sz="2000" kern="1200" baseline="30000" dirty="0" smtClean="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15</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65623">
                <a:tc>
                  <a:txBody>
                    <a:bodyPr/>
                    <a:lstStyle/>
                    <a:p>
                      <a:pPr algn="l">
                        <a:lnSpc>
                          <a:spcPct val="80000"/>
                        </a:lnSpc>
                      </a:pPr>
                      <a:r>
                        <a:rPr lang="en-US" sz="2000" strike="noStrike" dirty="0" smtClean="0">
                          <a:solidFill>
                            <a:srgbClr val="0000FF"/>
                          </a:solidFill>
                        </a:rPr>
                        <a:t>void</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aseline="0" dirty="0" smtClean="0">
                          <a:solidFill>
                            <a:schemeClr val="tx1"/>
                          </a:solidFill>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aseline="0" dirty="0" smtClean="0">
                          <a:solidFill>
                            <a:schemeClr val="tx1"/>
                          </a:solidFill>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aseline="0" dirty="0" smtClean="0">
                          <a:solidFill>
                            <a:schemeClr val="tx1"/>
                          </a:solidFill>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65623">
                <a:tc>
                  <a:txBody>
                    <a:bodyPr/>
                    <a:lstStyle/>
                    <a:p>
                      <a:pPr algn="l">
                        <a:lnSpc>
                          <a:spcPct val="80000"/>
                        </a:lnSpc>
                      </a:pPr>
                      <a:r>
                        <a:rPr lang="en-US" sz="2000" strike="noStrike" dirty="0" smtClean="0">
                          <a:solidFill>
                            <a:srgbClr val="0000FF"/>
                          </a:solidFill>
                        </a:rPr>
                        <a:t>void </a:t>
                      </a:r>
                      <a:r>
                        <a:rPr lang="en-US" sz="2000" strike="noStrike" dirty="0" smtClean="0">
                          <a:solidFill>
                            <a:schemeClr val="tx1"/>
                          </a:solidFill>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lnSpc>
                          <a:spcPct val="80000"/>
                        </a:lnSpc>
                      </a:pPr>
                      <a:r>
                        <a:rPr lang="en-US" sz="2000" dirty="0" smtClean="0"/>
                        <a:t>4 /</a:t>
                      </a:r>
                      <a:r>
                        <a:rPr lang="en-US" sz="2000" baseline="0" dirty="0" smtClean="0"/>
                        <a:t> 8</a:t>
                      </a:r>
                      <a:endParaRPr lang="ru-RU" sz="20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000" kern="1200" baseline="30000" smtClean="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2000" baseline="0" dirty="0" smtClean="0">
                          <a:solidFill>
                            <a:schemeClr val="tx1"/>
                          </a:solidFill>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6" name="Rectangle 2"/>
          <p:cNvSpPr txBox="1">
            <a:spLocks noChangeArrowheads="1"/>
          </p:cNvSpPr>
          <p:nvPr/>
        </p:nvSpPr>
        <p:spPr>
          <a:xfrm>
            <a:off x="687527" y="228600"/>
            <a:ext cx="8015287" cy="536104"/>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Простые стандартные типы данных</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077866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69</a:t>
            </a:fld>
            <a:endParaRPr lang="en-US"/>
          </a:p>
        </p:txBody>
      </p:sp>
      <p:graphicFrame>
        <p:nvGraphicFramePr>
          <p:cNvPr id="5" name="Объект 7"/>
          <p:cNvGraphicFramePr>
            <a:graphicFrameLocks/>
          </p:cNvGraphicFramePr>
          <p:nvPr>
            <p:extLst>
              <p:ext uri="{D42A27DB-BD31-4B8C-83A1-F6EECF244321}">
                <p14:modId xmlns:p14="http://schemas.microsoft.com/office/powerpoint/2010/main" val="4009577474"/>
              </p:ext>
            </p:extLst>
          </p:nvPr>
        </p:nvGraphicFramePr>
        <p:xfrm>
          <a:off x="1043608" y="1376772"/>
          <a:ext cx="7056784" cy="4391357"/>
        </p:xfrm>
        <a:graphic>
          <a:graphicData uri="http://schemas.openxmlformats.org/drawingml/2006/table">
            <a:tbl>
              <a:tblPr>
                <a:tableStyleId>{5C22544A-7EE6-4342-B048-85BDC9FD1C3A}</a:tableStyleId>
              </a:tblPr>
              <a:tblGrid>
                <a:gridCol w="2592288"/>
                <a:gridCol w="1224136"/>
                <a:gridCol w="936104"/>
                <a:gridCol w="2304256"/>
              </a:tblGrid>
              <a:tr h="367347">
                <a:tc>
                  <a:txBody>
                    <a:bodyPr/>
                    <a:lstStyle/>
                    <a:p>
                      <a:pPr algn="ctr"/>
                      <a:r>
                        <a:rPr lang="ru-RU" sz="2400" b="1" dirty="0" smtClean="0"/>
                        <a:t>тип</a:t>
                      </a:r>
                      <a:endParaRPr lang="ru-RU" sz="24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b="1" smtClean="0"/>
                        <a:t>размер</a:t>
                      </a:r>
                      <a:endParaRPr lang="ru-RU" sz="2400" b="1"/>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gridSpan="2">
                  <a:txBody>
                    <a:bodyPr/>
                    <a:lstStyle/>
                    <a:p>
                      <a:pPr algn="ctr"/>
                      <a:r>
                        <a:rPr lang="ru-RU" sz="2400" b="1" dirty="0" smtClean="0"/>
                        <a:t>диапазон значений</a:t>
                      </a:r>
                      <a:endParaRPr lang="ru-RU" sz="24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xBody>
                    <a:bodyPr/>
                    <a:lstStyle/>
                    <a:p>
                      <a:pPr algn="ctr"/>
                      <a:endParaRPr lang="ru-RU" dirty="0"/>
                    </a:p>
                  </a:txBody>
                  <a:tcPr anchor="ctr"/>
                </a:tc>
              </a:tr>
              <a:tr h="661225">
                <a:tc>
                  <a:txBody>
                    <a:bodyPr/>
                    <a:lstStyle/>
                    <a:p>
                      <a:r>
                        <a:rPr lang="en-US" sz="2400" dirty="0" smtClean="0">
                          <a:solidFill>
                            <a:srgbClr val="0000FF"/>
                          </a:solidFill>
                        </a:rPr>
                        <a:t>unsigned</a:t>
                      </a:r>
                      <a:r>
                        <a:rPr lang="en-US" sz="2400" baseline="0" dirty="0" smtClean="0">
                          <a:solidFill>
                            <a:srgbClr val="0000FF"/>
                          </a:solidFill>
                        </a:rPr>
                        <a:t> char</a:t>
                      </a:r>
                    </a:p>
                    <a:p>
                      <a:r>
                        <a:rPr lang="en-US" sz="2400" baseline="0" dirty="0" smtClean="0">
                          <a:solidFill>
                            <a:srgbClr val="0000FF"/>
                          </a:solidFill>
                        </a:rPr>
                        <a:t>unsigned __int8</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smtClean="0"/>
                        <a:t>1 </a:t>
                      </a:r>
                      <a:r>
                        <a:rPr lang="ru-RU" sz="2400" smtClean="0"/>
                        <a:t>байт</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0</a:t>
                      </a:r>
                      <a:endParaRPr lang="ru-RU" sz="24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255</a:t>
                      </a:r>
                    </a:p>
                    <a:p>
                      <a:pPr marL="0" marR="0" indent="0" algn="ctr" defTabSz="914400" rtl="0" eaLnBrk="1" fontAlgn="auto" latinLnBrk="0" hangingPunct="1">
                        <a:lnSpc>
                          <a:spcPct val="100000"/>
                        </a:lnSpc>
                        <a:spcBef>
                          <a:spcPts val="0"/>
                        </a:spcBef>
                        <a:spcAft>
                          <a:spcPts val="0"/>
                        </a:spcAft>
                        <a:buClrTx/>
                        <a:buSzTx/>
                        <a:buFontTx/>
                        <a:buNone/>
                        <a:tabLst/>
                        <a:defRPr/>
                      </a:pPr>
                      <a:r>
                        <a:rPr lang="ru-RU" sz="2400" kern="1200" smtClean="0">
                          <a:solidFill>
                            <a:schemeClr val="dk1"/>
                          </a:solidFill>
                          <a:effectLst/>
                          <a:latin typeface="+mn-lt"/>
                          <a:ea typeface="+mn-ea"/>
                          <a:cs typeface="+mn-cs"/>
                        </a:rPr>
                        <a:t>(2</a:t>
                      </a:r>
                      <a:r>
                        <a:rPr lang="ru-RU" sz="2400" kern="1200" baseline="30000" smtClean="0">
                          <a:solidFill>
                            <a:schemeClr val="dk1"/>
                          </a:solidFill>
                          <a:effectLst/>
                          <a:latin typeface="+mn-lt"/>
                          <a:ea typeface="+mn-ea"/>
                          <a:cs typeface="+mn-cs"/>
                        </a:rPr>
                        <a:t>8</a:t>
                      </a:r>
                      <a:r>
                        <a:rPr lang="ru-RU" sz="2400" kern="1200" smtClean="0">
                          <a:solidFill>
                            <a:schemeClr val="dk1"/>
                          </a:solidFill>
                          <a:effectLst/>
                          <a:latin typeface="+mn-lt"/>
                          <a:ea typeface="+mn-ea"/>
                          <a:cs typeface="+mn-cs"/>
                        </a:rPr>
                        <a:t>-1)</a:t>
                      </a:r>
                      <a:endParaRPr lang="ru-RU" sz="240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661225">
                <a:tc>
                  <a:txBody>
                    <a:bodyPr/>
                    <a:lstStyle/>
                    <a:p>
                      <a:r>
                        <a:rPr lang="en-US" sz="2400" smtClean="0">
                          <a:solidFill>
                            <a:srgbClr val="0000FF"/>
                          </a:solidFill>
                        </a:rPr>
                        <a:t>unsigned short</a:t>
                      </a:r>
                    </a:p>
                    <a:p>
                      <a:r>
                        <a:rPr lang="en-US" sz="2400" smtClean="0">
                          <a:solidFill>
                            <a:srgbClr val="0000FF"/>
                          </a:solidFill>
                        </a:rPr>
                        <a:t>unsigned __int16</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2 байта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0</a:t>
                      </a:r>
                      <a:endParaRPr lang="ru-RU" sz="24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kern="1200" smtClean="0">
                          <a:solidFill>
                            <a:schemeClr val="dk1"/>
                          </a:solidFill>
                          <a:effectLst/>
                          <a:latin typeface="+mn-lt"/>
                          <a:ea typeface="+mn-ea"/>
                          <a:cs typeface="+mn-cs"/>
                        </a:rPr>
                        <a:t>65535</a:t>
                      </a:r>
                      <a:endParaRPr lang="ru-RU" sz="2400" kern="1200" smtClean="0">
                        <a:solidFill>
                          <a:schemeClr val="dk1"/>
                        </a:solidFill>
                        <a:effectLst/>
                        <a:latin typeface="+mn-lt"/>
                        <a:ea typeface="+mn-ea"/>
                        <a:cs typeface="+mn-cs"/>
                      </a:endParaRPr>
                    </a:p>
                    <a:p>
                      <a:pPr algn="ctr"/>
                      <a:r>
                        <a:rPr lang="ru-RU" sz="2400" kern="1200" smtClean="0">
                          <a:solidFill>
                            <a:schemeClr val="dk1"/>
                          </a:solidFill>
                          <a:effectLst/>
                          <a:latin typeface="+mn-lt"/>
                          <a:ea typeface="+mn-ea"/>
                          <a:cs typeface="+mn-cs"/>
                        </a:rPr>
                        <a:t>(2</a:t>
                      </a:r>
                      <a:r>
                        <a:rPr lang="ru-RU" sz="2400" kern="1200" baseline="30000" smtClean="0">
                          <a:solidFill>
                            <a:schemeClr val="dk1"/>
                          </a:solidFill>
                          <a:effectLst/>
                          <a:latin typeface="+mn-lt"/>
                          <a:ea typeface="+mn-ea"/>
                          <a:cs typeface="+mn-cs"/>
                        </a:rPr>
                        <a:t>16</a:t>
                      </a:r>
                      <a:r>
                        <a:rPr lang="ru-RU" sz="2400" kern="1200" smtClean="0">
                          <a:solidFill>
                            <a:schemeClr val="dk1"/>
                          </a:solidFill>
                          <a:effectLst/>
                          <a:latin typeface="+mn-lt"/>
                          <a:ea typeface="+mn-ea"/>
                          <a:cs typeface="+mn-cs"/>
                        </a:rPr>
                        <a:t>-1)</a:t>
                      </a:r>
                      <a:endParaRPr lang="ru-RU" sz="24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955102">
                <a:tc>
                  <a:txBody>
                    <a:bodyPr/>
                    <a:lstStyle/>
                    <a:p>
                      <a:r>
                        <a:rPr lang="en-US" sz="2400" smtClean="0">
                          <a:solidFill>
                            <a:srgbClr val="0000FF"/>
                          </a:solidFill>
                        </a:rPr>
                        <a:t>unsigned</a:t>
                      </a:r>
                      <a:r>
                        <a:rPr lang="en-US" sz="2400" baseline="0" smtClean="0">
                          <a:solidFill>
                            <a:srgbClr val="0000FF"/>
                          </a:solidFill>
                        </a:rPr>
                        <a:t> </a:t>
                      </a:r>
                      <a:r>
                        <a:rPr lang="en-US" sz="2400" baseline="0" err="1" smtClean="0">
                          <a:solidFill>
                            <a:srgbClr val="0000FF"/>
                          </a:solidFill>
                        </a:rPr>
                        <a:t>int</a:t>
                      </a:r>
                      <a:endParaRPr lang="en-US" sz="2400" baseline="0" smtClean="0">
                        <a:solidFill>
                          <a:srgbClr val="0000FF"/>
                        </a:solidFill>
                      </a:endParaRPr>
                    </a:p>
                    <a:p>
                      <a:r>
                        <a:rPr lang="en-US" sz="2400" baseline="0" smtClean="0">
                          <a:solidFill>
                            <a:srgbClr val="0000FF"/>
                          </a:solidFill>
                        </a:rPr>
                        <a:t>unsigned __int32</a:t>
                      </a:r>
                    </a:p>
                    <a:p>
                      <a:r>
                        <a:rPr lang="en-US" sz="2400" baseline="0" smtClean="0">
                          <a:solidFill>
                            <a:srgbClr val="0000FF"/>
                          </a:solidFill>
                        </a:rPr>
                        <a:t>unsigned long</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4 байта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0</a:t>
                      </a:r>
                      <a:endParaRPr lang="ru-RU" sz="24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cap="small" smtClean="0">
                          <a:solidFill>
                            <a:schemeClr val="dk1"/>
                          </a:solidFill>
                          <a:effectLst/>
                          <a:latin typeface="+mn-lt"/>
                          <a:ea typeface="+mn-ea"/>
                          <a:cs typeface="+mn-cs"/>
                        </a:rPr>
                        <a:t>4 294 967 295</a:t>
                      </a:r>
                      <a:endParaRPr lang="ru-RU" sz="2400" kern="1200" smtClean="0">
                        <a:solidFill>
                          <a:schemeClr val="dk1"/>
                        </a:solidFill>
                        <a:effectLst/>
                        <a:latin typeface="+mn-lt"/>
                        <a:ea typeface="+mn-ea"/>
                        <a:cs typeface="+mn-cs"/>
                      </a:endParaRPr>
                    </a:p>
                    <a:p>
                      <a:pPr algn="ctr"/>
                      <a:r>
                        <a:rPr lang="ru-RU" sz="2400" kern="1200" smtClean="0">
                          <a:solidFill>
                            <a:schemeClr val="dk1"/>
                          </a:solidFill>
                          <a:effectLst/>
                          <a:latin typeface="+mn-lt"/>
                          <a:ea typeface="+mn-ea"/>
                          <a:cs typeface="+mn-cs"/>
                        </a:rPr>
                        <a:t>(2</a:t>
                      </a:r>
                      <a:r>
                        <a:rPr lang="ru-RU" sz="2400" kern="1200" baseline="30000" smtClean="0">
                          <a:solidFill>
                            <a:schemeClr val="dk1"/>
                          </a:solidFill>
                          <a:effectLst/>
                          <a:latin typeface="+mn-lt"/>
                          <a:ea typeface="+mn-ea"/>
                          <a:cs typeface="+mn-cs"/>
                        </a:rPr>
                        <a:t>32</a:t>
                      </a:r>
                      <a:r>
                        <a:rPr lang="ru-RU" sz="2400" kern="1200" smtClean="0">
                          <a:solidFill>
                            <a:schemeClr val="dk1"/>
                          </a:solidFill>
                          <a:effectLst/>
                          <a:latin typeface="+mn-lt"/>
                          <a:ea typeface="+mn-ea"/>
                          <a:cs typeface="+mn-cs"/>
                        </a:rPr>
                        <a:t>-1)</a:t>
                      </a:r>
                      <a:endParaRPr lang="ru-RU" sz="240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099517">
                <a:tc>
                  <a:txBody>
                    <a:bodyPr/>
                    <a:lstStyle/>
                    <a:p>
                      <a:r>
                        <a:rPr lang="en-US" sz="2400" smtClean="0">
                          <a:solidFill>
                            <a:srgbClr val="0000FF"/>
                          </a:solidFill>
                        </a:rPr>
                        <a:t>unsigned</a:t>
                      </a:r>
                      <a:r>
                        <a:rPr lang="en-US" sz="2400" baseline="0" smtClean="0">
                          <a:solidFill>
                            <a:srgbClr val="0000FF"/>
                          </a:solidFill>
                        </a:rPr>
                        <a:t> </a:t>
                      </a:r>
                      <a:r>
                        <a:rPr lang="en-US" sz="2400" smtClean="0">
                          <a:solidFill>
                            <a:srgbClr val="0000FF"/>
                          </a:solidFill>
                        </a:rPr>
                        <a:t>__int64</a:t>
                      </a:r>
                    </a:p>
                    <a:p>
                      <a:r>
                        <a:rPr lang="en-US" sz="2400" smtClean="0">
                          <a:solidFill>
                            <a:srgbClr val="0000FF"/>
                          </a:solidFill>
                        </a:rPr>
                        <a:t>unsigned</a:t>
                      </a:r>
                      <a:r>
                        <a:rPr lang="en-US" sz="2400" baseline="0" smtClean="0">
                          <a:solidFill>
                            <a:srgbClr val="0000FF"/>
                          </a:solidFill>
                        </a:rPr>
                        <a:t> </a:t>
                      </a:r>
                      <a:r>
                        <a:rPr lang="en-US" sz="2400" smtClean="0">
                          <a:solidFill>
                            <a:srgbClr val="0000FF"/>
                          </a:solidFill>
                        </a:rPr>
                        <a:t>long </a:t>
                      </a:r>
                      <a:r>
                        <a:rPr lang="en-US" sz="2400" err="1" smtClean="0">
                          <a:solidFill>
                            <a:srgbClr val="0000FF"/>
                          </a:solidFill>
                        </a:rPr>
                        <a:t>long</a:t>
                      </a:r>
                      <a:endParaRPr lang="en-US" sz="2400" smtClean="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8 байт</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ru-RU" sz="2400" smtClean="0"/>
                        <a:t>0</a:t>
                      </a:r>
                      <a:endParaRPr lang="ru-RU" sz="24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dirty="0" smtClean="0"/>
                        <a:t>~</a:t>
                      </a:r>
                      <a:r>
                        <a:rPr lang="ru-RU" sz="2400" kern="1200" dirty="0" smtClean="0">
                          <a:solidFill>
                            <a:schemeClr val="dk1"/>
                          </a:solidFill>
                          <a:effectLst/>
                          <a:latin typeface="+mn-lt"/>
                          <a:ea typeface="+mn-ea"/>
                          <a:cs typeface="+mn-cs"/>
                        </a:rPr>
                        <a:t>18·</a:t>
                      </a:r>
                      <a:r>
                        <a:rPr lang="en-US" sz="2400" kern="1200" dirty="0" smtClean="0">
                          <a:solidFill>
                            <a:schemeClr val="dk1"/>
                          </a:solidFill>
                          <a:effectLst/>
                          <a:latin typeface="+mn-lt"/>
                          <a:ea typeface="+mn-ea"/>
                          <a:cs typeface="+mn-cs"/>
                        </a:rPr>
                        <a:t>10</a:t>
                      </a:r>
                      <a:r>
                        <a:rPr lang="en-US" sz="2400" kern="1200" baseline="30000" dirty="0" smtClean="0">
                          <a:solidFill>
                            <a:schemeClr val="dk1"/>
                          </a:solidFill>
                          <a:effectLst/>
                          <a:latin typeface="+mn-lt"/>
                          <a:ea typeface="+mn-ea"/>
                          <a:cs typeface="+mn-cs"/>
                        </a:rPr>
                        <a:t>18</a:t>
                      </a:r>
                      <a:endParaRPr lang="ru-RU" sz="2400" kern="1200" baseline="30000" dirty="0" smtClean="0">
                        <a:solidFill>
                          <a:schemeClr val="dk1"/>
                        </a:solidFill>
                        <a:effectLst/>
                        <a:latin typeface="+mn-lt"/>
                        <a:ea typeface="+mn-ea"/>
                        <a:cs typeface="+mn-cs"/>
                      </a:endParaRPr>
                    </a:p>
                    <a:p>
                      <a:pPr algn="ctr"/>
                      <a:r>
                        <a:rPr lang="ru-RU" sz="2400" kern="1200" dirty="0" smtClean="0">
                          <a:solidFill>
                            <a:schemeClr val="dk1"/>
                          </a:solidFill>
                          <a:effectLst/>
                          <a:latin typeface="+mn-lt"/>
                          <a:ea typeface="+mn-ea"/>
                          <a:cs typeface="+mn-cs"/>
                        </a:rPr>
                        <a:t>(2</a:t>
                      </a:r>
                      <a:r>
                        <a:rPr lang="en-US" sz="2400" kern="1200" baseline="30000" dirty="0" smtClean="0">
                          <a:solidFill>
                            <a:schemeClr val="dk1"/>
                          </a:solidFill>
                          <a:effectLst/>
                          <a:latin typeface="+mn-lt"/>
                          <a:ea typeface="+mn-ea"/>
                          <a:cs typeface="+mn-cs"/>
                        </a:rPr>
                        <a:t>64</a:t>
                      </a:r>
                      <a:r>
                        <a:rPr lang="ru-RU" sz="2400" kern="1200" dirty="0" smtClean="0">
                          <a:solidFill>
                            <a:schemeClr val="dk1"/>
                          </a:solidFill>
                          <a:effectLst/>
                          <a:latin typeface="+mn-lt"/>
                          <a:ea typeface="+mn-ea"/>
                          <a:cs typeface="+mn-cs"/>
                        </a:rPr>
                        <a:t>-1)</a:t>
                      </a:r>
                      <a:endParaRPr lang="ru-RU" sz="2400" dirty="0" smtClean="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6" name="Rectangle 2"/>
          <p:cNvSpPr txBox="1">
            <a:spLocks noChangeArrowheads="1"/>
          </p:cNvSpPr>
          <p:nvPr/>
        </p:nvSpPr>
        <p:spPr>
          <a:xfrm>
            <a:off x="687527" y="228600"/>
            <a:ext cx="8015287" cy="68012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Простые стандартные типы данных</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627186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9140" y="286605"/>
            <a:ext cx="7577620" cy="822810"/>
          </a:xfrm>
        </p:spPr>
        <p:txBody>
          <a:bodyPr>
            <a:normAutofit/>
          </a:bodyPr>
          <a:lstStyle/>
          <a:p>
            <a:r>
              <a:rPr lang="ru-RU" smtClean="0">
                <a:solidFill>
                  <a:schemeClr val="tx1">
                    <a:lumMod val="50000"/>
                    <a:lumOff val="50000"/>
                  </a:schemeClr>
                </a:solidFill>
              </a:rPr>
              <a:t>по уровню абстракции</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7</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1637950631"/>
              </p:ext>
            </p:extLst>
          </p:nvPr>
        </p:nvGraphicFramePr>
        <p:xfrm>
          <a:off x="783049" y="1156248"/>
          <a:ext cx="3788230" cy="5120640"/>
        </p:xfrm>
        <a:graphic>
          <a:graphicData uri="http://schemas.openxmlformats.org/drawingml/2006/table">
            <a:tbl>
              <a:tblPr firstRow="1" bandRow="1">
                <a:tableStyleId>{0660B408-B3CF-4A94-85FC-2B1E0A45F4A2}</a:tableStyleId>
              </a:tblPr>
              <a:tblGrid>
                <a:gridCol w="1894115">
                  <a:extLst>
                    <a:ext uri="{9D8B030D-6E8A-4147-A177-3AD203B41FA5}">
                      <a16:colId xmlns="" xmlns:a16="http://schemas.microsoft.com/office/drawing/2014/main" val="20000"/>
                    </a:ext>
                  </a:extLst>
                </a:gridCol>
                <a:gridCol w="1894115">
                  <a:extLst>
                    <a:ext uri="{9D8B030D-6E8A-4147-A177-3AD203B41FA5}">
                      <a16:colId xmlns="" xmlns:a16="http://schemas.microsoft.com/office/drawing/2014/main" val="20001"/>
                    </a:ext>
                  </a:extLst>
                </a:gridCol>
              </a:tblGrid>
              <a:tr h="326617">
                <a:tc>
                  <a:txBody>
                    <a:bodyPr/>
                    <a:lstStyle/>
                    <a:p>
                      <a:r>
                        <a:rPr lang="ru-RU" dirty="0" smtClean="0">
                          <a:solidFill>
                            <a:sysClr val="windowText" lastClr="000000"/>
                          </a:solidFill>
                        </a:rPr>
                        <a:t>Уровень языка</a:t>
                      </a:r>
                      <a:endParaRPr lang="ru-RU"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smtClean="0">
                          <a:solidFill>
                            <a:sysClr val="windowText" lastClr="000000"/>
                          </a:solidFill>
                        </a:rPr>
                        <a:t>Примеры</a:t>
                      </a:r>
                      <a:endParaRPr lang="ru-RU"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26617">
                <a:tc>
                  <a:txBody>
                    <a:bodyPr/>
                    <a:lstStyle/>
                    <a:p>
                      <a:r>
                        <a:rPr lang="ru-RU" sz="1800" smtClean="0"/>
                        <a:t>Высокий</a:t>
                      </a:r>
                      <a:endParaRPr lang="ru-RU" sz="1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err="1" smtClean="0"/>
                        <a:t>Ada</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Modula-2</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Python</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COBOL</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FORTRAN</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Visual</a:t>
                      </a:r>
                      <a:r>
                        <a:rPr lang="en-US" sz="1800" baseline="0" dirty="0" smtClean="0"/>
                        <a:t> Basic</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26617">
                <a:tc>
                  <a:txBody>
                    <a:bodyPr/>
                    <a:lstStyle/>
                    <a:p>
                      <a:r>
                        <a:rPr lang="ru-RU" sz="1800" strike="sngStrike" baseline="0" smtClean="0">
                          <a:solidFill>
                            <a:schemeClr val="accent2">
                              <a:lumMod val="75000"/>
                            </a:schemeClr>
                          </a:solidFill>
                        </a:rPr>
                        <a:t>Средний</a:t>
                      </a:r>
                      <a:endParaRPr lang="ru-RU" sz="1800" b="1" strike="sngStrike" baseline="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Java</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C#</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C++</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C</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Forth</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326617">
                <a:tc>
                  <a:txBody>
                    <a:bodyPr/>
                    <a:lstStyle/>
                    <a:p>
                      <a:r>
                        <a:rPr lang="ru-RU" sz="1800" smtClean="0"/>
                        <a:t>Низкий</a:t>
                      </a:r>
                      <a:r>
                        <a:rPr lang="ru-RU" sz="1800" baseline="0" smtClean="0"/>
                        <a:t> </a:t>
                      </a:r>
                      <a:endParaRPr lang="ru-RU" sz="1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smtClean="0"/>
                        <a:t>Macro-assembler</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Assembler</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bl>
          </a:graphicData>
        </a:graphic>
      </p:graphicFrame>
      <p:sp>
        <p:nvSpPr>
          <p:cNvPr id="8" name="Скругленная прямоугольная выноска 7"/>
          <p:cNvSpPr/>
          <p:nvPr/>
        </p:nvSpPr>
        <p:spPr>
          <a:xfrm>
            <a:off x="4283968" y="2276872"/>
            <a:ext cx="4538984" cy="3167112"/>
          </a:xfrm>
          <a:prstGeom prst="wedgeRoundRectCallout">
            <a:avLst>
              <a:gd name="adj1" fmla="val -73493"/>
              <a:gd name="adj2" fmla="val 24623"/>
              <a:gd name="adj3" fmla="val 16667"/>
            </a:avLst>
          </a:prstGeom>
          <a:solidFill>
            <a:srgbClr val="FBFEFF"/>
          </a:solidFill>
          <a:ln w="31750">
            <a:solidFill>
              <a:schemeClr val="accent2"/>
            </a:solidFill>
          </a:ln>
        </p:spPr>
        <p:style>
          <a:lnRef idx="1">
            <a:schemeClr val="accent6"/>
          </a:lnRef>
          <a:fillRef idx="3">
            <a:schemeClr val="accent6"/>
          </a:fillRef>
          <a:effectRef idx="2">
            <a:schemeClr val="accent6"/>
          </a:effectRef>
          <a:fontRef idx="minor">
            <a:schemeClr val="lt1"/>
          </a:fontRef>
        </p:style>
        <p:txBody>
          <a:bodyPr anchor="ctr"/>
          <a:lstStyle/>
          <a:p>
            <a:pPr marL="363538" indent="-188913">
              <a:buFont typeface="Arial" pitchFamily="34" charset="0"/>
              <a:buChar char="•"/>
              <a:defRPr/>
            </a:pPr>
            <a:r>
              <a:rPr lang="ru-RU" dirty="0">
                <a:solidFill>
                  <a:schemeClr val="tx1">
                    <a:lumMod val="75000"/>
                    <a:lumOff val="25000"/>
                  </a:schemeClr>
                </a:solidFill>
              </a:rPr>
              <a:t>Использует концепцию типа данных</a:t>
            </a:r>
          </a:p>
          <a:p>
            <a:pPr marL="363538" indent="-188913">
              <a:buFont typeface="Arial" pitchFamily="34" charset="0"/>
              <a:buChar char="•"/>
              <a:defRPr/>
            </a:pPr>
            <a:r>
              <a:rPr lang="ru-RU" dirty="0">
                <a:solidFill>
                  <a:schemeClr val="tx1">
                    <a:lumMod val="75000"/>
                    <a:lumOff val="25000"/>
                  </a:schemeClr>
                </a:solidFill>
              </a:rPr>
              <a:t>Структурирован</a:t>
            </a:r>
          </a:p>
          <a:p>
            <a:pPr marL="363538" indent="-188913">
              <a:buFont typeface="Arial" pitchFamily="34" charset="0"/>
              <a:buChar char="•"/>
              <a:defRPr/>
            </a:pPr>
            <a:r>
              <a:rPr lang="ru-RU" dirty="0" err="1">
                <a:solidFill>
                  <a:schemeClr val="tx1">
                    <a:lumMod val="75000"/>
                    <a:lumOff val="25000"/>
                  </a:schemeClr>
                </a:solidFill>
              </a:rPr>
              <a:t>Машинонезависим</a:t>
            </a:r>
            <a:r>
              <a:rPr lang="ru-RU" dirty="0">
                <a:solidFill>
                  <a:schemeClr val="tx1">
                    <a:lumMod val="75000"/>
                    <a:lumOff val="25000"/>
                  </a:schemeClr>
                </a:solidFill>
              </a:rPr>
              <a:t/>
            </a:r>
            <a:br>
              <a:rPr lang="ru-RU" dirty="0">
                <a:solidFill>
                  <a:schemeClr val="tx1">
                    <a:lumMod val="75000"/>
                    <a:lumOff val="25000"/>
                  </a:schemeClr>
                </a:solidFill>
              </a:rPr>
            </a:br>
            <a:endParaRPr lang="ru-RU" dirty="0">
              <a:solidFill>
                <a:schemeClr val="tx1">
                  <a:lumMod val="75000"/>
                  <a:lumOff val="25000"/>
                </a:schemeClr>
              </a:solidFill>
            </a:endParaRPr>
          </a:p>
          <a:p>
            <a:pPr marL="363538" indent="-188913">
              <a:buFont typeface="Arial" pitchFamily="34" charset="0"/>
              <a:buChar char="•"/>
              <a:defRPr/>
            </a:pPr>
            <a:r>
              <a:rPr lang="ru-RU" dirty="0">
                <a:solidFill>
                  <a:schemeClr val="tx1">
                    <a:lumMod val="75000"/>
                    <a:lumOff val="25000"/>
                  </a:schemeClr>
                </a:solidFill>
              </a:rPr>
              <a:t>Свободные преобразования типов</a:t>
            </a:r>
          </a:p>
          <a:p>
            <a:pPr marL="363538" indent="-188913">
              <a:buFont typeface="Arial" pitchFamily="34" charset="0"/>
              <a:buChar char="•"/>
              <a:defRPr/>
            </a:pPr>
            <a:r>
              <a:rPr lang="ru-RU" dirty="0">
                <a:solidFill>
                  <a:schemeClr val="tx1">
                    <a:lumMod val="75000"/>
                    <a:lumOff val="25000"/>
                  </a:schemeClr>
                </a:solidFill>
              </a:rPr>
              <a:t>Манипуляции с адресами, битами и байтами</a:t>
            </a:r>
          </a:p>
          <a:p>
            <a:pPr marL="363538" indent="-188913">
              <a:buFont typeface="Arial" pitchFamily="34" charset="0"/>
              <a:buChar char="•"/>
              <a:defRPr/>
            </a:pPr>
            <a:r>
              <a:rPr lang="ru-RU" dirty="0">
                <a:solidFill>
                  <a:schemeClr val="tx1">
                    <a:lumMod val="75000"/>
                    <a:lumOff val="25000"/>
                  </a:schemeClr>
                </a:solidFill>
              </a:rPr>
              <a:t>Не контролирует ошибки на этапе выполнения программы</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790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70</a:t>
            </a:fld>
            <a:endParaRPr lang="en-US"/>
          </a:p>
        </p:txBody>
      </p:sp>
      <p:sp>
        <p:nvSpPr>
          <p:cNvPr id="5" name="Rectangle 2"/>
          <p:cNvSpPr txBox="1">
            <a:spLocks noChangeArrowheads="1"/>
          </p:cNvSpPr>
          <p:nvPr/>
        </p:nvSpPr>
        <p:spPr>
          <a:xfrm>
            <a:off x="683568" y="332656"/>
            <a:ext cx="8015287" cy="936104"/>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Основные виды операций в С++</a:t>
            </a:r>
          </a:p>
        </p:txBody>
      </p:sp>
      <p:sp>
        <p:nvSpPr>
          <p:cNvPr id="6" name="Прямоугольник 5"/>
          <p:cNvSpPr/>
          <p:nvPr/>
        </p:nvSpPr>
        <p:spPr>
          <a:xfrm>
            <a:off x="1259632" y="1268760"/>
            <a:ext cx="7416824" cy="4893647"/>
          </a:xfrm>
          <a:prstGeom prst="rect">
            <a:avLst/>
          </a:prstGeom>
        </p:spPr>
        <p:txBody>
          <a:bodyPr wrap="square">
            <a:spAutoFit/>
          </a:bodyPr>
          <a:lstStyle/>
          <a:p>
            <a:pPr marL="457200" indent="-457200">
              <a:tabLst>
                <a:tab pos="4935538" algn="l"/>
              </a:tabLst>
            </a:pPr>
            <a:r>
              <a:rPr lang="ru-RU" sz="2400" b="1" dirty="0"/>
              <a:t>по назначению:</a:t>
            </a:r>
          </a:p>
          <a:p>
            <a:pPr marL="857250" lvl="1" indent="-457200">
              <a:tabLst>
                <a:tab pos="4935538" algn="l"/>
              </a:tabLst>
            </a:pPr>
            <a:r>
              <a:rPr lang="ru-RU" sz="2400" dirty="0" smtClean="0"/>
              <a:t>присваивания	=</a:t>
            </a:r>
            <a:endParaRPr lang="ru-RU" sz="2400" dirty="0"/>
          </a:p>
          <a:p>
            <a:pPr marL="857250" lvl="1" indent="-457200">
              <a:tabLst>
                <a:tab pos="4935538" algn="l"/>
              </a:tabLst>
            </a:pPr>
            <a:r>
              <a:rPr lang="ru-RU" sz="2400" dirty="0" smtClean="0"/>
              <a:t>арифметические	+ - * </a:t>
            </a:r>
            <a:r>
              <a:rPr lang="en-US" sz="2400" dirty="0" smtClean="0"/>
              <a:t>/ %</a:t>
            </a:r>
            <a:endParaRPr lang="ru-RU" sz="2400" dirty="0"/>
          </a:p>
          <a:p>
            <a:pPr marL="857250" lvl="1" indent="-457200">
              <a:tabLst>
                <a:tab pos="4935538" algn="l"/>
              </a:tabLst>
            </a:pPr>
            <a:r>
              <a:rPr lang="ru-RU" sz="2400" dirty="0" smtClean="0"/>
              <a:t>сравнения</a:t>
            </a:r>
            <a:r>
              <a:rPr lang="en-US" sz="2400" dirty="0" smtClean="0"/>
              <a:t>	&lt;  &gt;  &gt;=  &lt;=</a:t>
            </a:r>
            <a:endParaRPr lang="ru-RU" sz="2400" dirty="0"/>
          </a:p>
          <a:p>
            <a:pPr marL="857250" lvl="1" indent="-457200">
              <a:tabLst>
                <a:tab pos="4935538" algn="l"/>
              </a:tabLst>
            </a:pPr>
            <a:r>
              <a:rPr lang="ru-RU" sz="2400" dirty="0"/>
              <a:t>логические </a:t>
            </a:r>
            <a:r>
              <a:rPr lang="en-US" sz="2400" dirty="0" smtClean="0"/>
              <a:t>	&amp;&amp;   ||   !</a:t>
            </a:r>
            <a:endParaRPr lang="ru-RU" sz="2400" dirty="0"/>
          </a:p>
          <a:p>
            <a:pPr marL="857250" lvl="1" indent="-457200">
              <a:tabLst>
                <a:tab pos="4935538" algn="l"/>
              </a:tabLst>
            </a:pPr>
            <a:r>
              <a:rPr lang="ru-RU" sz="2400" dirty="0" smtClean="0"/>
              <a:t>побитовые</a:t>
            </a:r>
            <a:r>
              <a:rPr lang="en-US" sz="2400" dirty="0" smtClean="0"/>
              <a:t>	&amp;   |   ^     ~</a:t>
            </a:r>
            <a:endParaRPr lang="ru-RU" sz="2400" dirty="0"/>
          </a:p>
          <a:p>
            <a:pPr marL="857250" lvl="1" indent="-457200">
              <a:tabLst>
                <a:tab pos="4935538" algn="l"/>
              </a:tabLst>
            </a:pPr>
            <a:r>
              <a:rPr lang="ru-RU" sz="2400" dirty="0"/>
              <a:t>условная </a:t>
            </a:r>
            <a:r>
              <a:rPr lang="en-US" sz="2400" dirty="0" smtClean="0"/>
              <a:t>	?:</a:t>
            </a:r>
            <a:endParaRPr lang="ru-RU" sz="2400" dirty="0"/>
          </a:p>
          <a:p>
            <a:pPr marL="857250" lvl="1" indent="-457200">
              <a:tabLst>
                <a:tab pos="4935538" algn="l"/>
              </a:tabLst>
            </a:pPr>
            <a:r>
              <a:rPr lang="ru-RU" sz="2400" dirty="0"/>
              <a:t>взятия адреса и </a:t>
            </a:r>
            <a:r>
              <a:rPr lang="ru-RU" sz="2400" dirty="0" smtClean="0"/>
              <a:t>разыменования</a:t>
            </a:r>
            <a:r>
              <a:rPr lang="en-US" sz="2400" dirty="0"/>
              <a:t>	</a:t>
            </a:r>
            <a:r>
              <a:rPr lang="en-US" sz="2400" dirty="0" smtClean="0"/>
              <a:t>&amp;   *</a:t>
            </a:r>
            <a:endParaRPr lang="ru-RU" sz="2400" dirty="0" smtClean="0"/>
          </a:p>
          <a:p>
            <a:pPr marL="857250" lvl="1" indent="-457200">
              <a:tabLst>
                <a:tab pos="4935538" algn="l"/>
              </a:tabLst>
            </a:pPr>
            <a:endParaRPr lang="ru-RU" sz="2400" dirty="0"/>
          </a:p>
          <a:p>
            <a:pPr marL="457200" indent="-457200">
              <a:tabLst>
                <a:tab pos="4935538" algn="l"/>
              </a:tabLst>
            </a:pPr>
            <a:r>
              <a:rPr lang="ru-RU" sz="2400" b="1" dirty="0"/>
              <a:t>по количеству операндов:</a:t>
            </a:r>
          </a:p>
          <a:p>
            <a:pPr marL="857250" lvl="1" indent="-457200">
              <a:tabLst>
                <a:tab pos="4935538" algn="l"/>
              </a:tabLst>
            </a:pPr>
            <a:r>
              <a:rPr lang="ru-RU" sz="2400" dirty="0" smtClean="0"/>
              <a:t>унарные</a:t>
            </a:r>
            <a:r>
              <a:rPr lang="en-US" sz="2400" dirty="0" smtClean="0"/>
              <a:t>	!   ~   &amp;   *   -   +</a:t>
            </a:r>
            <a:endParaRPr lang="ru-RU" sz="2400" dirty="0"/>
          </a:p>
          <a:p>
            <a:pPr marL="857250" lvl="1" indent="-457200">
              <a:tabLst>
                <a:tab pos="4935538" algn="l"/>
              </a:tabLst>
            </a:pPr>
            <a:r>
              <a:rPr lang="ru-RU" sz="2400" dirty="0" smtClean="0"/>
              <a:t>бинарные</a:t>
            </a:r>
            <a:r>
              <a:rPr lang="en-US" sz="2400" dirty="0" smtClean="0"/>
              <a:t>	+ - * &amp;&amp;  &lt; &gt;…</a:t>
            </a:r>
            <a:endParaRPr lang="ru-RU" sz="2400" dirty="0"/>
          </a:p>
          <a:p>
            <a:pPr marL="857250" lvl="1" indent="-457200">
              <a:tabLst>
                <a:tab pos="4935538" algn="l"/>
              </a:tabLst>
            </a:pPr>
            <a:r>
              <a:rPr lang="ru-RU" sz="2400" dirty="0" smtClean="0"/>
              <a:t>тернарная</a:t>
            </a:r>
            <a:r>
              <a:rPr lang="en-US" sz="2400" dirty="0" smtClean="0"/>
              <a:t>	?:</a:t>
            </a:r>
            <a:endParaRPr lang="ru-RU" sz="24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114880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71</a:t>
            </a:fld>
            <a:endParaRPr lang="en-US"/>
          </a:p>
        </p:txBody>
      </p:sp>
      <p:sp>
        <p:nvSpPr>
          <p:cNvPr id="5" name="Rectangle 2"/>
          <p:cNvSpPr txBox="1">
            <a:spLocks noChangeArrowheads="1"/>
          </p:cNvSpPr>
          <p:nvPr/>
        </p:nvSpPr>
        <p:spPr>
          <a:xfrm>
            <a:off x="683568" y="332656"/>
            <a:ext cx="8015287" cy="93610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Операция присваивания</a:t>
            </a:r>
          </a:p>
        </p:txBody>
      </p:sp>
      <p:sp>
        <p:nvSpPr>
          <p:cNvPr id="6" name="Прямоугольник 5"/>
          <p:cNvSpPr/>
          <p:nvPr/>
        </p:nvSpPr>
        <p:spPr>
          <a:xfrm>
            <a:off x="611560" y="1916832"/>
            <a:ext cx="8208912" cy="4032448"/>
          </a:xfrm>
          <a:prstGeom prst="rect">
            <a:avLst/>
          </a:prstGeom>
        </p:spPr>
        <p:txBody>
          <a:bodyPr wrap="square">
            <a:noAutofit/>
          </a:bodyPr>
          <a:lstStyle/>
          <a:p>
            <a:pPr marL="457200" indent="-457200">
              <a:tabLst>
                <a:tab pos="2593975" algn="l"/>
              </a:tabLst>
            </a:pPr>
            <a:r>
              <a:rPr lang="ru-RU" sz="2200" b="1" i="1" dirty="0">
                <a:solidFill>
                  <a:schemeClr val="tx1">
                    <a:lumMod val="50000"/>
                    <a:lumOff val="50000"/>
                  </a:schemeClr>
                </a:solidFill>
                <a:latin typeface="Consolas" panose="020B0609020204030204" pitchFamily="49" charset="0"/>
                <a:cs typeface="Consolas" panose="020B0609020204030204" pitchFamily="49" charset="0"/>
              </a:rPr>
              <a:t>Имя_переменной = Выражение</a:t>
            </a:r>
            <a:r>
              <a:rPr lang="en-US" sz="2200" b="1" i="1" dirty="0">
                <a:solidFill>
                  <a:schemeClr val="tx1">
                    <a:lumMod val="50000"/>
                    <a:lumOff val="50000"/>
                  </a:schemeClr>
                </a:solidFill>
                <a:latin typeface="Consolas" panose="020B0609020204030204" pitchFamily="49" charset="0"/>
                <a:cs typeface="Consolas" panose="020B0609020204030204" pitchFamily="49" charset="0"/>
              </a:rPr>
              <a:t>;</a:t>
            </a:r>
            <a:r>
              <a:rPr lang="ru-RU" sz="2200" b="1" i="1" dirty="0">
                <a:solidFill>
                  <a:schemeClr val="tx1">
                    <a:lumMod val="50000"/>
                    <a:lumOff val="50000"/>
                  </a:schemeClr>
                </a:solidFill>
                <a:latin typeface="Consolas" panose="020B0609020204030204" pitchFamily="49" charset="0"/>
                <a:cs typeface="Consolas" panose="020B0609020204030204" pitchFamily="49" charset="0"/>
              </a:rPr>
              <a:t> </a:t>
            </a:r>
          </a:p>
          <a:p>
            <a:pPr marL="457200" indent="-457200">
              <a:tabLst>
                <a:tab pos="2593975" algn="l"/>
              </a:tabLst>
            </a:pPr>
            <a:r>
              <a:rPr lang="ru-RU" sz="2200" dirty="0"/>
              <a:t>Действие: взять </a:t>
            </a:r>
            <a:r>
              <a:rPr lang="ru-RU" sz="2200" b="1" dirty="0"/>
              <a:t>значение </a:t>
            </a:r>
            <a:r>
              <a:rPr lang="ru-RU" sz="2200" dirty="0"/>
              <a:t>выражения из правой части </a:t>
            </a:r>
            <a:r>
              <a:rPr lang="ru-RU" sz="2200" dirty="0" smtClean="0"/>
              <a:t>и </a:t>
            </a:r>
            <a:r>
              <a:rPr lang="ru-RU" sz="2200" dirty="0"/>
              <a:t>записать его в память </a:t>
            </a:r>
            <a:r>
              <a:rPr lang="ru-RU" sz="2200" b="1" dirty="0"/>
              <a:t>по адресу</a:t>
            </a:r>
            <a:r>
              <a:rPr lang="ru-RU" sz="2200" dirty="0"/>
              <a:t>, на который ссылается переменная в левой </a:t>
            </a:r>
            <a:r>
              <a:rPr lang="ru-RU" sz="2200" dirty="0" smtClean="0"/>
              <a:t>части</a:t>
            </a:r>
            <a:r>
              <a:rPr lang="ru-RU" sz="2200" dirty="0"/>
              <a:t/>
            </a:r>
            <a:br>
              <a:rPr lang="ru-RU" sz="2200" dirty="0"/>
            </a:br>
            <a:endParaRPr lang="ru-RU" sz="2200" dirty="0"/>
          </a:p>
          <a:p>
            <a:r>
              <a:rPr lang="ru-RU" sz="2200" dirty="0" smtClean="0">
                <a:solidFill>
                  <a:srgbClr val="00008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g</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9.8;</a:t>
            </a:r>
          </a:p>
          <a:p>
            <a:r>
              <a:rPr lang="ru-RU"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v</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sqrt</a:t>
            </a:r>
            <a:r>
              <a:rPr lang="en-US" sz="2200" dirty="0">
                <a:solidFill>
                  <a:srgbClr val="000000"/>
                </a:solidFill>
                <a:highlight>
                  <a:srgbClr val="FFFFFF"/>
                </a:highlight>
                <a:latin typeface="Consolas" panose="020B0609020204030204" pitchFamily="49" charset="0"/>
              </a:rPr>
              <a:t>(2.0 * </a:t>
            </a:r>
            <a:r>
              <a:rPr lang="en-US" sz="2200" dirty="0">
                <a:solidFill>
                  <a:srgbClr val="000080"/>
                </a:solidFill>
                <a:highlight>
                  <a:srgbClr val="FFFFFF"/>
                </a:highlight>
                <a:latin typeface="Consolas" panose="020B0609020204030204" pitchFamily="49" charset="0"/>
              </a:rPr>
              <a:t>g</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h</a:t>
            </a:r>
            <a:r>
              <a:rPr lang="en-US" sz="2200" dirty="0">
                <a:solidFill>
                  <a:srgbClr val="000000"/>
                </a:solidFill>
                <a:highlight>
                  <a:srgbClr val="FFFFFF"/>
                </a:highlight>
                <a:latin typeface="Consolas" panose="020B0609020204030204" pitchFamily="49" charset="0"/>
              </a:rPr>
              <a:t>);</a:t>
            </a:r>
            <a:r>
              <a:rPr lang="ru-RU" sz="2200" b="1" dirty="0" smtClean="0"/>
              <a:t/>
            </a:r>
            <a:br>
              <a:rPr lang="ru-RU" sz="2200" b="1" dirty="0" smtClean="0"/>
            </a:br>
            <a:endParaRPr lang="en-US" sz="2200" b="1" dirty="0" smtClean="0"/>
          </a:p>
          <a:p>
            <a:pPr marL="457200" indent="-457200">
              <a:tabLst>
                <a:tab pos="2593975" algn="l"/>
              </a:tabLst>
            </a:pPr>
            <a:r>
              <a:rPr lang="ru-RU" sz="2200" dirty="0" smtClean="0"/>
              <a:t>Правило </a:t>
            </a:r>
            <a:r>
              <a:rPr lang="ru-RU" sz="2200" dirty="0"/>
              <a:t>преобразования типов для операции присваивания: </a:t>
            </a:r>
          </a:p>
          <a:p>
            <a:pPr marL="457200" indent="-457200">
              <a:tabLst>
                <a:tab pos="2593975" algn="l"/>
              </a:tabLst>
            </a:pPr>
            <a:r>
              <a:rPr lang="ru-RU" sz="2200" dirty="0" smtClean="0"/>
              <a:t>значение </a:t>
            </a:r>
            <a:r>
              <a:rPr lang="ru-RU" sz="2200" dirty="0"/>
              <a:t>правой части </a:t>
            </a:r>
            <a:r>
              <a:rPr lang="ru-RU" sz="2200" dirty="0" smtClean="0"/>
              <a:t>преобразовать</a:t>
            </a:r>
            <a:r>
              <a:rPr lang="en-US" sz="2200" dirty="0" smtClean="0"/>
              <a:t> </a:t>
            </a:r>
            <a:r>
              <a:rPr lang="ru-RU" sz="2200" dirty="0" smtClean="0"/>
              <a:t>к </a:t>
            </a:r>
            <a:r>
              <a:rPr lang="ru-RU" sz="2200" dirty="0"/>
              <a:t>типу левой </a:t>
            </a:r>
            <a:r>
              <a:rPr lang="ru-RU" sz="2200" dirty="0" smtClean="0"/>
              <a:t>части</a:t>
            </a:r>
            <a:endParaRPr lang="ru-RU" sz="22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2364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72</a:t>
            </a:fld>
            <a:endParaRPr lang="en-US"/>
          </a:p>
        </p:txBody>
      </p:sp>
      <p:sp>
        <p:nvSpPr>
          <p:cNvPr id="8"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ru-RU" b="1" smtClean="0">
                <a:solidFill>
                  <a:schemeClr val="tx1">
                    <a:lumMod val="50000"/>
                    <a:lumOff val="50000"/>
                  </a:schemeClr>
                </a:solidFill>
              </a:rPr>
              <a:t>правила </a:t>
            </a:r>
            <a:r>
              <a:rPr lang="ru-RU" b="1">
                <a:solidFill>
                  <a:schemeClr val="tx1">
                    <a:lumMod val="50000"/>
                    <a:lumOff val="50000"/>
                  </a:schemeClr>
                </a:solidFill>
              </a:rPr>
              <a:t>преобразования типов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1778552119"/>
              </p:ext>
            </p:extLst>
          </p:nvPr>
        </p:nvGraphicFramePr>
        <p:xfrm>
          <a:off x="251520" y="1376772"/>
          <a:ext cx="8640961" cy="4637629"/>
        </p:xfrm>
        <a:graphic>
          <a:graphicData uri="http://schemas.openxmlformats.org/drawingml/2006/table">
            <a:tbl>
              <a:tblPr>
                <a:tableStyleId>{5C22544A-7EE6-4342-B048-85BDC9FD1C3A}</a:tableStyleId>
              </a:tblPr>
              <a:tblGrid>
                <a:gridCol w="2169279">
                  <a:extLst>
                    <a:ext uri="{9D8B030D-6E8A-4147-A177-3AD203B41FA5}">
                      <a16:colId xmlns="" xmlns:a16="http://schemas.microsoft.com/office/drawing/2014/main" val="20000"/>
                    </a:ext>
                  </a:extLst>
                </a:gridCol>
                <a:gridCol w="1880042">
                  <a:extLst>
                    <a:ext uri="{9D8B030D-6E8A-4147-A177-3AD203B41FA5}">
                      <a16:colId xmlns="" xmlns:a16="http://schemas.microsoft.com/office/drawing/2014/main" val="20001"/>
                    </a:ext>
                  </a:extLst>
                </a:gridCol>
                <a:gridCol w="4591640">
                  <a:extLst>
                    <a:ext uri="{9D8B030D-6E8A-4147-A177-3AD203B41FA5}">
                      <a16:colId xmlns="" xmlns:a16="http://schemas.microsoft.com/office/drawing/2014/main" val="20002"/>
                    </a:ext>
                  </a:extLst>
                </a:gridCol>
              </a:tblGrid>
              <a:tr h="446248">
                <a:tc>
                  <a:txBody>
                    <a:bodyPr/>
                    <a:lstStyle/>
                    <a:p>
                      <a:r>
                        <a:rPr lang="en-US" sz="2200" b="1" dirty="0" smtClean="0"/>
                        <a:t>L</a:t>
                      </a:r>
                      <a:r>
                        <a:rPr lang="ru-RU" sz="2200" b="1" dirty="0" smtClean="0"/>
                        <a:t>-</a:t>
                      </a:r>
                      <a:r>
                        <a:rPr lang="en-US" sz="2200" b="1" dirty="0" smtClean="0"/>
                        <a:t>value</a:t>
                      </a:r>
                      <a:r>
                        <a:rPr lang="en-US" sz="2200" b="1" baseline="0" dirty="0" smtClean="0"/>
                        <a:t>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b="1" dirty="0" smtClean="0"/>
                        <a:t>R-value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b="1" dirty="0" smtClean="0"/>
                        <a:t>Возможные</a:t>
                      </a:r>
                      <a:r>
                        <a:rPr lang="ru-RU" sz="2200" b="1" baseline="0" dirty="0" smtClean="0"/>
                        <a:t> потери</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96879">
                <a:tc>
                  <a:txBody>
                    <a:bodyPr/>
                    <a:lstStyle/>
                    <a:p>
                      <a:r>
                        <a:rPr lang="en-US" sz="2200" smtClean="0">
                          <a:solidFill>
                            <a:srgbClr val="0000FF"/>
                          </a:solidFill>
                        </a:rPr>
                        <a:t>char,</a:t>
                      </a:r>
                      <a:r>
                        <a:rPr lang="en-US" sz="2200" baseline="0" smtClean="0">
                          <a:solidFill>
                            <a:srgbClr val="0000FF"/>
                          </a:solidFill>
                        </a:rPr>
                        <a:t> </a:t>
                      </a:r>
                      <a:r>
                        <a:rPr lang="en-US" sz="2200" smtClean="0">
                          <a:solidFill>
                            <a:srgbClr val="0000FF"/>
                          </a:solidFill>
                        </a:rPr>
                        <a:t>signed</a:t>
                      </a:r>
                      <a:r>
                        <a:rPr lang="en-US" sz="2200" baseline="0" smtClean="0">
                          <a:solidFill>
                            <a:srgbClr val="0000FF"/>
                          </a:solidFill>
                        </a:rPr>
                        <a:t>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unsigned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Если</a:t>
                      </a:r>
                      <a:r>
                        <a:rPr lang="ru-RU" sz="2200" baseline="0" dirty="0" smtClean="0"/>
                        <a:t> </a:t>
                      </a:r>
                      <a:r>
                        <a:rPr lang="en-US" sz="2200" baseline="0" dirty="0" smtClean="0"/>
                        <a:t>R-value &gt; 127</a:t>
                      </a:r>
                      <a:r>
                        <a:rPr lang="ru-RU" sz="2200" baseline="0" dirty="0" smtClean="0"/>
                        <a:t>, результатом будет отрицательное число</a:t>
                      </a:r>
                      <a:r>
                        <a:rPr lang="en-US" sz="2200" baseline="0" dirty="0" smtClean="0"/>
                        <a:t>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696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446248">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446248">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446248">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696879">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696879">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004489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73</a:t>
            </a:fld>
            <a:endParaRPr lang="en-US"/>
          </a:p>
        </p:txBody>
      </p:sp>
      <p:sp>
        <p:nvSpPr>
          <p:cNvPr id="5"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en-US" b="1" smtClean="0">
                <a:solidFill>
                  <a:schemeClr val="tx1">
                    <a:lumMod val="50000"/>
                    <a:lumOff val="50000"/>
                  </a:schemeClr>
                </a:solidFill>
              </a:rPr>
              <a:t>				</a:t>
            </a:r>
            <a:r>
              <a:rPr lang="en-US" sz="3900" smtClean="0">
                <a:solidFill>
                  <a:srgbClr val="0000FF"/>
                </a:solidFill>
              </a:rPr>
              <a:t>unsigned char -&gt; signed char</a:t>
            </a:r>
            <a:endParaRPr lang="ru-RU" sz="3900">
              <a:solidFill>
                <a:srgbClr val="0000FF"/>
              </a:solidFill>
            </a:endParaRPr>
          </a:p>
        </p:txBody>
      </p:sp>
      <p:sp>
        <p:nvSpPr>
          <p:cNvPr id="6" name="Прямоугольник 5"/>
          <p:cNvSpPr/>
          <p:nvPr/>
        </p:nvSpPr>
        <p:spPr>
          <a:xfrm>
            <a:off x="539552" y="1844824"/>
            <a:ext cx="5940660" cy="3477875"/>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smtClean="0">
                <a:solidFill>
                  <a:srgbClr val="0000FF"/>
                </a:solidFill>
                <a:highlight>
                  <a:srgbClr val="FFFFFF"/>
                </a:highlight>
                <a:latin typeface="Consolas" panose="020B0609020204030204" pitchFamily="49" charset="0"/>
              </a:rPr>
              <a:t>    unsigned</a:t>
            </a:r>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cs</a:t>
            </a:r>
            <a:r>
              <a:rPr lang="en-US" sz="2200" dirty="0">
                <a:solidFill>
                  <a:srgbClr val="000000"/>
                </a:solidFill>
                <a:highlight>
                  <a:srgbClr val="FFFFFF"/>
                </a:highlight>
                <a:latin typeface="Consolas" panose="020B0609020204030204" pitchFamily="49" charset="0"/>
              </a:rPr>
              <a:t> = 239;</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cs</a:t>
            </a:r>
            <a:r>
              <a:rPr lang="en-US" sz="2200" dirty="0">
                <a:solidFill>
                  <a:srgbClr val="000000"/>
                </a:solidFill>
                <a:highlight>
                  <a:srgbClr val="FFFFFF"/>
                </a:highlight>
                <a:latin typeface="Consolas" panose="020B0609020204030204" pitchFamily="49" charset="0"/>
              </a:rPr>
              <a:t>;</a:t>
            </a:r>
          </a:p>
          <a:p>
            <a:r>
              <a:rPr lang="fr-FR" sz="2200" dirty="0">
                <a:solidFill>
                  <a:srgbClr val="000000"/>
                </a:solidFill>
                <a:highlight>
                  <a:srgbClr val="FFFFFF"/>
                </a:highlight>
                <a:latin typeface="Consolas" panose="020B0609020204030204" pitchFamily="49" charset="0"/>
              </a:rPr>
              <a:t>    </a:t>
            </a:r>
            <a:r>
              <a:rPr lang="fr-FR" sz="2200" i="1" dirty="0">
                <a:solidFill>
                  <a:srgbClr val="000080"/>
                </a:solidFill>
                <a:highlight>
                  <a:srgbClr val="FFFFFF"/>
                </a:highlight>
                <a:latin typeface="Consolas" panose="020B0609020204030204" pitchFamily="49" charset="0"/>
              </a:rPr>
              <a:t>cout</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cs</a:t>
            </a:r>
            <a:r>
              <a:rPr lang="fr-FR" sz="2200" dirty="0">
                <a:solidFill>
                  <a:srgbClr val="000000"/>
                </a:solidFill>
                <a:highlight>
                  <a:srgbClr val="FFFFFF"/>
                </a:highlight>
                <a:latin typeface="Consolas" panose="020B0609020204030204" pitchFamily="49" charset="0"/>
              </a:rPr>
              <a:t> &lt;&lt; </a:t>
            </a:r>
            <a:r>
              <a:rPr lang="fr-FR" sz="2200" dirty="0">
                <a:solidFill>
                  <a:srgbClr val="8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i</a:t>
            </a:r>
            <a:r>
              <a:rPr lang="fr-FR" sz="2200" dirty="0">
                <a:solidFill>
                  <a:srgbClr val="000000"/>
                </a:solidFill>
                <a:highlight>
                  <a:srgbClr val="FFFFFF"/>
                </a:highlight>
                <a:latin typeface="Consolas" panose="020B0609020204030204" pitchFamily="49" charset="0"/>
              </a:rPr>
              <a:t> &lt;&lt; </a:t>
            </a:r>
            <a:r>
              <a:rPr lang="fr-FR" sz="2200" i="1" dirty="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p>
          <a:p>
            <a:r>
              <a:rPr lang="fr-FR" sz="2200" dirty="0">
                <a:solidFill>
                  <a:srgbClr val="000000"/>
                </a:solidFill>
                <a:highlight>
                  <a:srgbClr val="FFFFFF"/>
                </a:highlight>
                <a:latin typeface="Consolas" panose="020B0609020204030204" pitchFamily="49" charset="0"/>
              </a:rPr>
              <a:t> </a:t>
            </a:r>
            <a:r>
              <a:rPr lang="fr-FR"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char</a:t>
            </a:r>
            <a:r>
              <a:rPr lang="en-US" sz="2200" dirty="0" smtClean="0">
                <a:solidFill>
                  <a:srgbClr val="000080"/>
                </a:solidFill>
                <a:highlight>
                  <a:srgbClr val="FFFFFF"/>
                </a:highlight>
                <a:latin typeface="Consolas" panose="020B0609020204030204" pitchFamily="49" charset="0"/>
              </a:rPr>
              <a:t> </a:t>
            </a:r>
            <a:r>
              <a:rPr lang="ru-RU" sz="2200" dirty="0" smtClean="0">
                <a:solidFill>
                  <a:srgbClr val="000080"/>
                </a:solidFill>
                <a:highlight>
                  <a:srgbClr val="FFFFFF"/>
                </a:highlight>
                <a:latin typeface="Consolas" panose="020B0609020204030204" pitchFamily="49" charset="0"/>
              </a:rPr>
              <a:t>c</a:t>
            </a:r>
            <a:r>
              <a:rPr lang="ru-RU" sz="2200" dirty="0" smtClean="0">
                <a:solidFill>
                  <a:srgbClr val="000000"/>
                </a:solidFill>
                <a:highlight>
                  <a:srgbClr val="FFFFFF"/>
                </a:highlight>
                <a:latin typeface="Consolas" panose="020B0609020204030204" pitchFamily="49" charset="0"/>
              </a:rPr>
              <a:t> </a:t>
            </a:r>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cs</a:t>
            </a:r>
            <a:r>
              <a:rPr lang="ru-RU" sz="2200" dirty="0">
                <a:solidFill>
                  <a:srgbClr val="000000"/>
                </a:solidFill>
                <a:highlight>
                  <a:srgbClr val="FFFFFF"/>
                </a:highlight>
                <a:latin typeface="Consolas" panose="020B0609020204030204" pitchFamily="49" charset="0"/>
              </a:rPr>
              <a:t>;</a:t>
            </a:r>
            <a:endParaRPr lang="fr-FR" sz="2200" dirty="0">
              <a:solidFill>
                <a:srgbClr val="000000"/>
              </a:solidFill>
              <a:highlight>
                <a:srgbClr val="FFFFFF"/>
              </a:highlight>
              <a:latin typeface="Consolas" panose="020B0609020204030204" pitchFamily="49" charset="0"/>
            </a:endParaRPr>
          </a:p>
          <a:p>
            <a:r>
              <a:rPr lang="ru-RU" sz="2200" dirty="0">
                <a:solidFill>
                  <a:srgbClr val="000000"/>
                </a:solidFill>
                <a:highlight>
                  <a:srgbClr val="FFFFFF"/>
                </a:highlight>
                <a:latin typeface="Consolas" panose="020B0609020204030204" pitchFamily="49" charset="0"/>
              </a:rPr>
              <a:t>    </a:t>
            </a:r>
            <a:r>
              <a:rPr lang="ru-RU" sz="2200" dirty="0">
                <a:solidFill>
                  <a:srgbClr val="000080"/>
                </a:solidFill>
                <a:highlight>
                  <a:srgbClr val="FFFFFF"/>
                </a:highlight>
                <a:latin typeface="Consolas" panose="020B0609020204030204" pitchFamily="49" charset="0"/>
              </a:rPr>
              <a:t>i</a:t>
            </a:r>
            <a:r>
              <a:rPr lang="ru-RU"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c;</a:t>
            </a:r>
          </a:p>
          <a:p>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dirty="0">
                <a:solidFill>
                  <a:srgbClr val="8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smtClean="0">
                <a:solidFill>
                  <a:srgbClr val="000000"/>
                </a:solidFill>
                <a:highlight>
                  <a:srgbClr val="FFFFFF"/>
                </a:highlight>
                <a:latin typeface="Consolas" panose="020B0609020204030204" pitchFamily="49" charset="0"/>
              </a:rPr>
              <a:t>}</a:t>
            </a:r>
            <a:endParaRPr lang="ru-RU" sz="22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Прямоугольник 8"/>
          <p:cNvSpPr/>
          <p:nvPr/>
        </p:nvSpPr>
        <p:spPr>
          <a:xfrm>
            <a:off x="6480212" y="3176972"/>
            <a:ext cx="2376264" cy="2088232"/>
          </a:xfrm>
          <a:prstGeom prst="rect">
            <a:avLst/>
          </a:prstGeom>
          <a:solidFill>
            <a:schemeClr val="tx1"/>
          </a:solidFill>
        </p:spPr>
        <p:txBody>
          <a:bodyPr wrap="square">
            <a:noAutofit/>
          </a:bodyPr>
          <a:lstStyle/>
          <a:p>
            <a:pPr lvl="0"/>
            <a:r>
              <a:rPr lang="ru-RU" sz="2200" dirty="0">
                <a:solidFill>
                  <a:prstClr val="white">
                    <a:lumMod val="95000"/>
                  </a:prstClr>
                </a:solidFill>
                <a:latin typeface="Consolas" panose="020B0609020204030204" pitchFamily="49" charset="0"/>
                <a:cs typeface="Consolas" panose="020B0609020204030204" pitchFamily="49" charset="0"/>
              </a:rPr>
              <a:t>я  </a:t>
            </a:r>
            <a:r>
              <a:rPr lang="ru-RU" sz="2200" dirty="0">
                <a:solidFill>
                  <a:schemeClr val="bg1">
                    <a:lumMod val="95000"/>
                  </a:schemeClr>
                </a:solidFill>
                <a:latin typeface="Consolas" panose="020B0609020204030204" pitchFamily="49" charset="0"/>
                <a:cs typeface="Consolas" panose="020B0609020204030204" pitchFamily="49" charset="0"/>
              </a:rPr>
              <a:t>239</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я  </a:t>
            </a:r>
            <a:r>
              <a:rPr lang="ru-RU" sz="2200" dirty="0">
                <a:solidFill>
                  <a:prstClr val="white">
                    <a:lumMod val="95000"/>
                  </a:prstClr>
                </a:solidFill>
                <a:latin typeface="Consolas" panose="020B0609020204030204" pitchFamily="49" charset="0"/>
                <a:cs typeface="Consolas" panose="020B0609020204030204" pitchFamily="49" charset="0"/>
                <a:sym typeface="Wingdings" pitchFamily="2" charset="2"/>
              </a:rPr>
              <a:t>-17 </a:t>
            </a:r>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  </a:t>
            </a:r>
            <a:r>
              <a:rPr lang="en-US" sz="2200" b="1" dirty="0" smtClean="0">
                <a:solidFill>
                  <a:srgbClr val="FF8585"/>
                </a:solidFill>
                <a:sym typeface="Wingdings" pitchFamily="2" charset="2"/>
              </a:rPr>
              <a:t></a:t>
            </a:r>
            <a:endParaRPr lang="ru-RU" sz="2200" b="1" dirty="0">
              <a:solidFill>
                <a:srgbClr val="FF8585"/>
              </a:solidFill>
              <a:sym typeface="Wingdings" pitchFamily="2" charset="2"/>
            </a:endParaRPr>
          </a:p>
        </p:txBody>
      </p:sp>
    </p:spTree>
    <p:extLst>
      <p:ext uri="{BB962C8B-B14F-4D97-AF65-F5344CB8AC3E}">
        <p14:creationId xmlns:p14="http://schemas.microsoft.com/office/powerpoint/2010/main" val="221993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74</a:t>
            </a:fld>
            <a:endParaRPr lang="en-US"/>
          </a:p>
        </p:txBody>
      </p:sp>
      <p:sp>
        <p:nvSpPr>
          <p:cNvPr id="8"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ru-RU" b="1" smtClean="0">
                <a:solidFill>
                  <a:schemeClr val="tx1">
                    <a:lumMod val="50000"/>
                    <a:lumOff val="50000"/>
                  </a:schemeClr>
                </a:solidFill>
              </a:rPr>
              <a:t>правила </a:t>
            </a:r>
            <a:r>
              <a:rPr lang="ru-RU" b="1">
                <a:solidFill>
                  <a:schemeClr val="tx1">
                    <a:lumMod val="50000"/>
                    <a:lumOff val="50000"/>
                  </a:schemeClr>
                </a:solidFill>
              </a:rPr>
              <a:t>преобразования типов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2729105576"/>
              </p:ext>
            </p:extLst>
          </p:nvPr>
        </p:nvGraphicFramePr>
        <p:xfrm>
          <a:off x="251520" y="1376772"/>
          <a:ext cx="8640961" cy="4702750"/>
        </p:xfrm>
        <a:graphic>
          <a:graphicData uri="http://schemas.openxmlformats.org/drawingml/2006/table">
            <a:tbl>
              <a:tblPr>
                <a:tableStyleId>{5C22544A-7EE6-4342-B048-85BDC9FD1C3A}</a:tableStyleId>
              </a:tblPr>
              <a:tblGrid>
                <a:gridCol w="2169279">
                  <a:extLst>
                    <a:ext uri="{9D8B030D-6E8A-4147-A177-3AD203B41FA5}">
                      <a16:colId xmlns="" xmlns:a16="http://schemas.microsoft.com/office/drawing/2014/main" val="20000"/>
                    </a:ext>
                  </a:extLst>
                </a:gridCol>
                <a:gridCol w="1880042">
                  <a:extLst>
                    <a:ext uri="{9D8B030D-6E8A-4147-A177-3AD203B41FA5}">
                      <a16:colId xmlns="" xmlns:a16="http://schemas.microsoft.com/office/drawing/2014/main" val="20001"/>
                    </a:ext>
                  </a:extLst>
                </a:gridCol>
                <a:gridCol w="4591640">
                  <a:extLst>
                    <a:ext uri="{9D8B030D-6E8A-4147-A177-3AD203B41FA5}">
                      <a16:colId xmlns="" xmlns:a16="http://schemas.microsoft.com/office/drawing/2014/main" val="20002"/>
                    </a:ext>
                  </a:extLst>
                </a:gridCol>
              </a:tblGrid>
              <a:tr h="446248">
                <a:tc>
                  <a:txBody>
                    <a:bodyPr/>
                    <a:lstStyle/>
                    <a:p>
                      <a:r>
                        <a:rPr lang="en-US" sz="2200" b="1" dirty="0" smtClean="0"/>
                        <a:t>L</a:t>
                      </a:r>
                      <a:r>
                        <a:rPr lang="ru-RU" sz="2200" b="1" dirty="0" smtClean="0"/>
                        <a:t>-</a:t>
                      </a:r>
                      <a:r>
                        <a:rPr lang="en-US" sz="2200" b="1" dirty="0" smtClean="0"/>
                        <a:t>value</a:t>
                      </a:r>
                      <a:r>
                        <a:rPr lang="en-US" sz="2200" b="1" baseline="0" dirty="0" smtClean="0"/>
                        <a:t>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b="1" smtClean="0"/>
                        <a:t>R-value </a:t>
                      </a:r>
                      <a:endParaRPr lang="ru-RU" sz="2200" b="1"/>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b="1" dirty="0" smtClean="0"/>
                        <a:t>Возможные</a:t>
                      </a:r>
                      <a:r>
                        <a:rPr lang="ru-RU" sz="2200" b="1" baseline="0" dirty="0" smtClean="0"/>
                        <a:t> потери</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96879">
                <a:tc>
                  <a:txBody>
                    <a:bodyPr/>
                    <a:lstStyle/>
                    <a:p>
                      <a:r>
                        <a:rPr lang="en-US" sz="2200" smtClean="0">
                          <a:solidFill>
                            <a:srgbClr val="0000FF"/>
                          </a:solidFill>
                        </a:rPr>
                        <a:t>char,</a:t>
                      </a:r>
                      <a:r>
                        <a:rPr lang="en-US" sz="2200" baseline="0" smtClean="0">
                          <a:solidFill>
                            <a:srgbClr val="0000FF"/>
                          </a:solidFill>
                        </a:rPr>
                        <a:t> </a:t>
                      </a:r>
                      <a:r>
                        <a:rPr lang="en-US" sz="2200" smtClean="0">
                          <a:solidFill>
                            <a:srgbClr val="0000FF"/>
                          </a:solidFill>
                        </a:rPr>
                        <a:t>signed</a:t>
                      </a:r>
                      <a:r>
                        <a:rPr lang="en-US" sz="2200" baseline="0" smtClean="0">
                          <a:solidFill>
                            <a:srgbClr val="0000FF"/>
                          </a:solidFill>
                        </a:rPr>
                        <a:t>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unsigned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Если</a:t>
                      </a:r>
                      <a:r>
                        <a:rPr lang="ru-RU" sz="2200" baseline="0" smtClean="0"/>
                        <a:t> </a:t>
                      </a:r>
                      <a:r>
                        <a:rPr lang="en-US" sz="2200" baseline="0" smtClean="0"/>
                        <a:t>R-value &gt; 127</a:t>
                      </a:r>
                      <a:r>
                        <a:rPr lang="ru-RU" sz="2200" baseline="0" smtClean="0"/>
                        <a:t>, результатом будет отрицательное число</a:t>
                      </a:r>
                      <a:r>
                        <a:rPr lang="en-US" sz="2200" baseline="0" smtClean="0"/>
                        <a:t> </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696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smtClean="0">
                          <a:solidFill>
                            <a:srgbClr val="0000FF"/>
                          </a:solidFill>
                        </a:rPr>
                        <a:t>unsigned</a:t>
                      </a:r>
                      <a:r>
                        <a:rPr lang="ru-RU" sz="2200" smtClean="0">
                          <a:solidFill>
                            <a:srgbClr val="0000FF"/>
                          </a:solidFill>
                        </a:rPr>
                        <a:t> </a:t>
                      </a:r>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rgbClr val="0000FF"/>
                          </a:solidFill>
                        </a:rPr>
                        <a:t>char,</a:t>
                      </a:r>
                      <a:r>
                        <a:rPr lang="ru-RU" sz="2200" dirty="0" smtClean="0">
                          <a:solidFill>
                            <a:srgbClr val="0000FF"/>
                          </a:solidFill>
                        </a:rPr>
                        <a:t/>
                      </a:r>
                      <a:br>
                        <a:rPr lang="ru-RU" sz="2200" dirty="0" smtClean="0">
                          <a:solidFill>
                            <a:srgbClr val="0000FF"/>
                          </a:solidFill>
                        </a:rPr>
                      </a:br>
                      <a:r>
                        <a:rPr lang="en-US" sz="2200" dirty="0" smtClean="0">
                          <a:solidFill>
                            <a:srgbClr val="0000FF"/>
                          </a:solidFill>
                        </a:rPr>
                        <a:t>signed char</a:t>
                      </a:r>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Если</a:t>
                      </a:r>
                      <a:r>
                        <a:rPr lang="ru-RU" sz="2200" baseline="0" dirty="0" smtClean="0"/>
                        <a:t> </a:t>
                      </a:r>
                      <a:r>
                        <a:rPr lang="en-US" sz="2200" baseline="0" dirty="0" smtClean="0"/>
                        <a:t>R-value &lt; 0</a:t>
                      </a:r>
                      <a:r>
                        <a:rPr lang="ru-RU" sz="2200" baseline="0" dirty="0" smtClean="0"/>
                        <a:t>, результатом будет положительное число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446248">
                <a:tc>
                  <a:txBody>
                    <a:bodyPr/>
                    <a:lstStyle/>
                    <a:p>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446248">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446248">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696879">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696879">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9865627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75</a:t>
            </a:fld>
            <a:endParaRPr lang="en-US"/>
          </a:p>
        </p:txBody>
      </p:sp>
      <p:sp>
        <p:nvSpPr>
          <p:cNvPr id="5"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en-US" b="1" smtClean="0">
                <a:solidFill>
                  <a:schemeClr val="tx1">
                    <a:lumMod val="50000"/>
                    <a:lumOff val="50000"/>
                  </a:schemeClr>
                </a:solidFill>
              </a:rPr>
              <a:t>				</a:t>
            </a:r>
            <a:r>
              <a:rPr lang="en-US" sz="3900" smtClean="0">
                <a:solidFill>
                  <a:srgbClr val="0000FF"/>
                </a:solidFill>
              </a:rPr>
              <a:t>signed char -&gt; unsigned char</a:t>
            </a:r>
            <a:endParaRPr lang="ru-RU" sz="3900">
              <a:solidFill>
                <a:srgbClr val="0000FF"/>
              </a:solidFill>
            </a:endParaRPr>
          </a:p>
        </p:txBody>
      </p:sp>
      <p:sp>
        <p:nvSpPr>
          <p:cNvPr id="6" name="Прямоугольник 5"/>
          <p:cNvSpPr/>
          <p:nvPr/>
        </p:nvSpPr>
        <p:spPr>
          <a:xfrm>
            <a:off x="251520" y="1664804"/>
            <a:ext cx="8640960" cy="3816429"/>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 -30;</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unsigned</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char</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cs</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c</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cs</a:t>
            </a:r>
            <a:r>
              <a:rPr lang="en-US" sz="2200" dirty="0">
                <a:solidFill>
                  <a:srgbClr val="000000"/>
                </a:solidFill>
                <a:highlight>
                  <a:srgbClr val="FFFFFF"/>
                </a:highlight>
                <a:latin typeface="Consolas" panose="020B0609020204030204" pitchFamily="49" charset="0"/>
              </a:rPr>
              <a:t>;</a:t>
            </a:r>
          </a:p>
          <a:p>
            <a:r>
              <a:rPr lang="fr-FR" sz="2200" dirty="0">
                <a:solidFill>
                  <a:srgbClr val="000000"/>
                </a:solidFill>
                <a:highlight>
                  <a:srgbClr val="FFFFFF"/>
                </a:highlight>
                <a:latin typeface="Consolas" panose="020B0609020204030204" pitchFamily="49" charset="0"/>
              </a:rPr>
              <a:t>    </a:t>
            </a:r>
            <a:r>
              <a:rPr lang="fr-FR" sz="2200" i="1" dirty="0">
                <a:solidFill>
                  <a:srgbClr val="000080"/>
                </a:solidFill>
                <a:highlight>
                  <a:srgbClr val="FFFFFF"/>
                </a:highlight>
                <a:latin typeface="Consolas" panose="020B0609020204030204" pitchFamily="49" charset="0"/>
              </a:rPr>
              <a:t>cout</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cs</a:t>
            </a:r>
            <a:r>
              <a:rPr lang="fr-FR" sz="2200" dirty="0">
                <a:solidFill>
                  <a:srgbClr val="000000"/>
                </a:solidFill>
                <a:highlight>
                  <a:srgbClr val="FFFFFF"/>
                </a:highlight>
                <a:latin typeface="Consolas" panose="020B0609020204030204" pitchFamily="49" charset="0"/>
              </a:rPr>
              <a:t> &lt;&lt; </a:t>
            </a:r>
            <a:r>
              <a:rPr lang="fr-FR" sz="2200" dirty="0">
                <a:solidFill>
                  <a:srgbClr val="800000"/>
                </a:solidFill>
                <a:highlight>
                  <a:srgbClr val="FFFFFF"/>
                </a:highlight>
                <a:latin typeface="Consolas" panose="020B0609020204030204" pitchFamily="49" charset="0"/>
              </a:rPr>
              <a:t>"   "</a:t>
            </a:r>
            <a:r>
              <a:rPr lang="fr-FR" sz="2200" dirty="0">
                <a:solidFill>
                  <a:srgbClr val="000000"/>
                </a:solidFill>
                <a:highlight>
                  <a:srgbClr val="FFFFFF"/>
                </a:highlight>
                <a:latin typeface="Consolas" panose="020B0609020204030204" pitchFamily="49" charset="0"/>
              </a:rPr>
              <a:t> &lt;&lt; </a:t>
            </a:r>
            <a:r>
              <a:rPr lang="fr-FR" sz="2200" dirty="0">
                <a:solidFill>
                  <a:srgbClr val="000080"/>
                </a:solidFill>
                <a:highlight>
                  <a:srgbClr val="FFFFFF"/>
                </a:highlight>
                <a:latin typeface="Consolas" panose="020B0609020204030204" pitchFamily="49" charset="0"/>
              </a:rPr>
              <a:t>i</a:t>
            </a:r>
            <a:r>
              <a:rPr lang="fr-FR" sz="2200" dirty="0">
                <a:solidFill>
                  <a:srgbClr val="000000"/>
                </a:solidFill>
                <a:highlight>
                  <a:srgbClr val="FFFFFF"/>
                </a:highlight>
                <a:latin typeface="Consolas" panose="020B0609020204030204" pitchFamily="49" charset="0"/>
              </a:rPr>
              <a:t> &lt;&lt; </a:t>
            </a:r>
            <a:r>
              <a:rPr lang="fr-FR" sz="2200" i="1" dirty="0">
                <a:solidFill>
                  <a:srgbClr val="880000"/>
                </a:solidFill>
                <a:highlight>
                  <a:srgbClr val="FFFFFF"/>
                </a:highlight>
                <a:latin typeface="Consolas" panose="020B0609020204030204" pitchFamily="49" charset="0"/>
              </a:rPr>
              <a:t>endl</a:t>
            </a:r>
            <a:r>
              <a:rPr lang="fr-FR"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Прямоугольник 7"/>
          <p:cNvSpPr/>
          <p:nvPr/>
        </p:nvSpPr>
        <p:spPr>
          <a:xfrm>
            <a:off x="6480212" y="2996952"/>
            <a:ext cx="2376264" cy="2088232"/>
          </a:xfrm>
          <a:prstGeom prst="rect">
            <a:avLst/>
          </a:prstGeom>
          <a:solidFill>
            <a:schemeClr val="tx1"/>
          </a:solidFill>
        </p:spPr>
        <p:txBody>
          <a:bodyPr wrap="square">
            <a:noAutofit/>
          </a:bodyPr>
          <a:lstStyle/>
          <a:p>
            <a:pPr lvl="0"/>
            <a:r>
              <a:rPr lang="ru-RU" sz="2200" dirty="0">
                <a:solidFill>
                  <a:prstClr val="white">
                    <a:lumMod val="95000"/>
                  </a:prstClr>
                </a:solidFill>
                <a:latin typeface="Consolas" panose="020B0609020204030204" pitchFamily="49" charset="0"/>
                <a:cs typeface="Consolas" panose="020B0609020204030204" pitchFamily="49" charset="0"/>
              </a:rPr>
              <a:t>т </a:t>
            </a:r>
            <a:r>
              <a:rPr lang="en-US" sz="2200" dirty="0" smtClean="0">
                <a:solidFill>
                  <a:prstClr val="white">
                    <a:lumMod val="95000"/>
                  </a:prstClr>
                </a:solidFill>
                <a:latin typeface="Consolas" panose="020B0609020204030204" pitchFamily="49" charset="0"/>
                <a:cs typeface="Consolas" panose="020B0609020204030204" pitchFamily="49" charset="0"/>
              </a:rPr>
              <a:t>  </a:t>
            </a:r>
            <a:r>
              <a:rPr lang="ru-RU" sz="2200" dirty="0" smtClean="0">
                <a:solidFill>
                  <a:prstClr val="white">
                    <a:lumMod val="95000"/>
                  </a:prstClr>
                </a:solidFill>
                <a:latin typeface="Consolas" panose="020B0609020204030204" pitchFamily="49" charset="0"/>
                <a:cs typeface="Consolas" panose="020B0609020204030204" pitchFamily="49" charset="0"/>
              </a:rPr>
              <a:t>-</a:t>
            </a:r>
            <a:r>
              <a:rPr lang="ru-RU" sz="2200" dirty="0">
                <a:solidFill>
                  <a:prstClr val="white">
                    <a:lumMod val="95000"/>
                  </a:prstClr>
                </a:solidFill>
                <a:latin typeface="Consolas" panose="020B0609020204030204" pitchFamily="49" charset="0"/>
                <a:cs typeface="Consolas" panose="020B0609020204030204" pitchFamily="49" charset="0"/>
              </a:rPr>
              <a:t>30</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т   226</a:t>
            </a:r>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    </a:t>
            </a:r>
            <a:r>
              <a:rPr lang="en-US" sz="2200" b="1" dirty="0" smtClean="0">
                <a:solidFill>
                  <a:srgbClr val="FF8585"/>
                </a:solidFill>
                <a:sym typeface="Wingdings" pitchFamily="2" charset="2"/>
              </a:rPr>
              <a:t></a:t>
            </a:r>
            <a:endParaRPr lang="ru-RU" sz="2200" b="1" dirty="0">
              <a:solidFill>
                <a:srgbClr val="FF8585"/>
              </a:solidFill>
              <a:sym typeface="Wingdings" pitchFamily="2" charset="2"/>
            </a:endParaRPr>
          </a:p>
        </p:txBody>
      </p:sp>
    </p:spTree>
    <p:extLst>
      <p:ext uri="{BB962C8B-B14F-4D97-AF65-F5344CB8AC3E}">
        <p14:creationId xmlns:p14="http://schemas.microsoft.com/office/powerpoint/2010/main" val="28435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76</a:t>
            </a:fld>
            <a:endParaRPr lang="en-US"/>
          </a:p>
        </p:txBody>
      </p:sp>
      <p:sp>
        <p:nvSpPr>
          <p:cNvPr id="8"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ru-RU" b="1" smtClean="0">
                <a:solidFill>
                  <a:schemeClr val="tx1">
                    <a:lumMod val="50000"/>
                    <a:lumOff val="50000"/>
                  </a:schemeClr>
                </a:solidFill>
              </a:rPr>
              <a:t>правила </a:t>
            </a:r>
            <a:r>
              <a:rPr lang="ru-RU" b="1">
                <a:solidFill>
                  <a:schemeClr val="tx1">
                    <a:lumMod val="50000"/>
                    <a:lumOff val="50000"/>
                  </a:schemeClr>
                </a:solidFill>
              </a:rPr>
              <a:t>преобразования типов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1222091282"/>
              </p:ext>
            </p:extLst>
          </p:nvPr>
        </p:nvGraphicFramePr>
        <p:xfrm>
          <a:off x="251520" y="1376772"/>
          <a:ext cx="8640961" cy="4702750"/>
        </p:xfrm>
        <a:graphic>
          <a:graphicData uri="http://schemas.openxmlformats.org/drawingml/2006/table">
            <a:tbl>
              <a:tblPr>
                <a:tableStyleId>{5C22544A-7EE6-4342-B048-85BDC9FD1C3A}</a:tableStyleId>
              </a:tblPr>
              <a:tblGrid>
                <a:gridCol w="2169279">
                  <a:extLst>
                    <a:ext uri="{9D8B030D-6E8A-4147-A177-3AD203B41FA5}">
                      <a16:colId xmlns="" xmlns:a16="http://schemas.microsoft.com/office/drawing/2014/main" val="20000"/>
                    </a:ext>
                  </a:extLst>
                </a:gridCol>
                <a:gridCol w="1880042">
                  <a:extLst>
                    <a:ext uri="{9D8B030D-6E8A-4147-A177-3AD203B41FA5}">
                      <a16:colId xmlns="" xmlns:a16="http://schemas.microsoft.com/office/drawing/2014/main" val="20001"/>
                    </a:ext>
                  </a:extLst>
                </a:gridCol>
                <a:gridCol w="4591640">
                  <a:extLst>
                    <a:ext uri="{9D8B030D-6E8A-4147-A177-3AD203B41FA5}">
                      <a16:colId xmlns="" xmlns:a16="http://schemas.microsoft.com/office/drawing/2014/main" val="20002"/>
                    </a:ext>
                  </a:extLst>
                </a:gridCol>
              </a:tblGrid>
              <a:tr h="446248">
                <a:tc>
                  <a:txBody>
                    <a:bodyPr/>
                    <a:lstStyle/>
                    <a:p>
                      <a:r>
                        <a:rPr lang="en-US" sz="2200" b="1" dirty="0" smtClean="0"/>
                        <a:t>L</a:t>
                      </a:r>
                      <a:r>
                        <a:rPr lang="ru-RU" sz="2200" b="1" dirty="0" smtClean="0"/>
                        <a:t>-</a:t>
                      </a:r>
                      <a:r>
                        <a:rPr lang="en-US" sz="2200" b="1" dirty="0" smtClean="0"/>
                        <a:t>value</a:t>
                      </a:r>
                      <a:r>
                        <a:rPr lang="en-US" sz="2200" b="1" baseline="0" dirty="0" smtClean="0"/>
                        <a:t>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b="1" dirty="0" smtClean="0"/>
                        <a:t>R-value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b="1" dirty="0" smtClean="0"/>
                        <a:t>Возможные</a:t>
                      </a:r>
                      <a:r>
                        <a:rPr lang="ru-RU" sz="2200" b="1" baseline="0" dirty="0" smtClean="0"/>
                        <a:t> потери</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96879">
                <a:tc>
                  <a:txBody>
                    <a:bodyPr/>
                    <a:lstStyle/>
                    <a:p>
                      <a:r>
                        <a:rPr lang="en-US" sz="2200" smtClean="0">
                          <a:solidFill>
                            <a:srgbClr val="0000FF"/>
                          </a:solidFill>
                        </a:rPr>
                        <a:t>char,</a:t>
                      </a:r>
                      <a:r>
                        <a:rPr lang="en-US" sz="2200" baseline="0" smtClean="0">
                          <a:solidFill>
                            <a:srgbClr val="0000FF"/>
                          </a:solidFill>
                        </a:rPr>
                        <a:t> </a:t>
                      </a:r>
                      <a:r>
                        <a:rPr lang="en-US" sz="2200" smtClean="0">
                          <a:solidFill>
                            <a:srgbClr val="0000FF"/>
                          </a:solidFill>
                        </a:rPr>
                        <a:t>signed</a:t>
                      </a:r>
                      <a:r>
                        <a:rPr lang="en-US" sz="2200" baseline="0" smtClean="0">
                          <a:solidFill>
                            <a:srgbClr val="0000FF"/>
                          </a:solidFill>
                        </a:rPr>
                        <a:t>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unsigned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Если</a:t>
                      </a:r>
                      <a:r>
                        <a:rPr lang="ru-RU" sz="2200" baseline="0" smtClean="0"/>
                        <a:t> </a:t>
                      </a:r>
                      <a:r>
                        <a:rPr lang="en-US" sz="2200" baseline="0" smtClean="0"/>
                        <a:t>R-value &gt; 127</a:t>
                      </a:r>
                      <a:r>
                        <a:rPr lang="ru-RU" sz="2200" baseline="0" smtClean="0"/>
                        <a:t>, результатом будет отрицательное число</a:t>
                      </a:r>
                      <a:r>
                        <a:rPr lang="en-US" sz="2200" baseline="0" smtClean="0"/>
                        <a:t> </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696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smtClean="0">
                          <a:solidFill>
                            <a:srgbClr val="0000FF"/>
                          </a:solidFill>
                        </a:rPr>
                        <a:t>unsigned</a:t>
                      </a:r>
                      <a:r>
                        <a:rPr lang="ru-RU" sz="2200" smtClean="0">
                          <a:solidFill>
                            <a:srgbClr val="0000FF"/>
                          </a:solidFill>
                        </a:rPr>
                        <a:t> </a:t>
                      </a:r>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rgbClr val="0000FF"/>
                          </a:solidFill>
                        </a:rPr>
                        <a:t>char,</a:t>
                      </a:r>
                      <a:r>
                        <a:rPr lang="ru-RU" sz="2200" dirty="0" smtClean="0">
                          <a:solidFill>
                            <a:srgbClr val="0000FF"/>
                          </a:solidFill>
                        </a:rPr>
                        <a:t/>
                      </a:r>
                      <a:br>
                        <a:rPr lang="ru-RU" sz="2200" dirty="0" smtClean="0">
                          <a:solidFill>
                            <a:srgbClr val="0000FF"/>
                          </a:solidFill>
                        </a:rPr>
                      </a:br>
                      <a:r>
                        <a:rPr lang="en-US" sz="2200" dirty="0" smtClean="0">
                          <a:solidFill>
                            <a:srgbClr val="0000FF"/>
                          </a:solidFill>
                        </a:rPr>
                        <a:t>signed char</a:t>
                      </a:r>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Если</a:t>
                      </a:r>
                      <a:r>
                        <a:rPr lang="ru-RU" sz="2200" baseline="0" dirty="0" smtClean="0"/>
                        <a:t> </a:t>
                      </a:r>
                      <a:r>
                        <a:rPr lang="en-US" sz="2200" baseline="0" dirty="0" smtClean="0"/>
                        <a:t>R-value &lt; 0</a:t>
                      </a:r>
                      <a:r>
                        <a:rPr lang="ru-RU" sz="2200" baseline="0" dirty="0" smtClean="0"/>
                        <a:t>, результатом будет положительное число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short,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8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24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446248">
                <a:tc>
                  <a:txBody>
                    <a:bodyPr/>
                    <a:lstStyle/>
                    <a:p>
                      <a:r>
                        <a:rPr lang="en-US" sz="2200" smtClean="0">
                          <a:solidFill>
                            <a:srgbClr val="0000FF"/>
                          </a:solidFill>
                        </a:rPr>
                        <a:t>short,</a:t>
                      </a:r>
                      <a:r>
                        <a:rPr lang="en-US" sz="2200" baseline="0" smtClean="0">
                          <a:solidFill>
                            <a:srgbClr val="0000FF"/>
                          </a:solidFill>
                        </a:rPr>
                        <a: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16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696879">
                <a:tc>
                  <a:txBody>
                    <a:bodyPr/>
                    <a:lstStyle/>
                    <a:p>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696879">
                <a:tc>
                  <a:txBody>
                    <a:bodyPr/>
                    <a:lstStyle/>
                    <a:p>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3273820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77</a:t>
            </a:fld>
            <a:endParaRPr lang="en-US"/>
          </a:p>
        </p:txBody>
      </p:sp>
      <p:sp>
        <p:nvSpPr>
          <p:cNvPr id="8"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ru-RU" b="1" smtClean="0">
                <a:solidFill>
                  <a:schemeClr val="tx1">
                    <a:lumMod val="50000"/>
                    <a:lumOff val="50000"/>
                  </a:schemeClr>
                </a:solidFill>
              </a:rPr>
              <a:t>правила </a:t>
            </a:r>
            <a:r>
              <a:rPr lang="ru-RU" b="1">
                <a:solidFill>
                  <a:schemeClr val="tx1">
                    <a:lumMod val="50000"/>
                    <a:lumOff val="50000"/>
                  </a:schemeClr>
                </a:solidFill>
              </a:rPr>
              <a:t>преобразования типов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660159818"/>
              </p:ext>
            </p:extLst>
          </p:nvPr>
        </p:nvGraphicFramePr>
        <p:xfrm>
          <a:off x="251520" y="1376772"/>
          <a:ext cx="8640961" cy="4767871"/>
        </p:xfrm>
        <a:graphic>
          <a:graphicData uri="http://schemas.openxmlformats.org/drawingml/2006/table">
            <a:tbl>
              <a:tblPr>
                <a:tableStyleId>{5C22544A-7EE6-4342-B048-85BDC9FD1C3A}</a:tableStyleId>
              </a:tblPr>
              <a:tblGrid>
                <a:gridCol w="2169279">
                  <a:extLst>
                    <a:ext uri="{9D8B030D-6E8A-4147-A177-3AD203B41FA5}">
                      <a16:colId xmlns="" xmlns:a16="http://schemas.microsoft.com/office/drawing/2014/main" val="20000"/>
                    </a:ext>
                  </a:extLst>
                </a:gridCol>
                <a:gridCol w="1880042">
                  <a:extLst>
                    <a:ext uri="{9D8B030D-6E8A-4147-A177-3AD203B41FA5}">
                      <a16:colId xmlns="" xmlns:a16="http://schemas.microsoft.com/office/drawing/2014/main" val="20001"/>
                    </a:ext>
                  </a:extLst>
                </a:gridCol>
                <a:gridCol w="4591640">
                  <a:extLst>
                    <a:ext uri="{9D8B030D-6E8A-4147-A177-3AD203B41FA5}">
                      <a16:colId xmlns="" xmlns:a16="http://schemas.microsoft.com/office/drawing/2014/main" val="20002"/>
                    </a:ext>
                  </a:extLst>
                </a:gridCol>
              </a:tblGrid>
              <a:tr h="446248">
                <a:tc>
                  <a:txBody>
                    <a:bodyPr/>
                    <a:lstStyle/>
                    <a:p>
                      <a:r>
                        <a:rPr lang="en-US" sz="2200" b="1" dirty="0" smtClean="0"/>
                        <a:t>L</a:t>
                      </a:r>
                      <a:r>
                        <a:rPr lang="ru-RU" sz="2200" b="1" dirty="0" smtClean="0"/>
                        <a:t>-</a:t>
                      </a:r>
                      <a:r>
                        <a:rPr lang="en-US" sz="2200" b="1" dirty="0" smtClean="0"/>
                        <a:t>value</a:t>
                      </a:r>
                      <a:r>
                        <a:rPr lang="en-US" sz="2200" b="1" baseline="0" dirty="0" smtClean="0"/>
                        <a:t>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b="1" dirty="0" smtClean="0"/>
                        <a:t>R-value </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b="1" dirty="0" smtClean="0"/>
                        <a:t>Возможные</a:t>
                      </a:r>
                      <a:r>
                        <a:rPr lang="ru-RU" sz="2200" b="1" baseline="0" dirty="0" smtClean="0"/>
                        <a:t> потери</a:t>
                      </a:r>
                      <a:endParaRPr lang="ru-RU" sz="2200" b="1"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96879">
                <a:tc>
                  <a:txBody>
                    <a:bodyPr/>
                    <a:lstStyle/>
                    <a:p>
                      <a:r>
                        <a:rPr lang="en-US" sz="2200" smtClean="0">
                          <a:solidFill>
                            <a:srgbClr val="0000FF"/>
                          </a:solidFill>
                        </a:rPr>
                        <a:t>char,</a:t>
                      </a:r>
                      <a:r>
                        <a:rPr lang="en-US" sz="2200" baseline="0" smtClean="0">
                          <a:solidFill>
                            <a:srgbClr val="0000FF"/>
                          </a:solidFill>
                        </a:rPr>
                        <a:t> </a:t>
                      </a:r>
                      <a:r>
                        <a:rPr lang="en-US" sz="2200" smtClean="0">
                          <a:solidFill>
                            <a:srgbClr val="0000FF"/>
                          </a:solidFill>
                        </a:rPr>
                        <a:t>signed</a:t>
                      </a:r>
                      <a:r>
                        <a:rPr lang="en-US" sz="2200" baseline="0" smtClean="0">
                          <a:solidFill>
                            <a:srgbClr val="0000FF"/>
                          </a:solidFill>
                        </a:rPr>
                        <a:t>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unsigned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Если</a:t>
                      </a:r>
                      <a:r>
                        <a:rPr lang="ru-RU" sz="2200" baseline="0" smtClean="0"/>
                        <a:t> </a:t>
                      </a:r>
                      <a:r>
                        <a:rPr lang="en-US" sz="2200" baseline="0" smtClean="0"/>
                        <a:t>R-value &gt; 127</a:t>
                      </a:r>
                      <a:r>
                        <a:rPr lang="ru-RU" sz="2200" baseline="0" smtClean="0"/>
                        <a:t>, результатом будет отрицательное число</a:t>
                      </a:r>
                      <a:r>
                        <a:rPr lang="en-US" sz="2200" baseline="0" smtClean="0"/>
                        <a:t> </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696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smtClean="0">
                          <a:solidFill>
                            <a:srgbClr val="0000FF"/>
                          </a:solidFill>
                        </a:rPr>
                        <a:t>unsigned</a:t>
                      </a:r>
                      <a:r>
                        <a:rPr lang="ru-RU" sz="2200" smtClean="0">
                          <a:solidFill>
                            <a:srgbClr val="0000FF"/>
                          </a:solidFill>
                        </a:rPr>
                        <a:t> </a:t>
                      </a:r>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rgbClr val="0000FF"/>
                          </a:solidFill>
                        </a:rPr>
                        <a:t>char,</a:t>
                      </a:r>
                      <a:r>
                        <a:rPr lang="ru-RU" sz="2200" dirty="0" smtClean="0">
                          <a:solidFill>
                            <a:srgbClr val="0000FF"/>
                          </a:solidFill>
                        </a:rPr>
                        <a:t/>
                      </a:r>
                      <a:br>
                        <a:rPr lang="ru-RU" sz="2200" dirty="0" smtClean="0">
                          <a:solidFill>
                            <a:srgbClr val="0000FF"/>
                          </a:solidFill>
                        </a:rPr>
                      </a:br>
                      <a:r>
                        <a:rPr lang="en-US" sz="2200" dirty="0" smtClean="0">
                          <a:solidFill>
                            <a:srgbClr val="0000FF"/>
                          </a:solidFill>
                        </a:rPr>
                        <a:t>signed char</a:t>
                      </a:r>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Если</a:t>
                      </a:r>
                      <a:r>
                        <a:rPr lang="ru-RU" sz="2200" baseline="0" dirty="0" smtClean="0"/>
                        <a:t> </a:t>
                      </a:r>
                      <a:r>
                        <a:rPr lang="en-US" sz="2200" baseline="0" dirty="0" smtClean="0"/>
                        <a:t>R-value &lt; 0</a:t>
                      </a:r>
                      <a:r>
                        <a:rPr lang="ru-RU" sz="2200" baseline="0" dirty="0" smtClean="0"/>
                        <a:t>, результатом будет положительное число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short,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8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24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446248">
                <a:tc>
                  <a:txBody>
                    <a:bodyPr/>
                    <a:lstStyle/>
                    <a:p>
                      <a:r>
                        <a:rPr lang="en-US" sz="2200" smtClean="0">
                          <a:solidFill>
                            <a:srgbClr val="0000FF"/>
                          </a:solidFill>
                        </a:rPr>
                        <a:t>short,</a:t>
                      </a:r>
                      <a:r>
                        <a:rPr lang="en-US" sz="2200" baseline="0" smtClean="0">
                          <a:solidFill>
                            <a:srgbClr val="0000FF"/>
                          </a:solidFill>
                        </a:rPr>
                        <a: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16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696879">
                <a:tc>
                  <a:txBody>
                    <a:bodyPr/>
                    <a:lstStyle/>
                    <a:p>
                      <a:r>
                        <a:rPr lang="en-US" sz="2200" smtClean="0">
                          <a:solidFill>
                            <a:srgbClr val="0000FF"/>
                          </a:solidFill>
                        </a:rPr>
                        <a:t>short,</a:t>
                      </a:r>
                      <a:r>
                        <a:rPr lang="en-US" sz="2200" baseline="0" smtClean="0">
                          <a:solidFill>
                            <a:srgbClr val="0000FF"/>
                          </a:solidFill>
                        </a:rPr>
                        <a:t> short </a:t>
                      </a:r>
                      <a:r>
                        <a:rPr lang="en-US" sz="2200" smtClean="0">
                          <a:solidFill>
                            <a:srgbClr val="0000FF"/>
                          </a:solidFill>
                        </a:rPr>
                        <a:t>int,</a:t>
                      </a:r>
                      <a:br>
                        <a:rPr lang="en-US" sz="2200" smtClean="0">
                          <a:solidFill>
                            <a:srgbClr val="0000FF"/>
                          </a:solidFill>
                        </a:rPr>
                      </a:br>
                      <a:r>
                        <a:rPr lang="en-US" sz="2200" smtClean="0">
                          <a:solidFill>
                            <a:srgbClr val="0000FF"/>
                          </a:solidFill>
                        </a:rPr>
                        <a:t>int, long int</a:t>
                      </a:r>
                      <a:r>
                        <a:rPr lang="en-US" sz="2200" baseline="0" smtClean="0">
                          <a:solidFill>
                            <a:srgbClr val="0000FF"/>
                          </a:solidFill>
                        </a:rPr>
                        <a:t>, long</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float, double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solidFill>
                            <a:schemeClr val="tx1"/>
                          </a:solidFill>
                        </a:rPr>
                        <a:t>Дробная</a:t>
                      </a:r>
                      <a:r>
                        <a:rPr lang="ru-RU" sz="2200" baseline="0" dirty="0" smtClean="0">
                          <a:solidFill>
                            <a:schemeClr val="tx1"/>
                          </a:solidFill>
                        </a:rPr>
                        <a:t> часть и,</a:t>
                      </a:r>
                      <a:br>
                        <a:rPr lang="ru-RU" sz="2200" baseline="0" dirty="0" smtClean="0">
                          <a:solidFill>
                            <a:schemeClr val="tx1"/>
                          </a:solidFill>
                        </a:rPr>
                      </a:br>
                      <a:r>
                        <a:rPr lang="ru-RU" sz="2200" baseline="0" dirty="0" smtClean="0">
                          <a:solidFill>
                            <a:schemeClr val="tx1"/>
                          </a:solidFill>
                        </a:rPr>
                        <a:t>возможно, всё число</a:t>
                      </a:r>
                      <a:endParaRPr lang="ru-RU" sz="2200" dirty="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696879">
                <a:tc>
                  <a:txBody>
                    <a:bodyPr/>
                    <a:lstStyle/>
                    <a:p>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15224124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78</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en-US" b="1" smtClean="0">
                <a:solidFill>
                  <a:schemeClr val="tx1">
                    <a:lumMod val="50000"/>
                    <a:lumOff val="50000"/>
                  </a:schemeClr>
                </a:solidFill>
              </a:rPr>
              <a:t>						</a:t>
            </a:r>
            <a:r>
              <a:rPr lang="en-US" sz="3900" smtClean="0">
                <a:solidFill>
                  <a:srgbClr val="0000FF"/>
                </a:solidFill>
              </a:rPr>
              <a:t>float -&gt; short</a:t>
            </a:r>
            <a:endParaRPr lang="ru-RU" sz="3900">
              <a:solidFill>
                <a:srgbClr val="0000FF"/>
              </a:solidFill>
            </a:endParaRPr>
          </a:p>
        </p:txBody>
      </p:sp>
      <p:sp>
        <p:nvSpPr>
          <p:cNvPr id="6" name="Прямоугольник 5"/>
          <p:cNvSpPr/>
          <p:nvPr/>
        </p:nvSpPr>
        <p:spPr>
          <a:xfrm>
            <a:off x="611560" y="1052736"/>
            <a:ext cx="5904656" cy="5192191"/>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tabLst>
                <a:tab pos="3857625" algn="l"/>
              </a:tabLst>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 -12.9869e2;</a:t>
            </a:r>
          </a:p>
          <a:p>
            <a:pPr>
              <a:tabLst>
                <a:tab pos="3857625" algn="l"/>
              </a:tabLs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pPr>
              <a:tabLst>
                <a:tab pos="3857625" algn="l"/>
              </a:tabLst>
            </a:pP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short</a:t>
            </a: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 = </a:t>
            </a:r>
            <a:r>
              <a:rPr lang="en-US" sz="2200" dirty="0" smtClean="0">
                <a:solidFill>
                  <a:srgbClr val="000080"/>
                </a:solidFill>
                <a:highlight>
                  <a:srgbClr val="FFFFFF"/>
                </a:highlight>
                <a:latin typeface="Consolas" panose="020B0609020204030204" pitchFamily="49" charset="0"/>
              </a:rPr>
              <a:t>r</a:t>
            </a:r>
            <a:r>
              <a:rPr lang="en-US" sz="2200" dirty="0" smtClean="0">
                <a:solidFill>
                  <a:srgbClr val="000000"/>
                </a:solidFill>
                <a:highlight>
                  <a:srgbClr val="FFFFFF"/>
                </a:highlight>
                <a:latin typeface="Consolas" panose="020B0609020204030204" pitchFamily="49" charset="0"/>
              </a:rPr>
              <a:t>;</a:t>
            </a:r>
          </a:p>
          <a:p>
            <a:pPr>
              <a:spcAft>
                <a:spcPts val="1200"/>
              </a:spcAft>
              <a:tabLst>
                <a:tab pos="3857625" algn="l"/>
              </a:tabLst>
            </a:pPr>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tabLst>
                <a:tab pos="3857625" algn="l"/>
              </a:tabLst>
            </a:pP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123e8f;</a:t>
            </a:r>
            <a:endParaRPr lang="en-US" sz="2200" dirty="0">
              <a:solidFill>
                <a:srgbClr val="000000"/>
              </a:solidFill>
              <a:highlight>
                <a:srgbClr val="FFFFFF"/>
              </a:highlight>
              <a:latin typeface="Consolas" panose="020B0609020204030204" pitchFamily="49" charset="0"/>
            </a:endParaRPr>
          </a:p>
          <a:p>
            <a:pPr>
              <a:tabLst>
                <a:tab pos="3857625" algn="l"/>
              </a:tabLs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tabLst>
                <a:tab pos="3857625" algn="l"/>
              </a:tabLst>
            </a:pP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a:t>
            </a:r>
          </a:p>
          <a:p>
            <a:pPr>
              <a:spcAft>
                <a:spcPts val="1200"/>
              </a:spcAft>
              <a:tabLst>
                <a:tab pos="3857625" algn="l"/>
              </a:tabLs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tabLst>
                <a:tab pos="3857625" algn="l"/>
              </a:tabLst>
            </a:pP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-123e14;</a:t>
            </a:r>
            <a:r>
              <a:rPr lang="en-US" sz="2200" dirty="0">
                <a:solidFill>
                  <a:srgbClr val="000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 double</a:t>
            </a:r>
            <a:endParaRPr lang="en-US" sz="2200" dirty="0">
              <a:solidFill>
                <a:srgbClr val="000000"/>
              </a:solidFill>
              <a:highlight>
                <a:srgbClr val="FFFFFF"/>
              </a:highlight>
              <a:latin typeface="Consolas" panose="020B0609020204030204" pitchFamily="49" charset="0"/>
            </a:endParaRPr>
          </a:p>
          <a:p>
            <a:pPr>
              <a:spcAft>
                <a:spcPts val="1200"/>
              </a:spcAft>
              <a:tabLst>
                <a:tab pos="3857625" algn="l"/>
              </a:tabLs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2" name="TextBox 1"/>
          <p:cNvSpPr txBox="1"/>
          <p:nvPr/>
        </p:nvSpPr>
        <p:spPr>
          <a:xfrm>
            <a:off x="6516216" y="1952836"/>
            <a:ext cx="2376264" cy="4284476"/>
          </a:xfrm>
          <a:prstGeom prst="rect">
            <a:avLst/>
          </a:prstGeom>
          <a:solidFill>
            <a:schemeClr val="tx1"/>
          </a:solidFill>
        </p:spPr>
        <p:txBody>
          <a:bodyPr wrap="square" rtlCol="0">
            <a:noAutofit/>
          </a:bodyPr>
          <a:lstStyle/>
          <a:p>
            <a:r>
              <a:rPr lang="ru-RU" sz="2200" dirty="0">
                <a:solidFill>
                  <a:schemeClr val="bg1">
                    <a:lumMod val="95000"/>
                  </a:schemeClr>
                </a:solidFill>
                <a:latin typeface="Consolas" panose="020B0609020204030204" pitchFamily="49" charset="0"/>
                <a:cs typeface="Consolas" panose="020B0609020204030204" pitchFamily="49" charset="0"/>
              </a:rPr>
              <a:t>-</a:t>
            </a:r>
            <a:r>
              <a:rPr lang="ru-RU" sz="2200" dirty="0" smtClean="0">
                <a:solidFill>
                  <a:schemeClr val="bg1">
                    <a:lumMod val="95000"/>
                  </a:schemeClr>
                </a:solidFill>
                <a:latin typeface="Consolas" panose="020B0609020204030204" pitchFamily="49" charset="0"/>
                <a:cs typeface="Consolas" panose="020B0609020204030204" pitchFamily="49" charset="0"/>
              </a:rPr>
              <a:t>1298.69</a:t>
            </a:r>
          </a:p>
          <a:p>
            <a:endParaRPr lang="ru-RU" sz="2200" dirty="0">
              <a:solidFill>
                <a:schemeClr val="bg1">
                  <a:lumMod val="95000"/>
                </a:schemeClr>
              </a:solidFill>
              <a:latin typeface="Consolas" panose="020B0609020204030204" pitchFamily="49" charset="0"/>
              <a:cs typeface="Consolas" panose="020B0609020204030204" pitchFamily="49" charset="0"/>
            </a:endParaRPr>
          </a:p>
          <a:p>
            <a:pPr>
              <a:spcAft>
                <a:spcPts val="1200"/>
              </a:spcAft>
            </a:pPr>
            <a:r>
              <a:rPr lang="ru-RU" sz="2200" dirty="0">
                <a:solidFill>
                  <a:schemeClr val="bg1">
                    <a:lumMod val="95000"/>
                  </a:schemeClr>
                </a:solidFill>
                <a:latin typeface="Consolas" panose="020B0609020204030204" pitchFamily="49" charset="0"/>
                <a:cs typeface="Consolas" panose="020B0609020204030204" pitchFamily="49" charset="0"/>
              </a:rPr>
              <a:t>-</a:t>
            </a:r>
            <a:r>
              <a:rPr lang="ru-RU" sz="2200" dirty="0" smtClean="0">
                <a:solidFill>
                  <a:schemeClr val="bg1">
                    <a:lumMod val="95000"/>
                  </a:schemeClr>
                </a:solidFill>
                <a:latin typeface="Consolas" panose="020B0609020204030204" pitchFamily="49" charset="0"/>
                <a:cs typeface="Consolas" panose="020B0609020204030204" pitchFamily="49" charset="0"/>
              </a:rPr>
              <a:t>1298	</a:t>
            </a:r>
            <a:r>
              <a:rPr lang="en-US" sz="2200" b="1" dirty="0" smtClean="0">
                <a:solidFill>
                  <a:srgbClr val="92D050"/>
                </a:solidFill>
                <a:sym typeface="Wingdings" pitchFamily="2" charset="2"/>
              </a:rPr>
              <a:t></a:t>
            </a:r>
            <a:endParaRPr lang="ru-RU" sz="2200" b="1" dirty="0" smtClean="0">
              <a:solidFill>
                <a:srgbClr val="92D050"/>
              </a:solidFill>
              <a:sym typeface="Wingdings" pitchFamily="2" charset="2"/>
            </a:endParaRPr>
          </a:p>
          <a:p>
            <a:endParaRPr lang="ru-RU" sz="2200" b="1" dirty="0">
              <a:solidFill>
                <a:srgbClr val="92D050"/>
              </a:solidFill>
              <a:latin typeface="Consolas" panose="020B0609020204030204" pitchFamily="49" charset="0"/>
              <a:cs typeface="Consolas" panose="020B0609020204030204" pitchFamily="49" charset="0"/>
              <a:sym typeface="Wingdings" pitchFamily="2" charset="2"/>
            </a:endParaRPr>
          </a:p>
          <a:p>
            <a:r>
              <a:rPr lang="en-US" sz="2200" dirty="0">
                <a:solidFill>
                  <a:schemeClr val="bg1">
                    <a:lumMod val="95000"/>
                  </a:schemeClr>
                </a:solidFill>
                <a:latin typeface="Consolas" panose="020B0609020204030204" pitchFamily="49" charset="0"/>
                <a:cs typeface="Consolas" panose="020B0609020204030204" pitchFamily="49" charset="0"/>
              </a:rPr>
              <a:t>-</a:t>
            </a:r>
            <a:r>
              <a:rPr lang="en-US" sz="2200" dirty="0" smtClean="0">
                <a:solidFill>
                  <a:schemeClr val="bg1">
                    <a:lumMod val="95000"/>
                  </a:schemeClr>
                </a:solidFill>
                <a:latin typeface="Consolas" panose="020B0609020204030204" pitchFamily="49" charset="0"/>
                <a:cs typeface="Consolas" panose="020B0609020204030204" pitchFamily="49" charset="0"/>
              </a:rPr>
              <a:t>1.23e+10</a:t>
            </a:r>
            <a:endParaRPr lang="ru-RU" sz="2200" dirty="0" smtClean="0">
              <a:solidFill>
                <a:schemeClr val="bg1">
                  <a:lumMod val="95000"/>
                </a:schemeClr>
              </a:solidFill>
              <a:latin typeface="Consolas" panose="020B0609020204030204" pitchFamily="49" charset="0"/>
              <a:cs typeface="Consolas" panose="020B0609020204030204" pitchFamily="49" charset="0"/>
            </a:endParaRPr>
          </a:p>
          <a:p>
            <a:endParaRPr lang="ru-RU" sz="2100" dirty="0" smtClean="0">
              <a:solidFill>
                <a:schemeClr val="bg1">
                  <a:lumMod val="95000"/>
                </a:schemeClr>
              </a:solidFill>
              <a:latin typeface="Consolas" panose="020B0609020204030204" pitchFamily="49" charset="0"/>
              <a:cs typeface="Consolas" panose="020B0609020204030204" pitchFamily="49" charset="0"/>
            </a:endParaRPr>
          </a:p>
          <a:p>
            <a:pPr>
              <a:spcAft>
                <a:spcPts val="1200"/>
              </a:spcAft>
            </a:pPr>
            <a:r>
              <a:rPr lang="ru-RU" sz="2200" dirty="0" smtClean="0">
                <a:solidFill>
                  <a:schemeClr val="bg1">
                    <a:lumMod val="95000"/>
                  </a:schemeClr>
                </a:solidFill>
                <a:latin typeface="Consolas" panose="020B0609020204030204" pitchFamily="49" charset="0"/>
                <a:cs typeface="Consolas" panose="020B0609020204030204" pitchFamily="49" charset="0"/>
              </a:rPr>
              <a:t>0		</a:t>
            </a:r>
            <a:r>
              <a:rPr lang="en-US" sz="2200" b="1" dirty="0" smtClean="0">
                <a:solidFill>
                  <a:srgbClr val="FF8585"/>
                </a:solidFill>
                <a:sym typeface="Wingdings" pitchFamily="2" charset="2"/>
              </a:rPr>
              <a:t></a:t>
            </a:r>
            <a:endParaRPr lang="ru-RU" sz="2200" b="1" dirty="0" smtClean="0">
              <a:solidFill>
                <a:srgbClr val="FF8585"/>
              </a:solidFill>
              <a:sym typeface="Wingdings" pitchFamily="2" charset="2"/>
            </a:endParaRPr>
          </a:p>
          <a:p>
            <a:endParaRPr lang="ru-RU" sz="2200" b="1" dirty="0">
              <a:solidFill>
                <a:srgbClr val="FF8585"/>
              </a:solidFill>
              <a:latin typeface="Consolas" panose="020B0609020204030204" pitchFamily="49" charset="0"/>
              <a:cs typeface="Consolas" panose="020B0609020204030204" pitchFamily="49" charset="0"/>
              <a:sym typeface="Wingdings" pitchFamily="2" charset="2"/>
            </a:endParaRPr>
          </a:p>
          <a:p>
            <a:r>
              <a:rPr lang="ru-RU" sz="2200" dirty="0" smtClean="0">
                <a:solidFill>
                  <a:schemeClr val="bg1">
                    <a:lumMod val="95000"/>
                  </a:schemeClr>
                </a:solidFill>
                <a:latin typeface="Consolas" panose="020B0609020204030204" pitchFamily="49" charset="0"/>
                <a:cs typeface="Consolas" panose="020B0609020204030204" pitchFamily="49" charset="0"/>
              </a:rPr>
              <a:t>-16384	</a:t>
            </a:r>
            <a:r>
              <a:rPr lang="en-US" sz="2200" b="1" dirty="0" smtClean="0">
                <a:solidFill>
                  <a:srgbClr val="FF8585"/>
                </a:solidFill>
                <a:sym typeface="Wingdings" pitchFamily="2" charset="2"/>
              </a:rPr>
              <a:t></a:t>
            </a:r>
            <a:r>
              <a:rPr lang="ru-RU" sz="2200" dirty="0" smtClean="0">
                <a:solidFill>
                  <a:schemeClr val="bg1">
                    <a:lumMod val="95000"/>
                  </a:schemeClr>
                </a:solidFill>
                <a:latin typeface="Consolas" panose="020B0609020204030204" pitchFamily="49" charset="0"/>
                <a:cs typeface="Consolas" panose="020B0609020204030204" pitchFamily="49" charset="0"/>
              </a:rPr>
              <a:t> </a:t>
            </a:r>
            <a:endParaRPr lang="ru-RU" sz="2200" dirty="0">
              <a:solidFill>
                <a:schemeClr val="bg1">
                  <a:lumMod val="9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441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79</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1432845480"/>
              </p:ext>
            </p:extLst>
          </p:nvPr>
        </p:nvGraphicFramePr>
        <p:xfrm>
          <a:off x="251520" y="1376772"/>
          <a:ext cx="8640961" cy="4832992"/>
        </p:xfrm>
        <a:graphic>
          <a:graphicData uri="http://schemas.openxmlformats.org/drawingml/2006/table">
            <a:tbl>
              <a:tblPr>
                <a:tableStyleId>{5C22544A-7EE6-4342-B048-85BDC9FD1C3A}</a:tableStyleId>
              </a:tblPr>
              <a:tblGrid>
                <a:gridCol w="2169279">
                  <a:extLst>
                    <a:ext uri="{9D8B030D-6E8A-4147-A177-3AD203B41FA5}">
                      <a16:colId xmlns="" xmlns:a16="http://schemas.microsoft.com/office/drawing/2014/main" val="20000"/>
                    </a:ext>
                  </a:extLst>
                </a:gridCol>
                <a:gridCol w="1880042">
                  <a:extLst>
                    <a:ext uri="{9D8B030D-6E8A-4147-A177-3AD203B41FA5}">
                      <a16:colId xmlns="" xmlns:a16="http://schemas.microsoft.com/office/drawing/2014/main" val="20001"/>
                    </a:ext>
                  </a:extLst>
                </a:gridCol>
                <a:gridCol w="4591640">
                  <a:extLst>
                    <a:ext uri="{9D8B030D-6E8A-4147-A177-3AD203B41FA5}">
                      <a16:colId xmlns="" xmlns:a16="http://schemas.microsoft.com/office/drawing/2014/main" val="20002"/>
                    </a:ext>
                  </a:extLst>
                </a:gridCol>
              </a:tblGrid>
              <a:tr h="446248">
                <a:tc>
                  <a:txBody>
                    <a:bodyPr/>
                    <a:lstStyle/>
                    <a:p>
                      <a:r>
                        <a:rPr lang="en-US" sz="2200" dirty="0" smtClean="0"/>
                        <a:t>L</a:t>
                      </a:r>
                      <a:r>
                        <a:rPr lang="ru-RU" sz="2200" dirty="0" smtClean="0"/>
                        <a:t>-</a:t>
                      </a:r>
                      <a:r>
                        <a:rPr lang="en-US" sz="2200" dirty="0" smtClean="0"/>
                        <a:t>value</a:t>
                      </a:r>
                      <a:r>
                        <a:rPr lang="en-US" sz="2200" baseline="0" dirty="0" smtClean="0"/>
                        <a:t>   =</a:t>
                      </a:r>
                      <a:endParaRPr lang="ru-RU" sz="22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t>R-value </a:t>
                      </a:r>
                      <a:endParaRPr lang="ru-RU" sz="22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Возможные</a:t>
                      </a:r>
                      <a:r>
                        <a:rPr lang="ru-RU" sz="2200" baseline="0" smtClean="0"/>
                        <a:t> потери</a:t>
                      </a:r>
                      <a:endParaRPr lang="ru-RU" sz="22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96879">
                <a:tc>
                  <a:txBody>
                    <a:bodyPr/>
                    <a:lstStyle/>
                    <a:p>
                      <a:r>
                        <a:rPr lang="en-US" sz="2200" smtClean="0">
                          <a:solidFill>
                            <a:srgbClr val="0000FF"/>
                          </a:solidFill>
                        </a:rPr>
                        <a:t>char,</a:t>
                      </a:r>
                      <a:r>
                        <a:rPr lang="en-US" sz="2200" baseline="0" smtClean="0">
                          <a:solidFill>
                            <a:srgbClr val="0000FF"/>
                          </a:solidFill>
                        </a:rPr>
                        <a:t> </a:t>
                      </a:r>
                      <a:r>
                        <a:rPr lang="en-US" sz="2200" smtClean="0">
                          <a:solidFill>
                            <a:srgbClr val="0000FF"/>
                          </a:solidFill>
                        </a:rPr>
                        <a:t>signed</a:t>
                      </a:r>
                      <a:r>
                        <a:rPr lang="en-US" sz="2200" baseline="0" smtClean="0">
                          <a:solidFill>
                            <a:srgbClr val="0000FF"/>
                          </a:solidFill>
                        </a:rPr>
                        <a:t>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unsigned char</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Если</a:t>
                      </a:r>
                      <a:r>
                        <a:rPr lang="ru-RU" sz="2200" baseline="0" smtClean="0"/>
                        <a:t> </a:t>
                      </a:r>
                      <a:r>
                        <a:rPr lang="en-US" sz="2200" baseline="0" smtClean="0"/>
                        <a:t>R-value &gt; 127</a:t>
                      </a:r>
                      <a:r>
                        <a:rPr lang="ru-RU" sz="2200" baseline="0" smtClean="0"/>
                        <a:t>, результатом будет отрицательное число</a:t>
                      </a:r>
                      <a:r>
                        <a:rPr lang="en-US" sz="2200" baseline="0" smtClean="0"/>
                        <a:t> </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r h="696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smtClean="0">
                          <a:solidFill>
                            <a:srgbClr val="0000FF"/>
                          </a:solidFill>
                        </a:rPr>
                        <a:t>unsigned</a:t>
                      </a:r>
                      <a:r>
                        <a:rPr lang="ru-RU" sz="2200" smtClean="0">
                          <a:solidFill>
                            <a:srgbClr val="0000FF"/>
                          </a:solidFill>
                        </a:rPr>
                        <a:t> </a:t>
                      </a:r>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solidFill>
                            <a:srgbClr val="0000FF"/>
                          </a:solidFill>
                        </a:rPr>
                        <a:t>char,</a:t>
                      </a:r>
                      <a:r>
                        <a:rPr lang="ru-RU" sz="2200" dirty="0" smtClean="0">
                          <a:solidFill>
                            <a:srgbClr val="0000FF"/>
                          </a:solidFill>
                        </a:rPr>
                        <a:t/>
                      </a:r>
                      <a:br>
                        <a:rPr lang="ru-RU" sz="2200" dirty="0" smtClean="0">
                          <a:solidFill>
                            <a:srgbClr val="0000FF"/>
                          </a:solidFill>
                        </a:rPr>
                      </a:br>
                      <a:r>
                        <a:rPr lang="en-US" sz="2200" dirty="0" smtClean="0">
                          <a:solidFill>
                            <a:srgbClr val="0000FF"/>
                          </a:solidFill>
                        </a:rPr>
                        <a:t>signed char</a:t>
                      </a:r>
                      <a:endParaRPr lang="ru-RU" sz="2200" dirty="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Если</a:t>
                      </a:r>
                      <a:r>
                        <a:rPr lang="ru-RU" sz="2200" baseline="0" dirty="0" smtClean="0"/>
                        <a:t> </a:t>
                      </a:r>
                      <a:r>
                        <a:rPr lang="en-US" sz="2200" baseline="0" dirty="0" smtClean="0"/>
                        <a:t>R-value &lt; 0</a:t>
                      </a:r>
                      <a:r>
                        <a:rPr lang="ru-RU" sz="2200" baseline="0" dirty="0" smtClean="0"/>
                        <a:t>, результатом будет положительное число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2"/>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short,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8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3"/>
                  </a:ext>
                </a:extLst>
              </a:tr>
              <a:tr h="446248">
                <a:tc>
                  <a:txBody>
                    <a:bodyPr/>
                    <a:lstStyle/>
                    <a:p>
                      <a:r>
                        <a:rPr lang="en-US" sz="2200" smtClean="0">
                          <a:solidFill>
                            <a:srgbClr val="0000FF"/>
                          </a:solidFill>
                        </a:rPr>
                        <a:t>char</a:t>
                      </a:r>
                      <a:r>
                        <a:rPr lang="en-US" sz="2200" baseline="0" smtClean="0">
                          <a:solidFill>
                            <a:srgbClr val="0000FF"/>
                          </a:solidFill>
                        </a:rPr>
                        <a: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24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4"/>
                  </a:ext>
                </a:extLst>
              </a:tr>
              <a:tr h="446248">
                <a:tc>
                  <a:txBody>
                    <a:bodyPr/>
                    <a:lstStyle/>
                    <a:p>
                      <a:r>
                        <a:rPr lang="en-US" sz="2200" smtClean="0">
                          <a:solidFill>
                            <a:srgbClr val="0000FF"/>
                          </a:solidFill>
                        </a:rPr>
                        <a:t>short,</a:t>
                      </a:r>
                      <a:r>
                        <a:rPr lang="en-US" sz="2200" baseline="0" smtClean="0">
                          <a:solidFill>
                            <a:srgbClr val="0000FF"/>
                          </a:solidFill>
                        </a:rPr>
                        <a:t> short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int, long int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t>Старшие</a:t>
                      </a:r>
                      <a:r>
                        <a:rPr lang="ru-RU" sz="2200" baseline="0" smtClean="0"/>
                        <a:t> 16 бит</a:t>
                      </a:r>
                      <a:endParaRPr lang="ru-RU" sz="220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5"/>
                  </a:ext>
                </a:extLst>
              </a:tr>
              <a:tr h="696879">
                <a:tc>
                  <a:txBody>
                    <a:bodyPr/>
                    <a:lstStyle/>
                    <a:p>
                      <a:r>
                        <a:rPr lang="en-US" sz="2200" smtClean="0">
                          <a:solidFill>
                            <a:srgbClr val="0000FF"/>
                          </a:solidFill>
                        </a:rPr>
                        <a:t>short,</a:t>
                      </a:r>
                      <a:r>
                        <a:rPr lang="en-US" sz="2200" baseline="0" smtClean="0">
                          <a:solidFill>
                            <a:srgbClr val="0000FF"/>
                          </a:solidFill>
                        </a:rPr>
                        <a:t> short </a:t>
                      </a:r>
                      <a:r>
                        <a:rPr lang="en-US" sz="2200" smtClean="0">
                          <a:solidFill>
                            <a:srgbClr val="0000FF"/>
                          </a:solidFill>
                        </a:rPr>
                        <a:t>int,</a:t>
                      </a:r>
                      <a:br>
                        <a:rPr lang="en-US" sz="2200" smtClean="0">
                          <a:solidFill>
                            <a:srgbClr val="0000FF"/>
                          </a:solidFill>
                        </a:rPr>
                      </a:br>
                      <a:r>
                        <a:rPr lang="en-US" sz="2200" smtClean="0">
                          <a:solidFill>
                            <a:srgbClr val="0000FF"/>
                          </a:solidFill>
                        </a:rPr>
                        <a:t>int, long int</a:t>
                      </a:r>
                      <a:r>
                        <a:rPr lang="en-US" sz="2200" baseline="0" smtClean="0">
                          <a:solidFill>
                            <a:srgbClr val="0000FF"/>
                          </a:solidFill>
                        </a:rPr>
                        <a:t>, long</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float, double </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smtClean="0">
                          <a:solidFill>
                            <a:schemeClr val="tx1"/>
                          </a:solidFill>
                        </a:rPr>
                        <a:t>Дробная</a:t>
                      </a:r>
                      <a:r>
                        <a:rPr lang="ru-RU" sz="2200" baseline="0" smtClean="0">
                          <a:solidFill>
                            <a:schemeClr val="tx1"/>
                          </a:solidFill>
                        </a:rPr>
                        <a:t> часть и, возможно, всё число</a:t>
                      </a:r>
                      <a:endParaRPr lang="ru-RU" sz="2200">
                        <a:solidFill>
                          <a:schemeClr val="tx1"/>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696879">
                <a:tc>
                  <a:txBody>
                    <a:bodyPr/>
                    <a:lstStyle/>
                    <a:p>
                      <a:r>
                        <a:rPr lang="en-US" sz="2200" smtClean="0">
                          <a:solidFill>
                            <a:srgbClr val="0000FF"/>
                          </a:solidFill>
                        </a:rPr>
                        <a:t>float</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200" smtClean="0">
                          <a:solidFill>
                            <a:srgbClr val="0000FF"/>
                          </a:solidFill>
                        </a:rPr>
                        <a:t>double</a:t>
                      </a:r>
                      <a:endParaRPr lang="ru-RU" sz="2200">
                        <a:solidFill>
                          <a:srgbClr val="0000FF"/>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2200" dirty="0" smtClean="0"/>
                        <a:t>Точность, возможно переполнение или потеря порядка</a:t>
                      </a:r>
                      <a:r>
                        <a:rPr lang="ru-RU" sz="2200" baseline="0" dirty="0" smtClean="0"/>
                        <a:t> </a:t>
                      </a:r>
                      <a:endParaRPr lang="ru-RU" sz="22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
        <p:nvSpPr>
          <p:cNvPr id="8" name="Rectangle 2"/>
          <p:cNvSpPr txBox="1">
            <a:spLocks noChangeArrowheads="1"/>
          </p:cNvSpPr>
          <p:nvPr/>
        </p:nvSpPr>
        <p:spPr>
          <a:xfrm>
            <a:off x="539552" y="332656"/>
            <a:ext cx="8159303" cy="10801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ru-RU" b="1" smtClean="0">
                <a:solidFill>
                  <a:schemeClr val="tx1">
                    <a:lumMod val="50000"/>
                    <a:lumOff val="50000"/>
                  </a:schemeClr>
                </a:solidFill>
              </a:rPr>
              <a:t>правила </a:t>
            </a:r>
            <a:r>
              <a:rPr lang="ru-RU" b="1">
                <a:solidFill>
                  <a:schemeClr val="tx1">
                    <a:lumMod val="50000"/>
                    <a:lumOff val="50000"/>
                  </a:schemeClr>
                </a:solidFill>
              </a:rPr>
              <a:t>преобразования типов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2681832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a:t>
            </a:r>
            <a:r>
              <a:rPr lang="ru-RU" smtClean="0">
                <a:solidFill>
                  <a:schemeClr val="tx1">
                    <a:lumMod val="50000"/>
                    <a:lumOff val="50000"/>
                  </a:schemeClr>
                </a:solidFill>
              </a:rPr>
              <a:t>«поколению»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8</a:t>
            </a:fld>
            <a:endParaRPr lang="en-US"/>
          </a:p>
        </p:txBody>
      </p:sp>
      <p:sp>
        <p:nvSpPr>
          <p:cNvPr id="7" name="Rectangle 1"/>
          <p:cNvSpPr>
            <a:spLocks noGrp="1" noChangeArrowheads="1"/>
          </p:cNvSpPr>
          <p:nvPr>
            <p:ph idx="1"/>
          </p:nvPr>
        </p:nvSpPr>
        <p:spPr bwMode="auto">
          <a:xfrm>
            <a:off x="323528" y="1088740"/>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smtClean="0">
                <a:solidFill>
                  <a:schemeClr val="tx1"/>
                </a:solidFill>
              </a:rPr>
              <a:t>Языки </a:t>
            </a:r>
            <a:r>
              <a:rPr lang="ru-RU" altLang="ru-RU" sz="2200" dirty="0">
                <a:solidFill>
                  <a:schemeClr val="tx1"/>
                </a:solidFill>
              </a:rPr>
              <a:t>программирования первого поколения (</a:t>
            </a:r>
            <a:r>
              <a:rPr lang="ru-RU" altLang="ru-RU" sz="2200" dirty="0" smtClean="0">
                <a:solidFill>
                  <a:schemeClr val="tx1"/>
                </a:solidFill>
              </a:rPr>
              <a:t>1954-1958):</a:t>
            </a:r>
            <a:endParaRPr lang="ru-RU" altLang="ru-RU" sz="2200" dirty="0">
              <a:solidFill>
                <a:schemeClr val="tx1"/>
              </a:solidFill>
            </a:endParaRP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FORTRAN </a:t>
            </a:r>
            <a:r>
              <a:rPr lang="ru-RU" altLang="ru-RU" sz="2200" dirty="0" smtClean="0">
                <a:solidFill>
                  <a:schemeClr val="tx1"/>
                </a:solidFill>
              </a:rPr>
              <a:t>I	Математические </a:t>
            </a:r>
            <a:r>
              <a:rPr lang="ru-RU" altLang="ru-RU" sz="2200" dirty="0">
                <a:solidFill>
                  <a:schemeClr val="tx1"/>
                </a:solidFill>
              </a:rPr>
              <a:t>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smtClean="0">
                <a:solidFill>
                  <a:schemeClr val="tx1"/>
                </a:solidFill>
              </a:rPr>
              <a:t>ALGOL-58	Математические </a:t>
            </a:r>
            <a:r>
              <a:rPr lang="ru-RU" altLang="ru-RU" sz="2200" dirty="0">
                <a:solidFill>
                  <a:schemeClr val="tx1"/>
                </a:solidFill>
              </a:rPr>
              <a:t>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err="1" smtClean="0">
                <a:solidFill>
                  <a:schemeClr val="tx1"/>
                </a:solidFill>
              </a:rPr>
              <a:t>Flowmatic</a:t>
            </a:r>
            <a:r>
              <a:rPr lang="ru-RU" altLang="ru-RU" sz="2200" dirty="0" smtClean="0">
                <a:solidFill>
                  <a:schemeClr val="tx1"/>
                </a:solidFill>
              </a:rPr>
              <a:t>	Математические </a:t>
            </a:r>
            <a:r>
              <a:rPr lang="ru-RU" altLang="ru-RU" sz="2200" dirty="0">
                <a:solidFill>
                  <a:schemeClr val="tx1"/>
                </a:solidFill>
              </a:rPr>
              <a:t>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IPL </a:t>
            </a:r>
            <a:r>
              <a:rPr lang="ru-RU" altLang="ru-RU" sz="2200" dirty="0" smtClean="0">
                <a:solidFill>
                  <a:schemeClr val="tx1"/>
                </a:solidFill>
              </a:rPr>
              <a:t>V	Математические </a:t>
            </a:r>
            <a:r>
              <a:rPr lang="ru-RU" altLang="ru-RU" sz="2200" dirty="0">
                <a:solidFill>
                  <a:schemeClr val="tx1"/>
                </a:solidFill>
              </a:rPr>
              <a:t>формулы </a:t>
            </a:r>
            <a:endParaRPr kumimoji="0" lang="ru-RU" altLang="ru-RU" sz="2200" b="0" i="0" u="none" strike="noStrike" cap="none" normalizeH="0" baseline="0" dirty="0" smtClean="0">
              <a:ln>
                <a:noFill/>
              </a:ln>
              <a:solidFill>
                <a:schemeClr val="tx1"/>
              </a:solidFill>
              <a:effectLst/>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Rectangle 1"/>
          <p:cNvSpPr txBox="1">
            <a:spLocks noChangeArrowheads="1"/>
          </p:cNvSpPr>
          <p:nvPr/>
        </p:nvSpPr>
        <p:spPr bwMode="auto">
          <a:xfrm>
            <a:off x="287524" y="3501008"/>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Языки программирования второго поколения (1959-1961</a:t>
            </a:r>
            <a:r>
              <a:rPr lang="ru-RU" altLang="ru-RU" sz="2200" dirty="0" smtClean="0">
                <a:solidFill>
                  <a:schemeClr val="tx1"/>
                </a:solidFill>
              </a:rPr>
              <a:t>):</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FORTRAN </a:t>
            </a:r>
            <a:r>
              <a:rPr lang="ru-RU" altLang="ru-RU" sz="2200" dirty="0" smtClean="0">
                <a:solidFill>
                  <a:schemeClr val="tx1"/>
                </a:solidFill>
              </a:rPr>
              <a:t>II	Подпрограммы</a:t>
            </a:r>
            <a:r>
              <a:rPr lang="ru-RU" altLang="ru-RU" sz="2200" dirty="0">
                <a:solidFill>
                  <a:schemeClr val="tx1"/>
                </a:solidFill>
              </a:rPr>
              <a:t>, раздельная компиляция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smtClean="0">
                <a:solidFill>
                  <a:schemeClr val="tx1"/>
                </a:solidFill>
              </a:rPr>
              <a:t>ALGOL-60	Блочная </a:t>
            </a:r>
            <a:r>
              <a:rPr lang="ru-RU" altLang="ru-RU" sz="2200" dirty="0">
                <a:solidFill>
                  <a:schemeClr val="tx1"/>
                </a:solidFill>
              </a:rPr>
              <a:t>структура, типы данных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smtClean="0">
                <a:solidFill>
                  <a:schemeClr val="tx1"/>
                </a:solidFill>
              </a:rPr>
              <a:t>COBOL	Описание </a:t>
            </a:r>
            <a:r>
              <a:rPr lang="ru-RU" altLang="ru-RU" sz="2200" dirty="0">
                <a:solidFill>
                  <a:schemeClr val="tx1"/>
                </a:solidFill>
              </a:rPr>
              <a:t>данных, работа с файлами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err="1" smtClean="0">
                <a:solidFill>
                  <a:schemeClr val="tx1"/>
                </a:solidFill>
              </a:rPr>
              <a:t>Lisp</a:t>
            </a:r>
            <a:r>
              <a:rPr lang="ru-RU" altLang="ru-RU" sz="2200" dirty="0" smtClean="0">
                <a:solidFill>
                  <a:schemeClr val="tx1"/>
                </a:solidFill>
              </a:rPr>
              <a:t>	Обработка </a:t>
            </a:r>
            <a:r>
              <a:rPr lang="ru-RU" altLang="ru-RU" sz="2200" dirty="0">
                <a:solidFill>
                  <a:schemeClr val="tx1"/>
                </a:solidFill>
              </a:rPr>
              <a:t>списков, указатели, сборка мусора </a:t>
            </a:r>
          </a:p>
        </p:txBody>
      </p:sp>
    </p:spTree>
    <p:extLst>
      <p:ext uri="{BB962C8B-B14F-4D97-AF65-F5344CB8AC3E}">
        <p14:creationId xmlns:p14="http://schemas.microsoft.com/office/powerpoint/2010/main" val="204003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80</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Операция </a:t>
            </a:r>
            <a:r>
              <a:rPr lang="ru-RU" b="1" smtClean="0">
                <a:solidFill>
                  <a:schemeClr val="tx1">
                    <a:lumMod val="50000"/>
                    <a:lumOff val="50000"/>
                  </a:schemeClr>
                </a:solidFill>
              </a:rPr>
              <a:t>присваивания:</a:t>
            </a:r>
            <a:br>
              <a:rPr lang="ru-RU" b="1" smtClean="0">
                <a:solidFill>
                  <a:schemeClr val="tx1">
                    <a:lumMod val="50000"/>
                    <a:lumOff val="50000"/>
                  </a:schemeClr>
                </a:solidFill>
              </a:rPr>
            </a:br>
            <a:r>
              <a:rPr lang="en-US" b="1" smtClean="0">
                <a:solidFill>
                  <a:schemeClr val="tx1">
                    <a:lumMod val="50000"/>
                    <a:lumOff val="50000"/>
                  </a:schemeClr>
                </a:solidFill>
              </a:rPr>
              <a:t>						</a:t>
            </a:r>
            <a:r>
              <a:rPr lang="en-US" sz="3900" smtClean="0">
                <a:solidFill>
                  <a:srgbClr val="0000FF"/>
                </a:solidFill>
              </a:rPr>
              <a:t>double -&gt; float</a:t>
            </a:r>
            <a:endParaRPr lang="ru-RU" sz="3900">
              <a:solidFill>
                <a:srgbClr val="0000FF"/>
              </a:solidFill>
            </a:endParaRPr>
          </a:p>
        </p:txBody>
      </p:sp>
      <p:sp>
        <p:nvSpPr>
          <p:cNvPr id="6" name="Прямоугольник 5"/>
          <p:cNvSpPr/>
          <p:nvPr/>
        </p:nvSpPr>
        <p:spPr>
          <a:xfrm>
            <a:off x="899592" y="1124744"/>
            <a:ext cx="7560840" cy="5192191"/>
          </a:xfrm>
          <a:prstGeom prst="rect">
            <a:avLst/>
          </a:prstGeom>
        </p:spPr>
        <p:txBody>
          <a:bodyPr wrap="square">
            <a:spAutoFit/>
          </a:bodyPr>
          <a:lstStyle/>
          <a:p>
            <a:pPr>
              <a:lnSpc>
                <a:spcPct val="90000"/>
              </a:lnSpc>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pPr>
              <a:lnSpc>
                <a:spcPct val="90000"/>
              </a:lnSpc>
            </a:pPr>
            <a:r>
              <a:rPr lang="ru-RU" sz="2200" dirty="0">
                <a:solidFill>
                  <a:srgbClr val="000000"/>
                </a:solidFill>
                <a:highlight>
                  <a:srgbClr val="FFFFFF"/>
                </a:highlight>
                <a:latin typeface="Consolas" panose="020B0609020204030204" pitchFamily="49" charset="0"/>
              </a:rPr>
              <a:t>{</a:t>
            </a:r>
          </a:p>
          <a:p>
            <a:pPr>
              <a:lnSpc>
                <a:spcPct val="90000"/>
              </a:lnSpc>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double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 = -123e14;</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a:t>
            </a:r>
          </a:p>
          <a:p>
            <a:pPr>
              <a:spcAft>
                <a:spcPts val="1200"/>
              </a:spcAf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smtClean="0">
                <a:solidFill>
                  <a:srgbClr val="000080"/>
                </a:solidFill>
                <a:highlight>
                  <a:srgbClr val="FFFFFF"/>
                </a:highlight>
                <a:latin typeface="Consolas" panose="020B0609020204030204" pitchFamily="49" charset="0"/>
              </a:rPr>
              <a:t>r</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 = -123e112;</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r</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d</a:t>
            </a:r>
            <a:r>
              <a:rPr lang="en-US" sz="2200" dirty="0">
                <a:solidFill>
                  <a:srgbClr val="000000"/>
                </a:solidFill>
                <a:highlight>
                  <a:srgbClr val="FFFFFF"/>
                </a:highlight>
                <a:latin typeface="Consolas" panose="020B0609020204030204" pitchFamily="49" charset="0"/>
              </a:rPr>
              <a:t>;</a:t>
            </a:r>
          </a:p>
          <a:p>
            <a:pPr>
              <a:spcAft>
                <a:spcPts val="2400"/>
              </a:spcAft>
            </a:pPr>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smtClean="0">
                <a:solidFill>
                  <a:srgbClr val="000080"/>
                </a:solidFill>
                <a:highlight>
                  <a:srgbClr val="FFFFFF"/>
                </a:highlight>
                <a:latin typeface="Consolas" panose="020B0609020204030204" pitchFamily="49" charset="0"/>
              </a:rPr>
              <a:t>r</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p>
          <a:p>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r</a:t>
            </a:r>
            <a:r>
              <a:rPr lang="en-US" sz="2200" dirty="0" smtClean="0">
                <a:solidFill>
                  <a:srgbClr val="000000"/>
                </a:solidFill>
                <a:highlight>
                  <a:srgbClr val="FFFFFF"/>
                </a:highlight>
                <a:latin typeface="Consolas" panose="020B0609020204030204" pitchFamily="49" charset="0"/>
              </a:rPr>
              <a:t> = 123e-104;</a:t>
            </a:r>
          </a:p>
          <a:p>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smtClean="0">
                <a:solidFill>
                  <a:srgbClr val="000080"/>
                </a:solidFill>
                <a:highlight>
                  <a:srgbClr val="FFFFFF"/>
                </a:highlight>
                <a:latin typeface="Consolas" panose="020B0609020204030204" pitchFamily="49" charset="0"/>
              </a:rPr>
              <a:t>r</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8" name="TextBox 7"/>
          <p:cNvSpPr txBox="1"/>
          <p:nvPr/>
        </p:nvSpPr>
        <p:spPr>
          <a:xfrm>
            <a:off x="5184068" y="2024844"/>
            <a:ext cx="2376264" cy="2592288"/>
          </a:xfrm>
          <a:prstGeom prst="rect">
            <a:avLst/>
          </a:prstGeom>
          <a:solidFill>
            <a:schemeClr val="tx1"/>
          </a:solidFill>
        </p:spPr>
        <p:txBody>
          <a:bodyPr wrap="square" rtlCol="0">
            <a:noAutofit/>
          </a:bodyPr>
          <a:lstStyle/>
          <a:p>
            <a:r>
              <a:rPr lang="en-US" sz="2200" dirty="0">
                <a:solidFill>
                  <a:schemeClr val="bg1">
                    <a:lumMod val="95000"/>
                  </a:schemeClr>
                </a:solidFill>
                <a:latin typeface="Consolas" panose="020B0609020204030204" pitchFamily="49" charset="0"/>
                <a:cs typeface="Consolas" panose="020B0609020204030204" pitchFamily="49" charset="0"/>
              </a:rPr>
              <a:t>-1.23e+016</a:t>
            </a:r>
            <a:endParaRPr lang="ru-RU" sz="2200" dirty="0" smtClean="0">
              <a:solidFill>
                <a:schemeClr val="bg1">
                  <a:lumMod val="95000"/>
                </a:schemeClr>
              </a:solidFill>
              <a:latin typeface="Consolas" panose="020B0609020204030204" pitchFamily="49" charset="0"/>
              <a:cs typeface="Consolas" panose="020B0609020204030204" pitchFamily="49" charset="0"/>
            </a:endParaRPr>
          </a:p>
          <a:p>
            <a:endParaRPr lang="ru-RU" sz="2200" dirty="0" smtClean="0">
              <a:solidFill>
                <a:schemeClr val="bg1">
                  <a:lumMod val="95000"/>
                </a:schemeClr>
              </a:solidFill>
              <a:latin typeface="Consolas" panose="020B0609020204030204" pitchFamily="49" charset="0"/>
              <a:cs typeface="Consolas" panose="020B0609020204030204" pitchFamily="49" charset="0"/>
            </a:endParaRPr>
          </a:p>
          <a:p>
            <a:pPr>
              <a:spcAft>
                <a:spcPts val="1200"/>
              </a:spcAft>
            </a:pPr>
            <a:r>
              <a:rPr lang="en-US" sz="2200" dirty="0" smtClean="0">
                <a:solidFill>
                  <a:schemeClr val="bg1">
                    <a:lumMod val="95000"/>
                  </a:schemeClr>
                </a:solidFill>
                <a:latin typeface="Consolas" panose="020B0609020204030204" pitchFamily="49" charset="0"/>
                <a:cs typeface="Consolas" panose="020B0609020204030204" pitchFamily="49" charset="0"/>
              </a:rPr>
              <a:t>-</a:t>
            </a:r>
            <a:r>
              <a:rPr lang="en-US" sz="2200" dirty="0">
                <a:solidFill>
                  <a:schemeClr val="bg1">
                    <a:lumMod val="95000"/>
                  </a:schemeClr>
                </a:solidFill>
                <a:latin typeface="Consolas" panose="020B0609020204030204" pitchFamily="49" charset="0"/>
                <a:cs typeface="Consolas" panose="020B0609020204030204" pitchFamily="49" charset="0"/>
              </a:rPr>
              <a:t>1.23e+016 </a:t>
            </a:r>
            <a:r>
              <a:rPr lang="ru-RU" sz="2200" dirty="0" smtClean="0">
                <a:solidFill>
                  <a:schemeClr val="bg1">
                    <a:lumMod val="95000"/>
                  </a:schemeClr>
                </a:solidFill>
                <a:latin typeface="Consolas" panose="020B0609020204030204" pitchFamily="49" charset="0"/>
                <a:cs typeface="Consolas" panose="020B0609020204030204" pitchFamily="49" charset="0"/>
              </a:rPr>
              <a:t>	</a:t>
            </a:r>
            <a:r>
              <a:rPr lang="en-US" sz="2200" b="1" dirty="0" smtClean="0">
                <a:solidFill>
                  <a:srgbClr val="92D050"/>
                </a:solidFill>
                <a:sym typeface="Wingdings" pitchFamily="2" charset="2"/>
              </a:rPr>
              <a:t></a:t>
            </a:r>
            <a:endParaRPr lang="ru-RU" sz="2200" b="1" dirty="0" smtClean="0">
              <a:solidFill>
                <a:srgbClr val="92D050"/>
              </a:solidFill>
              <a:sym typeface="Wingdings" pitchFamily="2" charset="2"/>
            </a:endParaRPr>
          </a:p>
          <a:p>
            <a:endParaRPr lang="ru-RU" sz="2200" b="1" dirty="0">
              <a:solidFill>
                <a:srgbClr val="92D050"/>
              </a:solidFill>
              <a:latin typeface="Consolas" panose="020B0609020204030204" pitchFamily="49" charset="0"/>
              <a:cs typeface="Consolas" panose="020B0609020204030204" pitchFamily="49" charset="0"/>
              <a:sym typeface="Wingdings" pitchFamily="2" charset="2"/>
            </a:endParaRPr>
          </a:p>
          <a:p>
            <a:r>
              <a:rPr lang="en-US" sz="2200" dirty="0">
                <a:solidFill>
                  <a:schemeClr val="bg1">
                    <a:lumMod val="95000"/>
                  </a:schemeClr>
                </a:solidFill>
                <a:latin typeface="Consolas" panose="020B0609020204030204" pitchFamily="49" charset="0"/>
                <a:cs typeface="Consolas" panose="020B0609020204030204" pitchFamily="49" charset="0"/>
              </a:rPr>
              <a:t>-1.23e+114</a:t>
            </a:r>
            <a:endParaRPr lang="ru-RU" sz="2100" dirty="0" smtClean="0">
              <a:solidFill>
                <a:schemeClr val="bg1">
                  <a:lumMod val="95000"/>
                </a:schemeClr>
              </a:solidFill>
              <a:latin typeface="Consolas" panose="020B0609020204030204" pitchFamily="49" charset="0"/>
              <a:cs typeface="Consolas" panose="020B0609020204030204" pitchFamily="49" charset="0"/>
            </a:endParaRPr>
          </a:p>
          <a:p>
            <a:endParaRPr lang="ru-RU" sz="2200" b="1" dirty="0">
              <a:solidFill>
                <a:srgbClr val="FF8585"/>
              </a:solidFill>
              <a:latin typeface="Consolas" panose="020B0609020204030204" pitchFamily="49" charset="0"/>
              <a:cs typeface="Consolas" panose="020B0609020204030204" pitchFamily="49" charset="0"/>
              <a:sym typeface="Wingdings" pitchFamily="2" charset="2"/>
            </a:endParaRPr>
          </a:p>
          <a:p>
            <a:r>
              <a:rPr lang="en-US" sz="2200" dirty="0">
                <a:solidFill>
                  <a:schemeClr val="bg1">
                    <a:lumMod val="95000"/>
                  </a:schemeClr>
                </a:solidFill>
                <a:latin typeface="Consolas" panose="020B0609020204030204" pitchFamily="49" charset="0"/>
                <a:cs typeface="Consolas" panose="020B0609020204030204" pitchFamily="49" charset="0"/>
              </a:rPr>
              <a:t>-1.#INF </a:t>
            </a:r>
            <a:r>
              <a:rPr lang="ru-RU" sz="2200" dirty="0" smtClean="0">
                <a:solidFill>
                  <a:schemeClr val="bg1">
                    <a:lumMod val="95000"/>
                  </a:schemeClr>
                </a:solidFill>
                <a:latin typeface="Consolas" panose="020B0609020204030204" pitchFamily="49" charset="0"/>
                <a:cs typeface="Consolas" panose="020B0609020204030204" pitchFamily="49" charset="0"/>
              </a:rPr>
              <a:t>	</a:t>
            </a:r>
            <a:r>
              <a:rPr lang="en-US" sz="2200" b="1" dirty="0" smtClean="0">
                <a:solidFill>
                  <a:srgbClr val="FF8585"/>
                </a:solidFill>
                <a:sym typeface="Wingdings" pitchFamily="2" charset="2"/>
              </a:rPr>
              <a:t></a:t>
            </a:r>
            <a:r>
              <a:rPr lang="ru-RU" sz="2200" dirty="0" smtClean="0">
                <a:solidFill>
                  <a:schemeClr val="bg1">
                    <a:lumMod val="95000"/>
                  </a:schemeClr>
                </a:solidFill>
                <a:latin typeface="Consolas" panose="020B0609020204030204" pitchFamily="49" charset="0"/>
                <a:cs typeface="Consolas" panose="020B0609020204030204" pitchFamily="49" charset="0"/>
              </a:rPr>
              <a:t> </a:t>
            </a:r>
          </a:p>
          <a:p>
            <a:endParaRPr lang="ru-RU" sz="2200" dirty="0">
              <a:solidFill>
                <a:schemeClr val="bg1">
                  <a:lumMod val="95000"/>
                </a:schemeClr>
              </a:solidFill>
              <a:latin typeface="Consolas" panose="020B0609020204030204" pitchFamily="49" charset="0"/>
              <a:cs typeface="Consolas" panose="020B0609020204030204" pitchFamily="49" charset="0"/>
            </a:endParaRPr>
          </a:p>
        </p:txBody>
      </p:sp>
      <p:sp>
        <p:nvSpPr>
          <p:cNvPr id="10" name="Прямоугольник 9"/>
          <p:cNvSpPr/>
          <p:nvPr/>
        </p:nvSpPr>
        <p:spPr>
          <a:xfrm>
            <a:off x="5220072" y="4581128"/>
            <a:ext cx="4047903" cy="769441"/>
          </a:xfrm>
          <a:prstGeom prst="rect">
            <a:avLst/>
          </a:prstGeom>
        </p:spPr>
        <p:txBody>
          <a:bodyPr wrap="none">
            <a:spAutoFit/>
          </a:bodyPr>
          <a:lstStyle/>
          <a:p>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 </a:t>
            </a:r>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константа –</a:t>
            </a:r>
            <a:r>
              <a:rPr lang="en-US" sz="2200" dirty="0" smtClean="0">
                <a:solidFill>
                  <a:srgbClr val="008000"/>
                </a:solidFill>
                <a:highlight>
                  <a:srgbClr val="FFFFFF"/>
                </a:highlight>
                <a:latin typeface="Consolas" panose="020B0609020204030204" pitchFamily="49" charset="0"/>
              </a:rPr>
              <a:t>HUGE_VALF</a:t>
            </a:r>
            <a:br>
              <a:rPr lang="en-US" sz="2200" dirty="0" smtClean="0">
                <a:solidFill>
                  <a:srgbClr val="008000"/>
                </a:solidFill>
                <a:highlight>
                  <a:srgbClr val="FFFFFF"/>
                </a:highlight>
                <a:latin typeface="Consolas" panose="020B0609020204030204" pitchFamily="49" charset="0"/>
              </a:rPr>
            </a:br>
            <a:r>
              <a:rPr lang="ru-RU" sz="2200" dirty="0" smtClean="0">
                <a:solidFill>
                  <a:srgbClr val="008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a:t>
            </a:r>
            <a:r>
              <a:rPr lang="ru-RU" sz="2200" dirty="0" smtClean="0">
                <a:solidFill>
                  <a:srgbClr val="008000"/>
                </a:solidFill>
                <a:highlight>
                  <a:srgbClr val="FFFFFF"/>
                </a:highlight>
                <a:latin typeface="Consolas" panose="020B0609020204030204" pitchFamily="49" charset="0"/>
              </a:rPr>
              <a:t>в С++11)</a:t>
            </a:r>
            <a:endParaRPr lang="ru-RU" dirty="0"/>
          </a:p>
        </p:txBody>
      </p:sp>
      <p:sp>
        <p:nvSpPr>
          <p:cNvPr id="12" name="Прямоугольник 11"/>
          <p:cNvSpPr/>
          <p:nvPr/>
        </p:nvSpPr>
        <p:spPr>
          <a:xfrm>
            <a:off x="5184068" y="5193196"/>
            <a:ext cx="2376264" cy="1080120"/>
          </a:xfrm>
          <a:prstGeom prst="rect">
            <a:avLst/>
          </a:prstGeom>
          <a:solidFill>
            <a:schemeClr val="tx1"/>
          </a:solidFill>
        </p:spPr>
        <p:txBody>
          <a:bodyPr wrap="square">
            <a:noAutofit/>
          </a:bodyPr>
          <a:lstStyle/>
          <a:p>
            <a:pPr lvl="0"/>
            <a:r>
              <a:rPr lang="ru-RU" sz="2200" dirty="0" smtClean="0">
                <a:solidFill>
                  <a:prstClr val="white">
                    <a:lumMod val="95000"/>
                  </a:prstClr>
                </a:solidFill>
                <a:latin typeface="Consolas" panose="020B0609020204030204" pitchFamily="49" charset="0"/>
                <a:cs typeface="Consolas" panose="020B0609020204030204" pitchFamily="49" charset="0"/>
              </a:rPr>
              <a:t>0</a:t>
            </a:r>
            <a:r>
              <a:rPr lang="ru-RU" sz="2200" dirty="0">
                <a:solidFill>
                  <a:prstClr val="white">
                    <a:lumMod val="95000"/>
                  </a:prstClr>
                </a:solidFill>
                <a:latin typeface="Consolas" panose="020B0609020204030204" pitchFamily="49" charset="0"/>
                <a:cs typeface="Consolas" panose="020B0609020204030204" pitchFamily="49" charset="0"/>
              </a:rPr>
              <a:t>		</a:t>
            </a:r>
            <a:r>
              <a:rPr lang="en-US" sz="2200" b="1" dirty="0">
                <a:solidFill>
                  <a:srgbClr val="FF8585"/>
                </a:solidFill>
                <a:sym typeface="Wingdings" pitchFamily="2" charset="2"/>
              </a:rPr>
              <a:t></a:t>
            </a:r>
            <a:endParaRPr lang="ru-RU" sz="2200" b="1" dirty="0">
              <a:solidFill>
                <a:srgbClr val="FF8585"/>
              </a:solidFill>
              <a:sym typeface="Wingdings" pitchFamily="2" charset="2"/>
            </a:endParaRPr>
          </a:p>
        </p:txBody>
      </p:sp>
    </p:spTree>
    <p:extLst>
      <p:ext uri="{BB962C8B-B14F-4D97-AF65-F5344CB8AC3E}">
        <p14:creationId xmlns:p14="http://schemas.microsoft.com/office/powerpoint/2010/main" val="208162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81</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Операция присваивания</a:t>
            </a:r>
            <a:r>
              <a:rPr lang="en-US" b="1" smtClean="0">
                <a:solidFill>
                  <a:schemeClr val="tx1">
                    <a:lumMod val="50000"/>
                    <a:lumOff val="50000"/>
                  </a:schemeClr>
                </a:solidFill>
              </a:rPr>
              <a:t> </a:t>
            </a:r>
            <a:r>
              <a:rPr lang="ru-RU" b="1">
                <a:solidFill>
                  <a:schemeClr val="tx1">
                    <a:lumMod val="50000"/>
                    <a:lumOff val="50000"/>
                  </a:schemeClr>
                </a:solidFill>
              </a:rPr>
              <a:t>в правой части </a:t>
            </a:r>
            <a:r>
              <a:rPr lang="ru-RU" b="1" smtClean="0">
                <a:solidFill>
                  <a:schemeClr val="tx1">
                    <a:lumMod val="50000"/>
                    <a:lumOff val="50000"/>
                  </a:schemeClr>
                </a:solidFill>
              </a:rPr>
              <a:t>выражения</a:t>
            </a:r>
            <a:endParaRPr lang="ru-RU" b="1">
              <a:solidFill>
                <a:schemeClr val="tx1">
                  <a:lumMod val="50000"/>
                  <a:lumOff val="50000"/>
                </a:schemeClr>
              </a:solidFill>
            </a:endParaRPr>
          </a:p>
        </p:txBody>
      </p:sp>
      <p:sp>
        <p:nvSpPr>
          <p:cNvPr id="7" name="Прямоугольник 6"/>
          <p:cNvSpPr/>
          <p:nvPr/>
        </p:nvSpPr>
        <p:spPr>
          <a:xfrm>
            <a:off x="215516" y="1376772"/>
            <a:ext cx="8676456" cy="1600438"/>
          </a:xfrm>
          <a:prstGeom prst="rect">
            <a:avLst/>
          </a:prstGeom>
        </p:spPr>
        <p:txBody>
          <a:bodyPr wrap="square">
            <a:spAutoFit/>
          </a:bodyPr>
          <a:lstStyle/>
          <a:p>
            <a:pPr marL="457200" indent="-14288">
              <a:spcBef>
                <a:spcPts val="1200"/>
              </a:spcBef>
              <a:tabLst>
                <a:tab pos="2593975" algn="l"/>
              </a:tabLst>
            </a:pPr>
            <a:r>
              <a:rPr lang="ru-RU" sz="2200" dirty="0"/>
              <a:t>Операция </a:t>
            </a:r>
            <a:r>
              <a:rPr lang="ru-RU" sz="2200" dirty="0" smtClean="0"/>
              <a:t>присваивания, </a:t>
            </a:r>
            <a:r>
              <a:rPr lang="ru-RU" sz="2200" b="1" dirty="0" smtClean="0"/>
              <a:t>возвращает</a:t>
            </a:r>
            <a:r>
              <a:rPr lang="ru-RU" sz="2200" dirty="0" smtClean="0"/>
              <a:t> </a:t>
            </a:r>
            <a:r>
              <a:rPr lang="ru-RU" sz="2200" b="1" dirty="0" smtClean="0"/>
              <a:t>значение:</a:t>
            </a:r>
            <a:br>
              <a:rPr lang="ru-RU" sz="2200" b="1" dirty="0" smtClean="0"/>
            </a:br>
            <a:r>
              <a:rPr lang="ru-RU" sz="2200" dirty="0" smtClean="0"/>
              <a:t>переменную (</a:t>
            </a:r>
            <a:r>
              <a:rPr lang="en-US" sz="2200" dirty="0" smtClean="0"/>
              <a:t>L-Value</a:t>
            </a:r>
            <a:r>
              <a:rPr lang="ru-RU" sz="2200" dirty="0" smtClean="0"/>
              <a:t>), которой было присвоено значение.   </a:t>
            </a:r>
            <a:endParaRPr lang="ru-RU" sz="2200" dirty="0"/>
          </a:p>
          <a:p>
            <a:pPr marL="457200" indent="-14288">
              <a:spcBef>
                <a:spcPts val="1200"/>
              </a:spcBef>
              <a:tabLst>
                <a:tab pos="2593975" algn="l"/>
              </a:tabLst>
            </a:pPr>
            <a:r>
              <a:rPr lang="ru-RU" sz="2200" dirty="0"/>
              <a:t>Это делает возможным использование операции </a:t>
            </a:r>
            <a:r>
              <a:rPr lang="ru-RU" sz="2200" dirty="0" smtClean="0"/>
              <a:t>присваивания</a:t>
            </a:r>
            <a:br>
              <a:rPr lang="ru-RU" sz="2200" dirty="0" smtClean="0"/>
            </a:br>
            <a:r>
              <a:rPr lang="ru-RU" sz="2200" dirty="0" smtClean="0"/>
              <a:t>в </a:t>
            </a:r>
            <a:r>
              <a:rPr lang="ru-RU" sz="2200" dirty="0"/>
              <a:t>правой части выражений: </a:t>
            </a:r>
            <a:endParaRPr lang="ru-RU" sz="2200" b="1" dirty="0">
              <a:solidFill>
                <a:schemeClr val="bg2"/>
              </a:solidFill>
            </a:endParaRPr>
          </a:p>
        </p:txBody>
      </p:sp>
      <p:sp>
        <p:nvSpPr>
          <p:cNvPr id="8" name="Прямоугольник 7"/>
          <p:cNvSpPr/>
          <p:nvPr/>
        </p:nvSpPr>
        <p:spPr>
          <a:xfrm>
            <a:off x="395536" y="3320988"/>
            <a:ext cx="5220580" cy="2954655"/>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pPr>
              <a:spcAft>
                <a:spcPts val="1200"/>
              </a:spcAft>
            </a:pP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double</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5.25) + 6.5;</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i </a:t>
            </a:r>
            <a:r>
              <a:rPr lang="en-US" sz="2200" dirty="0">
                <a:solidFill>
                  <a:srgbClr val="000000"/>
                </a:solidFill>
                <a:highlight>
                  <a:srgbClr val="FFFFFF"/>
                </a:highlight>
                <a:latin typeface="Consolas" panose="020B0609020204030204" pitchFamily="49" charset="0"/>
              </a:rPr>
              <a:t>&lt;&lt;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r>
              <a:rPr lang="en-US" sz="2200" dirty="0" smtClean="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en-US" sz="2200" dirty="0" smtClean="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0;</a:t>
            </a:r>
          </a:p>
          <a:p>
            <a:r>
              <a:rPr lang="ru-RU" sz="2200" dirty="0">
                <a:solidFill>
                  <a:srgbClr val="000000"/>
                </a:solidFill>
                <a:highlight>
                  <a:srgbClr val="FFFFFF"/>
                </a:highlight>
                <a:latin typeface="Consolas" panose="020B0609020204030204" pitchFamily="49" charset="0"/>
              </a:rPr>
              <a:t>}</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Прямоугольник 9"/>
          <p:cNvSpPr/>
          <p:nvPr/>
        </p:nvSpPr>
        <p:spPr>
          <a:xfrm>
            <a:off x="4355976" y="4833156"/>
            <a:ext cx="1692188" cy="1404156"/>
          </a:xfrm>
          <a:prstGeom prst="rect">
            <a:avLst/>
          </a:prstGeom>
          <a:solidFill>
            <a:schemeClr val="tx1"/>
          </a:solidFill>
        </p:spPr>
        <p:txBody>
          <a:bodyPr wrap="square">
            <a:noAutofit/>
          </a:bodyPr>
          <a:lstStyle/>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5</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11.5</a:t>
            </a:r>
            <a:endParaRPr lang="ru-RU" sz="2200" b="1" dirty="0">
              <a:solidFill>
                <a:srgbClr val="FF8585"/>
              </a:solidFill>
              <a:sym typeface="Wingdings" pitchFamily="2" charset="2"/>
            </a:endParaRPr>
          </a:p>
        </p:txBody>
      </p:sp>
      <p:sp>
        <p:nvSpPr>
          <p:cNvPr id="11" name="Прямоугольник 10"/>
          <p:cNvSpPr/>
          <p:nvPr/>
        </p:nvSpPr>
        <p:spPr>
          <a:xfrm>
            <a:off x="6048164" y="5121188"/>
            <a:ext cx="2861769" cy="430887"/>
          </a:xfrm>
          <a:prstGeom prst="rect">
            <a:avLst/>
          </a:prstGeom>
        </p:spPr>
        <p:txBody>
          <a:bodyPr wrap="square">
            <a:spAutoFit/>
          </a:bodyPr>
          <a:lstStyle/>
          <a:p>
            <a:r>
              <a:rPr lang="en-US" sz="2200" dirty="0">
                <a:solidFill>
                  <a:srgbClr val="008000"/>
                </a:solidFill>
                <a:highlight>
                  <a:srgbClr val="FFFFFF"/>
                </a:highlight>
                <a:latin typeface="Consolas" panose="020B0609020204030204" pitchFamily="49" charset="0"/>
              </a:rPr>
              <a:t>//</a:t>
            </a:r>
            <a:r>
              <a:rPr lang="ru-RU" sz="2200" dirty="0">
                <a:solidFill>
                  <a:srgbClr val="008000"/>
                </a:solidFill>
                <a:highlight>
                  <a:srgbClr val="FFFFFF"/>
                </a:highlight>
                <a:latin typeface="Consolas" panose="020B0609020204030204" pitchFamily="49" charset="0"/>
              </a:rPr>
              <a:t> </a:t>
            </a:r>
            <a:r>
              <a:rPr lang="ru-RU" sz="2200" dirty="0" smtClean="0">
                <a:solidFill>
                  <a:srgbClr val="008000"/>
                </a:solidFill>
                <a:highlight>
                  <a:srgbClr val="FFFFFF"/>
                </a:highlight>
                <a:latin typeface="Consolas" panose="020B0609020204030204" pitchFamily="49" charset="0"/>
              </a:rPr>
              <a:t>5 + 6.5 = 11.5</a:t>
            </a:r>
            <a:endParaRPr lang="ru-RU" dirty="0"/>
          </a:p>
        </p:txBody>
      </p:sp>
    </p:spTree>
    <p:extLst>
      <p:ext uri="{BB962C8B-B14F-4D97-AF65-F5344CB8AC3E}">
        <p14:creationId xmlns:p14="http://schemas.microsoft.com/office/powerpoint/2010/main" val="28386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82</a:t>
            </a:fld>
            <a:endParaRPr lang="ru-RU"/>
          </a:p>
        </p:txBody>
      </p:sp>
      <p:sp>
        <p:nvSpPr>
          <p:cNvPr id="8"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Операция присваивания</a:t>
            </a:r>
            <a:r>
              <a:rPr lang="en-US" b="1" smtClean="0">
                <a:solidFill>
                  <a:schemeClr val="tx1">
                    <a:lumMod val="50000"/>
                    <a:lumOff val="50000"/>
                  </a:schemeClr>
                </a:solidFill>
              </a:rPr>
              <a:t> </a:t>
            </a:r>
            <a:r>
              <a:rPr lang="ru-RU" b="1">
                <a:solidFill>
                  <a:schemeClr val="tx1">
                    <a:lumMod val="50000"/>
                    <a:lumOff val="50000"/>
                  </a:schemeClr>
                </a:solidFill>
              </a:rPr>
              <a:t>в правой части </a:t>
            </a:r>
            <a:r>
              <a:rPr lang="ru-RU" b="1" smtClean="0">
                <a:solidFill>
                  <a:schemeClr val="tx1">
                    <a:lumMod val="50000"/>
                    <a:lumOff val="50000"/>
                  </a:schemeClr>
                </a:solidFill>
              </a:rPr>
              <a:t>выражения</a:t>
            </a:r>
            <a:endParaRPr lang="ru-RU" b="1">
              <a:solidFill>
                <a:schemeClr val="tx1">
                  <a:lumMod val="50000"/>
                  <a:lumOff val="50000"/>
                </a:schemeClr>
              </a:solidFill>
            </a:endParaRPr>
          </a:p>
        </p:txBody>
      </p:sp>
      <p:sp>
        <p:nvSpPr>
          <p:cNvPr id="9" name="Rectangle 3"/>
          <p:cNvSpPr txBox="1">
            <a:spLocks noChangeArrowheads="1"/>
          </p:cNvSpPr>
          <p:nvPr/>
        </p:nvSpPr>
        <p:spPr>
          <a:xfrm>
            <a:off x="791580" y="1340768"/>
            <a:ext cx="7921625" cy="17280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tabLst>
                <a:tab pos="2593975" algn="l"/>
              </a:tabLst>
            </a:pPr>
            <a:r>
              <a:rPr lang="ru-RU" sz="2200" dirty="0" smtClean="0"/>
              <a:t>Правильнее: операция присваивания возвращает</a:t>
            </a:r>
            <a:br>
              <a:rPr lang="ru-RU" sz="2200" dirty="0" smtClean="0"/>
            </a:br>
            <a:r>
              <a:rPr lang="ru-RU" sz="2200" dirty="0" smtClean="0"/>
              <a:t>указатель </a:t>
            </a:r>
            <a:r>
              <a:rPr lang="ru-RU" sz="2200" dirty="0"/>
              <a:t>на </a:t>
            </a:r>
            <a:r>
              <a:rPr lang="ru-RU" sz="2200" dirty="0" smtClean="0"/>
              <a:t>переменную (адрес переменной),</a:t>
            </a:r>
            <a:br>
              <a:rPr lang="ru-RU" sz="2200" dirty="0" smtClean="0"/>
            </a:br>
            <a:r>
              <a:rPr lang="ru-RU" sz="2200" dirty="0" smtClean="0"/>
              <a:t>находящуюся в его левой части. </a:t>
            </a:r>
          </a:p>
          <a:p>
            <a:pPr marL="0" indent="0">
              <a:tabLst>
                <a:tab pos="2593975" algn="l"/>
              </a:tabLst>
            </a:pPr>
            <a:r>
              <a:rPr lang="ru-RU" sz="2200" dirty="0" smtClean="0"/>
              <a:t>Если этот указатель находится в правой части другого оператора присваивания, то он «отдает» значение переменной.  </a:t>
            </a:r>
            <a:endParaRPr lang="ru-RU" sz="2200" b="1" dirty="0" smtClean="0">
              <a:solidFill>
                <a:schemeClr val="bg2"/>
              </a:solidFill>
            </a:endParaRPr>
          </a:p>
        </p:txBody>
      </p:sp>
      <p:sp>
        <p:nvSpPr>
          <p:cNvPr id="10" name="Прямоугольник 9"/>
          <p:cNvSpPr/>
          <p:nvPr/>
        </p:nvSpPr>
        <p:spPr>
          <a:xfrm>
            <a:off x="251520" y="3284984"/>
            <a:ext cx="4536504" cy="769441"/>
          </a:xfrm>
          <a:prstGeom prst="rect">
            <a:avLst/>
          </a:prstGeom>
          <a:ln>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68000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p>
          <a:p>
            <a:r>
              <a:rPr lang="en-US" sz="2200" dirty="0">
                <a:solidFill>
                  <a:srgbClr val="0000FF"/>
                </a:solidFill>
                <a:highlight>
                  <a:srgbClr val="FFFFFF"/>
                </a:highlight>
                <a:latin typeface="Consolas" panose="020B0609020204030204" pitchFamily="49" charset="0"/>
              </a:rPr>
              <a:t>double</a:t>
            </a:r>
            <a:r>
              <a:rPr lang="en-US" sz="2200" dirty="0">
                <a:solidFill>
                  <a:srgbClr val="000000"/>
                </a:solidFill>
                <a:highlight>
                  <a:srgbClr val="FFFFFF"/>
                </a:highlight>
                <a:latin typeface="Consolas" panose="020B0609020204030204" pitchFamily="49" charset="0"/>
              </a:rPr>
              <a:t> </a:t>
            </a:r>
            <a:r>
              <a:rPr lang="nn-NO" sz="2200" dirty="0" smtClean="0">
                <a:solidFill>
                  <a:srgbClr val="680000"/>
                </a:solidFill>
                <a:highlight>
                  <a:srgbClr val="FFFFFF"/>
                </a:highlight>
                <a:latin typeface="Consolas" panose="020B0609020204030204" pitchFamily="49" charset="0"/>
              </a:rPr>
              <a:t>x</a:t>
            </a:r>
            <a:r>
              <a:rPr lang="nn-NO" sz="2200" dirty="0" smtClean="0">
                <a:solidFill>
                  <a:srgbClr val="000000"/>
                </a:solidFill>
                <a:highlight>
                  <a:srgbClr val="FFFFFF"/>
                </a:highlight>
                <a:latin typeface="Consolas" panose="020B0609020204030204" pitchFamily="49" charset="0"/>
              </a:rPr>
              <a:t> </a:t>
            </a:r>
            <a:r>
              <a:rPr lang="nn-NO" sz="2200" dirty="0">
                <a:solidFill>
                  <a:srgbClr val="000000"/>
                </a:solidFill>
                <a:highlight>
                  <a:srgbClr val="FFFFFF"/>
                </a:highlight>
                <a:latin typeface="Consolas" panose="020B0609020204030204" pitchFamily="49" charset="0"/>
              </a:rPr>
              <a:t>= (</a:t>
            </a:r>
            <a:r>
              <a:rPr lang="nn-NO" sz="2200" dirty="0">
                <a:solidFill>
                  <a:srgbClr val="680000"/>
                </a:solidFill>
                <a:highlight>
                  <a:srgbClr val="FFFFFF"/>
                </a:highlight>
                <a:latin typeface="Consolas" panose="020B0609020204030204" pitchFamily="49" charset="0"/>
              </a:rPr>
              <a:t>i</a:t>
            </a:r>
            <a:r>
              <a:rPr lang="nn-NO" sz="2200" dirty="0">
                <a:solidFill>
                  <a:srgbClr val="000000"/>
                </a:solidFill>
                <a:highlight>
                  <a:srgbClr val="FFFFFF"/>
                </a:highlight>
                <a:latin typeface="Consolas" panose="020B0609020204030204" pitchFamily="49" charset="0"/>
              </a:rPr>
              <a:t> = 5.25) + 6.5</a:t>
            </a:r>
            <a:r>
              <a:rPr lang="nn-NO" sz="2200" dirty="0" smtClean="0">
                <a:solidFill>
                  <a:srgbClr val="000000"/>
                </a:solidFill>
                <a:highlight>
                  <a:srgbClr val="FFFFFF"/>
                </a:highlight>
                <a:latin typeface="Consolas" panose="020B0609020204030204" pitchFamily="49" charset="0"/>
              </a:rPr>
              <a:t>;</a:t>
            </a:r>
            <a:endParaRPr lang="nn-NO" sz="2200" dirty="0">
              <a:solidFill>
                <a:srgbClr val="000000"/>
              </a:solidFill>
              <a:highlight>
                <a:srgbClr val="FFFFFF"/>
              </a:highlight>
              <a:latin typeface="Consolas" panose="020B0609020204030204" pitchFamily="49" charset="0"/>
            </a:endParaRPr>
          </a:p>
        </p:txBody>
      </p:sp>
      <p:sp>
        <p:nvSpPr>
          <p:cNvPr id="12"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4" name="Прямоугольник 13"/>
          <p:cNvSpPr/>
          <p:nvPr/>
        </p:nvSpPr>
        <p:spPr>
          <a:xfrm>
            <a:off x="251520" y="4689140"/>
            <a:ext cx="8712968" cy="1446550"/>
          </a:xfrm>
          <a:prstGeom prst="rect">
            <a:avLst/>
          </a:prstGeom>
          <a:ln>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68000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0</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nn-NO" sz="2200" dirty="0">
                <a:solidFill>
                  <a:srgbClr val="680000"/>
                </a:solidFill>
                <a:highlight>
                  <a:srgbClr val="FFFFFF"/>
                </a:highlight>
                <a:latin typeface="Consolas" panose="020B0609020204030204" pitchFamily="49" charset="0"/>
              </a:rPr>
              <a:t>i</a:t>
            </a:r>
            <a:r>
              <a:rPr lang="nn-NO"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int</a:t>
            </a:r>
            <a:r>
              <a:rPr lang="ru-RU" sz="2200" dirty="0" smtClean="0">
                <a:solidFill>
                  <a:srgbClr val="000000"/>
                </a:solidFill>
                <a:highlight>
                  <a:srgbClr val="FFFFFF"/>
                </a:highlight>
                <a:latin typeface="Consolas" panose="020B0609020204030204" pitchFamily="49" charset="0"/>
              </a:rPr>
              <a:t>)</a:t>
            </a:r>
            <a:r>
              <a:rPr lang="nn-NO" sz="2200" dirty="0" smtClean="0">
                <a:solidFill>
                  <a:srgbClr val="000000"/>
                </a:solidFill>
                <a:highlight>
                  <a:srgbClr val="FFFFFF"/>
                </a:highlight>
                <a:latin typeface="Consolas" panose="020B0609020204030204" pitchFamily="49" charset="0"/>
              </a:rPr>
              <a:t>5.25</a:t>
            </a:r>
            <a:r>
              <a:rPr lang="en-US" sz="2200" dirty="0" smtClean="0">
                <a:solidFill>
                  <a:srgbClr val="000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a:t>
            </a:r>
            <a:r>
              <a:rPr lang="ru-RU" sz="2200" dirty="0" smtClean="0">
                <a:solidFill>
                  <a:srgbClr val="008000"/>
                </a:solidFill>
                <a:highlight>
                  <a:srgbClr val="FFFFFF"/>
                </a:highlight>
                <a:latin typeface="Consolas" panose="020B0609020204030204" pitchFamily="49" charset="0"/>
              </a:rPr>
              <a:t> явное преобразование к типу </a:t>
            </a:r>
            <a:r>
              <a:rPr lang="en-US" sz="2200" dirty="0" smtClean="0">
                <a:solidFill>
                  <a:srgbClr val="008000"/>
                </a:solidFill>
                <a:highlight>
                  <a:srgbClr val="FFFFFF"/>
                </a:highlight>
                <a:latin typeface="Consolas" panose="020B0609020204030204" pitchFamily="49" charset="0"/>
              </a:rPr>
              <a:t>int</a:t>
            </a:r>
            <a:r>
              <a:rPr lang="ru-RU" sz="2200" dirty="0" smtClean="0">
                <a:solidFill>
                  <a:srgbClr val="008000"/>
                </a:solidFill>
                <a:highlight>
                  <a:srgbClr val="FFFFFF"/>
                </a:highlight>
                <a:latin typeface="Consolas" panose="020B0609020204030204" pitchFamily="49" charset="0"/>
              </a:rPr>
              <a:t/>
            </a:r>
            <a:br>
              <a:rPr lang="ru-RU" sz="2200" dirty="0" smtClean="0">
                <a:solidFill>
                  <a:srgbClr val="008000"/>
                </a:solidFill>
                <a:highlight>
                  <a:srgbClr val="FFFFFF"/>
                </a:highlight>
                <a:latin typeface="Consolas" panose="020B0609020204030204" pitchFamily="49" charset="0"/>
              </a:rPr>
            </a:br>
            <a:r>
              <a:rPr lang="ru-RU" sz="2200" dirty="0" smtClean="0">
                <a:solidFill>
                  <a:srgbClr val="008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 	// </a:t>
            </a:r>
            <a:r>
              <a:rPr lang="ru-RU" sz="2200" dirty="0" smtClean="0">
                <a:solidFill>
                  <a:srgbClr val="008000"/>
                </a:solidFill>
                <a:highlight>
                  <a:srgbClr val="FFFFFF"/>
                </a:highlight>
                <a:latin typeface="Consolas" panose="020B0609020204030204" pitchFamily="49" charset="0"/>
              </a:rPr>
              <a:t>присвоение с потерей информации</a:t>
            </a:r>
            <a:r>
              <a:rPr lang="en-US" sz="2200" dirty="0" smtClean="0">
                <a:solidFill>
                  <a:srgbClr val="008000"/>
                </a:solidFill>
                <a:highlight>
                  <a:srgbClr val="FFFFFF"/>
                </a:highlight>
                <a:latin typeface="Consolas" panose="020B0609020204030204" pitchFamily="49" charset="0"/>
              </a:rPr>
              <a:t>, i = 5</a:t>
            </a:r>
            <a:endParaRPr lang="en-US" sz="2200" dirty="0">
              <a:solidFill>
                <a:srgbClr val="008000"/>
              </a:solidFill>
              <a:highlight>
                <a:srgbClr val="FFFFFF"/>
              </a:highlight>
              <a:latin typeface="Consolas" panose="020B0609020204030204" pitchFamily="49" charset="0"/>
            </a:endParaRPr>
          </a:p>
          <a:p>
            <a:r>
              <a:rPr lang="en-US" sz="2200" dirty="0">
                <a:solidFill>
                  <a:srgbClr val="0000FF"/>
                </a:solidFill>
                <a:highlight>
                  <a:srgbClr val="FFFFFF"/>
                </a:highlight>
                <a:latin typeface="Consolas" panose="020B0609020204030204" pitchFamily="49" charset="0"/>
              </a:rPr>
              <a:t>double</a:t>
            </a:r>
            <a:r>
              <a:rPr lang="en-US" sz="2200" dirty="0">
                <a:solidFill>
                  <a:srgbClr val="000000"/>
                </a:solidFill>
                <a:highlight>
                  <a:srgbClr val="FFFFFF"/>
                </a:highlight>
                <a:latin typeface="Consolas" panose="020B0609020204030204" pitchFamily="49" charset="0"/>
              </a:rPr>
              <a:t> </a:t>
            </a:r>
            <a:r>
              <a:rPr lang="nn-NO" sz="2200" dirty="0" smtClean="0">
                <a:solidFill>
                  <a:srgbClr val="000080"/>
                </a:solidFill>
                <a:highlight>
                  <a:srgbClr val="FFFFFF"/>
                </a:highlight>
                <a:latin typeface="Consolas" panose="020B0609020204030204" pitchFamily="49" charset="0"/>
              </a:rPr>
              <a:t>x</a:t>
            </a:r>
            <a:r>
              <a:rPr lang="nn-NO" sz="2200" dirty="0" smtClean="0">
                <a:solidFill>
                  <a:srgbClr val="000000"/>
                </a:solidFill>
                <a:highlight>
                  <a:srgbClr val="FFFFFF"/>
                </a:highlight>
                <a:latin typeface="Consolas" panose="020B0609020204030204" pitchFamily="49" charset="0"/>
              </a:rPr>
              <a:t> </a:t>
            </a:r>
            <a:r>
              <a:rPr lang="nn-NO" sz="2200" dirty="0">
                <a:solidFill>
                  <a:srgbClr val="000000"/>
                </a:solidFill>
                <a:highlight>
                  <a:srgbClr val="FFFFFF"/>
                </a:highlight>
                <a:latin typeface="Consolas" panose="020B0609020204030204" pitchFamily="49" charset="0"/>
              </a:rPr>
              <a:t>= </a:t>
            </a:r>
            <a:r>
              <a:rPr lang="nn-NO" sz="2200" dirty="0" smtClean="0">
                <a:solidFill>
                  <a:srgbClr val="680000"/>
                </a:solidFill>
                <a:highlight>
                  <a:srgbClr val="FFFFFF"/>
                </a:highlight>
                <a:latin typeface="Consolas" panose="020B0609020204030204" pitchFamily="49" charset="0"/>
              </a:rPr>
              <a:t>i</a:t>
            </a:r>
            <a:r>
              <a:rPr lang="nn-NO" sz="2200" dirty="0" smtClean="0">
                <a:solidFill>
                  <a:srgbClr val="000000"/>
                </a:solidFill>
                <a:highlight>
                  <a:srgbClr val="FFFFFF"/>
                </a:highlight>
                <a:latin typeface="Consolas" panose="020B0609020204030204" pitchFamily="49" charset="0"/>
              </a:rPr>
              <a:t> </a:t>
            </a:r>
            <a:r>
              <a:rPr lang="nn-NO" sz="2200" dirty="0">
                <a:solidFill>
                  <a:srgbClr val="000000"/>
                </a:solidFill>
                <a:highlight>
                  <a:srgbClr val="FFFFFF"/>
                </a:highlight>
                <a:latin typeface="Consolas" panose="020B0609020204030204" pitchFamily="49" charset="0"/>
              </a:rPr>
              <a:t>+ 6.5</a:t>
            </a:r>
            <a:r>
              <a:rPr lang="nn-NO" sz="2200" dirty="0" smtClean="0">
                <a:solidFill>
                  <a:srgbClr val="000000"/>
                </a:solidFill>
                <a:highlight>
                  <a:srgbClr val="FFFFFF"/>
                </a:highlight>
                <a:latin typeface="Consolas" panose="020B0609020204030204" pitchFamily="49" charset="0"/>
              </a:rPr>
              <a:t>; </a:t>
            </a:r>
            <a:r>
              <a:rPr lang="en-US" sz="2200" dirty="0" smtClean="0">
                <a:solidFill>
                  <a:srgbClr val="008000"/>
                </a:solidFill>
                <a:highlight>
                  <a:srgbClr val="FFFFFF"/>
                </a:highlight>
                <a:latin typeface="Consolas" panose="020B0609020204030204" pitchFamily="49" charset="0"/>
              </a:rPr>
              <a:t>// x = 5 + 6.5 = 11.5</a:t>
            </a:r>
            <a:endParaRPr lang="nn-NO" sz="2200" dirty="0">
              <a:solidFill>
                <a:srgbClr val="000000"/>
              </a:solidFill>
              <a:highlight>
                <a:srgbClr val="FFFFFF"/>
              </a:highlight>
              <a:latin typeface="Consolas" panose="020B0609020204030204" pitchFamily="49" charset="0"/>
            </a:endParaRPr>
          </a:p>
        </p:txBody>
      </p:sp>
      <p:sp>
        <p:nvSpPr>
          <p:cNvPr id="3" name="Прямоугольник 2"/>
          <p:cNvSpPr/>
          <p:nvPr/>
        </p:nvSpPr>
        <p:spPr>
          <a:xfrm>
            <a:off x="251520" y="4365104"/>
            <a:ext cx="2556284" cy="324036"/>
          </a:xfrm>
          <a:prstGeom prst="rect">
            <a:avLst/>
          </a:prstGeom>
          <a:ln>
            <a:solidFill>
              <a:schemeClr val="accent1"/>
            </a:solidFill>
          </a:ln>
        </p:spPr>
        <p:txBody>
          <a:bodyPr lIns="36000" tIns="0" rIns="36000" bIns="0">
            <a:noAutofit/>
          </a:bodyPr>
          <a:lstStyle/>
          <a:p>
            <a:r>
              <a:rPr lang="ru-RU" sz="2200" dirty="0" smtClean="0">
                <a:solidFill>
                  <a:prstClr val="black"/>
                </a:solidFill>
              </a:rPr>
              <a:t>Эквивалентный код</a:t>
            </a:r>
            <a:r>
              <a:rPr lang="en-US" sz="2200" dirty="0" smtClean="0">
                <a:solidFill>
                  <a:prstClr val="black"/>
                </a:solidFill>
              </a:rPr>
              <a:t>:</a:t>
            </a:r>
            <a:endParaRPr lang="ru-RU" dirty="0"/>
          </a:p>
        </p:txBody>
      </p:sp>
    </p:spTree>
    <p:extLst>
      <p:ext uri="{BB962C8B-B14F-4D97-AF65-F5344CB8AC3E}">
        <p14:creationId xmlns:p14="http://schemas.microsoft.com/office/powerpoint/2010/main" val="84441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83</a:t>
            </a:fld>
            <a:endParaRPr lang="ru-RU"/>
          </a:p>
        </p:txBody>
      </p:sp>
      <p:sp>
        <p:nvSpPr>
          <p:cNvPr id="8"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Операция присваивания</a:t>
            </a:r>
            <a:r>
              <a:rPr lang="en-US" b="1" smtClean="0">
                <a:solidFill>
                  <a:schemeClr val="tx1">
                    <a:lumMod val="50000"/>
                    <a:lumOff val="50000"/>
                  </a:schemeClr>
                </a:solidFill>
              </a:rPr>
              <a:t>:</a:t>
            </a:r>
          </a:p>
          <a:p>
            <a:r>
              <a:rPr lang="ru-RU" b="1" smtClean="0">
                <a:solidFill>
                  <a:schemeClr val="tx1">
                    <a:lumMod val="50000"/>
                    <a:lumOff val="50000"/>
                  </a:schemeClr>
                </a:solidFill>
              </a:rPr>
              <a:t>множественное присваивание</a:t>
            </a:r>
            <a:endParaRPr lang="ru-RU" b="1">
              <a:solidFill>
                <a:schemeClr val="tx1">
                  <a:lumMod val="50000"/>
                  <a:lumOff val="50000"/>
                </a:schemeClr>
              </a:solidFill>
            </a:endParaRPr>
          </a:p>
        </p:txBody>
      </p:sp>
      <p:sp>
        <p:nvSpPr>
          <p:cNvPr id="9" name="Rectangle 3"/>
          <p:cNvSpPr txBox="1">
            <a:spLocks noChangeArrowheads="1"/>
          </p:cNvSpPr>
          <p:nvPr/>
        </p:nvSpPr>
        <p:spPr>
          <a:xfrm>
            <a:off x="611560" y="1268760"/>
            <a:ext cx="7921625" cy="7199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tabLst>
                <a:tab pos="2593975" algn="l"/>
              </a:tabLst>
            </a:pPr>
            <a:r>
              <a:rPr lang="pl-PL" sz="2200" dirty="0">
                <a:solidFill>
                  <a:srgbClr val="680000"/>
                </a:solidFill>
                <a:latin typeface="Consolas" panose="020B0609020204030204" pitchFamily="49" charset="0"/>
                <a:cs typeface="Consolas" panose="020B0609020204030204" pitchFamily="49" charset="0"/>
              </a:rPr>
              <a:t>i</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j</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k</a:t>
            </a:r>
            <a:r>
              <a:rPr lang="pl-PL" sz="2200" dirty="0">
                <a:latin typeface="Consolas" panose="020B0609020204030204" pitchFamily="49" charset="0"/>
                <a:cs typeface="Consolas" panose="020B0609020204030204" pitchFamily="49" charset="0"/>
              </a:rPr>
              <a:t>;       </a:t>
            </a:r>
            <a:r>
              <a:rPr lang="pl-PL" sz="2200" dirty="0">
                <a:solidFill>
                  <a:srgbClr val="680000"/>
                </a:solidFill>
                <a:latin typeface="Consolas" panose="020B0609020204030204" pitchFamily="49" charset="0"/>
                <a:cs typeface="Consolas" panose="020B0609020204030204" pitchFamily="49" charset="0"/>
              </a:rPr>
              <a:t>x</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y</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z</a:t>
            </a:r>
            <a:r>
              <a:rPr lang="pl-PL" sz="2200" dirty="0">
                <a:latin typeface="Consolas" panose="020B0609020204030204" pitchFamily="49" charset="0"/>
                <a:cs typeface="Consolas" panose="020B0609020204030204" pitchFamily="49" charset="0"/>
              </a:rPr>
              <a:t> = 0;</a:t>
            </a:r>
            <a:endParaRPr lang="ru-RU" sz="2200" b="1" dirty="0" smtClean="0">
              <a:solidFill>
                <a:schemeClr val="bg2"/>
              </a:solidFill>
              <a:latin typeface="Consolas" panose="020B0609020204030204" pitchFamily="49" charset="0"/>
              <a:cs typeface="Consolas" panose="020B0609020204030204" pitchFamily="49" charset="0"/>
            </a:endParaRPr>
          </a:p>
        </p:txBody>
      </p:sp>
      <p:sp>
        <p:nvSpPr>
          <p:cNvPr id="2" name="Прямоугольник 1"/>
          <p:cNvSpPr/>
          <p:nvPr/>
        </p:nvSpPr>
        <p:spPr>
          <a:xfrm>
            <a:off x="179512" y="1700808"/>
            <a:ext cx="8784976" cy="4647426"/>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smtClean="0">
                <a:solidFill>
                  <a:srgbClr val="000000"/>
                </a:solidFill>
                <a:highlight>
                  <a:srgbClr val="FFFFFF"/>
                </a:highlight>
                <a:latin typeface="Consolas" panose="020B0609020204030204" pitchFamily="49" charset="0"/>
              </a:rPr>
              <a:t>{</a:t>
            </a:r>
            <a:endParaRPr lang="en-US" sz="2200" dirty="0" smtClean="0">
              <a:solidFill>
                <a:srgbClr val="000000"/>
              </a:solidFill>
              <a:highlight>
                <a:srgbClr val="FFFFFF"/>
              </a:highlight>
              <a:latin typeface="Consolas" panose="020B0609020204030204" pitchFamily="49" charset="0"/>
            </a:endParaRPr>
          </a:p>
          <a:p>
            <a:r>
              <a:rPr lang="en-US" sz="2200" dirty="0" smtClean="0">
                <a:solidFill>
                  <a:srgbClr val="0000FF"/>
                </a:solidFill>
                <a:highlight>
                  <a:srgbClr val="FFFFFF"/>
                </a:highlight>
                <a:latin typeface="Consolas" panose="020B0609020204030204" pitchFamily="49" charset="0"/>
              </a:rPr>
              <a:t>    float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0</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0</a:t>
            </a:r>
            <a:r>
              <a:rPr lang="en-US" sz="2200" dirty="0" smtClean="0">
                <a:solidFill>
                  <a:srgbClr val="000000"/>
                </a:solidFill>
                <a:highlight>
                  <a:srgbClr val="FFFFFF"/>
                </a:highlight>
                <a:latin typeface="Consolas" panose="020B0609020204030204" pitchFamily="49" charset="0"/>
              </a:rPr>
              <a:t>;</a:t>
            </a:r>
          </a:p>
          <a:p>
            <a:r>
              <a:rPr lang="en-US" sz="2200" dirty="0" smtClean="0">
                <a:solidFill>
                  <a:srgbClr val="0000FF"/>
                </a:solidFill>
                <a:highlight>
                  <a:srgbClr val="FFFFFF"/>
                </a:highlight>
                <a:latin typeface="Consolas" panose="020B0609020204030204" pitchFamily="49" charset="0"/>
              </a:rPr>
              <a:t>    bool</a:t>
            </a: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false</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0;</a:t>
            </a:r>
          </a:p>
          <a:p>
            <a:pPr>
              <a:spcAft>
                <a:spcPts val="1200"/>
              </a:spcAft>
            </a:pPr>
            <a:r>
              <a:rPr lang="es-ES" sz="2200" dirty="0" smtClean="0">
                <a:solidFill>
                  <a:srgbClr val="000080"/>
                </a:solidFill>
                <a:highlight>
                  <a:srgbClr val="FFFFFF"/>
                </a:highlight>
                <a:latin typeface="Consolas" panose="020B0609020204030204" pitchFamily="49" charset="0"/>
              </a:rPr>
              <a:t>    x</a:t>
            </a:r>
            <a:r>
              <a:rPr lang="es-ES" sz="2200" dirty="0" smtClean="0">
                <a:solidFill>
                  <a:srgbClr val="000000"/>
                </a:solidFill>
                <a:highlight>
                  <a:srgbClr val="FFFFFF"/>
                </a:highlight>
                <a:latin typeface="Consolas" panose="020B0609020204030204" pitchFamily="49" charset="0"/>
              </a:rPr>
              <a:t> </a:t>
            </a:r>
            <a:r>
              <a:rPr lang="es-ES" sz="2200" dirty="0">
                <a:solidFill>
                  <a:srgbClr val="000000"/>
                </a:solidFill>
                <a:highlight>
                  <a:srgbClr val="FFFFFF"/>
                </a:highlight>
                <a:latin typeface="Consolas" panose="020B0609020204030204" pitchFamily="49" charset="0"/>
              </a:rPr>
              <a:t>= </a:t>
            </a:r>
            <a:r>
              <a:rPr lang="es-ES" sz="2200" dirty="0">
                <a:solidFill>
                  <a:srgbClr val="000080"/>
                </a:solidFill>
                <a:highlight>
                  <a:srgbClr val="FFFFFF"/>
                </a:highlight>
                <a:latin typeface="Consolas" panose="020B0609020204030204" pitchFamily="49" charset="0"/>
              </a:rPr>
              <a:t>b</a:t>
            </a:r>
            <a:r>
              <a:rPr lang="es-ES" sz="2200" dirty="0">
                <a:solidFill>
                  <a:srgbClr val="000000"/>
                </a:solidFill>
                <a:highlight>
                  <a:srgbClr val="FFFFFF"/>
                </a:highlight>
                <a:latin typeface="Consolas" panose="020B0609020204030204" pitchFamily="49" charset="0"/>
              </a:rPr>
              <a:t> = </a:t>
            </a:r>
            <a:r>
              <a:rPr lang="es-ES" sz="2200" dirty="0">
                <a:solidFill>
                  <a:srgbClr val="000080"/>
                </a:solidFill>
                <a:highlight>
                  <a:srgbClr val="FFFFFF"/>
                </a:highlight>
                <a:latin typeface="Consolas" panose="020B0609020204030204" pitchFamily="49" charset="0"/>
              </a:rPr>
              <a:t>i</a:t>
            </a:r>
            <a:r>
              <a:rPr lang="es-ES" sz="2200" dirty="0">
                <a:solidFill>
                  <a:srgbClr val="000000"/>
                </a:solidFill>
                <a:highlight>
                  <a:srgbClr val="FFFFFF"/>
                </a:highlight>
                <a:latin typeface="Consolas" panose="020B0609020204030204" pitchFamily="49" charset="0"/>
              </a:rPr>
              <a:t> = </a:t>
            </a:r>
            <a:r>
              <a:rPr lang="es-ES" sz="2200" dirty="0">
                <a:solidFill>
                  <a:srgbClr val="000080"/>
                </a:solidFill>
                <a:highlight>
                  <a:srgbClr val="FFFFFF"/>
                </a:highlight>
                <a:latin typeface="Consolas" panose="020B0609020204030204" pitchFamily="49" charset="0"/>
              </a:rPr>
              <a:t>y</a:t>
            </a:r>
            <a:r>
              <a:rPr lang="es-ES" sz="2200" dirty="0">
                <a:solidFill>
                  <a:srgbClr val="000000"/>
                </a:solidFill>
                <a:highlight>
                  <a:srgbClr val="FFFFFF"/>
                </a:highlight>
                <a:latin typeface="Consolas" panose="020B0609020204030204" pitchFamily="49" charset="0"/>
              </a:rPr>
              <a:t> = 4.567;</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p>
          <a:p>
            <a:r>
              <a:rPr lang="en-US"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    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smtClean="0">
                <a:solidFill>
                  <a:srgbClr val="0000FF"/>
                </a:solidFill>
                <a:highlight>
                  <a:srgbClr val="FFFFFF"/>
                </a:highlight>
                <a:latin typeface="Consolas" panose="020B0609020204030204" pitchFamily="49" charset="0"/>
              </a:rPr>
              <a:t>    return</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0;</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1" name="Прямоугольник 10"/>
          <p:cNvSpPr/>
          <p:nvPr/>
        </p:nvSpPr>
        <p:spPr>
          <a:xfrm>
            <a:off x="4535996" y="4221088"/>
            <a:ext cx="2376264" cy="1440160"/>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4.567</a:t>
            </a: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4</a:t>
            </a: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r>
              <a:rPr lang="en-US" sz="2200" dirty="0">
                <a:solidFill>
                  <a:prstClr val="white">
                    <a:lumMod val="95000"/>
                  </a:prstClr>
                </a:solidFill>
                <a:latin typeface="Consolas" panose="020B0609020204030204" pitchFamily="49" charset="0"/>
                <a:cs typeface="Consolas" panose="020B0609020204030204" pitchFamily="49" charset="0"/>
                <a:sym typeface="Wingdings" pitchFamily="2" charset="2"/>
              </a:rPr>
              <a:t>1</a:t>
            </a:r>
            <a:endParaRPr lang="ru-RU" sz="2200" dirty="0">
              <a:solidFill>
                <a:srgbClr val="FF8585"/>
              </a:solidFill>
              <a:sym typeface="Wingdings" pitchFamily="2" charset="2"/>
            </a:endParaRPr>
          </a:p>
        </p:txBody>
      </p:sp>
    </p:spTree>
    <p:extLst>
      <p:ext uri="{BB962C8B-B14F-4D97-AF65-F5344CB8AC3E}">
        <p14:creationId xmlns:p14="http://schemas.microsoft.com/office/powerpoint/2010/main" val="1340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84</a:t>
            </a:fld>
            <a:endParaRPr lang="ru-RU"/>
          </a:p>
        </p:txBody>
      </p:sp>
      <p:sp>
        <p:nvSpPr>
          <p:cNvPr id="8"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Операция присваивания</a:t>
            </a:r>
            <a:r>
              <a:rPr lang="en-US" b="1" smtClean="0">
                <a:solidFill>
                  <a:schemeClr val="tx1">
                    <a:lumMod val="50000"/>
                    <a:lumOff val="50000"/>
                  </a:schemeClr>
                </a:solidFill>
              </a:rPr>
              <a:t>:</a:t>
            </a:r>
          </a:p>
          <a:p>
            <a:r>
              <a:rPr lang="ru-RU" b="1" smtClean="0">
                <a:solidFill>
                  <a:schemeClr val="tx1">
                    <a:lumMod val="50000"/>
                    <a:lumOff val="50000"/>
                  </a:schemeClr>
                </a:solidFill>
              </a:rPr>
              <a:t>множественное присваивание</a:t>
            </a:r>
            <a:endParaRPr lang="ru-RU" b="1">
              <a:solidFill>
                <a:schemeClr val="tx1">
                  <a:lumMod val="50000"/>
                  <a:lumOff val="50000"/>
                </a:schemeClr>
              </a:solidFill>
            </a:endParaRPr>
          </a:p>
        </p:txBody>
      </p:sp>
      <p:sp>
        <p:nvSpPr>
          <p:cNvPr id="2" name="Прямоугольник 1"/>
          <p:cNvSpPr/>
          <p:nvPr/>
        </p:nvSpPr>
        <p:spPr>
          <a:xfrm>
            <a:off x="179512" y="1844824"/>
            <a:ext cx="8328123" cy="3970318"/>
          </a:xfrm>
          <a:prstGeom prst="rect">
            <a:avLst/>
          </a:prstGeom>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i="1" dirty="0">
                <a:solidFill>
                  <a:srgbClr val="880000"/>
                </a:solidFill>
                <a:highlight>
                  <a:srgbClr val="FFFFFF"/>
                </a:highlight>
                <a:latin typeface="Consolas" panose="020B0609020204030204" pitchFamily="49" charset="0"/>
              </a:rPr>
              <a:t>main</a:t>
            </a:r>
            <a:r>
              <a:rPr lang="en-US" sz="2200" dirty="0">
                <a:solidFill>
                  <a:srgbClr val="000000"/>
                </a:solidFill>
                <a:highlight>
                  <a:srgbClr val="FFFFFF"/>
                </a:highlight>
                <a:latin typeface="Consolas" panose="020B0609020204030204" pitchFamily="49" charset="0"/>
              </a:rPr>
              <a:t>()</a:t>
            </a:r>
          </a:p>
          <a:p>
            <a:r>
              <a:rPr lang="ru-RU" sz="2200" dirty="0" smtClean="0">
                <a:solidFill>
                  <a:srgbClr val="000000"/>
                </a:solidFill>
                <a:highlight>
                  <a:srgbClr val="FFFFFF"/>
                </a:highlight>
                <a:latin typeface="Consolas" panose="020B0609020204030204" pitchFamily="49" charset="0"/>
              </a:rPr>
              <a:t>{</a:t>
            </a:r>
            <a:endParaRPr lang="en-US" sz="2200" dirty="0" smtClean="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es-ES" sz="2200" dirty="0" smtClean="0">
                <a:solidFill>
                  <a:srgbClr val="0000FF"/>
                </a:solidFill>
                <a:highlight>
                  <a:srgbClr val="FFFFFF"/>
                </a:highlight>
                <a:latin typeface="Consolas" panose="020B0609020204030204" pitchFamily="49" charset="0"/>
              </a:rPr>
              <a:t>float</a:t>
            </a:r>
            <a:r>
              <a:rPr lang="es-ES" sz="2200" dirty="0" smtClean="0">
                <a:solidFill>
                  <a:srgbClr val="000000"/>
                </a:solidFill>
                <a:highlight>
                  <a:srgbClr val="FFFFFF"/>
                </a:highlight>
                <a:latin typeface="Consolas" panose="020B0609020204030204" pitchFamily="49" charset="0"/>
              </a:rPr>
              <a:t> </a:t>
            </a:r>
            <a:r>
              <a:rPr lang="es-ES" sz="2200" dirty="0">
                <a:solidFill>
                  <a:srgbClr val="000080"/>
                </a:solidFill>
                <a:highlight>
                  <a:srgbClr val="FFFFFF"/>
                </a:highlight>
                <a:latin typeface="Consolas" panose="020B0609020204030204" pitchFamily="49" charset="0"/>
              </a:rPr>
              <a:t>x</a:t>
            </a:r>
            <a:r>
              <a:rPr lang="es-ES" sz="2200" dirty="0">
                <a:solidFill>
                  <a:srgbClr val="680000"/>
                </a:solidFill>
                <a:highlight>
                  <a:srgbClr val="FFFFFF"/>
                </a:highlight>
                <a:latin typeface="Consolas" panose="020B0609020204030204" pitchFamily="49" charset="0"/>
              </a:rPr>
              <a:t> </a:t>
            </a:r>
            <a:r>
              <a:rPr lang="es-ES" sz="2200" dirty="0">
                <a:solidFill>
                  <a:srgbClr val="000000"/>
                </a:solidFill>
                <a:highlight>
                  <a:srgbClr val="FFFFFF"/>
                </a:highlight>
                <a:latin typeface="Consolas" panose="020B0609020204030204" pitchFamily="49" charset="0"/>
              </a:rPr>
              <a:t>= </a:t>
            </a:r>
            <a:r>
              <a:rPr lang="es-ES" sz="2200" dirty="0" smtClean="0">
                <a:solidFill>
                  <a:srgbClr val="000000"/>
                </a:solidFill>
                <a:highlight>
                  <a:srgbClr val="FFFFFF"/>
                </a:highlight>
                <a:latin typeface="Consolas" panose="020B0609020204030204" pitchFamily="49" charset="0"/>
              </a:rPr>
              <a:t>0</a:t>
            </a:r>
            <a:r>
              <a:rPr lang="en-US" sz="2200" dirty="0" smtClean="0">
                <a:solidFill>
                  <a:srgbClr val="000000"/>
                </a:solidFill>
                <a:highlight>
                  <a:srgbClr val="FFFFFF"/>
                </a:highlight>
                <a:latin typeface="Consolas" panose="020B0609020204030204" pitchFamily="49" charset="0"/>
              </a:rPr>
              <a:t>;</a:t>
            </a:r>
          </a:p>
          <a:p>
            <a:pPr>
              <a:tabLst>
                <a:tab pos="447675" algn="l"/>
              </a:tabLst>
            </a:pPr>
            <a:r>
              <a:rPr lang="es-ES" sz="2200" dirty="0">
                <a:solidFill>
                  <a:srgbClr val="0000FF"/>
                </a:solidFill>
                <a:highlight>
                  <a:srgbClr val="FFFFFF"/>
                </a:highlight>
                <a:latin typeface="Consolas" panose="020B0609020204030204" pitchFamily="49" charset="0"/>
              </a:rPr>
              <a:t>	</a:t>
            </a:r>
            <a:r>
              <a:rPr lang="es-ES" sz="2200" dirty="0" smtClean="0">
                <a:solidFill>
                  <a:srgbClr val="0000FF"/>
                </a:solidFill>
                <a:highlight>
                  <a:srgbClr val="FFFFFF"/>
                </a:highlight>
                <a:latin typeface="Consolas" panose="020B0609020204030204" pitchFamily="49" charset="0"/>
              </a:rPr>
              <a:t>float</a:t>
            </a:r>
            <a:r>
              <a:rPr lang="es-ES" sz="2200" dirty="0" smtClean="0">
                <a:solidFill>
                  <a:srgbClr val="000000"/>
                </a:solidFill>
                <a:highlight>
                  <a:srgbClr val="FFFFFF"/>
                </a:highlight>
                <a:latin typeface="Consolas" panose="020B0609020204030204" pitchFamily="49" charset="0"/>
              </a:rPr>
              <a:t> </a:t>
            </a:r>
            <a:r>
              <a:rPr lang="es-ES" sz="2200" dirty="0" smtClean="0">
                <a:solidFill>
                  <a:srgbClr val="000080"/>
                </a:solidFill>
                <a:highlight>
                  <a:srgbClr val="FFFFFF"/>
                </a:highlight>
                <a:latin typeface="Consolas" panose="020B0609020204030204" pitchFamily="49" charset="0"/>
              </a:rPr>
              <a:t>y</a:t>
            </a:r>
            <a:r>
              <a:rPr lang="es-ES" sz="2200" dirty="0" smtClean="0">
                <a:solidFill>
                  <a:srgbClr val="680000"/>
                </a:solidFill>
                <a:highlight>
                  <a:srgbClr val="FFFFFF"/>
                </a:highlight>
                <a:latin typeface="Consolas" panose="020B0609020204030204" pitchFamily="49" charset="0"/>
              </a:rPr>
              <a:t> </a:t>
            </a:r>
            <a:r>
              <a:rPr lang="es-ES" sz="2200" dirty="0">
                <a:solidFill>
                  <a:srgbClr val="000000"/>
                </a:solidFill>
                <a:highlight>
                  <a:srgbClr val="FFFFFF"/>
                </a:highlight>
                <a:latin typeface="Consolas" panose="020B0609020204030204" pitchFamily="49" charset="0"/>
              </a:rPr>
              <a:t>= </a:t>
            </a:r>
            <a:r>
              <a:rPr lang="es-ES" sz="2200" dirty="0" smtClean="0">
                <a:solidFill>
                  <a:srgbClr val="000000"/>
                </a:solidFill>
                <a:highlight>
                  <a:srgbClr val="FFFFFF"/>
                </a:highlight>
                <a:latin typeface="Consolas" panose="020B0609020204030204" pitchFamily="49" charset="0"/>
              </a:rPr>
              <a:t>4.5f;</a:t>
            </a:r>
          </a:p>
          <a:p>
            <a:pPr>
              <a:tabLst>
                <a:tab pos="447675" algn="l"/>
              </a:tabLst>
            </a:pPr>
            <a:r>
              <a:rPr lang="es-ES" sz="2200" dirty="0">
                <a:solidFill>
                  <a:srgbClr val="000000"/>
                </a:solidFill>
                <a:highlight>
                  <a:srgbClr val="FFFFFF"/>
                </a:highlight>
                <a:latin typeface="Consolas" panose="020B0609020204030204" pitchFamily="49" charset="0"/>
              </a:rPr>
              <a:t>	</a:t>
            </a:r>
            <a:r>
              <a:rPr lang="es-ES" sz="2200" dirty="0" smtClean="0">
                <a:solidFill>
                  <a:srgbClr val="0000FF"/>
                </a:solidFill>
                <a:highlight>
                  <a:srgbClr val="FFFFFF"/>
                </a:highlight>
                <a:latin typeface="Consolas" panose="020B0609020204030204" pitchFamily="49" charset="0"/>
              </a:rPr>
              <a:t>float</a:t>
            </a:r>
            <a:r>
              <a:rPr lang="es-ES" sz="2200" dirty="0" smtClean="0">
                <a:solidFill>
                  <a:srgbClr val="000000"/>
                </a:solidFill>
                <a:highlight>
                  <a:srgbClr val="FFFFFF"/>
                </a:highlight>
                <a:latin typeface="Consolas" panose="020B0609020204030204" pitchFamily="49" charset="0"/>
              </a:rPr>
              <a:t> </a:t>
            </a:r>
            <a:r>
              <a:rPr lang="es-ES" sz="2200" dirty="0" smtClean="0">
                <a:solidFill>
                  <a:srgbClr val="000080"/>
                </a:solidFill>
                <a:highlight>
                  <a:srgbClr val="FFFFFF"/>
                </a:highlight>
                <a:latin typeface="Consolas" panose="020B0609020204030204" pitchFamily="49" charset="0"/>
              </a:rPr>
              <a:t>z</a:t>
            </a:r>
            <a:r>
              <a:rPr lang="es-ES" sz="2200" dirty="0" smtClean="0">
                <a:solidFill>
                  <a:srgbClr val="680000"/>
                </a:solidFill>
                <a:highlight>
                  <a:srgbClr val="FFFFFF"/>
                </a:highlight>
                <a:latin typeface="Consolas" panose="020B0609020204030204" pitchFamily="49" charset="0"/>
              </a:rPr>
              <a:t> </a:t>
            </a:r>
            <a:r>
              <a:rPr lang="es-ES" sz="2200" dirty="0">
                <a:solidFill>
                  <a:srgbClr val="000000"/>
                </a:solidFill>
                <a:highlight>
                  <a:srgbClr val="FFFFFF"/>
                </a:highlight>
                <a:latin typeface="Consolas" panose="020B0609020204030204" pitchFamily="49" charset="0"/>
              </a:rPr>
              <a:t>= </a:t>
            </a:r>
            <a:r>
              <a:rPr lang="es-ES" sz="2200" dirty="0" smtClean="0">
                <a:solidFill>
                  <a:srgbClr val="000000"/>
                </a:solidFill>
                <a:highlight>
                  <a:srgbClr val="FFFFFF"/>
                </a:highlight>
                <a:latin typeface="Consolas" panose="020B0609020204030204" pitchFamily="49" charset="0"/>
              </a:rPr>
              <a:t>3.2f;</a:t>
            </a:r>
            <a:endParaRPr lang="es-ES" sz="2200" dirty="0">
              <a:solidFill>
                <a:srgbClr val="000000"/>
              </a:solidFill>
              <a:highlight>
                <a:srgbClr val="FFFFFF"/>
              </a:highlight>
              <a:latin typeface="Consolas" panose="020B0609020204030204" pitchFamily="49" charset="0"/>
            </a:endParaRPr>
          </a:p>
          <a:p>
            <a:pPr>
              <a:spcAft>
                <a:spcPts val="1200"/>
              </a:spcAft>
              <a:tabLst>
                <a:tab pos="447675" algn="l"/>
              </a:tabLst>
            </a:pP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x</a:t>
            </a:r>
            <a:r>
              <a:rPr lang="en-US" sz="2200" dirty="0" smtClean="0">
                <a:solidFill>
                  <a:srgbClr val="68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68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z</a:t>
            </a:r>
            <a:r>
              <a:rPr lang="en-US"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6.5f;</a:t>
            </a:r>
            <a:endParaRPr lang="ru-RU" sz="2200" dirty="0" smtClean="0">
              <a:solidFill>
                <a:srgbClr val="000000"/>
              </a:solidFill>
              <a:highlight>
                <a:srgbClr val="FFFFFF"/>
              </a:highlight>
              <a:latin typeface="Consolas" panose="020B0609020204030204" pitchFamily="49" charset="0"/>
            </a:endParaRPr>
          </a:p>
          <a:p>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z</a:t>
            </a:r>
            <a:r>
              <a:rPr lang="en-US" sz="2200" dirty="0" smtClean="0">
                <a:solidFill>
                  <a:srgbClr val="68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y</a:t>
            </a:r>
            <a:r>
              <a:rPr lang="en-US" sz="2200" dirty="0" smtClean="0">
                <a:solidFill>
                  <a:srgbClr val="68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i="1" dirty="0">
                <a:solidFill>
                  <a:srgbClr val="00008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80"/>
                </a:solidFill>
                <a:highlight>
                  <a:srgbClr val="FFFFFF"/>
                </a:highlight>
                <a:latin typeface="Consolas" panose="020B0609020204030204" pitchFamily="49" charset="0"/>
              </a:rPr>
              <a:t>x</a:t>
            </a:r>
            <a:r>
              <a:rPr lang="en-US" sz="2200" dirty="0" smtClean="0">
                <a:solidFill>
                  <a:srgbClr val="68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pPr>
              <a:tabLst>
                <a:tab pos="447675" algn="l"/>
              </a:tabLst>
            </a:pPr>
            <a:r>
              <a:rPr lang="en-US" sz="2200" dirty="0">
                <a:solidFill>
                  <a:srgbClr val="000000"/>
                </a:solidFill>
                <a:highlight>
                  <a:srgbClr val="FFFFFF"/>
                </a:highlight>
                <a:latin typeface="Consolas" panose="020B0609020204030204" pitchFamily="49" charset="0"/>
              </a:rPr>
              <a:t>	</a:t>
            </a:r>
            <a:r>
              <a:rPr lang="en-US" sz="2200" dirty="0" smtClean="0">
                <a:solidFill>
                  <a:srgbClr val="0000FF"/>
                </a:solidFill>
                <a:highlight>
                  <a:srgbClr val="FFFFFF"/>
                </a:highlight>
                <a:latin typeface="Consolas" panose="020B0609020204030204" pitchFamily="49" charset="0"/>
              </a:rPr>
              <a:t>return</a:t>
            </a:r>
            <a:r>
              <a:rPr lang="en-US" sz="2200" dirty="0" smtClean="0">
                <a:solidFill>
                  <a:srgbClr val="000000"/>
                </a:solidFill>
                <a:highlight>
                  <a:srgbClr val="FFFFFF"/>
                </a:highlight>
                <a:latin typeface="Consolas" panose="020B0609020204030204" pitchFamily="49" charset="0"/>
              </a:rPr>
              <a:t> 0;</a:t>
            </a:r>
          </a:p>
          <a:p>
            <a:r>
              <a:rPr lang="ru-RU" sz="2200" dirty="0" smtClean="0">
                <a:solidFill>
                  <a:srgbClr val="000000"/>
                </a:solidFill>
                <a:highlight>
                  <a:srgbClr val="FFFFFF"/>
                </a:highlight>
                <a:latin typeface="Consolas" panose="020B0609020204030204" pitchFamily="49" charset="0"/>
              </a:rPr>
              <a:t>}</a:t>
            </a:r>
            <a:endParaRPr lang="ru-RU" sz="2200" dirty="0"/>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2" name="Прямоугольник 11"/>
          <p:cNvSpPr/>
          <p:nvPr/>
        </p:nvSpPr>
        <p:spPr>
          <a:xfrm>
            <a:off x="4499992" y="4005064"/>
            <a:ext cx="2376264" cy="1440160"/>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3.2</a:t>
            </a: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6.5</a:t>
            </a:r>
          </a:p>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6.5</a:t>
            </a:r>
          </a:p>
        </p:txBody>
      </p:sp>
      <p:sp>
        <p:nvSpPr>
          <p:cNvPr id="13" name="Rectangle 3"/>
          <p:cNvSpPr txBox="1">
            <a:spLocks noChangeArrowheads="1"/>
          </p:cNvSpPr>
          <p:nvPr/>
        </p:nvSpPr>
        <p:spPr>
          <a:xfrm>
            <a:off x="611560" y="1268760"/>
            <a:ext cx="7921625" cy="7199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tabLst>
                <a:tab pos="2593975" algn="l"/>
              </a:tabLst>
            </a:pPr>
            <a:r>
              <a:rPr lang="pl-PL" sz="2200" dirty="0">
                <a:solidFill>
                  <a:srgbClr val="680000"/>
                </a:solidFill>
                <a:latin typeface="Consolas" panose="020B0609020204030204" pitchFamily="49" charset="0"/>
                <a:cs typeface="Consolas" panose="020B0609020204030204" pitchFamily="49" charset="0"/>
              </a:rPr>
              <a:t>i</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j</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k</a:t>
            </a:r>
            <a:r>
              <a:rPr lang="pl-PL" sz="2200" dirty="0">
                <a:latin typeface="Consolas" panose="020B0609020204030204" pitchFamily="49" charset="0"/>
                <a:cs typeface="Consolas" panose="020B0609020204030204" pitchFamily="49" charset="0"/>
              </a:rPr>
              <a:t>;       </a:t>
            </a:r>
            <a:r>
              <a:rPr lang="pl-PL" sz="2200" dirty="0">
                <a:solidFill>
                  <a:srgbClr val="680000"/>
                </a:solidFill>
                <a:latin typeface="Consolas" panose="020B0609020204030204" pitchFamily="49" charset="0"/>
                <a:cs typeface="Consolas" panose="020B0609020204030204" pitchFamily="49" charset="0"/>
              </a:rPr>
              <a:t>x</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y</a:t>
            </a:r>
            <a:r>
              <a:rPr lang="pl-PL" sz="2200" dirty="0">
                <a:latin typeface="Consolas" panose="020B0609020204030204" pitchFamily="49" charset="0"/>
                <a:cs typeface="Consolas" panose="020B0609020204030204" pitchFamily="49" charset="0"/>
              </a:rPr>
              <a:t> = </a:t>
            </a:r>
            <a:r>
              <a:rPr lang="pl-PL" sz="2200" dirty="0">
                <a:solidFill>
                  <a:srgbClr val="680000"/>
                </a:solidFill>
                <a:latin typeface="Consolas" panose="020B0609020204030204" pitchFamily="49" charset="0"/>
                <a:cs typeface="Consolas" panose="020B0609020204030204" pitchFamily="49" charset="0"/>
              </a:rPr>
              <a:t>z</a:t>
            </a:r>
            <a:r>
              <a:rPr lang="pl-PL" sz="2200" dirty="0">
                <a:latin typeface="Consolas" panose="020B0609020204030204" pitchFamily="49" charset="0"/>
                <a:cs typeface="Consolas" panose="020B0609020204030204" pitchFamily="49" charset="0"/>
              </a:rPr>
              <a:t> = 0;</a:t>
            </a:r>
            <a:endParaRPr lang="ru-RU" sz="2200" b="1" dirty="0" smtClean="0">
              <a:solidFill>
                <a:schemeClr val="bg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50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85</a:t>
            </a:fld>
            <a:endParaRPr lang="ru-RU"/>
          </a:p>
        </p:txBody>
      </p:sp>
      <p:sp>
        <p:nvSpPr>
          <p:cNvPr id="8"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Арифметические операции</a:t>
            </a:r>
            <a:endParaRPr lang="ru-RU" b="1">
              <a:solidFill>
                <a:schemeClr val="tx1">
                  <a:lumMod val="50000"/>
                  <a:lumOff val="50000"/>
                </a:schemeClr>
              </a:solidFill>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296773428"/>
              </p:ext>
            </p:extLst>
          </p:nvPr>
        </p:nvGraphicFramePr>
        <p:xfrm>
          <a:off x="539552" y="1412776"/>
          <a:ext cx="8316924" cy="4023360"/>
        </p:xfrm>
        <a:graphic>
          <a:graphicData uri="http://schemas.openxmlformats.org/drawingml/2006/table">
            <a:tbl>
              <a:tblPr>
                <a:tableStyleId>{B301B821-A1FF-4177-AEE7-76D212191A09}</a:tableStyleId>
              </a:tblPr>
              <a:tblGrid>
                <a:gridCol w="1476164">
                  <a:extLst>
                    <a:ext uri="{9D8B030D-6E8A-4147-A177-3AD203B41FA5}">
                      <a16:colId xmlns="" xmlns:a16="http://schemas.microsoft.com/office/drawing/2014/main" val="20000"/>
                    </a:ext>
                  </a:extLst>
                </a:gridCol>
                <a:gridCol w="6840760">
                  <a:extLst>
                    <a:ext uri="{9D8B030D-6E8A-4147-A177-3AD203B41FA5}">
                      <a16:colId xmlns="" xmlns:a16="http://schemas.microsoft.com/office/drawing/2014/main" val="20001"/>
                    </a:ext>
                  </a:extLst>
                </a:gridCol>
              </a:tblGrid>
              <a:tr h="288032">
                <a:tc>
                  <a:txBody>
                    <a:bodyPr/>
                    <a:lstStyle/>
                    <a:p>
                      <a:r>
                        <a:rPr lang="ru-RU" sz="2200" b="1" dirty="0" smtClean="0"/>
                        <a:t>Оператор</a:t>
                      </a:r>
                      <a:endParaRPr lang="ru-RU" sz="2200" b="1"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Действие</a:t>
                      </a:r>
                      <a:endParaRPr lang="ru-RU" sz="2200" b="1"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14759">
                <a:tc>
                  <a:txBody>
                    <a:bodyPr/>
                    <a:lstStyle/>
                    <a:p>
                      <a:pPr algn="ctr"/>
                      <a:r>
                        <a:rPr lang="ru-RU" sz="2200" dirty="0" smtClean="0"/>
                        <a:t>-</a:t>
                      </a:r>
                      <a:r>
                        <a:rPr lang="ru-RU" sz="2200" baseline="0" dirty="0" smtClean="0"/>
                        <a:t>   </a:t>
                      </a:r>
                      <a:r>
                        <a:rPr lang="ru-RU" sz="2200" dirty="0" smtClean="0"/>
                        <a:t> +</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Присвоение противоположного/сохранение знака</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147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Сложение</a:t>
                      </a:r>
                      <a:endParaRPr lang="ru-RU" sz="220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14759">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Вычитание</a:t>
                      </a:r>
                      <a:endParaRPr lang="ru-RU" sz="220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14759">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Умножение</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543675">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Деление (если применяется к целочисленным операндам – целочисленное деление с</a:t>
                      </a:r>
                      <a:r>
                        <a:rPr lang="ru-RU" sz="2200" baseline="0" dirty="0" smtClean="0"/>
                        <a:t> отбрасыванием остатка: 5 / 2 = 2)</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14759">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Целочисленное</a:t>
                      </a:r>
                      <a:r>
                        <a:rPr lang="ru-RU" sz="2200" baseline="0" dirty="0" smtClean="0"/>
                        <a:t> д</a:t>
                      </a:r>
                      <a:r>
                        <a:rPr lang="ru-RU" sz="2200" dirty="0" smtClean="0"/>
                        <a:t>еление по модулю</a:t>
                      </a:r>
                      <a:r>
                        <a:rPr lang="en-US" sz="2200" dirty="0" smtClean="0"/>
                        <a:t/>
                      </a:r>
                      <a:br>
                        <a:rPr lang="en-US" sz="2200" dirty="0" smtClean="0"/>
                      </a:br>
                      <a:r>
                        <a:rPr lang="ru-RU" sz="2200" dirty="0" smtClean="0"/>
                        <a:t>(остаток целочисленного деления: 14 % 3 = 2)</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14759">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Декрементация (уменьшение на 1)</a:t>
                      </a:r>
                      <a:endParaRPr lang="ru-RU" sz="220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314759">
                <a:tc>
                  <a:txBody>
                    <a:bodyPr/>
                    <a:lstStyle/>
                    <a:p>
                      <a:pPr algn="ctr"/>
                      <a:r>
                        <a:rPr lang="ru-RU" sz="2200" dirty="0" smtClean="0"/>
                        <a:t>++</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Инкрементация (увеличение на 1)</a:t>
                      </a:r>
                      <a:endParaRPr lang="ru-RU" sz="2200"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bl>
          </a:graphicData>
        </a:graphic>
      </p:graphicFrame>
      <p:sp>
        <p:nvSpPr>
          <p:cNvPr id="3" name="Прямоугольник 2"/>
          <p:cNvSpPr/>
          <p:nvPr/>
        </p:nvSpPr>
        <p:spPr>
          <a:xfrm>
            <a:off x="1259632" y="5481228"/>
            <a:ext cx="8375327" cy="769441"/>
          </a:xfrm>
          <a:prstGeom prst="rect">
            <a:avLst/>
          </a:prstGeom>
        </p:spPr>
        <p:txBody>
          <a:bodyPr wrap="square">
            <a:spAutoFit/>
          </a:bodyPr>
          <a:lstStyle/>
          <a:p>
            <a:r>
              <a:rPr lang="ru-RU" sz="2200" dirty="0"/>
              <a:t>(операнды целые и вещественные, результат -  в </a:t>
            </a:r>
            <a:r>
              <a:rPr lang="ru-RU" sz="2200" dirty="0" smtClean="0"/>
              <a:t>соответствии</a:t>
            </a:r>
            <a:r>
              <a:rPr lang="en-US" sz="2200" dirty="0" smtClean="0"/>
              <a:t/>
            </a:r>
            <a:br>
              <a:rPr lang="en-US" sz="2200" dirty="0" smtClean="0"/>
            </a:br>
            <a:r>
              <a:rPr lang="en-US" sz="2200" dirty="0" smtClean="0"/>
              <a:t> </a:t>
            </a:r>
            <a:r>
              <a:rPr lang="ru-RU" sz="2200" dirty="0" smtClean="0"/>
              <a:t>с </a:t>
            </a:r>
            <a:r>
              <a:rPr lang="ru-RU" sz="2200" dirty="0"/>
              <a:t>типом  операндов)</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9838995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7" name="Номер слайда 6"/>
          <p:cNvSpPr>
            <a:spLocks noGrp="1"/>
          </p:cNvSpPr>
          <p:nvPr>
            <p:ph type="sldNum" sz="quarter" idx="12"/>
          </p:nvPr>
        </p:nvSpPr>
        <p:spPr/>
        <p:txBody>
          <a:bodyPr/>
          <a:lstStyle/>
          <a:p>
            <a:pPr>
              <a:defRPr/>
            </a:pPr>
            <a:fld id="{53B6C1DE-0AA3-4AF7-9F0E-A423E43E1EE4}" type="slidenum">
              <a:rPr lang="ru-RU" smtClean="0"/>
              <a:pPr>
                <a:defRPr/>
              </a:pPr>
              <a:t>86</a:t>
            </a:fld>
            <a:endParaRPr lang="ru-RU"/>
          </a:p>
        </p:txBody>
      </p:sp>
      <p:sp>
        <p:nvSpPr>
          <p:cNvPr id="8"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арифметических операций </a:t>
            </a:r>
          </a:p>
          <a:p>
            <a:endParaRPr lang="ru-RU" b="1">
              <a:solidFill>
                <a:schemeClr val="tx1">
                  <a:lumMod val="50000"/>
                  <a:lumOff val="50000"/>
                </a:schemeClr>
              </a:solidFil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604869422"/>
              </p:ext>
            </p:extLst>
          </p:nvPr>
        </p:nvGraphicFramePr>
        <p:xfrm>
          <a:off x="2483768" y="1700808"/>
          <a:ext cx="4006622" cy="2204992"/>
        </p:xfrm>
        <a:graphic>
          <a:graphicData uri="http://schemas.openxmlformats.org/drawingml/2006/table">
            <a:tbl>
              <a:tblPr>
                <a:tableStyleId>{B301B821-A1FF-4177-AEE7-76D212191A09}</a:tableStyleId>
              </a:tblPr>
              <a:tblGrid>
                <a:gridCol w="2206850">
                  <a:extLst>
                    <a:ext uri="{9D8B030D-6E8A-4147-A177-3AD203B41FA5}">
                      <a16:colId xmlns="" xmlns:a16="http://schemas.microsoft.com/office/drawing/2014/main" val="20000"/>
                    </a:ext>
                  </a:extLst>
                </a:gridCol>
                <a:gridCol w="1799772">
                  <a:extLst>
                    <a:ext uri="{9D8B030D-6E8A-4147-A177-3AD203B41FA5}">
                      <a16:colId xmlns="" xmlns:a16="http://schemas.microsoft.com/office/drawing/2014/main" val="20001"/>
                    </a:ext>
                  </a:extLst>
                </a:gridCol>
              </a:tblGrid>
              <a:tr h="370840">
                <a:tc>
                  <a:txBody>
                    <a:bodyPr/>
                    <a:lstStyle/>
                    <a:p>
                      <a:r>
                        <a:rPr lang="ru-RU" sz="2200" b="1" dirty="0" smtClean="0"/>
                        <a:t>Оператор</a:t>
                      </a:r>
                      <a:endParaRPr lang="ru-RU" sz="2200" b="1"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Приоритет</a:t>
                      </a:r>
                      <a:endParaRPr lang="ru-RU" sz="2200" b="1" dirty="0"/>
                    </a:p>
                  </a:txBody>
                  <a:tcPr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50792">
                <a:tc>
                  <a:txBody>
                    <a:bodyPr/>
                    <a:lstStyle/>
                    <a:p>
                      <a:pPr algn="ctr"/>
                      <a:r>
                        <a:rPr lang="ru-RU" sz="2200" smtClean="0"/>
                        <a:t>++      --</a:t>
                      </a:r>
                      <a:endParaRPr lang="ru-RU" sz="2200" b="1"/>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smtClean="0"/>
                        <a:t>Высший</a:t>
                      </a:r>
                      <a:endParaRPr lang="ru-RU" sz="220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dirty="0" smtClean="0"/>
                        <a:t>унарные   + - </a:t>
                      </a:r>
                      <a:endParaRPr lang="ru-RU" sz="2200" b="1" dirty="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dirty="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pPr algn="ctr"/>
                      <a:r>
                        <a:rPr lang="ru-RU" sz="2200" smtClean="0"/>
                        <a:t>*   /   %</a:t>
                      </a:r>
                      <a:endParaRPr lang="ru-RU" sz="2200" b="1"/>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pPr algn="ctr"/>
                      <a:r>
                        <a:rPr lang="ru-RU" sz="2200" smtClean="0"/>
                        <a:t>+    - </a:t>
                      </a:r>
                      <a:endParaRPr lang="ru-RU" sz="2200" b="1"/>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endParaRPr lang="ru-RU" sz="220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pPr algn="ctr"/>
                      <a:r>
                        <a:rPr lang="ru-RU" sz="2200" b="0" dirty="0" smtClean="0"/>
                        <a:t>=</a:t>
                      </a:r>
                      <a:endParaRPr lang="ru-RU" sz="2200" b="0" dirty="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dirty="0" smtClean="0"/>
                        <a:t>Низший</a:t>
                      </a:r>
                      <a:endParaRPr lang="ru-RU" sz="2200" dirty="0"/>
                    </a:p>
                  </a:txBody>
                  <a:tcPr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1" name="Rectangle 3"/>
          <p:cNvSpPr txBox="1">
            <a:spLocks noChangeArrowheads="1"/>
          </p:cNvSpPr>
          <p:nvPr/>
        </p:nvSpPr>
        <p:spPr bwMode="auto">
          <a:xfrm>
            <a:off x="251520" y="4149080"/>
            <a:ext cx="8712968" cy="1980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kumimoji="0" lang="ru-RU" sz="2200" b="0" i="0" u="none" strike="noStrike" kern="0" cap="none" spc="0" normalizeH="0" baseline="0" noProof="0" dirty="0" smtClean="0">
                <a:ln>
                  <a:noFill/>
                </a:ln>
                <a:solidFill>
                  <a:schemeClr val="tx1"/>
                </a:solidFill>
                <a:effectLst/>
                <a:uLnTx/>
                <a:uFillTx/>
              </a:rPr>
              <a:t>Операции, имеющие одинаковый приоритет,</a:t>
            </a:r>
            <a:br>
              <a:rPr kumimoji="0" lang="ru-RU" sz="2200" b="0" i="0" u="none" strike="noStrike" kern="0" cap="none" spc="0" normalizeH="0" baseline="0" noProof="0" dirty="0" smtClean="0">
                <a:ln>
                  <a:noFill/>
                </a:ln>
                <a:solidFill>
                  <a:schemeClr val="tx1"/>
                </a:solidFill>
                <a:effectLst/>
                <a:uLnTx/>
                <a:uFillTx/>
              </a:rPr>
            </a:br>
            <a:r>
              <a:rPr kumimoji="0" lang="ru-RU" sz="2200" b="0" i="0" u="none" strike="noStrike" kern="0" cap="none" spc="0" normalizeH="0" baseline="0" noProof="0" dirty="0" smtClean="0">
                <a:ln>
                  <a:noFill/>
                </a:ln>
                <a:solidFill>
                  <a:schemeClr val="tx1"/>
                </a:solidFill>
                <a:effectLst/>
                <a:uLnTx/>
                <a:uFillTx/>
              </a:rPr>
              <a:t>выполняются слева направо</a:t>
            </a:r>
            <a:endParaRPr kumimoji="0" lang="en-US" sz="2200" b="0" i="0" u="none" strike="noStrike" kern="0" cap="none" spc="0" normalizeH="0" baseline="0" noProof="0" dirty="0" smtClean="0">
              <a:ln>
                <a:noFill/>
              </a:ln>
              <a:solidFill>
                <a:schemeClr val="tx1"/>
              </a:solidFill>
              <a:effectLst/>
              <a:uLnTx/>
              <a:uFillTx/>
            </a:endParaRPr>
          </a:p>
          <a:p>
            <a:pPr lvl="1" defTabSz="914400" fontAlgn="base">
              <a:spcBef>
                <a:spcPct val="20000"/>
              </a:spcBef>
              <a:spcAft>
                <a:spcPct val="0"/>
              </a:spcAft>
              <a:buClr>
                <a:schemeClr val="accent1"/>
              </a:buClr>
              <a:buSzPct val="80000"/>
              <a:tabLst>
                <a:tab pos="2593975" algn="l"/>
              </a:tabLst>
              <a:defRPr/>
            </a:pPr>
            <a:r>
              <a:rPr kumimoji="0" lang="ru-RU" sz="2200" b="0" i="0" u="none" strike="noStrike" kern="0" cap="none" spc="0" normalizeH="0" baseline="0" noProof="0" dirty="0" smtClean="0">
                <a:ln>
                  <a:noFill/>
                </a:ln>
                <a:solidFill>
                  <a:schemeClr val="tx1"/>
                </a:solidFill>
                <a:effectLst/>
                <a:uLnTx/>
                <a:uFillTx/>
              </a:rPr>
              <a:t>(кроме</a:t>
            </a:r>
            <a:r>
              <a:rPr kumimoji="0" lang="ru-RU" sz="2200" b="0" i="0" u="none" strike="noStrike" kern="0" cap="none" spc="0" normalizeH="0" noProof="0" dirty="0" smtClean="0">
                <a:ln>
                  <a:noFill/>
                </a:ln>
                <a:solidFill>
                  <a:schemeClr val="tx1"/>
                </a:solidFill>
                <a:effectLst/>
                <a:uLnTx/>
                <a:uFillTx/>
              </a:rPr>
              <a:t> операций равно и постфиксных ++ --)</a:t>
            </a:r>
            <a:endParaRPr kumimoji="0" lang="ru-RU" sz="2200" b="0" i="0" u="none" strike="noStrike" kern="0" cap="none" spc="0" normalizeH="0" baseline="0" noProof="0" dirty="0" smtClean="0">
              <a:ln>
                <a:noFill/>
              </a:ln>
              <a:solidFill>
                <a:schemeClr val="tx1"/>
              </a:solidFill>
              <a:effectLst/>
              <a:uLnTx/>
              <a:uFillTx/>
            </a:endParaRPr>
          </a:p>
          <a:p>
            <a:pPr marL="457200" indent="-457200" defTabSz="914400" fontAlgn="base">
              <a:spcBef>
                <a:spcPct val="20000"/>
              </a:spcBef>
              <a:spcAft>
                <a:spcPct val="0"/>
              </a:spcAft>
              <a:buClr>
                <a:schemeClr val="accent1"/>
              </a:buClr>
              <a:buSzPct val="80000"/>
              <a:buFont typeface="Wingdings" pitchFamily="2" charset="2"/>
              <a:buChar char="l"/>
              <a:tabLst>
                <a:tab pos="2593975" algn="l"/>
              </a:tabLst>
              <a:defRPr/>
            </a:pPr>
            <a:r>
              <a:rPr lang="ru-RU" sz="2200" kern="0" dirty="0"/>
              <a:t>Операции </a:t>
            </a:r>
            <a:r>
              <a:rPr lang="ru-RU" sz="2200" dirty="0" smtClean="0"/>
              <a:t>присвоения </a:t>
            </a:r>
            <a:r>
              <a:rPr lang="ru-RU" sz="2200" dirty="0"/>
              <a:t>выполняются справа </a:t>
            </a:r>
            <a:r>
              <a:rPr lang="ru-RU" sz="2200" dirty="0" smtClean="0"/>
              <a:t>налево</a:t>
            </a:r>
            <a:endParaRPr kumimoji="0" lang="ru-RU" sz="2200" b="0" i="0" u="none" strike="noStrike" kern="0" cap="none" spc="0" normalizeH="0" baseline="0" noProof="0" dirty="0" smtClean="0">
              <a:ln>
                <a:noFill/>
              </a:ln>
              <a:solidFill>
                <a:schemeClr val="tx1"/>
              </a:solidFill>
              <a:effectLst/>
              <a:uLnTx/>
              <a:uFillTx/>
            </a:endParaRPr>
          </a:p>
          <a:p>
            <a:pPr marL="457200" marR="0" lvl="0" indent="-457200"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l"/>
              <a:tabLst>
                <a:tab pos="2593975" algn="l"/>
              </a:tabLst>
              <a:defRPr/>
            </a:pPr>
            <a:r>
              <a:rPr lang="ru-RU" sz="2200" kern="0" dirty="0" smtClean="0"/>
              <a:t>Для изменения порядка выполнения операций применяют скобки</a:t>
            </a:r>
            <a:endParaRPr kumimoji="0" lang="ru-RU" sz="2200" b="0" i="0" u="none" strike="noStrike" kern="0" cap="none" spc="0" normalizeH="0" baseline="0" noProof="0" dirty="0" smtClean="0">
              <a:ln>
                <a:noFill/>
              </a:ln>
              <a:solidFill>
                <a:schemeClr val="tx1"/>
              </a:solidFill>
              <a:effectLst/>
              <a:uLnTx/>
              <a:uFillTx/>
            </a:endParaRPr>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9894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87</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арифметических операций </a:t>
            </a:r>
          </a:p>
          <a:p>
            <a:endParaRPr lang="ru-RU" b="1">
              <a:solidFill>
                <a:schemeClr val="tx1">
                  <a:lumMod val="50000"/>
                  <a:lumOff val="50000"/>
                </a:schemeClr>
              </a:solidFill>
            </a:endParaRPr>
          </a:p>
        </p:txBody>
      </p:sp>
      <p:sp>
        <p:nvSpPr>
          <p:cNvPr id="7" name="Скругленный прямоугольник 6"/>
          <p:cNvSpPr/>
          <p:nvPr/>
        </p:nvSpPr>
        <p:spPr>
          <a:xfrm>
            <a:off x="5076056" y="1268761"/>
            <a:ext cx="3168352" cy="576064"/>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smtClean="0">
                <a:solidFill>
                  <a:schemeClr val="tx1"/>
                </a:solidFill>
              </a:rPr>
              <a:t>АЛУ</a:t>
            </a:r>
            <a:endParaRPr lang="ru-RU" sz="2200" b="1">
              <a:solidFill>
                <a:schemeClr val="tx1"/>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519266460"/>
              </p:ext>
            </p:extLst>
          </p:nvPr>
        </p:nvGraphicFramePr>
        <p:xfrm>
          <a:off x="4788024" y="3847257"/>
          <a:ext cx="3744690"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2"/>
                    </a:ext>
                  </a:extLst>
                </a:gridCol>
                <a:gridCol w="748938">
                  <a:extLst>
                    <a:ext uri="{9D8B030D-6E8A-4147-A177-3AD203B41FA5}">
                      <a16:colId xmlns="" xmlns:a16="http://schemas.microsoft.com/office/drawing/2014/main" val="20003"/>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1.2</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4.5</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latin typeface="Consolas" panose="020B0609020204030204" pitchFamily="49" charset="0"/>
                          <a:cs typeface="Consolas" panose="020B0609020204030204" pitchFamily="49" charset="0"/>
                        </a:rPr>
                        <a:t>3.0</a:t>
                      </a:r>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y</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80"/>
                          </a:solidFill>
                          <a:latin typeface="Consolas" panose="020B0609020204030204" pitchFamily="49" charset="0"/>
                          <a:cs typeface="Consolas" panose="020B0609020204030204" pitchFamily="49" charset="0"/>
                        </a:rPr>
                        <a:t>z</a:t>
                      </a:r>
                      <a:endParaRPr lang="ru-RU" sz="220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0" name="Прямоугольник 9"/>
          <p:cNvSpPr/>
          <p:nvPr/>
        </p:nvSpPr>
        <p:spPr>
          <a:xfrm>
            <a:off x="251520" y="1124744"/>
            <a:ext cx="2592288" cy="1584176"/>
          </a:xfrm>
          <a:prstGeom prst="rect">
            <a:avLst/>
          </a:prstGeom>
          <a:ln w="19050">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1.2;</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4.5;</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z</a:t>
            </a:r>
            <a:r>
              <a:rPr lang="en-US" sz="2200" dirty="0">
                <a:solidFill>
                  <a:srgbClr val="000000"/>
                </a:solidFill>
                <a:highlight>
                  <a:srgbClr val="FFFFFF"/>
                </a:highlight>
                <a:latin typeface="Consolas" panose="020B0609020204030204" pitchFamily="49" charset="0"/>
              </a:rPr>
              <a:t> = 3.0</a:t>
            </a:r>
            <a:r>
              <a:rPr lang="en-US" sz="2200" dirty="0" smtClean="0">
                <a:solidFill>
                  <a:srgbClr val="000000"/>
                </a:solidFill>
                <a:highlight>
                  <a:srgbClr val="FFFFFF"/>
                </a:highlight>
                <a:latin typeface="Consolas" panose="020B0609020204030204" pitchFamily="49" charset="0"/>
              </a:rPr>
              <a:t>;</a:t>
            </a:r>
          </a:p>
          <a:p>
            <a:pPr>
              <a:spcBef>
                <a:spcPts val="1200"/>
              </a:spcBef>
            </a:pP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z</a:t>
            </a:r>
            <a:r>
              <a:rPr lang="pl-PL" sz="2200" dirty="0" smtClean="0">
                <a:solidFill>
                  <a:srgbClr val="000000"/>
                </a:solidFill>
                <a:highlight>
                  <a:srgbClr val="FFFFFF"/>
                </a:highlight>
                <a:latin typeface="Consolas" panose="020B0609020204030204" pitchFamily="49" charset="0"/>
              </a:rPr>
              <a:t>;</a:t>
            </a:r>
          </a:p>
        </p:txBody>
      </p:sp>
      <p:sp>
        <p:nvSpPr>
          <p:cNvPr id="11" name="Прямоугольник 10"/>
          <p:cNvSpPr/>
          <p:nvPr/>
        </p:nvSpPr>
        <p:spPr>
          <a:xfrm>
            <a:off x="251520" y="2960948"/>
            <a:ext cx="4320480" cy="2304256"/>
          </a:xfrm>
          <a:prstGeom prst="rect">
            <a:avLst/>
          </a:prstGeom>
          <a:ln w="19050">
            <a:solidFill>
              <a:schemeClr val="accent1"/>
            </a:solidFill>
          </a:ln>
        </p:spPr>
        <p:txBody>
          <a:bodyPr wrap="square" lIns="72000" rIns="36000">
            <a:noAutofit/>
          </a:bodyPr>
          <a:lstStyle/>
          <a:p>
            <a:r>
              <a:rPr lang="ru-RU" sz="2200" dirty="0" smtClean="0">
                <a:highlight>
                  <a:srgbClr val="FFFFFF"/>
                </a:highlight>
                <a:latin typeface="Consolas" panose="020B0609020204030204" pitchFamily="49" charset="0"/>
              </a:rPr>
              <a:t>Порядок выполнения</a:t>
            </a:r>
            <a:r>
              <a:rPr lang="en-US" sz="2200" dirty="0" smtClean="0">
                <a:highlight>
                  <a:srgbClr val="FFFFFF"/>
                </a:highlight>
                <a:latin typeface="Consolas" panose="020B0609020204030204" pitchFamily="49" charset="0"/>
              </a:rPr>
              <a:t/>
            </a:r>
            <a:br>
              <a:rPr lang="en-US" sz="2200" dirty="0" smtClean="0">
                <a:highlight>
                  <a:srgbClr val="FFFFFF"/>
                </a:highlight>
                <a:latin typeface="Consolas" panose="020B0609020204030204" pitchFamily="49" charset="0"/>
              </a:rPr>
            </a:br>
            <a:r>
              <a:rPr lang="ru-RU" sz="2200" dirty="0" smtClean="0">
                <a:highlight>
                  <a:srgbClr val="FFFFFF"/>
                </a:highlight>
                <a:latin typeface="Consolas" panose="020B0609020204030204" pitchFamily="49" charset="0"/>
              </a:rPr>
              <a:t>операций</a:t>
            </a:r>
            <a:endParaRPr lang="en-US" sz="2200" dirty="0" smtClean="0">
              <a:highlight>
                <a:srgbClr val="FFFFFF"/>
              </a:highlight>
              <a:latin typeface="Consolas" panose="020B0609020204030204" pitchFamily="49" charset="0"/>
            </a:endParaRPr>
          </a:p>
        </p:txBody>
      </p:sp>
    </p:spTree>
    <p:extLst>
      <p:ext uri="{BB962C8B-B14F-4D97-AF65-F5344CB8AC3E}">
        <p14:creationId xmlns:p14="http://schemas.microsoft.com/office/powerpoint/2010/main" val="352895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Скругленный прямоугольник 32"/>
          <p:cNvSpPr/>
          <p:nvPr/>
        </p:nvSpPr>
        <p:spPr>
          <a:xfrm>
            <a:off x="5076056" y="1268761"/>
            <a:ext cx="3168352" cy="576064"/>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smtClean="0">
                <a:solidFill>
                  <a:schemeClr val="tx1"/>
                </a:solidFill>
              </a:rPr>
              <a:t>АЛУ</a:t>
            </a:r>
            <a:endParaRPr lang="ru-RU" sz="2200" b="1">
              <a:solidFill>
                <a:schemeClr val="tx1"/>
              </a:solidFill>
            </a:endParaRPr>
          </a:p>
        </p:txBody>
      </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88</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арифметических операций </a:t>
            </a:r>
          </a:p>
          <a:p>
            <a:endParaRPr lang="ru-RU" b="1">
              <a:solidFill>
                <a:schemeClr val="tx1">
                  <a:lumMod val="50000"/>
                  <a:lumOff val="50000"/>
                </a:schemeClr>
              </a:solidFill>
            </a:endParaRPr>
          </a:p>
        </p:txBody>
      </p:sp>
      <p:sp>
        <p:nvSpPr>
          <p:cNvPr id="7" name="Скругленный прямоугольник 6"/>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dirty="0">
                <a:solidFill>
                  <a:schemeClr val="tx1"/>
                </a:solidFill>
              </a:rPr>
              <a:t>4.5 * 3.0 = 13.5</a:t>
            </a:r>
          </a:p>
        </p:txBody>
      </p:sp>
      <p:graphicFrame>
        <p:nvGraphicFramePr>
          <p:cNvPr id="8" name="Таблица 7"/>
          <p:cNvGraphicFramePr>
            <a:graphicFrameLocks noGrp="1"/>
          </p:cNvGraphicFramePr>
          <p:nvPr>
            <p:extLst>
              <p:ext uri="{D42A27DB-BD31-4B8C-83A1-F6EECF244321}">
                <p14:modId xmlns:p14="http://schemas.microsoft.com/office/powerpoint/2010/main" val="3519266460"/>
              </p:ext>
            </p:extLst>
          </p:nvPr>
        </p:nvGraphicFramePr>
        <p:xfrm>
          <a:off x="4788024" y="3847257"/>
          <a:ext cx="3744690"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2"/>
                    </a:ext>
                  </a:extLst>
                </a:gridCol>
                <a:gridCol w="748938">
                  <a:extLst>
                    <a:ext uri="{9D8B030D-6E8A-4147-A177-3AD203B41FA5}">
                      <a16:colId xmlns="" xmlns:a16="http://schemas.microsoft.com/office/drawing/2014/main" val="20003"/>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1.2</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4.5</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latin typeface="Consolas" panose="020B0609020204030204" pitchFamily="49" charset="0"/>
                          <a:cs typeface="Consolas" panose="020B0609020204030204" pitchFamily="49" charset="0"/>
                        </a:rPr>
                        <a:t>3.0</a:t>
                      </a:r>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y</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80"/>
                          </a:solidFill>
                          <a:latin typeface="Consolas" panose="020B0609020204030204" pitchFamily="49" charset="0"/>
                          <a:cs typeface="Consolas" panose="020B0609020204030204" pitchFamily="49" charset="0"/>
                        </a:rPr>
                        <a:t>z</a:t>
                      </a:r>
                      <a:endParaRPr lang="ru-RU" sz="220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grpSp>
        <p:nvGrpSpPr>
          <p:cNvPr id="36" name="Группа 35"/>
          <p:cNvGrpSpPr/>
          <p:nvPr/>
        </p:nvGrpSpPr>
        <p:grpSpPr>
          <a:xfrm>
            <a:off x="5940152" y="1844824"/>
            <a:ext cx="1440160" cy="1980218"/>
            <a:chOff x="5940152" y="1844824"/>
            <a:chExt cx="1440160" cy="1980218"/>
          </a:xfrm>
        </p:grpSpPr>
        <p:cxnSp>
          <p:nvCxnSpPr>
            <p:cNvPr id="10" name="Прямая со стрелкой 9"/>
            <p:cNvCxnSpPr/>
            <p:nvPr/>
          </p:nvCxnSpPr>
          <p:spPr>
            <a:xfrm flipV="1">
              <a:off x="5940152" y="1844824"/>
              <a:ext cx="0" cy="1332148"/>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V="1">
              <a:off x="6588224" y="1844824"/>
              <a:ext cx="0" cy="792088"/>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6660232" y="3176972"/>
              <a:ext cx="0" cy="64807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7380312" y="2636912"/>
              <a:ext cx="0" cy="118813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6588224" y="2636912"/>
              <a:ext cx="792088" cy="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p:nvPr/>
          </p:nvCxnSpPr>
          <p:spPr>
            <a:xfrm>
              <a:off x="5940152" y="3176972"/>
              <a:ext cx="720080" cy="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30" name="Прямоугольник 29"/>
          <p:cNvSpPr/>
          <p:nvPr/>
        </p:nvSpPr>
        <p:spPr>
          <a:xfrm>
            <a:off x="251520" y="1124745"/>
            <a:ext cx="2592288" cy="1584175"/>
          </a:xfrm>
          <a:prstGeom prst="rect">
            <a:avLst/>
          </a:prstGeom>
          <a:ln w="19050">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1.2;</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4.5;</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z</a:t>
            </a:r>
            <a:r>
              <a:rPr lang="en-US" sz="2200" dirty="0">
                <a:solidFill>
                  <a:srgbClr val="000000"/>
                </a:solidFill>
                <a:highlight>
                  <a:srgbClr val="FFFFFF"/>
                </a:highlight>
                <a:latin typeface="Consolas" panose="020B0609020204030204" pitchFamily="49" charset="0"/>
              </a:rPr>
              <a:t> = 3.0</a:t>
            </a:r>
            <a:r>
              <a:rPr lang="en-US" sz="2200" dirty="0" smtClean="0">
                <a:solidFill>
                  <a:srgbClr val="000000"/>
                </a:solidFill>
                <a:highlight>
                  <a:srgbClr val="FFFFFF"/>
                </a:highlight>
                <a:latin typeface="Consolas" panose="020B0609020204030204" pitchFamily="49" charset="0"/>
              </a:rPr>
              <a:t>;</a:t>
            </a:r>
          </a:p>
          <a:p>
            <a:pPr>
              <a:spcBef>
                <a:spcPts val="1200"/>
              </a:spcBef>
            </a:pP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b="1" u="sng" dirty="0" smtClean="0">
                <a:solidFill>
                  <a:srgbClr val="000080"/>
                </a:solidFill>
                <a:highlight>
                  <a:srgbClr val="FFFFFF"/>
                </a:highlight>
                <a:latin typeface="Consolas" panose="020B0609020204030204" pitchFamily="49" charset="0"/>
              </a:rPr>
              <a:t>y</a:t>
            </a:r>
            <a:r>
              <a:rPr lang="pl-PL" sz="2200" b="1" u="sng" dirty="0" smtClean="0">
                <a:solidFill>
                  <a:srgbClr val="000000"/>
                </a:solidFill>
                <a:highlight>
                  <a:srgbClr val="FFFFFF"/>
                </a:highlight>
                <a:latin typeface="Consolas" panose="020B0609020204030204" pitchFamily="49" charset="0"/>
              </a:rPr>
              <a:t> * </a:t>
            </a:r>
            <a:r>
              <a:rPr lang="pl-PL" sz="2200" b="1" u="sng" dirty="0" smtClean="0">
                <a:solidFill>
                  <a:srgbClr val="000080"/>
                </a:solidFill>
                <a:highlight>
                  <a:srgbClr val="FFFFFF"/>
                </a:highlight>
                <a:latin typeface="Consolas" panose="020B0609020204030204" pitchFamily="49" charset="0"/>
              </a:rPr>
              <a:t>z</a:t>
            </a:r>
            <a:r>
              <a:rPr lang="pl-PL" sz="2200" dirty="0" smtClean="0">
                <a:solidFill>
                  <a:srgbClr val="000000"/>
                </a:solidFill>
                <a:highlight>
                  <a:srgbClr val="FFFFFF"/>
                </a:highlight>
                <a:latin typeface="Consolas" panose="020B0609020204030204" pitchFamily="49" charset="0"/>
              </a:rPr>
              <a:t>;</a:t>
            </a:r>
          </a:p>
        </p:txBody>
      </p:sp>
      <p:sp>
        <p:nvSpPr>
          <p:cNvPr id="31" name="Прямоугольник 30"/>
          <p:cNvSpPr/>
          <p:nvPr/>
        </p:nvSpPr>
        <p:spPr>
          <a:xfrm>
            <a:off x="251520" y="2960948"/>
            <a:ext cx="4320480" cy="2304256"/>
          </a:xfrm>
          <a:prstGeom prst="rect">
            <a:avLst/>
          </a:prstGeom>
          <a:ln w="19050">
            <a:solidFill>
              <a:schemeClr val="accent1"/>
            </a:solidFill>
          </a:ln>
        </p:spPr>
        <p:txBody>
          <a:bodyPr wrap="square" lIns="72000" rIns="36000">
            <a:noAutofit/>
          </a:bodyPr>
          <a:lstStyle/>
          <a:p>
            <a:pPr>
              <a:tabLst>
                <a:tab pos="355600" algn="l"/>
              </a:tabLst>
            </a:pPr>
            <a:r>
              <a:rPr lang="ru-RU" sz="2200" dirty="0" smtClean="0">
                <a:highlight>
                  <a:srgbClr val="FFFFFF"/>
                </a:highlight>
                <a:latin typeface="Consolas" panose="020B0609020204030204" pitchFamily="49" charset="0"/>
              </a:rPr>
              <a:t>Порядок выполнения операций:</a:t>
            </a:r>
            <a:endParaRPr lang="en-US" sz="2200" dirty="0" smtClean="0">
              <a:highlight>
                <a:srgbClr val="FFFFFF"/>
              </a:highlight>
              <a:latin typeface="Consolas" panose="020B0609020204030204" pitchFamily="49" charset="0"/>
            </a:endParaRPr>
          </a:p>
          <a:p>
            <a:pPr>
              <a:tabLst>
                <a:tab pos="355600" algn="l"/>
              </a:tabLst>
            </a:pPr>
            <a:r>
              <a:rPr lang="en-US" sz="2200" dirty="0" smtClean="0">
                <a:highlight>
                  <a:srgbClr val="FFFFFF"/>
                </a:highlight>
                <a:latin typeface="Consolas" panose="020B0609020204030204" pitchFamily="49" charset="0"/>
              </a:rPr>
              <a:t>1)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a:t>
            </a:r>
            <a:r>
              <a:rPr lang="pl-PL" sz="2200" dirty="0">
                <a:solidFill>
                  <a:srgbClr val="000000"/>
                </a:solidFill>
                <a:highlight>
                  <a:srgbClr val="FFFFFF"/>
                </a:highlight>
                <a:latin typeface="Consolas" panose="020B0609020204030204" pitchFamily="49" charset="0"/>
              </a:rPr>
              <a:t>* </a:t>
            </a:r>
            <a:r>
              <a:rPr lang="pl-PL" sz="2200" dirty="0" smtClean="0">
                <a:solidFill>
                  <a:srgbClr val="000080"/>
                </a:solidFill>
                <a:highlight>
                  <a:srgbClr val="FFFFFF"/>
                </a:highlight>
                <a:latin typeface="Consolas" panose="020B0609020204030204" pitchFamily="49" charset="0"/>
              </a:rPr>
              <a:t>z</a:t>
            </a:r>
            <a:endParaRPr lang="en-US" sz="2200" dirty="0" smtClean="0">
              <a:solidFill>
                <a:srgbClr val="00008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17151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dirty="0" smtClean="0">
                <a:solidFill>
                  <a:schemeClr val="tx1"/>
                </a:solidFill>
              </a:rPr>
              <a:t>13.5</a:t>
            </a:r>
            <a:endParaRPr lang="ru-RU" sz="2200" b="1" dirty="0">
              <a:solidFill>
                <a:schemeClr val="tx1"/>
              </a:solidFill>
            </a:endParaRPr>
          </a:p>
        </p:txBody>
      </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89</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арифметических операций </a:t>
            </a:r>
          </a:p>
          <a:p>
            <a:endParaRPr lang="ru-RU" b="1">
              <a:solidFill>
                <a:schemeClr val="tx1">
                  <a:lumMod val="50000"/>
                  <a:lumOff val="50000"/>
                </a:schemeClr>
              </a:solidFill>
            </a:endParaRPr>
          </a:p>
        </p:txBody>
      </p:sp>
      <p:sp>
        <p:nvSpPr>
          <p:cNvPr id="6" name="Прямоугольник 5"/>
          <p:cNvSpPr/>
          <p:nvPr/>
        </p:nvSpPr>
        <p:spPr>
          <a:xfrm>
            <a:off x="251520" y="1124744"/>
            <a:ext cx="2592288" cy="1584176"/>
          </a:xfrm>
          <a:prstGeom prst="rect">
            <a:avLst/>
          </a:prstGeom>
          <a:ln w="19050">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1.2;</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4.5;</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z</a:t>
            </a:r>
            <a:r>
              <a:rPr lang="en-US" sz="2200" dirty="0">
                <a:solidFill>
                  <a:srgbClr val="000000"/>
                </a:solidFill>
                <a:highlight>
                  <a:srgbClr val="FFFFFF"/>
                </a:highlight>
                <a:latin typeface="Consolas" panose="020B0609020204030204" pitchFamily="49" charset="0"/>
              </a:rPr>
              <a:t> = 3.0</a:t>
            </a:r>
            <a:r>
              <a:rPr lang="en-US" sz="2200" dirty="0" smtClean="0">
                <a:solidFill>
                  <a:srgbClr val="000000"/>
                </a:solidFill>
                <a:highlight>
                  <a:srgbClr val="FFFFFF"/>
                </a:highlight>
                <a:latin typeface="Consolas" panose="020B0609020204030204" pitchFamily="49" charset="0"/>
              </a:rPr>
              <a:t>;</a:t>
            </a:r>
          </a:p>
          <a:p>
            <a:pPr>
              <a:spcBef>
                <a:spcPts val="1200"/>
              </a:spcBef>
            </a:pP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b="1" u="sng" dirty="0" smtClean="0">
                <a:solidFill>
                  <a:srgbClr val="000080"/>
                </a:solidFill>
                <a:highlight>
                  <a:srgbClr val="FFFFFF"/>
                </a:highlight>
                <a:latin typeface="Consolas" panose="020B0609020204030204" pitchFamily="49" charset="0"/>
              </a:rPr>
              <a:t>x</a:t>
            </a:r>
            <a:r>
              <a:rPr lang="pl-PL" sz="2200" b="1" u="sng" dirty="0" smtClean="0">
                <a:solidFill>
                  <a:srgbClr val="000000"/>
                </a:solidFill>
                <a:highlight>
                  <a:srgbClr val="FFFFFF"/>
                </a:highlight>
                <a:latin typeface="Consolas" panose="020B0609020204030204" pitchFamily="49" charset="0"/>
              </a:rPr>
              <a:t> +</a:t>
            </a:r>
            <a:r>
              <a:rPr lang="pl-PL" sz="2200" b="1" dirty="0" smtClean="0">
                <a:solidFill>
                  <a:srgbClr val="000000"/>
                </a:solidFill>
                <a:highlight>
                  <a:srgbClr val="FFFFFF"/>
                </a:highlight>
                <a:latin typeface="Consolas" panose="020B0609020204030204" pitchFamily="49" charset="0"/>
              </a:rPr>
              <a:t>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z</a:t>
            </a:r>
            <a:r>
              <a:rPr lang="pl-PL" sz="2200" dirty="0" smtClean="0">
                <a:solidFill>
                  <a:srgbClr val="000000"/>
                </a:solidFill>
                <a:highlight>
                  <a:srgbClr val="FFFFFF"/>
                </a:highlight>
                <a:latin typeface="Consolas" panose="020B0609020204030204" pitchFamily="49" charset="0"/>
              </a:rPr>
              <a:t>;</a:t>
            </a:r>
          </a:p>
        </p:txBody>
      </p:sp>
      <p:graphicFrame>
        <p:nvGraphicFramePr>
          <p:cNvPr id="8" name="Таблица 7"/>
          <p:cNvGraphicFramePr>
            <a:graphicFrameLocks noGrp="1"/>
          </p:cNvGraphicFramePr>
          <p:nvPr>
            <p:extLst>
              <p:ext uri="{D42A27DB-BD31-4B8C-83A1-F6EECF244321}">
                <p14:modId xmlns:p14="http://schemas.microsoft.com/office/powerpoint/2010/main" val="3519266460"/>
              </p:ext>
            </p:extLst>
          </p:nvPr>
        </p:nvGraphicFramePr>
        <p:xfrm>
          <a:off x="4788024" y="3847257"/>
          <a:ext cx="3744690"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2"/>
                    </a:ext>
                  </a:extLst>
                </a:gridCol>
                <a:gridCol w="748938">
                  <a:extLst>
                    <a:ext uri="{9D8B030D-6E8A-4147-A177-3AD203B41FA5}">
                      <a16:colId xmlns="" xmlns:a16="http://schemas.microsoft.com/office/drawing/2014/main" val="20003"/>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1.2</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4.5</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latin typeface="Consolas" panose="020B0609020204030204" pitchFamily="49" charset="0"/>
                          <a:cs typeface="Consolas" panose="020B0609020204030204" pitchFamily="49" charset="0"/>
                        </a:rPr>
                        <a:t>3.0</a:t>
                      </a:r>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y</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80"/>
                          </a:solidFill>
                          <a:latin typeface="Consolas" panose="020B0609020204030204" pitchFamily="49" charset="0"/>
                          <a:cs typeface="Consolas" panose="020B0609020204030204" pitchFamily="49" charset="0"/>
                        </a:rPr>
                        <a:t>z</a:t>
                      </a:r>
                      <a:endParaRPr lang="ru-RU" sz="220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cxnSp>
        <p:nvCxnSpPr>
          <p:cNvPr id="10" name="Прямая со стрелкой 9"/>
          <p:cNvCxnSpPr/>
          <p:nvPr/>
        </p:nvCxnSpPr>
        <p:spPr>
          <a:xfrm flipV="1">
            <a:off x="5904148" y="1880828"/>
            <a:ext cx="0" cy="1944216"/>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251520" y="2960948"/>
            <a:ext cx="4320480" cy="2304256"/>
          </a:xfrm>
          <a:prstGeom prst="rect">
            <a:avLst/>
          </a:prstGeom>
          <a:ln w="19050">
            <a:solidFill>
              <a:schemeClr val="accent1"/>
            </a:solidFill>
          </a:ln>
        </p:spPr>
        <p:txBody>
          <a:bodyPr wrap="square" lIns="72000" rIns="36000">
            <a:noAutofit/>
          </a:bodyPr>
          <a:lstStyle/>
          <a:p>
            <a:r>
              <a:rPr lang="ru-RU" sz="2200" dirty="0">
                <a:highlight>
                  <a:srgbClr val="FFFFFF"/>
                </a:highlight>
                <a:latin typeface="Consolas" panose="020B0609020204030204" pitchFamily="49" charset="0"/>
              </a:rPr>
              <a:t>Порядок выполнения операций</a:t>
            </a:r>
            <a:r>
              <a:rPr lang="ru-RU" sz="2200" dirty="0" smtClean="0">
                <a:highlight>
                  <a:srgbClr val="FFFFFF"/>
                </a:highlight>
                <a:latin typeface="Consolas" panose="020B0609020204030204" pitchFamily="49" charset="0"/>
              </a:rPr>
              <a:t>:</a:t>
            </a:r>
          </a:p>
          <a:p>
            <a:pPr>
              <a:tabLst>
                <a:tab pos="355600" algn="l"/>
              </a:tabLst>
            </a:pPr>
            <a:r>
              <a:rPr lang="en-US" sz="2200" dirty="0" smtClean="0">
                <a:highlight>
                  <a:srgbClr val="FFFFFF"/>
                </a:highlight>
                <a:latin typeface="Consolas" panose="020B0609020204030204" pitchFamily="49" charset="0"/>
              </a:rPr>
              <a:t>1)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a:t>
            </a:r>
            <a:r>
              <a:rPr lang="pl-PL" sz="2200" dirty="0">
                <a:solidFill>
                  <a:srgbClr val="000000"/>
                </a:solidFill>
                <a:highlight>
                  <a:srgbClr val="FFFFFF"/>
                </a:highlight>
                <a:latin typeface="Consolas" panose="020B0609020204030204" pitchFamily="49" charset="0"/>
              </a:rPr>
              <a:t>* </a:t>
            </a:r>
            <a:r>
              <a:rPr lang="pl-PL" sz="2200" dirty="0" smtClean="0">
                <a:solidFill>
                  <a:srgbClr val="000080"/>
                </a:solidFill>
                <a:highlight>
                  <a:srgbClr val="FFFFFF"/>
                </a:highlight>
                <a:latin typeface="Consolas" panose="020B0609020204030204" pitchFamily="49" charset="0"/>
              </a:rPr>
              <a:t>z</a:t>
            </a:r>
            <a:endParaRPr lang="en-US" sz="2200" dirty="0" smtClean="0">
              <a:solidFill>
                <a:srgbClr val="000080"/>
              </a:solidFill>
              <a:highlight>
                <a:srgbClr val="FFFFFF"/>
              </a:highlight>
              <a:latin typeface="Consolas" panose="020B0609020204030204" pitchFamily="49" charset="0"/>
            </a:endParaRPr>
          </a:p>
          <a:p>
            <a:pPr>
              <a:tabLst>
                <a:tab pos="355600" algn="l"/>
              </a:tabLst>
            </a:pPr>
            <a:r>
              <a:rPr lang="en-US" sz="2200" dirty="0">
                <a:highlight>
                  <a:srgbClr val="FFFFFF"/>
                </a:highlight>
                <a:latin typeface="Consolas" panose="020B0609020204030204" pitchFamily="49" charset="0"/>
              </a:rPr>
              <a:t>2</a:t>
            </a:r>
            <a:r>
              <a:rPr lang="en-US" sz="2200" dirty="0" smtClean="0">
                <a:highlight>
                  <a:srgbClr val="FFFFFF"/>
                </a:highlight>
                <a:latin typeface="Consolas" panose="020B0609020204030204" pitchFamily="49" charset="0"/>
              </a:rPr>
              <a:t>)</a:t>
            </a:r>
            <a:r>
              <a:rPr lang="en-US" sz="2200" dirty="0">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x</a:t>
            </a:r>
            <a:r>
              <a:rPr lang="en-US" sz="2200" dirty="0" smtClean="0">
                <a:highlight>
                  <a:srgbClr val="FFFFFF"/>
                </a:highlight>
                <a:latin typeface="Consolas" panose="020B0609020204030204" pitchFamily="49" charset="0"/>
              </a:rPr>
              <a:t> + &lt;</a:t>
            </a:r>
            <a:r>
              <a:rPr lang="ru-RU" sz="2200" dirty="0" smtClean="0">
                <a:highlight>
                  <a:srgbClr val="FFFFFF"/>
                </a:highlight>
                <a:latin typeface="Consolas" panose="020B0609020204030204" pitchFamily="49" charset="0"/>
              </a:rPr>
              <a:t>значение в регистре</a:t>
            </a:r>
            <a:r>
              <a:rPr lang="en-US" sz="2200" dirty="0" smtClean="0">
                <a:highlight>
                  <a:srgbClr val="FFFFFF"/>
                </a:highlight>
                <a:latin typeface="Consolas" panose="020B0609020204030204" pitchFamily="49" charset="0"/>
              </a:rPr>
              <a:t>&gt;</a:t>
            </a:r>
            <a:endParaRPr lang="pl-PL" sz="2200" dirty="0" smtClean="0">
              <a:solidFill>
                <a:srgbClr val="000000"/>
              </a:solidFill>
              <a:highlight>
                <a:srgbClr val="FFFFFF"/>
              </a:highlight>
              <a:latin typeface="Consolas" panose="020B0609020204030204" pitchFamily="49" charset="0"/>
            </a:endParaRPr>
          </a:p>
        </p:txBody>
      </p:sp>
      <p:sp>
        <p:nvSpPr>
          <p:cNvPr id="16" name="Скругленный прямоугольник 15"/>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1.2 + </a:t>
            </a:r>
            <a:r>
              <a:rPr lang="ru-RU" sz="2200" b="1" dirty="0" smtClean="0">
                <a:solidFill>
                  <a:schemeClr val="tx1"/>
                </a:solidFill>
              </a:rPr>
              <a:t>13.5</a:t>
            </a:r>
            <a:r>
              <a:rPr lang="en-US" sz="2200" b="1" dirty="0" smtClean="0">
                <a:solidFill>
                  <a:schemeClr val="tx1"/>
                </a:solidFill>
              </a:rPr>
              <a:t> = 14.7</a:t>
            </a:r>
            <a:endParaRPr lang="ru-RU" sz="2200" b="1" dirty="0">
              <a:solidFill>
                <a:schemeClr val="tx1"/>
              </a:solidFill>
            </a:endParaRPr>
          </a:p>
        </p:txBody>
      </p:sp>
    </p:spTree>
    <p:extLst>
      <p:ext uri="{BB962C8B-B14F-4D97-AF65-F5344CB8AC3E}">
        <p14:creationId xmlns:p14="http://schemas.microsoft.com/office/powerpoint/2010/main" val="163590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a:t>
            </a:r>
            <a:r>
              <a:rPr lang="ru-RU" smtClean="0">
                <a:solidFill>
                  <a:schemeClr val="tx1">
                    <a:lumMod val="50000"/>
                    <a:lumOff val="50000"/>
                  </a:schemeClr>
                </a:solidFill>
              </a:rPr>
              <a:t>«поколению»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smtClean="0"/>
              <a:t>Языки программирования</a:t>
            </a:r>
            <a:endParaRPr lang="en-US" dirty="0" smtClean="0"/>
          </a:p>
        </p:txBody>
      </p:sp>
      <p:sp>
        <p:nvSpPr>
          <p:cNvPr id="6" name="Номер слайда 5"/>
          <p:cNvSpPr>
            <a:spLocks noGrp="1"/>
          </p:cNvSpPr>
          <p:nvPr>
            <p:ph type="sldNum" sz="quarter" idx="12"/>
          </p:nvPr>
        </p:nvSpPr>
        <p:spPr/>
        <p:txBody>
          <a:bodyPr/>
          <a:lstStyle/>
          <a:p>
            <a:fld id="{4FAB73BC-B049-4115-A692-8D63A059BFB8}" type="slidenum">
              <a:rPr lang="en-US" smtClean="0"/>
              <a:pPr/>
              <a:t>9</a:t>
            </a:fld>
            <a:endParaRPr lang="en-US"/>
          </a:p>
        </p:txBody>
      </p:sp>
      <p:sp>
        <p:nvSpPr>
          <p:cNvPr id="7" name="Rectangle 1"/>
          <p:cNvSpPr>
            <a:spLocks noGrp="1" noChangeArrowheads="1"/>
          </p:cNvSpPr>
          <p:nvPr>
            <p:ph idx="1"/>
          </p:nvPr>
        </p:nvSpPr>
        <p:spPr bwMode="auto">
          <a:xfrm>
            <a:off x="323528" y="1088740"/>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Языки программирования </a:t>
            </a:r>
            <a:r>
              <a:rPr lang="ru-RU" altLang="ru-RU" sz="2200" dirty="0" smtClean="0">
                <a:solidFill>
                  <a:schemeClr val="tx1"/>
                </a:solidFill>
              </a:rPr>
              <a:t>третьего поколения </a:t>
            </a:r>
            <a:r>
              <a:rPr lang="ru-RU" altLang="ru-RU" sz="2200" dirty="0">
                <a:solidFill>
                  <a:schemeClr val="tx1"/>
                </a:solidFill>
              </a:rPr>
              <a:t>(1962-1970</a:t>
            </a:r>
            <a:r>
              <a:rPr lang="ru-RU" altLang="ru-RU" sz="2200" dirty="0" smtClean="0">
                <a:solidFill>
                  <a:schemeClr val="tx1"/>
                </a:solidFill>
              </a:rPr>
              <a:t>):</a:t>
            </a:r>
            <a:endParaRPr lang="ru-RU" altLang="ru-RU" sz="2200" dirty="0">
              <a:solidFill>
                <a:schemeClr val="tx1"/>
              </a:solidFill>
            </a:endParaRP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smtClean="0">
                <a:solidFill>
                  <a:schemeClr val="tx1"/>
                </a:solidFill>
              </a:rPr>
              <a:t>PL/I</a:t>
            </a:r>
            <a:r>
              <a:rPr lang="ru-RU" altLang="ru-RU" sz="2200" dirty="0" smtClean="0">
                <a:solidFill>
                  <a:schemeClr val="tx1"/>
                </a:solidFill>
              </a:rPr>
              <a:t>	</a:t>
            </a:r>
            <a:r>
              <a:rPr lang="en-US" altLang="ru-RU" sz="2200" dirty="0" smtClean="0">
                <a:solidFill>
                  <a:schemeClr val="tx1"/>
                </a:solidFill>
              </a:rPr>
              <a:t>FORTRAN</a:t>
            </a:r>
            <a:r>
              <a:rPr lang="ru-RU" altLang="ru-RU" sz="2200" dirty="0" smtClean="0">
                <a:solidFill>
                  <a:schemeClr val="tx1"/>
                </a:solidFill>
              </a:rPr>
              <a:t> </a:t>
            </a:r>
            <a:r>
              <a:rPr lang="en-US" altLang="ru-RU" sz="2200" dirty="0" smtClean="0">
                <a:solidFill>
                  <a:schemeClr val="tx1"/>
                </a:solidFill>
              </a:rPr>
              <a:t>+</a:t>
            </a:r>
            <a:r>
              <a:rPr lang="ru-RU" altLang="ru-RU" sz="2200" dirty="0" smtClean="0">
                <a:solidFill>
                  <a:schemeClr val="tx1"/>
                </a:solidFill>
              </a:rPr>
              <a:t> </a:t>
            </a:r>
            <a:r>
              <a:rPr lang="en-US" altLang="ru-RU" sz="2200" dirty="0" smtClean="0">
                <a:solidFill>
                  <a:schemeClr val="tx1"/>
                </a:solidFill>
              </a:rPr>
              <a:t>ALGOL</a:t>
            </a:r>
            <a:r>
              <a:rPr lang="ru-RU" altLang="ru-RU" sz="2200" dirty="0" smtClean="0">
                <a:solidFill>
                  <a:schemeClr val="tx1"/>
                </a:solidFill>
              </a:rPr>
              <a:t> </a:t>
            </a:r>
            <a:r>
              <a:rPr lang="en-US" altLang="ru-RU" sz="2200" dirty="0" smtClean="0">
                <a:solidFill>
                  <a:schemeClr val="tx1"/>
                </a:solidFill>
              </a:rPr>
              <a:t>+</a:t>
            </a:r>
            <a:r>
              <a:rPr lang="ru-RU" altLang="ru-RU" sz="2200" dirty="0" smtClean="0">
                <a:solidFill>
                  <a:schemeClr val="tx1"/>
                </a:solidFill>
              </a:rPr>
              <a:t> </a:t>
            </a:r>
            <a:r>
              <a:rPr lang="en-US" altLang="ru-RU" sz="2200" dirty="0" smtClean="0">
                <a:solidFill>
                  <a:schemeClr val="tx1"/>
                </a:solidFill>
              </a:rPr>
              <a:t>COBOL </a:t>
            </a:r>
            <a:endParaRPr lang="en-US" altLang="ru-RU" sz="2200" dirty="0">
              <a:solidFill>
                <a:schemeClr val="tx1"/>
              </a:solidFill>
            </a:endParaRP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smtClean="0">
                <a:solidFill>
                  <a:schemeClr val="tx1"/>
                </a:solidFill>
              </a:rPr>
              <a:t>ALGOL-68</a:t>
            </a:r>
            <a:r>
              <a:rPr lang="ru-RU" altLang="ru-RU" sz="2200" dirty="0" smtClean="0">
                <a:solidFill>
                  <a:schemeClr val="tx1"/>
                </a:solidFill>
              </a:rPr>
              <a:t>	Ближайший </a:t>
            </a:r>
            <a:r>
              <a:rPr lang="ru-RU" altLang="ru-RU" sz="2200" dirty="0">
                <a:solidFill>
                  <a:schemeClr val="tx1"/>
                </a:solidFill>
              </a:rPr>
              <a:t>наследник </a:t>
            </a:r>
            <a:r>
              <a:rPr lang="en-US" altLang="ru-RU" sz="2200" dirty="0">
                <a:solidFill>
                  <a:schemeClr val="tx1"/>
                </a:solidFill>
              </a:rPr>
              <a:t>ALGOL-60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smtClean="0">
                <a:solidFill>
                  <a:schemeClr val="tx1"/>
                </a:solidFill>
              </a:rPr>
              <a:t>Pascal</a:t>
            </a:r>
            <a:r>
              <a:rPr lang="ru-RU" altLang="ru-RU" sz="2200" dirty="0" smtClean="0">
                <a:solidFill>
                  <a:schemeClr val="tx1"/>
                </a:solidFill>
              </a:rPr>
              <a:t>	Простой </a:t>
            </a:r>
            <a:r>
              <a:rPr lang="ru-RU" altLang="ru-RU" sz="2200" dirty="0">
                <a:solidFill>
                  <a:schemeClr val="tx1"/>
                </a:solidFill>
              </a:rPr>
              <a:t>наследник </a:t>
            </a:r>
            <a:r>
              <a:rPr lang="en-US" altLang="ru-RU" sz="2200" dirty="0">
                <a:solidFill>
                  <a:schemeClr val="tx1"/>
                </a:solidFill>
              </a:rPr>
              <a:t>ALGOL-60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err="1" smtClean="0">
                <a:solidFill>
                  <a:schemeClr val="tx1"/>
                </a:solidFill>
              </a:rPr>
              <a:t>Simula</a:t>
            </a:r>
            <a:r>
              <a:rPr lang="ru-RU" altLang="ru-RU" sz="2200" dirty="0">
                <a:solidFill>
                  <a:schemeClr val="tx1"/>
                </a:solidFill>
              </a:rPr>
              <a:t>	</a:t>
            </a:r>
            <a:r>
              <a:rPr lang="ru-RU" altLang="ru-RU" sz="2200" dirty="0" smtClean="0">
                <a:solidFill>
                  <a:schemeClr val="tx1"/>
                </a:solidFill>
              </a:rPr>
              <a:t>Классы</a:t>
            </a:r>
            <a:r>
              <a:rPr lang="ru-RU" altLang="ru-RU" sz="2200" dirty="0">
                <a:solidFill>
                  <a:schemeClr val="tx1"/>
                </a:solidFill>
              </a:rPr>
              <a:t>, абстракция данных </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Rectangle 1"/>
          <p:cNvSpPr txBox="1">
            <a:spLocks noChangeArrowheads="1"/>
          </p:cNvSpPr>
          <p:nvPr/>
        </p:nvSpPr>
        <p:spPr bwMode="auto">
          <a:xfrm>
            <a:off x="287524" y="3465004"/>
            <a:ext cx="860495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Разрыв преемственности (1970-1980</a:t>
            </a:r>
            <a:r>
              <a:rPr lang="ru-RU" altLang="ru-RU" sz="2200" dirty="0" smtClean="0">
                <a:solidFill>
                  <a:schemeClr val="tx1"/>
                </a:solidFill>
              </a:rPr>
              <a:t>):</a:t>
            </a:r>
            <a:endParaRPr lang="ru-RU" altLang="ru-RU" sz="2200" dirty="0">
              <a:solidFill>
                <a:schemeClr val="tx1"/>
              </a:solidFill>
            </a:endParaRPr>
          </a:p>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В этот период было изобретено много языков, но лишь немногие из них </a:t>
            </a:r>
            <a:r>
              <a:rPr lang="ru-RU" altLang="ru-RU" sz="2200" dirty="0" smtClean="0">
                <a:solidFill>
                  <a:schemeClr val="tx1"/>
                </a:solidFill>
              </a:rPr>
              <a:t>выдержали </a:t>
            </a:r>
            <a:r>
              <a:rPr lang="ru-RU" altLang="ru-RU" sz="2200" dirty="0">
                <a:solidFill>
                  <a:schemeClr val="tx1"/>
                </a:solidFill>
              </a:rPr>
              <a:t>испытание </a:t>
            </a:r>
            <a:r>
              <a:rPr lang="ru-RU" altLang="ru-RU" sz="2200" dirty="0" smtClean="0">
                <a:solidFill>
                  <a:schemeClr val="tx1"/>
                </a:solidFill>
              </a:rPr>
              <a:t>временем.</a:t>
            </a:r>
            <a:br>
              <a:rPr lang="ru-RU" altLang="ru-RU" sz="2200" dirty="0" smtClean="0">
                <a:solidFill>
                  <a:schemeClr val="tx1"/>
                </a:solidFill>
              </a:rPr>
            </a:br>
            <a:r>
              <a:rPr lang="ru-RU" altLang="ru-RU" sz="2200" dirty="0" smtClean="0">
                <a:solidFill>
                  <a:schemeClr val="tx1"/>
                </a:solidFill>
              </a:rPr>
              <a:t>Среди </a:t>
            </a:r>
            <a:r>
              <a:rPr lang="ru-RU" altLang="ru-RU" sz="2200" dirty="0">
                <a:solidFill>
                  <a:schemeClr val="tx1"/>
                </a:solidFill>
              </a:rPr>
              <a:t>них заслуживают упоминания </a:t>
            </a:r>
            <a:r>
              <a:rPr lang="ru-RU" altLang="ru-RU" sz="2200" dirty="0" smtClean="0">
                <a:solidFill>
                  <a:schemeClr val="tx1"/>
                </a:solidFill>
              </a:rPr>
              <a:t>следующие языки</a:t>
            </a:r>
            <a:r>
              <a:rPr lang="ru-RU" altLang="ru-RU" sz="2200" dirty="0">
                <a:solidFill>
                  <a:schemeClr val="tx1"/>
                </a:solidFill>
              </a:rPr>
              <a:t>:</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С	Э</a:t>
            </a:r>
            <a:r>
              <a:rPr lang="ru-RU" altLang="ru-RU" sz="2200" dirty="0" smtClean="0">
                <a:solidFill>
                  <a:schemeClr val="tx1"/>
                </a:solidFill>
              </a:rPr>
              <a:t>ффективен</a:t>
            </a:r>
            <a:r>
              <a:rPr lang="ru-RU" altLang="ru-RU" sz="2200" dirty="0">
                <a:solidFill>
                  <a:schemeClr val="tx1"/>
                </a:solidFill>
              </a:rPr>
              <a:t>; характеризуется малым </a:t>
            </a:r>
            <a:r>
              <a:rPr lang="ru-RU" altLang="ru-RU" sz="2200" dirty="0" smtClean="0">
                <a:solidFill>
                  <a:schemeClr val="tx1"/>
                </a:solidFill>
              </a:rPr>
              <a:t>размером</a:t>
            </a:r>
            <a:br>
              <a:rPr lang="ru-RU" altLang="ru-RU" sz="2200" dirty="0" smtClean="0">
                <a:solidFill>
                  <a:schemeClr val="tx1"/>
                </a:solidFill>
              </a:rPr>
            </a:br>
            <a:r>
              <a:rPr lang="ru-RU" altLang="ru-RU" sz="2200" dirty="0" smtClean="0">
                <a:solidFill>
                  <a:schemeClr val="tx1"/>
                </a:solidFill>
              </a:rPr>
              <a:t>		исполняемых </a:t>
            </a:r>
            <a:r>
              <a:rPr lang="ru-RU" altLang="ru-RU" sz="2200" dirty="0">
                <a:solidFill>
                  <a:schemeClr val="tx1"/>
                </a:solidFill>
              </a:rPr>
              <a:t>модулей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FORTRAN 77	Прошел стандартизацию ANSI </a:t>
            </a:r>
          </a:p>
        </p:txBody>
      </p:sp>
    </p:spTree>
    <p:extLst>
      <p:ext uri="{BB962C8B-B14F-4D97-AF65-F5344CB8AC3E}">
        <p14:creationId xmlns:p14="http://schemas.microsoft.com/office/powerpoint/2010/main" val="36353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Группа 24"/>
          <p:cNvGrpSpPr/>
          <p:nvPr/>
        </p:nvGrpSpPr>
        <p:grpSpPr>
          <a:xfrm>
            <a:off x="5904148" y="1556792"/>
            <a:ext cx="2736304" cy="2304256"/>
            <a:chOff x="5904148" y="1556792"/>
            <a:chExt cx="2736304" cy="2304256"/>
          </a:xfrm>
        </p:grpSpPr>
        <p:grpSp>
          <p:nvGrpSpPr>
            <p:cNvPr id="24" name="Группа 23"/>
            <p:cNvGrpSpPr/>
            <p:nvPr/>
          </p:nvGrpSpPr>
          <p:grpSpPr>
            <a:xfrm>
              <a:off x="5904148" y="1556792"/>
              <a:ext cx="2736304" cy="1262394"/>
              <a:chOff x="5904148" y="1556792"/>
              <a:chExt cx="2736304" cy="1262394"/>
            </a:xfrm>
          </p:grpSpPr>
          <p:cxnSp>
            <p:nvCxnSpPr>
              <p:cNvPr id="10" name="Прямая со стрелкой 9"/>
              <p:cNvCxnSpPr>
                <a:stCxn id="20" idx="3"/>
              </p:cNvCxnSpPr>
              <p:nvPr/>
            </p:nvCxnSpPr>
            <p:spPr>
              <a:xfrm flipV="1">
                <a:off x="8244408" y="1556792"/>
                <a:ext cx="396044" cy="2254"/>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5904148" y="2816932"/>
                <a:ext cx="2736304" cy="2254"/>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8640452" y="1556792"/>
                <a:ext cx="0" cy="126014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4" name="Прямая со стрелкой 13"/>
            <p:cNvCxnSpPr/>
            <p:nvPr/>
          </p:nvCxnSpPr>
          <p:spPr>
            <a:xfrm>
              <a:off x="5904148" y="2816932"/>
              <a:ext cx="0" cy="1044116"/>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grpSp>
      <p:sp>
        <p:nvSpPr>
          <p:cNvPr id="20" name="Скругленный прямоугольник 19"/>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dirty="0" smtClean="0">
                <a:solidFill>
                  <a:schemeClr val="tx1"/>
                </a:solidFill>
              </a:rPr>
              <a:t>1</a:t>
            </a:r>
            <a:r>
              <a:rPr lang="en-US" sz="2200" b="1" dirty="0" smtClean="0">
                <a:solidFill>
                  <a:schemeClr val="tx1"/>
                </a:solidFill>
              </a:rPr>
              <a:t>4</a:t>
            </a:r>
            <a:r>
              <a:rPr lang="ru-RU" sz="2200" b="1" dirty="0" smtClean="0">
                <a:solidFill>
                  <a:schemeClr val="tx1"/>
                </a:solidFill>
              </a:rPr>
              <a:t>.</a:t>
            </a:r>
            <a:r>
              <a:rPr lang="en-US" sz="2200" b="1" dirty="0" smtClean="0">
                <a:solidFill>
                  <a:schemeClr val="tx1"/>
                </a:solidFill>
              </a:rPr>
              <a:t>7</a:t>
            </a:r>
            <a:endParaRPr lang="ru-RU" sz="2200" b="1" dirty="0">
              <a:solidFill>
                <a:schemeClr val="tx1"/>
              </a:solidFill>
            </a:endParaRPr>
          </a:p>
        </p:txBody>
      </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90</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Приоритеты арифметических операций </a:t>
            </a:r>
          </a:p>
          <a:p>
            <a:endParaRPr lang="ru-RU" b="1">
              <a:solidFill>
                <a:schemeClr val="tx1">
                  <a:lumMod val="50000"/>
                  <a:lumOff val="50000"/>
                </a:schemeClr>
              </a:solidFill>
            </a:endParaRPr>
          </a:p>
        </p:txBody>
      </p:sp>
      <p:sp>
        <p:nvSpPr>
          <p:cNvPr id="6" name="Прямоугольник 5"/>
          <p:cNvSpPr/>
          <p:nvPr/>
        </p:nvSpPr>
        <p:spPr>
          <a:xfrm>
            <a:off x="251520" y="1124744"/>
            <a:ext cx="2592288" cy="1584175"/>
          </a:xfrm>
          <a:prstGeom prst="rect">
            <a:avLst/>
          </a:prstGeom>
          <a:ln w="19050">
            <a:solidFill>
              <a:schemeClr val="accent1"/>
            </a:solidFill>
          </a:ln>
        </p:spPr>
        <p:txBody>
          <a:bodyPr wrap="square">
            <a:noAutofit/>
          </a:bodyPr>
          <a:lstStyle/>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1.2;</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4.5;</a:t>
            </a:r>
          </a:p>
          <a:p>
            <a:r>
              <a:rPr lang="en-US" sz="2200" dirty="0" smtClean="0">
                <a:solidFill>
                  <a:srgbClr val="0000FF"/>
                </a:solidFill>
                <a:highlight>
                  <a:srgbClr val="FFFFFF"/>
                </a:highlight>
                <a:latin typeface="Consolas" panose="020B0609020204030204" pitchFamily="49" charset="0"/>
              </a:rPr>
              <a:t>double</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z</a:t>
            </a:r>
            <a:r>
              <a:rPr lang="en-US" sz="2200" dirty="0">
                <a:solidFill>
                  <a:srgbClr val="000000"/>
                </a:solidFill>
                <a:highlight>
                  <a:srgbClr val="FFFFFF"/>
                </a:highlight>
                <a:latin typeface="Consolas" panose="020B0609020204030204" pitchFamily="49" charset="0"/>
              </a:rPr>
              <a:t> = 3.0</a:t>
            </a:r>
            <a:r>
              <a:rPr lang="en-US" sz="2200" dirty="0" smtClean="0">
                <a:solidFill>
                  <a:srgbClr val="000000"/>
                </a:solidFill>
                <a:highlight>
                  <a:srgbClr val="FFFFFF"/>
                </a:highlight>
                <a:latin typeface="Consolas" panose="020B0609020204030204" pitchFamily="49" charset="0"/>
              </a:rPr>
              <a:t>;</a:t>
            </a:r>
          </a:p>
          <a:p>
            <a:pPr>
              <a:spcBef>
                <a:spcPts val="1200"/>
              </a:spcBef>
            </a:pPr>
            <a:r>
              <a:rPr lang="pl-PL" sz="2200" b="1" u="sng" dirty="0" smtClean="0">
                <a:solidFill>
                  <a:srgbClr val="000080"/>
                </a:solidFill>
                <a:highlight>
                  <a:srgbClr val="FFFFFF"/>
                </a:highlight>
                <a:latin typeface="Consolas" panose="020B0609020204030204" pitchFamily="49" charset="0"/>
              </a:rPr>
              <a:t>x</a:t>
            </a:r>
            <a:r>
              <a:rPr lang="pl-PL" sz="2200" b="1" u="sng"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x</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 </a:t>
            </a:r>
            <a:r>
              <a:rPr lang="pl-PL" sz="2200" dirty="0" smtClean="0">
                <a:solidFill>
                  <a:srgbClr val="000080"/>
                </a:solidFill>
                <a:highlight>
                  <a:srgbClr val="FFFFFF"/>
                </a:highlight>
                <a:latin typeface="Consolas" panose="020B0609020204030204" pitchFamily="49" charset="0"/>
              </a:rPr>
              <a:t>z</a:t>
            </a:r>
            <a:r>
              <a:rPr lang="pl-PL" sz="2200" dirty="0" smtClean="0">
                <a:solidFill>
                  <a:srgbClr val="000000"/>
                </a:solidFill>
                <a:highlight>
                  <a:srgbClr val="FFFFFF"/>
                </a:highlight>
                <a:latin typeface="Consolas" panose="020B0609020204030204" pitchFamily="49" charset="0"/>
              </a:rPr>
              <a:t>;</a:t>
            </a:r>
          </a:p>
        </p:txBody>
      </p:sp>
      <p:graphicFrame>
        <p:nvGraphicFramePr>
          <p:cNvPr id="8" name="Таблица 7"/>
          <p:cNvGraphicFramePr>
            <a:graphicFrameLocks noGrp="1"/>
          </p:cNvGraphicFramePr>
          <p:nvPr>
            <p:extLst>
              <p:ext uri="{D42A27DB-BD31-4B8C-83A1-F6EECF244321}">
                <p14:modId xmlns:p14="http://schemas.microsoft.com/office/powerpoint/2010/main" val="2588865139"/>
              </p:ext>
            </p:extLst>
          </p:nvPr>
        </p:nvGraphicFramePr>
        <p:xfrm>
          <a:off x="4788024" y="3847257"/>
          <a:ext cx="3744690"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2"/>
                    </a:ext>
                  </a:extLst>
                </a:gridCol>
                <a:gridCol w="748938">
                  <a:extLst>
                    <a:ext uri="{9D8B030D-6E8A-4147-A177-3AD203B41FA5}">
                      <a16:colId xmlns="" xmlns:a16="http://schemas.microsoft.com/office/drawing/2014/main" val="20003"/>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1.2</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4.5</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latin typeface="Consolas" panose="020B0609020204030204" pitchFamily="49" charset="0"/>
                          <a:cs typeface="Consolas" panose="020B0609020204030204" pitchFamily="49" charset="0"/>
                        </a:rPr>
                        <a:t>3.0</a:t>
                      </a:r>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y</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solidFill>
                            <a:srgbClr val="000080"/>
                          </a:solidFill>
                          <a:latin typeface="Consolas" panose="020B0609020204030204" pitchFamily="49" charset="0"/>
                          <a:cs typeface="Consolas" panose="020B0609020204030204" pitchFamily="49" charset="0"/>
                        </a:rPr>
                        <a:t>z</a:t>
                      </a:r>
                      <a:endParaRPr lang="ru-RU" sz="2200" dirty="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Прямоугольник 12"/>
          <p:cNvSpPr/>
          <p:nvPr/>
        </p:nvSpPr>
        <p:spPr>
          <a:xfrm>
            <a:off x="251520" y="2960948"/>
            <a:ext cx="4320480" cy="2304256"/>
          </a:xfrm>
          <a:prstGeom prst="rect">
            <a:avLst/>
          </a:prstGeom>
          <a:ln w="19050">
            <a:solidFill>
              <a:schemeClr val="accent1"/>
            </a:solidFill>
          </a:ln>
        </p:spPr>
        <p:txBody>
          <a:bodyPr wrap="square" lIns="72000" rIns="36000">
            <a:noAutofit/>
          </a:bodyPr>
          <a:lstStyle/>
          <a:p>
            <a:r>
              <a:rPr lang="ru-RU" sz="2200" dirty="0">
                <a:highlight>
                  <a:srgbClr val="FFFFFF"/>
                </a:highlight>
                <a:latin typeface="Consolas" panose="020B0609020204030204" pitchFamily="49" charset="0"/>
              </a:rPr>
              <a:t>Порядок выполнения операций:</a:t>
            </a:r>
          </a:p>
          <a:p>
            <a:pPr>
              <a:tabLst>
                <a:tab pos="355600" algn="l"/>
              </a:tabLst>
            </a:pPr>
            <a:r>
              <a:rPr lang="en-US" sz="2200" dirty="0">
                <a:highlight>
                  <a:srgbClr val="FFFFFF"/>
                </a:highlight>
                <a:latin typeface="Consolas" panose="020B0609020204030204" pitchFamily="49" charset="0"/>
              </a:rPr>
              <a:t>1</a:t>
            </a:r>
            <a:r>
              <a:rPr lang="en-US" sz="2200" dirty="0" smtClean="0">
                <a:highlight>
                  <a:srgbClr val="FFFFFF"/>
                </a:highlight>
                <a:latin typeface="Consolas" panose="020B0609020204030204" pitchFamily="49" charset="0"/>
              </a:rPr>
              <a:t>)</a:t>
            </a:r>
            <a:r>
              <a:rPr lang="en-US" sz="2200" dirty="0">
                <a:highlight>
                  <a:srgbClr val="FFFFFF"/>
                </a:highlight>
                <a:latin typeface="Consolas" panose="020B0609020204030204" pitchFamily="49" charset="0"/>
              </a:rPr>
              <a:t>	</a:t>
            </a:r>
            <a:r>
              <a:rPr lang="pl-PL" sz="2200" dirty="0" smtClean="0">
                <a:solidFill>
                  <a:srgbClr val="000080"/>
                </a:solidFill>
                <a:highlight>
                  <a:srgbClr val="FFFFFF"/>
                </a:highlight>
                <a:latin typeface="Consolas" panose="020B0609020204030204" pitchFamily="49" charset="0"/>
              </a:rPr>
              <a:t>y</a:t>
            </a:r>
            <a:r>
              <a:rPr lang="pl-PL" sz="2200" dirty="0" smtClean="0">
                <a:solidFill>
                  <a:srgbClr val="000000"/>
                </a:solidFill>
                <a:highlight>
                  <a:srgbClr val="FFFFFF"/>
                </a:highlight>
                <a:latin typeface="Consolas" panose="020B0609020204030204" pitchFamily="49" charset="0"/>
              </a:rPr>
              <a:t> </a:t>
            </a:r>
            <a:r>
              <a:rPr lang="pl-PL" sz="2200" dirty="0">
                <a:solidFill>
                  <a:srgbClr val="000000"/>
                </a:solidFill>
                <a:highlight>
                  <a:srgbClr val="FFFFFF"/>
                </a:highlight>
                <a:latin typeface="Consolas" panose="020B0609020204030204" pitchFamily="49" charset="0"/>
              </a:rPr>
              <a:t>* </a:t>
            </a:r>
            <a:r>
              <a:rPr lang="pl-PL" sz="2200" dirty="0" smtClean="0">
                <a:solidFill>
                  <a:srgbClr val="000080"/>
                </a:solidFill>
                <a:highlight>
                  <a:srgbClr val="FFFFFF"/>
                </a:highlight>
                <a:latin typeface="Consolas" panose="020B0609020204030204" pitchFamily="49" charset="0"/>
              </a:rPr>
              <a:t>z</a:t>
            </a:r>
            <a:endParaRPr lang="en-US" sz="2200" dirty="0" smtClean="0">
              <a:solidFill>
                <a:srgbClr val="000080"/>
              </a:solidFill>
              <a:highlight>
                <a:srgbClr val="FFFFFF"/>
              </a:highlight>
              <a:latin typeface="Consolas" panose="020B0609020204030204" pitchFamily="49" charset="0"/>
            </a:endParaRPr>
          </a:p>
          <a:p>
            <a:pPr>
              <a:tabLst>
                <a:tab pos="355600" algn="l"/>
              </a:tabLst>
            </a:pPr>
            <a:r>
              <a:rPr lang="en-US" sz="2200" dirty="0" smtClean="0">
                <a:highlight>
                  <a:srgbClr val="FFFFFF"/>
                </a:highlight>
                <a:latin typeface="Consolas" panose="020B0609020204030204" pitchFamily="49" charset="0"/>
              </a:rPr>
              <a:t>2)</a:t>
            </a:r>
            <a:r>
              <a:rPr lang="en-US" sz="2200" dirty="0">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x</a:t>
            </a:r>
            <a:r>
              <a:rPr lang="en-US" sz="2200" dirty="0" smtClean="0">
                <a:highlight>
                  <a:srgbClr val="FFFFFF"/>
                </a:highlight>
                <a:latin typeface="Consolas" panose="020B0609020204030204" pitchFamily="49" charset="0"/>
              </a:rPr>
              <a:t> + &lt;</a:t>
            </a:r>
            <a:r>
              <a:rPr lang="ru-RU" sz="2200" dirty="0" smtClean="0">
                <a:highlight>
                  <a:srgbClr val="FFFFFF"/>
                </a:highlight>
                <a:latin typeface="Consolas" panose="020B0609020204030204" pitchFamily="49" charset="0"/>
              </a:rPr>
              <a:t>значение в регистре</a:t>
            </a:r>
            <a:r>
              <a:rPr lang="en-US" sz="2200" dirty="0" smtClean="0">
                <a:highlight>
                  <a:srgbClr val="FFFFFF"/>
                </a:highlight>
                <a:latin typeface="Consolas" panose="020B0609020204030204" pitchFamily="49" charset="0"/>
              </a:rPr>
              <a:t>&gt;</a:t>
            </a:r>
          </a:p>
          <a:p>
            <a:pPr>
              <a:tabLst>
                <a:tab pos="355600" algn="l"/>
              </a:tabLst>
            </a:pPr>
            <a:r>
              <a:rPr lang="en-US" sz="2200" dirty="0" smtClean="0">
                <a:solidFill>
                  <a:srgbClr val="000000"/>
                </a:solidFill>
                <a:highlight>
                  <a:srgbClr val="FFFFFF"/>
                </a:highlight>
                <a:latin typeface="Consolas" panose="020B0609020204030204" pitchFamily="49" charset="0"/>
              </a:rPr>
              <a:t>3)</a:t>
            </a:r>
            <a:r>
              <a:rPr lang="en-US" sz="2200" dirty="0">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 </a:t>
            </a:r>
            <a:r>
              <a:rPr lang="en-US" sz="2200" dirty="0">
                <a:highlight>
                  <a:srgbClr val="FFFFFF"/>
                </a:highlight>
                <a:latin typeface="Consolas" panose="020B0609020204030204" pitchFamily="49" charset="0"/>
              </a:rPr>
              <a:t>&lt;</a:t>
            </a:r>
            <a:r>
              <a:rPr lang="ru-RU" sz="2200" dirty="0">
                <a:highlight>
                  <a:srgbClr val="FFFFFF"/>
                </a:highlight>
                <a:latin typeface="Consolas" panose="020B0609020204030204" pitchFamily="49" charset="0"/>
              </a:rPr>
              <a:t>значение в регистре</a:t>
            </a:r>
            <a:r>
              <a:rPr lang="en-US" sz="2200" dirty="0">
                <a:highlight>
                  <a:srgbClr val="FFFFFF"/>
                </a:highlight>
                <a:latin typeface="Consolas" panose="020B0609020204030204" pitchFamily="49" charset="0"/>
              </a:rPr>
              <a:t>&gt;</a:t>
            </a:r>
            <a:endParaRPr lang="pl-PL" sz="2200" dirty="0" smtClean="0">
              <a:solidFill>
                <a:srgbClr val="000000"/>
              </a:solidFill>
              <a:highlight>
                <a:srgbClr val="FFFFFF"/>
              </a:highlight>
              <a:latin typeface="Consolas" panose="020B0609020204030204" pitchFamily="49" charset="0"/>
            </a:endParaRPr>
          </a:p>
        </p:txBody>
      </p:sp>
      <p:sp>
        <p:nvSpPr>
          <p:cNvPr id="26" name="TextBox 25"/>
          <p:cNvSpPr txBox="1"/>
          <p:nvPr/>
        </p:nvSpPr>
        <p:spPr>
          <a:xfrm>
            <a:off x="5580112" y="3861049"/>
            <a:ext cx="684076" cy="396044"/>
          </a:xfrm>
          <a:prstGeom prst="rect">
            <a:avLst/>
          </a:prstGeom>
          <a:solidFill>
            <a:schemeClr val="bg1"/>
          </a:solidFill>
        </p:spPr>
        <p:txBody>
          <a:bodyPr wrap="square" lIns="0" tIns="36000" rIns="0" bIns="36000" rtlCol="0">
            <a:noAutofit/>
          </a:bodyPr>
          <a:lstStyle/>
          <a:p>
            <a:pPr algn="ctr" defTabSz="914400"/>
            <a:r>
              <a:rPr lang="ru-RU" sz="2200" b="1" dirty="0">
                <a:solidFill>
                  <a:schemeClr val="dk1"/>
                </a:solidFill>
                <a:latin typeface="Consolas" panose="020B0609020204030204" pitchFamily="49" charset="0"/>
                <a:cs typeface="Consolas" panose="020B0609020204030204" pitchFamily="49" charset="0"/>
              </a:rPr>
              <a:t>14.7</a:t>
            </a:r>
          </a:p>
        </p:txBody>
      </p:sp>
    </p:spTree>
    <p:extLst>
      <p:ext uri="{BB962C8B-B14F-4D97-AF65-F5344CB8AC3E}">
        <p14:creationId xmlns:p14="http://schemas.microsoft.com/office/powerpoint/2010/main" val="34518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91</a:t>
            </a:fld>
            <a:endParaRPr lang="en-US"/>
          </a:p>
        </p:txBody>
      </p:sp>
      <p:sp>
        <p:nvSpPr>
          <p:cNvPr id="5" name="Rectangle 2"/>
          <p:cNvSpPr txBox="1">
            <a:spLocks noChangeArrowheads="1"/>
          </p:cNvSpPr>
          <p:nvPr/>
        </p:nvSpPr>
        <p:spPr>
          <a:xfrm>
            <a:off x="539552" y="332656"/>
            <a:ext cx="8159303" cy="86409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tx1">
                    <a:lumMod val="50000"/>
                    <a:lumOff val="50000"/>
                  </a:schemeClr>
                </a:solidFill>
              </a:rPr>
              <a:t>Операции инкремента и декремента</a:t>
            </a:r>
            <a:endParaRPr lang="ru-RU" b="1">
              <a:solidFill>
                <a:schemeClr val="tx1">
                  <a:lumMod val="50000"/>
                  <a:lumOff val="50000"/>
                </a:schemeClr>
              </a:solidFill>
            </a:endParaRPr>
          </a:p>
        </p:txBody>
      </p:sp>
      <p:sp>
        <p:nvSpPr>
          <p:cNvPr id="6" name="Прямоугольник 5"/>
          <p:cNvSpPr/>
          <p:nvPr/>
        </p:nvSpPr>
        <p:spPr>
          <a:xfrm>
            <a:off x="539551" y="1196752"/>
            <a:ext cx="8159303" cy="1631216"/>
          </a:xfrm>
          <a:prstGeom prst="rect">
            <a:avLst/>
          </a:prstGeom>
        </p:spPr>
        <p:txBody>
          <a:bodyPr wrap="square">
            <a:spAutoFit/>
          </a:bodyPr>
          <a:lstStyle/>
          <a:p>
            <a:pPr>
              <a:tabLst>
                <a:tab pos="2593975" algn="l"/>
              </a:tabLst>
            </a:pPr>
            <a:r>
              <a:rPr lang="ru-RU" sz="2000" b="1" dirty="0" smtClean="0">
                <a:solidFill>
                  <a:schemeClr val="tx1">
                    <a:lumMod val="50000"/>
                    <a:lumOff val="50000"/>
                  </a:schemeClr>
                </a:solidFill>
              </a:rPr>
              <a:t>Инкрементация ++ и декрементация -- </a:t>
            </a:r>
            <a:br>
              <a:rPr lang="ru-RU" sz="2000" b="1" dirty="0" smtClean="0">
                <a:solidFill>
                  <a:schemeClr val="tx1">
                    <a:lumMod val="50000"/>
                    <a:lumOff val="50000"/>
                  </a:schemeClr>
                </a:solidFill>
              </a:rPr>
            </a:br>
            <a:r>
              <a:rPr lang="ru-RU" sz="2000" dirty="0" smtClean="0">
                <a:solidFill>
                  <a:schemeClr val="tx1">
                    <a:lumMod val="50000"/>
                    <a:lumOff val="50000"/>
                  </a:schemeClr>
                </a:solidFill>
              </a:rPr>
              <a:t>увеличение и уменьшение значения аргумента на 1</a:t>
            </a:r>
            <a:r>
              <a:rPr lang="ru-RU" sz="2000" dirty="0">
                <a:solidFill>
                  <a:schemeClr val="bg2"/>
                </a:solidFill>
              </a:rPr>
              <a:t/>
            </a:r>
            <a:br>
              <a:rPr lang="ru-RU" sz="2000" dirty="0">
                <a:solidFill>
                  <a:schemeClr val="bg2"/>
                </a:solidFill>
              </a:rPr>
            </a:br>
            <a:endParaRPr lang="ru-RU" sz="2000" dirty="0">
              <a:solidFill>
                <a:schemeClr val="bg2"/>
              </a:solidFill>
            </a:endParaRPr>
          </a:p>
          <a:p>
            <a:pPr>
              <a:tabLst>
                <a:tab pos="3138488" algn="l"/>
                <a:tab pos="5376863" algn="l"/>
              </a:tabLst>
            </a:pPr>
            <a:r>
              <a:rPr lang="ru-RU" sz="2000" b="1" dirty="0"/>
              <a:t> Префиксная форма      	</a:t>
            </a:r>
            <a:r>
              <a:rPr lang="ru-RU" sz="2000" b="1"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Аргумент	</a:t>
            </a:r>
            <a:r>
              <a:rPr lang="ru-RU" sz="2000" b="1" dirty="0" smtClean="0">
                <a:latin typeface="Consolas" panose="020B0609020204030204" pitchFamily="49" charset="0"/>
                <a:cs typeface="Consolas" panose="020B0609020204030204" pitchFamily="49" charset="0"/>
              </a:rPr>
              <a:t>--</a:t>
            </a:r>
            <a:r>
              <a:rPr lang="ru-RU" sz="2000" dirty="0" smtClean="0">
                <a:latin typeface="Consolas" panose="020B0609020204030204" pitchFamily="49" charset="0"/>
                <a:cs typeface="Consolas" panose="020B0609020204030204" pitchFamily="49" charset="0"/>
              </a:rPr>
              <a:t>Аргумент</a:t>
            </a:r>
            <a:endParaRPr lang="ru-RU" sz="2000" dirty="0">
              <a:latin typeface="Consolas" panose="020B0609020204030204" pitchFamily="49" charset="0"/>
              <a:cs typeface="Consolas" panose="020B0609020204030204" pitchFamily="49" charset="0"/>
            </a:endParaRPr>
          </a:p>
          <a:p>
            <a:pPr>
              <a:tabLst>
                <a:tab pos="3138488" algn="l"/>
                <a:tab pos="5376863" algn="l"/>
              </a:tabLst>
            </a:pPr>
            <a:r>
              <a:rPr lang="ru-RU" sz="2000" b="1" dirty="0"/>
              <a:t> Постфиксная форма    	</a:t>
            </a:r>
            <a:r>
              <a:rPr lang="ru-RU" sz="2000" i="1" dirty="0" smtClean="0">
                <a:latin typeface="Consolas" panose="020B0609020204030204" pitchFamily="49" charset="0"/>
                <a:cs typeface="Consolas" panose="020B0609020204030204" pitchFamily="49" charset="0"/>
              </a:rPr>
              <a:t>Аргумент</a:t>
            </a:r>
            <a:r>
              <a:rPr lang="ru-RU" sz="2000" b="1" i="1" dirty="0" smtClean="0">
                <a:latin typeface="Consolas" panose="020B0609020204030204" pitchFamily="49" charset="0"/>
                <a:cs typeface="Consolas" panose="020B0609020204030204" pitchFamily="49" charset="0"/>
              </a:rPr>
              <a:t>++	</a:t>
            </a:r>
            <a:r>
              <a:rPr lang="ru-RU" sz="2000" i="1" dirty="0" smtClean="0">
                <a:latin typeface="Consolas" panose="020B0609020204030204" pitchFamily="49" charset="0"/>
                <a:cs typeface="Consolas" panose="020B0609020204030204" pitchFamily="49" charset="0"/>
              </a:rPr>
              <a:t>Аргумент</a:t>
            </a:r>
            <a:r>
              <a:rPr lang="ru-RU" sz="2000" b="1" i="1" dirty="0" smtClean="0">
                <a:latin typeface="Consolas" panose="020B0609020204030204" pitchFamily="49" charset="0"/>
                <a:cs typeface="Consolas" panose="020B0609020204030204" pitchFamily="49" charset="0"/>
              </a:rPr>
              <a:t>-</a:t>
            </a:r>
            <a:r>
              <a:rPr lang="ru-RU" sz="2000" b="1" i="1" dirty="0">
                <a:latin typeface="Consolas" panose="020B0609020204030204" pitchFamily="49" charset="0"/>
                <a:cs typeface="Consolas" panose="020B0609020204030204" pitchFamily="49" charset="0"/>
              </a:rPr>
              <a:t>- </a:t>
            </a:r>
          </a:p>
        </p:txBody>
      </p:sp>
      <p:sp>
        <p:nvSpPr>
          <p:cNvPr id="7" name="Прямоугольник 6"/>
          <p:cNvSpPr/>
          <p:nvPr/>
        </p:nvSpPr>
        <p:spPr>
          <a:xfrm>
            <a:off x="539552" y="3104964"/>
            <a:ext cx="8220216" cy="2800767"/>
          </a:xfrm>
          <a:prstGeom prst="rect">
            <a:avLst/>
          </a:prstGeom>
        </p:spPr>
        <p:txBody>
          <a:bodyPr wrap="square">
            <a:spAutoFit/>
          </a:bodyPr>
          <a:lstStyle/>
          <a:p>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2;</a:t>
            </a:r>
          </a:p>
          <a:p>
            <a:r>
              <a:rPr lang="en-US" sz="2200" dirty="0" smtClean="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highlight>
                  <a:srgbClr val="FFFFFF"/>
                </a:highlight>
                <a:latin typeface="Consolas" panose="020B0609020204030204" pitchFamily="49" charset="0"/>
              </a:rPr>
              <a:t>;</a:t>
            </a:r>
            <a:endParaRPr lang="en-US" sz="2200" dirty="0">
              <a:highlight>
                <a:srgbClr val="FFFFFF"/>
              </a:highlight>
              <a:latin typeface="Consolas" panose="020B0609020204030204" pitchFamily="49" charset="0"/>
            </a:endParaRPr>
          </a:p>
          <a:p>
            <a:r>
              <a:rPr lang="en-US" sz="2200" dirty="0" smtClean="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8000"/>
              </a:solidFill>
              <a:highlight>
                <a:srgbClr val="FFFFFF"/>
              </a:highlight>
              <a:latin typeface="Consolas" panose="020B0609020204030204" pitchFamily="49" charset="0"/>
            </a:endParaRP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00"/>
                </a:solidFill>
                <a:highlight>
                  <a:srgbClr val="FFFFFF"/>
                </a:highlight>
                <a:latin typeface="Consolas" panose="020B0609020204030204" pitchFamily="49" charset="0"/>
              </a:rPr>
              <a:t>5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ru-RU" sz="2200" dirty="0" smtClean="0">
              <a:solidFill>
                <a:srgbClr val="000000"/>
              </a:solidFill>
              <a:highlight>
                <a:srgbClr val="FFFFFF"/>
              </a:highlight>
              <a:latin typeface="Consolas" panose="020B0609020204030204" pitchFamily="49" charset="0"/>
            </a:endParaRPr>
          </a:p>
          <a:p>
            <a:r>
              <a:rPr lang="en-US" sz="2200" dirty="0" smtClean="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2;</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smtClean="0">
                <a:solidFill>
                  <a:srgbClr val="000000"/>
                </a:solidFill>
                <a:highlight>
                  <a:srgbClr val="FFFFFF"/>
                </a:highlight>
                <a:latin typeface="Consolas" panose="020B0609020204030204" pitchFamily="49" charset="0"/>
              </a:rPr>
              <a:t>5 </a:t>
            </a:r>
            <a:r>
              <a:rPr lang="en-US" sz="2200" dirty="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8000"/>
              </a:solidFill>
              <a:highlight>
                <a:srgbClr val="FFFFFF"/>
              </a:highlight>
              <a:latin typeface="Consolas" panose="020B0609020204030204" pitchFamily="49" charset="0"/>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9" name="Прямоугольник 8"/>
          <p:cNvSpPr/>
          <p:nvPr/>
        </p:nvSpPr>
        <p:spPr>
          <a:xfrm>
            <a:off x="6084168" y="3753036"/>
            <a:ext cx="2376264" cy="2340260"/>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3</a:t>
            </a:r>
          </a:p>
          <a:p>
            <a:pPr lvl="0"/>
            <a:endPar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2</a:t>
            </a: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7</a:t>
            </a:r>
          </a:p>
          <a:p>
            <a:pPr lvl="0"/>
            <a:endParaRPr lang="ru-RU" sz="2200" dirty="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6</a:t>
            </a: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126703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92</a:t>
            </a:fld>
            <a:endParaRPr lang="en-US"/>
          </a:p>
        </p:txBody>
      </p:sp>
      <p:sp>
        <p:nvSpPr>
          <p:cNvPr id="6" name="Прямоугольник 5"/>
          <p:cNvSpPr/>
          <p:nvPr/>
        </p:nvSpPr>
        <p:spPr>
          <a:xfrm>
            <a:off x="431540" y="1628800"/>
            <a:ext cx="3060340" cy="2277547"/>
          </a:xfrm>
          <a:prstGeom prst="rect">
            <a:avLst/>
          </a:prstGeom>
          <a:ln w="19050">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a:t>
            </a:r>
          </a:p>
          <a:p>
            <a:r>
              <a:rPr lang="en-US" sz="2200" b="1" u="sng" dirty="0" smtClean="0">
                <a:solidFill>
                  <a:srgbClr val="000080"/>
                </a:solidFill>
                <a:highlight>
                  <a:srgbClr val="FFFFFF"/>
                </a:highlight>
                <a:latin typeface="Consolas" panose="020B0609020204030204" pitchFamily="49" charset="0"/>
              </a:rPr>
              <a:t>x</a:t>
            </a:r>
            <a:r>
              <a:rPr lang="en-US" sz="2200" b="1" u="sng" dirty="0" smtClean="0">
                <a:solidFill>
                  <a:srgbClr val="000000"/>
                </a:solidFill>
                <a:highlight>
                  <a:srgbClr val="FFFFFF"/>
                </a:highlight>
                <a:latin typeface="Consolas" panose="020B0609020204030204" pitchFamily="49" charset="0"/>
              </a:rPr>
              <a:t> </a:t>
            </a:r>
            <a:r>
              <a:rPr lang="en-US" sz="2200" b="1" u="sng" dirty="0">
                <a:solidFill>
                  <a:srgbClr val="000000"/>
                </a:solidFill>
                <a:highlight>
                  <a:srgbClr val="FFFFFF"/>
                </a:highlight>
                <a:latin typeface="Consolas" panose="020B0609020204030204" pitchFamily="49" charset="0"/>
              </a:rPr>
              <a:t>= ++</a:t>
            </a:r>
            <a:r>
              <a:rPr lang="en-US" sz="2200" b="1" u="sng" dirty="0">
                <a:solidFill>
                  <a:srgbClr val="000080"/>
                </a:solidFill>
                <a:highlight>
                  <a:srgbClr val="FFFFFF"/>
                </a:highlight>
                <a:latin typeface="Consolas" panose="020B0609020204030204" pitchFamily="49" charset="0"/>
              </a:rPr>
              <a:t>x</a:t>
            </a:r>
            <a:r>
              <a:rPr lang="en-US" sz="2200" b="1" u="sng" dirty="0">
                <a:solidFill>
                  <a:srgbClr val="000000"/>
                </a:solidFill>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4</a:t>
            </a:r>
            <a:r>
              <a:rPr lang="en-US" sz="2200" dirty="0">
                <a:solidFill>
                  <a:srgbClr val="000000"/>
                </a:solidFill>
                <a:highlight>
                  <a:srgbClr val="FFFFFF"/>
                </a:highlight>
                <a:latin typeface="Consolas" panose="020B0609020204030204" pitchFamily="49" charset="0"/>
              </a:rPr>
              <a:t>;</a:t>
            </a:r>
          </a:p>
          <a:p>
            <a:pPr>
              <a:spcAft>
                <a:spcPts val="120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2;</a:t>
            </a:r>
          </a:p>
          <a:p>
            <a:r>
              <a:rPr lang="en-US" sz="2200" b="1" u="sng" dirty="0" smtClean="0">
                <a:solidFill>
                  <a:srgbClr val="000080"/>
                </a:solidFill>
                <a:highlight>
                  <a:srgbClr val="FFFFFF"/>
                </a:highlight>
                <a:latin typeface="Consolas" panose="020B0609020204030204" pitchFamily="49" charset="0"/>
              </a:rPr>
              <a:t>x</a:t>
            </a:r>
            <a:r>
              <a:rPr lang="en-US" sz="2200" b="1" u="sng" dirty="0" smtClean="0">
                <a:solidFill>
                  <a:srgbClr val="000000"/>
                </a:solidFill>
                <a:highlight>
                  <a:srgbClr val="FFFFFF"/>
                </a:highlight>
                <a:latin typeface="Consolas" panose="020B0609020204030204" pitchFamily="49" charset="0"/>
              </a:rPr>
              <a:t> </a:t>
            </a:r>
            <a:r>
              <a:rPr lang="en-US" sz="2200" b="1" u="sng" dirty="0">
                <a:solidFill>
                  <a:srgbClr val="000000"/>
                </a:solidFill>
                <a:highlight>
                  <a:srgbClr val="FFFFFF"/>
                </a:highlight>
                <a:latin typeface="Consolas" panose="020B0609020204030204" pitchFamily="49" charset="0"/>
              </a:rPr>
              <a:t>= </a:t>
            </a:r>
            <a:r>
              <a:rPr lang="en-US" sz="2200" b="1" u="sng" dirty="0">
                <a:solidFill>
                  <a:srgbClr val="000080"/>
                </a:solidFill>
                <a:highlight>
                  <a:srgbClr val="FFFFFF"/>
                </a:highlight>
                <a:latin typeface="Consolas" panose="020B0609020204030204" pitchFamily="49" charset="0"/>
              </a:rPr>
              <a:t>x</a:t>
            </a:r>
            <a:r>
              <a:rPr lang="en-US" sz="2200" b="1" u="sng" dirty="0">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4</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8" name="Прямоугольник 17"/>
          <p:cNvSpPr/>
          <p:nvPr/>
        </p:nvSpPr>
        <p:spPr>
          <a:xfrm>
            <a:off x="359532" y="764704"/>
            <a:ext cx="8303318" cy="769441"/>
          </a:xfrm>
          <a:prstGeom prst="rect">
            <a:avLst/>
          </a:prstGeom>
        </p:spPr>
        <p:txBody>
          <a:bodyPr wrap="square">
            <a:spAutoFit/>
          </a:bodyPr>
          <a:lstStyle/>
          <a:p>
            <a:pPr>
              <a:tabLst>
                <a:tab pos="2593975" algn="l"/>
              </a:tabLst>
            </a:pPr>
            <a:r>
              <a:rPr lang="ru-RU" sz="2200" dirty="0"/>
              <a:t>изменяемая переменная может находиться и в правой, и в левой части операции присваивания:</a:t>
            </a:r>
          </a:p>
        </p:txBody>
      </p:sp>
      <p:sp>
        <p:nvSpPr>
          <p:cNvPr id="19" name="Rectangle 2"/>
          <p:cNvSpPr txBox="1">
            <a:spLocks noChangeArrowheads="1"/>
          </p:cNvSpPr>
          <p:nvPr/>
        </p:nvSpPr>
        <p:spPr>
          <a:xfrm>
            <a:off x="251520" y="80628"/>
            <a:ext cx="8640960"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ru-RU" sz="4100" b="1" dirty="0" smtClean="0">
                <a:solidFill>
                  <a:schemeClr val="tx1">
                    <a:lumMod val="50000"/>
                    <a:lumOff val="50000"/>
                  </a:schemeClr>
                </a:solidFill>
              </a:rPr>
              <a:t>Операции инкремента и декремента</a:t>
            </a:r>
            <a:endParaRPr lang="ru-RU" sz="4100" b="1" dirty="0">
              <a:solidFill>
                <a:schemeClr val="tx1">
                  <a:lumMod val="50000"/>
                  <a:lumOff val="50000"/>
                </a:schemeClr>
              </a:solidFill>
            </a:endParaRPr>
          </a:p>
        </p:txBody>
      </p:sp>
    </p:spTree>
    <p:extLst>
      <p:ext uri="{BB962C8B-B14F-4D97-AF65-F5344CB8AC3E}">
        <p14:creationId xmlns:p14="http://schemas.microsoft.com/office/powerpoint/2010/main" val="36534583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Скругленный прямоугольник 26"/>
          <p:cNvSpPr/>
          <p:nvPr/>
        </p:nvSpPr>
        <p:spPr>
          <a:xfrm>
            <a:off x="5076056" y="1268761"/>
            <a:ext cx="3168352" cy="576064"/>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smtClean="0">
                <a:solidFill>
                  <a:schemeClr val="tx1"/>
                </a:solidFill>
              </a:rPr>
              <a:t>АЛУ</a:t>
            </a:r>
            <a:endParaRPr lang="ru-RU" sz="2200" b="1">
              <a:solidFill>
                <a:schemeClr val="tx1"/>
              </a:solidFill>
            </a:endParaRPr>
          </a:p>
        </p:txBody>
      </p:sp>
      <p:sp>
        <p:nvSpPr>
          <p:cNvPr id="20" name="Скругленный прямоугольник 19"/>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2.0 + 1.0 = 3.0</a:t>
            </a:r>
            <a:endParaRPr lang="ru-RU" sz="2200" b="1" dirty="0">
              <a:solidFill>
                <a:schemeClr val="tx1"/>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2249794647"/>
              </p:ext>
            </p:extLst>
          </p:nvPr>
        </p:nvGraphicFramePr>
        <p:xfrm>
          <a:off x="5616116" y="3897052"/>
          <a:ext cx="2246814"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dirty="0" smtClean="0">
                          <a:latin typeface="Consolas" panose="020B0609020204030204" pitchFamily="49" charset="0"/>
                          <a:cs typeface="Consolas" panose="020B0609020204030204" pitchFamily="49" charset="0"/>
                        </a:rPr>
                        <a:t>2.0</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23" name="TextBox 22"/>
          <p:cNvSpPr txBox="1"/>
          <p:nvPr/>
        </p:nvSpPr>
        <p:spPr>
          <a:xfrm>
            <a:off x="6408204" y="3933056"/>
            <a:ext cx="684076" cy="360040"/>
          </a:xfrm>
          <a:prstGeom prst="rect">
            <a:avLst/>
          </a:prstGeom>
          <a:solidFill>
            <a:schemeClr val="bg1"/>
          </a:solidFill>
        </p:spPr>
        <p:txBody>
          <a:bodyPr wrap="square" lIns="0" tIns="36000" rIns="36000" bIns="36000" rtlCol="0" anchor="ctr">
            <a:noAutofit/>
          </a:bodyPr>
          <a:lstStyle/>
          <a:p>
            <a:pPr algn="ctr" defTabSz="914400"/>
            <a:r>
              <a:rPr lang="en-US" sz="2200" b="1" dirty="0">
                <a:solidFill>
                  <a:schemeClr val="dk1"/>
                </a:solidFill>
                <a:latin typeface="Consolas" panose="020B0609020204030204" pitchFamily="49" charset="0"/>
                <a:cs typeface="Consolas" panose="020B0609020204030204" pitchFamily="49" charset="0"/>
              </a:rPr>
              <a:t>3</a:t>
            </a:r>
            <a:r>
              <a:rPr lang="ru-RU" sz="2200" b="1" dirty="0" smtClean="0">
                <a:solidFill>
                  <a:schemeClr val="dk1"/>
                </a:solidFill>
                <a:latin typeface="Consolas" panose="020B0609020204030204" pitchFamily="49" charset="0"/>
                <a:cs typeface="Consolas" panose="020B0609020204030204" pitchFamily="49" charset="0"/>
              </a:rPr>
              <a:t>.</a:t>
            </a:r>
            <a:r>
              <a:rPr lang="en-US" sz="2200" b="1" dirty="0" smtClean="0">
                <a:solidFill>
                  <a:schemeClr val="dk1"/>
                </a:solidFill>
                <a:latin typeface="Consolas" panose="020B0609020204030204" pitchFamily="49" charset="0"/>
                <a:cs typeface="Consolas" panose="020B0609020204030204" pitchFamily="49" charset="0"/>
              </a:rPr>
              <a:t>0</a:t>
            </a:r>
            <a:endParaRPr lang="ru-RU" sz="2200" b="1" dirty="0">
              <a:solidFill>
                <a:schemeClr val="dk1"/>
              </a:solidFill>
              <a:latin typeface="Consolas" panose="020B0609020204030204" pitchFamily="49" charset="0"/>
              <a:cs typeface="Consolas" panose="020B0609020204030204" pitchFamily="49" charset="0"/>
            </a:endParaRPr>
          </a:p>
        </p:txBody>
      </p:sp>
      <p:cxnSp>
        <p:nvCxnSpPr>
          <p:cNvPr id="22" name="Прямая со стрелкой 21"/>
          <p:cNvCxnSpPr>
            <a:endCxn id="20" idx="2"/>
          </p:cNvCxnSpPr>
          <p:nvPr/>
        </p:nvCxnSpPr>
        <p:spPr>
          <a:xfrm flipV="1">
            <a:off x="6660232" y="1849331"/>
            <a:ext cx="0" cy="2047721"/>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25" name="Группа 24"/>
          <p:cNvGrpSpPr/>
          <p:nvPr/>
        </p:nvGrpSpPr>
        <p:grpSpPr>
          <a:xfrm>
            <a:off x="6876256" y="1556792"/>
            <a:ext cx="1764196" cy="2304256"/>
            <a:chOff x="5904148" y="1556792"/>
            <a:chExt cx="2736304" cy="2304256"/>
          </a:xfrm>
        </p:grpSpPr>
        <p:grpSp>
          <p:nvGrpSpPr>
            <p:cNvPr id="24" name="Группа 23"/>
            <p:cNvGrpSpPr/>
            <p:nvPr/>
          </p:nvGrpSpPr>
          <p:grpSpPr>
            <a:xfrm>
              <a:off x="5904148" y="1556792"/>
              <a:ext cx="2736304" cy="1262394"/>
              <a:chOff x="5904148" y="1556792"/>
              <a:chExt cx="2736304" cy="1262394"/>
            </a:xfrm>
          </p:grpSpPr>
          <p:cxnSp>
            <p:nvCxnSpPr>
              <p:cNvPr id="10" name="Прямая со стрелкой 9"/>
              <p:cNvCxnSpPr>
                <a:stCxn id="20" idx="3"/>
              </p:cNvCxnSpPr>
              <p:nvPr/>
            </p:nvCxnSpPr>
            <p:spPr>
              <a:xfrm flipV="1">
                <a:off x="8026180" y="1556792"/>
                <a:ext cx="614272" cy="2254"/>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flipV="1">
                <a:off x="5904148" y="2816932"/>
                <a:ext cx="2736304" cy="2254"/>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8640452" y="1556792"/>
                <a:ext cx="0" cy="126014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4" name="Прямая со стрелкой 13"/>
            <p:cNvCxnSpPr/>
            <p:nvPr/>
          </p:nvCxnSpPr>
          <p:spPr>
            <a:xfrm>
              <a:off x="5904148" y="2816932"/>
              <a:ext cx="0" cy="1044116"/>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gr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93</a:t>
            </a:fld>
            <a:endParaRPr lang="en-US"/>
          </a:p>
        </p:txBody>
      </p:sp>
      <p:sp>
        <p:nvSpPr>
          <p:cNvPr id="5" name="Rectangle 2"/>
          <p:cNvSpPr txBox="1">
            <a:spLocks noChangeArrowheads="1"/>
          </p:cNvSpPr>
          <p:nvPr/>
        </p:nvSpPr>
        <p:spPr>
          <a:xfrm>
            <a:off x="251520" y="332656"/>
            <a:ext cx="8640960" cy="86409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Приоритеты арифметических операций </a:t>
            </a:r>
          </a:p>
          <a:p>
            <a:endParaRPr lang="ru-RU" b="1" dirty="0">
              <a:solidFill>
                <a:schemeClr val="tx1">
                  <a:lumMod val="50000"/>
                  <a:lumOff val="50000"/>
                </a:schemeClr>
              </a:solidFill>
            </a:endParaRP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Прямоугольник 12"/>
          <p:cNvSpPr/>
          <p:nvPr/>
        </p:nvSpPr>
        <p:spPr>
          <a:xfrm>
            <a:off x="431540" y="4257092"/>
            <a:ext cx="4572508" cy="1908212"/>
          </a:xfrm>
          <a:prstGeom prst="rect">
            <a:avLst/>
          </a:prstGeom>
          <a:ln w="19050">
            <a:solidFill>
              <a:schemeClr val="accent1"/>
            </a:solidFill>
          </a:ln>
        </p:spPr>
        <p:txBody>
          <a:bodyPr wrap="square">
            <a:noAutofit/>
          </a:bodyPr>
          <a:lstStyle/>
          <a:p>
            <a:r>
              <a:rPr lang="ru-RU" sz="2200" dirty="0">
                <a:highlight>
                  <a:srgbClr val="FFFFFF"/>
                </a:highlight>
                <a:latin typeface="Consolas" panose="020B0609020204030204" pitchFamily="49" charset="0"/>
              </a:rPr>
              <a:t>Порядок выполнения операций:</a:t>
            </a:r>
          </a:p>
          <a:p>
            <a:pPr marL="457200" indent="-457200">
              <a:buAutoNum type="arabicParenR"/>
            </a:pP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x</a:t>
            </a:r>
            <a:endParaRPr lang="en-US" sz="2200" dirty="0">
              <a:solidFill>
                <a:srgbClr val="000000"/>
              </a:solidFill>
              <a:highlight>
                <a:srgbClr val="FFFFFF"/>
              </a:highlight>
              <a:latin typeface="Consolas" panose="020B0609020204030204" pitchFamily="49" charset="0"/>
            </a:endParaRPr>
          </a:p>
        </p:txBody>
      </p:sp>
      <p:sp>
        <p:nvSpPr>
          <p:cNvPr id="19" name="Прямоугольник 18"/>
          <p:cNvSpPr/>
          <p:nvPr/>
        </p:nvSpPr>
        <p:spPr>
          <a:xfrm>
            <a:off x="431540" y="1628800"/>
            <a:ext cx="3060340" cy="2277547"/>
          </a:xfrm>
          <a:prstGeom prst="rect">
            <a:avLst/>
          </a:prstGeom>
          <a:ln w="19050">
            <a:solidFill>
              <a:schemeClr val="accent1"/>
            </a:solidFill>
          </a:ln>
        </p:spPr>
        <p:txBody>
          <a:bodyPr wrap="square">
            <a:noAutofit/>
          </a:bodyPr>
          <a:lstStyle/>
          <a:p>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a:t>
            </a:r>
          </a:p>
          <a:p>
            <a:r>
              <a:rPr lang="en-US" sz="2200" b="1" u="sng" dirty="0" smtClean="0">
                <a:solidFill>
                  <a:srgbClr val="000080"/>
                </a:solidFill>
                <a:highlight>
                  <a:srgbClr val="FFFFFF"/>
                </a:highlight>
                <a:latin typeface="Consolas" panose="020B0609020204030204" pitchFamily="49" charset="0"/>
              </a:rPr>
              <a:t>x</a:t>
            </a:r>
            <a:r>
              <a:rPr lang="en-US" sz="2200" b="1" u="sng" dirty="0" smtClean="0">
                <a:solidFill>
                  <a:srgbClr val="000000"/>
                </a:solidFill>
                <a:highlight>
                  <a:srgbClr val="FFFFFF"/>
                </a:highlight>
                <a:latin typeface="Consolas" panose="020B0609020204030204" pitchFamily="49" charset="0"/>
              </a:rPr>
              <a:t> </a:t>
            </a:r>
            <a:r>
              <a:rPr lang="en-US" sz="2200" b="1" u="sng" dirty="0">
                <a:solidFill>
                  <a:srgbClr val="000000"/>
                </a:solidFill>
                <a:highlight>
                  <a:srgbClr val="FFFFFF"/>
                </a:highlight>
                <a:latin typeface="Consolas" panose="020B0609020204030204" pitchFamily="49" charset="0"/>
              </a:rPr>
              <a:t>= ++</a:t>
            </a:r>
            <a:r>
              <a:rPr lang="en-US" sz="2200" b="1" u="sng" dirty="0">
                <a:solidFill>
                  <a:srgbClr val="000080"/>
                </a:solidFill>
                <a:highlight>
                  <a:srgbClr val="FFFFFF"/>
                </a:highlight>
                <a:latin typeface="Consolas" panose="020B0609020204030204" pitchFamily="49" charset="0"/>
              </a:rPr>
              <a:t>x</a:t>
            </a:r>
            <a:r>
              <a:rPr lang="en-US" sz="2200" b="1" u="sng" dirty="0">
                <a:solidFill>
                  <a:srgbClr val="000000"/>
                </a:solidFill>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4</a:t>
            </a:r>
            <a:r>
              <a:rPr lang="en-US" sz="2200" dirty="0">
                <a:solidFill>
                  <a:srgbClr val="000000"/>
                </a:solidFill>
                <a:highlight>
                  <a:srgbClr val="FFFFFF"/>
                </a:highlight>
                <a:latin typeface="Consolas" panose="020B0609020204030204" pitchFamily="49" charset="0"/>
              </a:rPr>
              <a:t>;</a:t>
            </a:r>
          </a:p>
          <a:p>
            <a:pPr>
              <a:spcAft>
                <a:spcPts val="120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65404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3.0 * 4.0 </a:t>
            </a:r>
            <a:r>
              <a:rPr lang="en-US" sz="2200" b="1" dirty="0">
                <a:solidFill>
                  <a:schemeClr val="tx1"/>
                </a:solidFill>
              </a:rPr>
              <a:t>= </a:t>
            </a:r>
            <a:r>
              <a:rPr lang="en-US" sz="2200" b="1" dirty="0" smtClean="0">
                <a:solidFill>
                  <a:schemeClr val="tx1"/>
                </a:solidFill>
              </a:rPr>
              <a:t>12.0</a:t>
            </a:r>
            <a:endParaRPr lang="ru-RU" sz="2200" b="1" dirty="0">
              <a:solidFill>
                <a:schemeClr val="tx1"/>
              </a:solidFill>
            </a:endParaRPr>
          </a:p>
        </p:txBody>
      </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94</a:t>
            </a:fld>
            <a:endParaRPr lang="en-US"/>
          </a:p>
        </p:txBody>
      </p:sp>
      <p:sp>
        <p:nvSpPr>
          <p:cNvPr id="5" name="Rectangle 2"/>
          <p:cNvSpPr txBox="1">
            <a:spLocks noChangeArrowheads="1"/>
          </p:cNvSpPr>
          <p:nvPr/>
        </p:nvSpPr>
        <p:spPr>
          <a:xfrm>
            <a:off x="251520" y="332656"/>
            <a:ext cx="8640960" cy="86409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Приоритеты арифметических операций </a:t>
            </a:r>
          </a:p>
          <a:p>
            <a:endParaRPr lang="ru-RU" b="1" dirty="0">
              <a:solidFill>
                <a:schemeClr val="tx1">
                  <a:lumMod val="50000"/>
                  <a:lumOff val="50000"/>
                </a:schemeClr>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338609872"/>
              </p:ext>
            </p:extLst>
          </p:nvPr>
        </p:nvGraphicFramePr>
        <p:xfrm>
          <a:off x="5616116" y="3897052"/>
          <a:ext cx="2246814"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dirty="0" smtClean="0">
                          <a:latin typeface="Consolas" panose="020B0609020204030204" pitchFamily="49" charset="0"/>
                          <a:cs typeface="Consolas" panose="020B0609020204030204" pitchFamily="49" charset="0"/>
                        </a:rPr>
                        <a:t>3</a:t>
                      </a:r>
                      <a:r>
                        <a:rPr lang="ru-RU" sz="2200" dirty="0" smtClean="0">
                          <a:latin typeface="Consolas" panose="020B0609020204030204" pitchFamily="49" charset="0"/>
                          <a:cs typeface="Consolas" panose="020B0609020204030204" pitchFamily="49" charset="0"/>
                        </a:rPr>
                        <a:t>.0</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Прямоугольник 12"/>
          <p:cNvSpPr/>
          <p:nvPr/>
        </p:nvSpPr>
        <p:spPr>
          <a:xfrm>
            <a:off x="431540" y="4257092"/>
            <a:ext cx="4572508" cy="1908212"/>
          </a:xfrm>
          <a:prstGeom prst="rect">
            <a:avLst/>
          </a:prstGeom>
          <a:ln w="19050">
            <a:solidFill>
              <a:schemeClr val="accent1"/>
            </a:solidFill>
          </a:ln>
        </p:spPr>
        <p:txBody>
          <a:bodyPr wrap="square">
            <a:noAutofit/>
          </a:bodyPr>
          <a:lstStyle/>
          <a:p>
            <a:r>
              <a:rPr lang="ru-RU" sz="2200" dirty="0">
                <a:highlight>
                  <a:srgbClr val="FFFFFF"/>
                </a:highlight>
                <a:latin typeface="Consolas" panose="020B0609020204030204" pitchFamily="49" charset="0"/>
              </a:rPr>
              <a:t>Порядок выполнения операций:</a:t>
            </a:r>
          </a:p>
          <a:p>
            <a:pPr marL="457200" indent="-457200">
              <a:buAutoNum type="arabicParenR"/>
            </a:pP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x</a:t>
            </a:r>
            <a:endParaRPr lang="en-US" sz="2200" dirty="0">
              <a:solidFill>
                <a:srgbClr val="000000"/>
              </a:solidFill>
              <a:highlight>
                <a:srgbClr val="FFFFFF"/>
              </a:highlight>
              <a:latin typeface="Consolas" panose="020B0609020204030204" pitchFamily="49" charset="0"/>
            </a:endParaRPr>
          </a:p>
          <a:p>
            <a:r>
              <a:rPr lang="en-US" sz="2200" dirty="0" smtClean="0">
                <a:highlight>
                  <a:srgbClr val="FFFFFF"/>
                </a:highlight>
                <a:latin typeface="Consolas" panose="020B0609020204030204" pitchFamily="49" charset="0"/>
              </a:rPr>
              <a:t>2) &lt;</a:t>
            </a:r>
            <a:r>
              <a:rPr lang="ru-RU" sz="2200" dirty="0" smtClean="0">
                <a:highlight>
                  <a:srgbClr val="FFFFFF"/>
                </a:highlight>
                <a:latin typeface="Consolas" panose="020B0609020204030204" pitchFamily="49" charset="0"/>
              </a:rPr>
              <a:t>значение в регистре</a:t>
            </a:r>
            <a:r>
              <a:rPr lang="en-US" sz="2200" dirty="0" smtClean="0">
                <a:highlight>
                  <a:srgbClr val="FFFFFF"/>
                </a:highlight>
                <a:latin typeface="Consolas" panose="020B0609020204030204" pitchFamily="49" charset="0"/>
              </a:rPr>
              <a:t>&gt; * 4</a:t>
            </a:r>
          </a:p>
        </p:txBody>
      </p:sp>
      <p:sp>
        <p:nvSpPr>
          <p:cNvPr id="19" name="Прямоугольник 18"/>
          <p:cNvSpPr/>
          <p:nvPr/>
        </p:nvSpPr>
        <p:spPr>
          <a:xfrm>
            <a:off x="431540" y="1628800"/>
            <a:ext cx="3060340" cy="2277547"/>
          </a:xfrm>
          <a:prstGeom prst="rect">
            <a:avLst/>
          </a:prstGeom>
          <a:ln w="19050">
            <a:solidFill>
              <a:schemeClr val="accent1"/>
            </a:solidFill>
          </a:ln>
        </p:spPr>
        <p:txBody>
          <a:bodyPr wrap="square">
            <a:noAutofit/>
          </a:bodyPr>
          <a:lstStyle/>
          <a:p>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a:t>
            </a:r>
          </a:p>
          <a:p>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4</a:t>
            </a:r>
            <a:r>
              <a:rPr lang="en-US" sz="2200" dirty="0">
                <a:solidFill>
                  <a:srgbClr val="000000"/>
                </a:solidFill>
                <a:highlight>
                  <a:srgbClr val="FFFFFF"/>
                </a:highlight>
                <a:latin typeface="Consolas" panose="020B0609020204030204" pitchFamily="49" charset="0"/>
              </a:rPr>
              <a:t>;</a:t>
            </a:r>
          </a:p>
          <a:p>
            <a:pPr>
              <a:spcAft>
                <a:spcPts val="120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0038010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Группа 24"/>
          <p:cNvGrpSpPr/>
          <p:nvPr/>
        </p:nvGrpSpPr>
        <p:grpSpPr>
          <a:xfrm>
            <a:off x="6732240" y="1556792"/>
            <a:ext cx="1908212" cy="2340260"/>
            <a:chOff x="5680776" y="1556792"/>
            <a:chExt cx="2959676" cy="2340260"/>
          </a:xfrm>
        </p:grpSpPr>
        <p:grpSp>
          <p:nvGrpSpPr>
            <p:cNvPr id="24" name="Группа 23"/>
            <p:cNvGrpSpPr/>
            <p:nvPr/>
          </p:nvGrpSpPr>
          <p:grpSpPr>
            <a:xfrm>
              <a:off x="5680776" y="1556792"/>
              <a:ext cx="2959676" cy="1260140"/>
              <a:chOff x="5680776" y="1556792"/>
              <a:chExt cx="2959676" cy="1260140"/>
            </a:xfrm>
          </p:grpSpPr>
          <p:cxnSp>
            <p:nvCxnSpPr>
              <p:cNvPr id="10" name="Прямая со стрелкой 9"/>
              <p:cNvCxnSpPr/>
              <p:nvPr/>
            </p:nvCxnSpPr>
            <p:spPr>
              <a:xfrm flipV="1">
                <a:off x="8026180" y="1556792"/>
                <a:ext cx="614272" cy="2254"/>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5680776" y="2816932"/>
                <a:ext cx="2959676" cy="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8640452" y="1556792"/>
                <a:ext cx="0" cy="1260140"/>
              </a:xfrm>
              <a:prstGeom prst="straightConnector1">
                <a:avLst/>
              </a:prstGeom>
              <a:ln w="25400" cap="rnd">
                <a:solidFill>
                  <a:schemeClr val="accent1"/>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14" name="Прямая со стрелкой 13"/>
            <p:cNvCxnSpPr/>
            <p:nvPr/>
          </p:nvCxnSpPr>
          <p:spPr>
            <a:xfrm>
              <a:off x="5680776" y="2816932"/>
              <a:ext cx="0" cy="1080120"/>
            </a:xfrm>
            <a:prstGeom prst="straightConnector1">
              <a:avLst/>
            </a:prstGeom>
            <a:ln w="25400" cap="rnd">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grpSp>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95</a:t>
            </a:fld>
            <a:endParaRPr lang="en-US"/>
          </a:p>
        </p:txBody>
      </p:sp>
      <p:sp>
        <p:nvSpPr>
          <p:cNvPr id="5" name="Rectangle 2"/>
          <p:cNvSpPr txBox="1">
            <a:spLocks noChangeArrowheads="1"/>
          </p:cNvSpPr>
          <p:nvPr/>
        </p:nvSpPr>
        <p:spPr>
          <a:xfrm>
            <a:off x="251520" y="332656"/>
            <a:ext cx="8640960" cy="86409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Приоритеты арифметических операций </a:t>
            </a:r>
          </a:p>
          <a:p>
            <a:endParaRPr lang="ru-RU" b="1" dirty="0">
              <a:solidFill>
                <a:schemeClr val="tx1">
                  <a:lumMod val="50000"/>
                  <a:lumOff val="50000"/>
                </a:schemeClr>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156547637"/>
              </p:ext>
            </p:extLst>
          </p:nvPr>
        </p:nvGraphicFramePr>
        <p:xfrm>
          <a:off x="5616116" y="3897052"/>
          <a:ext cx="2246814"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dirty="0" smtClean="0">
                          <a:latin typeface="Consolas" panose="020B0609020204030204" pitchFamily="49" charset="0"/>
                          <a:cs typeface="Consolas" panose="020B0609020204030204" pitchFamily="49" charset="0"/>
                        </a:rPr>
                        <a:t>2.0</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3" name="Прямоугольник 12"/>
          <p:cNvSpPr/>
          <p:nvPr/>
        </p:nvSpPr>
        <p:spPr>
          <a:xfrm>
            <a:off x="431540" y="4257092"/>
            <a:ext cx="4572508" cy="1908212"/>
          </a:xfrm>
          <a:prstGeom prst="rect">
            <a:avLst/>
          </a:prstGeom>
          <a:ln w="19050">
            <a:solidFill>
              <a:schemeClr val="accent1"/>
            </a:solidFill>
          </a:ln>
        </p:spPr>
        <p:txBody>
          <a:bodyPr wrap="square">
            <a:noAutofit/>
          </a:bodyPr>
          <a:lstStyle/>
          <a:p>
            <a:r>
              <a:rPr lang="ru-RU" sz="2200" dirty="0">
                <a:highlight>
                  <a:srgbClr val="FFFFFF"/>
                </a:highlight>
                <a:latin typeface="Consolas" panose="020B0609020204030204" pitchFamily="49" charset="0"/>
              </a:rPr>
              <a:t>Порядок выполнения операций:</a:t>
            </a:r>
          </a:p>
          <a:p>
            <a:pPr marL="457200" indent="-457200">
              <a:buAutoNum type="arabicParenR"/>
            </a:pP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x</a:t>
            </a:r>
            <a:endParaRPr lang="en-US" sz="2200" dirty="0">
              <a:solidFill>
                <a:srgbClr val="000000"/>
              </a:solidFill>
              <a:highlight>
                <a:srgbClr val="FFFFFF"/>
              </a:highlight>
              <a:latin typeface="Consolas" panose="020B0609020204030204" pitchFamily="49" charset="0"/>
            </a:endParaRPr>
          </a:p>
          <a:p>
            <a:r>
              <a:rPr lang="en-US" sz="2200" dirty="0">
                <a:highlight>
                  <a:srgbClr val="FFFFFF"/>
                </a:highlight>
                <a:latin typeface="Consolas" panose="020B0609020204030204" pitchFamily="49" charset="0"/>
              </a:rPr>
              <a:t>2) &lt;</a:t>
            </a:r>
            <a:r>
              <a:rPr lang="ru-RU" sz="2200" dirty="0">
                <a:highlight>
                  <a:srgbClr val="FFFFFF"/>
                </a:highlight>
                <a:latin typeface="Consolas" panose="020B0609020204030204" pitchFamily="49" charset="0"/>
              </a:rPr>
              <a:t>значение в регистре</a:t>
            </a:r>
            <a:r>
              <a:rPr lang="en-US" sz="2200" dirty="0">
                <a:highlight>
                  <a:srgbClr val="FFFFFF"/>
                </a:highlight>
                <a:latin typeface="Consolas" panose="020B0609020204030204" pitchFamily="49" charset="0"/>
              </a:rPr>
              <a:t>&gt; * 4</a:t>
            </a:r>
          </a:p>
          <a:p>
            <a:r>
              <a:rPr lang="en-US" sz="2200" dirty="0" smtClean="0">
                <a:solidFill>
                  <a:srgbClr val="000000"/>
                </a:solidFill>
                <a:highlight>
                  <a:srgbClr val="FFFFFF"/>
                </a:highlight>
                <a:latin typeface="Consolas" panose="020B0609020204030204" pitchFamily="49" charset="0"/>
              </a:rPr>
              <a:t>3) x = </a:t>
            </a:r>
            <a:r>
              <a:rPr lang="en-US" sz="2200" dirty="0">
                <a:highlight>
                  <a:srgbClr val="FFFFFF"/>
                </a:highlight>
                <a:latin typeface="Consolas" panose="020B0609020204030204" pitchFamily="49" charset="0"/>
              </a:rPr>
              <a:t>&lt;</a:t>
            </a:r>
            <a:r>
              <a:rPr lang="ru-RU" sz="2200" dirty="0">
                <a:highlight>
                  <a:srgbClr val="FFFFFF"/>
                </a:highlight>
                <a:latin typeface="Consolas" panose="020B0609020204030204" pitchFamily="49" charset="0"/>
              </a:rPr>
              <a:t>значение в регистре</a:t>
            </a:r>
            <a:r>
              <a:rPr lang="en-US" sz="2200" dirty="0">
                <a:highlight>
                  <a:srgbClr val="FFFFFF"/>
                </a:highlight>
                <a:latin typeface="Consolas" panose="020B0609020204030204" pitchFamily="49" charset="0"/>
              </a:rPr>
              <a:t>&gt;</a:t>
            </a:r>
            <a:endParaRPr lang="pl-PL" sz="2200" dirty="0" smtClean="0">
              <a:solidFill>
                <a:srgbClr val="000000"/>
              </a:solidFill>
              <a:highlight>
                <a:srgbClr val="FFFFFF"/>
              </a:highlight>
              <a:latin typeface="Consolas" panose="020B0609020204030204" pitchFamily="49" charset="0"/>
            </a:endParaRPr>
          </a:p>
        </p:txBody>
      </p:sp>
      <p:sp>
        <p:nvSpPr>
          <p:cNvPr id="19" name="Прямоугольник 18"/>
          <p:cNvSpPr/>
          <p:nvPr/>
        </p:nvSpPr>
        <p:spPr>
          <a:xfrm>
            <a:off x="431540" y="1628800"/>
            <a:ext cx="3060340" cy="2277547"/>
          </a:xfrm>
          <a:prstGeom prst="rect">
            <a:avLst/>
          </a:prstGeom>
          <a:ln w="19050">
            <a:solidFill>
              <a:schemeClr val="accent1"/>
            </a:solidFill>
          </a:ln>
        </p:spPr>
        <p:txBody>
          <a:bodyPr wrap="square">
            <a:noAutofit/>
          </a:bodyPr>
          <a:lstStyle/>
          <a:p>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a:t>
            </a:r>
          </a:p>
          <a:p>
            <a:r>
              <a:rPr lang="en-US" sz="2200" u="sng" dirty="0" smtClean="0">
                <a:solidFill>
                  <a:srgbClr val="000080"/>
                </a:solidFill>
                <a:highlight>
                  <a:srgbClr val="FFFFFF"/>
                </a:highlight>
                <a:latin typeface="Consolas" panose="020B0609020204030204" pitchFamily="49" charset="0"/>
              </a:rPr>
              <a:t>x</a:t>
            </a:r>
            <a:r>
              <a:rPr lang="en-US" sz="2200" u="sng" dirty="0" smtClean="0">
                <a:solidFill>
                  <a:srgbClr val="000000"/>
                </a:solidFill>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4;</a:t>
            </a:r>
          </a:p>
          <a:p>
            <a:pPr>
              <a:spcAft>
                <a:spcPts val="120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26" name="Скругленный прямоугольник 25"/>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3.0 * 4.0 </a:t>
            </a:r>
            <a:r>
              <a:rPr lang="en-US" sz="2200" b="1" dirty="0">
                <a:solidFill>
                  <a:schemeClr val="tx1"/>
                </a:solidFill>
              </a:rPr>
              <a:t>= </a:t>
            </a:r>
            <a:r>
              <a:rPr lang="en-US" sz="2200" b="1" dirty="0" smtClean="0">
                <a:solidFill>
                  <a:schemeClr val="tx1"/>
                </a:solidFill>
              </a:rPr>
              <a:t>12.0</a:t>
            </a:r>
            <a:endParaRPr lang="ru-RU" sz="2200" b="1" dirty="0">
              <a:solidFill>
                <a:schemeClr val="tx1"/>
              </a:solidFill>
            </a:endParaRPr>
          </a:p>
        </p:txBody>
      </p:sp>
      <p:sp>
        <p:nvSpPr>
          <p:cNvPr id="23" name="TextBox 22"/>
          <p:cNvSpPr txBox="1"/>
          <p:nvPr/>
        </p:nvSpPr>
        <p:spPr>
          <a:xfrm>
            <a:off x="6408204" y="3933056"/>
            <a:ext cx="684076" cy="360040"/>
          </a:xfrm>
          <a:prstGeom prst="rect">
            <a:avLst/>
          </a:prstGeom>
          <a:solidFill>
            <a:schemeClr val="bg1"/>
          </a:solidFill>
        </p:spPr>
        <p:txBody>
          <a:bodyPr wrap="square" lIns="0" tIns="36000" rIns="0" bIns="36000" rtlCol="0" anchor="ctr">
            <a:noAutofit/>
          </a:bodyPr>
          <a:lstStyle/>
          <a:p>
            <a:pPr algn="ctr" defTabSz="914400"/>
            <a:r>
              <a:rPr lang="en-US" sz="2200" b="1" dirty="0" smtClean="0">
                <a:solidFill>
                  <a:schemeClr val="dk1"/>
                </a:solidFill>
                <a:latin typeface="Consolas" panose="020B0609020204030204" pitchFamily="49" charset="0"/>
                <a:cs typeface="Consolas" panose="020B0609020204030204" pitchFamily="49" charset="0"/>
              </a:rPr>
              <a:t>12</a:t>
            </a:r>
            <a:r>
              <a:rPr lang="ru-RU" sz="2200" b="1" dirty="0" smtClean="0">
                <a:solidFill>
                  <a:schemeClr val="dk1"/>
                </a:solidFill>
                <a:latin typeface="Consolas" panose="020B0609020204030204" pitchFamily="49" charset="0"/>
                <a:cs typeface="Consolas" panose="020B0609020204030204" pitchFamily="49" charset="0"/>
              </a:rPr>
              <a:t>.</a:t>
            </a:r>
            <a:r>
              <a:rPr lang="en-US" sz="2200" b="1" dirty="0" smtClean="0">
                <a:solidFill>
                  <a:schemeClr val="dk1"/>
                </a:solidFill>
                <a:latin typeface="Consolas" panose="020B0609020204030204" pitchFamily="49" charset="0"/>
                <a:cs typeface="Consolas" panose="020B0609020204030204" pitchFamily="49" charset="0"/>
              </a:rPr>
              <a:t>0</a:t>
            </a:r>
            <a:endParaRPr lang="ru-RU" sz="2200" b="1" dirty="0">
              <a:solidFill>
                <a:schemeClr val="dk1"/>
              </a:solidFill>
              <a:latin typeface="Consolas" panose="020B0609020204030204" pitchFamily="49" charset="0"/>
              <a:cs typeface="Consolas" panose="020B0609020204030204" pitchFamily="49" charset="0"/>
            </a:endParaRPr>
          </a:p>
        </p:txBody>
      </p:sp>
      <p:sp>
        <p:nvSpPr>
          <p:cNvPr id="27" name="Прямоугольник 26"/>
          <p:cNvSpPr/>
          <p:nvPr/>
        </p:nvSpPr>
        <p:spPr>
          <a:xfrm>
            <a:off x="3707904" y="2312876"/>
            <a:ext cx="1584176" cy="1620180"/>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12</a:t>
            </a:r>
          </a:p>
          <a:p>
            <a:pPr lvl="0"/>
            <a:endPar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245860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96</a:t>
            </a:fld>
            <a:endParaRPr lang="en-US"/>
          </a:p>
        </p:txBody>
      </p:sp>
      <p:sp>
        <p:nvSpPr>
          <p:cNvPr id="5" name="Rectangle 2"/>
          <p:cNvSpPr txBox="1">
            <a:spLocks noChangeArrowheads="1"/>
          </p:cNvSpPr>
          <p:nvPr/>
        </p:nvSpPr>
        <p:spPr>
          <a:xfrm>
            <a:off x="251520" y="332656"/>
            <a:ext cx="8640960" cy="86409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Приоритеты арифметических операций </a:t>
            </a:r>
          </a:p>
          <a:p>
            <a:endParaRPr lang="ru-RU" b="1" dirty="0">
              <a:solidFill>
                <a:schemeClr val="tx1">
                  <a:lumMod val="50000"/>
                  <a:lumOff val="50000"/>
                </a:schemeClr>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156547637"/>
              </p:ext>
            </p:extLst>
          </p:nvPr>
        </p:nvGraphicFramePr>
        <p:xfrm>
          <a:off x="5616116" y="3897052"/>
          <a:ext cx="2246814" cy="853440"/>
        </p:xfrm>
        <a:graphic>
          <a:graphicData uri="http://schemas.openxmlformats.org/drawingml/2006/table">
            <a:tbl>
              <a:tblPr>
                <a:tableStyleId>{5C22544A-7EE6-4342-B048-85BDC9FD1C3A}</a:tableStyleId>
              </a:tblPr>
              <a:tblGrid>
                <a:gridCol w="748938">
                  <a:extLst>
                    <a:ext uri="{9D8B030D-6E8A-4147-A177-3AD203B41FA5}">
                      <a16:colId xmlns="" xmlns:a16="http://schemas.microsoft.com/office/drawing/2014/main" val="20000"/>
                    </a:ext>
                  </a:extLst>
                </a:gridCol>
                <a:gridCol w="748938">
                  <a:extLst>
                    <a:ext uri="{9D8B030D-6E8A-4147-A177-3AD203B41FA5}">
                      <a16:colId xmlns="" xmlns:a16="http://schemas.microsoft.com/office/drawing/2014/main" val="20001"/>
                    </a:ext>
                  </a:extLst>
                </a:gridCol>
                <a:gridCol w="748938">
                  <a:extLst>
                    <a:ext uri="{9D8B030D-6E8A-4147-A177-3AD203B41FA5}">
                      <a16:colId xmlns="" xmlns:a16="http://schemas.microsoft.com/office/drawing/2014/main" val="20004"/>
                    </a:ext>
                  </a:extLst>
                </a:gridCol>
              </a:tblGrid>
              <a:tr h="315406">
                <a:tc>
                  <a:txBody>
                    <a:bodyPr/>
                    <a:lstStyle/>
                    <a:p>
                      <a:pPr algn="ct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dirty="0" smtClean="0">
                          <a:latin typeface="Consolas" panose="020B0609020204030204" pitchFamily="49" charset="0"/>
                          <a:cs typeface="Consolas" panose="020B0609020204030204" pitchFamily="49" charset="0"/>
                        </a:rPr>
                        <a:t>2.0</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4715">
                <a:tc>
                  <a:txBody>
                    <a:bodyPr/>
                    <a:lstStyle/>
                    <a:p>
                      <a:pPr algn="ctr"/>
                      <a:r>
                        <a:rPr lang="en-US" sz="2200" b="1" i="0" dirty="0" smtClean="0">
                          <a:latin typeface="Consolas" panose="020B0609020204030204" pitchFamily="49" charset="0"/>
                          <a:cs typeface="Consolas" panose="020B0609020204030204" pitchFamily="49" charset="0"/>
                        </a:rPr>
                        <a:t>…</a:t>
                      </a:r>
                      <a:endParaRPr lang="ru-RU" sz="2200" b="1" i="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smtClean="0">
                          <a:solidFill>
                            <a:srgbClr val="000080"/>
                          </a:solidFill>
                          <a:latin typeface="Consolas" panose="020B0609020204030204" pitchFamily="49" charset="0"/>
                          <a:cs typeface="Consolas" panose="020B0609020204030204" pitchFamily="49" charset="0"/>
                        </a:rPr>
                        <a:t>x</a:t>
                      </a:r>
                      <a:endParaRPr lang="ru-RU" sz="2200">
                        <a:solidFill>
                          <a:srgbClr val="000080"/>
                        </a:solidFill>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200" dirty="0" smtClean="0">
                          <a:latin typeface="Consolas" panose="020B0609020204030204" pitchFamily="49" charset="0"/>
                          <a:cs typeface="Consolas" panose="020B0609020204030204" pitchFamily="49" charset="0"/>
                        </a:rPr>
                        <a:t>…</a:t>
                      </a:r>
                      <a:endParaRPr lang="ru-RU" sz="2200" dirty="0">
                        <a:latin typeface="Consolas" panose="020B0609020204030204" pitchFamily="49" charset="0"/>
                        <a:cs typeface="Consolas" panose="020B0609020204030204" pitchFamily="49"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9" name="Прямоугольник 18"/>
          <p:cNvSpPr/>
          <p:nvPr/>
        </p:nvSpPr>
        <p:spPr>
          <a:xfrm>
            <a:off x="431540" y="1628800"/>
            <a:ext cx="3060340" cy="2277547"/>
          </a:xfrm>
          <a:prstGeom prst="rect">
            <a:avLst/>
          </a:prstGeom>
          <a:ln w="19050">
            <a:solidFill>
              <a:schemeClr val="accent1"/>
            </a:solidFill>
          </a:ln>
        </p:spPr>
        <p:txBody>
          <a:bodyPr wrap="square">
            <a:noAutofit/>
          </a:bodyPr>
          <a:lstStyle/>
          <a:p>
            <a:r>
              <a:rPr lang="en-US" sz="2200" dirty="0">
                <a:solidFill>
                  <a:srgbClr val="0000FF"/>
                </a:solidFill>
                <a:highlight>
                  <a:srgbClr val="FFFFFF"/>
                </a:highlight>
                <a:latin typeface="Consolas" panose="020B0609020204030204" pitchFamily="49" charset="0"/>
              </a:rPr>
              <a:t>float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2;</a:t>
            </a:r>
          </a:p>
          <a:p>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4;</a:t>
            </a:r>
          </a:p>
          <a:p>
            <a:pPr>
              <a:spcAft>
                <a:spcPts val="1200"/>
              </a:spcAft>
            </a:pP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r>
              <a:rPr lang="en-US" sz="2200" dirty="0" smtClean="0">
                <a:solidFill>
                  <a:srgbClr val="000080"/>
                </a:solidFill>
                <a:highlight>
                  <a:srgbClr val="FFFFFF"/>
                </a:highlight>
                <a:latin typeface="Consolas" panose="020B0609020204030204" pitchFamily="49" charset="0"/>
              </a:rPr>
              <a:t>x</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2;</a:t>
            </a:r>
          </a:p>
          <a:p>
            <a:r>
              <a:rPr lang="en-US" sz="2200" u="sng" dirty="0" smtClean="0">
                <a:solidFill>
                  <a:srgbClr val="000080"/>
                </a:solidFill>
                <a:highlight>
                  <a:srgbClr val="FFFFFF"/>
                </a:highlight>
                <a:latin typeface="Consolas" panose="020B0609020204030204" pitchFamily="49" charset="0"/>
              </a:rPr>
              <a:t>x</a:t>
            </a:r>
            <a:r>
              <a:rPr lang="en-US" sz="2200" u="sng" dirty="0" smtClean="0">
                <a:solidFill>
                  <a:srgbClr val="000000"/>
                </a:solidFill>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a:t>
            </a:r>
            <a:r>
              <a:rPr lang="en-US" sz="2200" u="sng" dirty="0">
                <a:solidFill>
                  <a:srgbClr val="000080"/>
                </a:solidFill>
                <a:highlight>
                  <a:srgbClr val="FFFFFF"/>
                </a:highlight>
                <a:latin typeface="Consolas" panose="020B0609020204030204" pitchFamily="49" charset="0"/>
              </a:rPr>
              <a:t>x</a:t>
            </a:r>
            <a:r>
              <a:rPr lang="en-US" sz="2200" u="sng" dirty="0">
                <a:highlight>
                  <a:srgbClr val="FFFFFF"/>
                </a:highlight>
                <a:latin typeface="Consolas" panose="020B0609020204030204" pitchFamily="49" charset="0"/>
              </a:rPr>
              <a:t>++ </a:t>
            </a:r>
            <a:r>
              <a:rPr lang="en-US" sz="2200" u="sng" dirty="0">
                <a:solidFill>
                  <a:srgbClr val="000000"/>
                </a:solidFill>
                <a:highlight>
                  <a:srgbClr val="FFFFFF"/>
                </a:highlight>
                <a:latin typeface="Consolas" panose="020B0609020204030204" pitchFamily="49" charset="0"/>
              </a:rPr>
              <a:t>* 4</a:t>
            </a:r>
            <a:r>
              <a:rPr lang="en-US" sz="2200" dirty="0">
                <a:solidFill>
                  <a:srgbClr val="000000"/>
                </a:solidFill>
                <a:highlight>
                  <a:srgbClr val="FFFFFF"/>
                </a:highlight>
                <a:latin typeface="Consolas" panose="020B0609020204030204" pitchFamily="49" charset="0"/>
              </a:rPr>
              <a:t>;</a:t>
            </a:r>
          </a:p>
          <a:p>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26" name="Прямоугольник 25"/>
          <p:cNvSpPr/>
          <p:nvPr/>
        </p:nvSpPr>
        <p:spPr>
          <a:xfrm>
            <a:off x="3707904" y="2312876"/>
            <a:ext cx="1584176" cy="1620180"/>
          </a:xfrm>
          <a:prstGeom prst="rect">
            <a:avLst/>
          </a:prstGeom>
          <a:solidFill>
            <a:schemeClr val="tx1"/>
          </a:solidFill>
        </p:spPr>
        <p:txBody>
          <a:bodyPr wrap="square">
            <a:noAutofit/>
          </a:bodyPr>
          <a:lstStyle/>
          <a:p>
            <a:pPr lvl="0"/>
            <a:r>
              <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12</a:t>
            </a:r>
          </a:p>
          <a:p>
            <a:pPr lvl="0"/>
            <a:endPar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
        <p:nvSpPr>
          <p:cNvPr id="27" name="Скругленный прямоугольник 26"/>
          <p:cNvSpPr/>
          <p:nvPr/>
        </p:nvSpPr>
        <p:spPr>
          <a:xfrm>
            <a:off x="5076056" y="1268760"/>
            <a:ext cx="3168352" cy="580571"/>
          </a:xfrm>
          <a:prstGeom prst="roundRect">
            <a:avLst/>
          </a:prstGeom>
          <a:solidFill>
            <a:schemeClr val="bg1"/>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dirty="0" smtClean="0">
                <a:solidFill>
                  <a:schemeClr val="tx1"/>
                </a:solidFill>
              </a:rPr>
              <a:t>АЛУ</a:t>
            </a:r>
            <a:endParaRPr lang="ru-RU" sz="2200" b="1" dirty="0">
              <a:solidFill>
                <a:schemeClr val="tx1"/>
              </a:solidFill>
            </a:endParaRPr>
          </a:p>
        </p:txBody>
      </p:sp>
      <p:sp>
        <p:nvSpPr>
          <p:cNvPr id="28" name="Скругленный прямоугольник 27"/>
          <p:cNvSpPr/>
          <p:nvPr/>
        </p:nvSpPr>
        <p:spPr>
          <a:xfrm>
            <a:off x="395536" y="4257092"/>
            <a:ext cx="4140460" cy="1332148"/>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200" b="1" dirty="0" smtClean="0">
                <a:solidFill>
                  <a:schemeClr val="tx1"/>
                </a:solidFill>
              </a:rPr>
              <a:t>Неопределённое поведение – лучше избегать</a:t>
            </a:r>
            <a:endParaRPr lang="ru-RU" sz="2200" b="1" dirty="0">
              <a:solidFill>
                <a:schemeClr val="tx1"/>
              </a:solidFill>
            </a:endParaRPr>
          </a:p>
        </p:txBody>
      </p:sp>
    </p:spTree>
    <p:extLst>
      <p:ext uri="{BB962C8B-B14F-4D97-AF65-F5344CB8AC3E}">
        <p14:creationId xmlns:p14="http://schemas.microsoft.com/office/powerpoint/2010/main" val="24379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97</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Арифметические операции с присваиванием</a:t>
            </a:r>
          </a:p>
        </p:txBody>
      </p:sp>
      <p:graphicFrame>
        <p:nvGraphicFramePr>
          <p:cNvPr id="9" name="Таблица 8"/>
          <p:cNvGraphicFramePr>
            <a:graphicFrameLocks noGrp="1"/>
          </p:cNvGraphicFramePr>
          <p:nvPr>
            <p:extLst>
              <p:ext uri="{D42A27DB-BD31-4B8C-83A1-F6EECF244321}">
                <p14:modId xmlns:p14="http://schemas.microsoft.com/office/powerpoint/2010/main" val="3645244542"/>
              </p:ext>
            </p:extLst>
          </p:nvPr>
        </p:nvGraphicFramePr>
        <p:xfrm>
          <a:off x="611560" y="1556792"/>
          <a:ext cx="8064896" cy="2895600"/>
        </p:xfrm>
        <a:graphic>
          <a:graphicData uri="http://schemas.openxmlformats.org/drawingml/2006/table">
            <a:tbl>
              <a:tblPr>
                <a:tableStyleId>{5C22544A-7EE6-4342-B048-85BDC9FD1C3A}</a:tableStyleId>
              </a:tblPr>
              <a:tblGrid>
                <a:gridCol w="1380478">
                  <a:extLst>
                    <a:ext uri="{9D8B030D-6E8A-4147-A177-3AD203B41FA5}">
                      <a16:colId xmlns="" xmlns:a16="http://schemas.microsoft.com/office/drawing/2014/main" val="20000"/>
                    </a:ext>
                  </a:extLst>
                </a:gridCol>
                <a:gridCol w="3632836">
                  <a:extLst>
                    <a:ext uri="{9D8B030D-6E8A-4147-A177-3AD203B41FA5}">
                      <a16:colId xmlns="" xmlns:a16="http://schemas.microsoft.com/office/drawing/2014/main" val="20001"/>
                    </a:ext>
                  </a:extLst>
                </a:gridCol>
                <a:gridCol w="1323390"/>
                <a:gridCol w="1728192"/>
              </a:tblGrid>
              <a:tr h="342392">
                <a:tc>
                  <a:txBody>
                    <a:bodyPr/>
                    <a:lstStyle/>
                    <a:p>
                      <a:r>
                        <a:rPr lang="ru-RU" sz="2200" b="1" dirty="0" smtClean="0"/>
                        <a:t>Оператор</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Действие</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b="1" dirty="0" smtClean="0"/>
                        <a:t>Пример</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200" b="1" dirty="0" smtClean="0"/>
                        <a:t>Эквивалент</a:t>
                      </a:r>
                      <a:endParaRPr lang="ru-RU" sz="2200" b="1"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6697">
                <a:tc>
                  <a:txBody>
                    <a:bodyPr/>
                    <a:lstStyle/>
                    <a:p>
                      <a:pPr algn="ct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сложение</a:t>
                      </a:r>
                      <a:r>
                        <a:rPr lang="ru-RU" sz="2200" baseline="0" smtClean="0"/>
                        <a:t> с замещением</a:t>
                      </a:r>
                      <a:endParaRPr lang="ru-RU" sz="220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2</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2</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66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200" smtClean="0"/>
                        <a:t>вычитание</a:t>
                      </a:r>
                      <a:r>
                        <a:rPr lang="ru-RU" sz="2200" baseline="0" smtClean="0"/>
                        <a:t> с замещением</a:t>
                      </a:r>
                      <a:endParaRPr lang="ru-RU" sz="2200" smtClean="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smtClean="0">
                          <a:latin typeface="Consolas" panose="020B0609020204030204" pitchFamily="49" charset="0"/>
                          <a:cs typeface="Consolas" panose="020B0609020204030204" pitchFamily="49" charset="0"/>
                        </a:rPr>
                        <a:t>x</a:t>
                      </a:r>
                      <a:r>
                        <a:rPr lang="ru-RU" sz="2200" baseline="0" smtClean="0">
                          <a:latin typeface="Consolas" panose="020B0609020204030204" pitchFamily="49" charset="0"/>
                          <a:cs typeface="Consolas" panose="020B0609020204030204" pitchFamily="49" charset="0"/>
                        </a:rPr>
                        <a:t> -</a:t>
                      </a:r>
                      <a:r>
                        <a:rPr lang="en-US" sz="2200" baseline="0" smtClean="0">
                          <a:latin typeface="Consolas" panose="020B0609020204030204" pitchFamily="49" charset="0"/>
                          <a:cs typeface="Consolas" panose="020B0609020204030204" pitchFamily="49" charset="0"/>
                        </a:rPr>
                        <a:t>=</a:t>
                      </a:r>
                      <a:r>
                        <a:rPr lang="ru-RU" sz="2200" baseline="0" smtClean="0">
                          <a:latin typeface="Consolas" panose="020B0609020204030204" pitchFamily="49" charset="0"/>
                          <a:cs typeface="Consolas" panose="020B0609020204030204" pitchFamily="49" charset="0"/>
                        </a:rPr>
                        <a:t> </a:t>
                      </a:r>
                      <a:r>
                        <a:rPr lang="en-US" sz="2200" baseline="0" smtClean="0">
                          <a:latin typeface="Consolas" panose="020B0609020204030204" pitchFamily="49" charset="0"/>
                          <a:cs typeface="Consolas" panose="020B0609020204030204" pitchFamily="49" charset="0"/>
                        </a:rPr>
                        <a:t>2</a:t>
                      </a:r>
                      <a:endParaRPr lang="ru-RU" sz="220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 </a:t>
                      </a:r>
                      <a:r>
                        <a:rPr lang="en-US" sz="2200" baseline="0" dirty="0" smtClean="0">
                          <a:latin typeface="Consolas" panose="020B0609020204030204" pitchFamily="49" charset="0"/>
                          <a:cs typeface="Consolas" panose="020B0609020204030204" pitchFamily="49" charset="0"/>
                        </a:rPr>
                        <a:t>2</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6697">
                <a:tc>
                  <a:txBody>
                    <a:bodyPr/>
                    <a:lstStyle/>
                    <a:p>
                      <a:pPr algn="ct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200" dirty="0" smtClean="0"/>
                        <a:t>умножение</a:t>
                      </a:r>
                      <a:r>
                        <a:rPr lang="ru-RU" sz="2200" baseline="0" dirty="0" smtClean="0"/>
                        <a:t> с замещением</a:t>
                      </a:r>
                      <a:endParaRPr lang="ru-RU" sz="2200" dirty="0" smtClean="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2</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x</a:t>
                      </a:r>
                      <a:r>
                        <a:rPr lang="ru-RU" sz="2200" baseline="0" dirty="0" smtClean="0">
                          <a:latin typeface="Consolas" panose="020B0609020204030204" pitchFamily="49" charset="0"/>
                          <a:cs typeface="Consolas" panose="020B0609020204030204" pitchFamily="49" charset="0"/>
                        </a:rPr>
                        <a:t> * </a:t>
                      </a:r>
                      <a:r>
                        <a:rPr lang="en-US" sz="2200" baseline="0" dirty="0" smtClean="0">
                          <a:latin typeface="Consolas" panose="020B0609020204030204" pitchFamily="49" charset="0"/>
                          <a:cs typeface="Consolas" panose="020B0609020204030204" pitchFamily="49" charset="0"/>
                        </a:rPr>
                        <a:t>2</a:t>
                      </a:r>
                      <a:endParaRPr lang="ru-RU" sz="2200"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6697">
                <a:tc>
                  <a:txBody>
                    <a:bodyPr/>
                    <a:lstStyle/>
                    <a:p>
                      <a:pPr algn="ctr"/>
                      <a:r>
                        <a:rPr lang="en-US"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200" smtClean="0"/>
                        <a:t>деление</a:t>
                      </a:r>
                      <a:r>
                        <a:rPr lang="ru-RU" sz="2200" baseline="0" smtClean="0"/>
                        <a:t> с замещением</a:t>
                      </a:r>
                      <a:endParaRPr lang="ru-RU" sz="2200" smtClean="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smtClean="0">
                          <a:latin typeface="Consolas" panose="020B0609020204030204" pitchFamily="49" charset="0"/>
                          <a:cs typeface="Consolas" panose="020B0609020204030204" pitchFamily="49" charset="0"/>
                        </a:rPr>
                        <a:t>x /= 2</a:t>
                      </a:r>
                      <a:endParaRPr lang="ru-RU" sz="2200" smtClean="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Consolas" panose="020B0609020204030204" pitchFamily="49" charset="0"/>
                          <a:cs typeface="Consolas" panose="020B0609020204030204" pitchFamily="49" charset="0"/>
                        </a:rPr>
                        <a:t>x = x / 2</a:t>
                      </a:r>
                      <a:endParaRPr lang="ru-RU" sz="2200" dirty="0" smtClean="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85144">
                <a:tc>
                  <a:txBody>
                    <a:bodyPr/>
                    <a:lstStyle/>
                    <a:p>
                      <a:pPr algn="ctr"/>
                      <a:r>
                        <a:rPr lang="en-US"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2200" dirty="0" smtClean="0"/>
                        <a:t>деление</a:t>
                      </a:r>
                      <a:r>
                        <a:rPr lang="en-US" sz="2200" dirty="0" smtClean="0"/>
                        <a:t> </a:t>
                      </a:r>
                      <a:r>
                        <a:rPr lang="ru-RU" sz="2200" dirty="0" smtClean="0"/>
                        <a:t>по</a:t>
                      </a:r>
                      <a:r>
                        <a:rPr lang="ru-RU" sz="2200" baseline="0" dirty="0" smtClean="0"/>
                        <a:t> модулю с замещением</a:t>
                      </a:r>
                      <a:endParaRPr lang="ru-RU" sz="2200" dirty="0"/>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aseline="0" smtClean="0">
                          <a:latin typeface="Consolas" panose="020B0609020204030204" pitchFamily="49" charset="0"/>
                          <a:cs typeface="Consolas" panose="020B0609020204030204" pitchFamily="49" charset="0"/>
                        </a:rPr>
                        <a:t>n</a:t>
                      </a:r>
                      <a:r>
                        <a:rPr lang="ru-RU" sz="2200" baseline="0" smtClean="0">
                          <a:latin typeface="Consolas" panose="020B0609020204030204" pitchFamily="49" charset="0"/>
                          <a:cs typeface="Consolas" panose="020B0609020204030204" pitchFamily="49" charset="0"/>
                        </a:rPr>
                        <a:t> %</a:t>
                      </a:r>
                      <a:r>
                        <a:rPr lang="en-US" sz="2200" baseline="0" smtClean="0">
                          <a:latin typeface="Consolas" panose="020B0609020204030204" pitchFamily="49" charset="0"/>
                          <a:cs typeface="Consolas" panose="020B0609020204030204" pitchFamily="49" charset="0"/>
                        </a:rPr>
                        <a:t>=</a:t>
                      </a:r>
                      <a:r>
                        <a:rPr lang="ru-RU" sz="2200" baseline="0" smtClean="0">
                          <a:latin typeface="Consolas" panose="020B0609020204030204" pitchFamily="49" charset="0"/>
                          <a:cs typeface="Consolas" panose="020B0609020204030204" pitchFamily="49" charset="0"/>
                        </a:rPr>
                        <a:t> </a:t>
                      </a:r>
                      <a:r>
                        <a:rPr lang="en-US" sz="2200" baseline="0" smtClean="0">
                          <a:latin typeface="Consolas" panose="020B0609020204030204" pitchFamily="49" charset="0"/>
                          <a:cs typeface="Consolas" panose="020B0609020204030204" pitchFamily="49" charset="0"/>
                        </a:rPr>
                        <a:t>2</a:t>
                      </a:r>
                      <a:endParaRPr lang="ru-RU" sz="220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aseline="0" dirty="0" smtClean="0">
                          <a:latin typeface="Consolas" panose="020B0609020204030204" pitchFamily="49" charset="0"/>
                          <a:cs typeface="Consolas" panose="020B0609020204030204" pitchFamily="49" charset="0"/>
                        </a:rPr>
                        <a:t>n</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a:t>
                      </a:r>
                      <a:r>
                        <a:rPr lang="ru-RU" sz="2200" baseline="0" dirty="0" smtClean="0">
                          <a:latin typeface="Consolas" panose="020B0609020204030204" pitchFamily="49" charset="0"/>
                          <a:cs typeface="Consolas" panose="020B0609020204030204" pitchFamily="49" charset="0"/>
                        </a:rPr>
                        <a:t> </a:t>
                      </a:r>
                      <a:r>
                        <a:rPr lang="en-US" sz="2200" baseline="0" dirty="0" smtClean="0">
                          <a:latin typeface="Consolas" panose="020B0609020204030204" pitchFamily="49" charset="0"/>
                          <a:cs typeface="Consolas" panose="020B0609020204030204" pitchFamily="49" charset="0"/>
                        </a:rPr>
                        <a:t>n</a:t>
                      </a:r>
                      <a:r>
                        <a:rPr lang="ru-RU" sz="2200" baseline="0" dirty="0" smtClean="0">
                          <a:latin typeface="Consolas" panose="020B0609020204030204" pitchFamily="49" charset="0"/>
                          <a:cs typeface="Consolas" panose="020B0609020204030204" pitchFamily="49" charset="0"/>
                        </a:rPr>
                        <a:t> % </a:t>
                      </a:r>
                      <a:r>
                        <a:rPr lang="en-US" sz="2200" baseline="0" dirty="0" smtClean="0">
                          <a:latin typeface="Consolas" panose="020B0609020204030204" pitchFamily="49" charset="0"/>
                          <a:cs typeface="Consolas" panose="020B0609020204030204" pitchFamily="49" charset="0"/>
                        </a:rPr>
                        <a:t>2</a:t>
                      </a:r>
                      <a:endParaRPr lang="ru-RU" sz="2200" dirty="0" smtClean="0">
                        <a:latin typeface="Consolas" panose="020B0609020204030204" pitchFamily="49" charset="0"/>
                        <a:cs typeface="Consolas" panose="020B0609020204030204" pitchFamily="49" charset="0"/>
                      </a:endParaRP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bl>
          </a:graphicData>
        </a:graphic>
      </p:graphicFrame>
      <p:sp>
        <p:nvSpPr>
          <p:cNvPr id="10" name="Прямоугольник 9"/>
          <p:cNvSpPr/>
          <p:nvPr/>
        </p:nvSpPr>
        <p:spPr>
          <a:xfrm>
            <a:off x="1367644" y="4689140"/>
            <a:ext cx="6660740" cy="1508105"/>
          </a:xfrm>
          <a:prstGeom prst="rect">
            <a:avLst/>
          </a:prstGeom>
          <a:ln w="19050">
            <a:solidFill>
              <a:schemeClr val="accent1"/>
            </a:solidFill>
          </a:ln>
        </p:spPr>
        <p:txBody>
          <a:bodyPr wrap="square">
            <a:spAutoFit/>
          </a:bodyPr>
          <a:lstStyle/>
          <a:p>
            <a:r>
              <a:rPr lang="en-US" sz="2200" dirty="0" smtClean="0">
                <a:solidFill>
                  <a:srgbClr val="0000FF"/>
                </a:solidFill>
                <a:latin typeface="Consolas" panose="020B0609020204030204" pitchFamily="49" charset="0"/>
                <a:cs typeface="Consolas" panose="020B0609020204030204" pitchFamily="49" charset="0"/>
              </a:rPr>
              <a:t>double</a:t>
            </a:r>
            <a:r>
              <a:rPr lang="en-US" sz="2200" dirty="0" smtClean="0">
                <a:latin typeface="Consolas" panose="020B0609020204030204" pitchFamily="49" charset="0"/>
                <a:cs typeface="Consolas" panose="020B0609020204030204" pitchFamily="49" charset="0"/>
              </a:rPr>
              <a:t>  </a:t>
            </a:r>
            <a:r>
              <a:rPr lang="en-US" sz="2200" dirty="0" smtClean="0">
                <a:solidFill>
                  <a:srgbClr val="680000"/>
                </a:solidFill>
                <a:latin typeface="Consolas" panose="020B0609020204030204" pitchFamily="49" charset="0"/>
                <a:cs typeface="Consolas" panose="020B0609020204030204" pitchFamily="49" charset="0"/>
              </a:rPr>
              <a:t>x</a:t>
            </a:r>
            <a:r>
              <a:rPr lang="en-US" sz="2200" dirty="0" smtClean="0">
                <a:latin typeface="Consolas" panose="020B0609020204030204" pitchFamily="49" charset="0"/>
                <a:cs typeface="Consolas" panose="020B0609020204030204" pitchFamily="49" charset="0"/>
              </a:rPr>
              <a:t> = 1.2, </a:t>
            </a:r>
            <a:r>
              <a:rPr lang="en-US" sz="2200" dirty="0" smtClean="0">
                <a:solidFill>
                  <a:srgbClr val="680000"/>
                </a:solidFill>
                <a:latin typeface="Consolas" panose="020B0609020204030204" pitchFamily="49" charset="0"/>
                <a:cs typeface="Consolas" panose="020B0609020204030204" pitchFamily="49" charset="0"/>
              </a:rPr>
              <a:t>y</a:t>
            </a:r>
            <a:r>
              <a:rPr lang="en-US" sz="2200" dirty="0" smtClean="0">
                <a:latin typeface="Consolas" panose="020B0609020204030204" pitchFamily="49" charset="0"/>
                <a:cs typeface="Consolas" panose="020B0609020204030204" pitchFamily="49" charset="0"/>
              </a:rPr>
              <a:t> = 4.5, </a:t>
            </a:r>
            <a:r>
              <a:rPr lang="en-US" sz="2200" dirty="0" smtClean="0">
                <a:solidFill>
                  <a:srgbClr val="680000"/>
                </a:solidFill>
                <a:latin typeface="Consolas" panose="020B0609020204030204" pitchFamily="49" charset="0"/>
                <a:cs typeface="Consolas" panose="020B0609020204030204" pitchFamily="49" charset="0"/>
              </a:rPr>
              <a:t>z</a:t>
            </a:r>
            <a:r>
              <a:rPr lang="en-US" sz="2200" dirty="0" smtClean="0">
                <a:latin typeface="Consolas" panose="020B0609020204030204" pitchFamily="49" charset="0"/>
                <a:cs typeface="Consolas" panose="020B0609020204030204" pitchFamily="49" charset="0"/>
              </a:rPr>
              <a:t> = 3.0;  </a:t>
            </a:r>
          </a:p>
          <a:p>
            <a:r>
              <a:rPr lang="en-US" sz="2400" dirty="0" smtClean="0">
                <a:solidFill>
                  <a:srgbClr val="680000"/>
                </a:solidFill>
                <a:latin typeface="Consolas" panose="020B0609020204030204" pitchFamily="49" charset="0"/>
                <a:cs typeface="Consolas" panose="020B0609020204030204" pitchFamily="49" charset="0"/>
              </a:rPr>
              <a:t>x</a:t>
            </a:r>
            <a:r>
              <a:rPr lang="en-US" sz="2400" dirty="0" smtClean="0">
                <a:latin typeface="Consolas" panose="020B0609020204030204" pitchFamily="49" charset="0"/>
                <a:cs typeface="Consolas" panose="020B0609020204030204" pitchFamily="49" charset="0"/>
              </a:rPr>
              <a:t> += </a:t>
            </a:r>
            <a:r>
              <a:rPr lang="en-US" sz="2400" dirty="0" smtClean="0">
                <a:solidFill>
                  <a:srgbClr val="680000"/>
                </a:solidFill>
                <a:latin typeface="Consolas" panose="020B0609020204030204" pitchFamily="49" charset="0"/>
                <a:cs typeface="Consolas" panose="020B0609020204030204" pitchFamily="49" charset="0"/>
              </a:rPr>
              <a:t>y</a:t>
            </a:r>
            <a:r>
              <a:rPr lang="ru-RU" sz="2400" dirty="0" smtClean="0">
                <a:solidFill>
                  <a:srgbClr val="680000"/>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r>
              <a:rPr lang="ru-RU" sz="2400" dirty="0" smtClean="0">
                <a:latin typeface="Consolas" panose="020B0609020204030204" pitchFamily="49" charset="0"/>
                <a:cs typeface="Consolas" panose="020B0609020204030204" pitchFamily="49" charset="0"/>
              </a:rPr>
              <a:t> </a:t>
            </a:r>
            <a:r>
              <a:rPr lang="en-US" sz="2400" dirty="0" smtClean="0">
                <a:solidFill>
                  <a:srgbClr val="680000"/>
                </a:solidFill>
                <a:latin typeface="Consolas" panose="020B0609020204030204" pitchFamily="49" charset="0"/>
                <a:cs typeface="Consolas" panose="020B0609020204030204" pitchFamily="49" charset="0"/>
              </a:rPr>
              <a:t>z</a:t>
            </a:r>
            <a:r>
              <a:rPr lang="en-US" sz="2400" dirty="0" smtClean="0">
                <a:latin typeface="Consolas" panose="020B0609020204030204" pitchFamily="49" charset="0"/>
                <a:cs typeface="Consolas" panose="020B0609020204030204" pitchFamily="49" charset="0"/>
              </a:rPr>
              <a:t>;</a:t>
            </a:r>
          </a:p>
          <a:p>
            <a:r>
              <a:rPr lang="en-US" sz="2200" b="1" dirty="0" smtClean="0">
                <a:solidFill>
                  <a:srgbClr val="008000"/>
                </a:solidFill>
                <a:latin typeface="Consolas" panose="020B0609020204030204" pitchFamily="49" charset="0"/>
                <a:cs typeface="Consolas" panose="020B0609020204030204" pitchFamily="49" charset="0"/>
              </a:rPr>
              <a:t>// </a:t>
            </a:r>
            <a:r>
              <a:rPr lang="ru-RU" sz="2200" dirty="0" smtClean="0">
                <a:solidFill>
                  <a:srgbClr val="008000"/>
                </a:solidFill>
                <a:latin typeface="Consolas" panose="020B0609020204030204" pitchFamily="49" charset="0"/>
                <a:cs typeface="Consolas" panose="020B0609020204030204" pitchFamily="49" charset="0"/>
              </a:rPr>
              <a:t>эквивалентно</a:t>
            </a:r>
            <a:endParaRPr lang="en-US" sz="2200" b="1" dirty="0">
              <a:solidFill>
                <a:srgbClr val="008000"/>
              </a:solidFill>
              <a:latin typeface="Consolas" panose="020B0609020204030204" pitchFamily="49" charset="0"/>
              <a:cs typeface="Consolas" panose="020B0609020204030204" pitchFamily="49" charset="0"/>
            </a:endParaRPr>
          </a:p>
          <a:p>
            <a:r>
              <a:rPr lang="en-US" sz="2400" dirty="0" smtClean="0">
                <a:solidFill>
                  <a:srgbClr val="680000"/>
                </a:solidFill>
                <a:latin typeface="Consolas" panose="020B0609020204030204" pitchFamily="49" charset="0"/>
                <a:cs typeface="Consolas" panose="020B0609020204030204" pitchFamily="49" charset="0"/>
              </a:rPr>
              <a:t>x</a:t>
            </a:r>
            <a:r>
              <a:rPr lang="ru-RU" sz="2400" dirty="0" smtClean="0">
                <a:solidFill>
                  <a:srgbClr val="680000"/>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r>
              <a:rPr lang="ru-RU" sz="2400" dirty="0" smtClean="0">
                <a:latin typeface="Consolas" panose="020B0609020204030204" pitchFamily="49" charset="0"/>
                <a:cs typeface="Consolas" panose="020B0609020204030204" pitchFamily="49" charset="0"/>
              </a:rPr>
              <a:t> </a:t>
            </a:r>
            <a:r>
              <a:rPr lang="en-US" sz="2400" dirty="0" smtClean="0">
                <a:solidFill>
                  <a:srgbClr val="680000"/>
                </a:solidFill>
                <a:latin typeface="Consolas" panose="020B0609020204030204" pitchFamily="49" charset="0"/>
                <a:cs typeface="Consolas" panose="020B0609020204030204" pitchFamily="49" charset="0"/>
              </a:rPr>
              <a:t>x</a:t>
            </a:r>
            <a:r>
              <a:rPr lang="ru-RU" sz="2400" dirty="0" smtClean="0">
                <a:solidFill>
                  <a:srgbClr val="680000"/>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r>
              <a:rPr lang="ru-RU" sz="2400" dirty="0" smtClean="0">
                <a:latin typeface="Consolas" panose="020B0609020204030204" pitchFamily="49" charset="0"/>
                <a:cs typeface="Consolas" panose="020B0609020204030204" pitchFamily="49" charset="0"/>
              </a:rPr>
              <a:t> </a:t>
            </a:r>
            <a:r>
              <a:rPr lang="en-US" sz="2400" dirty="0" smtClean="0">
                <a:solidFill>
                  <a:srgbClr val="680000"/>
                </a:solidFill>
                <a:latin typeface="Consolas" panose="020B0609020204030204" pitchFamily="49" charset="0"/>
                <a:cs typeface="Consolas" panose="020B0609020204030204" pitchFamily="49" charset="0"/>
              </a:rPr>
              <a:t>y</a:t>
            </a:r>
            <a:r>
              <a:rPr lang="ru-RU" sz="2400" dirty="0" smtClean="0">
                <a:solidFill>
                  <a:srgbClr val="680000"/>
                </a:solidFill>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t>
            </a:r>
            <a:r>
              <a:rPr lang="ru-RU" sz="2400" dirty="0" smtClean="0">
                <a:latin typeface="Consolas" panose="020B0609020204030204" pitchFamily="49" charset="0"/>
                <a:cs typeface="Consolas" panose="020B0609020204030204" pitchFamily="49" charset="0"/>
              </a:rPr>
              <a:t> </a:t>
            </a:r>
            <a:r>
              <a:rPr lang="en-US" sz="2400" dirty="0" smtClean="0">
                <a:solidFill>
                  <a:srgbClr val="680000"/>
                </a:solidFill>
                <a:latin typeface="Consolas" panose="020B0609020204030204" pitchFamily="49" charset="0"/>
                <a:cs typeface="Consolas" panose="020B0609020204030204" pitchFamily="49" charset="0"/>
              </a:rPr>
              <a:t>z</a:t>
            </a:r>
            <a:r>
              <a:rPr lang="en-US" sz="2400" dirty="0" smtClean="0">
                <a:latin typeface="Consolas" panose="020B0609020204030204" pitchFamily="49" charset="0"/>
                <a:cs typeface="Consolas" panose="020B0609020204030204" pitchFamily="49" charset="0"/>
              </a:rPr>
              <a:t>;</a:t>
            </a:r>
            <a:r>
              <a:rPr lang="ru-RU" sz="2400" dirty="0" smtClean="0">
                <a:latin typeface="Consolas" panose="020B0609020204030204" pitchFamily="49" charset="0"/>
                <a:cs typeface="Consolas" panose="020B0609020204030204" pitchFamily="49" charset="0"/>
              </a:rPr>
              <a:t>  </a:t>
            </a:r>
            <a:endParaRPr lang="ru-RU" sz="2400" dirty="0">
              <a:latin typeface="Consolas" panose="020B0609020204030204" pitchFamily="49" charset="0"/>
              <a:cs typeface="Consolas" panose="020B0609020204030204" pitchFamily="49" charset="0"/>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166635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98</a:t>
            </a:fld>
            <a:endParaRPr lang="en-US"/>
          </a:p>
        </p:txBody>
      </p:sp>
      <p:sp>
        <p:nvSpPr>
          <p:cNvPr id="5" name="Rectangle 2"/>
          <p:cNvSpPr txBox="1">
            <a:spLocks noChangeArrowheads="1"/>
          </p:cNvSpPr>
          <p:nvPr/>
        </p:nvSpPr>
        <p:spPr>
          <a:xfrm>
            <a:off x="984976" y="699007"/>
            <a:ext cx="3384376"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Операции </a:t>
            </a:r>
            <a:r>
              <a:rPr lang="ru-RU" b="1" smtClean="0">
                <a:solidFill>
                  <a:schemeClr val="tx1">
                    <a:lumMod val="50000"/>
                    <a:lumOff val="50000"/>
                  </a:schemeClr>
                </a:solidFill>
              </a:rPr>
              <a:t>сравнения</a:t>
            </a:r>
            <a:endParaRPr lang="ru-RU" b="1">
              <a:solidFill>
                <a:schemeClr val="tx1">
                  <a:lumMod val="50000"/>
                  <a:lumOff val="50000"/>
                </a:schemeClr>
              </a:solidFill>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825845"/>
              </p:ext>
            </p:extLst>
          </p:nvPr>
        </p:nvGraphicFramePr>
        <p:xfrm>
          <a:off x="323528" y="1664804"/>
          <a:ext cx="3888432" cy="2346960"/>
        </p:xfrm>
        <a:graphic>
          <a:graphicData uri="http://schemas.openxmlformats.org/drawingml/2006/table">
            <a:tbl>
              <a:tblPr>
                <a:tableStyleId>{5C22544A-7EE6-4342-B048-85BDC9FD1C3A}</a:tableStyleId>
              </a:tblPr>
              <a:tblGrid>
                <a:gridCol w="1368151">
                  <a:extLst>
                    <a:ext uri="{9D8B030D-6E8A-4147-A177-3AD203B41FA5}">
                      <a16:colId xmlns="" xmlns:a16="http://schemas.microsoft.com/office/drawing/2014/main" val="20000"/>
                    </a:ext>
                  </a:extLst>
                </a:gridCol>
                <a:gridCol w="2520281">
                  <a:extLst>
                    <a:ext uri="{9D8B030D-6E8A-4147-A177-3AD203B41FA5}">
                      <a16:colId xmlns="" xmlns:a16="http://schemas.microsoft.com/office/drawing/2014/main" val="20001"/>
                    </a:ext>
                  </a:extLst>
                </a:gridCol>
              </a:tblGrid>
              <a:tr h="312452">
                <a:tc>
                  <a:txBody>
                    <a:bodyPr/>
                    <a:lstStyle/>
                    <a:p>
                      <a:r>
                        <a:rPr lang="ru-RU" sz="2200" b="1" dirty="0" smtClean="0"/>
                        <a:t>Оператор</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Действие</a:t>
                      </a:r>
                      <a:endParaRPr lang="ru-RU" sz="2200" b="1"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98433">
                <a:tc>
                  <a:txBody>
                    <a:bodyPr/>
                    <a:lstStyle/>
                    <a:p>
                      <a:pPr algn="ctr"/>
                      <a:r>
                        <a:rPr lang="en-US" sz="2200" dirty="0" smtClean="0">
                          <a:latin typeface="Consolas" panose="020B0609020204030204" pitchFamily="49" charset="0"/>
                          <a:cs typeface="Consolas" panose="020B0609020204030204" pitchFamily="49" charset="0"/>
                        </a:rPr>
                        <a:t>&gt;</a:t>
                      </a:r>
                      <a:endParaRPr lang="ru-RU" sz="2200" b="1" dirty="0">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Больше</a:t>
                      </a:r>
                      <a:r>
                        <a:rPr lang="ru-RU" sz="2200" baseline="0" smtClean="0"/>
                        <a:t> </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984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smtClean="0">
                          <a:latin typeface="Consolas" panose="020B0609020204030204" pitchFamily="49" charset="0"/>
                          <a:cs typeface="Consolas" panose="020B0609020204030204" pitchFamily="49" charset="0"/>
                        </a:rPr>
                        <a:t>&gt;=</a:t>
                      </a:r>
                      <a:endParaRPr lang="ru-RU" sz="2200" b="1">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Больше или равно</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98433">
                <a:tc>
                  <a:txBody>
                    <a:bodyPr/>
                    <a:lstStyle/>
                    <a:p>
                      <a:pPr algn="ctr"/>
                      <a:r>
                        <a:rPr lang="en-US" sz="2200" smtClean="0">
                          <a:latin typeface="Consolas" panose="020B0609020204030204" pitchFamily="49" charset="0"/>
                          <a:cs typeface="Consolas" panose="020B0609020204030204" pitchFamily="49" charset="0"/>
                        </a:rPr>
                        <a:t>&lt;</a:t>
                      </a:r>
                      <a:endParaRPr lang="ru-RU" sz="2200" b="1">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Меньше</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98433">
                <a:tc>
                  <a:txBody>
                    <a:bodyPr/>
                    <a:lstStyle/>
                    <a:p>
                      <a:pPr algn="ctr"/>
                      <a:r>
                        <a:rPr lang="en-US" sz="2200" smtClean="0">
                          <a:latin typeface="Consolas" panose="020B0609020204030204" pitchFamily="49" charset="0"/>
                          <a:cs typeface="Consolas" panose="020B0609020204030204" pitchFamily="49" charset="0"/>
                        </a:rPr>
                        <a:t>&lt;=</a:t>
                      </a:r>
                      <a:endParaRPr lang="ru-RU" sz="2200" b="1">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Меньше или равно</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98433">
                <a:tc>
                  <a:txBody>
                    <a:bodyPr/>
                    <a:lstStyle/>
                    <a:p>
                      <a:pPr algn="ctr"/>
                      <a:r>
                        <a:rPr lang="en-US" sz="2200" smtClean="0">
                          <a:latin typeface="Consolas" panose="020B0609020204030204" pitchFamily="49" charset="0"/>
                          <a:cs typeface="Consolas" panose="020B0609020204030204" pitchFamily="49" charset="0"/>
                        </a:rPr>
                        <a:t>==</a:t>
                      </a:r>
                      <a:endParaRPr lang="ru-RU" sz="2200" b="1">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Равно</a:t>
                      </a:r>
                      <a:r>
                        <a:rPr lang="ru-RU" sz="2200" baseline="0" smtClean="0"/>
                        <a:t> </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98433">
                <a:tc>
                  <a:txBody>
                    <a:bodyPr/>
                    <a:lstStyle/>
                    <a:p>
                      <a:pPr algn="ctr"/>
                      <a:r>
                        <a:rPr lang="en-US"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Не</a:t>
                      </a:r>
                      <a:r>
                        <a:rPr lang="ru-RU" sz="2200" baseline="0" dirty="0" smtClean="0"/>
                        <a:t> равно</a:t>
                      </a:r>
                      <a:endParaRPr lang="ru-RU" sz="2200"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bl>
          </a:graphicData>
        </a:graphic>
      </p:graphicFrame>
      <p:sp>
        <p:nvSpPr>
          <p:cNvPr id="6" name="Прямоугольник 5"/>
          <p:cNvSpPr/>
          <p:nvPr/>
        </p:nvSpPr>
        <p:spPr>
          <a:xfrm>
            <a:off x="719572" y="4185084"/>
            <a:ext cx="3168352" cy="1785104"/>
          </a:xfrm>
          <a:prstGeom prst="rect">
            <a:avLst/>
          </a:prstGeom>
        </p:spPr>
        <p:txBody>
          <a:bodyPr wrap="square">
            <a:spAutoFit/>
          </a:bodyPr>
          <a:lstStyle/>
          <a:p>
            <a:r>
              <a:rPr lang="ru-RU" sz="2200" dirty="0"/>
              <a:t>(операнды – целые</a:t>
            </a:r>
            <a:r>
              <a:rPr lang="ru-RU" sz="2200" dirty="0" smtClean="0"/>
              <a:t>,</a:t>
            </a:r>
            <a:br>
              <a:rPr lang="ru-RU" sz="2200" dirty="0" smtClean="0"/>
            </a:br>
            <a:r>
              <a:rPr lang="ru-RU" sz="2200" dirty="0" smtClean="0"/>
              <a:t> вещественные</a:t>
            </a:r>
            <a:r>
              <a:rPr lang="ru-RU" sz="2200" dirty="0"/>
              <a:t>, булевские, </a:t>
            </a:r>
            <a:br>
              <a:rPr lang="ru-RU" sz="2200" dirty="0"/>
            </a:br>
            <a:r>
              <a:rPr lang="ru-RU" sz="2200" dirty="0" smtClean="0"/>
              <a:t> указательные,</a:t>
            </a:r>
          </a:p>
          <a:p>
            <a:r>
              <a:rPr lang="ru-RU" sz="2200" dirty="0" smtClean="0"/>
              <a:t> результат </a:t>
            </a:r>
            <a:r>
              <a:rPr lang="ru-RU" sz="2200" dirty="0"/>
              <a:t>– булевский) </a:t>
            </a:r>
          </a:p>
        </p:txBody>
      </p:sp>
      <p:graphicFrame>
        <p:nvGraphicFramePr>
          <p:cNvPr id="7" name="Таблица 6"/>
          <p:cNvGraphicFramePr>
            <a:graphicFrameLocks noGrp="1"/>
          </p:cNvGraphicFramePr>
          <p:nvPr>
            <p:extLst>
              <p:ext uri="{D42A27DB-BD31-4B8C-83A1-F6EECF244321}">
                <p14:modId xmlns:p14="http://schemas.microsoft.com/office/powerpoint/2010/main" val="2761954744"/>
              </p:ext>
            </p:extLst>
          </p:nvPr>
        </p:nvGraphicFramePr>
        <p:xfrm>
          <a:off x="4968044" y="1664804"/>
          <a:ext cx="3648780" cy="1341120"/>
        </p:xfrm>
        <a:graphic>
          <a:graphicData uri="http://schemas.openxmlformats.org/drawingml/2006/table">
            <a:tbl>
              <a:tblPr>
                <a:tableStyleId>{5C22544A-7EE6-4342-B048-85BDC9FD1C3A}</a:tableStyleId>
              </a:tblPr>
              <a:tblGrid>
                <a:gridCol w="1332148"/>
                <a:gridCol w="2316632"/>
              </a:tblGrid>
              <a:tr h="332616">
                <a:tc>
                  <a:txBody>
                    <a:bodyPr/>
                    <a:lstStyle/>
                    <a:p>
                      <a:r>
                        <a:rPr lang="ru-RU" sz="2200" b="1" dirty="0" smtClean="0"/>
                        <a:t>Оператор</a:t>
                      </a:r>
                      <a:endParaRPr lang="ru-RU" sz="2200" b="1" dirty="0">
                        <a:solidFill>
                          <a:schemeClr val="bg1"/>
                        </a:solidFill>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b="1" dirty="0" smtClean="0"/>
                        <a:t>Действие</a:t>
                      </a:r>
                      <a:endParaRPr lang="ru-RU" sz="2200" b="1" dirty="0">
                        <a:solidFill>
                          <a:schemeClr val="bg1"/>
                        </a:solidFill>
                      </a:endParaRPr>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1088">
                <a:tc>
                  <a:txBody>
                    <a:bodyPr/>
                    <a:lstStyle/>
                    <a:p>
                      <a:pPr algn="ctr"/>
                      <a:r>
                        <a:rPr lang="en-US" sz="2200" dirty="0" smtClean="0">
                          <a:latin typeface="Consolas" panose="020B0609020204030204" pitchFamily="49" charset="0"/>
                          <a:cs typeface="Consolas" panose="020B0609020204030204" pitchFamily="49" charset="0"/>
                        </a:rPr>
                        <a:t>&amp;&amp;</a:t>
                      </a:r>
                      <a:endParaRPr lang="ru-RU" sz="2200" b="1" dirty="0">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smtClean="0"/>
                        <a:t>Логическое</a:t>
                      </a:r>
                      <a:r>
                        <a:rPr lang="ru-RU" sz="2200" baseline="0" smtClean="0"/>
                        <a:t> И</a:t>
                      </a:r>
                      <a:endParaRPr lang="ru-RU" sz="220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1088">
                <a:tc>
                  <a:txBody>
                    <a:bodyPr/>
                    <a:lstStyle/>
                    <a:p>
                      <a:pPr algn="ctr"/>
                      <a:r>
                        <a:rPr lang="en-US"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Логическое</a:t>
                      </a:r>
                      <a:r>
                        <a:rPr lang="ru-RU" sz="2200" baseline="0" dirty="0" smtClean="0"/>
                        <a:t> ИЛИ</a:t>
                      </a:r>
                      <a:endParaRPr lang="ru-RU" sz="2200"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1088">
                <a:tc>
                  <a:txBody>
                    <a:bodyPr/>
                    <a:lstStyle/>
                    <a:p>
                      <a:pPr algn="ctr"/>
                      <a:r>
                        <a:rPr lang="ru-RU" sz="2200" dirty="0" smtClean="0">
                          <a:latin typeface="Consolas" panose="020B0609020204030204" pitchFamily="49" charset="0"/>
                          <a:cs typeface="Consolas" panose="020B0609020204030204" pitchFamily="49" charset="0"/>
                        </a:rPr>
                        <a:t>!</a:t>
                      </a:r>
                      <a:endParaRPr lang="ru-RU" sz="2200" b="1" dirty="0">
                        <a:latin typeface="Consolas" panose="020B0609020204030204" pitchFamily="49" charset="0"/>
                        <a:cs typeface="Consolas" panose="020B0609020204030204" pitchFamily="49" charset="0"/>
                      </a:endParaRPr>
                    </a:p>
                  </a:txBody>
                  <a:tcPr marL="72000" marR="7200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ru-RU" sz="2200" dirty="0" smtClean="0"/>
                        <a:t>Логическое НЕ</a:t>
                      </a:r>
                      <a:endParaRPr lang="ru-RU" sz="2200" dirty="0"/>
                    </a:p>
                  </a:txBody>
                  <a:tcPr marL="72000" marR="72000" marT="0" marB="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12" name="Rectangle 2"/>
          <p:cNvSpPr txBox="1">
            <a:spLocks noChangeArrowheads="1"/>
          </p:cNvSpPr>
          <p:nvPr/>
        </p:nvSpPr>
        <p:spPr>
          <a:xfrm>
            <a:off x="5345470" y="699007"/>
            <a:ext cx="3384376" cy="86409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a:solidFill>
                  <a:schemeClr val="tx1">
                    <a:lumMod val="50000"/>
                    <a:lumOff val="50000"/>
                  </a:schemeClr>
                </a:solidFill>
              </a:rPr>
              <a:t>Логические операции</a:t>
            </a:r>
          </a:p>
        </p:txBody>
      </p:sp>
      <p:sp>
        <p:nvSpPr>
          <p:cNvPr id="13" name="Прямоугольник 12"/>
          <p:cNvSpPr/>
          <p:nvPr/>
        </p:nvSpPr>
        <p:spPr>
          <a:xfrm>
            <a:off x="4824028" y="3212976"/>
            <a:ext cx="4104456" cy="769441"/>
          </a:xfrm>
          <a:prstGeom prst="rect">
            <a:avLst/>
          </a:prstGeom>
        </p:spPr>
        <p:txBody>
          <a:bodyPr wrap="square">
            <a:spAutoFit/>
          </a:bodyPr>
          <a:lstStyle/>
          <a:p>
            <a:r>
              <a:rPr lang="ru-RU" sz="2200" dirty="0"/>
              <a:t>(операнды – булевские и целые</a:t>
            </a:r>
            <a:r>
              <a:rPr lang="ru-RU" sz="2200" dirty="0" smtClean="0"/>
              <a:t>,</a:t>
            </a:r>
            <a:br>
              <a:rPr lang="ru-RU" sz="2200" dirty="0" smtClean="0"/>
            </a:br>
            <a:r>
              <a:rPr lang="ru-RU" sz="2200" dirty="0" smtClean="0"/>
              <a:t> результат </a:t>
            </a:r>
            <a:r>
              <a:rPr lang="ru-RU" sz="2200" dirty="0"/>
              <a:t>– булевский)</a:t>
            </a:r>
            <a:endParaRPr lang="ru-RU" sz="2200" b="1" dirty="0">
              <a:solidFill>
                <a:schemeClr val="bg1"/>
              </a:solidFill>
            </a:endParaRPr>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Tree>
    <p:extLst>
      <p:ext uri="{BB962C8B-B14F-4D97-AF65-F5344CB8AC3E}">
        <p14:creationId xmlns:p14="http://schemas.microsoft.com/office/powerpoint/2010/main" val="302038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3"/>
          </p:nvPr>
        </p:nvSpPr>
        <p:spPr>
          <a:xfrm>
            <a:off x="2764639" y="6459786"/>
            <a:ext cx="3617103" cy="365125"/>
          </a:xfrm>
        </p:spPr>
        <p:txBody>
          <a:bodyPr/>
          <a:lstStyle/>
          <a:p>
            <a:r>
              <a:rPr lang="ru-RU" dirty="0" smtClean="0"/>
              <a:t>Концепция типа данных</a:t>
            </a:r>
            <a:endParaRPr lang="en-US" dirty="0" smtClean="0"/>
          </a:p>
        </p:txBody>
      </p:sp>
      <p:sp>
        <p:nvSpPr>
          <p:cNvPr id="4" name="Номер слайда 3"/>
          <p:cNvSpPr>
            <a:spLocks noGrp="1"/>
          </p:cNvSpPr>
          <p:nvPr>
            <p:ph type="sldNum" sz="quarter" idx="12"/>
          </p:nvPr>
        </p:nvSpPr>
        <p:spPr/>
        <p:txBody>
          <a:bodyPr/>
          <a:lstStyle/>
          <a:p>
            <a:fld id="{4FAB73BC-B049-4115-A692-8D63A059BFB8}" type="slidenum">
              <a:rPr lang="en-US" smtClean="0"/>
              <a:pPr/>
              <a:t>99</a:t>
            </a:fld>
            <a:endParaRPr lang="en-US"/>
          </a:p>
        </p:txBody>
      </p:sp>
      <p:sp>
        <p:nvSpPr>
          <p:cNvPr id="5" name="Rectangle 2"/>
          <p:cNvSpPr txBox="1">
            <a:spLocks noChangeArrowheads="1"/>
          </p:cNvSpPr>
          <p:nvPr/>
        </p:nvSpPr>
        <p:spPr>
          <a:xfrm>
            <a:off x="611560" y="332656"/>
            <a:ext cx="8087295" cy="8640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a:solidFill>
                  <a:schemeClr val="tx1">
                    <a:lumMod val="50000"/>
                    <a:lumOff val="50000"/>
                  </a:schemeClr>
                </a:solidFill>
              </a:rPr>
              <a:t>Операции сравнения</a:t>
            </a:r>
          </a:p>
        </p:txBody>
      </p:sp>
      <p:sp>
        <p:nvSpPr>
          <p:cNvPr id="6" name="Прямоугольник 5"/>
          <p:cNvSpPr/>
          <p:nvPr/>
        </p:nvSpPr>
        <p:spPr>
          <a:xfrm>
            <a:off x="683568" y="1160748"/>
            <a:ext cx="5904656" cy="5139869"/>
          </a:xfrm>
          <a:prstGeom prst="rect">
            <a:avLst/>
          </a:prstGeom>
        </p:spPr>
        <p:txBody>
          <a:bodyPr wrap="square">
            <a:spAutoFit/>
          </a:bodyPr>
          <a:lstStyle/>
          <a:p>
            <a:pPr>
              <a:tabLst>
                <a:tab pos="2867025" algn="l"/>
                <a:tab pos="5646738" algn="l"/>
              </a:tabLst>
            </a:pP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2;</a:t>
            </a:r>
          </a:p>
          <a:p>
            <a:pPr>
              <a:tabLst>
                <a:tab pos="2867025" algn="l"/>
                <a:tab pos="5646738" algn="l"/>
              </a:tabLst>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j</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5;</a:t>
            </a:r>
            <a:endParaRPr lang="ru-RU" sz="2200" dirty="0" smtClean="0">
              <a:solidFill>
                <a:srgbClr val="0000FF"/>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FF"/>
                </a:solidFill>
                <a:highlight>
                  <a:srgbClr val="FFFFFF"/>
                </a:highlight>
                <a:latin typeface="Consolas" panose="020B0609020204030204" pitchFamily="49" charset="0"/>
              </a:rPr>
              <a:t>int</a:t>
            </a:r>
            <a:r>
              <a:rPr lang="en-US" sz="2200" dirty="0" smtClean="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k</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-3</a:t>
            </a:r>
            <a:r>
              <a:rPr lang="en-US" sz="2200" dirty="0" smtClean="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c1</a:t>
            </a:r>
            <a:r>
              <a:rPr lang="en-US" sz="2200" dirty="0">
                <a:solidFill>
                  <a:srgbClr val="000000"/>
                </a:solidFill>
                <a:highlight>
                  <a:srgbClr val="FFFFFF"/>
                </a:highlight>
                <a:latin typeface="Consolas" panose="020B0609020204030204" pitchFamily="49" charset="0"/>
              </a:rPr>
              <a:t> = </a:t>
            </a:r>
            <a:r>
              <a:rPr lang="en-US" sz="2200" dirty="0">
                <a:solidFill>
                  <a:srgbClr val="800000"/>
                </a:solidFill>
                <a:highlight>
                  <a:srgbClr val="FFFFFF"/>
                </a:highlight>
                <a:latin typeface="Consolas" panose="020B0609020204030204" pitchFamily="49" charset="0"/>
              </a:rPr>
              <a:t>'S'</a:t>
            </a:r>
            <a:r>
              <a:rPr lang="en-US" sz="2200" dirty="0">
                <a:solidFill>
                  <a:srgbClr val="000000"/>
                </a:solidFill>
                <a:highlight>
                  <a:srgbClr val="FFFFFF"/>
                </a:highlight>
                <a:latin typeface="Consolas" panose="020B0609020204030204" pitchFamily="49" charset="0"/>
              </a:rPr>
              <a:t>;</a:t>
            </a:r>
          </a:p>
          <a:p>
            <a:pPr>
              <a:tabLst>
                <a:tab pos="2867025" algn="l"/>
                <a:tab pos="5646738" algn="l"/>
              </a:tabLst>
            </a:pPr>
            <a:r>
              <a:rPr lang="en-US" sz="2200" dirty="0" smtClean="0">
                <a:solidFill>
                  <a:srgbClr val="0000FF"/>
                </a:solidFill>
                <a:highlight>
                  <a:srgbClr val="FFFFFF"/>
                </a:highlight>
                <a:latin typeface="Consolas" panose="020B0609020204030204" pitchFamily="49" charset="0"/>
              </a:rPr>
              <a:t>char</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c2</a:t>
            </a:r>
            <a:r>
              <a:rPr lang="en-US" sz="2200" dirty="0">
                <a:solidFill>
                  <a:srgbClr val="000000"/>
                </a:solidFill>
                <a:highlight>
                  <a:srgbClr val="FFFFFF"/>
                </a:highlight>
                <a:latin typeface="Consolas" panose="020B0609020204030204" pitchFamily="49" charset="0"/>
              </a:rPr>
              <a:t> = </a:t>
            </a:r>
            <a:r>
              <a:rPr lang="en-US" sz="2200" dirty="0">
                <a:solidFill>
                  <a:srgbClr val="800000"/>
                </a:solidFill>
                <a:highlight>
                  <a:srgbClr val="FFFFFF"/>
                </a:highlight>
                <a:latin typeface="Consolas" panose="020B0609020204030204" pitchFamily="49" charset="0"/>
              </a:rPr>
              <a:t>'U'</a:t>
            </a:r>
            <a:r>
              <a:rPr lang="en-US" sz="2200" dirty="0">
                <a:solidFill>
                  <a:srgbClr val="000000"/>
                </a:solidFill>
                <a:highlight>
                  <a:srgbClr val="FFFFFF"/>
                </a:highlight>
                <a:latin typeface="Consolas" panose="020B0609020204030204" pitchFamily="49" charset="0"/>
              </a:rPr>
              <a:t>;</a:t>
            </a:r>
          </a:p>
          <a:p>
            <a:pPr>
              <a:tabLst>
                <a:tab pos="2867025" algn="l"/>
                <a:tab pos="5646738" algn="l"/>
              </a:tabLst>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l</a:t>
            </a:r>
            <a:r>
              <a:rPr lang="en-US" sz="2200" dirty="0">
                <a:solidFill>
                  <a:srgbClr val="000000"/>
                </a:solidFill>
                <a:highlight>
                  <a:srgbClr val="FFFFFF"/>
                </a:highlight>
                <a:latin typeface="Consolas" panose="020B0609020204030204" pitchFamily="49" charset="0"/>
              </a:rPr>
              <a:t> = 1;</a:t>
            </a:r>
          </a:p>
          <a:p>
            <a:pPr>
              <a:spcAft>
                <a:spcPts val="1200"/>
              </a:spcAft>
              <a:tabLst>
                <a:tab pos="2867025" algn="l"/>
                <a:tab pos="5646738" algn="l"/>
              </a:tabLst>
            </a:pPr>
            <a:r>
              <a:rPr lang="en-US" sz="2200" dirty="0" smtClean="0">
                <a:solidFill>
                  <a:srgbClr val="0000FF"/>
                </a:solidFill>
                <a:highlight>
                  <a:srgbClr val="FFFFFF"/>
                </a:highlight>
                <a:latin typeface="Consolas" panose="020B0609020204030204" pitchFamily="49" charset="0"/>
              </a:rPr>
              <a:t>bool</a:t>
            </a:r>
            <a:r>
              <a:rPr lang="en-US" sz="2200" dirty="0" smtClean="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a:t>
            </a:r>
            <a:endParaRPr lang="ru-RU" sz="2200" dirty="0">
              <a:solidFill>
                <a:srgbClr val="000000"/>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&gt; </a:t>
            </a:r>
            <a:r>
              <a:rPr lang="en-US" sz="2200" dirty="0" smtClean="0">
                <a:solidFill>
                  <a:srgbClr val="000000"/>
                </a:solidFill>
                <a:highlight>
                  <a:srgbClr val="FFFFFF"/>
                </a:highlight>
                <a:latin typeface="Consolas" panose="020B0609020204030204" pitchFamily="49" charset="0"/>
              </a:rPr>
              <a:t>3;</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endParaRPr lang="en-US" sz="2200" dirty="0">
              <a:solidFill>
                <a:schemeClr val="bg1"/>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&gt;= </a:t>
            </a:r>
            <a:r>
              <a:rPr lang="ru-RU" sz="2200" dirty="0" smtClean="0">
                <a:solidFill>
                  <a:srgbClr val="000000"/>
                </a:solidFill>
                <a:highlight>
                  <a:srgbClr val="FFFFFF"/>
                </a:highlight>
                <a:latin typeface="Consolas" panose="020B0609020204030204" pitchFamily="49" charset="0"/>
              </a:rPr>
              <a:t>2</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&lt; </a:t>
            </a:r>
            <a:r>
              <a:rPr lang="en-US" sz="2200" dirty="0" smtClean="0">
                <a:solidFill>
                  <a:srgbClr val="000000"/>
                </a:solidFill>
                <a:highlight>
                  <a:srgbClr val="FFFFFF"/>
                </a:highlight>
                <a:latin typeface="Consolas" panose="020B0609020204030204" pitchFamily="49" charset="0"/>
              </a:rPr>
              <a:t>3;</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chemeClr val="bg1"/>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j</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2;</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chemeClr val="bg1"/>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k</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i</a:t>
            </a:r>
            <a:r>
              <a:rPr lang="en-US" sz="2200" dirty="0">
                <a:solidFill>
                  <a:srgbClr val="000000"/>
                </a:solidFill>
                <a:highlight>
                  <a:srgbClr val="FFFFFF"/>
                </a:highlight>
                <a:latin typeface="Consolas" panose="020B0609020204030204" pitchFamily="49" charset="0"/>
              </a:rPr>
              <a:t> - </a:t>
            </a:r>
            <a:r>
              <a:rPr lang="en-US" sz="2200" dirty="0" smtClean="0">
                <a:solidFill>
                  <a:srgbClr val="000080"/>
                </a:solidFill>
                <a:highlight>
                  <a:srgbClr val="FFFFFF"/>
                </a:highlight>
                <a:latin typeface="Consolas" panose="020B0609020204030204" pitchFamily="49" charset="0"/>
              </a:rPr>
              <a:t>j</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chemeClr val="bg1"/>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smtClean="0">
                <a:solidFill>
                  <a:srgbClr val="000080"/>
                </a:solidFill>
                <a:highlight>
                  <a:srgbClr val="FFFFFF"/>
                </a:highlight>
                <a:latin typeface="Consolas" panose="020B0609020204030204" pitchFamily="49" charset="0"/>
              </a:rPr>
              <a:t>c2</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 </a:t>
            </a:r>
            <a:r>
              <a:rPr lang="en-US" sz="2200" dirty="0" smtClean="0">
                <a:solidFill>
                  <a:srgbClr val="000080"/>
                </a:solidFill>
                <a:highlight>
                  <a:srgbClr val="FFFFFF"/>
                </a:highlight>
                <a:latin typeface="Consolas" panose="020B0609020204030204" pitchFamily="49" charset="0"/>
              </a:rPr>
              <a:t>c1</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chemeClr val="bg1"/>
              </a:solidFill>
              <a:highlight>
                <a:srgbClr val="FFFFFF"/>
              </a:highlight>
              <a:latin typeface="Consolas" panose="020B0609020204030204" pitchFamily="49" charset="0"/>
            </a:endParaRPr>
          </a:p>
          <a:p>
            <a:pPr>
              <a:tabLst>
                <a:tab pos="2867025" algn="l"/>
                <a:tab pos="5646738" algn="l"/>
              </a:tabLst>
            </a:pPr>
            <a:r>
              <a:rPr lang="en-US" sz="2200" dirty="0" smtClean="0">
                <a:solidFill>
                  <a:srgbClr val="000080"/>
                </a:solidFill>
                <a:highlight>
                  <a:srgbClr val="FFFFFF"/>
                </a:highlight>
                <a:latin typeface="Consolas" panose="020B0609020204030204" pitchFamily="49" charset="0"/>
              </a:rPr>
              <a:t>b</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l</a:t>
            </a:r>
            <a:r>
              <a:rPr lang="en-US" sz="2200" dirty="0">
                <a:solidFill>
                  <a:srgbClr val="000000"/>
                </a:solidFill>
                <a:highlight>
                  <a:srgbClr val="FFFFFF"/>
                </a:highlight>
                <a:latin typeface="Consolas" panose="020B0609020204030204" pitchFamily="49" charset="0"/>
              </a:rPr>
              <a:t> == </a:t>
            </a:r>
            <a:r>
              <a:rPr lang="en-US" sz="2200" dirty="0" smtClean="0">
                <a:solidFill>
                  <a:srgbClr val="000000"/>
                </a:solidFill>
                <a:highlight>
                  <a:srgbClr val="FFFFFF"/>
                </a:highlight>
                <a:latin typeface="Consolas" panose="020B0609020204030204" pitchFamily="49" charset="0"/>
              </a:rPr>
              <a:t>(</a:t>
            </a:r>
            <a:r>
              <a:rPr lang="en-US" sz="2200" dirty="0" smtClean="0">
                <a:solidFill>
                  <a:srgbClr val="000080"/>
                </a:solidFill>
                <a:highlight>
                  <a:srgbClr val="FFFFFF"/>
                </a:highlight>
                <a:latin typeface="Consolas" panose="020B0609020204030204" pitchFamily="49" charset="0"/>
              </a:rPr>
              <a:t>j</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&gt; </a:t>
            </a:r>
            <a:r>
              <a:rPr lang="en-US" sz="2200" dirty="0">
                <a:solidFill>
                  <a:srgbClr val="000080"/>
                </a:solidFill>
                <a:highlight>
                  <a:srgbClr val="FFFFFF"/>
                </a:highlight>
                <a:latin typeface="Consolas" panose="020B0609020204030204" pitchFamily="49" charset="0"/>
              </a:rPr>
              <a:t>i</a:t>
            </a:r>
            <a:r>
              <a:rPr lang="en-US" sz="2200" dirty="0" smtClean="0">
                <a:solidFill>
                  <a:srgbClr val="000000"/>
                </a:solidFill>
                <a:highlight>
                  <a:srgbClr val="FFFFFF"/>
                </a:highlight>
                <a:latin typeface="Consolas" panose="020B0609020204030204" pitchFamily="49" charset="0"/>
              </a:rPr>
              <a:t>);</a:t>
            </a:r>
            <a:r>
              <a:rPr lang="ru-RU" sz="2200" dirty="0" smtClean="0">
                <a:solidFill>
                  <a:srgbClr val="000000"/>
                </a:solidFill>
                <a:highlight>
                  <a:srgbClr val="FFFFFF"/>
                </a:highlight>
                <a:latin typeface="Consolas" panose="020B0609020204030204" pitchFamily="49" charset="0"/>
              </a:rPr>
              <a:t>	</a:t>
            </a:r>
            <a:r>
              <a:rPr lang="en-US" sz="2200" i="1" dirty="0" smtClean="0">
                <a:solidFill>
                  <a:srgbClr val="000080"/>
                </a:solidFill>
                <a:highlight>
                  <a:srgbClr val="FFFFFF"/>
                </a:highlight>
                <a:latin typeface="Consolas" panose="020B0609020204030204" pitchFamily="49" charset="0"/>
              </a:rPr>
              <a:t>cout</a:t>
            </a:r>
            <a:r>
              <a:rPr lang="en-US" sz="2200" dirty="0" smtClean="0">
                <a:solidFill>
                  <a:srgbClr val="000000"/>
                </a:solidFill>
                <a:highlight>
                  <a:srgbClr val="FFFFFF"/>
                </a:highlight>
                <a:latin typeface="Consolas" panose="020B0609020204030204" pitchFamily="49" charset="0"/>
              </a:rPr>
              <a:t> </a:t>
            </a:r>
            <a:r>
              <a:rPr lang="en-US" sz="2200" dirty="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&lt;&lt; </a:t>
            </a:r>
            <a:r>
              <a:rPr lang="en-US" sz="2200" i="1" dirty="0" smtClean="0">
                <a:solidFill>
                  <a:srgbClr val="880000"/>
                </a:solidFill>
                <a:highlight>
                  <a:srgbClr val="FFFFFF"/>
                </a:highlight>
                <a:latin typeface="Consolas" panose="020B0609020204030204" pitchFamily="49" charset="0"/>
              </a:rPr>
              <a:t>endl</a:t>
            </a:r>
            <a:r>
              <a:rPr lang="en-US" sz="2200" dirty="0" smtClean="0">
                <a:solidFill>
                  <a:srgbClr val="000000"/>
                </a:solidFill>
                <a:highlight>
                  <a:srgbClr val="FFFFFF"/>
                </a:highlight>
                <a:latin typeface="Consolas" panose="020B0609020204030204" pitchFamily="49" charset="0"/>
              </a:rPr>
              <a:t>;</a:t>
            </a:r>
            <a:endParaRPr lang="en-US" sz="2200" dirty="0">
              <a:solidFill>
                <a:schemeClr val="bg1"/>
              </a:solidFill>
              <a:highlight>
                <a:srgbClr val="FFFFFF"/>
              </a:highlight>
              <a:latin typeface="Consolas" panose="020B0609020204030204" pitchFamily="49" charset="0"/>
            </a:endParaRPr>
          </a:p>
        </p:txBody>
      </p:sp>
      <p:sp>
        <p:nvSpPr>
          <p:cNvPr id="16"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smtClean="0"/>
              <a:t>Левкович Н.В.</a:t>
            </a:r>
            <a:r>
              <a:rPr lang="en-US" dirty="0" smtClean="0"/>
              <a:t>	</a:t>
            </a:r>
            <a:r>
              <a:rPr lang="ru-RU" dirty="0" smtClean="0"/>
              <a:t>2019/2020</a:t>
            </a:r>
            <a:endParaRPr lang="ru-RU" dirty="0"/>
          </a:p>
        </p:txBody>
      </p:sp>
      <p:sp>
        <p:nvSpPr>
          <p:cNvPr id="17" name="Прямоугольник 16"/>
          <p:cNvSpPr/>
          <p:nvPr/>
        </p:nvSpPr>
        <p:spPr>
          <a:xfrm>
            <a:off x="6588224" y="3681028"/>
            <a:ext cx="1692188" cy="2556284"/>
          </a:xfrm>
          <a:prstGeom prst="rect">
            <a:avLst/>
          </a:prstGeom>
          <a:solidFill>
            <a:schemeClr val="tx1"/>
          </a:solidFill>
        </p:spPr>
        <p:txBody>
          <a:bodyPr wrap="square">
            <a:noAutofit/>
          </a:bodyPr>
          <a:lstStyle/>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0</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1</a:t>
            </a:r>
          </a:p>
          <a:p>
            <a:pPr lvl="0"/>
            <a:r>
              <a:rPr lang="ru-RU"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rPr>
              <a:t>0</a:t>
            </a:r>
          </a:p>
          <a:p>
            <a:pPr lvl="0"/>
            <a:r>
              <a:rPr lang="ru-RU" sz="2200" dirty="0">
                <a:solidFill>
                  <a:prstClr val="white">
                    <a:lumMod val="95000"/>
                  </a:prstClr>
                </a:solidFill>
                <a:latin typeface="Consolas" panose="020B0609020204030204" pitchFamily="49" charset="0"/>
                <a:cs typeface="Consolas" panose="020B0609020204030204" pitchFamily="49" charset="0"/>
                <a:sym typeface="Wingdings" pitchFamily="2" charset="2"/>
              </a:rPr>
              <a:t>1</a:t>
            </a:r>
            <a:endParaRPr lang="en-US" sz="2200" dirty="0" smtClean="0">
              <a:solidFill>
                <a:prstClr val="white">
                  <a:lumMod val="95000"/>
                </a:prstClr>
              </a:solidFill>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332505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13886</TotalTime>
  <Words>13862</Words>
  <Application>Microsoft Office PowerPoint</Application>
  <PresentationFormat>Экран (4:3)</PresentationFormat>
  <Paragraphs>3429</Paragraphs>
  <Slides>138</Slides>
  <Notes>112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138</vt:i4>
      </vt:variant>
    </vt:vector>
  </HeadingPairs>
  <TitlesOfParts>
    <vt:vector size="145" baseType="lpstr">
      <vt:lpstr>Arial</vt:lpstr>
      <vt:lpstr>Calibri</vt:lpstr>
      <vt:lpstr>Calibri Light</vt:lpstr>
      <vt:lpstr>Consolas</vt:lpstr>
      <vt:lpstr>Times New Roman</vt:lpstr>
      <vt:lpstr>Wingdings</vt:lpstr>
      <vt:lpstr>Ретро</vt:lpstr>
      <vt:lpstr>Презентация PowerPoint</vt:lpstr>
      <vt:lpstr>Презентация PowerPoint</vt:lpstr>
      <vt:lpstr>TIOBE Index for September 2018  https://www.tiobe.com/tiobe-index The TIOBE Programming Community index gives an indication of the popularity of programming languages.</vt:lpstr>
      <vt:lpstr>Презентация PowerPoint</vt:lpstr>
      <vt:lpstr>The 2019 Top Programming Languages</vt:lpstr>
      <vt:lpstr>Классификация языков программирования</vt:lpstr>
      <vt:lpstr>по уровню абстракции</vt:lpstr>
      <vt:lpstr>по «поколению»</vt:lpstr>
      <vt:lpstr>по «поколению»</vt:lpstr>
      <vt:lpstr>по «поколению»</vt:lpstr>
      <vt:lpstr>по «поколению»</vt:lpstr>
      <vt:lpstr>Презентация PowerPoint</vt:lpstr>
      <vt:lpstr>Немного истории</vt:lpstr>
      <vt:lpstr>Соотношение между языками С и С++</vt:lpstr>
      <vt:lpstr>Презентация PowerPoint</vt:lpstr>
      <vt:lpstr>Презентация PowerPoint</vt:lpstr>
      <vt:lpstr>Простейшая программа на С++</vt:lpstr>
      <vt:lpstr>Комментарии</vt:lpstr>
      <vt:lpstr>Комментарии</vt:lpstr>
      <vt:lpstr>Комментарии</vt:lpstr>
      <vt:lpstr>Директивы препроцессора</vt:lpstr>
      <vt:lpstr>Директивы препроцессора</vt:lpstr>
      <vt:lpstr>Пространства имён</vt:lpstr>
      <vt:lpstr>Пространства имён</vt:lpstr>
      <vt:lpstr>Функции</vt:lpstr>
      <vt:lpstr>Функции</vt:lpstr>
      <vt:lpstr>Функции</vt:lpstr>
      <vt:lpstr>Функции</vt:lpstr>
      <vt:lpstr>Функции</vt:lpstr>
      <vt:lpstr>Функции</vt:lpstr>
      <vt:lpstr>Библиотечные функции</vt:lpstr>
      <vt:lpstr>Инструкции</vt:lpstr>
      <vt:lpstr>Инструкции</vt:lpstr>
      <vt:lpstr>Тест: найди идентификаторы?</vt:lpstr>
      <vt:lpstr>Разделяющие знаки</vt:lpstr>
      <vt:lpstr>Инструкции</vt:lpstr>
      <vt:lpstr>Инструкции</vt:lpstr>
      <vt:lpstr>Константы</vt:lpstr>
      <vt:lpstr>Константы</vt:lpstr>
      <vt:lpstr>Константы</vt:lpstr>
      <vt:lpstr>Презентация PowerPoint</vt:lpstr>
      <vt:lpstr>Презентация PowerPoint</vt:lpstr>
      <vt:lpstr>Переменные</vt:lpstr>
      <vt:lpstr>Презентация PowerPoint</vt:lpstr>
      <vt:lpstr>Презентация PowerPoint</vt:lpstr>
      <vt:lpstr>Презентация PowerPoint</vt:lpstr>
      <vt:lpstr>3. Основы программирования  3.10. Переменные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Операции и операторы</vt:lpstr>
      <vt:lpstr>Операции и операторы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2.Основы программирования</dc:title>
  <dc:creator>.</dc:creator>
  <cp:lastModifiedBy>Windows User</cp:lastModifiedBy>
  <cp:revision>570</cp:revision>
  <dcterms:created xsi:type="dcterms:W3CDTF">2017-05-18T18:58:30Z</dcterms:created>
  <dcterms:modified xsi:type="dcterms:W3CDTF">2019-09-30T16:12:07Z</dcterms:modified>
</cp:coreProperties>
</file>