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6"/>
  </p:notesMasterIdLst>
  <p:handoutMasterIdLst>
    <p:handoutMasterId r:id="rId67"/>
  </p:handoutMasterIdLst>
  <p:sldIdLst>
    <p:sldId id="339" r:id="rId2"/>
    <p:sldId id="334" r:id="rId3"/>
    <p:sldId id="335" r:id="rId4"/>
    <p:sldId id="337" r:id="rId5"/>
    <p:sldId id="338" r:id="rId6"/>
    <p:sldId id="516" r:id="rId7"/>
    <p:sldId id="340" r:id="rId8"/>
    <p:sldId id="341" r:id="rId9"/>
    <p:sldId id="342" r:id="rId10"/>
    <p:sldId id="343" r:id="rId11"/>
    <p:sldId id="344" r:id="rId12"/>
    <p:sldId id="346" r:id="rId13"/>
    <p:sldId id="517" r:id="rId14"/>
    <p:sldId id="350" r:id="rId15"/>
    <p:sldId id="518" r:id="rId16"/>
    <p:sldId id="345" r:id="rId17"/>
    <p:sldId id="347" r:id="rId18"/>
    <p:sldId id="348" r:id="rId19"/>
    <p:sldId id="519" r:id="rId20"/>
    <p:sldId id="520" r:id="rId21"/>
    <p:sldId id="349" r:id="rId22"/>
    <p:sldId id="352" r:id="rId23"/>
    <p:sldId id="521" r:id="rId24"/>
    <p:sldId id="522" r:id="rId25"/>
    <p:sldId id="523" r:id="rId26"/>
    <p:sldId id="524" r:id="rId27"/>
    <p:sldId id="525" r:id="rId28"/>
    <p:sldId id="353" r:id="rId29"/>
    <p:sldId id="354" r:id="rId30"/>
    <p:sldId id="526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77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527" r:id="rId48"/>
    <p:sldId id="529" r:id="rId49"/>
    <p:sldId id="530" r:id="rId50"/>
    <p:sldId id="531" r:id="rId51"/>
    <p:sldId id="532" r:id="rId52"/>
    <p:sldId id="534" r:id="rId53"/>
    <p:sldId id="535" r:id="rId54"/>
    <p:sldId id="536" r:id="rId55"/>
    <p:sldId id="537" r:id="rId56"/>
    <p:sldId id="538" r:id="rId57"/>
    <p:sldId id="541" r:id="rId58"/>
    <p:sldId id="542" r:id="rId59"/>
    <p:sldId id="540" r:id="rId60"/>
    <p:sldId id="543" r:id="rId61"/>
    <p:sldId id="544" r:id="rId62"/>
    <p:sldId id="545" r:id="rId63"/>
    <p:sldId id="375" r:id="rId64"/>
    <p:sldId id="54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етвления" id="{3F53EB9D-03CC-4EE2-9B4D-8478B75587F7}">
          <p14:sldIdLst>
            <p14:sldId id="339"/>
            <p14:sldId id="334"/>
            <p14:sldId id="335"/>
            <p14:sldId id="337"/>
            <p14:sldId id="338"/>
            <p14:sldId id="516"/>
            <p14:sldId id="340"/>
            <p14:sldId id="341"/>
            <p14:sldId id="342"/>
            <p14:sldId id="343"/>
            <p14:sldId id="344"/>
            <p14:sldId id="346"/>
            <p14:sldId id="517"/>
            <p14:sldId id="350"/>
            <p14:sldId id="518"/>
            <p14:sldId id="345"/>
            <p14:sldId id="347"/>
            <p14:sldId id="348"/>
            <p14:sldId id="519"/>
            <p14:sldId id="520"/>
            <p14:sldId id="349"/>
            <p14:sldId id="352"/>
            <p14:sldId id="521"/>
            <p14:sldId id="522"/>
            <p14:sldId id="523"/>
            <p14:sldId id="524"/>
            <p14:sldId id="525"/>
            <p14:sldId id="353"/>
            <p14:sldId id="354"/>
            <p14:sldId id="526"/>
            <p14:sldId id="355"/>
            <p14:sldId id="356"/>
            <p14:sldId id="357"/>
            <p14:sldId id="358"/>
            <p14:sldId id="359"/>
            <p14:sldId id="360"/>
            <p14:sldId id="361"/>
            <p14:sldId id="377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27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41"/>
            <p14:sldId id="542"/>
            <p14:sldId id="540"/>
            <p14:sldId id="543"/>
            <p14:sldId id="544"/>
            <p14:sldId id="545"/>
            <p14:sldId id="375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C"/>
    <a:srgbClr val="0000FF"/>
    <a:srgbClr val="000080"/>
    <a:srgbClr val="008000"/>
    <a:srgbClr val="487784"/>
    <a:srgbClr val="659BAA"/>
    <a:srgbClr val="880000"/>
    <a:srgbClr val="F3FBFE"/>
    <a:srgbClr val="E7F1FA"/>
    <a:srgbClr val="6F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0" autoAdjust="0"/>
    <p:restoredTop sz="59361" autoAdjust="0"/>
  </p:normalViewPr>
  <p:slideViewPr>
    <p:cSldViewPr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3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r>
              <a:rPr lang="en-US" baseline="0" dirty="0" smtClean="0"/>
              <a:t> Studio </a:t>
            </a:r>
            <a:r>
              <a:rPr lang="ru-RU" baseline="0" dirty="0" smtClean="0"/>
              <a:t>расставила отступы приведенным образом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Такой код компилируется и последний</a:t>
            </a:r>
            <a:r>
              <a:rPr lang="ru-RU" baseline="0" dirty="0" smtClean="0"/>
              <a:t> </a:t>
            </a:r>
            <a:r>
              <a:rPr lang="en-US" baseline="0" dirty="0" smtClean="0"/>
              <a:t>else </a:t>
            </a:r>
            <a:r>
              <a:rPr lang="ru-RU" baseline="0" dirty="0" smtClean="0"/>
              <a:t>относится к первому </a:t>
            </a:r>
            <a:r>
              <a:rPr lang="en-US" baseline="0" dirty="0" smtClean="0"/>
              <a:t>if,</a:t>
            </a:r>
            <a:endParaRPr lang="ru-RU" baseline="0" dirty="0" smtClean="0"/>
          </a:p>
          <a:p>
            <a:r>
              <a:rPr lang="ru-RU" baseline="0" dirty="0" smtClean="0"/>
              <a:t>однако он плохо читаем, поэтому для повышения читаемости используем правило:</a:t>
            </a:r>
          </a:p>
          <a:p>
            <a:r>
              <a:rPr lang="ru-RU" baseline="0" dirty="0" smtClean="0"/>
              <a:t>если во вложенном блоке более одной строки(например вложенный </a:t>
            </a:r>
            <a:r>
              <a:rPr lang="en-US" baseline="0" dirty="0" smtClean="0"/>
              <a:t>if, </a:t>
            </a:r>
            <a:r>
              <a:rPr lang="ru-RU" baseline="0" dirty="0" smtClean="0"/>
              <a:t>даже если простой), обязательно ставить скобки</a:t>
            </a:r>
            <a:r>
              <a:rPr lang="en-US" baseline="0" dirty="0" smtClean="0"/>
              <a:t> {}!!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7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39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6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Обратная ситуация: когда фигурные скобки являются лишними.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Вот такой набор инструкций часто можно встретить в программах новичков.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 нас есть правило для структурного программирования: не более трёх уровней вложенности для оператора </a:t>
            </a:r>
            <a:r>
              <a:rPr lang="en-US" baseline="0" dirty="0" smtClean="0"/>
              <a:t>if.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этом "висящих блоков быть не должно, так что, вроде бы, фигурные скобки тут обязательны. Но без них легче будет заметить принцип. (См. следующий слайд без скобок)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9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Можно записать весь этот код в одну строку – компилятор поймёт,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 что концы строк нужны только разработчику программы.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Поэтому мы имеем право расставлять концы строк где захотим.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Имеем право не ставить разрыв между </a:t>
            </a:r>
            <a:r>
              <a:rPr lang="en-US" baseline="0" dirty="0" smtClean="0"/>
              <a:t>else </a:t>
            </a:r>
            <a:r>
              <a:rPr lang="ru-RU" baseline="0" dirty="0" smtClean="0"/>
              <a:t>и вложенным </a:t>
            </a:r>
            <a:r>
              <a:rPr lang="en-US" baseline="0" dirty="0" smtClean="0"/>
              <a:t>if.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(см следующий слайд)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Получаем более компактный код и понятный код: только один уровень вложенности.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других языках где </a:t>
            </a:r>
            <a:r>
              <a:rPr lang="en-US" baseline="0" dirty="0" smtClean="0"/>
              <a:t>\n </a:t>
            </a:r>
            <a:r>
              <a:rPr lang="ru-RU" baseline="0" dirty="0" smtClean="0"/>
              <a:t>является концом строки вводится отдельный оператор </a:t>
            </a:r>
            <a:r>
              <a:rPr lang="en-US" baseline="0" dirty="0" err="1" smtClean="0"/>
              <a:t>elseif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С++ он получается автоматически благодаря выбору оператора конца инструкции </a:t>
            </a:r>
            <a:r>
              <a:rPr lang="en-US" baseline="0" dirty="0" smtClean="0"/>
              <a:t>';'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делать если блок со множеством вложенных инструкций попадает в </a:t>
            </a:r>
            <a:r>
              <a:rPr lang="en-US" baseline="0" dirty="0" smtClean="0"/>
              <a:t>if </a:t>
            </a:r>
            <a:r>
              <a:rPr lang="ru-RU" baseline="0" dirty="0" smtClean="0"/>
              <a:t>а не в </a:t>
            </a:r>
            <a:r>
              <a:rPr lang="en-US" baseline="0" dirty="0" smtClean="0"/>
              <a:t>else?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47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5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Обе программы </a:t>
            </a:r>
            <a:r>
              <a:rPr lang="ru-RU" baseline="0" dirty="0" smtClean="0"/>
              <a:t>на </a:t>
            </a:r>
            <a:r>
              <a:rPr lang="ru-RU" baseline="0" dirty="0" smtClean="0"/>
              <a:t>слайде полностью идентичны друг другу по выполняемому набору </a:t>
            </a:r>
            <a:r>
              <a:rPr lang="ru-RU" baseline="0" dirty="0" smtClean="0"/>
              <a:t>действий.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54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Задача:</a:t>
            </a:r>
            <a:r>
              <a:rPr lang="ru-RU" baseline="0" dirty="0" smtClean="0"/>
              <a:t> в зависимости от количества набранных балов (0 – 100) выставить оценку по 5 бальной шкале.</a:t>
            </a:r>
          </a:p>
          <a:p>
            <a:endParaRPr lang="ru-RU" dirty="0" smtClean="0"/>
          </a:p>
          <a:p>
            <a:r>
              <a:rPr lang="ru-RU" dirty="0" smtClean="0"/>
              <a:t>Какой вариант лучше?</a:t>
            </a:r>
          </a:p>
          <a:p>
            <a:r>
              <a:rPr lang="ru-RU" dirty="0" smtClean="0"/>
              <a:t>Почему?</a:t>
            </a:r>
          </a:p>
          <a:p>
            <a:endParaRPr lang="ru-RU" dirty="0" smtClean="0"/>
          </a:p>
          <a:p>
            <a:r>
              <a:rPr lang="ru-RU" dirty="0" smtClean="0"/>
              <a:t>Оба примера</a:t>
            </a:r>
            <a:r>
              <a:rPr lang="ru-RU" baseline="0" dirty="0" smtClean="0"/>
              <a:t> выдают одинаковый результат, а благодаря оптимизации компилятора и код будет практически идентичным.</a:t>
            </a:r>
            <a:endParaRPr lang="ru-RU" dirty="0" smtClean="0"/>
          </a:p>
          <a:p>
            <a:r>
              <a:rPr lang="ru-RU" dirty="0" smtClean="0"/>
              <a:t>В левом примере</a:t>
            </a:r>
            <a:r>
              <a:rPr lang="ru-RU" baseline="0" dirty="0" smtClean="0"/>
              <a:t> всё логичнее, но если допустить ошибку/опечатку, то при левом подходе можно получить следующие варианты: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при некоторых количествах балов результат может вообще не вывестись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при некоторых количествах балов может быть выведено две и более оценок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правом варианте: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меньше текста – он легче проверяем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всегда выводит только один результат благодаря оператору </a:t>
            </a:r>
            <a:r>
              <a:rPr lang="en-US" baseline="0" dirty="0" smtClean="0"/>
              <a:t>else-if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легче добавлять интервалы для проверки (каждый </a:t>
            </a:r>
            <a:r>
              <a:rPr lang="en-US" baseline="0" dirty="0" smtClean="0"/>
              <a:t>if </a:t>
            </a:r>
            <a:r>
              <a:rPr lang="ru-RU" baseline="0" dirty="0" smtClean="0"/>
              <a:t>описывает одну границу диапазона, а в левом варианте в каждом </a:t>
            </a:r>
            <a:r>
              <a:rPr lang="en-US" baseline="0" dirty="0" smtClean="0"/>
              <a:t>if </a:t>
            </a:r>
            <a:r>
              <a:rPr lang="ru-RU" baseline="0" dirty="0" smtClean="0"/>
              <a:t>указываются обе границы диапазона)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5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</a:t>
            </a:r>
            <a:r>
              <a:rPr lang="ru-RU" baseline="0" dirty="0" smtClean="0"/>
              <a:t> </a:t>
            </a:r>
            <a:r>
              <a:rPr lang="en-US" baseline="0" dirty="0" smtClean="0"/>
              <a:t>if </a:t>
            </a:r>
            <a:r>
              <a:rPr lang="ru-RU" baseline="0" smtClean="0"/>
              <a:t>позволяет пропустить пропустить выполнение другого блока в зависимости от результата проверяемого условия.</a:t>
            </a:r>
            <a:endParaRPr lang="ru-RU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74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Комментарии по примерам:</a:t>
            </a:r>
            <a:endParaRPr lang="en-US" dirty="0" smtClean="0"/>
          </a:p>
          <a:p>
            <a:r>
              <a:rPr lang="ru-RU" dirty="0" smtClean="0"/>
              <a:t>Пример 1</a:t>
            </a:r>
            <a:r>
              <a:rPr lang="en-US" dirty="0" smtClean="0"/>
              <a:t>:</a:t>
            </a:r>
            <a:r>
              <a:rPr lang="ru-RU" dirty="0" smtClean="0"/>
              <a:t> тут</a:t>
            </a:r>
            <a:r>
              <a:rPr lang="ru-RU" baseline="0" dirty="0" smtClean="0"/>
              <a:t> есть "побочный эффект", но такое использование предсказуемо: унарный оператор ++ имеет больший приоритет чем бинарный </a:t>
            </a:r>
            <a:r>
              <a:rPr lang="ru-RU" baseline="0" dirty="0" smtClean="0"/>
              <a:t>–. "побочный эффект" – это не что-то плохое, они есть всегда.</a:t>
            </a:r>
            <a:endParaRPr lang="ru-RU" baseline="0" dirty="0" smtClean="0"/>
          </a:p>
          <a:p>
            <a:r>
              <a:rPr lang="ru-RU" baseline="0" dirty="0" smtClean="0"/>
              <a:t>Пример 2</a:t>
            </a:r>
            <a:r>
              <a:rPr lang="en-US" baseline="0" dirty="0" smtClean="0"/>
              <a:t>:</a:t>
            </a:r>
            <a:r>
              <a:rPr lang="ru-RU" baseline="0" dirty="0" smtClean="0"/>
              <a:t> "побочный эффект" </a:t>
            </a:r>
            <a:r>
              <a:rPr lang="ru-RU" baseline="0" dirty="0" smtClean="0"/>
              <a:t>присутствует</a:t>
            </a:r>
            <a:r>
              <a:rPr lang="ru-RU" baseline="0" dirty="0" smtClean="0"/>
              <a:t>, но результат выполнения этой операции зависит от компилятора, поскольку значение одной и той же переменной модифицируется дважды.</a:t>
            </a:r>
          </a:p>
          <a:p>
            <a:r>
              <a:rPr lang="ru-RU" baseline="0" dirty="0" smtClean="0"/>
              <a:t>Пример 3: порядок вычисления аргументов функции зависит от компилятора, тут тоже "побочный эффект" и "неопределённое поведение", хотя переменная изменяется только один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5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7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Понятно что оператор </a:t>
            </a:r>
            <a:r>
              <a:rPr lang="en-US" baseline="0" dirty="0" smtClean="0"/>
              <a:t>; </a:t>
            </a:r>
            <a:r>
              <a:rPr lang="ru-RU" baseline="0" dirty="0" smtClean="0"/>
              <a:t>завершающий строку также фиксирует все побочные эффекты.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9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20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Отмечу, что примеры на этом слайде слегка надуманные. Дело в том, что такие оптимизации начинают активно помогать при работе с указателями на объекты, а в приведенных примерах вполне можно было бы обойтись и дополнительным оператором </a:t>
            </a:r>
            <a:r>
              <a:rPr lang="en-US" baseline="0" dirty="0" smtClean="0"/>
              <a:t>if.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70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86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Напишем программу и попробуем</a:t>
            </a:r>
            <a:r>
              <a:rPr lang="ru-RU" baseline="0" dirty="0" smtClean="0"/>
              <a:t> её улучшить.</a:t>
            </a:r>
          </a:p>
          <a:p>
            <a:r>
              <a:rPr lang="ru-RU" baseline="0" dirty="0" smtClean="0"/>
              <a:t>Самый первый "сырой" вариант.</a:t>
            </a:r>
          </a:p>
          <a:p>
            <a:r>
              <a:rPr lang="ru-RU" baseline="0" dirty="0" smtClean="0"/>
              <a:t>Замечаем, что три результата не могут иметь место одновременно:</a:t>
            </a:r>
          </a:p>
          <a:p>
            <a:r>
              <a:rPr lang="ru-RU" baseline="0" dirty="0" smtClean="0"/>
              <a:t>дописываем </a:t>
            </a:r>
            <a:r>
              <a:rPr lang="en-US" baseline="0" dirty="0" smtClean="0"/>
              <a:t>else</a:t>
            </a:r>
            <a:r>
              <a:rPr lang="ru-RU" baseline="0" dirty="0" smtClean="0"/>
              <a:t>-</a:t>
            </a:r>
            <a:r>
              <a:rPr lang="en-US" baseline="0" dirty="0" smtClean="0"/>
              <a:t>if, </a:t>
            </a:r>
            <a:r>
              <a:rPr lang="ru-RU" baseline="0" dirty="0" smtClean="0"/>
              <a:t>чтобы указать это свойство явно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19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Замечаем</a:t>
            </a:r>
            <a:r>
              <a:rPr lang="ru-RU" baseline="0" dirty="0" smtClean="0"/>
              <a:t> что в первом операторе </a:t>
            </a:r>
            <a:r>
              <a:rPr lang="en-US" baseline="0" dirty="0" smtClean="0"/>
              <a:t>if </a:t>
            </a:r>
            <a:r>
              <a:rPr lang="ru-RU" baseline="0" dirty="0" smtClean="0"/>
              <a:t>уже обработан случай, когда переменная </a:t>
            </a:r>
            <a:r>
              <a:rPr lang="en-US" baseline="0" dirty="0" smtClean="0"/>
              <a:t>a </a:t>
            </a:r>
            <a:r>
              <a:rPr lang="ru-RU" baseline="0" dirty="0" smtClean="0"/>
              <a:t>наименьшая =</a:t>
            </a:r>
            <a:r>
              <a:rPr lang="en-US" baseline="0" dirty="0" smtClean="0"/>
              <a:t>&gt;</a:t>
            </a:r>
            <a:r>
              <a:rPr lang="ru-RU" baseline="0" dirty="0" smtClean="0"/>
              <a:t>в последующих операторах можно исключить эту проверку</a:t>
            </a:r>
          </a:p>
          <a:p>
            <a:r>
              <a:rPr lang="ru-RU" baseline="0" dirty="0" smtClean="0"/>
              <a:t>аналогично в третьем операторе </a:t>
            </a:r>
            <a:r>
              <a:rPr lang="en-US" baseline="0" dirty="0" smtClean="0"/>
              <a:t>if </a:t>
            </a:r>
            <a:r>
              <a:rPr lang="ru-RU" baseline="0" dirty="0" smtClean="0"/>
              <a:t>исключаем проверку что с </a:t>
            </a:r>
            <a:r>
              <a:rPr lang="en-US" baseline="0" dirty="0" smtClean="0"/>
              <a:t>&lt;</a:t>
            </a:r>
            <a:r>
              <a:rPr lang="ru-RU" baseline="0" dirty="0" smtClean="0"/>
              <a:t>= </a:t>
            </a:r>
            <a:r>
              <a:rPr lang="en-US" baseline="0" dirty="0" smtClean="0"/>
              <a:t>b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65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уберём лишние</a:t>
            </a:r>
            <a:r>
              <a:rPr lang="ru-RU" baseline="0" dirty="0" smtClean="0"/>
              <a:t> </a:t>
            </a:r>
            <a:r>
              <a:rPr lang="ru-RU" dirty="0" smtClean="0"/>
              <a:t>скобки, поскольку уже знаем приоритеты операций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31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 улучшить этот алгоритм нельзя, пытаемся использовать</a:t>
            </a:r>
            <a:r>
              <a:rPr lang="ru-RU" baseline="0" dirty="0" smtClean="0"/>
              <a:t> другую идею.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7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приведён пример простейшей программы использующей блок </a:t>
            </a:r>
            <a:r>
              <a:rPr lang="en-US" dirty="0" smtClean="0"/>
              <a:t>if.</a:t>
            </a:r>
          </a:p>
          <a:p>
            <a:r>
              <a:rPr lang="ru-RU" dirty="0" smtClean="0"/>
              <a:t>В этой программе есть потенциальная ошибка (код с ошибкой видно если просматривать анимацию на слайде):</a:t>
            </a:r>
          </a:p>
          <a:p>
            <a:r>
              <a:rPr lang="ru-RU" dirty="0" smtClean="0"/>
              <a:t>если пользователь введёт не число а букву,</a:t>
            </a:r>
            <a:r>
              <a:rPr lang="ru-RU" baseline="0" dirty="0" smtClean="0"/>
              <a:t> то значение переменной не изменится после ввода, а поскольку она не проинициализирована, то там мусор и именно его будет обрабатывать программа.</a:t>
            </a:r>
          </a:p>
          <a:p>
            <a:r>
              <a:rPr lang="ru-RU" baseline="0" dirty="0" smtClean="0"/>
              <a:t>Для проверки, что пользователь ввёл число используется функция </a:t>
            </a:r>
            <a:r>
              <a:rPr lang="en-US" baseline="0" dirty="0" smtClean="0"/>
              <a:t>cin.fail()</a:t>
            </a:r>
            <a:r>
              <a:rPr lang="ru-RU" baseline="0" dirty="0" smtClean="0"/>
              <a:t>, которая вернёт </a:t>
            </a:r>
            <a:r>
              <a:rPr lang="en-US" baseline="0" dirty="0" smtClean="0"/>
              <a:t>true </a:t>
            </a:r>
            <a:r>
              <a:rPr lang="ru-RU" baseline="0" dirty="0" smtClean="0"/>
              <a:t>если последний ввод был ошибочным.</a:t>
            </a:r>
          </a:p>
          <a:p>
            <a:r>
              <a:rPr lang="ru-RU" baseline="0" dirty="0" smtClean="0"/>
              <a:t>Однако для её использования понадобится блок </a:t>
            </a:r>
            <a:r>
              <a:rPr lang="en-US" baseline="0" dirty="0" smtClean="0"/>
              <a:t>if-else, </a:t>
            </a:r>
            <a:r>
              <a:rPr lang="ru-RU" baseline="0" dirty="0" smtClean="0"/>
              <a:t>его и рассмотрим на следующем слайде.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97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Такой способ сложно выдумать: можно только подсмотреть и далее использовать.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способе</a:t>
            </a:r>
            <a:r>
              <a:rPr lang="ru-RU" baseline="0" dirty="0" smtClean="0"/>
              <a:t> как и в первом сперва принимается решение и только потом делается единственное присваивание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9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</a:t>
            </a:r>
            <a:r>
              <a:rPr lang="ru-RU" baseline="0" dirty="0" smtClean="0"/>
              <a:t> внимание: существует </a:t>
            </a:r>
            <a:r>
              <a:rPr lang="ru-RU" baseline="0" dirty="0" smtClean="0"/>
              <a:t>несколько </a:t>
            </a:r>
            <a:r>
              <a:rPr lang="ru-RU" baseline="0" dirty="0" smtClean="0"/>
              <a:t>параметров по которым можно оценивать алгоритмы, в зависимости от задачи одни параметры могут стать важнее других.</a:t>
            </a:r>
          </a:p>
          <a:p>
            <a:r>
              <a:rPr lang="ru-RU" baseline="0" dirty="0" smtClean="0"/>
              <a:t>Например в этой задаче можно пытаться добиться: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минимального количества сравнений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минимального количества присвоений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наискорейшего выполнения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наименьшей длины кода (более понятные исходные коды программы могут быть важнее скорости выполнения</a:t>
            </a:r>
            <a:r>
              <a:rPr lang="ru-RU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Касательно приведенного кода самый лучший подход – компактный и понятный (алгоритм 2):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нём сложнее допустить ошибку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7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пример который мы дольше</a:t>
            </a:r>
            <a:r>
              <a:rPr lang="ru-RU" baseline="0" dirty="0" smtClean="0"/>
              <a:t> всего оптимизировали показал почти оптимальный результат. </a:t>
            </a:r>
            <a:r>
              <a:rPr lang="en-US" baseline="0" dirty="0" smtClean="0"/>
              <a:t>(</a:t>
            </a:r>
            <a:r>
              <a:rPr lang="ru-RU" baseline="0" dirty="0" smtClean="0"/>
              <a:t>Если не учитывать точки последовательности, результат оказался бы хуже).</a:t>
            </a:r>
            <a:endParaRPr lang="ru-RU" baseline="0" dirty="0" smtClean="0"/>
          </a:p>
          <a:p>
            <a:r>
              <a:rPr lang="ru-RU" baseline="0" dirty="0" smtClean="0"/>
              <a:t>Самым быстрым по минимальному количеству операций сравнения, присвоения и скорости выполнения оказался третий вариант, но он существенно </a:t>
            </a:r>
            <a:r>
              <a:rPr lang="ru-RU" baseline="0" dirty="0" smtClean="0"/>
              <a:t>длиннее, </a:t>
            </a:r>
            <a:r>
              <a:rPr lang="ru-RU" baseline="0" dirty="0" smtClean="0"/>
              <a:t>чем первые два, поэтому используется редко.</a:t>
            </a:r>
            <a:endParaRPr lang="ru-RU" dirty="0" smtClean="0"/>
          </a:p>
          <a:p>
            <a:r>
              <a:rPr lang="ru-RU" dirty="0" smtClean="0"/>
              <a:t>Это</a:t>
            </a:r>
            <a:r>
              <a:rPr lang="ru-RU" baseline="0" dirty="0" smtClean="0"/>
              <a:t> пример оптимизации по скорости выполнения против оптимизации по компактности кода. Они часто конфликтуют друг с другом</a:t>
            </a:r>
            <a:r>
              <a:rPr lang="ru-RU" baseline="0" dirty="0" smtClean="0"/>
              <a:t>. В компиляторах часто есть настройка – что предпочтительнее: скорость выполнения или размер кода.</a:t>
            </a:r>
            <a:endParaRPr lang="ru-RU" baseline="0" dirty="0" smtClean="0"/>
          </a:p>
          <a:p>
            <a:endParaRPr lang="ru-RU" dirty="0" smtClean="0"/>
          </a:p>
          <a:p>
            <a:r>
              <a:rPr lang="ru-RU" dirty="0" smtClean="0"/>
              <a:t>Примечание:</a:t>
            </a:r>
            <a:r>
              <a:rPr lang="ru-RU" baseline="0" dirty="0" smtClean="0"/>
              <a:t> </a:t>
            </a:r>
            <a:r>
              <a:rPr lang="ru-RU" dirty="0" smtClean="0"/>
              <a:t>современные компиляторы умеют определять некоторые частые алгоритмы</a:t>
            </a:r>
            <a:r>
              <a:rPr lang="ru-RU" baseline="0" dirty="0" smtClean="0"/>
              <a:t> и </a:t>
            </a:r>
            <a:r>
              <a:rPr lang="ru-RU" dirty="0" smtClean="0"/>
              <a:t>подменять</a:t>
            </a:r>
            <a:r>
              <a:rPr lang="ru-RU" baseline="0" dirty="0" smtClean="0"/>
              <a:t> их более оптимальным</a:t>
            </a:r>
            <a:r>
              <a:rPr lang="ru-RU" dirty="0" smtClean="0"/>
              <a:t>, но только в очень простых случаях.</a:t>
            </a:r>
          </a:p>
          <a:p>
            <a:r>
              <a:rPr lang="ru-RU" dirty="0" smtClean="0"/>
              <a:t>Например, для измерения</a:t>
            </a:r>
            <a:r>
              <a:rPr lang="ru-RU" baseline="0" dirty="0" smtClean="0"/>
              <a:t> скорости работы процессора нельзя использовать </a:t>
            </a:r>
            <a:r>
              <a:rPr lang="ru-RU" baseline="0" dirty="0" smtClean="0"/>
              <a:t>цикл, </a:t>
            </a:r>
            <a:r>
              <a:rPr lang="ru-RU" baseline="0" dirty="0" smtClean="0"/>
              <a:t>в котором просто наращивать значение переменной: компилятор заменит такой цикл на умножением. То есть вместо кода</a:t>
            </a:r>
            <a:endParaRPr lang="en-US" baseline="0" dirty="0" smtClean="0"/>
          </a:p>
          <a:p>
            <a:r>
              <a:rPr lang="en-US" baseline="0" dirty="0" smtClean="0"/>
              <a:t>double x = 0;</a:t>
            </a:r>
            <a:endParaRPr lang="ru-RU" baseline="0" dirty="0" smtClean="0"/>
          </a:p>
          <a:p>
            <a:r>
              <a:rPr lang="en-US" baseline="0" dirty="0" smtClean="0"/>
              <a:t>for (int i = 0; i &lt; 10000000; i++)</a:t>
            </a:r>
          </a:p>
          <a:p>
            <a:r>
              <a:rPr lang="en-US" dirty="0" smtClean="0"/>
              <a:t>      x += 0.0001;</a:t>
            </a:r>
          </a:p>
          <a:p>
            <a:r>
              <a:rPr lang="ru-RU" dirty="0" smtClean="0"/>
              <a:t>Будет выполнено только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x</a:t>
            </a:r>
            <a:r>
              <a:rPr lang="en-US" baseline="0" dirty="0" smtClean="0"/>
              <a:t> = </a:t>
            </a:r>
            <a:r>
              <a:rPr lang="en-US" dirty="0" smtClean="0"/>
              <a:t>0.0001 * </a:t>
            </a:r>
            <a:r>
              <a:rPr lang="en-US" baseline="0" dirty="0" smtClean="0"/>
              <a:t>10000000;</a:t>
            </a:r>
            <a:endParaRPr lang="ru-RU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Вообще вычислить время выполнения программы на современных процессорах достаточно сложно: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каждая операция выполняется разное количество элементарных тактов</a:t>
            </a:r>
          </a:p>
          <a:p>
            <a:r>
              <a:rPr lang="ru-RU" baseline="0" dirty="0" smtClean="0"/>
              <a:t> операция деления </a:t>
            </a:r>
            <a:r>
              <a:rPr lang="en-US" baseline="0" dirty="0" smtClean="0"/>
              <a:t>double </a:t>
            </a:r>
            <a:r>
              <a:rPr lang="ru-RU" baseline="0" dirty="0" smtClean="0"/>
              <a:t>- 8 тактов процессора,</a:t>
            </a:r>
            <a:endParaRPr lang="en-US" baseline="0" dirty="0" smtClean="0"/>
          </a:p>
          <a:p>
            <a:r>
              <a:rPr lang="ru-RU" baseline="0" dirty="0" smtClean="0"/>
              <a:t> операция сложения </a:t>
            </a:r>
            <a:r>
              <a:rPr lang="en-US" baseline="0" dirty="0" smtClean="0"/>
              <a:t>double </a:t>
            </a:r>
            <a:r>
              <a:rPr lang="ru-RU" baseline="0" dirty="0" smtClean="0"/>
              <a:t>-</a:t>
            </a:r>
            <a:r>
              <a:rPr lang="en-US" baseline="0" dirty="0" smtClean="0"/>
              <a:t> 5.5</a:t>
            </a:r>
            <a:r>
              <a:rPr lang="ru-RU" baseline="0" dirty="0" smtClean="0"/>
              <a:t> тактов </a:t>
            </a:r>
            <a:r>
              <a:rPr lang="ru-RU" baseline="0" dirty="0" smtClean="0"/>
              <a:t>процессора (две операции могут выполняться параллельно и занимает это 11 тактов)</a:t>
            </a:r>
            <a:endParaRPr lang="en-US" baseline="0" dirty="0" smtClean="0"/>
          </a:p>
          <a:p>
            <a:r>
              <a:rPr lang="ru-RU" baseline="0" dirty="0" smtClean="0"/>
              <a:t> операция умножения </a:t>
            </a:r>
            <a:r>
              <a:rPr lang="en-US" baseline="0" dirty="0" smtClean="0"/>
              <a:t>double </a:t>
            </a:r>
            <a:r>
              <a:rPr lang="ru-RU" baseline="0" dirty="0" smtClean="0"/>
              <a:t>– </a:t>
            </a:r>
            <a:r>
              <a:rPr lang="en-US" baseline="0" dirty="0" smtClean="0"/>
              <a:t>5</a:t>
            </a:r>
            <a:r>
              <a:rPr lang="ru-RU" baseline="0" dirty="0" smtClean="0"/>
              <a:t> тактов процессора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 сложение двух чисел </a:t>
            </a:r>
            <a:r>
              <a:rPr lang="en-US" baseline="0" dirty="0" smtClean="0"/>
              <a:t>int </a:t>
            </a:r>
            <a:r>
              <a:rPr lang="ru-RU" baseline="0" dirty="0" smtClean="0"/>
              <a:t>– две операции на такт (одна операция сложения выполняется столько же сколько две операции сложения)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сверху добавляется наличие трёх уровней кэша (размер которых меняется даже в </a:t>
            </a:r>
            <a:r>
              <a:rPr lang="ru-RU" baseline="0" dirty="0" smtClean="0"/>
              <a:t>пределах </a:t>
            </a:r>
            <a:r>
              <a:rPr lang="ru-RU" baseline="0" dirty="0" smtClean="0"/>
              <a:t>одного поколения процессоров)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 современных процессорах присутствует не одно АЛУ а несколько и процессор способен выполнять некоторые инструкции параллельно.</a:t>
            </a:r>
          </a:p>
          <a:p>
            <a:r>
              <a:rPr lang="ru-RU" b="1" baseline="0" dirty="0" smtClean="0"/>
              <a:t>Тут должен быть рассказ про библиотеку </a:t>
            </a:r>
            <a:r>
              <a:rPr lang="en-US" b="1" baseline="0" dirty="0" err="1" smtClean="0"/>
              <a:t>fftw</a:t>
            </a:r>
            <a:r>
              <a:rPr lang="en-US" b="1" baseline="0" dirty="0" smtClean="0"/>
              <a:t>, </a:t>
            </a:r>
            <a:r>
              <a:rPr lang="ru-RU" b="0" baseline="0" dirty="0" smtClean="0"/>
              <a:t>но он слишком долог, поэтому будет только на лекции.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09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программе пришлось объявить переменные в одной строке, чтобы код поместился</a:t>
            </a:r>
            <a:r>
              <a:rPr lang="ru-RU" baseline="0" dirty="0" smtClean="0"/>
              <a:t> на слайде</a:t>
            </a:r>
            <a:r>
              <a:rPr lang="ru-RU" dirty="0" smtClean="0"/>
              <a:t>. В среде разработки нет ограничения</a:t>
            </a:r>
            <a:r>
              <a:rPr lang="ru-RU" baseline="0" dirty="0" smtClean="0"/>
              <a:t> на длину программы – поэтому лучше объявлять каждую переменную в своей строке.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92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Выражение </a:t>
            </a:r>
            <a:r>
              <a:rPr lang="en-US" baseline="0" dirty="0" smtClean="0"/>
              <a:t>a &gt; b &gt; c </a:t>
            </a:r>
            <a:r>
              <a:rPr lang="ru-RU" baseline="0" dirty="0" smtClean="0"/>
              <a:t>компилятор выполняет как и любое другое состоящее из бинарных операций.</a:t>
            </a:r>
          </a:p>
          <a:p>
            <a:r>
              <a:rPr lang="ru-RU" baseline="0" dirty="0" smtClean="0"/>
              <a:t>То есть сперва происходит сравнение </a:t>
            </a:r>
            <a:r>
              <a:rPr lang="en-US" baseline="0" dirty="0" smtClean="0"/>
              <a:t>(a &gt; b)</a:t>
            </a:r>
            <a:r>
              <a:rPr lang="ru-RU" baseline="0" dirty="0" smtClean="0"/>
              <a:t>, а затем </a:t>
            </a:r>
            <a:r>
              <a:rPr lang="en-US" baseline="0" dirty="0" smtClean="0"/>
              <a:t>bool </a:t>
            </a:r>
            <a:r>
              <a:rPr lang="ru-RU" baseline="0" dirty="0" smtClean="0"/>
              <a:t>Результат сравнивается с переменной </a:t>
            </a:r>
            <a:r>
              <a:rPr lang="en-US" baseline="0" dirty="0" smtClean="0"/>
              <a:t>c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при некоторых наборах значений </a:t>
            </a:r>
            <a:r>
              <a:rPr lang="en-US" baseline="0" dirty="0" smtClean="0"/>
              <a:t>a, b </a:t>
            </a:r>
            <a:r>
              <a:rPr lang="ru-RU" baseline="0" dirty="0" smtClean="0"/>
              <a:t>и </a:t>
            </a:r>
            <a:r>
              <a:rPr lang="en-US" baseline="0" dirty="0" smtClean="0"/>
              <a:t>c </a:t>
            </a:r>
            <a:r>
              <a:rPr lang="ru-RU" baseline="0" dirty="0" smtClean="0"/>
              <a:t>результат случайно получается правильный.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40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Приоритет операции </a:t>
            </a:r>
            <a:r>
              <a:rPr lang="en-US" dirty="0" smtClean="0"/>
              <a:t>?:</a:t>
            </a:r>
            <a:r>
              <a:rPr lang="en-US" baseline="0" dirty="0" smtClean="0"/>
              <a:t> </a:t>
            </a:r>
            <a:r>
              <a:rPr lang="ru-RU" baseline="0" dirty="0" smtClean="0"/>
              <a:t>выше оператора =</a:t>
            </a:r>
          </a:p>
          <a:p>
            <a:r>
              <a:rPr lang="ru-RU" baseline="0" dirty="0" smtClean="0"/>
              <a:t>поэтому во втором примере скобки не нужны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8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Заменяем оператор ветвления на условный оператор в</a:t>
            </a:r>
            <a:r>
              <a:rPr lang="ru-RU" baseline="0" dirty="0" smtClean="0"/>
              <a:t> последней разобранной нами программе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71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Можем</a:t>
            </a:r>
            <a:r>
              <a:rPr lang="ru-RU" baseline="0" dirty="0" smtClean="0"/>
              <a:t> заменить ещё один оператор ветвления на условный оператор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6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Блок</a:t>
            </a:r>
            <a:r>
              <a:rPr lang="ru-RU" baseline="0" dirty="0" smtClean="0"/>
              <a:t> </a:t>
            </a:r>
            <a:r>
              <a:rPr lang="en-US" baseline="0" dirty="0" smtClean="0"/>
              <a:t>if-else </a:t>
            </a:r>
            <a:r>
              <a:rPr lang="ru-RU" baseline="0" dirty="0" smtClean="0"/>
              <a:t>позволяет выполнить один из двух других блоков, в зависимости от результата проверяемого условия.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85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Лучше</a:t>
            </a:r>
            <a:r>
              <a:rPr lang="ru-RU" baseline="0" dirty="0" smtClean="0"/>
              <a:t> так не делать – код становится трудно читаемым, и необходимы скобки, чтобы явно разделить части отдельных тернарных операторов.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66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?: </a:t>
            </a:r>
            <a:r>
              <a:rPr lang="ru-RU" dirty="0" smtClean="0"/>
              <a:t>получается</a:t>
            </a:r>
            <a:r>
              <a:rPr lang="ru-RU" baseline="0" dirty="0" smtClean="0"/>
              <a:t> как</a:t>
            </a:r>
            <a:endParaRPr lang="en-US" dirty="0" smtClean="0"/>
          </a:p>
          <a:p>
            <a:r>
              <a:rPr lang="ru-RU" dirty="0" smtClean="0"/>
              <a:t>облегчённая версия блока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00FF"/>
                </a:solidFill>
              </a:rPr>
              <a:t>else</a:t>
            </a:r>
            <a:endParaRPr lang="ru-RU" dirty="0" smtClean="0">
              <a:solidFill>
                <a:srgbClr val="0000FF"/>
              </a:solidFill>
            </a:endParaRPr>
          </a:p>
          <a:p>
            <a:r>
              <a:rPr lang="ru-RU" dirty="0" smtClean="0"/>
              <a:t>ВАЖНО: </a:t>
            </a:r>
            <a:r>
              <a:rPr lang="ru-RU" dirty="0" smtClean="0"/>
              <a:t>операнды </a:t>
            </a:r>
            <a:r>
              <a:rPr lang="ru-RU" dirty="0" smtClean="0"/>
              <a:t>справа от ? должны быть приводимы к одному типу иначе будет ошибка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3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 - </a:t>
            </a:r>
            <a:r>
              <a:rPr lang="ru-RU" baseline="0" dirty="0" smtClean="0"/>
              <a:t>оператор множественного выбора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Позволяет выбрать и выполнить одну из набора инструкций в зависимости от значения переменной.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Ограничение: можно использовать только константы (</a:t>
            </a:r>
            <a:r>
              <a:rPr lang="en-US" baseline="0" dirty="0" smtClean="0"/>
              <a:t>switch </a:t>
            </a:r>
            <a:r>
              <a:rPr lang="ru-RU" baseline="0" dirty="0" smtClean="0"/>
              <a:t>превращается в одну </a:t>
            </a:r>
            <a:r>
              <a:rPr lang="ru-RU" baseline="0" dirty="0" err="1" smtClean="0"/>
              <a:t>асемблерную</a:t>
            </a:r>
            <a:r>
              <a:rPr lang="ru-RU" baseline="0" dirty="0" smtClean="0"/>
              <a:t> </a:t>
            </a:r>
            <a:r>
              <a:rPr lang="ru-RU" baseline="0" dirty="0" smtClean="0"/>
              <a:t>инструкцию, а она работает только с </a:t>
            </a:r>
            <a:r>
              <a:rPr lang="ru-RU" baseline="0" dirty="0" smtClean="0"/>
              <a:t>константами).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Оператор </a:t>
            </a:r>
            <a:r>
              <a:rPr lang="en-US" baseline="0" dirty="0" smtClean="0"/>
              <a:t>break</a:t>
            </a:r>
            <a:r>
              <a:rPr lang="ru-RU" baseline="0" dirty="0" smtClean="0"/>
              <a:t> завершает выполнение ветки </a:t>
            </a:r>
            <a:r>
              <a:rPr lang="en-US" baseline="0" dirty="0" smtClean="0"/>
              <a:t>case. </a:t>
            </a:r>
            <a:r>
              <a:rPr lang="ru-RU" baseline="0" dirty="0" smtClean="0"/>
              <a:t>Программа продолжает выполняться после закрывающей скобки оператора </a:t>
            </a:r>
            <a:r>
              <a:rPr lang="en-US" baseline="0" dirty="0" smtClean="0"/>
              <a:t>switch.</a:t>
            </a:r>
          </a:p>
          <a:p>
            <a:r>
              <a:rPr lang="ru-RU" baseline="0" dirty="0" smtClean="0"/>
              <a:t>Внутри одного блока </a:t>
            </a:r>
            <a:r>
              <a:rPr lang="en-US" baseline="0" dirty="0" smtClean="0"/>
              <a:t>case </a:t>
            </a:r>
            <a:r>
              <a:rPr lang="ru-RU" baseline="0" dirty="0" smtClean="0"/>
              <a:t>может быть более одной инструкции </a:t>
            </a:r>
            <a:r>
              <a:rPr lang="en-US" baseline="0" dirty="0" smtClean="0"/>
              <a:t>break</a:t>
            </a:r>
            <a:r>
              <a:rPr lang="ru-RU" baseline="0" dirty="0" smtClean="0"/>
              <a:t>, например, при использовании оператора </a:t>
            </a:r>
            <a:r>
              <a:rPr lang="en-US" baseline="0" dirty="0" smtClean="0"/>
              <a:t>if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Если оператор </a:t>
            </a:r>
            <a:r>
              <a:rPr lang="en-US" baseline="0" dirty="0" smtClean="0"/>
              <a:t>break </a:t>
            </a:r>
            <a:r>
              <a:rPr lang="ru-RU" baseline="0" dirty="0" smtClean="0"/>
              <a:t>не ставить, то выполнение продолжится автоматически со следующего </a:t>
            </a:r>
            <a:r>
              <a:rPr lang="en-US" baseline="0" dirty="0" smtClean="0"/>
              <a:t>case</a:t>
            </a:r>
            <a:r>
              <a:rPr lang="ru-RU" baseline="0" dirty="0" smtClean="0"/>
              <a:t>, не зависимо от значения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2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051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08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Точно</a:t>
            </a:r>
            <a:r>
              <a:rPr lang="ru-RU" baseline="0" dirty="0" smtClean="0"/>
              <a:t> так же нет смысла ставить </a:t>
            </a:r>
            <a:r>
              <a:rPr lang="en-US" baseline="0" dirty="0" smtClean="0"/>
              <a:t>break </a:t>
            </a:r>
            <a:r>
              <a:rPr lang="ru-RU" baseline="0" dirty="0" smtClean="0"/>
              <a:t>после оператора </a:t>
            </a:r>
            <a:r>
              <a:rPr lang="en-US" baseline="0" dirty="0" smtClean="0"/>
              <a:t>return</a:t>
            </a:r>
            <a:r>
              <a:rPr lang="ru-RU" baseline="0" dirty="0" smtClean="0"/>
              <a:t>, который завершает выполнение текущей функции.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33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60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Чаще всего использование как со</a:t>
            </a:r>
            <a:r>
              <a:rPr lang="ru-RU" baseline="0" dirty="0" smtClean="0"/>
              <a:t> значением переменной 3 является следствием пропущенного </a:t>
            </a:r>
            <a:r>
              <a:rPr lang="en-US" baseline="0" dirty="0" smtClean="0"/>
              <a:t>break, </a:t>
            </a:r>
            <a:r>
              <a:rPr lang="ru-RU" baseline="0" dirty="0" smtClean="0"/>
              <a:t>поэтому последние версии компиляторов выдают тут предупреждение. Хотя иногда именно такое использование и является задуманным.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32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881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3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Усложним задачу: теперь пользователю предлагается угадать число задуманное компьютером.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качестве такого будем использовать случайное число.</a:t>
            </a:r>
          </a:p>
          <a:p>
            <a:r>
              <a:rPr lang="ru-RU" baseline="0" dirty="0" smtClean="0"/>
              <a:t>Поскольку в компьютере все действия заранее предопределены, то в качестве источника случайности будем использовать момент времени выполнения программы:</a:t>
            </a:r>
          </a:p>
          <a:p>
            <a:r>
              <a:rPr lang="ru-RU" baseline="0" dirty="0" smtClean="0"/>
              <a:t>функция </a:t>
            </a:r>
            <a:r>
              <a:rPr lang="en-US" baseline="0" dirty="0" smtClean="0"/>
              <a:t>time()</a:t>
            </a:r>
            <a:r>
              <a:rPr lang="ru-RU" baseline="0" dirty="0" smtClean="0"/>
              <a:t> возвращает количество секунд прошедшее после полуночи после 1 января 1970 года (ещё из языка </a:t>
            </a:r>
            <a:r>
              <a:rPr lang="en-US" baseline="0" dirty="0" smtClean="0"/>
              <a:t>C</a:t>
            </a:r>
            <a:r>
              <a:rPr lang="ru-RU" baseline="0" dirty="0" smtClean="0"/>
              <a:t> пришёл такой формат представления времени).</a:t>
            </a:r>
          </a:p>
          <a:p>
            <a:r>
              <a:rPr lang="ru-RU" baseline="0" dirty="0" smtClean="0"/>
              <a:t>Единственный параметр функции используется для обратной совместимости, сейчас не используется поэтому вместо него передаём </a:t>
            </a:r>
            <a:r>
              <a:rPr lang="en-US" baseline="0" dirty="0" smtClean="0"/>
              <a:t>NULL </a:t>
            </a:r>
            <a:r>
              <a:rPr lang="ru-RU" baseline="0" dirty="0" smtClean="0"/>
              <a:t>или </a:t>
            </a:r>
            <a:r>
              <a:rPr lang="en-US" baseline="0" dirty="0" smtClean="0"/>
              <a:t>nullptr </a:t>
            </a:r>
            <a:r>
              <a:rPr lang="ru-RU" baseline="0" dirty="0" smtClean="0"/>
              <a:t>если компилятор поддерживает стандарт </a:t>
            </a:r>
            <a:r>
              <a:rPr lang="en-US" baseline="0" dirty="0" smtClean="0"/>
              <a:t>C++11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Чтобы из такого "большого" случайного числа получить небольшое используем остаток от деления на 7 – получается число от 0 до 6.</a:t>
            </a:r>
          </a:p>
          <a:p>
            <a:endParaRPr lang="ru-RU" dirty="0" smtClean="0"/>
          </a:p>
          <a:p>
            <a:r>
              <a:rPr lang="ru-RU" dirty="0" smtClean="0"/>
              <a:t>Проинициализировать переменную </a:t>
            </a:r>
            <a:r>
              <a:rPr lang="en-US" dirty="0" smtClean="0"/>
              <a:t>guess </a:t>
            </a:r>
            <a:r>
              <a:rPr lang="ru-RU" dirty="0" smtClean="0"/>
              <a:t>значением 0 нельзя – это возможное значение для ввода пользователя, поэтому возьмём</a:t>
            </a:r>
            <a:r>
              <a:rPr lang="ru-RU" baseline="0" dirty="0" smtClean="0"/>
              <a:t> самое большое возможное значение для переменной нашего типа </a:t>
            </a:r>
            <a:r>
              <a:rPr lang="en-US" dirty="0" smtClean="0"/>
              <a:t>UINT_MAX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81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234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 оператор использовать </a:t>
            </a:r>
            <a:r>
              <a:rPr lang="en-US" dirty="0" smtClean="0"/>
              <a:t>switch</a:t>
            </a:r>
            <a:r>
              <a:rPr lang="en-US" baseline="0" dirty="0" smtClean="0"/>
              <a:t> </a:t>
            </a:r>
            <a:r>
              <a:rPr lang="ru-RU" baseline="0" dirty="0" smtClean="0"/>
              <a:t>или набор </a:t>
            </a:r>
            <a:r>
              <a:rPr lang="en-US" baseline="0" dirty="0" smtClean="0"/>
              <a:t>if-</a:t>
            </a:r>
            <a:r>
              <a:rPr lang="en-US" baseline="0" dirty="0" err="1" smtClean="0"/>
              <a:t>elseif</a:t>
            </a:r>
            <a:r>
              <a:rPr lang="en-US" baseline="0" dirty="0" smtClean="0"/>
              <a:t> </a:t>
            </a:r>
            <a:r>
              <a:rPr lang="ru-RU" baseline="0" dirty="0" smtClean="0"/>
              <a:t>остаётся на усмотрение разработчика.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017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475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0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07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данном случае константы </a:t>
            </a:r>
            <a:r>
              <a:rPr lang="en-US" baseline="0" dirty="0" err="1" smtClean="0"/>
              <a:t>WithRand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приобритает</a:t>
            </a:r>
            <a:r>
              <a:rPr lang="ru-RU" baseline="0" dirty="0" smtClean="0"/>
              <a:t> значение </a:t>
            </a:r>
            <a:r>
              <a:rPr lang="en-US" baseline="0" dirty="0" smtClean="0"/>
              <a:t>2,</a:t>
            </a:r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ByUser</a:t>
            </a:r>
            <a:r>
              <a:rPr lang="en-US" baseline="0" dirty="0" smtClean="0"/>
              <a:t> = 3.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676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 можно было бы организовать</a:t>
            </a:r>
            <a:r>
              <a:rPr lang="ru-RU" baseline="0" dirty="0" smtClean="0"/>
              <a:t> в переменную типа </a:t>
            </a:r>
            <a:r>
              <a:rPr lang="en-US" baseline="0" dirty="0" err="1" smtClean="0"/>
              <a:t>enmArrayInit</a:t>
            </a:r>
            <a:r>
              <a:rPr lang="ru-RU" baseline="0" dirty="0" smtClean="0"/>
              <a:t> с помощью оператора </a:t>
            </a:r>
            <a:r>
              <a:rPr lang="en-US" baseline="0" dirty="0" smtClean="0"/>
              <a:t>reinterpret_cast, </a:t>
            </a:r>
            <a:r>
              <a:rPr lang="ru-RU" baseline="0" dirty="0" smtClean="0"/>
              <a:t>но</a:t>
            </a:r>
            <a:r>
              <a:rPr lang="en-US" baseline="0" dirty="0" smtClean="0"/>
              <a:t> </a:t>
            </a:r>
            <a:r>
              <a:rPr lang="ru-RU" baseline="0" dirty="0" smtClean="0"/>
              <a:t>его мы будем использовать только когда пройдём тему ссылки. Поэтому пока промежуточное решение.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dirty="0" smtClean="0"/>
              <a:t>При</a:t>
            </a:r>
            <a:r>
              <a:rPr lang="ru-RU" baseline="0" dirty="0" smtClean="0"/>
              <a:t> сравнении переменной типа </a:t>
            </a:r>
            <a:r>
              <a:rPr lang="en-US" baseline="0" dirty="0" err="1" smtClean="0"/>
              <a:t>enmArrayInit</a:t>
            </a:r>
            <a:r>
              <a:rPr lang="ru-RU" baseline="0" dirty="0" smtClean="0"/>
              <a:t> с переменными других типов она неявно преобразуется в </a:t>
            </a:r>
            <a:r>
              <a:rPr lang="en-US" baseline="0" dirty="0" smtClean="0"/>
              <a:t>int.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590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Например часто в виде перечислений оформляют результаты выполнения функций:</a:t>
            </a:r>
          </a:p>
          <a:p>
            <a:r>
              <a:rPr lang="ru-RU" baseline="0" dirty="0" smtClean="0"/>
              <a:t>функция чтения данных из файла может вернуть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OK (</a:t>
            </a:r>
            <a:r>
              <a:rPr lang="ru-RU" baseline="0" dirty="0" smtClean="0"/>
              <a:t>операция выполнена успешно), или какой либо "код ошибки" (файл не существует, файл пуст, доступ к файлу запрещён, файл повреждён).</a:t>
            </a:r>
          </a:p>
          <a:p>
            <a:r>
              <a:rPr lang="ru-RU" baseline="0" dirty="0" smtClean="0"/>
              <a:t>Таких функций в программе может существовать множество и наборы возвращаемых ошибок могут отличаться, но во всех них будет значение </a:t>
            </a:r>
            <a:r>
              <a:rPr lang="en-US" baseline="0" dirty="0" smtClean="0"/>
              <a:t>OK (</a:t>
            </a:r>
            <a:r>
              <a:rPr lang="ru-RU" baseline="0" dirty="0" smtClean="0"/>
              <a:t>операция выполнена успешно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указанном на слайде </a:t>
            </a:r>
            <a:r>
              <a:rPr lang="ru-RU" baseline="0" dirty="0" smtClean="0"/>
              <a:t>подходе при </a:t>
            </a:r>
            <a:r>
              <a:rPr lang="ru-RU" baseline="0" dirty="0" smtClean="0"/>
              <a:t>каждом обращении к константам набора придётся всегда прописывать </a:t>
            </a:r>
            <a:r>
              <a:rPr lang="ru-RU" baseline="0" dirty="0" smtClean="0"/>
              <a:t>имя </a:t>
            </a:r>
            <a:r>
              <a:rPr lang="en-US" baseline="0" dirty="0" smtClean="0"/>
              <a:t>namespace</a:t>
            </a:r>
            <a:r>
              <a:rPr lang="en-US" baseline="0" dirty="0" smtClean="0"/>
              <a:t>, </a:t>
            </a:r>
            <a:r>
              <a:rPr lang="ru-RU" baseline="0" dirty="0" smtClean="0"/>
              <a:t>однако есть и плюс: чтобы вспомнить точное имя константы достаточно указать его пространство имён и оператор </a:t>
            </a:r>
            <a:r>
              <a:rPr lang="en-US" baseline="0" dirty="0" smtClean="0"/>
              <a:t>:: </a:t>
            </a:r>
            <a:r>
              <a:rPr lang="ru-RU" baseline="0" dirty="0" smtClean="0"/>
              <a:t>- среда разработки </a:t>
            </a:r>
            <a:r>
              <a:rPr lang="ru-RU" baseline="0" dirty="0" smtClean="0"/>
              <a:t>подскажет варианты из этого перечисления.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99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686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4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Составные блоки (получаются объединением инструкций с помощью операторов </a:t>
            </a:r>
            <a:r>
              <a:rPr lang="en-US" dirty="0" smtClean="0"/>
              <a:t>{}</a:t>
            </a:r>
          </a:p>
          <a:p>
            <a:r>
              <a:rPr lang="ru-RU" dirty="0" smtClean="0"/>
              <a:t>могут включать вложенные блоки ветвления.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193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Замечание: в</a:t>
            </a:r>
            <a:r>
              <a:rPr lang="ru-RU" baseline="0" dirty="0" smtClean="0"/>
              <a:t> современных проектах на </a:t>
            </a:r>
            <a:r>
              <a:rPr lang="en-US" baseline="0" dirty="0" smtClean="0"/>
              <a:t>C++ </a:t>
            </a:r>
            <a:r>
              <a:rPr lang="en-US" dirty="0" smtClean="0"/>
              <a:t>switch </a:t>
            </a:r>
            <a:r>
              <a:rPr lang="ru-RU" baseline="0" dirty="0" smtClean="0"/>
              <a:t>практически не используется поскольку его функциональность полностью заменяется </a:t>
            </a:r>
            <a:r>
              <a:rPr lang="ru-RU" baseline="0" smtClean="0"/>
              <a:t>использованием принципа наследования </a:t>
            </a:r>
            <a:r>
              <a:rPr lang="ru-RU" baseline="0" dirty="0" smtClean="0"/>
              <a:t>из парадигмы объектно-ориентированного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31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4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r>
              <a:rPr lang="en-US" baseline="0" dirty="0" smtClean="0"/>
              <a:t> Studio </a:t>
            </a:r>
            <a:r>
              <a:rPr lang="ru-RU" baseline="0" dirty="0" smtClean="0"/>
              <a:t>автоматически </a:t>
            </a:r>
            <a:r>
              <a:rPr lang="ru-RU" dirty="0" smtClean="0"/>
              <a:t>расставляет отступы</a:t>
            </a:r>
            <a:r>
              <a:rPr lang="ru-RU" baseline="0" dirty="0" smtClean="0"/>
              <a:t> в соответствии со структурной парадигмой программирования (как и другие среды разработки).</a:t>
            </a:r>
          </a:p>
          <a:p>
            <a:r>
              <a:rPr lang="ru-RU" baseline="0" dirty="0" smtClean="0"/>
              <a:t>Главное ей не мешать и </a:t>
            </a:r>
            <a:r>
              <a:rPr lang="ru-RU" baseline="0" dirty="0" smtClean="0"/>
              <a:t>не портить его потом.</a:t>
            </a:r>
            <a:endParaRPr lang="ru-RU" baseline="0" dirty="0" smtClean="0"/>
          </a:p>
          <a:p>
            <a:r>
              <a:rPr lang="ru-RU" baseline="0" dirty="0" smtClean="0"/>
              <a:t>Хотя в </a:t>
            </a:r>
            <a:r>
              <a:rPr lang="en-US" baseline="0" dirty="0" smtClean="0"/>
              <a:t>VS2005 </a:t>
            </a:r>
            <a:r>
              <a:rPr lang="ru-RU" baseline="0" dirty="0" smtClean="0"/>
              <a:t>(и более новых) есть элемент меню восстанавливающий отступы "</a:t>
            </a:r>
            <a:r>
              <a:rPr lang="en-US" baseline="0" dirty="0" smtClean="0"/>
              <a:t>Format selection</a:t>
            </a:r>
            <a:r>
              <a:rPr lang="ru-RU" baseline="0" dirty="0" smtClean="0"/>
              <a:t>".</a:t>
            </a:r>
          </a:p>
          <a:p>
            <a:r>
              <a:rPr lang="ru-RU" baseline="0" dirty="0" smtClean="0"/>
              <a:t>(К сожалению, в разных версиях студии этот элемент расположен в разных местах , так что спрашивайте у преподавателей, где его </a:t>
            </a:r>
            <a:r>
              <a:rPr lang="ru-RU" baseline="0" dirty="0" smtClean="0"/>
              <a:t>найти в вашей </a:t>
            </a:r>
            <a:r>
              <a:rPr lang="en-US" baseline="0" dirty="0" smtClean="0"/>
              <a:t>IDE</a:t>
            </a:r>
            <a:r>
              <a:rPr lang="ru-RU" baseline="0" dirty="0" smtClean="0"/>
              <a:t>).</a:t>
            </a:r>
            <a:endParaRPr lang="ru-RU" baseline="0" dirty="0" smtClean="0"/>
          </a:p>
          <a:p>
            <a:r>
              <a:rPr lang="ru-RU" dirty="0" smtClean="0"/>
              <a:t>Какому</a:t>
            </a:r>
            <a:r>
              <a:rPr lang="ru-RU" baseline="0" dirty="0" smtClean="0"/>
              <a:t> оператору </a:t>
            </a:r>
            <a:r>
              <a:rPr lang="en-US" baseline="0" dirty="0" smtClean="0"/>
              <a:t>if </a:t>
            </a:r>
            <a:r>
              <a:rPr lang="ru-RU" baseline="0" dirty="0" smtClean="0"/>
              <a:t>соответствуют оба оператора </a:t>
            </a:r>
            <a:r>
              <a:rPr lang="en-US" baseline="0" dirty="0" smtClean="0"/>
              <a:t>else?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8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2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Попробуем разобраться без отступов: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какому</a:t>
            </a:r>
            <a:r>
              <a:rPr lang="ru-RU" baseline="0" dirty="0" smtClean="0"/>
              <a:t> оператору </a:t>
            </a:r>
            <a:r>
              <a:rPr lang="en-US" baseline="0" dirty="0" smtClean="0"/>
              <a:t>if </a:t>
            </a:r>
            <a:r>
              <a:rPr lang="ru-RU" baseline="0" dirty="0" smtClean="0"/>
              <a:t>соответствуют оба оператора </a:t>
            </a:r>
            <a:r>
              <a:rPr lang="en-US" baseline="0" dirty="0" smtClean="0"/>
              <a:t>else?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Заметно,</a:t>
            </a:r>
            <a:r>
              <a:rPr lang="ru-RU" baseline="0" dirty="0" smtClean="0"/>
              <a:t> что приходится внимательно всматриваться, чтобы ответить на этот вопрос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Поэтому для улучшения читаемости кода всегда правильно расставляйте форматирование: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все вложенные инструкции (в операторы ветвления и циклы) оформляются с отступом в одну табуляцию.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4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Языки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</a:t>
            </a:r>
            <a:r>
              <a:rPr lang="ru-RU" sz="3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  <a:endParaRPr lang="en-US" sz="34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5475" indent="-285750">
              <a:spcBef>
                <a:spcPts val="18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7. Введение в процедурное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</a:t>
            </a:r>
            <a:br>
              <a:rPr lang="ru-RU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	структурное программирование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446088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Управляющие </a:t>
            </a: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инструкции</a:t>
            </a:r>
            <a:endParaRPr lang="en-US" sz="34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9. Базовые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10. Управление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Рекурсия</a:t>
            </a:r>
          </a:p>
          <a:p>
            <a:pPr marL="360363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75000"/>
                  </a:prstClr>
                </a:solidFill>
              </a:rPr>
              <a:t>Раздел 4.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Введение в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Абстрактные типы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>
                <a:solidFill>
                  <a:prstClr val="white">
                    <a:lumMod val="75000"/>
                  </a:prstClr>
                </a:solidFill>
              </a:rPr>
              <a:t>Шаблоны </a:t>
            </a:r>
            <a:r>
              <a:rPr lang="ru-RU" smtClean="0">
                <a:solidFill>
                  <a:prstClr val="white">
                    <a:lumMod val="75000"/>
                  </a:prstClr>
                </a:solidFill>
              </a:rPr>
              <a:t>классов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160748"/>
            <a:ext cx="8712968" cy="50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DoSomething4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81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160748"/>
            <a:ext cx="8712968" cy="50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DoSomething4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9572" y="2384884"/>
            <a:ext cx="7200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67644" y="3501008"/>
            <a:ext cx="72008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148064" y="1988840"/>
            <a:ext cx="3852428" cy="341632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+mn-lt"/>
              </a:rPr>
              <a:t>Во вложенных условных инструкциях раздел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ru-RU" sz="2400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всегда </a:t>
            </a:r>
            <a:r>
              <a:rPr lang="ru-RU" altLang="ru-RU" sz="2400" dirty="0" smtClean="0">
                <a:latin typeface="+mn-lt"/>
              </a:rPr>
              <a:t>связан</a:t>
            </a:r>
            <a:r>
              <a:rPr lang="en-US" altLang="ru-RU" sz="2400" dirty="0" smtClean="0">
                <a:latin typeface="+mn-lt"/>
              </a:rPr>
              <a:t> </a:t>
            </a:r>
            <a:r>
              <a:rPr lang="ru-RU" altLang="ru-RU" sz="2400" dirty="0" smtClean="0">
                <a:latin typeface="+mn-lt"/>
              </a:rPr>
              <a:t>с </a:t>
            </a:r>
            <a:r>
              <a:rPr lang="ru-RU" altLang="ru-RU" sz="2400" dirty="0">
                <a:latin typeface="+mn-lt"/>
              </a:rPr>
              <a:t>ближайшим предшествующим </a:t>
            </a:r>
            <a:r>
              <a:rPr lang="ru-RU" altLang="ru-RU" sz="2400" dirty="0" smtClean="0">
                <a:latin typeface="+mn-lt"/>
              </a:rPr>
              <a:t>инструкциям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altLang="ru-RU" sz="2400" dirty="0">
                <a:latin typeface="+mn-lt"/>
              </a:rPr>
              <a:t>,</a:t>
            </a:r>
            <a:r>
              <a:rPr lang="en-US" altLang="ru-RU" sz="2400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находящимся с ним </a:t>
            </a:r>
            <a:r>
              <a:rPr lang="ru-RU" altLang="ru-RU" sz="2400" dirty="0" smtClean="0">
                <a:latin typeface="+mn-lt"/>
              </a:rPr>
              <a:t>в</a:t>
            </a:r>
            <a:r>
              <a:rPr lang="en-US" altLang="ru-RU" sz="2400" dirty="0" smtClean="0">
                <a:latin typeface="+mn-lt"/>
              </a:rPr>
              <a:t> </a:t>
            </a:r>
            <a:r>
              <a:rPr lang="ru-RU" altLang="ru-RU" sz="2400" dirty="0" smtClean="0">
                <a:latin typeface="+mn-lt"/>
              </a:rPr>
              <a:t>одном </a:t>
            </a:r>
            <a:r>
              <a:rPr lang="ru-RU" altLang="ru-RU" sz="2400" dirty="0">
                <a:latin typeface="+mn-lt"/>
              </a:rPr>
              <a:t>блоке </a:t>
            </a:r>
            <a:r>
              <a:rPr lang="ru-RU" altLang="ru-RU" sz="2400" dirty="0" smtClean="0">
                <a:latin typeface="+mn-lt"/>
              </a:rPr>
              <a:t>и</a:t>
            </a:r>
            <a:r>
              <a:rPr lang="en-US" altLang="ru-RU" sz="2400" dirty="0" smtClean="0">
                <a:latin typeface="+mn-lt"/>
              </a:rPr>
              <a:t/>
            </a:r>
            <a:br>
              <a:rPr lang="en-US" altLang="ru-RU" sz="2400" dirty="0" smtClean="0">
                <a:latin typeface="+mn-lt"/>
              </a:rPr>
            </a:br>
            <a:r>
              <a:rPr lang="ru-RU" altLang="ru-RU" sz="2400" dirty="0" smtClean="0">
                <a:latin typeface="+mn-lt"/>
              </a:rPr>
              <a:t>не </a:t>
            </a:r>
            <a:r>
              <a:rPr lang="ru-RU" altLang="ru-RU" sz="2400" dirty="0">
                <a:latin typeface="+mn-lt"/>
              </a:rPr>
              <a:t>связанном с другим разделом </a:t>
            </a:r>
            <a:r>
              <a:rPr lang="en-US" alt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ru-RU" sz="2400" dirty="0" smtClean="0">
                <a:latin typeface="+mj-lt"/>
                <a:cs typeface="Consolas" panose="020B0609020204030204" pitchFamily="49" charset="0"/>
              </a:rPr>
              <a:t>.</a:t>
            </a:r>
            <a:endParaRPr lang="ru-RU" altLang="ru-RU" sz="2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6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3960440" cy="405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1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3816424" cy="405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1484784"/>
            <a:ext cx="3816424" cy="46628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613485" y="692696"/>
            <a:ext cx="2520280" cy="190821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 smtClean="0">
                <a:latin typeface="+mn-lt"/>
              </a:rPr>
              <a:t>Если в блоке более одной строки, то скобки </a:t>
            </a:r>
            <a:r>
              <a:rPr lang="en-US" altLang="ru-RU" sz="2400" dirty="0" smtClean="0">
                <a:latin typeface="+mn-lt"/>
              </a:rPr>
              <a:t>{} </a:t>
            </a:r>
            <a:r>
              <a:rPr lang="ru-RU" altLang="ru-RU" sz="2400" dirty="0" smtClean="0">
                <a:latin typeface="+mn-lt"/>
              </a:rPr>
              <a:t>– ставить обязательно</a:t>
            </a:r>
            <a:endParaRPr lang="ru-RU" altLang="ru-RU" sz="24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Прямая со стрелкой 5"/>
          <p:cNvCxnSpPr>
            <a:stCxn id="11" idx="2"/>
          </p:cNvCxnSpPr>
          <p:nvPr/>
        </p:nvCxnSpPr>
        <p:spPr>
          <a:xfrm flipH="1">
            <a:off x="5328084" y="2600908"/>
            <a:ext cx="2545541" cy="61206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4032448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2030651"/>
            <a:ext cx="3168352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/>
              <a:t>Как сделать чтобы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 smtClean="0"/>
              <a:t> </a:t>
            </a:r>
            <a:r>
              <a:rPr lang="ru-RU" sz="2400" dirty="0" smtClean="0"/>
              <a:t>относился </a:t>
            </a:r>
            <a:r>
              <a:rPr lang="ru-RU" sz="2400" dirty="0"/>
              <a:t>к первому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62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4032448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541658"/>
            <a:ext cx="3348372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/>
              <a:t>Использовать скобки </a:t>
            </a:r>
            <a:r>
              <a:rPr lang="en-US" sz="2400" dirty="0" smtClean="0"/>
              <a:t>{}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2030651"/>
            <a:ext cx="3168352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/>
              <a:t>Как сделать чтобы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 smtClean="0"/>
              <a:t> </a:t>
            </a:r>
            <a:r>
              <a:rPr lang="ru-RU" sz="2400" dirty="0" smtClean="0"/>
              <a:t>относился </a:t>
            </a:r>
            <a:r>
              <a:rPr lang="ru-RU" sz="2400" dirty="0"/>
              <a:t>к первому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81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05879" y="1052736"/>
            <a:ext cx="8712968" cy="527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196752"/>
            <a:ext cx="489654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340768"/>
            <a:ext cx="3816424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08721"/>
            <a:ext cx="3960440" cy="54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54868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1484784"/>
            <a:ext cx="4068452" cy="26776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/>
              <a:t>Что делать, если "длинные" блоки попадают в блок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/>
              <a:t>,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а </a:t>
            </a:r>
            <a:r>
              <a:rPr lang="ru-RU" sz="2400" dirty="0" smtClean="0"/>
              <a:t>не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 smtClean="0"/>
              <a:t>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 smtClean="0"/>
              <a:t>Как применить приём</a:t>
            </a:r>
            <a:br>
              <a:rPr lang="ru-RU" sz="2400" dirty="0" smtClean="0"/>
            </a:br>
            <a:r>
              <a:rPr lang="ru-RU" sz="2400" dirty="0" smtClean="0"/>
              <a:t>из предыдущего слайда</a:t>
            </a:r>
            <a:br>
              <a:rPr lang="ru-RU" sz="2400" dirty="0" smtClean="0"/>
            </a:br>
            <a:r>
              <a:rPr lang="ru-RU" sz="2400" dirty="0" smtClean="0"/>
              <a:t>для сокращения числа</a:t>
            </a:r>
            <a:br>
              <a:rPr lang="ru-RU" sz="2400" dirty="0" smtClean="0"/>
            </a:br>
            <a:r>
              <a:rPr lang="ru-RU" sz="2400" dirty="0" smtClean="0"/>
              <a:t>вложенных блоков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2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332656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539552" y="1916832"/>
            <a:ext cx="3168352" cy="9541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ru-RU" alt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словие</a:t>
            </a:r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/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800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инструкция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53" name="Группа 52"/>
          <p:cNvGrpSpPr/>
          <p:nvPr/>
        </p:nvGrpSpPr>
        <p:grpSpPr>
          <a:xfrm>
            <a:off x="3635896" y="1988840"/>
            <a:ext cx="5112568" cy="3888432"/>
            <a:chOff x="3923928" y="1412776"/>
            <a:chExt cx="5112568" cy="3888432"/>
          </a:xfrm>
        </p:grpSpPr>
        <p:cxnSp>
          <p:nvCxnSpPr>
            <p:cNvPr id="10" name="Прямая со стрелкой 9"/>
            <p:cNvCxnSpPr/>
            <p:nvPr/>
          </p:nvCxnSpPr>
          <p:spPr>
            <a:xfrm>
              <a:off x="7884368" y="2780928"/>
              <a:ext cx="0" cy="576064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8" idx="4"/>
              <a:endCxn id="12" idx="0"/>
            </p:cNvCxnSpPr>
            <p:nvPr/>
          </p:nvCxnSpPr>
          <p:spPr>
            <a:xfrm flipH="1">
              <a:off x="5508104" y="1556792"/>
              <a:ext cx="2605" cy="648072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3923928" y="2204864"/>
              <a:ext cx="3168352" cy="1152128"/>
            </a:xfrm>
            <a:prstGeom prst="flowChartDecision">
              <a:avLst/>
            </a:prstGeom>
            <a:solidFill>
              <a:schemeClr val="bg1"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8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800" b="1" dirty="0">
                <a:solidFill>
                  <a:srgbClr val="000080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>
              <a:stCxn id="12" idx="3"/>
            </p:cNvCxnSpPr>
            <p:nvPr/>
          </p:nvCxnSpPr>
          <p:spPr>
            <a:xfrm>
              <a:off x="7092280" y="2780928"/>
              <a:ext cx="792088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9" idx="2"/>
            </p:cNvCxnSpPr>
            <p:nvPr/>
          </p:nvCxnSpPr>
          <p:spPr>
            <a:xfrm>
              <a:off x="7884368" y="4033267"/>
              <a:ext cx="0" cy="467147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12" idx="2"/>
              <a:endCxn id="22" idx="0"/>
            </p:cNvCxnSpPr>
            <p:nvPr/>
          </p:nvCxnSpPr>
          <p:spPr>
            <a:xfrm>
              <a:off x="5508104" y="3356992"/>
              <a:ext cx="0" cy="180020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76256" y="2348880"/>
              <a:ext cx="136815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3356992"/>
              <a:ext cx="127342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5436096" y="1412776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Блок-схема: альтернативный процесс 18"/>
            <p:cNvSpPr/>
            <p:nvPr/>
          </p:nvSpPr>
          <p:spPr>
            <a:xfrm>
              <a:off x="6732240" y="3356992"/>
              <a:ext cx="2304256" cy="676275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8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инструкция</a:t>
              </a:r>
              <a:endParaRPr lang="ru-RU" sz="2800" b="1" baseline="-25000" dirty="0">
                <a:solidFill>
                  <a:srgbClr val="880000"/>
                </a:solidFill>
              </a:endParaRPr>
            </a:p>
          </p:txBody>
        </p:sp>
        <p:grpSp>
          <p:nvGrpSpPr>
            <p:cNvPr id="20" name="Группа 38"/>
            <p:cNvGrpSpPr>
              <a:grpSpLocks/>
            </p:cNvGrpSpPr>
            <p:nvPr/>
          </p:nvGrpSpPr>
          <p:grpSpPr bwMode="auto">
            <a:xfrm>
              <a:off x="5436096" y="5157192"/>
              <a:ext cx="144016" cy="144016"/>
              <a:chOff x="1745457" y="4651709"/>
              <a:chExt cx="178594" cy="182229"/>
            </a:xfrm>
          </p:grpSpPr>
          <p:sp>
            <p:nvSpPr>
              <p:cNvPr id="21" name="Блок-схема: узел 20"/>
              <p:cNvSpPr/>
              <p:nvPr/>
            </p:nvSpPr>
            <p:spPr>
              <a:xfrm>
                <a:off x="1788130" y="4697663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Блок-схема: узел 21"/>
              <p:cNvSpPr/>
              <p:nvPr/>
            </p:nvSpPr>
            <p:spPr>
              <a:xfrm>
                <a:off x="1745457" y="4651709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5508104" y="4509120"/>
              <a:ext cx="2376264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08721"/>
            <a:ext cx="3960440" cy="54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54868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7984" y="908720"/>
            <a:ext cx="4320480" cy="54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20172" y="35456"/>
            <a:ext cx="2916324" cy="166535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Блоки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можно </a:t>
            </a:r>
            <a:r>
              <a:rPr lang="ru-RU" sz="2400" dirty="0">
                <a:solidFill>
                  <a:schemeClr val="tx1"/>
                </a:solidFill>
              </a:rPr>
              <a:t>менять местами </a:t>
            </a:r>
            <a:r>
              <a:rPr lang="ru-RU" sz="2400" dirty="0" smtClean="0">
                <a:solidFill>
                  <a:schemeClr val="tx1"/>
                </a:solidFill>
              </a:rPr>
              <a:t>инвертируя при этом условие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856357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"угадай число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                  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усложнённая версия)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ru-RU" sz="22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ru-RU" sz="2200" b="1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МИМО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МИМО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недобор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Пример: анализ результатов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тестирования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644008" y="1988840"/>
            <a:ext cx="4248472" cy="327636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90)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великолепно"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70)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отлично"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50)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хорошо"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15)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удовлетворительно"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очень плохо"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spc="-20" dirty="0"/>
          </a:p>
        </p:txBody>
      </p:sp>
      <p:sp>
        <p:nvSpPr>
          <p:cNvPr id="10" name="Прямоугольник 24"/>
          <p:cNvSpPr>
            <a:spLocks noChangeArrowheads="1"/>
          </p:cNvSpPr>
          <p:nvPr/>
        </p:nvSpPr>
        <p:spPr bwMode="auto">
          <a:xfrm>
            <a:off x="251520" y="1988840"/>
            <a:ext cx="4248472" cy="327636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90)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великолепно"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70 &amp;&amp;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90)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отлично"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50 &amp;&amp;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хорошо"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15 &amp;&amp;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удовлетворительно"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15)</a:t>
            </a:r>
          </a:p>
          <a:p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очень плохо"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spc="-2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Побочные эффекты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20840"/>
            <a:ext cx="86409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при вычислении выражения </a:t>
            </a:r>
            <a:r>
              <a:rPr lang="ru-RU" sz="2400" dirty="0" smtClean="0"/>
              <a:t>значение переменной,</a:t>
            </a:r>
            <a:br>
              <a:rPr lang="ru-RU" sz="2400" dirty="0" smtClean="0"/>
            </a:br>
            <a:r>
              <a:rPr lang="ru-RU" sz="2400" dirty="0" smtClean="0"/>
              <a:t>входящей </a:t>
            </a:r>
            <a:r>
              <a:rPr lang="ru-RU" sz="2400" dirty="0"/>
              <a:t>в это выражение, </a:t>
            </a:r>
            <a:r>
              <a:rPr lang="ru-RU" sz="2400" dirty="0" smtClean="0"/>
              <a:t>изменяется, то </a:t>
            </a:r>
            <a:r>
              <a:rPr lang="ru-RU" sz="2400" dirty="0"/>
              <a:t>говорят, что произошел </a:t>
            </a:r>
            <a:r>
              <a:rPr lang="ru-RU" sz="2400" b="1" i="1" u="sng" dirty="0" smtClean="0"/>
              <a:t>побочный эффект</a:t>
            </a:r>
            <a:r>
              <a:rPr lang="ru-RU" sz="2200" dirty="0" smtClean="0"/>
              <a:t>.</a:t>
            </a:r>
          </a:p>
          <a:p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400" dirty="0" smtClean="0"/>
              <a:t>Пример 1: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</a:t>
            </a:r>
            <a:r>
              <a:rPr lang="ru-RU" sz="2400" dirty="0" smtClean="0"/>
              <a:t>2: 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+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</a:t>
            </a:r>
            <a:r>
              <a:rPr lang="ru-RU" sz="2400" dirty="0" smtClean="0"/>
              <a:t>3:     </a:t>
            </a:r>
            <a:r>
              <a:rPr lang="en-US" sz="2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+ 1, ++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4</a:t>
            </a:r>
            <a:r>
              <a:rPr lang="ru-RU" sz="2400" dirty="0" smtClean="0"/>
              <a:t>: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0" y="2708920"/>
            <a:ext cx="3744416" cy="15121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Ситуаций как в примерах 2 и 3 следует </a:t>
            </a:r>
            <a:r>
              <a:rPr lang="ru-RU" sz="2200" dirty="0" smtClean="0">
                <a:solidFill>
                  <a:schemeClr val="tx1"/>
                </a:solidFill>
              </a:rPr>
              <a:t>избегать,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поскольку </a:t>
            </a:r>
            <a:r>
              <a:rPr lang="ru-RU" sz="2200" dirty="0" smtClean="0">
                <a:solidFill>
                  <a:schemeClr val="tx1"/>
                </a:solidFill>
              </a:rPr>
              <a:t>их результат зависит от компилятора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92080" y="4293096"/>
            <a:ext cx="3744416" cy="17008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Оператор </a:t>
            </a:r>
            <a:r>
              <a:rPr lang="ru-RU" sz="2200" dirty="0">
                <a:solidFill>
                  <a:schemeClr val="tx1"/>
                </a:solidFill>
              </a:rPr>
              <a:t>присваивания всегда </a:t>
            </a:r>
            <a:r>
              <a:rPr lang="ru-RU" sz="2200" dirty="0" smtClean="0">
                <a:solidFill>
                  <a:schemeClr val="tx1"/>
                </a:solidFill>
              </a:rPr>
              <a:t>дает побочный </a:t>
            </a:r>
            <a:r>
              <a:rPr lang="ru-RU" sz="2200" dirty="0" smtClean="0">
                <a:solidFill>
                  <a:schemeClr val="tx1"/>
                </a:solidFill>
              </a:rPr>
              <a:t>эффект, поскольку изменяет значение переменной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8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00808"/>
            <a:ext cx="86409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При </a:t>
            </a:r>
            <a:r>
              <a:rPr lang="ru-RU" sz="2400" dirty="0"/>
              <a:t>вычислении </a:t>
            </a:r>
            <a:r>
              <a:rPr lang="ru-RU" sz="2400" dirty="0" smtClean="0"/>
              <a:t>значения выражения </a:t>
            </a:r>
            <a:r>
              <a:rPr lang="ru-RU" sz="2400" dirty="0"/>
              <a:t>определяются такие точки, до перехода через которые все </a:t>
            </a:r>
            <a:r>
              <a:rPr lang="ru-RU" sz="2400" dirty="0" smtClean="0"/>
              <a:t>побочные эффекты должны </a:t>
            </a:r>
            <a:r>
              <a:rPr lang="ru-RU" sz="2400" dirty="0"/>
              <a:t>быть </a:t>
            </a:r>
            <a:r>
              <a:rPr lang="ru-RU" sz="2400" dirty="0" smtClean="0"/>
              <a:t>завершены.</a:t>
            </a:r>
          </a:p>
          <a:p>
            <a:pPr>
              <a:spcBef>
                <a:spcPts val="1200"/>
              </a:spcBef>
            </a:pPr>
            <a:r>
              <a:rPr lang="ru-RU" sz="2400" dirty="0" smtClean="0"/>
              <a:t>Такие </a:t>
            </a:r>
            <a:r>
              <a:rPr lang="ru-RU" sz="2400" dirty="0"/>
              <a:t>точки </a:t>
            </a:r>
            <a:r>
              <a:rPr lang="ru-RU" sz="2400" dirty="0" smtClean="0"/>
              <a:t>называются </a:t>
            </a:r>
            <a:r>
              <a:rPr lang="ru-RU" sz="2400" b="1" u="sng" dirty="0" smtClean="0"/>
              <a:t>точками последовательности</a:t>
            </a:r>
            <a:br>
              <a:rPr lang="ru-RU" sz="2400" b="1" u="sng" dirty="0" smtClean="0"/>
            </a:br>
            <a:r>
              <a:rPr lang="ru-RU" sz="2400" dirty="0" smtClean="0"/>
              <a:t> (</a:t>
            </a:r>
            <a:r>
              <a:rPr lang="ru-RU" sz="2400" dirty="0" err="1" smtClean="0"/>
              <a:t>sequence</a:t>
            </a:r>
            <a:r>
              <a:rPr lang="ru-RU" sz="2400" dirty="0" smtClean="0"/>
              <a:t> </a:t>
            </a:r>
            <a:r>
              <a:rPr lang="ru-RU" sz="2400" dirty="0" err="1"/>
              <a:t>points</a:t>
            </a:r>
            <a:r>
              <a:rPr lang="ru-RU" sz="2400" dirty="0" smtClean="0"/>
              <a:t>).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Между точками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последовательности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значение любого объекта должно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модифицироваться только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один  раз,  в  противном  случае  значение  выражения  не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определено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35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2880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В С++ существуют следующие точки последовательности</a:t>
            </a:r>
            <a:r>
              <a:rPr lang="en-US" sz="2400" dirty="0" smtClean="0"/>
              <a:t>: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 smtClean="0"/>
              <a:t>логические операторы </a:t>
            </a:r>
            <a:r>
              <a:rPr lang="en-US" sz="2400" dirty="0" smtClean="0"/>
              <a:t>&amp;&amp; 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  <a:r>
              <a:rPr lang="en-US" sz="2400" dirty="0" smtClean="0"/>
              <a:t>||</a:t>
            </a:r>
            <a:endParaRPr lang="ru-RU" sz="2400" dirty="0" smtClean="0"/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 smtClean="0"/>
              <a:t>условный оператор </a:t>
            </a:r>
            <a:r>
              <a:rPr lang="en-US" sz="2400" dirty="0" smtClean="0"/>
              <a:t>?: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 smtClean="0"/>
              <a:t>оператор</a:t>
            </a:r>
            <a:r>
              <a:rPr lang="en-US" sz="2400" dirty="0" smtClean="0"/>
              <a:t> </a:t>
            </a:r>
            <a:r>
              <a:rPr lang="en-US" sz="2400" dirty="0" smtClean="0"/>
              <a:t>,</a:t>
            </a:r>
            <a:r>
              <a:rPr lang="ru-RU" sz="2400" dirty="0" smtClean="0"/>
              <a:t> (</a:t>
            </a:r>
            <a:r>
              <a:rPr lang="ru-RU" sz="2400" dirty="0"/>
              <a:t>запятая</a:t>
            </a:r>
            <a:r>
              <a:rPr lang="ru-RU" sz="2400" dirty="0" smtClean="0"/>
              <a:t>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47764" y="4149080"/>
            <a:ext cx="6444716" cy="1584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Вычисление левого операнда приведенных операторов полностью </a:t>
            </a:r>
            <a:r>
              <a:rPr lang="ru-RU" sz="2400" dirty="0">
                <a:solidFill>
                  <a:schemeClr val="tx1"/>
                </a:solidFill>
              </a:rPr>
              <a:t>заканчивается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перед вычислением правого операнда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 smtClean="0">
                <a:solidFill>
                  <a:schemeClr val="tx1"/>
                </a:solidFill>
              </a:rPr>
              <a:t>то есть фиксируются все побочные эффекты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0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628800"/>
            <a:ext cx="86409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В отличии от других языков программирования точки последовательности позволяют ввести оптимизацию вычисления выражений: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 smtClean="0"/>
              <a:t>если левый операнд оператора </a:t>
            </a:r>
            <a:r>
              <a:rPr lang="en-US" sz="2400" dirty="0" smtClean="0"/>
              <a:t>&amp;&amp; </a:t>
            </a:r>
            <a:r>
              <a:rPr lang="ru-RU" sz="2400" dirty="0" smtClean="0"/>
              <a:t>равен 0, то правый операнд никак не влияет на результат, и поэтому он даже не вычисляется (его побочные эффекты не фиксируются)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 smtClean="0"/>
              <a:t>если левый операнд оператора </a:t>
            </a:r>
            <a:r>
              <a:rPr lang="en-US" sz="2400" dirty="0" smtClean="0"/>
              <a:t>|| </a:t>
            </a:r>
            <a:r>
              <a:rPr lang="ru-RU" sz="2400" dirty="0" smtClean="0"/>
              <a:t>равен 1 то правый операнд также не вычисляется</a:t>
            </a:r>
          </a:p>
        </p:txBody>
      </p:sp>
    </p:spTree>
    <p:extLst>
      <p:ext uri="{BB962C8B-B14F-4D97-AF65-F5344CB8AC3E}">
        <p14:creationId xmlns:p14="http://schemas.microsoft.com/office/powerpoint/2010/main" val="18259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12776"/>
            <a:ext cx="540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</a:p>
          <a:p>
            <a:endParaRPr lang="en-US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(100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3)</a:t>
            </a:r>
          </a:p>
          <a:p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Да"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 &amp;&amp; 100 %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3)</a:t>
            </a:r>
          </a:p>
          <a:p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Да"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15916" y="3897052"/>
            <a:ext cx="5454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 f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ы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зывается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736812"/>
            <a:ext cx="482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0, функция f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вызываться</a:t>
            </a:r>
            <a:b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будет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2708920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sqrt не должна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принимать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отрицательных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 - для них вызова не происходит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сразу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391980" y="4401108"/>
            <a:ext cx="54543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деление на ноль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программа</a:t>
            </a:r>
            <a:b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ошибкой</a:t>
            </a:r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91980" y="5193196"/>
            <a:ext cx="54543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деление выполняется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только,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632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971600" y="2693988"/>
            <a:ext cx="72007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 smtClean="0">
                <a:latin typeface="+mn-lt"/>
              </a:rPr>
              <a:t>Задача </a:t>
            </a:r>
            <a:endParaRPr lang="ru-RU" altLang="ru-RU" sz="2400" dirty="0"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latin typeface="+mn-lt"/>
              </a:rPr>
              <a:t>a</a:t>
            </a:r>
            <a:r>
              <a:rPr lang="ru-RU" altLang="ru-RU" sz="2400" b="1" dirty="0">
                <a:latin typeface="+mn-lt"/>
              </a:rPr>
              <a:t>, </a:t>
            </a:r>
            <a:r>
              <a:rPr lang="en-US" altLang="ru-RU" sz="2400" b="1" dirty="0">
                <a:latin typeface="+mn-lt"/>
              </a:rPr>
              <a:t>b</a:t>
            </a:r>
            <a:r>
              <a:rPr lang="ru-RU" altLang="ru-RU" sz="2400" b="1" dirty="0">
                <a:latin typeface="+mn-lt"/>
              </a:rPr>
              <a:t>, </a:t>
            </a:r>
            <a:r>
              <a:rPr lang="en-US" altLang="ru-RU" sz="2400" b="1" dirty="0">
                <a:latin typeface="+mn-lt"/>
              </a:rPr>
              <a:t>c</a:t>
            </a:r>
            <a:r>
              <a:rPr lang="ru-RU" altLang="ru-RU" sz="2400" b="1" dirty="0" smtClean="0">
                <a:latin typeface="+mn-lt"/>
              </a:rPr>
              <a:t>.</a:t>
            </a:r>
            <a:br>
              <a:rPr lang="ru-RU" altLang="ru-RU" sz="2400" b="1" dirty="0" smtClean="0">
                <a:latin typeface="+mn-lt"/>
              </a:rPr>
            </a:br>
            <a:r>
              <a:rPr lang="ru-RU" altLang="ru-RU" sz="2400" b="1" dirty="0" smtClean="0">
                <a:latin typeface="+mn-lt"/>
              </a:rPr>
              <a:t>Записать </a:t>
            </a:r>
            <a:r>
              <a:rPr lang="ru-RU" altLang="ru-RU" sz="2400" b="1" dirty="0">
                <a:latin typeface="+mn-lt"/>
              </a:rPr>
              <a:t>на языке С++ алгоритм нахождения наименьшего из этих чисел</a:t>
            </a:r>
            <a:r>
              <a:rPr lang="en-US" altLang="ru-RU" sz="2400" b="1" dirty="0">
                <a:latin typeface="+mn-lt"/>
              </a:rPr>
              <a:t> </a:t>
            </a:r>
            <a:endParaRPr lang="ru-RU" altLang="ru-RU" sz="2400" b="1" dirty="0">
              <a:latin typeface="+mn-lt"/>
            </a:endParaRPr>
          </a:p>
          <a:p>
            <a:pPr indent="0" algn="ctr" eaLnBrk="1" hangingPunct="1"/>
            <a:endParaRPr lang="ru-RU" altLang="ru-RU" sz="2400" b="1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 smtClean="0"/>
              <a:t>if-else</a:t>
            </a:r>
            <a:r>
              <a:rPr lang="ru-RU" altLang="ru-RU" sz="2200" dirty="0" smtClean="0"/>
              <a:t> для проверки гипотез</a:t>
            </a:r>
            <a:r>
              <a:rPr lang="en-US" altLang="ru-RU" sz="2200" dirty="0" smtClean="0"/>
              <a:t>)</a:t>
            </a:r>
            <a:endParaRPr lang="ru-RU" alt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4077072"/>
            <a:ext cx="410445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844824"/>
            <a:ext cx="828092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меньше 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196752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Пример использования инструкции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 </a:t>
            </a:r>
            <a:endParaRPr lang="be-BY" alt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1880" y="2780928"/>
            <a:ext cx="777457" cy="36004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786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 smtClean="0"/>
              <a:t>if-else</a:t>
            </a:r>
            <a:r>
              <a:rPr lang="ru-RU" altLang="ru-RU" sz="2200" dirty="0" smtClean="0"/>
              <a:t> для проверки гипотез</a:t>
            </a:r>
            <a:r>
              <a:rPr lang="en-US" altLang="ru-RU" sz="2200" dirty="0" smtClean="0"/>
              <a:t>)</a:t>
            </a:r>
            <a:endParaRPr lang="ru-RU" alt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4077072"/>
            <a:ext cx="496855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4797152"/>
            <a:ext cx="1728192" cy="36004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5445224"/>
            <a:ext cx="4032448" cy="36004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11760" y="4077072"/>
            <a:ext cx="410445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 smtClean="0"/>
              <a:t>if-else</a:t>
            </a:r>
            <a:r>
              <a:rPr lang="ru-RU" altLang="ru-RU" sz="2200" dirty="0" smtClean="0"/>
              <a:t> для проверки гипотез</a:t>
            </a:r>
            <a:r>
              <a:rPr lang="en-US" altLang="ru-RU" sz="2200" dirty="0" smtClean="0"/>
              <a:t>)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6026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4077072"/>
            <a:ext cx="352839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 smtClean="0"/>
              <a:t>if-else</a:t>
            </a:r>
            <a:r>
              <a:rPr lang="ru-RU" altLang="ru-RU" sz="2200" dirty="0" smtClean="0"/>
              <a:t> для проверки гипотез</a:t>
            </a:r>
            <a:r>
              <a:rPr lang="en-US" altLang="ru-RU" sz="2200" dirty="0" smtClean="0"/>
              <a:t>)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5005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 2 (простой и надежный)</a:t>
            </a:r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59832" y="4365104"/>
            <a:ext cx="3024336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25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412776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 3</a:t>
            </a:r>
            <a:r>
              <a:rPr lang="en-US" altLang="ru-RU" sz="2200" u="sng" dirty="0"/>
              <a:t> </a:t>
            </a:r>
            <a:r>
              <a:rPr lang="ru-RU" altLang="ru-RU" sz="2200" dirty="0"/>
              <a:t>(вложенные </a:t>
            </a:r>
            <a:r>
              <a:rPr lang="en-US" altLang="ru-RU" sz="2200" dirty="0" smtClean="0"/>
              <a:t>if…else</a:t>
            </a:r>
            <a:r>
              <a:rPr lang="en-US" altLang="ru-RU" sz="2200" dirty="0"/>
              <a:t>) </a:t>
            </a:r>
            <a:endParaRPr lang="ru-RU" alt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1916832"/>
            <a:ext cx="4572000" cy="4358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20072" y="16288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u="sng" dirty="0"/>
              <a:t>Алгоритм 3</a:t>
            </a:r>
            <a:r>
              <a:rPr lang="en-US" altLang="ru-RU" sz="2000" dirty="0"/>
              <a:t> </a:t>
            </a:r>
            <a:r>
              <a:rPr lang="ru-RU" altLang="ru-RU" sz="2000" dirty="0"/>
              <a:t>(вложенные </a:t>
            </a:r>
            <a:r>
              <a:rPr lang="en-US" altLang="ru-RU" sz="2000" dirty="0" smtClean="0"/>
              <a:t>if…else</a:t>
            </a:r>
            <a:r>
              <a:rPr lang="en-US" altLang="ru-RU" sz="2000" dirty="0"/>
              <a:t>) </a:t>
            </a:r>
            <a:endParaRPr lang="ru-RU" alt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40152" y="2204864"/>
            <a:ext cx="2592288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628800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u="sng" dirty="0"/>
              <a:t>Алгоритм</a:t>
            </a:r>
            <a:r>
              <a:rPr lang="en-US" altLang="ru-RU" sz="2000" u="sng" dirty="0"/>
              <a:t> 1</a:t>
            </a:r>
            <a:r>
              <a:rPr lang="en-US" altLang="ru-RU" sz="2000" dirty="0"/>
              <a:t> </a:t>
            </a:r>
            <a:r>
              <a:rPr lang="ru-RU" altLang="ru-RU" sz="2000" dirty="0"/>
              <a:t>(используем </a:t>
            </a:r>
            <a:r>
              <a:rPr lang="ru-RU" altLang="ru-RU" sz="2000" dirty="0" smtClean="0"/>
              <a:t>цепочку</a:t>
            </a:r>
            <a:br>
              <a:rPr lang="ru-RU" altLang="ru-RU" sz="2000" dirty="0" smtClean="0"/>
            </a:br>
            <a:r>
              <a:rPr lang="ru-RU" altLang="ru-RU" sz="2000" dirty="0" smtClean="0"/>
              <a:t>        </a:t>
            </a:r>
            <a:r>
              <a:rPr lang="en-US" altLang="ru-RU" sz="2000" dirty="0"/>
              <a:t>if-else</a:t>
            </a:r>
            <a:r>
              <a:rPr lang="ru-RU" altLang="ru-RU" sz="2000" dirty="0"/>
              <a:t> для проверки гипотез</a:t>
            </a:r>
            <a:r>
              <a:rPr lang="en-US" altLang="ru-RU" sz="2000" dirty="0"/>
              <a:t>)</a:t>
            </a:r>
            <a:endParaRPr lang="ru-RU" alt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4221088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u="sng" dirty="0"/>
              <a:t>Алгоритм 2</a:t>
            </a:r>
            <a:r>
              <a:rPr lang="en-US" altLang="ru-RU" sz="2000" dirty="0"/>
              <a:t> (</a:t>
            </a:r>
            <a:r>
              <a:rPr lang="ru-RU" altLang="ru-RU" sz="2000" dirty="0"/>
              <a:t>простой и надежный)</a:t>
            </a:r>
            <a:endParaRPr lang="en-US" alt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4797152"/>
            <a:ext cx="223224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27584" y="2348880"/>
            <a:ext cx="259228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63888" y="2348880"/>
            <a:ext cx="198913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800" b="1" dirty="0">
                <a:solidFill>
                  <a:schemeClr val="bg1"/>
                </a:solidFill>
              </a:rPr>
              <a:t>?</a:t>
            </a:r>
            <a:endParaRPr lang="ru-RU" sz="8800" b="1" dirty="0">
              <a:solidFill>
                <a:schemeClr val="bg1"/>
              </a:solidFill>
            </a:endParaRP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63888" y="4869160"/>
            <a:ext cx="2160240" cy="11967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Какой способ самый оптимальный?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Простейший анализ вычислительной сложности алгоритмов</a:t>
            </a:r>
          </a:p>
        </p:txBody>
      </p:sp>
      <p:graphicFrame>
        <p:nvGraphicFramePr>
          <p:cNvPr id="9" name="Group 5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8787"/>
              </p:ext>
            </p:extLst>
          </p:nvPr>
        </p:nvGraphicFramePr>
        <p:xfrm>
          <a:off x="251522" y="1988840"/>
          <a:ext cx="8640957" cy="3538538"/>
        </p:xfrm>
        <a:graphic>
          <a:graphicData uri="http://schemas.openxmlformats.org/drawingml/2006/table">
            <a:tbl>
              <a:tblPr/>
              <a:tblGrid>
                <a:gridCol w="864094"/>
                <a:gridCol w="1728192"/>
                <a:gridCol w="864096"/>
                <a:gridCol w="864096"/>
                <a:gridCol w="1152128"/>
                <a:gridCol w="1152128"/>
                <a:gridCol w="1152128"/>
                <a:gridCol w="864095"/>
              </a:tblGrid>
              <a:tr h="91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алго-ритма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Сравнений/</a:t>
                      </a:r>
                      <a:b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присваиваний</a:t>
                      </a:r>
                    </a:p>
                  </a:txBody>
                  <a:tcPr marL="36000" marR="36000"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a&lt;b&lt;c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a&lt;c&lt;b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b&lt;c&lt;a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b&lt;a&lt;c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c&lt;b&lt;a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c&lt;a&lt;b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1,8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0688"/>
            <a:ext cx="864096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ускоренная программа вычисления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минимального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трёх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пробелами:"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179512" y="0"/>
            <a:ext cx="8712968" cy="14847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  <a:p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Часто встречающаяся ошибка</a:t>
            </a:r>
            <a:endParaRPr lang="ru-RU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700808"/>
            <a:ext cx="5832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&gt; b &gt; c"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3140968"/>
            <a:ext cx="267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1 0 =&gt; true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501008"/>
            <a:ext cx="2828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1 1 =&gt; false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3861048"/>
            <a:ext cx="2828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1 0 =&gt; false</a:t>
            </a:r>
            <a:endParaRPr 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5157192"/>
            <a:ext cx="6264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&gt; b &gt; c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 flipH="1">
            <a:off x="2051720" y="2708920"/>
            <a:ext cx="5454606" cy="24482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051720" y="1700808"/>
            <a:ext cx="403244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5976156" y="1484784"/>
            <a:ext cx="3060340" cy="122413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компилятор видит этот код следующим образом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2780928"/>
            <a:ext cx="64043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=&gt;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операции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 b &gt; c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601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484784"/>
            <a:ext cx="4896544" cy="4308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200" b="1" i="1" dirty="0" smtClean="0">
                <a:latin typeface="+mn-lt"/>
                <a:cs typeface="Times New Roman" pitchFamily="18" charset="0"/>
              </a:rPr>
              <a:t>условие</a:t>
            </a:r>
            <a:r>
              <a:rPr lang="ru-RU" sz="2200" b="1" dirty="0" smtClean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? </a:t>
            </a:r>
            <a:r>
              <a:rPr lang="ru-RU" sz="2200" b="1" i="1" dirty="0">
                <a:latin typeface="+mn-lt"/>
                <a:cs typeface="Times New Roman" pitchFamily="18" charset="0"/>
              </a:rPr>
              <a:t>в</a:t>
            </a:r>
            <a:r>
              <a:rPr lang="ru-RU" sz="2200" b="1" i="1" dirty="0" smtClean="0">
                <a:latin typeface="+mn-lt"/>
                <a:cs typeface="Times New Roman" pitchFamily="18" charset="0"/>
              </a:rPr>
              <a:t>ыражение1</a:t>
            </a:r>
            <a:r>
              <a:rPr lang="ru-RU" sz="2200" b="1" dirty="0" smtClean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: </a:t>
            </a:r>
            <a:r>
              <a:rPr lang="ru-RU" sz="2200" b="1" i="1" dirty="0" smtClean="0">
                <a:latin typeface="+mn-lt"/>
                <a:cs typeface="Times New Roman" pitchFamily="18" charset="0"/>
              </a:rPr>
              <a:t>выражение2</a:t>
            </a:r>
            <a:endParaRPr lang="en-US" sz="2200" b="1" dirty="0">
              <a:latin typeface="+mn-lt"/>
              <a:cs typeface="Times New Roman" pitchFamily="18" charset="0"/>
            </a:endParaRPr>
          </a:p>
        </p:txBody>
      </p:sp>
      <p:grpSp>
        <p:nvGrpSpPr>
          <p:cNvPr id="54" name="Группа 53"/>
          <p:cNvGrpSpPr/>
          <p:nvPr/>
        </p:nvGrpSpPr>
        <p:grpSpPr>
          <a:xfrm>
            <a:off x="3275856" y="1988840"/>
            <a:ext cx="5760640" cy="4104456"/>
            <a:chOff x="3275856" y="1124744"/>
            <a:chExt cx="5760640" cy="4104456"/>
          </a:xfrm>
        </p:grpSpPr>
        <p:cxnSp>
          <p:nvCxnSpPr>
            <p:cNvPr id="10" name="Прямая со стрелкой 9"/>
            <p:cNvCxnSpPr>
              <a:endCxn id="19" idx="0"/>
            </p:cNvCxnSpPr>
            <p:nvPr/>
          </p:nvCxnSpPr>
          <p:spPr>
            <a:xfrm>
              <a:off x="7884368" y="2276872"/>
              <a:ext cx="0" cy="64807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8" idx="4"/>
              <a:endCxn id="12" idx="0"/>
            </p:cNvCxnSpPr>
            <p:nvPr/>
          </p:nvCxnSpPr>
          <p:spPr>
            <a:xfrm flipH="1">
              <a:off x="6156176" y="1268760"/>
              <a:ext cx="2605" cy="576064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4788024" y="1844824"/>
              <a:ext cx="2736304" cy="864096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Прямая соединительная линия 12"/>
            <p:cNvCxnSpPr>
              <a:stCxn id="12" idx="3"/>
            </p:cNvCxnSpPr>
            <p:nvPr/>
          </p:nvCxnSpPr>
          <p:spPr>
            <a:xfrm>
              <a:off x="7524328" y="2276872"/>
              <a:ext cx="360040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32" idx="2"/>
            </p:cNvCxnSpPr>
            <p:nvPr/>
          </p:nvCxnSpPr>
          <p:spPr>
            <a:xfrm>
              <a:off x="4427984" y="3861048"/>
              <a:ext cx="0" cy="43204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6228184" y="4293096"/>
              <a:ext cx="0" cy="792088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79912" y="1844824"/>
              <a:ext cx="120141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312" y="1844824"/>
              <a:ext cx="136815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6084168" y="1124744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Блок-схема: альтернативный процесс 18"/>
            <p:cNvSpPr/>
            <p:nvPr/>
          </p:nvSpPr>
          <p:spPr>
            <a:xfrm>
              <a:off x="6732240" y="2924944"/>
              <a:ext cx="2304256" cy="936104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вернуть выражение 2</a:t>
              </a:r>
              <a:endParaRPr lang="ru-RU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0" name="Группа 38"/>
            <p:cNvGrpSpPr>
              <a:grpSpLocks/>
            </p:cNvGrpSpPr>
            <p:nvPr/>
          </p:nvGrpSpPr>
          <p:grpSpPr bwMode="auto">
            <a:xfrm>
              <a:off x="6156176" y="5085184"/>
              <a:ext cx="144016" cy="144016"/>
              <a:chOff x="1745457" y="4651709"/>
              <a:chExt cx="178594" cy="182229"/>
            </a:xfrm>
          </p:grpSpPr>
          <p:sp>
            <p:nvSpPr>
              <p:cNvPr id="21" name="Блок-схема: узел 20"/>
              <p:cNvSpPr/>
              <p:nvPr/>
            </p:nvSpPr>
            <p:spPr>
              <a:xfrm>
                <a:off x="1788130" y="4697663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Блок-схема: узел 21"/>
              <p:cNvSpPr/>
              <p:nvPr/>
            </p:nvSpPr>
            <p:spPr>
              <a:xfrm>
                <a:off x="1745457" y="4651709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6228184" y="4293096"/>
              <a:ext cx="1656184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Блок-схема: альтернативный процесс 31"/>
            <p:cNvSpPr/>
            <p:nvPr/>
          </p:nvSpPr>
          <p:spPr>
            <a:xfrm>
              <a:off x="3275856" y="2924944"/>
              <a:ext cx="2304256" cy="936104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4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вернуть выражение 1</a:t>
              </a:r>
              <a:endParaRPr lang="ru-RU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6" name="Прямая соединительная линия 35"/>
            <p:cNvCxnSpPr>
              <a:endCxn id="12" idx="1"/>
            </p:cNvCxnSpPr>
            <p:nvPr/>
          </p:nvCxnSpPr>
          <p:spPr>
            <a:xfrm>
              <a:off x="4427984" y="2276872"/>
              <a:ext cx="360040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endCxn id="32" idx="0"/>
            </p:cNvCxnSpPr>
            <p:nvPr/>
          </p:nvCxnSpPr>
          <p:spPr>
            <a:xfrm>
              <a:off x="4427984" y="2276872"/>
              <a:ext cx="0" cy="648072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19" idx="2"/>
            </p:cNvCxnSpPr>
            <p:nvPr/>
          </p:nvCxnSpPr>
          <p:spPr>
            <a:xfrm>
              <a:off x="7884368" y="3861048"/>
              <a:ext cx="0" cy="43204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4427984" y="4293096"/>
              <a:ext cx="1800200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Прямоугольник 30"/>
          <p:cNvSpPr/>
          <p:nvPr/>
        </p:nvSpPr>
        <p:spPr>
          <a:xfrm>
            <a:off x="323528" y="2708920"/>
            <a:ext cx="410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cs typeface="Times New Roman" pitchFamily="18" charset="0"/>
              </a:rPr>
              <a:t>вместо</a:t>
            </a:r>
            <a:endParaRPr lang="ru-RU" sz="2200" dirty="0">
              <a:cs typeface="Times New Roman" pitchFamily="18" charset="0"/>
            </a:endParaRPr>
          </a:p>
          <a:p>
            <a:pPr>
              <a:defRPr/>
            </a:pPr>
            <a:endParaRPr lang="ru-RU" sz="2200" dirty="0" smtClean="0">
              <a:cs typeface="Times New Roman" pitchFamily="18" charset="0"/>
            </a:endParaRPr>
          </a:p>
          <a:p>
            <a:pPr>
              <a:defRPr/>
            </a:pPr>
            <a:endParaRPr lang="ru-RU" sz="2200" dirty="0" smtClean="0">
              <a:cs typeface="Times New Roman" pitchFamily="18" charset="0"/>
            </a:endParaRP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pPr>
              <a:defRPr/>
            </a:pPr>
            <a:endParaRPr lang="ru-RU" sz="2200" dirty="0" smtClean="0">
              <a:cs typeface="Times New Roman" pitchFamily="18" charset="0"/>
            </a:endParaRP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r>
              <a:rPr lang="ru-RU" sz="2200" dirty="0" smtClean="0">
                <a:cs typeface="Times New Roman" pitchFamily="18" charset="0"/>
              </a:rPr>
              <a:t>можно использовать</a:t>
            </a:r>
          </a:p>
          <a:p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140968"/>
            <a:ext cx="2088232" cy="14401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9)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39552" y="5301208"/>
            <a:ext cx="360040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s-E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9 ? 100 : 200;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95536" y="69269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Тернарный условный оператор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4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332656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628800"/>
            <a:ext cx="3024336" cy="1815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solidFill>
                  <a:srgbClr val="0000FF"/>
                </a:solidFill>
              </a:rPr>
              <a:t>if</a:t>
            </a:r>
            <a:r>
              <a:rPr lang="ru-RU" altLang="ru-RU" sz="2800" dirty="0">
                <a:solidFill>
                  <a:srgbClr val="0000FF"/>
                </a:solidFill>
              </a:rPr>
              <a:t> </a:t>
            </a:r>
            <a:r>
              <a:rPr lang="ru-RU" alt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altLang="ru-RU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</a:t>
            </a:r>
            <a:r>
              <a:rPr lang="ru-RU" altLang="ru-RU" sz="28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словие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eaLnBrk="1" hangingPunct="1"/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ru-RU" altLang="ru-RU" sz="2800" dirty="0">
                <a:solidFill>
                  <a:srgbClr val="880000"/>
                </a:solidFill>
              </a:rPr>
              <a:t>инструкция1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eaLnBrk="1" hangingPunct="1"/>
            <a:r>
              <a:rPr lang="ru-RU" altLang="ru-RU" sz="2800" b="1" dirty="0">
                <a:solidFill>
                  <a:srgbClr val="0000FF"/>
                </a:solidFill>
              </a:rPr>
              <a:t>else</a:t>
            </a:r>
          </a:p>
          <a:p>
            <a:pPr eaLnBrk="1" hangingPunct="1"/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ru-RU" altLang="ru-RU" sz="2800" dirty="0">
                <a:solidFill>
                  <a:srgbClr val="880000"/>
                </a:solidFill>
              </a:rPr>
              <a:t>инструкция2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3275856" y="1700808"/>
            <a:ext cx="5760640" cy="4392488"/>
            <a:chOff x="3275856" y="836712"/>
            <a:chExt cx="5760640" cy="4392488"/>
          </a:xfrm>
        </p:grpSpPr>
        <p:cxnSp>
          <p:nvCxnSpPr>
            <p:cNvPr id="10" name="Прямая со стрелкой 9"/>
            <p:cNvCxnSpPr>
              <a:endCxn id="19" idx="0"/>
            </p:cNvCxnSpPr>
            <p:nvPr/>
          </p:nvCxnSpPr>
          <p:spPr>
            <a:xfrm>
              <a:off x="7884368" y="2204864"/>
              <a:ext cx="0" cy="79208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8" idx="4"/>
              <a:endCxn id="12" idx="0"/>
            </p:cNvCxnSpPr>
            <p:nvPr/>
          </p:nvCxnSpPr>
          <p:spPr>
            <a:xfrm flipH="1">
              <a:off x="6156176" y="980728"/>
              <a:ext cx="2605" cy="72008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Блок-схема: решение 11"/>
            <p:cNvSpPr/>
            <p:nvPr/>
          </p:nvSpPr>
          <p:spPr>
            <a:xfrm>
              <a:off x="4716016" y="1700808"/>
              <a:ext cx="2880320" cy="1008112"/>
            </a:xfrm>
            <a:prstGeom prst="flowChartDecision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5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25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Прямая соединительная линия 12"/>
            <p:cNvCxnSpPr>
              <a:stCxn id="12" idx="3"/>
            </p:cNvCxnSpPr>
            <p:nvPr/>
          </p:nvCxnSpPr>
          <p:spPr>
            <a:xfrm>
              <a:off x="7596336" y="2204864"/>
              <a:ext cx="288032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32" idx="2"/>
            </p:cNvCxnSpPr>
            <p:nvPr/>
          </p:nvCxnSpPr>
          <p:spPr>
            <a:xfrm>
              <a:off x="4427984" y="3673227"/>
              <a:ext cx="0" cy="619869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6228184" y="4293096"/>
              <a:ext cx="0" cy="792088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07904" y="1772816"/>
              <a:ext cx="127342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312" y="1772816"/>
              <a:ext cx="136815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6084168" y="836712"/>
              <a:ext cx="149225" cy="144016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Блок-схема: альтернативный процесс 18"/>
            <p:cNvSpPr/>
            <p:nvPr/>
          </p:nvSpPr>
          <p:spPr>
            <a:xfrm>
              <a:off x="6732240" y="2996952"/>
              <a:ext cx="2304256" cy="676275"/>
            </a:xfrm>
            <a:prstGeom prst="flowChartAlternate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800" dirty="0">
                  <a:solidFill>
                    <a:srgbClr val="880000"/>
                  </a:solidFill>
                </a:rPr>
                <a:t>инструкция2</a:t>
              </a:r>
              <a:endParaRPr lang="ru-RU" sz="2800" b="1" baseline="-25000" dirty="0">
                <a:solidFill>
                  <a:srgbClr val="880000"/>
                </a:solidFill>
              </a:endParaRPr>
            </a:p>
          </p:txBody>
        </p:sp>
        <p:grpSp>
          <p:nvGrpSpPr>
            <p:cNvPr id="20" name="Группа 38"/>
            <p:cNvGrpSpPr>
              <a:grpSpLocks/>
            </p:cNvGrpSpPr>
            <p:nvPr/>
          </p:nvGrpSpPr>
          <p:grpSpPr bwMode="auto">
            <a:xfrm>
              <a:off x="6156176" y="5085184"/>
              <a:ext cx="144016" cy="144016"/>
              <a:chOff x="1745457" y="4651709"/>
              <a:chExt cx="178594" cy="182229"/>
            </a:xfrm>
          </p:grpSpPr>
          <p:sp>
            <p:nvSpPr>
              <p:cNvPr id="21" name="Блок-схема: узел 20"/>
              <p:cNvSpPr/>
              <p:nvPr/>
            </p:nvSpPr>
            <p:spPr>
              <a:xfrm>
                <a:off x="1788130" y="4697663"/>
                <a:ext cx="96408" cy="93491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Блок-схема: узел 21"/>
              <p:cNvSpPr/>
              <p:nvPr/>
            </p:nvSpPr>
            <p:spPr>
              <a:xfrm>
                <a:off x="1745457" y="4651709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6228184" y="4293096"/>
              <a:ext cx="1656184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Блок-схема: альтернативный процесс 31"/>
            <p:cNvSpPr/>
            <p:nvPr/>
          </p:nvSpPr>
          <p:spPr>
            <a:xfrm>
              <a:off x="3275856" y="2996952"/>
              <a:ext cx="2304256" cy="676275"/>
            </a:xfrm>
            <a:prstGeom prst="flowChartAlternate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altLang="ru-RU" sz="2800" dirty="0">
                  <a:solidFill>
                    <a:srgbClr val="880000"/>
                  </a:solidFill>
                </a:rPr>
                <a:t>инструкция1</a:t>
              </a:r>
              <a:endParaRPr lang="ru-RU" sz="2800" b="1" baseline="-25000" dirty="0">
                <a:solidFill>
                  <a:srgbClr val="880000"/>
                </a:solidFill>
              </a:endParaRPr>
            </a:p>
          </p:txBody>
        </p:sp>
        <p:cxnSp>
          <p:nvCxnSpPr>
            <p:cNvPr id="36" name="Прямая соединительная линия 35"/>
            <p:cNvCxnSpPr>
              <a:endCxn id="12" idx="1"/>
            </p:cNvCxnSpPr>
            <p:nvPr/>
          </p:nvCxnSpPr>
          <p:spPr>
            <a:xfrm>
              <a:off x="4427984" y="2204864"/>
              <a:ext cx="288032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endCxn id="32" idx="0"/>
            </p:cNvCxnSpPr>
            <p:nvPr/>
          </p:nvCxnSpPr>
          <p:spPr>
            <a:xfrm>
              <a:off x="4427984" y="2204864"/>
              <a:ext cx="0" cy="792088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19" idx="2"/>
            </p:cNvCxnSpPr>
            <p:nvPr/>
          </p:nvCxnSpPr>
          <p:spPr>
            <a:xfrm>
              <a:off x="7884368" y="3673227"/>
              <a:ext cx="0" cy="619869"/>
            </a:xfrm>
            <a:prstGeom prst="straightConnector1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4427984" y="4293096"/>
              <a:ext cx="1800200" cy="0"/>
            </a:xfrm>
            <a:prstGeom prst="line">
              <a:avLst/>
            </a:prstGeom>
            <a:ln w="25400" cap="rnd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6" y="69269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Тернарный условный оператор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68760"/>
            <a:ext cx="8640960" cy="498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Вычисление квадрата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числа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сохранением у результата знака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число:"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? -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92696"/>
            <a:ext cx="8640960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трёх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31640" y="2636912"/>
            <a:ext cx="2232248" cy="936104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31640" y="4221088"/>
            <a:ext cx="2232248" cy="936104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8924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трёх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белами: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minValue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a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minValue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?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3284984"/>
            <a:ext cx="4608512" cy="1512168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892480" cy="4801314"/>
          </a:xfrm>
          <a:prstGeom prst="rect">
            <a:avLst/>
          </a:prstGeom>
        </p:spPr>
        <p:txBody>
          <a:bodyPr wrap="square" lIns="90000" rIns="0">
            <a:spAutoFit/>
          </a:bodyPr>
          <a:lstStyle/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трёх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использованием тернарного оператора 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(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(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764704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</a:t>
            </a:r>
          </a:p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трёх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пробелами:"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r>
              <a:rPr lang="ru-RU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? b : c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44008" y="1844824"/>
            <a:ext cx="4248472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В условном операторе можно использовать вызов функций и оператор присвоения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196752"/>
            <a:ext cx="4464496" cy="504056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выражение</a:t>
            </a: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константа1</a:t>
            </a:r>
            <a:r>
              <a:rPr lang="ru-RU" alt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altLang="ru-RU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altLang="ru-RU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alt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константа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alt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altLang="ru-RU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инструкций</a:t>
            </a:r>
            <a:r>
              <a:rPr lang="en-US" altLang="ru-RU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;</a:t>
            </a:r>
            <a:endParaRPr lang="en-US" alt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</a:t>
            </a: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константа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alt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altLang="ru-RU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инструкций</a:t>
            </a:r>
            <a:r>
              <a:rPr lang="en-US" alt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r>
              <a:rPr lang="ru-RU" alt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ru-RU" sz="2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2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endParaRPr lang="en-US" altLang="ru-RU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•</a:t>
            </a:r>
            <a:endParaRPr lang="en-US" altLang="ru-RU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•</a:t>
            </a:r>
            <a:endParaRPr lang="en-US" altLang="ru-RU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ru-RU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ru-RU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altLang="ru-RU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</a:t>
            </a:r>
            <a:r>
              <a:rPr lang="en-US" alt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switch</a:t>
            </a:r>
          </a:p>
        </p:txBody>
      </p:sp>
      <p:grpSp>
        <p:nvGrpSpPr>
          <p:cNvPr id="67" name="Группа 17"/>
          <p:cNvGrpSpPr>
            <a:grpSpLocks/>
          </p:cNvGrpSpPr>
          <p:nvPr/>
        </p:nvGrpSpPr>
        <p:grpSpPr bwMode="auto">
          <a:xfrm>
            <a:off x="8149707" y="332656"/>
            <a:ext cx="994293" cy="492993"/>
            <a:chOff x="5239657" y="1756229"/>
            <a:chExt cx="1204686" cy="711201"/>
          </a:xfrm>
        </p:grpSpPr>
        <p:sp>
          <p:nvSpPr>
            <p:cNvPr id="80" name="Блок-схема: карточка 79"/>
            <p:cNvSpPr/>
            <p:nvPr/>
          </p:nvSpPr>
          <p:spPr>
            <a:xfrm flipH="1">
              <a:off x="5239657" y="1756229"/>
              <a:ext cx="1204686" cy="711201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Блок-схема: процесс 80"/>
            <p:cNvSpPr/>
            <p:nvPr/>
          </p:nvSpPr>
          <p:spPr>
            <a:xfrm>
              <a:off x="5239657" y="1756229"/>
              <a:ext cx="1204686" cy="71120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break</a:t>
              </a:r>
              <a:endPara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8" name="Прямая соединительная линия 67"/>
          <p:cNvCxnSpPr>
            <a:stCxn id="81" idx="2"/>
          </p:cNvCxnSpPr>
          <p:nvPr/>
        </p:nvCxnSpPr>
        <p:spPr>
          <a:xfrm flipH="1">
            <a:off x="8388424" y="825649"/>
            <a:ext cx="258430" cy="659135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80" idx="2"/>
          </p:cNvCxnSpPr>
          <p:nvPr/>
        </p:nvCxnSpPr>
        <p:spPr>
          <a:xfrm flipH="1">
            <a:off x="8388424" y="825649"/>
            <a:ext cx="258429" cy="195527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80" idx="2"/>
          </p:cNvCxnSpPr>
          <p:nvPr/>
        </p:nvCxnSpPr>
        <p:spPr>
          <a:xfrm>
            <a:off x="8646853" y="825649"/>
            <a:ext cx="101611" cy="339543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Группа 240"/>
          <p:cNvGrpSpPr/>
          <p:nvPr/>
        </p:nvGrpSpPr>
        <p:grpSpPr>
          <a:xfrm>
            <a:off x="4932040" y="332656"/>
            <a:ext cx="3960440" cy="5904656"/>
            <a:chOff x="4932040" y="332656"/>
            <a:chExt cx="3960440" cy="5904656"/>
          </a:xfrm>
        </p:grpSpPr>
        <p:cxnSp>
          <p:nvCxnSpPr>
            <p:cNvPr id="41" name="Прямая со стрелкой 40"/>
            <p:cNvCxnSpPr>
              <a:stCxn id="45" idx="3"/>
            </p:cNvCxnSpPr>
            <p:nvPr/>
          </p:nvCxnSpPr>
          <p:spPr>
            <a:xfrm>
              <a:off x="8172400" y="1484784"/>
              <a:ext cx="720080" cy="0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71" idx="3"/>
              <a:endCxn id="45" idx="1"/>
            </p:cNvCxnSpPr>
            <p:nvPr/>
          </p:nvCxnSpPr>
          <p:spPr>
            <a:xfrm>
              <a:off x="6300192" y="1484784"/>
              <a:ext cx="360040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71" idx="2"/>
              <a:endCxn id="72" idx="0"/>
            </p:cNvCxnSpPr>
            <p:nvPr/>
          </p:nvCxnSpPr>
          <p:spPr>
            <a:xfrm>
              <a:off x="5796136" y="1700808"/>
              <a:ext cx="0" cy="864096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72" idx="3"/>
              <a:endCxn id="51" idx="1"/>
            </p:cNvCxnSpPr>
            <p:nvPr/>
          </p:nvCxnSpPr>
          <p:spPr>
            <a:xfrm>
              <a:off x="6300192" y="2780928"/>
              <a:ext cx="288032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72" idx="2"/>
            </p:cNvCxnSpPr>
            <p:nvPr/>
          </p:nvCxnSpPr>
          <p:spPr>
            <a:xfrm>
              <a:off x="5796136" y="2996952"/>
              <a:ext cx="0" cy="323311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>
              <a:off x="5796136" y="4437112"/>
              <a:ext cx="0" cy="504056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endCxn id="73" idx="0"/>
            </p:cNvCxnSpPr>
            <p:nvPr/>
          </p:nvCxnSpPr>
          <p:spPr>
            <a:xfrm>
              <a:off x="5796136" y="3717032"/>
              <a:ext cx="0" cy="288032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63" idx="4"/>
              <a:endCxn id="71" idx="0"/>
            </p:cNvCxnSpPr>
            <p:nvPr/>
          </p:nvCxnSpPr>
          <p:spPr>
            <a:xfrm>
              <a:off x="5796136" y="620688"/>
              <a:ext cx="0" cy="648072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endCxn id="83" idx="0"/>
            </p:cNvCxnSpPr>
            <p:nvPr/>
          </p:nvCxnSpPr>
          <p:spPr>
            <a:xfrm>
              <a:off x="5796136" y="5661248"/>
              <a:ext cx="0" cy="288032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51" idx="3"/>
            </p:cNvCxnSpPr>
            <p:nvPr/>
          </p:nvCxnSpPr>
          <p:spPr>
            <a:xfrm>
              <a:off x="8100392" y="2780928"/>
              <a:ext cx="792088" cy="0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3"/>
            </p:cNvCxnSpPr>
            <p:nvPr/>
          </p:nvCxnSpPr>
          <p:spPr>
            <a:xfrm>
              <a:off x="8257634" y="4221088"/>
              <a:ext cx="634846" cy="0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Блок-схема: альтернативный процесс 44"/>
            <p:cNvSpPr/>
            <p:nvPr/>
          </p:nvSpPr>
          <p:spPr>
            <a:xfrm>
              <a:off x="6660232" y="1124744"/>
              <a:ext cx="1512168" cy="720080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2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Действия для </a:t>
              </a:r>
              <a:r>
                <a:rPr lang="en-US" sz="22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ru-RU" sz="2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>
              <a:off x="8892480" y="4221088"/>
              <a:ext cx="0" cy="1872208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68144" y="4581128"/>
              <a:ext cx="1872207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default</a:t>
              </a: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Блок-схема: альтернативный процесс 50"/>
            <p:cNvSpPr/>
            <p:nvPr/>
          </p:nvSpPr>
          <p:spPr>
            <a:xfrm>
              <a:off x="6588224" y="2420888"/>
              <a:ext cx="1512168" cy="720080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2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Действия для </a:t>
              </a:r>
              <a:r>
                <a:rPr lang="en-US" sz="22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ru-RU" sz="2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Прямая со стрелкой 51"/>
            <p:cNvCxnSpPr>
              <a:stCxn id="73" idx="3"/>
              <a:endCxn id="56" idx="1"/>
            </p:cNvCxnSpPr>
            <p:nvPr/>
          </p:nvCxnSpPr>
          <p:spPr>
            <a:xfrm>
              <a:off x="6300192" y="4221088"/>
              <a:ext cx="432048" cy="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12160" y="3501008"/>
              <a:ext cx="1613567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case</a:t>
              </a: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Блок-схема: альтернативный процесс 55"/>
            <p:cNvSpPr/>
            <p:nvPr/>
          </p:nvSpPr>
          <p:spPr>
            <a:xfrm>
              <a:off x="6732240" y="3861048"/>
              <a:ext cx="1525394" cy="720080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2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Действия для </a:t>
              </a:r>
              <a:r>
                <a:rPr lang="en-US" sz="22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ru-RU" sz="2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8" name="Прямая со стрелкой 57"/>
            <p:cNvCxnSpPr/>
            <p:nvPr/>
          </p:nvCxnSpPr>
          <p:spPr>
            <a:xfrm>
              <a:off x="8892478" y="2489521"/>
              <a:ext cx="2" cy="795463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8892480" y="1484784"/>
              <a:ext cx="0" cy="1296144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>
              <a:off x="5796136" y="3356992"/>
              <a:ext cx="0" cy="360040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Блок-схема: альтернативный процесс 60"/>
            <p:cNvSpPr/>
            <p:nvPr/>
          </p:nvSpPr>
          <p:spPr>
            <a:xfrm>
              <a:off x="4932040" y="4941168"/>
              <a:ext cx="3528392" cy="720080"/>
            </a:xfrm>
            <a:prstGeom prst="flowChartAlternateProcess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2200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Default: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ru-RU" sz="2200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действия по</a:t>
              </a:r>
              <a:r>
                <a:rPr lang="en-US" sz="2200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ru-RU" sz="2200" i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умолчанию</a:t>
              </a:r>
              <a:endParaRPr lang="ru-RU" sz="2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2" name="Прямая со стрелкой 61"/>
            <p:cNvCxnSpPr>
              <a:endCxn id="83" idx="6"/>
            </p:cNvCxnSpPr>
            <p:nvPr/>
          </p:nvCxnSpPr>
          <p:spPr>
            <a:xfrm flipH="1">
              <a:off x="5940152" y="6093296"/>
              <a:ext cx="2952328" cy="0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Блок-схема: узел 62"/>
            <p:cNvSpPr/>
            <p:nvPr/>
          </p:nvSpPr>
          <p:spPr>
            <a:xfrm>
              <a:off x="5652120" y="332656"/>
              <a:ext cx="288032" cy="288032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66" name="Группа 250"/>
            <p:cNvGrpSpPr>
              <a:grpSpLocks/>
            </p:cNvGrpSpPr>
            <p:nvPr/>
          </p:nvGrpSpPr>
          <p:grpSpPr bwMode="auto">
            <a:xfrm>
              <a:off x="5652120" y="5949280"/>
              <a:ext cx="288032" cy="288032"/>
              <a:chOff x="1745457" y="4651709"/>
              <a:chExt cx="178594" cy="182229"/>
            </a:xfrm>
          </p:grpSpPr>
          <p:sp>
            <p:nvSpPr>
              <p:cNvPr id="82" name="Блок-схема: узел 81"/>
              <p:cNvSpPr/>
              <p:nvPr/>
            </p:nvSpPr>
            <p:spPr>
              <a:xfrm>
                <a:off x="1788130" y="4697662"/>
                <a:ext cx="96408" cy="93492"/>
              </a:xfrm>
              <a:prstGeom prst="flowChartConnector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3" name="Блок-схема: узел 82"/>
              <p:cNvSpPr/>
              <p:nvPr/>
            </p:nvSpPr>
            <p:spPr>
              <a:xfrm>
                <a:off x="1745457" y="4651709"/>
                <a:ext cx="178594" cy="182229"/>
              </a:xfrm>
              <a:prstGeom prst="flowChartConnector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940152" y="2060848"/>
              <a:ext cx="1757583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case</a:t>
              </a: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40152" y="764704"/>
              <a:ext cx="1541558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case</a:t>
              </a: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1]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Блок-схема: решение 70"/>
            <p:cNvSpPr/>
            <p:nvPr/>
          </p:nvSpPr>
          <p:spPr>
            <a:xfrm>
              <a:off x="5292080" y="1268760"/>
              <a:ext cx="1008112" cy="432048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Блок-схема: решение 71"/>
            <p:cNvSpPr/>
            <p:nvPr/>
          </p:nvSpPr>
          <p:spPr>
            <a:xfrm>
              <a:off x="5292080" y="2564904"/>
              <a:ext cx="1008112" cy="432048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3" name="Блок-схема: решение 72"/>
            <p:cNvSpPr/>
            <p:nvPr/>
          </p:nvSpPr>
          <p:spPr>
            <a:xfrm>
              <a:off x="5292080" y="4005064"/>
              <a:ext cx="1008112" cy="432048"/>
            </a:xfrm>
            <a:prstGeom prst="flowChartDecision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8" name="Прямая со стрелкой 77"/>
            <p:cNvCxnSpPr/>
            <p:nvPr/>
          </p:nvCxnSpPr>
          <p:spPr>
            <a:xfrm>
              <a:off x="8892480" y="3284984"/>
              <a:ext cx="0" cy="432048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>
              <a:off x="8892480" y="3717032"/>
              <a:ext cx="0" cy="504056"/>
            </a:xfrm>
            <a:prstGeom prst="straightConnector1">
              <a:avLst/>
            </a:prstGeom>
            <a:ln w="31750" cap="rnd">
              <a:solidFill>
                <a:schemeClr val="accent6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6336704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32040" y="3140968"/>
            <a:ext cx="3960440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В зависимости от значения переменной </a:t>
            </a:r>
            <a:r>
              <a:rPr lang="en-US" sz="2400" dirty="0" smtClean="0">
                <a:solidFill>
                  <a:prstClr val="black"/>
                </a:solidFill>
              </a:rPr>
              <a:t>ch </a:t>
            </a:r>
            <a:r>
              <a:rPr lang="ru-RU" sz="2400" dirty="0" smtClean="0">
                <a:solidFill>
                  <a:prstClr val="black"/>
                </a:solidFill>
              </a:rPr>
              <a:t>выполнится один из блоков </a:t>
            </a:r>
            <a:r>
              <a:rPr lang="en-US" sz="2400" dirty="0" smtClean="0">
                <a:solidFill>
                  <a:srgbClr val="0000FF"/>
                </a:solidFill>
              </a:rPr>
              <a:t>case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оператора </a:t>
            </a:r>
            <a:r>
              <a:rPr lang="en-US" sz="2400" dirty="0" smtClean="0">
                <a:solidFill>
                  <a:srgbClr val="0000FF"/>
                </a:solidFill>
              </a:rPr>
              <a:t>switch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72728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InitWithConst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4048" y="1484784"/>
            <a:ext cx="3960440" cy="244827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Оператор </a:t>
            </a:r>
            <a:r>
              <a:rPr lang="en-US" sz="2400" dirty="0" smtClean="0">
                <a:solidFill>
                  <a:srgbClr val="0000FF"/>
                </a:solidFill>
              </a:rPr>
              <a:t>break</a:t>
            </a:r>
            <a:r>
              <a:rPr lang="ru-RU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завершает </a:t>
            </a:r>
            <a:r>
              <a:rPr lang="ru-RU" sz="2400" dirty="0" smtClean="0">
                <a:solidFill>
                  <a:prstClr val="black"/>
                </a:solidFill>
              </a:rPr>
              <a:t>выполнение текущего блока </a:t>
            </a:r>
            <a:r>
              <a:rPr lang="en-US" sz="2400" dirty="0" smtClean="0">
                <a:solidFill>
                  <a:srgbClr val="0000FF"/>
                </a:solidFill>
              </a:rPr>
              <a:t>case</a:t>
            </a:r>
            <a:r>
              <a:rPr lang="ru-RU" sz="2400" dirty="0" smtClean="0">
                <a:solidFill>
                  <a:prstClr val="black"/>
                </a:solidFill>
              </a:rPr>
              <a:t>, выполнение продолжится после закрывающей скобки оператора </a:t>
            </a:r>
            <a:r>
              <a:rPr lang="en-US" sz="2400" dirty="0" smtClean="0">
                <a:solidFill>
                  <a:srgbClr val="0000FF"/>
                </a:solidFill>
              </a:rPr>
              <a:t>switch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6" name="Прямая со стрелкой 5"/>
          <p:cNvCxnSpPr>
            <a:stCxn id="11" idx="1"/>
          </p:cNvCxnSpPr>
          <p:nvPr/>
        </p:nvCxnSpPr>
        <p:spPr>
          <a:xfrm flipH="1" flipV="1">
            <a:off x="2123728" y="2420888"/>
            <a:ext cx="2880320" cy="28803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051720" y="3140968"/>
            <a:ext cx="2952328" cy="21602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979712" y="3645024"/>
            <a:ext cx="3024336" cy="64807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72728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InitWithConst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6016" y="2060848"/>
            <a:ext cx="4248472" cy="23042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В конце последнего блока блока (</a:t>
            </a:r>
            <a:r>
              <a:rPr lang="en-US" sz="2400" dirty="0" smtClean="0">
                <a:solidFill>
                  <a:srgbClr val="0000FF"/>
                </a:solidFill>
              </a:rPr>
              <a:t>case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или </a:t>
            </a:r>
            <a:r>
              <a:rPr lang="en-US" sz="2400" dirty="0" smtClean="0">
                <a:solidFill>
                  <a:srgbClr val="0000FF"/>
                </a:solidFill>
              </a:rPr>
              <a:t>default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наличие инструкции </a:t>
            </a:r>
            <a:r>
              <a:rPr lang="en-US" sz="2400" dirty="0" smtClean="0">
                <a:solidFill>
                  <a:srgbClr val="0000FF"/>
                </a:solidFill>
              </a:rPr>
              <a:t>break</a:t>
            </a:r>
            <a:r>
              <a:rPr lang="ru-RU" sz="2400" dirty="0">
                <a:solidFill>
                  <a:prstClr val="black"/>
                </a:solidFill>
              </a:rPr>
              <a:t/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 smtClean="0">
                <a:solidFill>
                  <a:prstClr val="black"/>
                </a:solidFill>
              </a:rPr>
              <a:t>ни на что не влияет, поэтому её обычно не ставят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339752" y="3717032"/>
            <a:ext cx="2376264" cy="158417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InitWithConst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4048" y="1556792"/>
            <a:ext cx="3960440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Если в конце блока </a:t>
            </a:r>
            <a:r>
              <a:rPr lang="en-US" sz="2400" dirty="0" smtClean="0">
                <a:solidFill>
                  <a:prstClr val="black"/>
                </a:solidFill>
              </a:rPr>
              <a:t>case </a:t>
            </a:r>
            <a:r>
              <a:rPr lang="ru-RU" sz="2400" dirty="0" smtClean="0">
                <a:solidFill>
                  <a:prstClr val="black"/>
                </a:solidFill>
              </a:rPr>
              <a:t>не поставить оператор </a:t>
            </a:r>
            <a:r>
              <a:rPr lang="en-US" sz="2400" dirty="0" smtClean="0">
                <a:solidFill>
                  <a:srgbClr val="0000FF"/>
                </a:solidFill>
              </a:rPr>
              <a:t>break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ru-RU" sz="2400" dirty="0" smtClean="0">
                <a:solidFill>
                  <a:prstClr val="black"/>
                </a:solidFill>
              </a:rPr>
              <a:t>то выполнение продолжится со следующего блока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ru-RU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case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или </a:t>
            </a:r>
            <a:r>
              <a:rPr lang="en-US" sz="2400" dirty="0" smtClean="0">
                <a:solidFill>
                  <a:srgbClr val="0000FF"/>
                </a:solidFill>
              </a:rPr>
              <a:t>default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1907704" y="3429000"/>
            <a:ext cx="3096344" cy="21602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1043608" y="5733256"/>
            <a:ext cx="7848872" cy="5040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Но если блок </a:t>
            </a:r>
            <a:r>
              <a:rPr lang="en-US" sz="2400" dirty="0" smtClean="0">
                <a:solidFill>
                  <a:srgbClr val="0000FF"/>
                </a:solidFill>
              </a:rPr>
              <a:t>default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есть, то он должен быть последним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275856" y="5013176"/>
            <a:ext cx="5616624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Наличие блока </a:t>
            </a:r>
            <a:r>
              <a:rPr lang="en-US" sz="2400" dirty="0">
                <a:solidFill>
                  <a:srgbClr val="0000FF"/>
                </a:solidFill>
              </a:rPr>
              <a:t>default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не обязательно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640960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число: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меньше 25\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меньше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196752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Пример использования инструкции 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be-BY" alt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InitWithConst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067944" y="1052736"/>
            <a:ext cx="4824536" cy="158417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Это позволяет выполнять одно и то же действие при нескольких возможных значениях контролируемой переменной </a:t>
            </a:r>
            <a:r>
              <a:rPr lang="en-US" sz="2400" dirty="0" smtClean="0">
                <a:solidFill>
                  <a:prstClr val="black"/>
                </a:solidFill>
              </a:rPr>
              <a:t>ch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619672" y="2564904"/>
            <a:ext cx="2592288" cy="201622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683568" y="5085184"/>
            <a:ext cx="8352928" cy="115212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Этот обработчик выполнится при значениях 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равных 3</a:t>
            </a:r>
            <a:r>
              <a:rPr lang="ru-RU" sz="2400" dirty="0" smtClean="0">
                <a:solidFill>
                  <a:prstClr val="black"/>
                </a:solidFill>
              </a:rPr>
              <a:t>,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4,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5.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Дополнительно при значении переменной 3 перед ним выполнится функция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InitByUser</a:t>
            </a:r>
            <a:r>
              <a:rPr lang="en-US" sz="2400" dirty="0">
                <a:solidFill>
                  <a:srgbClr val="88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65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константу"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63888" y="4509120"/>
            <a:ext cx="5472608" cy="165618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prstClr val="black"/>
                </a:solidFill>
              </a:rPr>
              <a:t>Объявленные внутри блока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переменные действительны внутри ближайших фигурных скобок, а значит существуют во всех блоках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5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65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константу"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31840" y="3573016"/>
            <a:ext cx="5904656" cy="266429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pPr lvl="0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омпилятор выдаст предупреждение,</a:t>
            </a:r>
            <a:b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что инициализация переменной может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быть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пропущена,</a:t>
            </a:r>
            <a:b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en-US" sz="24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даже если эта переменная не используется в других блоках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константу"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63888" y="4113076"/>
            <a:ext cx="5400600" cy="212423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pPr lvl="0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Чтобы избежать предупреждения компилятора, используем ограничение области видимости переменной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 помощью дополнительных фигурных скобок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28800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3)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64096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замена на набор операторов </a:t>
            </a: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altLang="ru-RU" sz="2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else-if</a:t>
            </a:r>
            <a:endParaRPr lang="ru-RU" altLang="ru-RU" sz="2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83968" y="1268760"/>
            <a:ext cx="4608512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Оператор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 smtClean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может быть заменён на набор операторов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 smtClean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r>
              <a:rPr lang="ru-RU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ru-RU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При этом появляется возможность использовать не только константы в условиях.</a:t>
            </a:r>
            <a:endParaRPr lang="ru-RU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6264696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91880" y="2348880"/>
            <a:ext cx="5400600" cy="309634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dirty="0" smtClean="0">
                <a:solidFill>
                  <a:prstClr val="black"/>
                </a:solidFill>
              </a:rPr>
              <a:t>"</a:t>
            </a:r>
            <a:r>
              <a:rPr lang="ru-RU" sz="2400" dirty="0" smtClean="0">
                <a:solidFill>
                  <a:prstClr val="black"/>
                </a:solidFill>
              </a:rPr>
              <a:t>Магические </a:t>
            </a:r>
            <a:r>
              <a:rPr lang="ru-RU" sz="2400" dirty="0">
                <a:solidFill>
                  <a:prstClr val="black"/>
                </a:solidFill>
              </a:rPr>
              <a:t>константы</a:t>
            </a:r>
            <a:r>
              <a:rPr lang="ru-RU" sz="2400" dirty="0" smtClean="0">
                <a:solidFill>
                  <a:prstClr val="black"/>
                </a:solidFill>
              </a:rPr>
              <a:t>" – числа используемые в программе, смысл которых без дополнительных комментариев понять невозможно.</a:t>
            </a:r>
          </a:p>
          <a:p>
            <a:r>
              <a:rPr lang="ru-RU" sz="2400" dirty="0" smtClean="0">
                <a:solidFill>
                  <a:prstClr val="black"/>
                </a:solidFill>
              </a:rPr>
              <a:t>От магических констант нужно избавляться, поскольку комментарий в каждом месте использования не пропишешь.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115616" y="3501008"/>
            <a:ext cx="2376264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187624" y="3573016"/>
            <a:ext cx="2304256" cy="64807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187624" y="3645024"/>
            <a:ext cx="2304256" cy="122413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6264696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Избавляемся от "магических констант"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96136" y="980728"/>
            <a:ext cx="322210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3;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491880" y="2852936"/>
            <a:ext cx="5400600" cy="244827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 smtClean="0">
                <a:solidFill>
                  <a:prstClr val="black"/>
                </a:solidFill>
              </a:rPr>
              <a:t>Константы описываются в одном месте, теперь используя функцию среды разработки </a:t>
            </a:r>
            <a:r>
              <a:rPr lang="en-US" sz="2400" dirty="0" smtClean="0">
                <a:solidFill>
                  <a:prstClr val="black"/>
                </a:solidFill>
              </a:rPr>
              <a:t>"Find In Files"</a:t>
            </a:r>
            <a:r>
              <a:rPr lang="ru-RU" sz="2400" dirty="0" smtClean="0">
                <a:solidFill>
                  <a:prstClr val="black"/>
                </a:solidFill>
              </a:rPr>
              <a:t> всегда можно найти все места где используется эта константа и легко добавлять новые варианты выбора.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268760"/>
            <a:ext cx="4608512" cy="2232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имяПеречисления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ИмяКонстантыСоЗначением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ИмяКонстанты4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292080" y="1196752"/>
            <a:ext cx="3600400" cy="23042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b="1" u="sng" dirty="0" smtClean="0">
                <a:solidFill>
                  <a:prstClr val="black"/>
                </a:solidFill>
              </a:rPr>
              <a:t>Перечисления 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r>
              <a:rPr lang="ru-RU" sz="2400" dirty="0" smtClean="0">
                <a:solidFill>
                  <a:prstClr val="black"/>
                </a:solidFill>
              </a:rPr>
              <a:t> позволяют объявить тип "одно значение из набора" просто перечислив возможные значения.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5292080" y="3573016"/>
            <a:ext cx="3600400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 smtClean="0">
                <a:solidFill>
                  <a:prstClr val="black"/>
                </a:solidFill>
              </a:rPr>
              <a:t>Мы можем объявить переменную такого типа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653136"/>
            <a:ext cx="619268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имяПеречисления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имяПеременной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ИмяКонстанты1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3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268760"/>
            <a:ext cx="4968552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64088" y="1268760"/>
            <a:ext cx="3672408" cy="194421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anchor="ctr"/>
          <a:lstStyle/>
          <a:p>
            <a:r>
              <a:rPr lang="ru-RU" sz="2400" dirty="0" smtClean="0">
                <a:solidFill>
                  <a:prstClr val="black"/>
                </a:solidFill>
              </a:rPr>
              <a:t>Каждой константе в перечислении типа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 smtClean="0">
                <a:solidFill>
                  <a:prstClr val="black"/>
                </a:solidFill>
              </a:rPr>
              <a:t>ставится в соответствие число типа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64088" y="3429000"/>
            <a:ext cx="3672408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>
                <a:solidFill>
                  <a:prstClr val="black"/>
                </a:solidFill>
              </a:rPr>
              <a:t>Если значение таких констант не прописано явно, то оно назначается по порядку начиная с нуля или с предыдущей объявленной константы.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520" y="4293096"/>
            <a:ext cx="4968552" cy="194421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>
                <a:solidFill>
                  <a:prstClr val="black"/>
                </a:solidFill>
              </a:rPr>
              <a:t>Переменные типа </a:t>
            </a:r>
            <a:r>
              <a:rPr lang="en-US" sz="2400" dirty="0" err="1">
                <a:solidFill>
                  <a:srgbClr val="0000FF"/>
                </a:solidFill>
              </a:rPr>
              <a:t>enum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хранят значение в том же виде, что и переменные типа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и при использовании неявно преобразуются к этому типу.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052736"/>
            <a:ext cx="6264696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 flipV="1">
            <a:off x="2195736" y="1772816"/>
            <a:ext cx="2376264" cy="16921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6" idx="1"/>
          </p:cNvCxnSpPr>
          <p:nvPr/>
        </p:nvCxnSpPr>
        <p:spPr>
          <a:xfrm flipH="1" flipV="1">
            <a:off x="1547664" y="2708920"/>
            <a:ext cx="3048087" cy="16921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1"/>
          </p:cNvCxnSpPr>
          <p:nvPr/>
        </p:nvCxnSpPr>
        <p:spPr>
          <a:xfrm flipH="1" flipV="1">
            <a:off x="1763688" y="4869160"/>
            <a:ext cx="2124236" cy="32403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Избавляемся от "магических констант": перечисления</a:t>
            </a:r>
            <a:endParaRPr lang="ru-RU" alt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732240" y="1052736"/>
            <a:ext cx="2160240" cy="18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72000" y="2924944"/>
            <a:ext cx="4320480" cy="108012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anchor="ctr"/>
          <a:lstStyle/>
          <a:p>
            <a:r>
              <a:rPr lang="ru-RU" sz="2000" dirty="0" smtClean="0">
                <a:solidFill>
                  <a:prstClr val="black"/>
                </a:solidFill>
              </a:rPr>
              <a:t>При выводе на экран константы из </a:t>
            </a:r>
            <a:r>
              <a:rPr lang="en-US" dirty="0" err="1" smtClean="0">
                <a:solidFill>
                  <a:srgbClr val="487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enmArrayInit</a:t>
            </a:r>
            <a:r>
              <a:rPr lang="ru-RU" sz="2000" dirty="0" smtClean="0">
                <a:solidFill>
                  <a:srgbClr val="487784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неявно преобразуются к типу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 выводятся в виде чисел.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595751" y="4077072"/>
            <a:ext cx="4296729" cy="64807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anchor="ctr"/>
          <a:lstStyle/>
          <a:p>
            <a:r>
              <a:rPr lang="ru-RU" sz="2000" dirty="0" smtClean="0">
                <a:solidFill>
                  <a:prstClr val="black"/>
                </a:solidFill>
              </a:rPr>
              <a:t>Для ввода приходится объявлять переменную типа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887924" y="4797152"/>
            <a:ext cx="5004556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r>
              <a:rPr lang="ru-RU" sz="2000" dirty="0">
                <a:solidFill>
                  <a:prstClr val="black"/>
                </a:solidFill>
              </a:rPr>
              <a:t>При сравнении переменной типа </a:t>
            </a:r>
            <a:r>
              <a:rPr lang="en-US" dirty="0" err="1">
                <a:solidFill>
                  <a:srgbClr val="487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enmArrayInit</a:t>
            </a:r>
            <a:r>
              <a:rPr lang="ru-RU" sz="2000" dirty="0">
                <a:solidFill>
                  <a:srgbClr val="487784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неявно </a:t>
            </a:r>
            <a:r>
              <a:rPr lang="ru-RU" sz="2000" dirty="0">
                <a:solidFill>
                  <a:prstClr val="black"/>
                </a:solidFill>
              </a:rPr>
              <a:t>преобразуется в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8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8640960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число: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меньше 25\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меньше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95536" y="764704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Несколько инструкций в теле if </a:t>
            </a:r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251520" y="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628800"/>
            <a:ext cx="4608512" cy="31683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004048" y="980728"/>
            <a:ext cx="4032448" cy="43924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 dirty="0" smtClean="0">
                <a:solidFill>
                  <a:prstClr val="black"/>
                </a:solidFill>
              </a:rPr>
              <a:t>При увеличении размера программы, когда типов перечислений становится много, может возникать ситуация когда одна и та же константа присутствует в разных перечислениях.</a:t>
            </a:r>
            <a:br>
              <a:rPr lang="ru-RU" sz="2200" dirty="0" smtClean="0">
                <a:solidFill>
                  <a:prstClr val="black"/>
                </a:solidFill>
              </a:rPr>
            </a:br>
            <a:r>
              <a:rPr lang="ru-RU" sz="2200" dirty="0" smtClean="0">
                <a:solidFill>
                  <a:prstClr val="black"/>
                </a:solidFill>
              </a:rPr>
              <a:t>Чтобы компилятор различал какую константу имел в виду программист рекомендуется разнести перечисления по разным </a:t>
            </a:r>
            <a:r>
              <a:rPr lang="en-US" sz="2200" dirty="0" smtClean="0">
                <a:solidFill>
                  <a:srgbClr val="0000FF"/>
                </a:solidFill>
              </a:rPr>
              <a:t>namespace</a:t>
            </a:r>
            <a:r>
              <a:rPr lang="en-US" sz="2200" dirty="0" smtClean="0">
                <a:solidFill>
                  <a:prstClr val="black"/>
                </a:solidFill>
              </a:rPr>
              <a:t>.</a:t>
            </a:r>
            <a:endParaRPr lang="ru-RU" sz="2200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589240"/>
            <a:ext cx="7200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16732"/>
            <a:ext cx="8136904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Избавляемся от "магических констант": перечисления</a:t>
            </a:r>
            <a:endParaRPr lang="ru-RU" alt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6300192" y="2708920"/>
            <a:ext cx="2592288" cy="2592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628800"/>
            <a:ext cx="3600400" cy="2304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3995936" y="908720"/>
            <a:ext cx="5040560" cy="396044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ru-RU" sz="2200" dirty="0" smtClean="0">
                <a:solidFill>
                  <a:prstClr val="black"/>
                </a:solidFill>
              </a:rPr>
              <a:t>Такой подход часто использовался и поэтому в новых компиляторах (С++11) для этого придумали специальный синтаксис</a:t>
            </a:r>
            <a:r>
              <a:rPr lang="en-US" sz="2200" dirty="0" smtClean="0">
                <a:solidFill>
                  <a:prstClr val="black"/>
                </a:solidFill>
              </a:rPr>
              <a:t>.</a:t>
            </a:r>
          </a:p>
          <a:p>
            <a:r>
              <a:rPr lang="ru-RU" sz="2200" dirty="0" smtClean="0">
                <a:solidFill>
                  <a:prstClr val="black"/>
                </a:solidFill>
              </a:rPr>
              <a:t>При таком синтаксисе имя перечисления указывать обязательно.</a:t>
            </a:r>
          </a:p>
          <a:p>
            <a:r>
              <a:rPr lang="ru-RU" sz="2200" dirty="0" smtClean="0">
                <a:solidFill>
                  <a:prstClr val="black"/>
                </a:solidFill>
              </a:rPr>
              <a:t>Дополнительно нельзя присвоить переменной перечисления константу из другого перечисления – компилятор будет за этим следить.</a:t>
            </a:r>
            <a:endParaRPr lang="ru-RU" sz="2200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229200"/>
            <a:ext cx="7200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332656"/>
            <a:ext cx="1296144" cy="43204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C++11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2;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error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Тест: какое значение будет у переменной </a:t>
            </a:r>
            <a:r>
              <a:rPr lang="en-US" alt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flag </a:t>
            </a:r>
            <a:r>
              <a:rPr lang="ru-RU" alt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 зависимости от значения переменной </a:t>
            </a:r>
            <a:r>
              <a:rPr lang="en-US" alt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i?</a:t>
            </a:r>
            <a:endParaRPr lang="en-US" alt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2276872"/>
            <a:ext cx="4176464" cy="288032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Ответы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  =&gt;    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3;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640960" cy="4608512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Ветвления. Реализация ветвлений в С++.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5"/>
              <a:tabLst>
                <a:tab pos="358775" algn="l"/>
              </a:tabLst>
            </a:pPr>
            <a:r>
              <a:rPr lang="ru-RU" sz="2400" dirty="0"/>
              <a:t>Побочные эффекты и точки последовательности</a:t>
            </a:r>
            <a:r>
              <a:rPr lang="ru-RU" sz="2400" dirty="0" smtClean="0"/>
              <a:t>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Условный оператор. Оператор выбора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2420888"/>
            <a:ext cx="71287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Что будет выведено на экран в результате выполнения кода: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&amp;&amp;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&amp;&amp; --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32240" y="3429000"/>
            <a:ext cx="2160240" cy="1800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x</a:t>
            </a:r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11933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196752"/>
            <a:ext cx="871296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&lt;time.h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&lt;limits.h&gt;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"угадай число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секунд прошло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0:00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01.01.1970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8;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получаем псевдослучайное число в диапазоне [0-7]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Угадай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от 0 до 7: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UINT_MAX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число)"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764704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Несколько инструкций в теле if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412776"/>
            <a:ext cx="871296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"угадай число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число)"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"МИМО"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число)"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Несколько инструкций в теле </a:t>
            </a:r>
            <a:r>
              <a:rPr lang="ru-RU" altLang="ru-RU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-else</a:t>
            </a:r>
            <a:r>
              <a:rPr lang="ru-RU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412776"/>
            <a:ext cx="871296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"угадай число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усложнённая версия)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загаданное)"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"МИМО"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недобор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077072"/>
            <a:ext cx="6408712" cy="172819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2852937"/>
            <a:ext cx="6408712" cy="100811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  </a:t>
            </a:r>
            <a:r>
              <a:rPr lang="en-US" alt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59632" y="4581128"/>
            <a:ext cx="5688632" cy="100811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14412</TotalTime>
  <Words>7424</Words>
  <Application>Microsoft Office PowerPoint</Application>
  <PresentationFormat>Экран (4:3)</PresentationFormat>
  <Paragraphs>1568</Paragraphs>
  <Slides>64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3.Процедурное программирование</dc:title>
  <dc:creator>.</dc:creator>
  <cp:lastModifiedBy>Windows User</cp:lastModifiedBy>
  <cp:revision>732</cp:revision>
  <dcterms:created xsi:type="dcterms:W3CDTF">2017-05-18T18:58:30Z</dcterms:created>
  <dcterms:modified xsi:type="dcterms:W3CDTF">2019-10-20T22:01:35Z</dcterms:modified>
</cp:coreProperties>
</file>