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86" r:id="rId2"/>
    <p:sldId id="518" r:id="rId3"/>
    <p:sldId id="519" r:id="rId4"/>
    <p:sldId id="313" r:id="rId5"/>
    <p:sldId id="314" r:id="rId6"/>
    <p:sldId id="315" r:id="rId7"/>
    <p:sldId id="317" r:id="rId8"/>
    <p:sldId id="316" r:id="rId9"/>
    <p:sldId id="319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521" r:id="rId20"/>
    <p:sldId id="329" r:id="rId21"/>
    <p:sldId id="520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588" r:id="rId34"/>
    <p:sldId id="341" r:id="rId35"/>
    <p:sldId id="342" r:id="rId36"/>
    <p:sldId id="343" r:id="rId37"/>
    <p:sldId id="344" r:id="rId38"/>
    <p:sldId id="345" r:id="rId39"/>
    <p:sldId id="346" r:id="rId40"/>
    <p:sldId id="32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ассивы" id="{F1FB65C7-2CA8-4311-B8F9-C16E1E023C7C}">
          <p14:sldIdLst>
            <p14:sldId id="286"/>
            <p14:sldId id="518"/>
            <p14:sldId id="519"/>
            <p14:sldId id="313"/>
            <p14:sldId id="314"/>
            <p14:sldId id="315"/>
            <p14:sldId id="317"/>
            <p14:sldId id="316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521"/>
            <p14:sldId id="329"/>
            <p14:sldId id="520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588"/>
            <p14:sldId id="341"/>
            <p14:sldId id="342"/>
            <p14:sldId id="343"/>
            <p14:sldId id="344"/>
            <p14:sldId id="345"/>
            <p14:sldId id="34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  <a:srgbClr val="008000"/>
    <a:srgbClr val="216F85"/>
    <a:srgbClr val="F3FBFE"/>
    <a:srgbClr val="44F297"/>
    <a:srgbClr val="FF93D6"/>
    <a:srgbClr val="00A42F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9515" autoAdjust="0"/>
  </p:normalViewPr>
  <p:slideViewPr>
    <p:cSldViewPr>
      <p:cViewPr varScale="1">
        <p:scale>
          <a:sx n="93" d="100"/>
          <a:sy n="93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Элементы массива (даже двухмерного) располагаются в памяти</a:t>
            </a:r>
            <a:r>
              <a:rPr lang="ru-RU" baseline="0" dirty="0" smtClean="0"/>
              <a:t> подряд без зазоров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4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это </a:t>
            </a:r>
            <a:r>
              <a:rPr lang="en-US" dirty="0" smtClean="0"/>
              <a:t>L-Value </a:t>
            </a:r>
            <a:r>
              <a:rPr lang="ru-RU" dirty="0" smtClean="0"/>
              <a:t>из</a:t>
            </a:r>
            <a:r>
              <a:rPr lang="ru-RU" baseline="0" dirty="0" smtClean="0"/>
              <a:t> него можно читать и в него можно записывать значения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tick) </a:t>
            </a:r>
            <a:r>
              <a:rPr lang="ru-RU" baseline="0" dirty="0" smtClean="0"/>
              <a:t>какие значения принимают элементы массива?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</a:t>
            </a:r>
            <a:r>
              <a:rPr lang="ru-RU" baseline="0" dirty="0" err="1" smtClean="0"/>
              <a:t>колько</a:t>
            </a:r>
            <a:r>
              <a:rPr lang="ru-RU" baseline="0" dirty="0" smtClean="0"/>
              <a:t> бы заняла эта программа без циклов и массивов?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1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0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Переменные названы как</a:t>
            </a:r>
            <a:r>
              <a:rPr lang="ru-RU" baseline="0" dirty="0" smtClean="0"/>
              <a:t> в условии задачи, с добавлением венгерской нотации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76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3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40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</a:t>
            </a:r>
            <a:r>
              <a:rPr lang="ru-RU" baseline="0" dirty="0" smtClean="0"/>
              <a:t> слайде содержится ошибка. Какая?</a:t>
            </a:r>
          </a:p>
          <a:p>
            <a:pPr marL="0" indent="0">
              <a:buNone/>
            </a:pPr>
            <a:r>
              <a:rPr lang="ru-RU" baseline="0" dirty="0" smtClean="0"/>
              <a:t>Ответ: нумерация элементов идёт с нуля, чтобы обратиться к элементу </a:t>
            </a:r>
            <a:r>
              <a:rPr lang="en-US" baseline="0" dirty="0" err="1" smtClean="0"/>
              <a:t>vbSimple</a:t>
            </a:r>
            <a:r>
              <a:rPr lang="en-US" baseline="0" dirty="0" smtClean="0"/>
              <a:t>[N]</a:t>
            </a:r>
            <a:r>
              <a:rPr lang="ru-RU" baseline="0" dirty="0" smtClean="0"/>
              <a:t>, размер массива должен быть на 1 больше.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каждый раз</a:t>
            </a:r>
            <a:r>
              <a:rPr lang="ru-RU" baseline="0" dirty="0" smtClean="0"/>
              <a:t> не пересчитывать индексы элементов, пусть счёт у нас будет в естественной системе</a:t>
            </a:r>
            <a:r>
              <a:rPr lang="en-US" baseline="0" dirty="0" smtClean="0"/>
              <a:t> </a:t>
            </a:r>
            <a:r>
              <a:rPr lang="ru-RU" baseline="0" dirty="0" smtClean="0"/>
              <a:t>– с единицы</a:t>
            </a:r>
            <a:r>
              <a:rPr lang="en-US" baseline="0" dirty="0" smtClean="0"/>
              <a:t>: </a:t>
            </a:r>
            <a:r>
              <a:rPr lang="ru-RU" baseline="0" dirty="0" smtClean="0"/>
              <a:t>элемент массива с нулевым индексом просто оставим неиспользуемым (элемент с индексом 1 нам тоже не нужен, но чтобы избежать каждый раз пересчёта его тоже оставим)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Поэтому для хранения признаков является ли число простым для всех чисел до </a:t>
            </a:r>
            <a:r>
              <a:rPr lang="en-US" baseline="0" dirty="0" smtClean="0"/>
              <a:t>N </a:t>
            </a:r>
            <a:r>
              <a:rPr lang="ru-RU" baseline="0" dirty="0" smtClean="0"/>
              <a:t>включительно понадобится массив из </a:t>
            </a:r>
            <a:r>
              <a:rPr lang="en-US" baseline="0" dirty="0" smtClean="0"/>
              <a:t>N+1 </a:t>
            </a:r>
            <a:r>
              <a:rPr lang="ru-RU" baseline="0" dirty="0" smtClean="0"/>
              <a:t>элемента.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Эту программу можно существенно ускорить…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Напомню</a:t>
            </a:r>
            <a:r>
              <a:rPr lang="ru-RU" baseline="0" dirty="0" smtClean="0"/>
              <a:t> этот слайд из раздела 2.</a:t>
            </a:r>
          </a:p>
          <a:p>
            <a:pPr marL="0" indent="0">
              <a:buNone/>
            </a:pPr>
            <a:r>
              <a:rPr lang="ru-RU" baseline="0" dirty="0" smtClean="0"/>
              <a:t>В этой теме мы продолжим говорить про структуры данных.</a:t>
            </a:r>
          </a:p>
          <a:p>
            <a:pPr marL="0" indent="0">
              <a:buNone/>
            </a:pPr>
            <a:r>
              <a:rPr lang="ru-RU" baseline="0" dirty="0" smtClean="0"/>
              <a:t>А</a:t>
            </a:r>
            <a:r>
              <a:rPr lang="ru-RU" dirty="0" smtClean="0"/>
              <a:t>лгоритмы проходятся понемногу в каждой теме и большая часть</a:t>
            </a:r>
            <a:r>
              <a:rPr lang="ru-RU" baseline="0" dirty="0" smtClean="0"/>
              <a:t> на лабораторных работах – на практике они лучше усваиваются.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3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Заметим</a:t>
            </a:r>
            <a:r>
              <a:rPr lang="ru-RU" baseline="0" dirty="0" smtClean="0"/>
              <a:t>, что если у числа есть делители, то как минимум один из них меньше или равен </a:t>
            </a:r>
            <a:r>
              <a:rPr lang="en-US" baseline="0" dirty="0" smtClean="0"/>
              <a:t>sqrt(N)</a:t>
            </a:r>
            <a:r>
              <a:rPr lang="ru-R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если есть делитель больший корня из</a:t>
            </a:r>
            <a:r>
              <a:rPr lang="en-US" baseline="0" dirty="0" smtClean="0"/>
              <a:t> N, </a:t>
            </a:r>
            <a:r>
              <a:rPr lang="ru-RU" baseline="0" dirty="0" smtClean="0"/>
              <a:t>то в результате деления </a:t>
            </a:r>
            <a:r>
              <a:rPr lang="en-US" baseline="0" dirty="0" smtClean="0"/>
              <a:t>N </a:t>
            </a:r>
            <a:r>
              <a:rPr lang="ru-RU" baseline="0" dirty="0" smtClean="0"/>
              <a:t>на это число точно должен получиться делитель меньший корня из </a:t>
            </a:r>
            <a:r>
              <a:rPr lang="en-US" baseline="0" dirty="0" smtClean="0"/>
              <a:t>N.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55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Заметим, что в</a:t>
            </a:r>
            <a:r>
              <a:rPr lang="ru-RU" baseline="0" dirty="0" smtClean="0"/>
              <a:t> </a:t>
            </a:r>
            <a:r>
              <a:rPr lang="ru-RU" dirty="0" smtClean="0"/>
              <a:t>цикле</a:t>
            </a:r>
            <a:r>
              <a:rPr lang="ru-RU" baseline="0" dirty="0" smtClean="0"/>
              <a:t> 3.1.1 элементы с индексами </a:t>
            </a:r>
            <a:r>
              <a:rPr lang="en-US" baseline="0" dirty="0" smtClean="0"/>
              <a:t>i * j, </a:t>
            </a:r>
            <a:r>
              <a:rPr lang="ru-RU" baseline="0" dirty="0" smtClean="0"/>
              <a:t>где </a:t>
            </a:r>
            <a:r>
              <a:rPr lang="en-US" baseline="0" dirty="0" smtClean="0"/>
              <a:t>j &lt; i, </a:t>
            </a:r>
            <a:r>
              <a:rPr lang="ru-RU" baseline="0" dirty="0" smtClean="0"/>
              <a:t>уже были вычеркнуты на предыдущих итерациях и их можно пропустить (все числа, имеющие делители меньшие </a:t>
            </a:r>
            <a:r>
              <a:rPr lang="en-US" baseline="0" dirty="0" smtClean="0"/>
              <a:t>i</a:t>
            </a:r>
            <a:r>
              <a:rPr lang="ru-RU" baseline="0" dirty="0" smtClean="0"/>
              <a:t>, уже были вычеркнуты на прошлых итерациях).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40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Вместо дополнительного деления</a:t>
            </a:r>
            <a:r>
              <a:rPr lang="ru-RU" baseline="0" dirty="0" smtClean="0"/>
              <a:t> </a:t>
            </a:r>
            <a:r>
              <a:rPr lang="en-US" baseline="0" dirty="0" smtClean="0"/>
              <a:t>N/I </a:t>
            </a:r>
            <a:r>
              <a:rPr lang="ru-RU" baseline="0" dirty="0" smtClean="0"/>
              <a:t>сразу используем в качестве условия выхода из цикла </a:t>
            </a:r>
            <a:r>
              <a:rPr lang="en-US" baseline="0" dirty="0" smtClean="0"/>
              <a:t>3.1.1 </a:t>
            </a:r>
            <a:r>
              <a:rPr lang="ru-RU" baseline="0" dirty="0" smtClean="0"/>
              <a:t>уже посчитанное произведение </a:t>
            </a:r>
            <a:r>
              <a:rPr lang="en-US" baseline="0" dirty="0" smtClean="0"/>
              <a:t>i * j.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44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таблице</a:t>
            </a:r>
            <a:r>
              <a:rPr lang="ru-RU" baseline="0" dirty="0" smtClean="0"/>
              <a:t> внизу слайда представлены элементы массива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vbSimple</a:t>
            </a:r>
            <a:r>
              <a:rPr lang="ru-RU" baseline="0" dirty="0" smtClean="0"/>
              <a:t>: в первой строке – значения (1 – </a:t>
            </a:r>
            <a:r>
              <a:rPr lang="en-US" baseline="0" dirty="0" smtClean="0"/>
              <a:t>true, 0 – false), </a:t>
            </a:r>
            <a:r>
              <a:rPr lang="ru-RU" baseline="0" dirty="0" smtClean="0"/>
              <a:t>во второй строке – индексы элементов.</a:t>
            </a:r>
          </a:p>
          <a:p>
            <a:pPr marL="0" indent="0">
              <a:buNone/>
            </a:pPr>
            <a:r>
              <a:rPr lang="ru-RU" baseline="0" dirty="0" smtClean="0"/>
              <a:t>Элементы с индексами 0 и 1 не используются.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28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27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4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26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Этот слайд уже</a:t>
            </a:r>
            <a:r>
              <a:rPr lang="ru-RU" baseline="0" dirty="0" smtClean="0"/>
              <a:t> также был во втором разделе. Там мы изучали стандартные простые типы: целочисленные, вещественные, булевские. Также там упоминался пользовательские перечисляемые типы (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).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этой теме мы будем проходить массивы, структуры и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74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71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14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18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24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35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3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7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Число 4 не</a:t>
            </a:r>
            <a:r>
              <a:rPr lang="ru-RU" baseline="0" dirty="0" smtClean="0"/>
              <a:t> является простым</a:t>
            </a:r>
            <a:r>
              <a:rPr lang="en-US" baseline="0" dirty="0" smtClean="0"/>
              <a:t> (</a:t>
            </a:r>
            <a:r>
              <a:rPr lang="ru-RU" baseline="0" dirty="0" smtClean="0"/>
              <a:t>в соответствии с массивом простых чисел)</a:t>
            </a:r>
            <a:r>
              <a:rPr lang="ru-RU" dirty="0" smtClean="0"/>
              <a:t>, а значит все</a:t>
            </a:r>
            <a:r>
              <a:rPr lang="ru-RU" baseline="0" dirty="0" smtClean="0"/>
              <a:t> кратные ему числа уже вычеркнуты из таблицы, поскольку имеют кроме него и меньшие делители.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50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5 *</a:t>
            </a:r>
            <a:r>
              <a:rPr lang="ru-RU" baseline="0" dirty="0" smtClean="0"/>
              <a:t> 5 = 25 </a:t>
            </a:r>
            <a:r>
              <a:rPr lang="en-US" baseline="0" dirty="0" smtClean="0"/>
              <a:t>&gt;</a:t>
            </a:r>
            <a:r>
              <a:rPr lang="ru-RU" baseline="0" dirty="0" smtClean="0"/>
              <a:t> 17</a:t>
            </a:r>
          </a:p>
          <a:p>
            <a:pPr marL="0" indent="0">
              <a:buNone/>
            </a:pPr>
            <a:r>
              <a:rPr lang="ru-RU" baseline="0" dirty="0" smtClean="0"/>
              <a:t>а значит больше составных чисел в нашем массиве нет, осталось только вывести найденные простые числа на экран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не</a:t>
            </a:r>
            <a:r>
              <a:rPr lang="ru-RU" baseline="0" dirty="0" smtClean="0"/>
              <a:t> привожу стандартное начало и конец программы (объявление функции </a:t>
            </a:r>
            <a:r>
              <a:rPr lang="en-US" baseline="0" dirty="0" smtClean="0"/>
              <a:t>main</a:t>
            </a:r>
            <a:r>
              <a:rPr lang="ru-RU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константа</a:t>
            </a:r>
            <a:r>
              <a:rPr lang="en-US" baseline="0" dirty="0" smtClean="0"/>
              <a:t> size </a:t>
            </a:r>
            <a:r>
              <a:rPr lang="ru-RU" baseline="0" dirty="0" smtClean="0"/>
              <a:t>сама описывает что она значит – иначе пришлось бы описывать в </a:t>
            </a:r>
            <a:r>
              <a:rPr lang="ru-RU" baseline="0" dirty="0" err="1" smtClean="0"/>
              <a:t>комменатриях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имя массива </a:t>
            </a:r>
            <a:r>
              <a:rPr lang="en-US" baseline="0" dirty="0" err="1" smtClean="0"/>
              <a:t>vbSimple</a:t>
            </a:r>
            <a:r>
              <a:rPr lang="en-US" baseline="0" dirty="0" smtClean="0"/>
              <a:t> </a:t>
            </a:r>
            <a:r>
              <a:rPr lang="ru-RU" baseline="0" dirty="0" smtClean="0"/>
              <a:t>говорит за себя не полностью, но зная задачу сразу понятно, что там хранится. Такое "короткое" имя – компромисс между информативностью имени и его длинной.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нет смысла</a:t>
            </a:r>
            <a:r>
              <a:rPr lang="en-US" baseline="0" dirty="0" smtClean="0"/>
              <a:t> </a:t>
            </a:r>
            <a:r>
              <a:rPr lang="ru-RU" baseline="0" dirty="0" smtClean="0"/>
              <a:t>писать при инициализации массива </a:t>
            </a:r>
            <a:r>
              <a:rPr lang="en-US" baseline="0" dirty="0" smtClean="0"/>
              <a:t>bool </a:t>
            </a:r>
            <a:r>
              <a:rPr lang="en-US" baseline="0" dirty="0" err="1" smtClean="0"/>
              <a:t>vbSimple</a:t>
            </a:r>
            <a:r>
              <a:rPr lang="en-US" baseline="0" dirty="0" smtClean="0"/>
              <a:t>[SIZE] = {true};</a:t>
            </a:r>
            <a:r>
              <a:rPr lang="ru-RU" baseline="0" dirty="0" smtClean="0"/>
              <a:t> – все элементы в списке инициализации не перечислишь, и всё равно придётся через цикл инициализировать.</a:t>
            </a:r>
          </a:p>
          <a:p>
            <a:pPr marL="228600" indent="-228600">
              <a:buAutoNum type="arabicParenR"/>
            </a:pPr>
            <a:r>
              <a:rPr lang="ru-RU" dirty="0" smtClean="0"/>
              <a:t>при вызове функции </a:t>
            </a:r>
            <a:r>
              <a:rPr lang="en-US" dirty="0" smtClean="0"/>
              <a:t>sqrt</a:t>
            </a:r>
            <a:r>
              <a:rPr lang="en-US" baseline="0" dirty="0" smtClean="0"/>
              <a:t> </a:t>
            </a:r>
            <a:r>
              <a:rPr lang="ru-RU" baseline="0" dirty="0" smtClean="0"/>
              <a:t>явно описываем с какой точностью нам нужно получить корень(</a:t>
            </a:r>
            <a:r>
              <a:rPr lang="en-US" baseline="0" dirty="0" smtClean="0"/>
              <a:t>float </a:t>
            </a:r>
            <a:r>
              <a:rPr lang="ru-RU" baseline="0" dirty="0" smtClean="0"/>
              <a:t>или </a:t>
            </a:r>
            <a:r>
              <a:rPr lang="en-US" baseline="0" dirty="0" smtClean="0"/>
              <a:t>double)</a:t>
            </a:r>
            <a:r>
              <a:rPr lang="ru-RU" baseline="0" dirty="0" smtClean="0"/>
              <a:t>, поскольку такой функции для целых чисел нет, а компилятор сам не сможет выбрать. Обратное преобразование к типу </a:t>
            </a:r>
            <a:r>
              <a:rPr lang="en-US" baseline="0" dirty="0" smtClean="0"/>
              <a:t>int </a:t>
            </a:r>
            <a:r>
              <a:rPr lang="ru-RU" baseline="0" dirty="0" smtClean="0"/>
              <a:t>так же описываем явно – чтобы в логе ошибок не было лишнего предупреждения компилятора (о потере значащих бит при преобразовании). Если не избавляться от незначительных предупреждений, то лог может быть забит ими и на их фоне может затеряться какое либо важное предупреждение.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dirty="0" smtClean="0"/>
              <a:t>вычисление</a:t>
            </a:r>
            <a:r>
              <a:rPr lang="ru-RU" baseline="0" dirty="0" smtClean="0"/>
              <a:t> лимита </a:t>
            </a:r>
            <a:r>
              <a:rPr lang="en-US" baseline="0" dirty="0" err="1" smtClean="0"/>
              <a:t>iLimit</a:t>
            </a:r>
            <a:r>
              <a:rPr lang="en-US" baseline="0" dirty="0" smtClean="0"/>
              <a:t> </a:t>
            </a:r>
            <a:r>
              <a:rPr lang="ru-RU" baseline="0" dirty="0" smtClean="0"/>
              <a:t>выносим из цикла, чтобы оно не выполнялось на каждой итерации цикла.</a:t>
            </a:r>
            <a:br>
              <a:rPr lang="ru-RU" baseline="0" dirty="0" smtClean="0"/>
            </a:br>
            <a:r>
              <a:rPr lang="ru-RU" baseline="0" dirty="0" smtClean="0"/>
              <a:t>В принципе, компилятор сейчас достаточно "умный" и, в данном случае, определит, что </a:t>
            </a:r>
            <a:r>
              <a:rPr lang="en-US" baseline="0" dirty="0" smtClean="0"/>
              <a:t>N </a:t>
            </a:r>
            <a:r>
              <a:rPr lang="ru-RU" baseline="0" dirty="0" smtClean="0"/>
              <a:t>в цикле не меняется (да и объявлено как константа) и вынесет вычисление из цикла сам. Но пока вы не разбираетесь, чем отличается этот случай от случая с </a:t>
            </a:r>
            <a:r>
              <a:rPr lang="en-US" baseline="0" dirty="0" smtClean="0"/>
              <a:t>strlen </a:t>
            </a:r>
            <a:r>
              <a:rPr lang="ru-RU" baseline="0" dirty="0" smtClean="0"/>
              <a:t>(который компилятор не сможет вынести из цикла сам), лучше всегда придерживаться правила: вычисления которые не должны выполнятся на каждой итерации цикла лучше выносить из цикла.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i*j&lt;N </a:t>
            </a:r>
            <a:r>
              <a:rPr lang="ru-RU" baseline="0" dirty="0" smtClean="0"/>
              <a:t>сразу пишем как критерий выхода из цикла вместо проверки внутри цикла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4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задача из лабораторной работы 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0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Какой</a:t>
            </a:r>
            <a:r>
              <a:rPr lang="ru-RU" baseline="0" dirty="0" smtClean="0"/>
              <a:t> год был последний в 20 веке?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Ответ</a:t>
            </a:r>
            <a:r>
              <a:rPr lang="ru-RU" baseline="0" dirty="0" smtClean="0"/>
              <a:t> на вопрос 1: максимальное проверяемое число ограничено размером массива, который можно выделить. При объявлении массива внутри функции он выделяется в стеке – специальной области памяти в которой размещаются все локальные переменные функций. Размер стека можно изменить в настройках компилятора, но по умолчанию он равен 1 мегабайт (и на 32 и на 64 битных ОС). Поскольку кроме массива </a:t>
            </a:r>
            <a:r>
              <a:rPr lang="en-US" baseline="0" dirty="0" err="1" smtClean="0"/>
              <a:t>vbSimple</a:t>
            </a:r>
            <a:r>
              <a:rPr lang="en-US" baseline="0" dirty="0" smtClean="0"/>
              <a:t> </a:t>
            </a:r>
            <a:r>
              <a:rPr lang="ru-RU" baseline="0" dirty="0" smtClean="0"/>
              <a:t>там будут находиться и другие переменные максимальный возможный размер массива будет на несколько сотен байт меньше 1</a:t>
            </a:r>
            <a:r>
              <a:rPr lang="en-US" baseline="0" dirty="0" smtClean="0"/>
              <a:t>MB</a:t>
            </a:r>
            <a:r>
              <a:rPr lang="ru-RU" baseline="0" dirty="0" smtClean="0"/>
              <a:t>.</a:t>
            </a:r>
          </a:p>
          <a:p>
            <a:pPr marL="0" indent="0">
              <a:buNone/>
            </a:pPr>
            <a:r>
              <a:rPr lang="ru-RU" baseline="0" dirty="0" smtClean="0"/>
              <a:t>Используя дополнительные ухищрения можно в этом же массиве хранить информацию о большем количестве простых чисел, но в лабораторных работах это не требуется, поскольку усложняет саму задачу.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Ответ на вопрос 2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ru-RU" baseline="0" dirty="0" smtClean="0"/>
              <a:t>Проверка на простоту какого либо числа осуществляется последовательной проверкой делится ли число на все простые числа меньшие корня из этого числа</a:t>
            </a:r>
          </a:p>
          <a:p>
            <a:pPr marL="0" indent="0">
              <a:buNone/>
            </a:pPr>
            <a:r>
              <a:rPr lang="ru-RU" baseline="0" dirty="0" smtClean="0"/>
              <a:t>(поэтому мы изменили границу во втором цикле).</a:t>
            </a:r>
          </a:p>
          <a:p>
            <a:pPr marL="0" indent="0">
              <a:buNone/>
            </a:pPr>
            <a:r>
              <a:rPr lang="ru-RU" baseline="0" dirty="0" smtClean="0"/>
              <a:t>Поэтому имея массив простых чисел до </a:t>
            </a:r>
            <a:r>
              <a:rPr lang="en-US" baseline="0" dirty="0" smtClean="0"/>
              <a:t>N </a:t>
            </a:r>
            <a:r>
              <a:rPr lang="ru-RU" baseline="0" dirty="0" smtClean="0"/>
              <a:t>можно проверять на простоту любое число до </a:t>
            </a:r>
            <a:r>
              <a:rPr lang="en-US" baseline="0" dirty="0" smtClean="0"/>
              <a:t>N</a:t>
            </a:r>
            <a:r>
              <a:rPr lang="en-US" baseline="30000" dirty="0" smtClean="0"/>
              <a:t>2</a:t>
            </a:r>
            <a:endParaRPr lang="ru-RU" baseline="30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50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имя массив указано в так называемом </a:t>
            </a:r>
            <a:r>
              <a:rPr lang="en-US" dirty="0" err="1" smtClean="0"/>
              <a:t>CamelCase</a:t>
            </a:r>
            <a:r>
              <a:rPr lang="ru-RU" dirty="0" smtClean="0"/>
              <a:t>:</a:t>
            </a:r>
          </a:p>
          <a:p>
            <a:r>
              <a:rPr lang="ru-RU" dirty="0" smtClean="0"/>
              <a:t>Несколько</a:t>
            </a:r>
            <a:r>
              <a:rPr lang="ru-RU" baseline="0" dirty="0" smtClean="0"/>
              <a:t> слов в имени переменной разделяются заглавными буквами.</a:t>
            </a:r>
            <a:endParaRPr lang="ru-RU" dirty="0" smtClean="0"/>
          </a:p>
          <a:p>
            <a:r>
              <a:rPr lang="en-US" dirty="0" err="1" smtClean="0"/>
              <a:t>CamelCase</a:t>
            </a:r>
            <a:r>
              <a:rPr lang="en-US" baseline="0" dirty="0" smtClean="0"/>
              <a:t> – </a:t>
            </a:r>
            <a:r>
              <a:rPr lang="ru-RU" baseline="0" dirty="0" smtClean="0"/>
              <a:t>англ. "верблюжий регистр", назван так потому, что переменные в таком стиле напоминают </a:t>
            </a:r>
            <a:r>
              <a:rPr lang="ru-RU" baseline="0" dirty="0" err="1" smtClean="0"/>
              <a:t>горбы</a:t>
            </a:r>
            <a:r>
              <a:rPr lang="ru-RU" baseline="0" dirty="0" smtClean="0"/>
              <a:t> верблюда, например так: </a:t>
            </a:r>
            <a:r>
              <a:rPr lang="en-US" baseline="0" dirty="0" err="1" smtClean="0"/>
              <a:t>iterCounter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Второй часто используемый способ именования переменных – разделять отдельные слова символом подчёркивания, например так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iter_counter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Также тут используется "венгерская нотация" – принцип именования переменных, когда в начале имени зашифрован тип переменной, то есть нет необходимости искать объявление переменной, чтобы понять какого она типа. Такое название появилось потому, что переменные названные в соответствии с этим принципом написаны на "каком-то странном языке", кто-то пошутил, что возможно на венгерском (автор идеи по национальности венгр), такое название и закрепилось.</a:t>
            </a:r>
          </a:p>
          <a:p>
            <a:r>
              <a:rPr lang="ru-RU" baseline="0" dirty="0" smtClean="0"/>
              <a:t>Если переменная типа </a:t>
            </a:r>
            <a:r>
              <a:rPr lang="en-US" baseline="0" dirty="0" smtClean="0"/>
              <a:t>int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первая буква имени прописная </a:t>
            </a:r>
            <a:r>
              <a:rPr lang="en-US" baseline="0" dirty="0" smtClean="0"/>
              <a:t>i, </a:t>
            </a:r>
            <a:r>
              <a:rPr lang="ru-RU" baseline="0" dirty="0" smtClean="0"/>
              <a:t>если тип переменной </a:t>
            </a:r>
            <a:r>
              <a:rPr lang="en-US" baseline="0" dirty="0" smtClean="0"/>
              <a:t>char</a:t>
            </a:r>
            <a:r>
              <a:rPr lang="ru-RU" baseline="0" dirty="0" smtClean="0"/>
              <a:t>, то </a:t>
            </a:r>
            <a:r>
              <a:rPr lang="en-US" baseline="0" dirty="0" smtClean="0"/>
              <a:t>'c', </a:t>
            </a:r>
            <a:r>
              <a:rPr lang="ru-RU" baseline="0" dirty="0" smtClean="0"/>
              <a:t>если</a:t>
            </a:r>
            <a:r>
              <a:rPr lang="en-US" baseline="0" dirty="0" smtClean="0"/>
              <a:t> float – 'f', double – 'd',</a:t>
            </a:r>
            <a:r>
              <a:rPr lang="ru-RU" baseline="0" dirty="0" smtClean="0"/>
              <a:t>и т.д.</a:t>
            </a:r>
          </a:p>
          <a:p>
            <a:r>
              <a:rPr lang="en-US" baseline="0" dirty="0" smtClean="0"/>
              <a:t>'v' – </a:t>
            </a:r>
            <a:r>
              <a:rPr lang="ru-RU" baseline="0" dirty="0" smtClean="0"/>
              <a:t>сокращение от вектор – другое название массива.</a:t>
            </a:r>
          </a:p>
          <a:p>
            <a:r>
              <a:rPr lang="ru-RU" baseline="0" dirty="0" smtClean="0"/>
              <a:t>Если переменная массив то дополнительно ставится </a:t>
            </a:r>
            <a:r>
              <a:rPr lang="en-US" baseline="0" dirty="0" smtClean="0"/>
              <a:t>'v' – </a:t>
            </a:r>
            <a:r>
              <a:rPr lang="ru-RU" baseline="0" dirty="0" smtClean="0"/>
              <a:t>от слова</a:t>
            </a:r>
            <a:r>
              <a:rPr lang="en-US" baseline="0" dirty="0" smtClean="0"/>
              <a:t> vector.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Использовать или нет эти принципы каждый решает для себя сам. По разделению слов в названии переменных: других вариантов, кроме приведенных, нет. По венгерской нотации – этот принцип позволяет не запутаться с двойными и тройными указателями, которые будем проходить в следующей теме. Поэтому примеры в этой и следующей теме будут оформлены в соответствии с ней.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Нумерация индексов идёт с нуля, не смотря на то, что это может быть не</a:t>
            </a:r>
            <a:r>
              <a:rPr lang="ru-RU" baseline="0" dirty="0" smtClean="0"/>
              <a:t>привычно.</a:t>
            </a:r>
            <a:r>
              <a:rPr lang="ru-RU" dirty="0" smtClean="0"/>
              <a:t> Такой способ требует меньшего количества машинных</a:t>
            </a:r>
            <a:r>
              <a:rPr lang="ru-RU" baseline="0" dirty="0" smtClean="0"/>
              <a:t> команд для доступа к элементу массива, а значит позволяет получить более быстрый код.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 этого момента если имя переменной включает цифру – то</a:t>
            </a:r>
            <a:r>
              <a:rPr lang="ru-RU" baseline="0" dirty="0" smtClean="0"/>
              <a:t> это признак плохого стиля, скорее всего надо использовать массив.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Примечание: константы обычно именуют всеми заглавными буквами</a:t>
            </a:r>
            <a:r>
              <a:rPr lang="ru-RU" baseline="0" dirty="0" smtClean="0"/>
              <a:t>, чтобы имя константы сразу отличалось от переменных.</a:t>
            </a:r>
          </a:p>
          <a:p>
            <a:pPr marL="0" indent="0">
              <a:buNone/>
            </a:pPr>
            <a:r>
              <a:rPr lang="ru-RU" baseline="0" dirty="0" smtClean="0"/>
              <a:t>В новом стандарте С++ разрешили использовать локальные массивы переменой длины(размер задаётся переменной вычисляемой во время выполнения программы. В </a:t>
            </a:r>
            <a:r>
              <a:rPr lang="en-US" baseline="0" dirty="0" smtClean="0"/>
              <a:t>VS2005 </a:t>
            </a:r>
            <a:r>
              <a:rPr lang="ru-RU" baseline="0" dirty="0" smtClean="0"/>
              <a:t>размер массива может быть задан только константой или выражением вычисляемым во время компиляции.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9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указатель (забегая вперёд) указывает на первый байт</a:t>
            </a:r>
          </a:p>
          <a:p>
            <a:pPr marL="228600" indent="-228600">
              <a:buAutoNum type="arabicParenR"/>
            </a:pPr>
            <a:r>
              <a:rPr lang="ru-RU" dirty="0" smtClean="0"/>
              <a:t>нумерация</a:t>
            </a:r>
            <a:r>
              <a:rPr lang="ru-RU" baseline="0" dirty="0" smtClean="0"/>
              <a:t> с 0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последний элемент </a:t>
            </a:r>
            <a:r>
              <a:rPr lang="en-US" baseline="0" dirty="0" smtClean="0"/>
              <a:t>N</a:t>
            </a:r>
            <a:r>
              <a:rPr lang="ru-RU" baseline="0" dirty="0" smtClean="0"/>
              <a:t>-1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обращение к элементам по индексу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каждый элемент = </a:t>
            </a:r>
            <a:r>
              <a:rPr lang="ru-RU" b="1" baseline="0" dirty="0" smtClean="0"/>
              <a:t>4 байта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память слева и справа не заканчивается – там другие 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3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всё чем определяется массив мы</a:t>
            </a:r>
            <a:r>
              <a:rPr lang="ru-RU" baseline="0" dirty="0" smtClean="0"/>
              <a:t> перечисляем при объявлении массива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tick</a:t>
            </a:r>
            <a:r>
              <a:rPr lang="en-US" baseline="0" dirty="0" smtClean="0"/>
              <a:t>) </a:t>
            </a:r>
            <a:r>
              <a:rPr lang="ru-RU" baseline="0" dirty="0" smtClean="0"/>
              <a:t>элементами массива могут быть другие массивы, в результате получается двумерный массив.</a:t>
            </a:r>
          </a:p>
          <a:p>
            <a:pPr marL="0" indent="0">
              <a:buNone/>
            </a:pPr>
            <a:r>
              <a:rPr lang="en-US" baseline="0" dirty="0" smtClean="0"/>
              <a:t>tick) </a:t>
            </a:r>
            <a:r>
              <a:rPr lang="ru-RU" baseline="0" dirty="0" smtClean="0"/>
              <a:t>правда подсчёт размерностей идёт с конца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1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</a:t>
            </a:r>
            <a:r>
              <a:rPr lang="ru-RU" sz="3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endParaRPr lang="en-US" sz="34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5475" indent="-266700">
              <a:spcBef>
                <a:spcPts val="18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7. Введение в процедурное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	структурное программирование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8. Управляющие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инструкции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31825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Базовые структуры </a:t>
            </a: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данных</a:t>
            </a:r>
            <a:endParaRPr lang="en-US" sz="34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10. Управление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Рекурсия</a:t>
            </a:r>
          </a:p>
          <a:p>
            <a:pPr marL="360363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75000"/>
                  </a:prstClr>
                </a:solidFill>
              </a:rPr>
              <a:t>Раздел 4.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Введение в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Абстрактные типы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Шаблоны классов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Наследование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и </a:t>
            </a:r>
            <a:r>
              <a:rPr lang="ru-RU" smtClean="0">
                <a:solidFill>
                  <a:prstClr val="white">
                    <a:lumMod val="75000"/>
                  </a:prstClr>
                </a:solidFill>
              </a:rPr>
              <a:t>полиморфизм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-17140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980728"/>
            <a:ext cx="523547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Размещение в памяти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06598"/>
              </p:ext>
            </p:extLst>
          </p:nvPr>
        </p:nvGraphicFramePr>
        <p:xfrm>
          <a:off x="251520" y="2996952"/>
          <a:ext cx="86409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</a:tblGrid>
              <a:tr h="370840">
                <a:tc gridSpan="17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vB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[10]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 {10, 11, 12, 13, 14, 15, 16, 17, 18, 19};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3914"/>
              </p:ext>
            </p:extLst>
          </p:nvPr>
        </p:nvGraphicFramePr>
        <p:xfrm>
          <a:off x="251520" y="4653136"/>
          <a:ext cx="86409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vU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[2][3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{{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0,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2}, {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3,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5}}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vU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2771800" y="1628800"/>
            <a:ext cx="6120680" cy="112474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>
                <a:solidFill>
                  <a:schemeClr val="tx1"/>
                </a:solidFill>
              </a:rPr>
              <a:t>Внимание!</a:t>
            </a:r>
          </a:p>
          <a:p>
            <a:r>
              <a:rPr lang="ru-RU" sz="2200" dirty="0">
                <a:solidFill>
                  <a:schemeClr val="tx1"/>
                </a:solidFill>
              </a:rPr>
              <a:t>Компилятор </a:t>
            </a:r>
            <a:r>
              <a:rPr lang="ru-RU" sz="2200" b="1" dirty="0">
                <a:solidFill>
                  <a:schemeClr val="tx1"/>
                </a:solidFill>
              </a:rPr>
              <a:t>гарантирует </a:t>
            </a:r>
            <a:r>
              <a:rPr lang="ru-RU" sz="2200" dirty="0">
                <a:solidFill>
                  <a:schemeClr val="tx1"/>
                </a:solidFill>
              </a:rPr>
              <a:t>размещение элементов массива в смежных ячейках памяти</a:t>
            </a:r>
            <a:r>
              <a:rPr lang="ru-RU" sz="2200" dirty="0" smtClean="0">
                <a:solidFill>
                  <a:schemeClr val="tx1"/>
                </a:solidFill>
              </a:rPr>
              <a:t>!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243408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индексирования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276872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ru-RU" sz="2000" dirty="0"/>
              <a:t> – целочисленное выражение, значение которого </a:t>
            </a:r>
            <a:r>
              <a:rPr lang="ru-RU" sz="2000" dirty="0" smtClean="0"/>
              <a:t>изменяется</a:t>
            </a:r>
            <a:br>
              <a:rPr lang="ru-RU" sz="2000" dirty="0" smtClean="0"/>
            </a:br>
            <a:r>
              <a:rPr lang="ru-RU" sz="2000" dirty="0" smtClean="0"/>
              <a:t>между </a:t>
            </a:r>
            <a:r>
              <a:rPr lang="ru-RU" sz="2000" dirty="0"/>
              <a:t>0 и </a:t>
            </a:r>
            <a:r>
              <a:rPr lang="ru-RU" sz="2000" dirty="0" smtClean="0"/>
              <a:t>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азмер</a:t>
            </a:r>
            <a:r>
              <a:rPr lang="ru-RU" sz="2000" dirty="0" smtClean="0"/>
              <a:t>-1).</a:t>
            </a:r>
            <a:br>
              <a:rPr lang="ru-RU" sz="2000" dirty="0" smtClean="0"/>
            </a:br>
            <a:r>
              <a:rPr lang="ru-RU" sz="2000" dirty="0" smtClean="0"/>
              <a:t>Для переменной-индекса чаще всего выбирают тип </a:t>
            </a:r>
            <a:r>
              <a:rPr lang="ru-RU" sz="2000" dirty="0"/>
              <a:t>целый со </a:t>
            </a:r>
            <a:r>
              <a:rPr lang="ru-RU" sz="2000" dirty="0" smtClean="0"/>
              <a:t>знаком.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62880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индекс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08518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4;</a:t>
            </a: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5, 6, 7, 8 };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- 6;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3356992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prstClr val="black"/>
                </a:solidFill>
              </a:rPr>
              <a:t>Важно</a:t>
            </a:r>
            <a:r>
              <a:rPr lang="ru-RU" sz="2000" dirty="0">
                <a:solidFill>
                  <a:prstClr val="black"/>
                </a:solidFill>
              </a:rPr>
              <a:t>: задача контроля выхода значений индекса за допустимый диапазон полностью ложится на программиста.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dirty="0">
                <a:solidFill>
                  <a:prstClr val="black"/>
                </a:solidFill>
              </a:rPr>
              <a:t>Только разработчик, зная, как работает </a:t>
            </a:r>
            <a:r>
              <a:rPr lang="ru-RU" sz="2000" dirty="0" smtClean="0">
                <a:solidFill>
                  <a:prstClr val="black"/>
                </a:solidFill>
              </a:rPr>
              <a:t>составленный им </a:t>
            </a:r>
            <a:r>
              <a:rPr lang="ru-RU" sz="2000" dirty="0">
                <a:solidFill>
                  <a:prstClr val="black"/>
                </a:solidFill>
              </a:rPr>
              <a:t>алгоритм может знать, где </a:t>
            </a:r>
            <a:r>
              <a:rPr lang="ru-RU" sz="2000" dirty="0" smtClean="0">
                <a:solidFill>
                  <a:prstClr val="black"/>
                </a:solidFill>
              </a:rPr>
              <a:t>лучше </a:t>
            </a:r>
            <a:r>
              <a:rPr lang="ru-RU" sz="2000" dirty="0">
                <a:solidFill>
                  <a:prstClr val="black"/>
                </a:solidFill>
              </a:rPr>
              <a:t>проводить проверку без потери производительности программы.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868144" y="5085184"/>
            <a:ext cx="1944215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 =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a[1]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9;</a:t>
            </a:r>
            <a:endParaRPr lang="ru-RU" dirty="0"/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a[2]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7;</a:t>
            </a:r>
            <a:endParaRPr lang="ru-RU" dirty="0"/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a[3]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8;</a:t>
            </a:r>
            <a:endParaRPr lang="ru-RU" dirty="0"/>
          </a:p>
          <a:p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4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12474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0080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Задача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посчитать количество цифр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'9'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числе</a:t>
            </a:r>
            <a:endParaRPr lang="ru-RU" sz="2000" dirty="0"/>
          </a:p>
          <a:p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0 };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iDigit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iDigit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10;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Кол-во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12474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6120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Написать программу, осуществляющую ввод, сложение, вычитание, скалярное умножение двух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n-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мерных векторов и вывод результатов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28498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Структура данных для представления </a:t>
            </a:r>
            <a:r>
              <a:rPr lang="en-US" sz="2400" dirty="0"/>
              <a:t>n-</a:t>
            </a:r>
            <a:r>
              <a:rPr lang="ru-RU" sz="2400" dirty="0"/>
              <a:t>мерного вектора: </a:t>
            </a:r>
            <a:r>
              <a:rPr lang="en-US" sz="2400" dirty="0" smtClean="0"/>
              <a:t>				</a:t>
            </a:r>
            <a:r>
              <a:rPr lang="ru-RU" sz="2400" dirty="0" smtClean="0"/>
              <a:t>одномерный </a:t>
            </a:r>
            <a:r>
              <a:rPr lang="ru-RU" sz="2400" dirty="0"/>
              <a:t>массив размера n типа </a:t>
            </a:r>
            <a:r>
              <a:rPr lang="en-US" sz="2400" dirty="0" smtClean="0">
                <a:solidFill>
                  <a:srgbClr val="0000FF"/>
                </a:solidFill>
              </a:rPr>
              <a:t>double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869160"/>
            <a:ext cx="26975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Расчетные формулы: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4293096"/>
                <a:ext cx="5472608" cy="1695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293096"/>
                <a:ext cx="5472608" cy="16955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8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60" y="1268760"/>
            <a:ext cx="6246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243408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1340768"/>
            <a:ext cx="3600400" cy="19442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2000" dirty="0">
                <a:solidFill>
                  <a:schemeClr val="tx1"/>
                </a:solidFill>
              </a:rPr>
              <a:t>Если список инициализации содержит меньше значений, чем число элементов массива, оставшиеся элементы будут инициализированы 0 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>
            <a:off x="3923928" y="2312876"/>
            <a:ext cx="1152128" cy="252028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5868144" y="3501008"/>
            <a:ext cx="3222068" cy="165618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Пересчитываем индексы элементов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ru-RU" sz="2000" dirty="0" smtClean="0">
                <a:solidFill>
                  <a:schemeClr val="tx1"/>
                </a:solidFill>
              </a:rPr>
              <a:t> "человеческого" счёта с 1 на "компьютерный" счёт с 0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 flipV="1">
            <a:off x="3923928" y="4221088"/>
            <a:ext cx="1944216" cy="108012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0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340768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+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-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4111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628800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*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8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44824"/>
            <a:ext cx="846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Найти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 простые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числа, меньшие наперед заданного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числа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5649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алгоритма Эратосфена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из списка всех чисел от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до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последовательно вычеркивать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числа,</a:t>
            </a:r>
            <a:b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кратные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уже известным простым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числам.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077072"/>
            <a:ext cx="81369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структура данных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программы:</a:t>
            </a:r>
            <a:b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одномерный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 размера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логического типа (</a:t>
            </a:r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массива соответствуют анализируемым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числам.</a:t>
            </a:r>
          </a:p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Элемент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массива имеет значение 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индекс этого элемента -  простое число.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3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Алгоритм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	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индексами от </a:t>
            </a:r>
            <a:r>
              <a:rPr lang="en-US" sz="2000" dirty="0"/>
              <a:t>2·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Алгоритм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	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индексами от </a:t>
            </a:r>
            <a:r>
              <a:rPr lang="en-US" sz="2000" dirty="0"/>
              <a:t>2·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8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1" y="1724295"/>
            <a:ext cx="8640960" cy="42693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/>
            <a:r>
              <a:rPr lang="ru-RU" sz="2200" b="1" dirty="0" smtClean="0"/>
              <a:t>СТРУКТУРА  ДАННЫХ </a:t>
            </a:r>
            <a:r>
              <a:rPr lang="ru-RU" sz="2200" dirty="0" smtClean="0"/>
              <a:t>– способ представления данных в программе для компьютера</a:t>
            </a:r>
          </a:p>
          <a:p>
            <a:pPr marL="174625" indent="0"/>
            <a:r>
              <a:rPr lang="ru-RU" sz="2200" b="1" dirty="0" smtClean="0"/>
              <a:t>АЛГОРИТМ </a:t>
            </a:r>
            <a:r>
              <a:rPr lang="ru-RU" sz="2200" dirty="0" smtClean="0"/>
              <a:t>– заранее заданная последовательность однозначно трактуемых команд для получения решения задачи за конечное число шагов</a:t>
            </a:r>
          </a:p>
          <a:p>
            <a:pPr marL="174625" indent="0"/>
            <a:r>
              <a:rPr lang="ru-RU" sz="2200" b="1" dirty="0" smtClean="0"/>
              <a:t>ПРОГРАММА </a:t>
            </a:r>
            <a:r>
              <a:rPr lang="ru-RU" sz="2200" dirty="0" smtClean="0"/>
              <a:t>- описание структур данных и алгоритма решения задачи на языке программирования, автоматически переводимое на язык машинных команд конкретной ЭВМ помощи транслятора (интерпретатора). </a:t>
            </a:r>
            <a:endParaRPr lang="en-US" sz="22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8952" y="576197"/>
            <a:ext cx="8041710" cy="72651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ru-RU" sz="3100" kern="0" dirty="0" smtClean="0">
                <a:solidFill>
                  <a:srgbClr val="FF3300"/>
                </a:solidFill>
                <a:latin typeface="+mn-lt"/>
              </a:rPr>
              <a:t>Программа = </a:t>
            </a:r>
            <a:r>
              <a:rPr lang="ru-RU" sz="3100" b="1" u="sng" kern="0" dirty="0" smtClean="0">
                <a:solidFill>
                  <a:srgbClr val="FF3300"/>
                </a:solidFill>
                <a:latin typeface="+mn-lt"/>
              </a:rPr>
              <a:t>Структуры данных</a:t>
            </a:r>
            <a:r>
              <a:rPr lang="ru-RU" sz="3100" b="1" kern="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ru-RU" sz="3100" kern="0" dirty="0" smtClean="0">
                <a:solidFill>
                  <a:srgbClr val="FF3300"/>
                </a:solidFill>
                <a:latin typeface="+mn-lt"/>
              </a:rPr>
              <a:t>+ Алгоритмы</a:t>
            </a:r>
            <a:endParaRPr lang="ru-RU" sz="3100" kern="0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Алгоритм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u="sng" dirty="0" smtClean="0">
                <a:solidFill>
                  <a:prstClr val="black"/>
                </a:solidFill>
              </a:rPr>
              <a:t>целой части </a:t>
            </a:r>
            <a:r>
              <a:rPr lang="en-US" sz="2000" i="1" u="sng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u="sng" dirty="0" smtClean="0">
                <a:solidFill>
                  <a:prstClr val="black"/>
                </a:solidFill>
              </a:rPr>
              <a:t>(</a:t>
            </a:r>
            <a:r>
              <a:rPr lang="en-US" sz="20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u="sng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индексами от </a:t>
            </a:r>
            <a:r>
              <a:rPr lang="en-US" sz="2000" dirty="0"/>
              <a:t>2·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</a:p>
          <a:p>
            <a:pPr lvl="0">
              <a:tabLst>
                <a:tab pos="271463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7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Алгоритм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целой части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358775" algn="l"/>
              </a:tabLst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Для всех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000080"/>
                </a:solidFill>
              </a:rPr>
              <a:t>i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u="sng" dirty="0">
                <a:solidFill>
                  <a:prstClr val="black"/>
                </a:solidFill>
              </a:rPr>
              <a:t>целой части </a:t>
            </a:r>
            <a:r>
              <a:rPr lang="en-US" sz="2000" u="sng" dirty="0" smtClean="0">
                <a:solidFill>
                  <a:srgbClr val="000080"/>
                </a:solidFill>
              </a:rPr>
              <a:t>N</a:t>
            </a:r>
            <a:r>
              <a:rPr lang="en-US" sz="2000" u="sng" dirty="0" smtClean="0">
                <a:solidFill>
                  <a:prstClr val="black"/>
                </a:solidFill>
              </a:rPr>
              <a:t>/</a:t>
            </a:r>
            <a:r>
              <a:rPr lang="en-US" sz="2000" u="sng" dirty="0" smtClean="0">
                <a:solidFill>
                  <a:srgbClr val="000080"/>
                </a:solidFill>
              </a:rPr>
              <a:t>i</a:t>
            </a:r>
          </a:p>
          <a:p>
            <a:pPr lvl="0">
              <a:tabLst>
                <a:tab pos="358775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3.1.1.1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Заменить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tabLst>
                <a:tab pos="358775" algn="l"/>
                <a:tab pos="892175" algn="l"/>
                <a:tab pos="1704975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		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индексами </a:t>
            </a:r>
            <a:r>
              <a:rPr lang="ru-RU" sz="2000" u="sng" dirty="0" smtClean="0"/>
              <a:t>равными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u="sng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US" sz="2000" u="sng" dirty="0">
              <a:solidFill>
                <a:srgbClr val="000080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3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532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u="sng" dirty="0" smtClean="0"/>
              <a:t>+1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 smtClean="0">
                <a:solidFill>
                  <a:prstClr val="black"/>
                </a:solidFill>
              </a:rPr>
              <a:t>Алгоритм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sz="2000" dirty="0" smtClean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sz="2000" u="sng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 smtClean="0"/>
              <a:t>*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/>
              <a:t>&gt;</a:t>
            </a:r>
            <a:r>
              <a:rPr lang="en-US" sz="2000" u="sng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u="sng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ru-RU" sz="2000" u="sng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u="sng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u="sng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3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436510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2289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51236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44161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7304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rgbClr val="00008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7053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7283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[14]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643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915816" y="584684"/>
            <a:ext cx="3282950" cy="54006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txBody>
          <a:bodyPr tIns="36000" anchor="ctr"/>
          <a:lstStyle/>
          <a:p>
            <a:pPr algn="ctr">
              <a:defRPr/>
            </a:pPr>
            <a:r>
              <a:rPr lang="ru-RU" sz="2400" b="1" dirty="0"/>
              <a:t>Типы данных</a:t>
            </a:r>
            <a:endParaRPr lang="ru-RU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1520" y="1412776"/>
            <a:ext cx="331236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 dirty="0">
                <a:solidFill>
                  <a:srgbClr val="0000FF"/>
                </a:solidFill>
              </a:rPr>
              <a:t>Стандартные</a:t>
            </a:r>
            <a:endParaRPr lang="ru-RU" sz="22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80112" y="1412776"/>
            <a:ext cx="331200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>
                <a:solidFill>
                  <a:srgbClr val="C00000"/>
                </a:solidFill>
              </a:rPr>
              <a:t>Пользовательские</a:t>
            </a:r>
            <a:endParaRPr lang="ru-RU" sz="2200">
              <a:solidFill>
                <a:srgbClr val="C00000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27684" y="1988840"/>
            <a:ext cx="2376264" cy="504057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79512" y="1988840"/>
            <a:ext cx="1440160" cy="504056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простые</a:t>
            </a:r>
            <a:endParaRPr lang="ru-RU" sz="20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27984" y="1988840"/>
            <a:ext cx="2412268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структурированные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9512" y="3429000"/>
            <a:ext cx="1584176" cy="360040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835696" y="3356992"/>
            <a:ext cx="1836204" cy="504056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н</a:t>
            </a:r>
            <a:r>
              <a:rPr lang="ru-RU" sz="2000" b="1" dirty="0" smtClean="0">
                <a:solidFill>
                  <a:srgbClr val="0000FF"/>
                </a:solidFill>
              </a:rPr>
              <a:t>епорядковые</a:t>
            </a:r>
            <a:endParaRPr lang="ru-RU" sz="20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292080" y="1124744"/>
            <a:ext cx="1656184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771799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5508104" y="2492897"/>
            <a:ext cx="792088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971600" y="2492897"/>
            <a:ext cx="1656184" cy="864096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344308" y="2924944"/>
            <a:ext cx="1584176" cy="576065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порядковые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236296" y="3681028"/>
            <a:ext cx="1836204" cy="432048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 smtClean="0"/>
              <a:t>перечисляемые</a:t>
            </a:r>
            <a:endParaRPr lang="ru-RU" sz="2000" dirty="0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364088" y="2780928"/>
            <a:ext cx="1548172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>
                <a:solidFill>
                  <a:srgbClr val="C00000"/>
                </a:solidFill>
              </a:rPr>
              <a:t>н</a:t>
            </a:r>
            <a:r>
              <a:rPr lang="ru-RU" sz="2000" b="1" smtClean="0">
                <a:solidFill>
                  <a:srgbClr val="C00000"/>
                </a:solidFill>
              </a:rPr>
              <a:t>есвязанные</a:t>
            </a:r>
            <a:endParaRPr lang="ru-RU" sz="2000" b="1">
              <a:solidFill>
                <a:srgbClr val="C00000"/>
              </a:solidFill>
            </a:endParaRP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851920" y="2780928"/>
            <a:ext cx="1440160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smtClean="0">
                <a:solidFill>
                  <a:srgbClr val="C00000"/>
                </a:solidFill>
              </a:rPr>
              <a:t>связанные</a:t>
            </a:r>
            <a:endParaRPr lang="ru-RU" sz="2000">
              <a:solidFill>
                <a:srgbClr val="C00000"/>
              </a:solidFill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H="1">
            <a:off x="4644008" y="2492896"/>
            <a:ext cx="864096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51520" y="4221088"/>
            <a:ext cx="1224136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err="1" smtClean="0"/>
              <a:t>булевый</a:t>
            </a:r>
            <a:endParaRPr lang="ru-RU" sz="2000" dirty="0"/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07504" y="4653136"/>
            <a:ext cx="1476164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 smtClean="0"/>
              <a:t>символьный</a:t>
            </a:r>
            <a:endParaRPr lang="ru-RU" sz="2000" dirty="0"/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51520" y="5085185"/>
            <a:ext cx="1224136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целые</a:t>
            </a:r>
            <a:endParaRPr lang="ru-RU" sz="2000" dirty="0"/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1835696" y="4293096"/>
            <a:ext cx="1692188" cy="396044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в</a:t>
            </a:r>
            <a:r>
              <a:rPr lang="ru-RU" sz="2000" dirty="0" smtClean="0"/>
              <a:t>ещественные</a:t>
            </a:r>
            <a:endParaRPr lang="ru-RU" sz="2000" dirty="0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835696" y="4869161"/>
            <a:ext cx="1692188" cy="360039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указательный</a:t>
            </a:r>
            <a:endParaRPr lang="ru-RU" sz="2000" dirty="0"/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051720" y="2708920"/>
            <a:ext cx="1512167" cy="252028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tIns="36000" anchor="ctr"/>
          <a:lstStyle/>
          <a:p>
            <a:pPr algn="ctr"/>
            <a:r>
              <a:rPr lang="ru-RU" sz="2000" dirty="0" smtClean="0"/>
              <a:t>строковые</a:t>
            </a:r>
            <a:endParaRPr lang="ru-RU" sz="2000" dirty="0"/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rot="-1020000" flipH="1">
            <a:off x="2740220" y="2497615"/>
            <a:ext cx="63159" cy="206585"/>
          </a:xfrm>
          <a:prstGeom prst="line">
            <a:avLst/>
          </a:prstGeom>
          <a:ln cap="rnd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 rot="60000">
            <a:off x="1680996" y="4005157"/>
            <a:ext cx="21366" cy="12239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1583668" y="4797152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5364088" y="3501008"/>
            <a:ext cx="1296144" cy="289818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массивы</a:t>
            </a:r>
            <a:endParaRPr lang="ru-RU" sz="2000" dirty="0"/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5364088" y="3933056"/>
            <a:ext cx="1296144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структуры</a:t>
            </a:r>
            <a:endParaRPr lang="ru-RU" sz="2000" dirty="0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652120" y="4797153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/>
              <a:t>ф</a:t>
            </a:r>
            <a:r>
              <a:rPr lang="ru-RU" sz="2000" b="1" smtClean="0"/>
              <a:t>айлы</a:t>
            </a:r>
            <a:endParaRPr lang="ru-RU" sz="2000"/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5652120" y="4365104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/>
              <a:t>классы</a:t>
            </a:r>
            <a:endParaRPr lang="ru-RU" sz="2000" dirty="0"/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5652120" y="522920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6804248" y="3212976"/>
            <a:ext cx="0" cy="216024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3959932" y="3501008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списки</a:t>
            </a:r>
            <a:endParaRPr lang="ru-RU" sz="2000" dirty="0"/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3959932" y="4005064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д</a:t>
            </a:r>
            <a:r>
              <a:rPr lang="ru-RU" sz="2000" dirty="0" smtClean="0"/>
              <a:t>еревья</a:t>
            </a:r>
            <a:endParaRPr lang="ru-RU" sz="2000" dirty="0"/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rot="21480000" flipH="1">
            <a:off x="5194941" y="3213415"/>
            <a:ext cx="50261" cy="143928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>
            <a:off x="5076057" y="3645024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6660232" y="3645024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660232" y="4077072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6660232" y="4509120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6660232" y="5373216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rot="9840000">
            <a:off x="2223425" y="1183906"/>
            <a:ext cx="1636809" cy="16970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971600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971600" y="4005064"/>
            <a:ext cx="72008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rot="60000">
            <a:off x="969715" y="3789057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rot="60000">
            <a:off x="963432" y="2492967"/>
            <a:ext cx="16337" cy="93596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>
            <a:off x="1475656" y="4365104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1475656" y="5229200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rot="60000">
            <a:off x="3627414" y="4077147"/>
            <a:ext cx="16965" cy="971959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3527884" y="504918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735796" y="4077072"/>
            <a:ext cx="900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rot="60000">
            <a:off x="2737680" y="3861064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3527884" y="450912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7128284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smtClean="0">
                <a:solidFill>
                  <a:srgbClr val="C00000"/>
                </a:solidFill>
              </a:rPr>
              <a:t>простые</a:t>
            </a:r>
            <a:endParaRPr lang="ru-RU" sz="2000">
              <a:solidFill>
                <a:srgbClr val="C00000"/>
              </a:solidFill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7668344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5904148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rot="60000">
            <a:off x="7037861" y="2709073"/>
            <a:ext cx="35189" cy="20159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056276" y="2708920"/>
            <a:ext cx="61206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rot="60000">
            <a:off x="7670229" y="2492912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7056276" y="3212976"/>
            <a:ext cx="28803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rot="60000">
            <a:off x="8170829" y="3501022"/>
            <a:ext cx="3142" cy="17999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7236296" y="4437111"/>
            <a:ext cx="1800200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непорядковые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7236296" y="5229200"/>
            <a:ext cx="180020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казательные</a:t>
            </a:r>
            <a:endParaRPr lang="ru-RU" sz="2000" dirty="0"/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7056276" y="4725144"/>
            <a:ext cx="18002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rot="60000">
            <a:off x="8174284" y="5013193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6660232" y="4941168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4067944" y="450912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71" name="Line 74"/>
          <p:cNvSpPr>
            <a:spLocks noChangeShapeType="1"/>
          </p:cNvSpPr>
          <p:nvPr/>
        </p:nvSpPr>
        <p:spPr bwMode="auto">
          <a:xfrm>
            <a:off x="5076056" y="4149080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5076056" y="4653136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4" name="Нижний колонтитул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65" grpId="0" animBg="1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11637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rgbClr val="00008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284984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b="1" dirty="0"/>
              <a:t>*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b="1" dirty="0"/>
              <a:t>&gt;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67698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95536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55284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8656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12160" y="4293096"/>
            <a:ext cx="2664296" cy="72008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dirty="0">
                <a:solidFill>
                  <a:schemeClr val="tx1"/>
                </a:solidFill>
              </a:rPr>
              <a:t>Повторное </a:t>
            </a:r>
            <a:r>
              <a:rPr lang="ru-RU" dirty="0" smtClean="0">
                <a:solidFill>
                  <a:schemeClr val="tx1"/>
                </a:solidFill>
              </a:rPr>
              <a:t>присвоение </a:t>
            </a:r>
            <a:r>
              <a:rPr lang="ru-RU" dirty="0">
                <a:solidFill>
                  <a:schemeClr val="tx1"/>
                </a:solidFill>
              </a:rPr>
              <a:t>выгоднее проверки</a:t>
            </a:r>
            <a:r>
              <a:rPr lang="ru-RU" dirty="0" smtClean="0">
                <a:solidFill>
                  <a:schemeClr val="tx1"/>
                </a:solidFill>
              </a:rPr>
              <a:t>!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1"/>
          </p:cNvCxnSpPr>
          <p:nvPr/>
        </p:nvCxnSpPr>
        <p:spPr>
          <a:xfrm flipH="1">
            <a:off x="5508104" y="4653136"/>
            <a:ext cx="504056" cy="144016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54451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[15]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69813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284984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/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5935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50845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Если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 smtClean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861048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0794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620688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iLimit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iLimit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7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 == 2)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 ==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count5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10;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"Количество двоек: 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"Количество 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пятёрок: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count5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60032" y="2132856"/>
            <a:ext cx="3240360" cy="12687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Усложняем задачу: посчитать количество цифр 0-9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48478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Задача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посчитать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цифр '2' и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'5'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числе</a:t>
            </a:r>
            <a:endParaRPr lang="ru-RU" sz="2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0032" y="3501008"/>
            <a:ext cx="4032448" cy="18002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Для решения задачи хочется сразу объявить 10 переменных и обращаться к ним по номерам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>
                <a:solidFill>
                  <a:schemeClr val="tx1"/>
                </a:solidFill>
              </a:rPr>
              <a:t>&gt;   </a:t>
            </a:r>
            <a:r>
              <a:rPr lang="ru-RU" sz="2000" dirty="0" smtClean="0">
                <a:solidFill>
                  <a:schemeClr val="tx1"/>
                </a:solidFill>
              </a:rPr>
              <a:t>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1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844824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Задача 3.3 варианта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Найти максимальное простое число, которое возможно определить по этому алгоритму в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используемой вами системе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программирования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07707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Вопрос: зная все простые числа меньшие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какое максимальное число можно проверить на простоту?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51520" y="1268760"/>
            <a:ext cx="87129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Массив</a:t>
            </a:r>
            <a:r>
              <a:rPr lang="ru-RU" sz="2000" b="1" dirty="0" smtClean="0">
                <a:solidFill>
                  <a:schemeClr val="bg2"/>
                </a:solidFill>
              </a:rPr>
              <a:t> </a:t>
            </a:r>
            <a:r>
              <a:rPr lang="ru-RU" sz="2000" b="1" dirty="0" smtClean="0"/>
              <a:t>–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нумерованная последовательность </a:t>
            </a:r>
            <a:r>
              <a:rPr lang="ru-RU" sz="2000" dirty="0" smtClean="0"/>
              <a:t>данных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типа</a:t>
            </a:r>
            <a:r>
              <a:rPr lang="ru-RU" sz="2000" dirty="0" smtClean="0"/>
              <a:t>, которые  хранятся в непрерывной области памяти друг за другом.</a:t>
            </a:r>
            <a:br>
              <a:rPr lang="ru-RU" sz="2000" dirty="0" smtClean="0"/>
            </a:br>
            <a:r>
              <a:rPr lang="ru-RU" sz="2000" dirty="0" smtClean="0"/>
              <a:t>Члены последовательности данных называются </a:t>
            </a:r>
            <a:r>
              <a:rPr lang="ru-RU" sz="20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элементами массива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sz="2000" dirty="0" smtClean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Доступ к элементу массива производится путем указания имени массива и номера элемента. </a:t>
            </a:r>
            <a:br>
              <a:rPr lang="ru-RU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</a:t>
            </a:r>
            <a:endParaRPr lang="ru-RU" sz="2000" dirty="0" smtClean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Нумерация элементов массива всегда начинается с </a:t>
            </a:r>
            <a:r>
              <a:rPr lang="ru-RU" sz="2000" dirty="0" smtClean="0"/>
              <a:t>0,</a:t>
            </a:r>
            <a:br>
              <a:rPr lang="ru-RU" sz="2000" dirty="0" smtClean="0"/>
            </a:br>
            <a:r>
              <a:rPr lang="ru-RU" sz="2000" dirty="0" smtClean="0"/>
              <a:t>а </a:t>
            </a:r>
            <a:r>
              <a:rPr lang="ru-RU" sz="2000" dirty="0"/>
              <a:t>номер каждого следующего члена больше номера предыдущего на </a:t>
            </a:r>
            <a:r>
              <a:rPr lang="ru-RU" sz="2000" dirty="0" smtClean="0"/>
              <a:t>1.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Нумерация элементов может выполняться одним или</a:t>
            </a:r>
            <a:br>
              <a:rPr lang="ru-RU" sz="2000" dirty="0" smtClean="0"/>
            </a:br>
            <a:r>
              <a:rPr lang="ru-RU" sz="2000" dirty="0" smtClean="0"/>
              <a:t>несколькими целыми числами – индексными последовательностями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[3][7][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обращение к элементу</a:t>
            </a:r>
            <a:br>
              <a:rPr lang="ru-RU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3х-мерного массива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Если нумерация выполняется одной последовательностью говорят, что массив является одномерным, в противном случае – многомерным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6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51520" y="1412776"/>
            <a:ext cx="86409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dirty="0" smtClean="0"/>
              <a:t>Синтаксис описания одномерного массива 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список_значений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ru-RU" sz="22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список_значений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200" b="1" dirty="0" smtClean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100392" y="2636912"/>
            <a:ext cx="899592" cy="5040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С++11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3717032"/>
            <a:ext cx="6246440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200"/>
              </a:spcBef>
              <a:buClr>
                <a:srgbClr val="6EAC1C"/>
              </a:buClr>
              <a:buSzPct val="80000"/>
            </a:pPr>
            <a:r>
              <a:rPr lang="ru-RU" sz="2200" dirty="0">
                <a:solidFill>
                  <a:prstClr val="black"/>
                </a:solidFill>
              </a:rPr>
              <a:t>Примеры описаний </a:t>
            </a:r>
            <a:r>
              <a:rPr lang="ru-RU" sz="2200" dirty="0" smtClean="0">
                <a:solidFill>
                  <a:prstClr val="black"/>
                </a:solidFill>
              </a:rPr>
              <a:t>массивов:</a:t>
            </a:r>
            <a:endParaRPr lang="ru-RU" sz="22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2200" dirty="0">
              <a:solidFill>
                <a:prstClr val="black"/>
              </a:solidFill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vfArray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lvl="0"/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5, 6, 7, 8 };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2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71380"/>
              </p:ext>
            </p:extLst>
          </p:nvPr>
        </p:nvGraphicFramePr>
        <p:xfrm>
          <a:off x="251517" y="3573016"/>
          <a:ext cx="8640972" cy="21857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ysClr val="windowText" lastClr="000000"/>
                          </a:solidFill>
                        </a:rPr>
                        <a:t>номер</a:t>
                      </a:r>
                      <a:r>
                        <a:rPr lang="ru-RU" b="1" baseline="0" dirty="0" smtClean="0">
                          <a:solidFill>
                            <a:sysClr val="windowText" lastClr="000000"/>
                          </a:solidFill>
                        </a:rPr>
                        <a:t> байта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24">
                <a:tc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указатель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 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5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6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7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8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123728" y="4221088"/>
            <a:ext cx="0" cy="2160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83568" y="1844824"/>
            <a:ext cx="624644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6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vfArray[20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lvl="0"/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5, 6, 7, 8 };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11560" y="1124744"/>
            <a:ext cx="48440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описаний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539552" y="1772816"/>
            <a:ext cx="7962900" cy="2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Массив определяется: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именем (идентификатором)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количеством размерностей  - числом номеров, необходимых для указания местонахождения элемента массива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размером (диапазоном изменения индексов) по каждой размерности</a:t>
            </a:r>
            <a:endParaRPr lang="en-US" sz="2000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 smtClean="0"/>
              <a:t>типом элементов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000" b="1" dirty="0" smtClean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005064"/>
            <a:ext cx="8208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Конфигурация массива фиксирована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Все элементы массива принадлежат к одному и тому же типу данных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Элементами массива могут быть как простые переменные любых типов, так и переменные составных </a:t>
            </a:r>
            <a:r>
              <a:rPr lang="ru-RU" sz="2000" dirty="0" smtClean="0">
                <a:solidFill>
                  <a:prstClr val="black"/>
                </a:solidFill>
              </a:rPr>
              <a:t>типов</a:t>
            </a:r>
            <a:br>
              <a:rPr lang="ru-RU" sz="2000" dirty="0" smtClean="0">
                <a:solidFill>
                  <a:prstClr val="black"/>
                </a:solidFill>
              </a:rPr>
            </a:br>
            <a:r>
              <a:rPr lang="ru-RU" sz="2000" dirty="0" smtClean="0">
                <a:solidFill>
                  <a:prstClr val="black"/>
                </a:solidFill>
              </a:rPr>
              <a:t>(массивов</a:t>
            </a:r>
            <a:r>
              <a:rPr lang="ru-RU" sz="2000" dirty="0">
                <a:solidFill>
                  <a:prstClr val="black"/>
                </a:solidFill>
              </a:rPr>
              <a:t>, структур, строк и т.д.)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В качестве индексов в С++ могут использоваться константы и переменные любых целых типов.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1412776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27984" y="1196752"/>
            <a:ext cx="4248472" cy="11521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1"/>
                </a:solidFill>
              </a:rPr>
              <a:t>двумерный массив или массив размерностью 3 из элементов типа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Прямая со стрелкой 11"/>
          <p:cNvCxnSpPr>
            <a:stCxn id="10" idx="1"/>
            <a:endCxn id="9" idx="3"/>
          </p:cNvCxnSpPr>
          <p:nvPr/>
        </p:nvCxnSpPr>
        <p:spPr>
          <a:xfrm flipH="1" flipV="1">
            <a:off x="3275856" y="1597442"/>
            <a:ext cx="1152128" cy="175374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124744"/>
            <a:ext cx="426219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Инициализация массивов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70139"/>
            <a:ext cx="864096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vF[20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{0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список инициализации содержит меньше элементов, чем массив, оставшиеся элементы инициализируются значением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</a:t>
            </a:r>
            <a:b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список содержит больше элементов, чем массив, компилятор генерирует сообщение  об ошибке.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vD[]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{5.5, 6.8, 8.8, 9.5,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10.3}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значения элементов перечисляются явно, размер массива можно не указывать (компилятор определит его по количеству элементов)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8713"/>
              </p:ext>
            </p:extLst>
          </p:nvPr>
        </p:nvGraphicFramePr>
        <p:xfrm>
          <a:off x="251520" y="4941168"/>
          <a:ext cx="864096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 gridSpan="2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</a:rPr>
                        <a:t>vD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 smtClean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 smtClean="0"/>
                        <a:t>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 smtClean="0"/>
                        <a:t>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 smtClean="0"/>
                        <a:t>[3]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 smtClean="0"/>
                        <a:t>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5.5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6.8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8.8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9.5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10.3</a:t>
                      </a:r>
                      <a:endParaRPr lang="ru-RU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1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18042</TotalTime>
  <Words>4271</Words>
  <Application>Microsoft Office PowerPoint</Application>
  <PresentationFormat>Экран (4:3)</PresentationFormat>
  <Paragraphs>1453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Calibri</vt:lpstr>
      <vt:lpstr>Calibri Light</vt:lpstr>
      <vt:lpstr>Cambria Math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Windows User</cp:lastModifiedBy>
  <cp:revision>981</cp:revision>
  <dcterms:created xsi:type="dcterms:W3CDTF">2017-05-18T18:58:30Z</dcterms:created>
  <dcterms:modified xsi:type="dcterms:W3CDTF">2019-11-11T18:15:43Z</dcterms:modified>
</cp:coreProperties>
</file>